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78"/>
  </p:notesMasterIdLst>
  <p:sldIdLst>
    <p:sldId id="256" r:id="rId2"/>
    <p:sldId id="339" r:id="rId3"/>
    <p:sldId id="340" r:id="rId4"/>
    <p:sldId id="341" r:id="rId5"/>
    <p:sldId id="342" r:id="rId6"/>
    <p:sldId id="346" r:id="rId7"/>
    <p:sldId id="335" r:id="rId8"/>
    <p:sldId id="343" r:id="rId9"/>
    <p:sldId id="344" r:id="rId10"/>
    <p:sldId id="345" r:id="rId11"/>
    <p:sldId id="257" r:id="rId12"/>
    <p:sldId id="347" r:id="rId13"/>
    <p:sldId id="328" r:id="rId14"/>
    <p:sldId id="329" r:id="rId15"/>
    <p:sldId id="333" r:id="rId16"/>
    <p:sldId id="349" r:id="rId17"/>
    <p:sldId id="350" r:id="rId18"/>
    <p:sldId id="351" r:id="rId19"/>
    <p:sldId id="352" r:id="rId20"/>
    <p:sldId id="354" r:id="rId21"/>
    <p:sldId id="348" r:id="rId22"/>
    <p:sldId id="259" r:id="rId23"/>
    <p:sldId id="260" r:id="rId24"/>
    <p:sldId id="274" r:id="rId25"/>
    <p:sldId id="261" r:id="rId26"/>
    <p:sldId id="263" r:id="rId27"/>
    <p:sldId id="264" r:id="rId28"/>
    <p:sldId id="265" r:id="rId29"/>
    <p:sldId id="278" r:id="rId30"/>
    <p:sldId id="279" r:id="rId31"/>
    <p:sldId id="280" r:id="rId32"/>
    <p:sldId id="282" r:id="rId33"/>
    <p:sldId id="283" r:id="rId34"/>
    <p:sldId id="288" r:id="rId35"/>
    <p:sldId id="284" r:id="rId36"/>
    <p:sldId id="285" r:id="rId37"/>
    <p:sldId id="286" r:id="rId38"/>
    <p:sldId id="287" r:id="rId39"/>
    <p:sldId id="289" r:id="rId40"/>
    <p:sldId id="290" r:id="rId41"/>
    <p:sldId id="291" r:id="rId42"/>
    <p:sldId id="293" r:id="rId43"/>
    <p:sldId id="294" r:id="rId44"/>
    <p:sldId id="295" r:id="rId45"/>
    <p:sldId id="297" r:id="rId46"/>
    <p:sldId id="296" r:id="rId47"/>
    <p:sldId id="298" r:id="rId48"/>
    <p:sldId id="299" r:id="rId49"/>
    <p:sldId id="300" r:id="rId50"/>
    <p:sldId id="292" r:id="rId51"/>
    <p:sldId id="301" r:id="rId52"/>
    <p:sldId id="302" r:id="rId53"/>
    <p:sldId id="303" r:id="rId54"/>
    <p:sldId id="304" r:id="rId55"/>
    <p:sldId id="305" r:id="rId56"/>
    <p:sldId id="308" r:id="rId57"/>
    <p:sldId id="306" r:id="rId58"/>
    <p:sldId id="309" r:id="rId59"/>
    <p:sldId id="319" r:id="rId60"/>
    <p:sldId id="266" r:id="rId61"/>
    <p:sldId id="267" r:id="rId62"/>
    <p:sldId id="268" r:id="rId63"/>
    <p:sldId id="269" r:id="rId64"/>
    <p:sldId id="270" r:id="rId65"/>
    <p:sldId id="272" r:id="rId66"/>
    <p:sldId id="276" r:id="rId67"/>
    <p:sldId id="275" r:id="rId68"/>
    <p:sldId id="324" r:id="rId69"/>
    <p:sldId id="320" r:id="rId70"/>
    <p:sldId id="321" r:id="rId71"/>
    <p:sldId id="322" r:id="rId72"/>
    <p:sldId id="325" r:id="rId73"/>
    <p:sldId id="310" r:id="rId74"/>
    <p:sldId id="317" r:id="rId75"/>
    <p:sldId id="337" r:id="rId76"/>
    <p:sldId id="311" r:id="rId7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271"/>
    <p:restoredTop sz="95078" autoAdjust="0"/>
  </p:normalViewPr>
  <p:slideViewPr>
    <p:cSldViewPr snapToGrid="0" snapToObjects="1">
      <p:cViewPr varScale="1">
        <p:scale>
          <a:sx n="122" d="100"/>
          <a:sy n="122" d="100"/>
        </p:scale>
        <p:origin x="42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notesMaster" Target="notesMasters/notesMaster1.xml"/><Relationship Id="rId8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8F5866-A43A-4150-B31F-D47F98BE9E5E}" type="doc">
      <dgm:prSet loTypeId="urn:microsoft.com/office/officeart/2005/8/layout/pyramid1" loCatId="pyramid" qsTypeId="urn:microsoft.com/office/officeart/2005/8/quickstyle/simple1" qsCatId="simple" csTypeId="urn:microsoft.com/office/officeart/2005/8/colors/accent1_2" csCatId="accent1" phldr="1"/>
      <dgm:spPr/>
    </dgm:pt>
    <dgm:pt modelId="{3368FBCE-4510-4B4B-ABA9-2FBC51E60D62}">
      <dgm:prSet phldrT="[Text]"/>
      <dgm:spPr/>
      <dgm:t>
        <a:bodyPr/>
        <a:lstStyle/>
        <a:p>
          <a:r>
            <a:rPr lang="en-GB" dirty="0" smtClean="0"/>
            <a:t>Philanthropic – See slide B</a:t>
          </a:r>
          <a:endParaRPr lang="en-GB" dirty="0"/>
        </a:p>
      </dgm:t>
    </dgm:pt>
    <dgm:pt modelId="{8B81D0AC-6657-44C9-959D-1659C99749EF}" type="parTrans" cxnId="{BBCFF647-18BB-4612-BD17-CBB11885B091}">
      <dgm:prSet/>
      <dgm:spPr/>
      <dgm:t>
        <a:bodyPr/>
        <a:lstStyle/>
        <a:p>
          <a:endParaRPr lang="en-GB"/>
        </a:p>
      </dgm:t>
    </dgm:pt>
    <dgm:pt modelId="{C57D6B78-23B8-44F0-84B8-E5521B86BE73}" type="sibTrans" cxnId="{BBCFF647-18BB-4612-BD17-CBB11885B091}">
      <dgm:prSet/>
      <dgm:spPr/>
      <dgm:t>
        <a:bodyPr/>
        <a:lstStyle/>
        <a:p>
          <a:endParaRPr lang="en-GB"/>
        </a:p>
      </dgm:t>
    </dgm:pt>
    <dgm:pt modelId="{EDE60BFC-74F6-4D9E-AD85-843176E4DC17}">
      <dgm:prSet phldrT="[Text]"/>
      <dgm:spPr/>
      <dgm:t>
        <a:bodyPr/>
        <a:lstStyle/>
        <a:p>
          <a:r>
            <a:rPr lang="en-GB" dirty="0" smtClean="0"/>
            <a:t>Ethical – does it do the right thing?</a:t>
          </a:r>
          <a:endParaRPr lang="en-GB" dirty="0"/>
        </a:p>
      </dgm:t>
    </dgm:pt>
    <dgm:pt modelId="{F896F9DC-56DA-41B9-AE0D-FB0BC71238F9}" type="parTrans" cxnId="{12B90773-EFE7-4AC8-A07A-491BE21595D4}">
      <dgm:prSet/>
      <dgm:spPr/>
      <dgm:t>
        <a:bodyPr/>
        <a:lstStyle/>
        <a:p>
          <a:endParaRPr lang="en-GB"/>
        </a:p>
      </dgm:t>
    </dgm:pt>
    <dgm:pt modelId="{7FA06E71-7924-400F-A587-D61C3BD403E3}" type="sibTrans" cxnId="{12B90773-EFE7-4AC8-A07A-491BE21595D4}">
      <dgm:prSet/>
      <dgm:spPr/>
      <dgm:t>
        <a:bodyPr/>
        <a:lstStyle/>
        <a:p>
          <a:endParaRPr lang="en-GB"/>
        </a:p>
      </dgm:t>
    </dgm:pt>
    <dgm:pt modelId="{827EC210-C1B5-4F66-96CE-9BD138884D18}">
      <dgm:prSet phldrT="[Text]"/>
      <dgm:spPr/>
      <dgm:t>
        <a:bodyPr/>
        <a:lstStyle/>
        <a:p>
          <a:r>
            <a:rPr lang="en-GB" dirty="0" smtClean="0"/>
            <a:t>Legal – See slide A</a:t>
          </a:r>
          <a:endParaRPr lang="en-GB" dirty="0"/>
        </a:p>
      </dgm:t>
    </dgm:pt>
    <dgm:pt modelId="{3EA43B15-A5C4-4D91-8466-9934F4AD4DB7}" type="parTrans" cxnId="{CC9491F8-AAB9-45D8-847D-54B6E02FB229}">
      <dgm:prSet/>
      <dgm:spPr/>
      <dgm:t>
        <a:bodyPr/>
        <a:lstStyle/>
        <a:p>
          <a:endParaRPr lang="en-GB"/>
        </a:p>
      </dgm:t>
    </dgm:pt>
    <dgm:pt modelId="{C707D893-C6FA-44D1-9F34-5033E594A213}" type="sibTrans" cxnId="{CC9491F8-AAB9-45D8-847D-54B6E02FB229}">
      <dgm:prSet/>
      <dgm:spPr/>
      <dgm:t>
        <a:bodyPr/>
        <a:lstStyle/>
        <a:p>
          <a:endParaRPr lang="en-GB"/>
        </a:p>
      </dgm:t>
    </dgm:pt>
    <dgm:pt modelId="{EA8D9984-DF4F-4190-9CBC-76F636604B58}">
      <dgm:prSet phldrT="[Text]"/>
      <dgm:spPr/>
      <dgm:t>
        <a:bodyPr/>
        <a:lstStyle/>
        <a:p>
          <a:r>
            <a:rPr lang="en-GB" dirty="0" smtClean="0"/>
            <a:t>Economic £783m (2014)</a:t>
          </a:r>
        </a:p>
        <a:p>
          <a:endParaRPr lang="en-GB" dirty="0"/>
        </a:p>
      </dgm:t>
    </dgm:pt>
    <dgm:pt modelId="{AEAF3791-D6F1-436B-9D91-2746D63799D4}" type="parTrans" cxnId="{D98AE883-182C-4561-A993-3F5B90FE18F8}">
      <dgm:prSet/>
      <dgm:spPr/>
      <dgm:t>
        <a:bodyPr/>
        <a:lstStyle/>
        <a:p>
          <a:endParaRPr lang="en-GB"/>
        </a:p>
      </dgm:t>
    </dgm:pt>
    <dgm:pt modelId="{BB3D6E43-47F3-4346-A087-F1848AB86C40}" type="sibTrans" cxnId="{D98AE883-182C-4561-A993-3F5B90FE18F8}">
      <dgm:prSet/>
      <dgm:spPr/>
      <dgm:t>
        <a:bodyPr/>
        <a:lstStyle/>
        <a:p>
          <a:endParaRPr lang="en-GB"/>
        </a:p>
      </dgm:t>
    </dgm:pt>
    <dgm:pt modelId="{D7765134-1090-4398-817E-981C4474B54E}" type="pres">
      <dgm:prSet presAssocID="{058F5866-A43A-4150-B31F-D47F98BE9E5E}" presName="Name0" presStyleCnt="0">
        <dgm:presLayoutVars>
          <dgm:dir/>
          <dgm:animLvl val="lvl"/>
          <dgm:resizeHandles val="exact"/>
        </dgm:presLayoutVars>
      </dgm:prSet>
      <dgm:spPr/>
    </dgm:pt>
    <dgm:pt modelId="{0E16DAA6-0EE9-4253-85AB-730D9313B265}" type="pres">
      <dgm:prSet presAssocID="{3368FBCE-4510-4B4B-ABA9-2FBC51E60D62}" presName="Name8" presStyleCnt="0"/>
      <dgm:spPr/>
    </dgm:pt>
    <dgm:pt modelId="{C19F8734-817A-47D7-8A18-D34274384C78}" type="pres">
      <dgm:prSet presAssocID="{3368FBCE-4510-4B4B-ABA9-2FBC51E60D62}" presName="level" presStyleLbl="node1" presStyleIdx="0" presStyleCnt="4">
        <dgm:presLayoutVars>
          <dgm:chMax val="1"/>
          <dgm:bulletEnabled val="1"/>
        </dgm:presLayoutVars>
      </dgm:prSet>
      <dgm:spPr/>
      <dgm:t>
        <a:bodyPr/>
        <a:lstStyle/>
        <a:p>
          <a:endParaRPr lang="en-GB"/>
        </a:p>
      </dgm:t>
    </dgm:pt>
    <dgm:pt modelId="{143E1132-85ED-49A4-8C0C-B90CCA80B7FF}" type="pres">
      <dgm:prSet presAssocID="{3368FBCE-4510-4B4B-ABA9-2FBC51E60D62}" presName="levelTx" presStyleLbl="revTx" presStyleIdx="0" presStyleCnt="0">
        <dgm:presLayoutVars>
          <dgm:chMax val="1"/>
          <dgm:bulletEnabled val="1"/>
        </dgm:presLayoutVars>
      </dgm:prSet>
      <dgm:spPr/>
      <dgm:t>
        <a:bodyPr/>
        <a:lstStyle/>
        <a:p>
          <a:endParaRPr lang="en-GB"/>
        </a:p>
      </dgm:t>
    </dgm:pt>
    <dgm:pt modelId="{D415FAC0-B214-4A94-AD79-AA53830757D2}" type="pres">
      <dgm:prSet presAssocID="{EDE60BFC-74F6-4D9E-AD85-843176E4DC17}" presName="Name8" presStyleCnt="0"/>
      <dgm:spPr/>
    </dgm:pt>
    <dgm:pt modelId="{781088C0-FF9D-4551-86A8-2549B2FE38F7}" type="pres">
      <dgm:prSet presAssocID="{EDE60BFC-74F6-4D9E-AD85-843176E4DC17}" presName="level" presStyleLbl="node1" presStyleIdx="1" presStyleCnt="4">
        <dgm:presLayoutVars>
          <dgm:chMax val="1"/>
          <dgm:bulletEnabled val="1"/>
        </dgm:presLayoutVars>
      </dgm:prSet>
      <dgm:spPr/>
      <dgm:t>
        <a:bodyPr/>
        <a:lstStyle/>
        <a:p>
          <a:endParaRPr lang="en-GB"/>
        </a:p>
      </dgm:t>
    </dgm:pt>
    <dgm:pt modelId="{CC291751-E0B8-4C3E-892E-989B04A8BE27}" type="pres">
      <dgm:prSet presAssocID="{EDE60BFC-74F6-4D9E-AD85-843176E4DC17}" presName="levelTx" presStyleLbl="revTx" presStyleIdx="0" presStyleCnt="0">
        <dgm:presLayoutVars>
          <dgm:chMax val="1"/>
          <dgm:bulletEnabled val="1"/>
        </dgm:presLayoutVars>
      </dgm:prSet>
      <dgm:spPr/>
      <dgm:t>
        <a:bodyPr/>
        <a:lstStyle/>
        <a:p>
          <a:endParaRPr lang="en-GB"/>
        </a:p>
      </dgm:t>
    </dgm:pt>
    <dgm:pt modelId="{4F9A7694-B643-48EE-8267-87F04A5C5656}" type="pres">
      <dgm:prSet presAssocID="{827EC210-C1B5-4F66-96CE-9BD138884D18}" presName="Name8" presStyleCnt="0"/>
      <dgm:spPr/>
    </dgm:pt>
    <dgm:pt modelId="{A41E1250-5692-49E3-9EA7-0D75B0F7FEC7}" type="pres">
      <dgm:prSet presAssocID="{827EC210-C1B5-4F66-96CE-9BD138884D18}" presName="level" presStyleLbl="node1" presStyleIdx="2" presStyleCnt="4">
        <dgm:presLayoutVars>
          <dgm:chMax val="1"/>
          <dgm:bulletEnabled val="1"/>
        </dgm:presLayoutVars>
      </dgm:prSet>
      <dgm:spPr/>
      <dgm:t>
        <a:bodyPr/>
        <a:lstStyle/>
        <a:p>
          <a:endParaRPr lang="en-GB"/>
        </a:p>
      </dgm:t>
    </dgm:pt>
    <dgm:pt modelId="{07C7A0D5-5187-44DF-9BB2-F2B061391DE5}" type="pres">
      <dgm:prSet presAssocID="{827EC210-C1B5-4F66-96CE-9BD138884D18}" presName="levelTx" presStyleLbl="revTx" presStyleIdx="0" presStyleCnt="0">
        <dgm:presLayoutVars>
          <dgm:chMax val="1"/>
          <dgm:bulletEnabled val="1"/>
        </dgm:presLayoutVars>
      </dgm:prSet>
      <dgm:spPr/>
      <dgm:t>
        <a:bodyPr/>
        <a:lstStyle/>
        <a:p>
          <a:endParaRPr lang="en-GB"/>
        </a:p>
      </dgm:t>
    </dgm:pt>
    <dgm:pt modelId="{79348169-9682-41C4-A2ED-88705F9F1AD5}" type="pres">
      <dgm:prSet presAssocID="{EA8D9984-DF4F-4190-9CBC-76F636604B58}" presName="Name8" presStyleCnt="0"/>
      <dgm:spPr/>
    </dgm:pt>
    <dgm:pt modelId="{20A1DBD2-6889-49CF-AF9F-39FC95E319AE}" type="pres">
      <dgm:prSet presAssocID="{EA8D9984-DF4F-4190-9CBC-76F636604B58}" presName="level" presStyleLbl="node1" presStyleIdx="3" presStyleCnt="4">
        <dgm:presLayoutVars>
          <dgm:chMax val="1"/>
          <dgm:bulletEnabled val="1"/>
        </dgm:presLayoutVars>
      </dgm:prSet>
      <dgm:spPr/>
      <dgm:t>
        <a:bodyPr/>
        <a:lstStyle/>
        <a:p>
          <a:endParaRPr lang="en-GB"/>
        </a:p>
      </dgm:t>
    </dgm:pt>
    <dgm:pt modelId="{B6E99DBE-1F9A-4034-A4A0-1A39E68B75E2}" type="pres">
      <dgm:prSet presAssocID="{EA8D9984-DF4F-4190-9CBC-76F636604B58}" presName="levelTx" presStyleLbl="revTx" presStyleIdx="0" presStyleCnt="0">
        <dgm:presLayoutVars>
          <dgm:chMax val="1"/>
          <dgm:bulletEnabled val="1"/>
        </dgm:presLayoutVars>
      </dgm:prSet>
      <dgm:spPr/>
      <dgm:t>
        <a:bodyPr/>
        <a:lstStyle/>
        <a:p>
          <a:endParaRPr lang="en-GB"/>
        </a:p>
      </dgm:t>
    </dgm:pt>
  </dgm:ptLst>
  <dgm:cxnLst>
    <dgm:cxn modelId="{253E428A-15A2-4B26-8976-FC70F8595A05}" type="presOf" srcId="{827EC210-C1B5-4F66-96CE-9BD138884D18}" destId="{A41E1250-5692-49E3-9EA7-0D75B0F7FEC7}" srcOrd="0" destOrd="0" presId="urn:microsoft.com/office/officeart/2005/8/layout/pyramid1"/>
    <dgm:cxn modelId="{425889C2-2BE3-41E8-814E-25AC574AA66E}" type="presOf" srcId="{EA8D9984-DF4F-4190-9CBC-76F636604B58}" destId="{B6E99DBE-1F9A-4034-A4A0-1A39E68B75E2}" srcOrd="1" destOrd="0" presId="urn:microsoft.com/office/officeart/2005/8/layout/pyramid1"/>
    <dgm:cxn modelId="{4CF58951-E759-44FB-BB9B-0ED90D77DFF5}" type="presOf" srcId="{058F5866-A43A-4150-B31F-D47F98BE9E5E}" destId="{D7765134-1090-4398-817E-981C4474B54E}" srcOrd="0" destOrd="0" presId="urn:microsoft.com/office/officeart/2005/8/layout/pyramid1"/>
    <dgm:cxn modelId="{9E2DF4F7-2730-4A55-A7A8-E59E87BA2902}" type="presOf" srcId="{EDE60BFC-74F6-4D9E-AD85-843176E4DC17}" destId="{781088C0-FF9D-4551-86A8-2549B2FE38F7}" srcOrd="0" destOrd="0" presId="urn:microsoft.com/office/officeart/2005/8/layout/pyramid1"/>
    <dgm:cxn modelId="{12B90773-EFE7-4AC8-A07A-491BE21595D4}" srcId="{058F5866-A43A-4150-B31F-D47F98BE9E5E}" destId="{EDE60BFC-74F6-4D9E-AD85-843176E4DC17}" srcOrd="1" destOrd="0" parTransId="{F896F9DC-56DA-41B9-AE0D-FB0BC71238F9}" sibTransId="{7FA06E71-7924-400F-A587-D61C3BD403E3}"/>
    <dgm:cxn modelId="{FB27BE11-0AA3-4822-9079-B1A8AB432403}" type="presOf" srcId="{3368FBCE-4510-4B4B-ABA9-2FBC51E60D62}" destId="{C19F8734-817A-47D7-8A18-D34274384C78}" srcOrd="0" destOrd="0" presId="urn:microsoft.com/office/officeart/2005/8/layout/pyramid1"/>
    <dgm:cxn modelId="{2A0B0979-515B-4B19-A632-17CB6F6EC962}" type="presOf" srcId="{827EC210-C1B5-4F66-96CE-9BD138884D18}" destId="{07C7A0D5-5187-44DF-9BB2-F2B061391DE5}" srcOrd="1" destOrd="0" presId="urn:microsoft.com/office/officeart/2005/8/layout/pyramid1"/>
    <dgm:cxn modelId="{BBCFF647-18BB-4612-BD17-CBB11885B091}" srcId="{058F5866-A43A-4150-B31F-D47F98BE9E5E}" destId="{3368FBCE-4510-4B4B-ABA9-2FBC51E60D62}" srcOrd="0" destOrd="0" parTransId="{8B81D0AC-6657-44C9-959D-1659C99749EF}" sibTransId="{C57D6B78-23B8-44F0-84B8-E5521B86BE73}"/>
    <dgm:cxn modelId="{D98AE883-182C-4561-A993-3F5B90FE18F8}" srcId="{058F5866-A43A-4150-B31F-D47F98BE9E5E}" destId="{EA8D9984-DF4F-4190-9CBC-76F636604B58}" srcOrd="3" destOrd="0" parTransId="{AEAF3791-D6F1-436B-9D91-2746D63799D4}" sibTransId="{BB3D6E43-47F3-4346-A087-F1848AB86C40}"/>
    <dgm:cxn modelId="{BF2E4D99-36AE-4B66-8D33-D0150F0E41F3}" type="presOf" srcId="{EA8D9984-DF4F-4190-9CBC-76F636604B58}" destId="{20A1DBD2-6889-49CF-AF9F-39FC95E319AE}" srcOrd="0" destOrd="0" presId="urn:microsoft.com/office/officeart/2005/8/layout/pyramid1"/>
    <dgm:cxn modelId="{CC9491F8-AAB9-45D8-847D-54B6E02FB229}" srcId="{058F5866-A43A-4150-B31F-D47F98BE9E5E}" destId="{827EC210-C1B5-4F66-96CE-9BD138884D18}" srcOrd="2" destOrd="0" parTransId="{3EA43B15-A5C4-4D91-8466-9934F4AD4DB7}" sibTransId="{C707D893-C6FA-44D1-9F34-5033E594A213}"/>
    <dgm:cxn modelId="{FE476157-E735-41F4-983C-FDC4F63FB759}" type="presOf" srcId="{3368FBCE-4510-4B4B-ABA9-2FBC51E60D62}" destId="{143E1132-85ED-49A4-8C0C-B90CCA80B7FF}" srcOrd="1" destOrd="0" presId="urn:microsoft.com/office/officeart/2005/8/layout/pyramid1"/>
    <dgm:cxn modelId="{E6BFC70A-701C-4B4A-87E4-2D3D114EABDD}" type="presOf" srcId="{EDE60BFC-74F6-4D9E-AD85-843176E4DC17}" destId="{CC291751-E0B8-4C3E-892E-989B04A8BE27}" srcOrd="1" destOrd="0" presId="urn:microsoft.com/office/officeart/2005/8/layout/pyramid1"/>
    <dgm:cxn modelId="{A8200DBC-DDF8-4A67-A3A0-AF14B1E1B272}" type="presParOf" srcId="{D7765134-1090-4398-817E-981C4474B54E}" destId="{0E16DAA6-0EE9-4253-85AB-730D9313B265}" srcOrd="0" destOrd="0" presId="urn:microsoft.com/office/officeart/2005/8/layout/pyramid1"/>
    <dgm:cxn modelId="{49085074-58CB-415F-9487-F01AB6852026}" type="presParOf" srcId="{0E16DAA6-0EE9-4253-85AB-730D9313B265}" destId="{C19F8734-817A-47D7-8A18-D34274384C78}" srcOrd="0" destOrd="0" presId="urn:microsoft.com/office/officeart/2005/8/layout/pyramid1"/>
    <dgm:cxn modelId="{ABF29D87-C44D-4D77-8280-0903602F8872}" type="presParOf" srcId="{0E16DAA6-0EE9-4253-85AB-730D9313B265}" destId="{143E1132-85ED-49A4-8C0C-B90CCA80B7FF}" srcOrd="1" destOrd="0" presId="urn:microsoft.com/office/officeart/2005/8/layout/pyramid1"/>
    <dgm:cxn modelId="{57FF9E8C-F6E7-46FA-9CD5-BB60790BB607}" type="presParOf" srcId="{D7765134-1090-4398-817E-981C4474B54E}" destId="{D415FAC0-B214-4A94-AD79-AA53830757D2}" srcOrd="1" destOrd="0" presId="urn:microsoft.com/office/officeart/2005/8/layout/pyramid1"/>
    <dgm:cxn modelId="{BFD28FE5-B730-4580-8F45-9CCEDA36B31D}" type="presParOf" srcId="{D415FAC0-B214-4A94-AD79-AA53830757D2}" destId="{781088C0-FF9D-4551-86A8-2549B2FE38F7}" srcOrd="0" destOrd="0" presId="urn:microsoft.com/office/officeart/2005/8/layout/pyramid1"/>
    <dgm:cxn modelId="{D5F3CD11-5C50-491D-8BC2-F4655718B65B}" type="presParOf" srcId="{D415FAC0-B214-4A94-AD79-AA53830757D2}" destId="{CC291751-E0B8-4C3E-892E-989B04A8BE27}" srcOrd="1" destOrd="0" presId="urn:microsoft.com/office/officeart/2005/8/layout/pyramid1"/>
    <dgm:cxn modelId="{90CDF008-79EB-46A0-B82C-0FA2E752AEA0}" type="presParOf" srcId="{D7765134-1090-4398-817E-981C4474B54E}" destId="{4F9A7694-B643-48EE-8267-87F04A5C5656}" srcOrd="2" destOrd="0" presId="urn:microsoft.com/office/officeart/2005/8/layout/pyramid1"/>
    <dgm:cxn modelId="{80F44780-B667-498A-93CF-D3DDD0C6DDB3}" type="presParOf" srcId="{4F9A7694-B643-48EE-8267-87F04A5C5656}" destId="{A41E1250-5692-49E3-9EA7-0D75B0F7FEC7}" srcOrd="0" destOrd="0" presId="urn:microsoft.com/office/officeart/2005/8/layout/pyramid1"/>
    <dgm:cxn modelId="{31B2A476-6A53-439C-B98B-EC6B8FE28680}" type="presParOf" srcId="{4F9A7694-B643-48EE-8267-87F04A5C5656}" destId="{07C7A0D5-5187-44DF-9BB2-F2B061391DE5}" srcOrd="1" destOrd="0" presId="urn:microsoft.com/office/officeart/2005/8/layout/pyramid1"/>
    <dgm:cxn modelId="{4AC3B564-691D-4963-8375-FB4BF86F82B1}" type="presParOf" srcId="{D7765134-1090-4398-817E-981C4474B54E}" destId="{79348169-9682-41C4-A2ED-88705F9F1AD5}" srcOrd="3" destOrd="0" presId="urn:microsoft.com/office/officeart/2005/8/layout/pyramid1"/>
    <dgm:cxn modelId="{EEA489D6-F125-4EAE-ADAE-0565C18B6A03}" type="presParOf" srcId="{79348169-9682-41C4-A2ED-88705F9F1AD5}" destId="{20A1DBD2-6889-49CF-AF9F-39FC95E319AE}" srcOrd="0" destOrd="0" presId="urn:microsoft.com/office/officeart/2005/8/layout/pyramid1"/>
    <dgm:cxn modelId="{C1EFF0DE-DA12-4B93-86C8-A6B48EF115B7}" type="presParOf" srcId="{79348169-9682-41C4-A2ED-88705F9F1AD5}" destId="{B6E99DBE-1F9A-4034-A4A0-1A39E68B75E2}"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8C11545-E744-4F8D-A065-47D12743CA2A}" type="doc">
      <dgm:prSet loTypeId="urn:microsoft.com/office/officeart/2005/8/layout/default" loCatId="list" qsTypeId="urn:microsoft.com/office/officeart/2005/8/quickstyle/simple2" qsCatId="simple" csTypeId="urn:microsoft.com/office/officeart/2005/8/colors/colorful2" csCatId="colorful" phldr="1"/>
      <dgm:spPr/>
      <dgm:t>
        <a:bodyPr/>
        <a:lstStyle/>
        <a:p>
          <a:endParaRPr lang="en-US"/>
        </a:p>
      </dgm:t>
    </dgm:pt>
    <dgm:pt modelId="{36D0B39C-90B3-41F0-A8C9-903CD1D23ECA}">
      <dgm:prSet/>
      <dgm:spPr/>
      <dgm:t>
        <a:bodyPr/>
        <a:lstStyle/>
        <a:p>
          <a:r>
            <a:rPr lang="en-GB"/>
            <a:t>Community</a:t>
          </a:r>
          <a:endParaRPr lang="en-US"/>
        </a:p>
      </dgm:t>
    </dgm:pt>
    <dgm:pt modelId="{8538AD78-B8D7-486E-8A44-F31625421819}" type="parTrans" cxnId="{C3320B7E-1C98-4D50-B2D0-7A7EBE94BB85}">
      <dgm:prSet/>
      <dgm:spPr/>
      <dgm:t>
        <a:bodyPr/>
        <a:lstStyle/>
        <a:p>
          <a:endParaRPr lang="en-US"/>
        </a:p>
      </dgm:t>
    </dgm:pt>
    <dgm:pt modelId="{8F3E9E98-DE4B-4B1E-BAA2-0883A8D6F956}" type="sibTrans" cxnId="{C3320B7E-1C98-4D50-B2D0-7A7EBE94BB85}">
      <dgm:prSet/>
      <dgm:spPr/>
      <dgm:t>
        <a:bodyPr/>
        <a:lstStyle/>
        <a:p>
          <a:endParaRPr lang="en-US"/>
        </a:p>
      </dgm:t>
    </dgm:pt>
    <dgm:pt modelId="{1439092B-3BFE-4A46-A218-13EBD65D5C6C}">
      <dgm:prSet/>
      <dgm:spPr/>
      <dgm:t>
        <a:bodyPr/>
        <a:lstStyle/>
        <a:p>
          <a:r>
            <a:rPr lang="en-GB"/>
            <a:t>Employees</a:t>
          </a:r>
          <a:endParaRPr lang="en-US"/>
        </a:p>
      </dgm:t>
    </dgm:pt>
    <dgm:pt modelId="{BFFDF7A9-FF19-43C5-9A7F-D9C479D82DA0}" type="parTrans" cxnId="{DD7FD986-0326-4468-A9B2-1BD6764F2E4B}">
      <dgm:prSet/>
      <dgm:spPr/>
      <dgm:t>
        <a:bodyPr/>
        <a:lstStyle/>
        <a:p>
          <a:endParaRPr lang="en-US"/>
        </a:p>
      </dgm:t>
    </dgm:pt>
    <dgm:pt modelId="{EB15980F-D44A-4EC1-9F95-5CC7A3B190A0}" type="sibTrans" cxnId="{DD7FD986-0326-4468-A9B2-1BD6764F2E4B}">
      <dgm:prSet/>
      <dgm:spPr/>
      <dgm:t>
        <a:bodyPr/>
        <a:lstStyle/>
        <a:p>
          <a:endParaRPr lang="en-US"/>
        </a:p>
      </dgm:t>
    </dgm:pt>
    <dgm:pt modelId="{A83012B2-00F0-47C3-AADD-8952FB6138ED}">
      <dgm:prSet/>
      <dgm:spPr/>
      <dgm:t>
        <a:bodyPr/>
        <a:lstStyle/>
        <a:p>
          <a:r>
            <a:rPr lang="en-GB"/>
            <a:t>Customers</a:t>
          </a:r>
          <a:endParaRPr lang="en-US"/>
        </a:p>
      </dgm:t>
    </dgm:pt>
    <dgm:pt modelId="{822E26DF-62DB-4A72-BD6A-BB9B42D60894}" type="parTrans" cxnId="{87F5A95B-36B8-4A82-B04A-413BE481C867}">
      <dgm:prSet/>
      <dgm:spPr/>
      <dgm:t>
        <a:bodyPr/>
        <a:lstStyle/>
        <a:p>
          <a:endParaRPr lang="en-US"/>
        </a:p>
      </dgm:t>
    </dgm:pt>
    <dgm:pt modelId="{A58C7A8D-21FD-44B0-9732-40B776ED817E}" type="sibTrans" cxnId="{87F5A95B-36B8-4A82-B04A-413BE481C867}">
      <dgm:prSet/>
      <dgm:spPr/>
      <dgm:t>
        <a:bodyPr/>
        <a:lstStyle/>
        <a:p>
          <a:endParaRPr lang="en-US"/>
        </a:p>
      </dgm:t>
    </dgm:pt>
    <dgm:pt modelId="{70B37389-8C78-498F-A00D-FAC345CAB0FC}">
      <dgm:prSet/>
      <dgm:spPr/>
      <dgm:t>
        <a:bodyPr/>
        <a:lstStyle/>
        <a:p>
          <a:r>
            <a:rPr lang="en-GB"/>
            <a:t>Suppliers</a:t>
          </a:r>
          <a:endParaRPr lang="en-US"/>
        </a:p>
      </dgm:t>
    </dgm:pt>
    <dgm:pt modelId="{69C2C653-DED7-4EBA-820D-C8CCAE5F3A8A}" type="parTrans" cxnId="{1A6AB124-5E3E-46D9-A620-A7A1624E9A96}">
      <dgm:prSet/>
      <dgm:spPr/>
      <dgm:t>
        <a:bodyPr/>
        <a:lstStyle/>
        <a:p>
          <a:endParaRPr lang="en-US"/>
        </a:p>
      </dgm:t>
    </dgm:pt>
    <dgm:pt modelId="{F74F39EE-3ED6-4A55-93A0-D14AE17C3854}" type="sibTrans" cxnId="{1A6AB124-5E3E-46D9-A620-A7A1624E9A96}">
      <dgm:prSet/>
      <dgm:spPr/>
      <dgm:t>
        <a:bodyPr/>
        <a:lstStyle/>
        <a:p>
          <a:endParaRPr lang="en-US"/>
        </a:p>
      </dgm:t>
    </dgm:pt>
    <dgm:pt modelId="{A9F24EC5-01F2-4C6F-A2C0-FD345EE83368}">
      <dgm:prSet/>
      <dgm:spPr/>
      <dgm:t>
        <a:bodyPr/>
        <a:lstStyle/>
        <a:p>
          <a:r>
            <a:rPr lang="en-GB"/>
            <a:t>Government</a:t>
          </a:r>
          <a:endParaRPr lang="en-US"/>
        </a:p>
      </dgm:t>
    </dgm:pt>
    <dgm:pt modelId="{261A5A85-D824-48E3-AB8B-5C59D1D4B52C}" type="parTrans" cxnId="{B18EB92C-E3C8-4B9C-8879-B67AE2D85094}">
      <dgm:prSet/>
      <dgm:spPr/>
      <dgm:t>
        <a:bodyPr/>
        <a:lstStyle/>
        <a:p>
          <a:endParaRPr lang="en-US"/>
        </a:p>
      </dgm:t>
    </dgm:pt>
    <dgm:pt modelId="{776BCFB8-B0E7-4572-837B-895F804DA580}" type="sibTrans" cxnId="{B18EB92C-E3C8-4B9C-8879-B67AE2D85094}">
      <dgm:prSet/>
      <dgm:spPr/>
      <dgm:t>
        <a:bodyPr/>
        <a:lstStyle/>
        <a:p>
          <a:endParaRPr lang="en-US"/>
        </a:p>
      </dgm:t>
    </dgm:pt>
    <dgm:pt modelId="{35468E12-4295-4F44-A2A9-7C4F79541711}">
      <dgm:prSet/>
      <dgm:spPr/>
      <dgm:t>
        <a:bodyPr/>
        <a:lstStyle/>
        <a:p>
          <a:r>
            <a:rPr lang="en-GB" dirty="0"/>
            <a:t>Shareholders</a:t>
          </a:r>
          <a:br>
            <a:rPr lang="en-GB" dirty="0"/>
          </a:br>
          <a:endParaRPr lang="en-US" dirty="0"/>
        </a:p>
      </dgm:t>
    </dgm:pt>
    <dgm:pt modelId="{76066CF8-45DC-4945-8578-ED241EF62A7A}" type="parTrans" cxnId="{FBD6677C-D84A-47E8-86E6-29C86257DA69}">
      <dgm:prSet/>
      <dgm:spPr/>
      <dgm:t>
        <a:bodyPr/>
        <a:lstStyle/>
        <a:p>
          <a:endParaRPr lang="en-US"/>
        </a:p>
      </dgm:t>
    </dgm:pt>
    <dgm:pt modelId="{6AD55AE6-1B58-4D55-8886-13B379A8C1F6}" type="sibTrans" cxnId="{FBD6677C-D84A-47E8-86E6-29C86257DA69}">
      <dgm:prSet/>
      <dgm:spPr/>
      <dgm:t>
        <a:bodyPr/>
        <a:lstStyle/>
        <a:p>
          <a:endParaRPr lang="en-US"/>
        </a:p>
      </dgm:t>
    </dgm:pt>
    <dgm:pt modelId="{2153275F-145E-2F41-A1D1-CFF7FEE032BB}" type="pres">
      <dgm:prSet presAssocID="{F8C11545-E744-4F8D-A065-47D12743CA2A}" presName="diagram" presStyleCnt="0">
        <dgm:presLayoutVars>
          <dgm:dir/>
          <dgm:resizeHandles val="exact"/>
        </dgm:presLayoutVars>
      </dgm:prSet>
      <dgm:spPr/>
      <dgm:t>
        <a:bodyPr/>
        <a:lstStyle/>
        <a:p>
          <a:endParaRPr lang="en-GB"/>
        </a:p>
      </dgm:t>
    </dgm:pt>
    <dgm:pt modelId="{D391D210-DE30-4346-B8EF-1A098775FA3C}" type="pres">
      <dgm:prSet presAssocID="{36D0B39C-90B3-41F0-A8C9-903CD1D23ECA}" presName="node" presStyleLbl="node1" presStyleIdx="0" presStyleCnt="6">
        <dgm:presLayoutVars>
          <dgm:bulletEnabled val="1"/>
        </dgm:presLayoutVars>
      </dgm:prSet>
      <dgm:spPr/>
      <dgm:t>
        <a:bodyPr/>
        <a:lstStyle/>
        <a:p>
          <a:endParaRPr lang="en-GB"/>
        </a:p>
      </dgm:t>
    </dgm:pt>
    <dgm:pt modelId="{5FB55797-CB9D-7C49-9E40-D73498E4C98A}" type="pres">
      <dgm:prSet presAssocID="{8F3E9E98-DE4B-4B1E-BAA2-0883A8D6F956}" presName="sibTrans" presStyleCnt="0"/>
      <dgm:spPr/>
    </dgm:pt>
    <dgm:pt modelId="{D3D1E4C9-1D36-224B-B0BE-F8CEBE3E6224}" type="pres">
      <dgm:prSet presAssocID="{1439092B-3BFE-4A46-A218-13EBD65D5C6C}" presName="node" presStyleLbl="node1" presStyleIdx="1" presStyleCnt="6">
        <dgm:presLayoutVars>
          <dgm:bulletEnabled val="1"/>
        </dgm:presLayoutVars>
      </dgm:prSet>
      <dgm:spPr/>
      <dgm:t>
        <a:bodyPr/>
        <a:lstStyle/>
        <a:p>
          <a:endParaRPr lang="en-GB"/>
        </a:p>
      </dgm:t>
    </dgm:pt>
    <dgm:pt modelId="{22B21B30-941B-0F4F-A208-A3E9DD8151EB}" type="pres">
      <dgm:prSet presAssocID="{EB15980F-D44A-4EC1-9F95-5CC7A3B190A0}" presName="sibTrans" presStyleCnt="0"/>
      <dgm:spPr/>
    </dgm:pt>
    <dgm:pt modelId="{5E45CED0-4F64-FF40-BA9D-3D557C9208C6}" type="pres">
      <dgm:prSet presAssocID="{A83012B2-00F0-47C3-AADD-8952FB6138ED}" presName="node" presStyleLbl="node1" presStyleIdx="2" presStyleCnt="6">
        <dgm:presLayoutVars>
          <dgm:bulletEnabled val="1"/>
        </dgm:presLayoutVars>
      </dgm:prSet>
      <dgm:spPr/>
      <dgm:t>
        <a:bodyPr/>
        <a:lstStyle/>
        <a:p>
          <a:endParaRPr lang="en-GB"/>
        </a:p>
      </dgm:t>
    </dgm:pt>
    <dgm:pt modelId="{95C430C2-4E89-4543-8C0E-6BACEF210AA5}" type="pres">
      <dgm:prSet presAssocID="{A58C7A8D-21FD-44B0-9732-40B776ED817E}" presName="sibTrans" presStyleCnt="0"/>
      <dgm:spPr/>
    </dgm:pt>
    <dgm:pt modelId="{80CB997F-6EE8-2B42-BE8E-37A586FA0BE8}" type="pres">
      <dgm:prSet presAssocID="{70B37389-8C78-498F-A00D-FAC345CAB0FC}" presName="node" presStyleLbl="node1" presStyleIdx="3" presStyleCnt="6">
        <dgm:presLayoutVars>
          <dgm:bulletEnabled val="1"/>
        </dgm:presLayoutVars>
      </dgm:prSet>
      <dgm:spPr/>
      <dgm:t>
        <a:bodyPr/>
        <a:lstStyle/>
        <a:p>
          <a:endParaRPr lang="en-GB"/>
        </a:p>
      </dgm:t>
    </dgm:pt>
    <dgm:pt modelId="{1FAE3AC8-5AE3-834C-9E27-2B150A58FB50}" type="pres">
      <dgm:prSet presAssocID="{F74F39EE-3ED6-4A55-93A0-D14AE17C3854}" presName="sibTrans" presStyleCnt="0"/>
      <dgm:spPr/>
    </dgm:pt>
    <dgm:pt modelId="{50326A07-05E2-ED47-8E59-637E2BD2E9F7}" type="pres">
      <dgm:prSet presAssocID="{A9F24EC5-01F2-4C6F-A2C0-FD345EE83368}" presName="node" presStyleLbl="node1" presStyleIdx="4" presStyleCnt="6">
        <dgm:presLayoutVars>
          <dgm:bulletEnabled val="1"/>
        </dgm:presLayoutVars>
      </dgm:prSet>
      <dgm:spPr/>
      <dgm:t>
        <a:bodyPr/>
        <a:lstStyle/>
        <a:p>
          <a:endParaRPr lang="en-GB"/>
        </a:p>
      </dgm:t>
    </dgm:pt>
    <dgm:pt modelId="{BBE237BA-7139-3E40-BD51-5BCF49D8F14E}" type="pres">
      <dgm:prSet presAssocID="{776BCFB8-B0E7-4572-837B-895F804DA580}" presName="sibTrans" presStyleCnt="0"/>
      <dgm:spPr/>
    </dgm:pt>
    <dgm:pt modelId="{51588549-7382-D544-B74E-63BA4A2C3254}" type="pres">
      <dgm:prSet presAssocID="{35468E12-4295-4F44-A2A9-7C4F79541711}" presName="node" presStyleLbl="node1" presStyleIdx="5" presStyleCnt="6">
        <dgm:presLayoutVars>
          <dgm:bulletEnabled val="1"/>
        </dgm:presLayoutVars>
      </dgm:prSet>
      <dgm:spPr/>
      <dgm:t>
        <a:bodyPr/>
        <a:lstStyle/>
        <a:p>
          <a:endParaRPr lang="en-GB"/>
        </a:p>
      </dgm:t>
    </dgm:pt>
  </dgm:ptLst>
  <dgm:cxnLst>
    <dgm:cxn modelId="{699AE1A4-3854-744E-AAF8-0979B06CBAD4}" type="presOf" srcId="{35468E12-4295-4F44-A2A9-7C4F79541711}" destId="{51588549-7382-D544-B74E-63BA4A2C3254}" srcOrd="0" destOrd="0" presId="urn:microsoft.com/office/officeart/2005/8/layout/default"/>
    <dgm:cxn modelId="{C3320B7E-1C98-4D50-B2D0-7A7EBE94BB85}" srcId="{F8C11545-E744-4F8D-A065-47D12743CA2A}" destId="{36D0B39C-90B3-41F0-A8C9-903CD1D23ECA}" srcOrd="0" destOrd="0" parTransId="{8538AD78-B8D7-486E-8A44-F31625421819}" sibTransId="{8F3E9E98-DE4B-4B1E-BAA2-0883A8D6F956}"/>
    <dgm:cxn modelId="{1A6AB124-5E3E-46D9-A620-A7A1624E9A96}" srcId="{F8C11545-E744-4F8D-A065-47D12743CA2A}" destId="{70B37389-8C78-498F-A00D-FAC345CAB0FC}" srcOrd="3" destOrd="0" parTransId="{69C2C653-DED7-4EBA-820D-C8CCAE5F3A8A}" sibTransId="{F74F39EE-3ED6-4A55-93A0-D14AE17C3854}"/>
    <dgm:cxn modelId="{02E06E10-E0D0-8E4A-A2CF-3A8420F27C01}" type="presOf" srcId="{A9F24EC5-01F2-4C6F-A2C0-FD345EE83368}" destId="{50326A07-05E2-ED47-8E59-637E2BD2E9F7}" srcOrd="0" destOrd="0" presId="urn:microsoft.com/office/officeart/2005/8/layout/default"/>
    <dgm:cxn modelId="{DD7FD986-0326-4468-A9B2-1BD6764F2E4B}" srcId="{F8C11545-E744-4F8D-A065-47D12743CA2A}" destId="{1439092B-3BFE-4A46-A218-13EBD65D5C6C}" srcOrd="1" destOrd="0" parTransId="{BFFDF7A9-FF19-43C5-9A7F-D9C479D82DA0}" sibTransId="{EB15980F-D44A-4EC1-9F95-5CC7A3B190A0}"/>
    <dgm:cxn modelId="{B18EB92C-E3C8-4B9C-8879-B67AE2D85094}" srcId="{F8C11545-E744-4F8D-A065-47D12743CA2A}" destId="{A9F24EC5-01F2-4C6F-A2C0-FD345EE83368}" srcOrd="4" destOrd="0" parTransId="{261A5A85-D824-48E3-AB8B-5C59D1D4B52C}" sibTransId="{776BCFB8-B0E7-4572-837B-895F804DA580}"/>
    <dgm:cxn modelId="{FBD6677C-D84A-47E8-86E6-29C86257DA69}" srcId="{F8C11545-E744-4F8D-A065-47D12743CA2A}" destId="{35468E12-4295-4F44-A2A9-7C4F79541711}" srcOrd="5" destOrd="0" parTransId="{76066CF8-45DC-4945-8578-ED241EF62A7A}" sibTransId="{6AD55AE6-1B58-4D55-8886-13B379A8C1F6}"/>
    <dgm:cxn modelId="{CE68A057-A9B9-AA4E-938F-D72F5FD6DCFE}" type="presOf" srcId="{36D0B39C-90B3-41F0-A8C9-903CD1D23ECA}" destId="{D391D210-DE30-4346-B8EF-1A098775FA3C}" srcOrd="0" destOrd="0" presId="urn:microsoft.com/office/officeart/2005/8/layout/default"/>
    <dgm:cxn modelId="{87F5A95B-36B8-4A82-B04A-413BE481C867}" srcId="{F8C11545-E744-4F8D-A065-47D12743CA2A}" destId="{A83012B2-00F0-47C3-AADD-8952FB6138ED}" srcOrd="2" destOrd="0" parTransId="{822E26DF-62DB-4A72-BD6A-BB9B42D60894}" sibTransId="{A58C7A8D-21FD-44B0-9732-40B776ED817E}"/>
    <dgm:cxn modelId="{E4BEC423-62D0-EA4E-8A4F-BA2E5B7AB41E}" type="presOf" srcId="{70B37389-8C78-498F-A00D-FAC345CAB0FC}" destId="{80CB997F-6EE8-2B42-BE8E-37A586FA0BE8}" srcOrd="0" destOrd="0" presId="urn:microsoft.com/office/officeart/2005/8/layout/default"/>
    <dgm:cxn modelId="{50E29A3E-872D-FC49-BE86-4F0074E2C7BB}" type="presOf" srcId="{1439092B-3BFE-4A46-A218-13EBD65D5C6C}" destId="{D3D1E4C9-1D36-224B-B0BE-F8CEBE3E6224}" srcOrd="0" destOrd="0" presId="urn:microsoft.com/office/officeart/2005/8/layout/default"/>
    <dgm:cxn modelId="{31A02FE8-7B06-C44A-8C57-6D085E8F5D3A}" type="presOf" srcId="{F8C11545-E744-4F8D-A065-47D12743CA2A}" destId="{2153275F-145E-2F41-A1D1-CFF7FEE032BB}" srcOrd="0" destOrd="0" presId="urn:microsoft.com/office/officeart/2005/8/layout/default"/>
    <dgm:cxn modelId="{2B2E29E0-8C6A-C74A-B0CB-CF9EECF06F1B}" type="presOf" srcId="{A83012B2-00F0-47C3-AADD-8952FB6138ED}" destId="{5E45CED0-4F64-FF40-BA9D-3D557C9208C6}" srcOrd="0" destOrd="0" presId="urn:microsoft.com/office/officeart/2005/8/layout/default"/>
    <dgm:cxn modelId="{C4F8DD8F-9D82-3744-A988-62C1E407DF2D}" type="presParOf" srcId="{2153275F-145E-2F41-A1D1-CFF7FEE032BB}" destId="{D391D210-DE30-4346-B8EF-1A098775FA3C}" srcOrd="0" destOrd="0" presId="urn:microsoft.com/office/officeart/2005/8/layout/default"/>
    <dgm:cxn modelId="{EFEB7BD8-9B5C-3844-A192-BA3F305F9AB8}" type="presParOf" srcId="{2153275F-145E-2F41-A1D1-CFF7FEE032BB}" destId="{5FB55797-CB9D-7C49-9E40-D73498E4C98A}" srcOrd="1" destOrd="0" presId="urn:microsoft.com/office/officeart/2005/8/layout/default"/>
    <dgm:cxn modelId="{6D9643FD-1118-C740-B039-0F1E0485E967}" type="presParOf" srcId="{2153275F-145E-2F41-A1D1-CFF7FEE032BB}" destId="{D3D1E4C9-1D36-224B-B0BE-F8CEBE3E6224}" srcOrd="2" destOrd="0" presId="urn:microsoft.com/office/officeart/2005/8/layout/default"/>
    <dgm:cxn modelId="{BD59E37D-3FE3-3A47-8DAB-6376CDA09564}" type="presParOf" srcId="{2153275F-145E-2F41-A1D1-CFF7FEE032BB}" destId="{22B21B30-941B-0F4F-A208-A3E9DD8151EB}" srcOrd="3" destOrd="0" presId="urn:microsoft.com/office/officeart/2005/8/layout/default"/>
    <dgm:cxn modelId="{D55A2C1A-C3FF-3C44-8798-A66F52E33F4D}" type="presParOf" srcId="{2153275F-145E-2F41-A1D1-CFF7FEE032BB}" destId="{5E45CED0-4F64-FF40-BA9D-3D557C9208C6}" srcOrd="4" destOrd="0" presId="urn:microsoft.com/office/officeart/2005/8/layout/default"/>
    <dgm:cxn modelId="{CB0B05F0-E1AC-7F49-AB43-40DAE078AEEC}" type="presParOf" srcId="{2153275F-145E-2F41-A1D1-CFF7FEE032BB}" destId="{95C430C2-4E89-4543-8C0E-6BACEF210AA5}" srcOrd="5" destOrd="0" presId="urn:microsoft.com/office/officeart/2005/8/layout/default"/>
    <dgm:cxn modelId="{290DFBEA-7EEF-FB4E-9440-9BED8556FC65}" type="presParOf" srcId="{2153275F-145E-2F41-A1D1-CFF7FEE032BB}" destId="{80CB997F-6EE8-2B42-BE8E-37A586FA0BE8}" srcOrd="6" destOrd="0" presId="urn:microsoft.com/office/officeart/2005/8/layout/default"/>
    <dgm:cxn modelId="{21FFDE06-51B1-0A42-B629-4361A8B5F31B}" type="presParOf" srcId="{2153275F-145E-2F41-A1D1-CFF7FEE032BB}" destId="{1FAE3AC8-5AE3-834C-9E27-2B150A58FB50}" srcOrd="7" destOrd="0" presId="urn:microsoft.com/office/officeart/2005/8/layout/default"/>
    <dgm:cxn modelId="{6895FBAD-0B16-DB41-B5CA-65AF332735C3}" type="presParOf" srcId="{2153275F-145E-2F41-A1D1-CFF7FEE032BB}" destId="{50326A07-05E2-ED47-8E59-637E2BD2E9F7}" srcOrd="8" destOrd="0" presId="urn:microsoft.com/office/officeart/2005/8/layout/default"/>
    <dgm:cxn modelId="{F337FBA1-28C3-E64A-A42B-F4EA8FD08474}" type="presParOf" srcId="{2153275F-145E-2F41-A1D1-CFF7FEE032BB}" destId="{BBE237BA-7139-3E40-BD51-5BCF49D8F14E}" srcOrd="9" destOrd="0" presId="urn:microsoft.com/office/officeart/2005/8/layout/default"/>
    <dgm:cxn modelId="{51C8D8A6-25BE-234C-8219-913595D06CD9}" type="presParOf" srcId="{2153275F-145E-2F41-A1D1-CFF7FEE032BB}" destId="{51588549-7382-D544-B74E-63BA4A2C3254}"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C0DD247-521E-4C2C-A963-16A7BC55F2EE}" type="doc">
      <dgm:prSet loTypeId="urn:microsoft.com/office/officeart/2005/8/layout/hierarchy3" loCatId="hierarchy" qsTypeId="urn:microsoft.com/office/officeart/2005/8/quickstyle/simple2" qsCatId="simple" csTypeId="urn:microsoft.com/office/officeart/2005/8/colors/colorful2" csCatId="colorful"/>
      <dgm:spPr/>
      <dgm:t>
        <a:bodyPr/>
        <a:lstStyle/>
        <a:p>
          <a:endParaRPr lang="en-US"/>
        </a:p>
      </dgm:t>
    </dgm:pt>
    <dgm:pt modelId="{4892AEAF-354A-4796-96FD-A4E77B84C637}">
      <dgm:prSet/>
      <dgm:spPr/>
      <dgm:t>
        <a:bodyPr/>
        <a:lstStyle/>
        <a:p>
          <a:r>
            <a:rPr lang="en-US"/>
            <a:t>Primary/secondary</a:t>
          </a:r>
        </a:p>
      </dgm:t>
    </dgm:pt>
    <dgm:pt modelId="{2810AEA3-EED3-4894-A1DF-6827374CDD48}" type="parTrans" cxnId="{22B6CE22-21DE-4EA7-ADDF-4D849E7FCD28}">
      <dgm:prSet/>
      <dgm:spPr/>
      <dgm:t>
        <a:bodyPr/>
        <a:lstStyle/>
        <a:p>
          <a:endParaRPr lang="en-US"/>
        </a:p>
      </dgm:t>
    </dgm:pt>
    <dgm:pt modelId="{CB31CB45-B8DB-42A9-8D7B-A0EE01823E72}" type="sibTrans" cxnId="{22B6CE22-21DE-4EA7-ADDF-4D849E7FCD28}">
      <dgm:prSet/>
      <dgm:spPr/>
      <dgm:t>
        <a:bodyPr/>
        <a:lstStyle/>
        <a:p>
          <a:endParaRPr lang="en-US"/>
        </a:p>
      </dgm:t>
    </dgm:pt>
    <dgm:pt modelId="{7FEDAF2E-446A-4FAC-BE8B-7DB0E0699410}">
      <dgm:prSet/>
      <dgm:spPr/>
      <dgm:t>
        <a:bodyPr/>
        <a:lstStyle/>
        <a:p>
          <a:r>
            <a:rPr lang="en-US"/>
            <a:t>Internal/external</a:t>
          </a:r>
        </a:p>
      </dgm:t>
    </dgm:pt>
    <dgm:pt modelId="{16D5DA2B-4DE2-4046-8E27-74268C803922}" type="parTrans" cxnId="{1654D455-2217-4B8F-8198-70FC1445AD39}">
      <dgm:prSet/>
      <dgm:spPr/>
      <dgm:t>
        <a:bodyPr/>
        <a:lstStyle/>
        <a:p>
          <a:endParaRPr lang="en-US"/>
        </a:p>
      </dgm:t>
    </dgm:pt>
    <dgm:pt modelId="{26B91457-9226-4030-B493-D81F84EEFF0E}" type="sibTrans" cxnId="{1654D455-2217-4B8F-8198-70FC1445AD39}">
      <dgm:prSet/>
      <dgm:spPr/>
      <dgm:t>
        <a:bodyPr/>
        <a:lstStyle/>
        <a:p>
          <a:endParaRPr lang="en-US"/>
        </a:p>
      </dgm:t>
    </dgm:pt>
    <dgm:pt modelId="{04A56A76-81E3-D444-8CE3-A0E73497555E}" type="pres">
      <dgm:prSet presAssocID="{6C0DD247-521E-4C2C-A963-16A7BC55F2EE}" presName="diagram" presStyleCnt="0">
        <dgm:presLayoutVars>
          <dgm:chPref val="1"/>
          <dgm:dir/>
          <dgm:animOne val="branch"/>
          <dgm:animLvl val="lvl"/>
          <dgm:resizeHandles/>
        </dgm:presLayoutVars>
      </dgm:prSet>
      <dgm:spPr/>
      <dgm:t>
        <a:bodyPr/>
        <a:lstStyle/>
        <a:p>
          <a:endParaRPr lang="en-GB"/>
        </a:p>
      </dgm:t>
    </dgm:pt>
    <dgm:pt modelId="{64B13723-D965-B542-9504-E7F8E7C76FC9}" type="pres">
      <dgm:prSet presAssocID="{4892AEAF-354A-4796-96FD-A4E77B84C637}" presName="root" presStyleCnt="0"/>
      <dgm:spPr/>
    </dgm:pt>
    <dgm:pt modelId="{B73BD711-CA3C-6547-8255-E8B740479229}" type="pres">
      <dgm:prSet presAssocID="{4892AEAF-354A-4796-96FD-A4E77B84C637}" presName="rootComposite" presStyleCnt="0"/>
      <dgm:spPr/>
    </dgm:pt>
    <dgm:pt modelId="{242027EB-48F9-F448-9444-45D73922388E}" type="pres">
      <dgm:prSet presAssocID="{4892AEAF-354A-4796-96FD-A4E77B84C637}" presName="rootText" presStyleLbl="node1" presStyleIdx="0" presStyleCnt="2"/>
      <dgm:spPr/>
      <dgm:t>
        <a:bodyPr/>
        <a:lstStyle/>
        <a:p>
          <a:endParaRPr lang="en-GB"/>
        </a:p>
      </dgm:t>
    </dgm:pt>
    <dgm:pt modelId="{05FA8A91-D6F8-494E-869D-BB8427FCA60D}" type="pres">
      <dgm:prSet presAssocID="{4892AEAF-354A-4796-96FD-A4E77B84C637}" presName="rootConnector" presStyleLbl="node1" presStyleIdx="0" presStyleCnt="2"/>
      <dgm:spPr/>
      <dgm:t>
        <a:bodyPr/>
        <a:lstStyle/>
        <a:p>
          <a:endParaRPr lang="en-GB"/>
        </a:p>
      </dgm:t>
    </dgm:pt>
    <dgm:pt modelId="{584F52B0-228B-F641-9998-4587D8B81A63}" type="pres">
      <dgm:prSet presAssocID="{4892AEAF-354A-4796-96FD-A4E77B84C637}" presName="childShape" presStyleCnt="0"/>
      <dgm:spPr/>
    </dgm:pt>
    <dgm:pt modelId="{BC063DE6-4C03-0B49-8AE2-498F78F84B05}" type="pres">
      <dgm:prSet presAssocID="{7FEDAF2E-446A-4FAC-BE8B-7DB0E0699410}" presName="root" presStyleCnt="0"/>
      <dgm:spPr/>
    </dgm:pt>
    <dgm:pt modelId="{F3E19B33-D43E-1645-A183-705FA0E7846A}" type="pres">
      <dgm:prSet presAssocID="{7FEDAF2E-446A-4FAC-BE8B-7DB0E0699410}" presName="rootComposite" presStyleCnt="0"/>
      <dgm:spPr/>
    </dgm:pt>
    <dgm:pt modelId="{8E85C5A8-A511-CF47-A3DC-6AEC113EC88E}" type="pres">
      <dgm:prSet presAssocID="{7FEDAF2E-446A-4FAC-BE8B-7DB0E0699410}" presName="rootText" presStyleLbl="node1" presStyleIdx="1" presStyleCnt="2"/>
      <dgm:spPr/>
      <dgm:t>
        <a:bodyPr/>
        <a:lstStyle/>
        <a:p>
          <a:endParaRPr lang="en-GB"/>
        </a:p>
      </dgm:t>
    </dgm:pt>
    <dgm:pt modelId="{6E30FD68-0DA9-8441-BC4D-A50DEA2A4D57}" type="pres">
      <dgm:prSet presAssocID="{7FEDAF2E-446A-4FAC-BE8B-7DB0E0699410}" presName="rootConnector" presStyleLbl="node1" presStyleIdx="1" presStyleCnt="2"/>
      <dgm:spPr/>
      <dgm:t>
        <a:bodyPr/>
        <a:lstStyle/>
        <a:p>
          <a:endParaRPr lang="en-GB"/>
        </a:p>
      </dgm:t>
    </dgm:pt>
    <dgm:pt modelId="{1D044E0B-3B76-8143-9158-84DDCC2BA39A}" type="pres">
      <dgm:prSet presAssocID="{7FEDAF2E-446A-4FAC-BE8B-7DB0E0699410}" presName="childShape" presStyleCnt="0"/>
      <dgm:spPr/>
    </dgm:pt>
  </dgm:ptLst>
  <dgm:cxnLst>
    <dgm:cxn modelId="{22B6CE22-21DE-4EA7-ADDF-4D849E7FCD28}" srcId="{6C0DD247-521E-4C2C-A963-16A7BC55F2EE}" destId="{4892AEAF-354A-4796-96FD-A4E77B84C637}" srcOrd="0" destOrd="0" parTransId="{2810AEA3-EED3-4894-A1DF-6827374CDD48}" sibTransId="{CB31CB45-B8DB-42A9-8D7B-A0EE01823E72}"/>
    <dgm:cxn modelId="{52D86198-0978-C24B-A7C5-98286982B9AD}" type="presOf" srcId="{6C0DD247-521E-4C2C-A963-16A7BC55F2EE}" destId="{04A56A76-81E3-D444-8CE3-A0E73497555E}" srcOrd="0" destOrd="0" presId="urn:microsoft.com/office/officeart/2005/8/layout/hierarchy3"/>
    <dgm:cxn modelId="{5419A0F8-B733-0546-A466-813413A275EB}" type="presOf" srcId="{7FEDAF2E-446A-4FAC-BE8B-7DB0E0699410}" destId="{8E85C5A8-A511-CF47-A3DC-6AEC113EC88E}" srcOrd="0" destOrd="0" presId="urn:microsoft.com/office/officeart/2005/8/layout/hierarchy3"/>
    <dgm:cxn modelId="{96477A55-4A20-2B4E-88C1-8F8F4CDA89DA}" type="presOf" srcId="{4892AEAF-354A-4796-96FD-A4E77B84C637}" destId="{242027EB-48F9-F448-9444-45D73922388E}" srcOrd="0" destOrd="0" presId="urn:microsoft.com/office/officeart/2005/8/layout/hierarchy3"/>
    <dgm:cxn modelId="{08969F0A-4831-0E4E-B67D-B3EB9F837E8F}" type="presOf" srcId="{4892AEAF-354A-4796-96FD-A4E77B84C637}" destId="{05FA8A91-D6F8-494E-869D-BB8427FCA60D}" srcOrd="1" destOrd="0" presId="urn:microsoft.com/office/officeart/2005/8/layout/hierarchy3"/>
    <dgm:cxn modelId="{1654D455-2217-4B8F-8198-70FC1445AD39}" srcId="{6C0DD247-521E-4C2C-A963-16A7BC55F2EE}" destId="{7FEDAF2E-446A-4FAC-BE8B-7DB0E0699410}" srcOrd="1" destOrd="0" parTransId="{16D5DA2B-4DE2-4046-8E27-74268C803922}" sibTransId="{26B91457-9226-4030-B493-D81F84EEFF0E}"/>
    <dgm:cxn modelId="{1B9CB006-14FE-C947-8A73-C72CEE3A8F2C}" type="presOf" srcId="{7FEDAF2E-446A-4FAC-BE8B-7DB0E0699410}" destId="{6E30FD68-0DA9-8441-BC4D-A50DEA2A4D57}" srcOrd="1" destOrd="0" presId="urn:microsoft.com/office/officeart/2005/8/layout/hierarchy3"/>
    <dgm:cxn modelId="{638FFB75-4E15-F848-93A1-5C11BB066B30}" type="presParOf" srcId="{04A56A76-81E3-D444-8CE3-A0E73497555E}" destId="{64B13723-D965-B542-9504-E7F8E7C76FC9}" srcOrd="0" destOrd="0" presId="urn:microsoft.com/office/officeart/2005/8/layout/hierarchy3"/>
    <dgm:cxn modelId="{0ACCC578-EEE1-C44F-BED1-B0C58805941A}" type="presParOf" srcId="{64B13723-D965-B542-9504-E7F8E7C76FC9}" destId="{B73BD711-CA3C-6547-8255-E8B740479229}" srcOrd="0" destOrd="0" presId="urn:microsoft.com/office/officeart/2005/8/layout/hierarchy3"/>
    <dgm:cxn modelId="{DA5CE16D-403D-3544-8618-20524FB88236}" type="presParOf" srcId="{B73BD711-CA3C-6547-8255-E8B740479229}" destId="{242027EB-48F9-F448-9444-45D73922388E}" srcOrd="0" destOrd="0" presId="urn:microsoft.com/office/officeart/2005/8/layout/hierarchy3"/>
    <dgm:cxn modelId="{B00901A5-6B2C-D148-AF8F-0E6DF8E38A16}" type="presParOf" srcId="{B73BD711-CA3C-6547-8255-E8B740479229}" destId="{05FA8A91-D6F8-494E-869D-BB8427FCA60D}" srcOrd="1" destOrd="0" presId="urn:microsoft.com/office/officeart/2005/8/layout/hierarchy3"/>
    <dgm:cxn modelId="{79EFC2CC-F6E3-3845-A1C1-6AA3E7D7476F}" type="presParOf" srcId="{64B13723-D965-B542-9504-E7F8E7C76FC9}" destId="{584F52B0-228B-F641-9998-4587D8B81A63}" srcOrd="1" destOrd="0" presId="urn:microsoft.com/office/officeart/2005/8/layout/hierarchy3"/>
    <dgm:cxn modelId="{389FF667-03FF-8D4A-906A-E30D601BD9E0}" type="presParOf" srcId="{04A56A76-81E3-D444-8CE3-A0E73497555E}" destId="{BC063DE6-4C03-0B49-8AE2-498F78F84B05}" srcOrd="1" destOrd="0" presId="urn:microsoft.com/office/officeart/2005/8/layout/hierarchy3"/>
    <dgm:cxn modelId="{A2372005-75DE-DD42-82F8-45599CA87292}" type="presParOf" srcId="{BC063DE6-4C03-0B49-8AE2-498F78F84B05}" destId="{F3E19B33-D43E-1645-A183-705FA0E7846A}" srcOrd="0" destOrd="0" presId="urn:microsoft.com/office/officeart/2005/8/layout/hierarchy3"/>
    <dgm:cxn modelId="{280DFDE6-B1B4-AA44-9821-8C03CFAD0B17}" type="presParOf" srcId="{F3E19B33-D43E-1645-A183-705FA0E7846A}" destId="{8E85C5A8-A511-CF47-A3DC-6AEC113EC88E}" srcOrd="0" destOrd="0" presId="urn:microsoft.com/office/officeart/2005/8/layout/hierarchy3"/>
    <dgm:cxn modelId="{4ED532CB-6D94-9245-BF99-2141DE8F6C31}" type="presParOf" srcId="{F3E19B33-D43E-1645-A183-705FA0E7846A}" destId="{6E30FD68-0DA9-8441-BC4D-A50DEA2A4D57}" srcOrd="1" destOrd="0" presId="urn:microsoft.com/office/officeart/2005/8/layout/hierarchy3"/>
    <dgm:cxn modelId="{835AF445-F581-E944-A667-93196E837482}" type="presParOf" srcId="{BC063DE6-4C03-0B49-8AE2-498F78F84B05}" destId="{1D044E0B-3B76-8143-9158-84DDCC2BA39A}"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2D8021-B452-3B4B-93B1-AD707B505A5A}" type="datetimeFigureOut">
              <a:rPr lang="en-US" smtClean="0"/>
              <a:t>11/23/2018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0A1164-F1F0-8342-A865-597544DBBF0C}" type="slidenum">
              <a:rPr lang="en-US" smtClean="0"/>
              <a:t>‹#›</a:t>
            </a:fld>
            <a:endParaRPr lang="en-US"/>
          </a:p>
        </p:txBody>
      </p:sp>
    </p:spTree>
    <p:extLst>
      <p:ext uri="{BB962C8B-B14F-4D97-AF65-F5344CB8AC3E}">
        <p14:creationId xmlns:p14="http://schemas.microsoft.com/office/powerpoint/2010/main" val="17621935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337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9FA0CE6E-1EF6-452B-BF79-0E260CACABC4}" type="slidenum">
              <a:rPr lang="en-US" altLang="en-US" sz="1200" smtClean="0"/>
              <a:pPr/>
              <a:t>2</a:t>
            </a:fld>
            <a:endParaRPr lang="en-US" altLang="en-US" sz="1200" smtClean="0"/>
          </a:p>
        </p:txBody>
      </p:sp>
    </p:spTree>
    <p:extLst>
      <p:ext uri="{BB962C8B-B14F-4D97-AF65-F5344CB8AC3E}">
        <p14:creationId xmlns:p14="http://schemas.microsoft.com/office/powerpoint/2010/main" val="30250418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p:txBody>
          <a:bodyPr/>
          <a:lstStyle/>
          <a:p>
            <a:pPr>
              <a:defRPr/>
            </a:pPr>
            <a:fld id="{C7C5229B-C49C-41BA-B662-4CC366BAC19B}" type="slidenum">
              <a:rPr lang="en-US"/>
              <a:pPr>
                <a:defRPr/>
              </a:pPr>
              <a:t>7</a:t>
            </a:fld>
            <a:endParaRPr lang="en-US"/>
          </a:p>
        </p:txBody>
      </p:sp>
      <p:sp>
        <p:nvSpPr>
          <p:cNvPr id="26627"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smtClean="0">
              <a:latin typeface="Arial" pitchFamily="34" charset="0"/>
              <a:ea typeface="ＭＳ Ｐゴシック" pitchFamily="34" charset="-128"/>
            </a:endParaRPr>
          </a:p>
        </p:txBody>
      </p:sp>
    </p:spTree>
    <p:extLst>
      <p:ext uri="{BB962C8B-B14F-4D97-AF65-F5344CB8AC3E}">
        <p14:creationId xmlns:p14="http://schemas.microsoft.com/office/powerpoint/2010/main" val="32866817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20A1164-F1F0-8342-A865-597544DBBF0C}" type="slidenum">
              <a:rPr lang="en-US" smtClean="0"/>
              <a:t>9</a:t>
            </a:fld>
            <a:endParaRPr lang="en-US"/>
          </a:p>
        </p:txBody>
      </p:sp>
    </p:spTree>
    <p:extLst>
      <p:ext uri="{BB962C8B-B14F-4D97-AF65-F5344CB8AC3E}">
        <p14:creationId xmlns:p14="http://schemas.microsoft.com/office/powerpoint/2010/main" val="32187137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Minimal Effort – Low Power and low interest: Casual workers</a:t>
            </a:r>
          </a:p>
          <a:p>
            <a:r>
              <a:rPr lang="en-GB" dirty="0" smtClean="0"/>
              <a:t>Keep Informed – Low power and high interest: Employees (as individuals); the local community</a:t>
            </a:r>
          </a:p>
          <a:p>
            <a:r>
              <a:rPr lang="en-GB" dirty="0" smtClean="0"/>
              <a:t>Keep satisfied – High power and low interest: government, food standards agency</a:t>
            </a:r>
          </a:p>
          <a:p>
            <a:r>
              <a:rPr lang="en-GB" dirty="0" smtClean="0"/>
              <a:t>Key players – High power and high interest: Shareholders, Customers (as a whole not as individuals), Employees (as a whole &amp; part of trade unions)</a:t>
            </a:r>
          </a:p>
          <a:p>
            <a:endParaRPr lang="en-GB" dirty="0" smtClean="0"/>
          </a:p>
          <a:p>
            <a:r>
              <a:rPr lang="en-GB" dirty="0" smtClean="0"/>
              <a:t>Fill (2002), “The concept of different groups influencing an organisation and in turn being influenced is an important element in the development of integrated marketing communications. The concept enables an organisation to identify all those other organisations and individuals who can or are influenced by (its) strategies and policies”</a:t>
            </a:r>
          </a:p>
          <a:p>
            <a:endParaRPr lang="en-GB" dirty="0"/>
          </a:p>
        </p:txBody>
      </p:sp>
      <p:sp>
        <p:nvSpPr>
          <p:cNvPr id="4" name="Slide Number Placeholder 3"/>
          <p:cNvSpPr>
            <a:spLocks noGrp="1"/>
          </p:cNvSpPr>
          <p:nvPr>
            <p:ph type="sldNum" sz="quarter" idx="10"/>
          </p:nvPr>
        </p:nvSpPr>
        <p:spPr/>
        <p:txBody>
          <a:bodyPr/>
          <a:lstStyle/>
          <a:p>
            <a:fld id="{950EE718-553E-4615-87A9-952C5901DE60}" type="slidenum">
              <a:rPr lang="en-GB" smtClean="0">
                <a:solidFill>
                  <a:prstClr val="black"/>
                </a:solidFill>
              </a:rPr>
              <a:pPr/>
              <a:t>14</a:t>
            </a:fld>
            <a:endParaRPr lang="en-GB" dirty="0">
              <a:solidFill>
                <a:prstClr val="black"/>
              </a:solidFill>
            </a:endParaRPr>
          </a:p>
        </p:txBody>
      </p:sp>
    </p:spTree>
    <p:extLst>
      <p:ext uri="{BB962C8B-B14F-4D97-AF65-F5344CB8AC3E}">
        <p14:creationId xmlns:p14="http://schemas.microsoft.com/office/powerpoint/2010/main" val="31416362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20A1164-F1F0-8342-A865-597544DBBF0C}" type="slidenum">
              <a:rPr lang="en-US" smtClean="0"/>
              <a:t>21</a:t>
            </a:fld>
            <a:endParaRPr lang="en-US"/>
          </a:p>
        </p:txBody>
      </p:sp>
    </p:spTree>
    <p:extLst>
      <p:ext uri="{BB962C8B-B14F-4D97-AF65-F5344CB8AC3E}">
        <p14:creationId xmlns:p14="http://schemas.microsoft.com/office/powerpoint/2010/main" val="2514241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Manchester United v Liverpool is the biggest club game in world football</a:t>
            </a:r>
          </a:p>
          <a:p>
            <a:r>
              <a:rPr lang="en-US" dirty="0"/>
              <a:t>https://</a:t>
            </a:r>
            <a:r>
              <a:rPr lang="en-US" dirty="0" err="1"/>
              <a:t>www.skysports.com</a:t>
            </a:r>
            <a:r>
              <a:rPr lang="en-US" dirty="0"/>
              <a:t>/football/news/11662/9985539/</a:t>
            </a:r>
            <a:r>
              <a:rPr lang="en-US" dirty="0" err="1"/>
              <a:t>manchester</a:t>
            </a:r>
            <a:r>
              <a:rPr lang="en-US" dirty="0"/>
              <a:t>-united-v-</a:t>
            </a:r>
            <a:r>
              <a:rPr lang="en-US" dirty="0" err="1"/>
              <a:t>liverpool</a:t>
            </a:r>
            <a:r>
              <a:rPr lang="en-US" dirty="0"/>
              <a:t>-the-biggest-game-in-football</a:t>
            </a:r>
          </a:p>
          <a:p>
            <a:r>
              <a:rPr lang="en-US" dirty="0"/>
              <a:t>700m</a:t>
            </a:r>
          </a:p>
          <a:p>
            <a:r>
              <a:rPr lang="en-US" dirty="0"/>
              <a:t>500 Barca v Real Madrid</a:t>
            </a:r>
          </a:p>
        </p:txBody>
      </p:sp>
      <p:sp>
        <p:nvSpPr>
          <p:cNvPr id="4" name="Slide Number Placeholder 3"/>
          <p:cNvSpPr>
            <a:spLocks noGrp="1"/>
          </p:cNvSpPr>
          <p:nvPr>
            <p:ph type="sldNum" sz="quarter" idx="10"/>
          </p:nvPr>
        </p:nvSpPr>
        <p:spPr/>
        <p:txBody>
          <a:bodyPr/>
          <a:lstStyle/>
          <a:p>
            <a:fld id="{A20A1164-F1F0-8342-A865-597544DBBF0C}" type="slidenum">
              <a:rPr lang="en-US" smtClean="0"/>
              <a:t>43</a:t>
            </a:fld>
            <a:endParaRPr lang="en-US"/>
          </a:p>
        </p:txBody>
      </p:sp>
    </p:spTree>
    <p:extLst>
      <p:ext uri="{BB962C8B-B14F-4D97-AF65-F5344CB8AC3E}">
        <p14:creationId xmlns:p14="http://schemas.microsoft.com/office/powerpoint/2010/main" val="24418895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20A1164-F1F0-8342-A865-597544DBBF0C}" type="slidenum">
              <a:rPr lang="en-US" smtClean="0"/>
              <a:t>52</a:t>
            </a:fld>
            <a:endParaRPr lang="en-US"/>
          </a:p>
        </p:txBody>
      </p:sp>
    </p:spTree>
    <p:extLst>
      <p:ext uri="{BB962C8B-B14F-4D97-AF65-F5344CB8AC3E}">
        <p14:creationId xmlns:p14="http://schemas.microsoft.com/office/powerpoint/2010/main" val="41476019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a:t>
            </a:r>
            <a:r>
              <a:rPr lang="en-US" dirty="0" err="1"/>
              <a:t>edepot.wur.nl</a:t>
            </a:r>
            <a:r>
              <a:rPr lang="en-US" dirty="0"/>
              <a:t>/216187</a:t>
            </a:r>
          </a:p>
          <a:p>
            <a:endParaRPr lang="en-US" dirty="0"/>
          </a:p>
        </p:txBody>
      </p:sp>
      <p:sp>
        <p:nvSpPr>
          <p:cNvPr id="4" name="Slide Number Placeholder 3"/>
          <p:cNvSpPr>
            <a:spLocks noGrp="1"/>
          </p:cNvSpPr>
          <p:nvPr>
            <p:ph type="sldNum" sz="quarter" idx="10"/>
          </p:nvPr>
        </p:nvSpPr>
        <p:spPr/>
        <p:txBody>
          <a:bodyPr/>
          <a:lstStyle/>
          <a:p>
            <a:fld id="{A20A1164-F1F0-8342-A865-597544DBBF0C}" type="slidenum">
              <a:rPr lang="en-US" smtClean="0"/>
              <a:t>58</a:t>
            </a:fld>
            <a:endParaRPr lang="en-US"/>
          </a:p>
        </p:txBody>
      </p:sp>
    </p:spTree>
    <p:extLst>
      <p:ext uri="{BB962C8B-B14F-4D97-AF65-F5344CB8AC3E}">
        <p14:creationId xmlns:p14="http://schemas.microsoft.com/office/powerpoint/2010/main" val="39835694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www.bbc.co.uk</a:t>
            </a:r>
            <a:r>
              <a:rPr lang="en-US"/>
              <a:t>/sport/football/45949868</a:t>
            </a:r>
          </a:p>
        </p:txBody>
      </p:sp>
      <p:sp>
        <p:nvSpPr>
          <p:cNvPr id="4" name="Slide Number Placeholder 3"/>
          <p:cNvSpPr>
            <a:spLocks noGrp="1"/>
          </p:cNvSpPr>
          <p:nvPr>
            <p:ph type="sldNum" sz="quarter" idx="10"/>
          </p:nvPr>
        </p:nvSpPr>
        <p:spPr/>
        <p:txBody>
          <a:bodyPr/>
          <a:lstStyle/>
          <a:p>
            <a:fld id="{A20A1164-F1F0-8342-A865-597544DBBF0C}" type="slidenum">
              <a:rPr lang="en-US" smtClean="0"/>
              <a:t>59</a:t>
            </a:fld>
            <a:endParaRPr lang="en-US"/>
          </a:p>
        </p:txBody>
      </p:sp>
    </p:spTree>
    <p:extLst>
      <p:ext uri="{BB962C8B-B14F-4D97-AF65-F5344CB8AC3E}">
        <p14:creationId xmlns:p14="http://schemas.microsoft.com/office/powerpoint/2010/main" val="170497142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4061995-1507-744A-B649-1D5DF9DF56AE}" type="datetimeFigureOut">
              <a:rPr lang="en-US" smtClean="0"/>
              <a:t>11/23/2018</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F7A8CBB5-BAE9-534E-8673-C847F95ECFC7}" type="slidenum">
              <a:rPr lang="en-US" smtClean="0"/>
              <a:t>‹#›</a:t>
            </a:fld>
            <a:endParaRPr lang="en-US"/>
          </a:p>
        </p:txBody>
      </p:sp>
    </p:spTree>
    <p:extLst>
      <p:ext uri="{BB962C8B-B14F-4D97-AF65-F5344CB8AC3E}">
        <p14:creationId xmlns:p14="http://schemas.microsoft.com/office/powerpoint/2010/main" val="3488639892"/>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4061995-1507-744A-B649-1D5DF9DF56AE}" type="datetimeFigureOut">
              <a:rPr lang="en-US" smtClean="0"/>
              <a:t>11/23/2018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A8CBB5-BAE9-534E-8673-C847F95ECFC7}" type="slidenum">
              <a:rPr lang="en-US" smtClean="0"/>
              <a:t>‹#›</a:t>
            </a:fld>
            <a:endParaRPr lang="en-US"/>
          </a:p>
        </p:txBody>
      </p:sp>
    </p:spTree>
    <p:extLst>
      <p:ext uri="{BB962C8B-B14F-4D97-AF65-F5344CB8AC3E}">
        <p14:creationId xmlns:p14="http://schemas.microsoft.com/office/powerpoint/2010/main" val="11009537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D4061995-1507-744A-B649-1D5DF9DF56AE}" type="datetimeFigureOut">
              <a:rPr lang="en-US" smtClean="0"/>
              <a:t>11/23/2018</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1060"/>
            <a:ext cx="2112264" cy="228600"/>
          </a:xfrm>
        </p:spPr>
        <p:txBody>
          <a:bodyPr/>
          <a:lstStyle/>
          <a:p>
            <a:fld id="{F7A8CBB5-BAE9-534E-8673-C847F95ECFC7}" type="slidenum">
              <a:rPr lang="en-US" smtClean="0"/>
              <a:t>‹#›</a:t>
            </a:fld>
            <a:endParaRPr lang="en-US"/>
          </a:p>
        </p:txBody>
      </p:sp>
    </p:spTree>
    <p:extLst>
      <p:ext uri="{BB962C8B-B14F-4D97-AF65-F5344CB8AC3E}">
        <p14:creationId xmlns:p14="http://schemas.microsoft.com/office/powerpoint/2010/main" val="1364905766"/>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4061995-1507-744A-B649-1D5DF9DF56AE}" type="datetimeFigureOut">
              <a:rPr lang="en-US" smtClean="0"/>
              <a:t>11/23/2018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A8CBB5-BAE9-534E-8673-C847F95ECFC7}" type="slidenum">
              <a:rPr lang="en-US" smtClean="0"/>
              <a:t>‹#›</a:t>
            </a:fld>
            <a:endParaRPr lang="en-US"/>
          </a:p>
        </p:txBody>
      </p:sp>
    </p:spTree>
    <p:extLst>
      <p:ext uri="{BB962C8B-B14F-4D97-AF65-F5344CB8AC3E}">
        <p14:creationId xmlns:p14="http://schemas.microsoft.com/office/powerpoint/2010/main" val="24450490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4061995-1507-744A-B649-1D5DF9DF56AE}" type="datetimeFigureOut">
              <a:rPr lang="en-US" smtClean="0"/>
              <a:t>11/23/2018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A8CBB5-BAE9-534E-8673-C847F95ECFC7}" type="slidenum">
              <a:rPr lang="en-US" smtClean="0"/>
              <a:t>‹#›</a:t>
            </a:fld>
            <a:endParaRPr lang="en-US"/>
          </a:p>
        </p:txBody>
      </p:sp>
    </p:spTree>
    <p:extLst>
      <p:ext uri="{BB962C8B-B14F-4D97-AF65-F5344CB8AC3E}">
        <p14:creationId xmlns:p14="http://schemas.microsoft.com/office/powerpoint/2010/main" val="32591862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4061995-1507-744A-B649-1D5DF9DF56AE}" type="datetimeFigureOut">
              <a:rPr lang="en-US" smtClean="0"/>
              <a:t>11/23/2018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A8CBB5-BAE9-534E-8673-C847F95ECFC7}" type="slidenum">
              <a:rPr lang="en-US" smtClean="0"/>
              <a:t>‹#›</a:t>
            </a:fld>
            <a:endParaRPr lang="en-US"/>
          </a:p>
        </p:txBody>
      </p:sp>
    </p:spTree>
    <p:extLst>
      <p:ext uri="{BB962C8B-B14F-4D97-AF65-F5344CB8AC3E}">
        <p14:creationId xmlns:p14="http://schemas.microsoft.com/office/powerpoint/2010/main" val="28204822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061995-1507-744A-B649-1D5DF9DF56AE}" type="datetimeFigureOut">
              <a:rPr lang="en-US" smtClean="0"/>
              <a:t>11/23/2018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A8CBB5-BAE9-534E-8673-C847F95ECFC7}" type="slidenum">
              <a:rPr lang="en-US" smtClean="0"/>
              <a:t>‹#›</a:t>
            </a:fld>
            <a:endParaRPr lang="en-US"/>
          </a:p>
        </p:txBody>
      </p:sp>
    </p:spTree>
    <p:extLst>
      <p:ext uri="{BB962C8B-B14F-4D97-AF65-F5344CB8AC3E}">
        <p14:creationId xmlns:p14="http://schemas.microsoft.com/office/powerpoint/2010/main" val="16193490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D4061995-1507-744A-B649-1D5DF9DF56AE}" type="datetimeFigureOut">
              <a:rPr lang="en-US" smtClean="0"/>
              <a:t>11/23/2018</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F7A8CBB5-BAE9-534E-8673-C847F95ECFC7}" type="slidenum">
              <a:rPr lang="en-US" smtClean="0"/>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607341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D4061995-1507-744A-B649-1D5DF9DF56AE}" type="datetimeFigureOut">
              <a:rPr lang="en-US" smtClean="0"/>
              <a:t>11/23/2018</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F7A8CBB5-BAE9-534E-8673-C847F95ECFC7}" type="slidenum">
              <a:rPr lang="en-US" smtClean="0"/>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501707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061995-1507-744A-B649-1D5DF9DF56AE}" type="datetimeFigureOut">
              <a:rPr lang="en-US" smtClean="0"/>
              <a:t>11/23/2018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A8CBB5-BAE9-534E-8673-C847F95ECFC7}" type="slidenum">
              <a:rPr lang="en-US" smtClean="0"/>
              <a:t>‹#›</a:t>
            </a:fld>
            <a:endParaRPr lang="en-US"/>
          </a:p>
        </p:txBody>
      </p:sp>
    </p:spTree>
    <p:extLst>
      <p:ext uri="{BB962C8B-B14F-4D97-AF65-F5344CB8AC3E}">
        <p14:creationId xmlns:p14="http://schemas.microsoft.com/office/powerpoint/2010/main" val="27778916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061995-1507-744A-B649-1D5DF9DF56AE}" type="datetimeFigureOut">
              <a:rPr lang="en-US" smtClean="0"/>
              <a:t>11/23/2018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A8CBB5-BAE9-534E-8673-C847F95ECFC7}" type="slidenum">
              <a:rPr lang="en-US" smtClean="0"/>
              <a:t>‹#›</a:t>
            </a:fld>
            <a:endParaRPr lang="en-US"/>
          </a:p>
        </p:txBody>
      </p:sp>
    </p:spTree>
    <p:extLst>
      <p:ext uri="{BB962C8B-B14F-4D97-AF65-F5344CB8AC3E}">
        <p14:creationId xmlns:p14="http://schemas.microsoft.com/office/powerpoint/2010/main" val="38511239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D4061995-1507-744A-B649-1D5DF9DF56AE}" type="datetimeFigureOut">
              <a:rPr lang="en-US" smtClean="0"/>
              <a:t>11/23/2018</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7A8CBB5-BAE9-534E-8673-C847F95ECFC7}" type="slidenum">
              <a:rPr lang="en-US" smtClean="0"/>
              <a:t>‹#›</a:t>
            </a:fld>
            <a:endParaRPr lang="en-US"/>
          </a:p>
        </p:txBody>
      </p:sp>
    </p:spTree>
    <p:extLst>
      <p:ext uri="{BB962C8B-B14F-4D97-AF65-F5344CB8AC3E}">
        <p14:creationId xmlns:p14="http://schemas.microsoft.com/office/powerpoint/2010/main" val="87048903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hyperlink" Target="http://www.studynet1.herts.ac.uk/Program%20Files/TurningPoint/2003/Questions.html" TargetMode="Externa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6.tiff"/><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8.tiff"/><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9.tiff"/><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8" Type="http://schemas.openxmlformats.org/officeDocument/2006/relationships/hyperlink" Target="https://en.wikipedia.org/wiki/Free_transfer_(association_football)" TargetMode="External"/><Relationship Id="rId3" Type="http://schemas.openxmlformats.org/officeDocument/2006/relationships/hyperlink" Target="https://en.wikipedia.org/wiki/Freedom_of_association" TargetMode="External"/><Relationship Id="rId7" Type="http://schemas.openxmlformats.org/officeDocument/2006/relationships/hyperlink" Target="https://en.wikipedia.org/wiki/European_Union" TargetMode="External"/><Relationship Id="rId2" Type="http://schemas.openxmlformats.org/officeDocument/2006/relationships/hyperlink" Target="https://en.wikipedia.org/wiki/Freedom_of_movement_for_workers" TargetMode="External"/><Relationship Id="rId1" Type="http://schemas.openxmlformats.org/officeDocument/2006/relationships/slideLayout" Target="../slideLayouts/slideLayout2.xml"/><Relationship Id="rId6" Type="http://schemas.openxmlformats.org/officeDocument/2006/relationships/hyperlink" Target="https://en.wikipedia.org/wiki/Treaty_of_Rome" TargetMode="External"/><Relationship Id="rId5" Type="http://schemas.openxmlformats.org/officeDocument/2006/relationships/hyperlink" Target="https://en.wikipedia.org/wiki/Treaty_on_the_Functioning_of_the_European_Union" TargetMode="External"/><Relationship Id="rId4" Type="http://schemas.openxmlformats.org/officeDocument/2006/relationships/hyperlink" Target="https://en.wikipedia.org/wiki/Direct_effect" TargetMode="Externa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2" Type="http://schemas.openxmlformats.org/officeDocument/2006/relationships/image" Target="../media/image22.tiff"/><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8" Type="http://schemas.openxmlformats.org/officeDocument/2006/relationships/hyperlink" Target="https://en.wikipedia.org/wiki/Hoffmann-La_Roche" TargetMode="External"/><Relationship Id="rId13" Type="http://schemas.openxmlformats.org/officeDocument/2006/relationships/hyperlink" Target="https://en.wikipedia.org/wiki/Flovent" TargetMode="External"/><Relationship Id="rId18" Type="http://schemas.openxmlformats.org/officeDocument/2006/relationships/hyperlink" Target="https://en.wikipedia.org/wiki/Aquafresh" TargetMode="External"/><Relationship Id="rId26" Type="http://schemas.openxmlformats.org/officeDocument/2006/relationships/hyperlink" Target="https://en.wikipedia.org/wiki/List_of_largest_pharmaceutical_settlements_in_the_United_States" TargetMode="External"/><Relationship Id="rId3" Type="http://schemas.openxmlformats.org/officeDocument/2006/relationships/hyperlink" Target="https://en.wikipedia.org/wiki/Brentford" TargetMode="External"/><Relationship Id="rId21" Type="http://schemas.openxmlformats.org/officeDocument/2006/relationships/hyperlink" Target="https://en.wikipedia.org/wiki/Nasal_strip" TargetMode="External"/><Relationship Id="rId7" Type="http://schemas.openxmlformats.org/officeDocument/2006/relationships/hyperlink" Target="https://en.wikipedia.org/wiki/Merck_&amp;_Co." TargetMode="External"/><Relationship Id="rId12" Type="http://schemas.openxmlformats.org/officeDocument/2006/relationships/hyperlink" Target="https://en.wikipedia.org/wiki/Avodart" TargetMode="External"/><Relationship Id="rId17" Type="http://schemas.openxmlformats.org/officeDocument/2006/relationships/hyperlink" Target="https://en.wikipedia.org/wiki/Sensodyne" TargetMode="External"/><Relationship Id="rId25" Type="http://schemas.openxmlformats.org/officeDocument/2006/relationships/hyperlink" Target="https://en.wikipedia.org/wiki/RTS,S" TargetMode="External"/><Relationship Id="rId2" Type="http://schemas.openxmlformats.org/officeDocument/2006/relationships/hyperlink" Target="https://en.wikipedia.org/wiki/Pharmaceutical_industry" TargetMode="External"/><Relationship Id="rId16" Type="http://schemas.openxmlformats.org/officeDocument/2006/relationships/hyperlink" Target="https://en.wikipedia.org/wiki/Lamictal" TargetMode="External"/><Relationship Id="rId20" Type="http://schemas.openxmlformats.org/officeDocument/2006/relationships/hyperlink" Target="https://en.wikipedia.org/wiki/Docosanol" TargetMode="External"/><Relationship Id="rId1" Type="http://schemas.openxmlformats.org/officeDocument/2006/relationships/slideLayout" Target="../slideLayouts/slideLayout2.xml"/><Relationship Id="rId6" Type="http://schemas.openxmlformats.org/officeDocument/2006/relationships/hyperlink" Target="https://en.wikipedia.org/wiki/Novartis" TargetMode="External"/><Relationship Id="rId11" Type="http://schemas.openxmlformats.org/officeDocument/2006/relationships/hyperlink" Target="https://en.wikipedia.org/wiki/Advair" TargetMode="External"/><Relationship Id="rId24" Type="http://schemas.openxmlformats.org/officeDocument/2006/relationships/hyperlink" Target="https://en.wikipedia.org/wiki/Malaria_vaccine" TargetMode="External"/><Relationship Id="rId5" Type="http://schemas.openxmlformats.org/officeDocument/2006/relationships/hyperlink" Target="https://en.wikipedia.org/wiki/Pfizer" TargetMode="External"/><Relationship Id="rId15" Type="http://schemas.openxmlformats.org/officeDocument/2006/relationships/hyperlink" Target="https://en.wikipedia.org/wiki/Lovaza" TargetMode="External"/><Relationship Id="rId23" Type="http://schemas.openxmlformats.org/officeDocument/2006/relationships/hyperlink" Target="https://en.wikipedia.org/wiki/Nicorette" TargetMode="External"/><Relationship Id="rId10" Type="http://schemas.openxmlformats.org/officeDocument/2006/relationships/hyperlink" Target="https://en.wikipedia.org/wiki/London_Stock_Exchange" TargetMode="External"/><Relationship Id="rId19" Type="http://schemas.openxmlformats.org/officeDocument/2006/relationships/hyperlink" Target="https://en.wikipedia.org/wiki/Horlicks" TargetMode="External"/><Relationship Id="rId4" Type="http://schemas.openxmlformats.org/officeDocument/2006/relationships/hyperlink" Target="https://en.wikipedia.org/wiki/Mergers_and_acquisitions" TargetMode="External"/><Relationship Id="rId9" Type="http://schemas.openxmlformats.org/officeDocument/2006/relationships/hyperlink" Target="https://en.wikipedia.org/wiki/Sanofi" TargetMode="External"/><Relationship Id="rId14" Type="http://schemas.openxmlformats.org/officeDocument/2006/relationships/hyperlink" Target="https://en.wikipedia.org/wiki/Augmentin" TargetMode="External"/><Relationship Id="rId22" Type="http://schemas.openxmlformats.org/officeDocument/2006/relationships/hyperlink" Target="https://en.wikipedia.org/wiki/Nicoderm" TargetMode="Externa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6.xml"/></Relationships>
</file>

<file path=ppt/slides/_rels/slide6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6995F625-BE4F-4433-8290-5DF0E8589F5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 xmlns:a16="http://schemas.microsoft.com/office/drawing/2014/main" id="{80102662-1FA4-4C7A-B144-19699DF4350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 xmlns:a16="http://schemas.microsoft.com/office/drawing/2014/main" id="{655E224A-5F26-423E-949C-07A720F39A4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 xmlns:a16="http://schemas.microsoft.com/office/drawing/2014/main" id="{A6F1DA18-4CA4-40CF-9ACA-105D8373B67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 xmlns:a16="http://schemas.microsoft.com/office/drawing/2014/main" id="{90E9736D-8473-1144-8F7C-7D0FBEC7DC8A}"/>
              </a:ext>
            </a:extLst>
          </p:cNvPr>
          <p:cNvSpPr>
            <a:spLocks noGrp="1"/>
          </p:cNvSpPr>
          <p:nvPr>
            <p:ph type="ctrTitle"/>
          </p:nvPr>
        </p:nvSpPr>
        <p:spPr>
          <a:xfrm>
            <a:off x="1260205" y="1887795"/>
            <a:ext cx="9673306" cy="2733106"/>
          </a:xfrm>
        </p:spPr>
        <p:txBody>
          <a:bodyPr anchor="ctr">
            <a:normAutofit/>
          </a:bodyPr>
          <a:lstStyle/>
          <a:p>
            <a:r>
              <a:rPr lang="en-US" dirty="0"/>
              <a:t>Stakeholder mapping</a:t>
            </a:r>
          </a:p>
        </p:txBody>
      </p:sp>
      <p:sp>
        <p:nvSpPr>
          <p:cNvPr id="3" name="Subtitle 2">
            <a:extLst>
              <a:ext uri="{FF2B5EF4-FFF2-40B4-BE49-F238E27FC236}">
                <a16:creationId xmlns="" xmlns:a16="http://schemas.microsoft.com/office/drawing/2014/main" id="{14951996-AA3E-5441-A20B-301D86C46CAD}"/>
              </a:ext>
            </a:extLst>
          </p:cNvPr>
          <p:cNvSpPr>
            <a:spLocks noGrp="1"/>
          </p:cNvSpPr>
          <p:nvPr>
            <p:ph type="subTitle" idx="1"/>
          </p:nvPr>
        </p:nvSpPr>
        <p:spPr>
          <a:xfrm>
            <a:off x="1260204" y="4718994"/>
            <a:ext cx="9673306" cy="913322"/>
          </a:xfrm>
        </p:spPr>
        <p:txBody>
          <a:bodyPr>
            <a:normAutofit/>
          </a:bodyPr>
          <a:lstStyle/>
          <a:p>
            <a:pPr>
              <a:spcAft>
                <a:spcPts val="600"/>
              </a:spcAft>
            </a:pPr>
            <a:r>
              <a:rPr lang="en-US" sz="2000"/>
              <a:t>Dr Caroline Jawad 2018</a:t>
            </a:r>
          </a:p>
        </p:txBody>
      </p:sp>
      <p:sp>
        <p:nvSpPr>
          <p:cNvPr id="16" name="Rectangle 15">
            <a:extLst>
              <a:ext uri="{FF2B5EF4-FFF2-40B4-BE49-F238E27FC236}">
                <a16:creationId xmlns="" xmlns:a16="http://schemas.microsoft.com/office/drawing/2014/main" id="{7C6D1B74-744B-4231-97DB-86B4C9C5E2D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135880" y="610955"/>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8" name="Straight Connector 17">
            <a:extLst>
              <a:ext uri="{FF2B5EF4-FFF2-40B4-BE49-F238E27FC236}">
                <a16:creationId xmlns="" xmlns:a16="http://schemas.microsoft.com/office/drawing/2014/main" id="{ABC98C72-9EDD-4426-B45A-84E06A7CD22F}"/>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525018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 xmlns:a16="http://schemas.microsoft.com/office/drawing/2014/main" id="{44887186-EE44-4AD3-BEFE-3478B4537191}"/>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694182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 xmlns:a16="http://schemas.microsoft.com/office/drawing/2014/main" id="{58EECC4E-F1C0-4C09-A7FD-4D623DACCC4F}"/>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5250180" y="1244380"/>
            <a:ext cx="1691640" cy="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69457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p:cNvPr>
          <p:cNvSpPr>
            <a:spLocks noGrp="1" noRot="1" noChangeAspect="1" noMove="1" noResize="1" noEditPoints="1" noAdjustHandles="1" noChangeArrowheads="1" noChangeShapeType="1" noTextEdit="1"/>
          </p:cNvSpPr>
          <p:nvPr/>
        </p:nvSpPr>
        <p:spPr>
          <a:xfrm>
            <a:off x="152400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2" name="Rectangle 11">
            <a:extLst/>
          </p:cNvPr>
          <p:cNvSpPr>
            <a:spLocks noGrp="1" noRot="1" noChangeAspect="1" noMove="1" noResize="1" noEditPoints="1" noAdjustHandles="1" noChangeArrowheads="1" noChangeShapeType="1" noTextEdit="1"/>
          </p:cNvSpPr>
          <p:nvPr/>
        </p:nvSpPr>
        <p:spPr>
          <a:xfrm>
            <a:off x="1700023" y="237744"/>
            <a:ext cx="3314699" cy="6382512"/>
          </a:xfrm>
          <a:prstGeom prst="rect">
            <a:avLst/>
          </a:prstGeom>
          <a:solidFill>
            <a:schemeClr val="bg2"/>
          </a:solidFill>
          <a:ln w="6350" cap="flat" cmpd="sng" algn="ctr">
            <a:noFill/>
            <a:prstDash val="solid"/>
          </a:ln>
          <a:effectLst>
            <a:softEdge rad="0"/>
          </a:effectLst>
        </p:spPr>
      </p:sp>
      <p:sp>
        <p:nvSpPr>
          <p:cNvPr id="14" name="Rectangle 13">
            <a:extLst/>
          </p:cNvPr>
          <p:cNvSpPr>
            <a:spLocks noGrp="1" noRot="1" noChangeAspect="1" noMove="1" noResize="1" noEditPoints="1" noAdjustHandles="1" noChangeArrowheads="1" noChangeShapeType="1" noTextEdit="1"/>
          </p:cNvSpPr>
          <p:nvPr/>
        </p:nvSpPr>
        <p:spPr>
          <a:xfrm>
            <a:off x="1803401" y="374650"/>
            <a:ext cx="3090863" cy="6108700"/>
          </a:xfrm>
          <a:prstGeom prst="rect">
            <a:avLst/>
          </a:prstGeom>
          <a:noFill/>
          <a:ln w="6350" cap="sq" cmpd="sng" algn="ctr">
            <a:solidFill>
              <a:schemeClr val="tx1">
                <a:lumMod val="75000"/>
                <a:lumOff val="25000"/>
              </a:schemeClr>
            </a:solidFill>
            <a:prstDash val="solid"/>
            <a:miter lim="800000"/>
          </a:ln>
          <a:effectLst/>
        </p:spPr>
      </p:sp>
      <p:sp>
        <p:nvSpPr>
          <p:cNvPr id="27655" name="Title 1"/>
          <p:cNvSpPr>
            <a:spLocks noGrp="1"/>
          </p:cNvSpPr>
          <p:nvPr>
            <p:ph type="title"/>
          </p:nvPr>
        </p:nvSpPr>
        <p:spPr>
          <a:xfrm>
            <a:off x="1954214" y="558800"/>
            <a:ext cx="3043237" cy="5710238"/>
          </a:xfrm>
        </p:spPr>
        <p:txBody>
          <a:bodyPr>
            <a:normAutofit/>
          </a:bodyPr>
          <a:lstStyle/>
          <a:p>
            <a:pPr algn="ctr">
              <a:defRPr/>
            </a:pPr>
            <a:r>
              <a:rPr lang="en-US" altLang="en-US" sz="3200" b="1" dirty="0" smtClean="0">
                <a:solidFill>
                  <a:srgbClr val="7030A0"/>
                </a:solidFill>
              </a:rPr>
              <a:t>Social responsibility</a:t>
            </a:r>
          </a:p>
        </p:txBody>
      </p:sp>
      <p:pic>
        <p:nvPicPr>
          <p:cNvPr id="32776" name="Content Placeholder 2"/>
          <p:cNvPicPr>
            <a:picLocks noGrp="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5524500" y="723900"/>
            <a:ext cx="4648200" cy="5334000"/>
          </a:xfrm>
        </p:spPr>
      </p:pic>
    </p:spTree>
    <p:extLst>
      <p:ext uri="{BB962C8B-B14F-4D97-AF65-F5344CB8AC3E}">
        <p14:creationId xmlns:p14="http://schemas.microsoft.com/office/powerpoint/2010/main" val="19370159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p:cNvPr>
          <p:cNvSpPr>
            <a:spLocks noGrp="1" noChangeArrowheads="1"/>
          </p:cNvSpPr>
          <p:nvPr>
            <p:ph type="title"/>
          </p:nvPr>
        </p:nvSpPr>
        <p:spPr>
          <a:xfrm>
            <a:off x="2376489" y="1349375"/>
            <a:ext cx="4287837" cy="3041650"/>
          </a:xfrm>
        </p:spPr>
        <p:txBody>
          <a:bodyPr/>
          <a:lstStyle/>
          <a:p>
            <a:pPr algn="ctr">
              <a:lnSpc>
                <a:spcPct val="83000"/>
              </a:lnSpc>
              <a:defRPr/>
            </a:pPr>
            <a:r>
              <a:rPr lang="en-US" altLang="en-US" spc="-100"/>
              <a:t>Stockholder Theory</a:t>
            </a:r>
          </a:p>
        </p:txBody>
      </p:sp>
      <p:sp>
        <p:nvSpPr>
          <p:cNvPr id="41987" name="Rectangle 3">
            <a:extLst/>
          </p:cNvPr>
          <p:cNvSpPr>
            <a:spLocks noGrp="1" noChangeArrowheads="1"/>
          </p:cNvSpPr>
          <p:nvPr>
            <p:ph sz="half" idx="1"/>
          </p:nvPr>
        </p:nvSpPr>
        <p:spPr>
          <a:xfrm>
            <a:off x="2511426" y="3635376"/>
            <a:ext cx="4016375" cy="1997075"/>
          </a:xfrm>
        </p:spPr>
        <p:txBody>
          <a:bodyPr rtlCol="0">
            <a:normAutofit/>
          </a:bodyPr>
          <a:lstStyle/>
          <a:p>
            <a:pPr marL="0" indent="0" algn="ctr">
              <a:spcBef>
                <a:spcPts val="0"/>
              </a:spcBef>
              <a:spcAft>
                <a:spcPts val="600"/>
              </a:spcAft>
              <a:buClr>
                <a:schemeClr val="accent3"/>
              </a:buClr>
              <a:buNone/>
              <a:defRPr/>
            </a:pPr>
            <a:r>
              <a:rPr lang="en-US" altLang="en-US" sz="2400" b="1" spc="80" dirty="0">
                <a:solidFill>
                  <a:schemeClr val="tx2">
                    <a:lumMod val="75000"/>
                  </a:schemeClr>
                </a:solidFill>
              </a:rPr>
              <a:t>Milton Friedman: The purpose of business is to make money for the owner or stockholders.</a:t>
            </a:r>
          </a:p>
        </p:txBody>
      </p:sp>
      <p:pic>
        <p:nvPicPr>
          <p:cNvPr id="40964" name="Content Placeholder 5" descr="milton-friedman-5"/>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r="26906" b="-2"/>
          <a:stretch>
            <a:fillRect/>
          </a:stretch>
        </p:blipFill>
        <p:spPr>
          <a:xfrm>
            <a:off x="6945313" y="622300"/>
            <a:ext cx="3257550" cy="5613400"/>
          </a:xfrm>
        </p:spPr>
      </p:pic>
    </p:spTree>
    <p:extLst>
      <p:ext uri="{BB962C8B-B14F-4D97-AF65-F5344CB8AC3E}">
        <p14:creationId xmlns:p14="http://schemas.microsoft.com/office/powerpoint/2010/main" val="35132321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2174875" y="642939"/>
            <a:ext cx="4711700" cy="1743075"/>
          </a:xfrm>
        </p:spPr>
        <p:txBody>
          <a:bodyPr/>
          <a:lstStyle/>
          <a:p>
            <a:pPr>
              <a:defRPr/>
            </a:pPr>
            <a:r>
              <a:rPr lang="en-US" altLang="en-US">
                <a:solidFill>
                  <a:schemeClr val="tx1">
                    <a:lumMod val="95000"/>
                    <a:lumOff val="5000"/>
                  </a:schemeClr>
                </a:solidFill>
              </a:rPr>
              <a:t>Managing for Stakeholders</a:t>
            </a:r>
          </a:p>
        </p:txBody>
      </p:sp>
      <p:sp>
        <p:nvSpPr>
          <p:cNvPr id="41987" name="Rectangle 3"/>
          <p:cNvSpPr>
            <a:spLocks noGrp="1"/>
          </p:cNvSpPr>
          <p:nvPr>
            <p:ph sz="half" idx="1"/>
          </p:nvPr>
        </p:nvSpPr>
        <p:spPr>
          <a:xfrm>
            <a:off x="2174875" y="2386013"/>
            <a:ext cx="4711700" cy="3649662"/>
          </a:xfrm>
        </p:spPr>
        <p:txBody>
          <a:bodyPr>
            <a:normAutofit fontScale="92500" lnSpcReduction="10000"/>
          </a:bodyPr>
          <a:lstStyle/>
          <a:p>
            <a:pPr eaLnBrk="1" hangingPunct="1">
              <a:spcAft>
                <a:spcPct val="0"/>
              </a:spcAft>
            </a:pPr>
            <a:r>
              <a:rPr lang="en-US" altLang="en-US" b="1" smtClean="0"/>
              <a:t>“Managing for stakeholders is about creating as much value as possible for stakeholders, without resorting to tradeoffs.”</a:t>
            </a:r>
          </a:p>
          <a:p>
            <a:pPr eaLnBrk="1" hangingPunct="1">
              <a:spcAft>
                <a:spcPct val="0"/>
              </a:spcAft>
            </a:pPr>
            <a:r>
              <a:rPr lang="en-US" altLang="en-US" smtClean="0"/>
              <a:t>“The basic idea is that businesses, and the executives who manage them, actually do and should create value for customers, suppliers, employees, communities, and financiers (or shareholders).  And, that we need to pay careful attention to how these relationships are managed and how value gets created for these stakeholders.”</a:t>
            </a:r>
          </a:p>
          <a:p>
            <a:pPr eaLnBrk="1" hangingPunct="1">
              <a:spcAft>
                <a:spcPct val="0"/>
              </a:spcAft>
            </a:pPr>
            <a:endParaRPr lang="en-US" altLang="en-US" b="1" smtClean="0"/>
          </a:p>
        </p:txBody>
      </p:sp>
      <p:pic>
        <p:nvPicPr>
          <p:cNvPr id="41988" name="Content Placeholder 4" descr="EdwardFreeman"/>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l="13452" r="18044" b="-2"/>
          <a:stretch>
            <a:fillRect/>
          </a:stretch>
        </p:blipFill>
        <p:spPr>
          <a:xfrm>
            <a:off x="7402513" y="238125"/>
            <a:ext cx="3092450" cy="6381750"/>
          </a:xfrm>
          <a:extLs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0310797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Title 1"/>
          <p:cNvSpPr>
            <a:spLocks noGrp="1"/>
          </p:cNvSpPr>
          <p:nvPr>
            <p:ph type="title"/>
          </p:nvPr>
        </p:nvSpPr>
        <p:spPr/>
        <p:txBody>
          <a:bodyPr/>
          <a:lstStyle/>
          <a:p>
            <a:pPr>
              <a:defRPr/>
            </a:pPr>
            <a:r>
              <a:rPr lang="en-GB" altLang="en-US" smtClean="0">
                <a:solidFill>
                  <a:schemeClr val="tx1">
                    <a:lumMod val="95000"/>
                    <a:lumOff val="5000"/>
                  </a:schemeClr>
                </a:solidFill>
              </a:rPr>
              <a:t>Stakeholder theory</a:t>
            </a:r>
            <a:endParaRPr lang="en-US" altLang="en-US" smtClean="0">
              <a:solidFill>
                <a:schemeClr val="tx1">
                  <a:lumMod val="95000"/>
                  <a:lumOff val="5000"/>
                </a:schemeClr>
              </a:solidFill>
            </a:endParaRPr>
          </a:p>
        </p:txBody>
      </p:sp>
      <p:sp>
        <p:nvSpPr>
          <p:cNvPr id="128003" name="Content Placeholder 2"/>
          <p:cNvSpPr>
            <a:spLocks noGrp="1"/>
          </p:cNvSpPr>
          <p:nvPr>
            <p:ph idx="1"/>
          </p:nvPr>
        </p:nvSpPr>
        <p:spPr/>
        <p:txBody>
          <a:bodyPr/>
          <a:lstStyle/>
          <a:p>
            <a:pPr eaLnBrk="1" hangingPunct="1"/>
            <a:r>
              <a:rPr lang="en-GB" altLang="en-US" smtClean="0"/>
              <a:t>Stakeholder theory challenges the stockholder theory by arguing that there are more “stakeholders” with an interest in a corporation than just the stockholders and these other “stakeholders” need to be taken account of and given a say in the running of the corporation.</a:t>
            </a:r>
          </a:p>
          <a:p>
            <a:pPr eaLnBrk="1" hangingPunct="1"/>
            <a:r>
              <a:rPr lang="en-GB" altLang="en-US" smtClean="0"/>
              <a:t>Other stakeholders comprise employees, customers, suppliers, communities, the environment, competitors, local and national government, political groups and trade unions. Social contract theory in business ethics is heavily influenced by political social contract theory and is concerned with a hypothetical contract between “society” and “business” that grounds norms and responsibilities.</a:t>
            </a:r>
          </a:p>
          <a:p>
            <a:pPr eaLnBrk="1" hangingPunct="1"/>
            <a:endParaRPr lang="en-US" altLang="en-US" smtClean="0"/>
          </a:p>
        </p:txBody>
      </p:sp>
    </p:spTree>
    <p:extLst>
      <p:ext uri="{BB962C8B-B14F-4D97-AF65-F5344CB8AC3E}">
        <p14:creationId xmlns:p14="http://schemas.microsoft.com/office/powerpoint/2010/main" val="22896515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Freeman’s work “Strategic Management: A stakeholder Approach” (</a:t>
            </a:r>
            <a:r>
              <a:rPr lang="en-GB" dirty="0" smtClean="0"/>
              <a:t>1984)</a:t>
            </a:r>
            <a:endParaRPr lang="en-GB" dirty="0"/>
          </a:p>
        </p:txBody>
      </p:sp>
      <p:sp>
        <p:nvSpPr>
          <p:cNvPr id="5" name="Content Placeholder 4"/>
          <p:cNvSpPr>
            <a:spLocks noGrp="1"/>
          </p:cNvSpPr>
          <p:nvPr>
            <p:ph idx="1"/>
          </p:nvPr>
        </p:nvSpPr>
        <p:spPr/>
        <p:txBody>
          <a:bodyPr/>
          <a:lstStyle/>
          <a:p>
            <a:endParaRPr lang="en-GB" dirty="0" smtClean="0"/>
          </a:p>
          <a:p>
            <a:endParaRPr lang="en-GB" dirty="0"/>
          </a:p>
          <a:p>
            <a:r>
              <a:rPr lang="en-GB" dirty="0" smtClean="0"/>
              <a:t>https</a:t>
            </a:r>
            <a:r>
              <a:rPr lang="en-GB" dirty="0"/>
              <a:t>://pdfs.semanticscholar.org/606a/828294dafd62aeda92a77bd7e5d0a39af56f.pdf</a:t>
            </a:r>
          </a:p>
        </p:txBody>
      </p:sp>
    </p:spTree>
    <p:extLst>
      <p:ext uri="{BB962C8B-B14F-4D97-AF65-F5344CB8AC3E}">
        <p14:creationId xmlns:p14="http://schemas.microsoft.com/office/powerpoint/2010/main" val="22381770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6" name="Rectangle 2"/>
          <p:cNvSpPr>
            <a:spLocks noGrp="1" noChangeArrowheads="1"/>
          </p:cNvSpPr>
          <p:nvPr>
            <p:ph type="title" idx="4294967295"/>
          </p:nvPr>
        </p:nvSpPr>
        <p:spPr>
          <a:xfrm>
            <a:off x="1919288" y="476251"/>
            <a:ext cx="8291512" cy="576263"/>
          </a:xfrm>
        </p:spPr>
        <p:txBody>
          <a:bodyPr anchor="b">
            <a:noAutofit/>
          </a:bodyPr>
          <a:lstStyle/>
          <a:p>
            <a:r>
              <a:rPr lang="en-GB" sz="3600" dirty="0">
                <a:solidFill>
                  <a:srgbClr val="0070C0"/>
                </a:solidFill>
              </a:rPr>
              <a:t>Doing Well by doing Good</a:t>
            </a:r>
            <a:endParaRPr lang="en-US" sz="3600" dirty="0"/>
          </a:p>
        </p:txBody>
      </p:sp>
      <p:sp>
        <p:nvSpPr>
          <p:cNvPr id="18435" name="Slide Number Placeholder 5"/>
          <p:cNvSpPr>
            <a:spLocks noGrp="1"/>
          </p:cNvSpPr>
          <p:nvPr>
            <p:ph type="sldNum" sz="quarter" idx="11"/>
          </p:nvPr>
        </p:nvSpPr>
        <p:spPr>
          <a:xfrm>
            <a:off x="342900" y="6071890"/>
            <a:ext cx="11277600" cy="525462"/>
          </a:xfrm>
          <a:noFill/>
          <a:ln>
            <a:miter lim="800000"/>
            <a:headEnd/>
            <a:tailEnd/>
          </a:ln>
        </p:spPr>
        <p:txBody>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eaLnBrk="1" hangingPunct="1"/>
            <a:r>
              <a:rPr lang="en-US" sz="2000" dirty="0">
                <a:solidFill>
                  <a:srgbClr val="0070C0"/>
                </a:solidFill>
              </a:rPr>
              <a:t>Evaluating corporate responsibility using </a:t>
            </a:r>
            <a:r>
              <a:rPr lang="en-US" sz="2000" dirty="0" smtClean="0">
                <a:solidFill>
                  <a:srgbClr val="0070C0"/>
                </a:solidFill>
              </a:rPr>
              <a:t>Carroll’s(1991</a:t>
            </a:r>
            <a:r>
              <a:rPr lang="en-US" sz="2000" dirty="0">
                <a:solidFill>
                  <a:srgbClr val="0070C0"/>
                </a:solidFill>
              </a:rPr>
              <a:t>) pyramid [illustrates levels of CSR]</a:t>
            </a:r>
            <a:endParaRPr lang="en-US" sz="2000" dirty="0">
              <a:solidFill>
                <a:srgbClr val="0070C0"/>
              </a:solidFill>
              <a:latin typeface="Tahoma" pitchFamily="34" charset="0"/>
            </a:endParaRPr>
          </a:p>
        </p:txBody>
      </p:sp>
      <p:pic>
        <p:nvPicPr>
          <p:cNvPr id="14340" name="Picture 4" descr="95840_e050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359697" y="1196975"/>
            <a:ext cx="5986463" cy="4598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1" name="FlagCount" hidden="1">
            <a:hlinkClick r:id="rId4" action="ppaction://hlinkfile"/>
          </p:cNvPr>
          <p:cNvSpPr>
            <a:spLocks noChangeArrowheads="1"/>
          </p:cNvSpPr>
          <p:nvPr/>
        </p:nvSpPr>
        <p:spPr bwMode="auto">
          <a:xfrm>
            <a:off x="9779000" y="254000"/>
            <a:ext cx="381000" cy="317500"/>
          </a:xfrm>
          <a:prstGeom prst="wedgeRoundRectCallout">
            <a:avLst>
              <a:gd name="adj1" fmla="val -43750"/>
              <a:gd name="adj2" fmla="val 70000"/>
              <a:gd name="adj3" fmla="val 16667"/>
            </a:avLst>
          </a:prstGeom>
          <a:solidFill>
            <a:schemeClr val="accent1">
              <a:alpha val="25098"/>
            </a:schemeClr>
          </a:solidFill>
          <a:ln w="19050">
            <a:solidFill>
              <a:schemeClr val="tx1"/>
            </a:solidFill>
            <a:miter lim="800000"/>
            <a:headEnd/>
            <a:tailEnd/>
          </a:ln>
        </p:spPr>
        <p:txBody>
          <a:bodyPr wrap="none" anchor="ctr"/>
          <a:lstStyle/>
          <a:p>
            <a:pPr algn="ctr"/>
            <a:r>
              <a:rPr lang="en-US" sz="1400" b="1">
                <a:latin typeface="Tahoma" pitchFamily="34" charset="0"/>
              </a:rPr>
              <a:t>0</a:t>
            </a:r>
          </a:p>
        </p:txBody>
      </p:sp>
      <p:sp>
        <p:nvSpPr>
          <p:cNvPr id="14343" name="Text Box 7"/>
          <p:cNvSpPr txBox="1">
            <a:spLocks noChangeArrowheads="1"/>
          </p:cNvSpPr>
          <p:nvPr/>
        </p:nvSpPr>
        <p:spPr bwMode="auto">
          <a:xfrm>
            <a:off x="1703512" y="3429000"/>
            <a:ext cx="2736726" cy="7848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GB" b="1" dirty="0"/>
              <a:t>Milton Friedman1970</a:t>
            </a:r>
          </a:p>
          <a:p>
            <a:pPr>
              <a:spcBef>
                <a:spcPct val="50000"/>
              </a:spcBef>
            </a:pPr>
            <a:r>
              <a:rPr lang="en-GB" b="1" dirty="0"/>
              <a:t> ‘shareholder values’</a:t>
            </a:r>
          </a:p>
        </p:txBody>
      </p:sp>
      <p:sp>
        <p:nvSpPr>
          <p:cNvPr id="14344" name="Text Box 8"/>
          <p:cNvSpPr txBox="1">
            <a:spLocks noChangeArrowheads="1"/>
          </p:cNvSpPr>
          <p:nvPr/>
        </p:nvSpPr>
        <p:spPr bwMode="auto">
          <a:xfrm>
            <a:off x="7726363" y="2133600"/>
            <a:ext cx="2690117" cy="7848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GB" b="1" dirty="0">
                <a:solidFill>
                  <a:srgbClr val="0070C0"/>
                </a:solidFill>
              </a:rPr>
              <a:t>Edward Freeman 1984</a:t>
            </a:r>
          </a:p>
          <a:p>
            <a:pPr>
              <a:spcBef>
                <a:spcPct val="50000"/>
              </a:spcBef>
            </a:pPr>
            <a:r>
              <a:rPr lang="en-GB" b="1" dirty="0">
                <a:solidFill>
                  <a:srgbClr val="0070C0"/>
                </a:solidFill>
              </a:rPr>
              <a:t>   ‘stakeholder values’</a:t>
            </a:r>
          </a:p>
        </p:txBody>
      </p:sp>
      <p:sp>
        <p:nvSpPr>
          <p:cNvPr id="14345" name="Line 9"/>
          <p:cNvSpPr>
            <a:spLocks noChangeShapeType="1"/>
          </p:cNvSpPr>
          <p:nvPr/>
        </p:nvSpPr>
        <p:spPr bwMode="auto">
          <a:xfrm>
            <a:off x="3647729" y="3717032"/>
            <a:ext cx="936749" cy="792286"/>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346" name="Line 10"/>
          <p:cNvSpPr>
            <a:spLocks noChangeShapeType="1"/>
          </p:cNvSpPr>
          <p:nvPr/>
        </p:nvSpPr>
        <p:spPr bwMode="auto">
          <a:xfrm flipH="1">
            <a:off x="7186612" y="2420889"/>
            <a:ext cx="1079500" cy="547291"/>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extLst>
      <p:ext uri="{BB962C8B-B14F-4D97-AF65-F5344CB8AC3E}">
        <p14:creationId xmlns:p14="http://schemas.microsoft.com/office/powerpoint/2010/main" val="402278634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pPr>
              <a:defRPr/>
            </a:pPr>
            <a:r>
              <a:rPr lang="en-GB" altLang="en-US" smtClean="0">
                <a:ea typeface="ＭＳ Ｐゴシック" panose="020B0600070205080204" pitchFamily="34" charset="-128"/>
              </a:rPr>
              <a:t>Apply this to Tesco</a:t>
            </a:r>
          </a:p>
        </p:txBody>
      </p:sp>
      <p:graphicFrame>
        <p:nvGraphicFramePr>
          <p:cNvPr id="4" name="Content Placeholder 3"/>
          <p:cNvGraphicFramePr>
            <a:graphicFrameLocks noGrp="1"/>
          </p:cNvGraphicFramePr>
          <p:nvPr>
            <p:ph idx="1"/>
          </p:nvPr>
        </p:nvGraphicFramePr>
        <p:xfrm>
          <a:off x="2117725" y="2193925"/>
          <a:ext cx="7956550" cy="40703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0334659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9415125" y="2022427"/>
            <a:ext cx="2505751" cy="923330"/>
          </a:xfrm>
          <a:prstGeom prst="rect">
            <a:avLst/>
          </a:prstGeom>
          <a:noFill/>
        </p:spPr>
        <p:txBody>
          <a:bodyPr wrap="none">
            <a:spAutoFit/>
            <a:scene3d>
              <a:camera prst="orthographicFront"/>
              <a:lightRig rig="glow" dir="tl">
                <a:rot lat="0" lon="0" rev="5400000"/>
              </a:lightRig>
            </a:scene3d>
            <a:sp3d contourW="12700">
              <a:bevelT w="25400" h="25400"/>
              <a:contourClr>
                <a:schemeClr val="accent6">
                  <a:shade val="73000"/>
                </a:schemeClr>
              </a:contourClr>
            </a:sp3d>
          </a:bodyPr>
          <a:lstStyle/>
          <a:p>
            <a:pPr algn="ctr" eaLnBrk="1" hangingPunct="1">
              <a:defRPr/>
            </a:pPr>
            <a:r>
              <a:rPr lang="en-US" sz="5400" b="1" dirty="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latin typeface="Arial" charset="0"/>
                <a:cs typeface="Arial" charset="0"/>
              </a:rPr>
              <a:t>Slide A</a:t>
            </a:r>
          </a:p>
        </p:txBody>
      </p:sp>
      <p:pic>
        <p:nvPicPr>
          <p:cNvPr id="3" name="Picture 2"/>
          <p:cNvPicPr>
            <a:picLocks noChangeAspect="1"/>
          </p:cNvPicPr>
          <p:nvPr/>
        </p:nvPicPr>
        <p:blipFill rotWithShape="1">
          <a:blip r:embed="rId3"/>
          <a:srcRect l="56071" t="28889" r="13125" b="8888"/>
          <a:stretch/>
        </p:blipFill>
        <p:spPr>
          <a:xfrm>
            <a:off x="0" y="239486"/>
            <a:ext cx="9459182" cy="6400800"/>
          </a:xfrm>
          <a:prstGeom prst="rect">
            <a:avLst/>
          </a:prstGeom>
        </p:spPr>
      </p:pic>
    </p:spTree>
    <p:extLst>
      <p:ext uri="{BB962C8B-B14F-4D97-AF65-F5344CB8AC3E}">
        <p14:creationId xmlns:p14="http://schemas.microsoft.com/office/powerpoint/2010/main" val="348351475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25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7299"/>
          <a:stretch/>
        </p:blipFill>
        <p:spPr bwMode="auto">
          <a:xfrm>
            <a:off x="174172" y="239486"/>
            <a:ext cx="12192000" cy="8066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9089369" y="-136308"/>
            <a:ext cx="2531462" cy="923330"/>
          </a:xfrm>
          <a:prstGeom prst="rect">
            <a:avLst/>
          </a:prstGeom>
          <a:noFill/>
        </p:spPr>
        <p:txBody>
          <a:bodyPr wrap="none">
            <a:spAutoFit/>
          </a:bodyPr>
          <a:lstStyle/>
          <a:p>
            <a:pPr algn="ctr" eaLnBrk="1" hangingPunct="1">
              <a:defRPr/>
            </a:pPr>
            <a:r>
              <a:rPr lang="en-US" sz="54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Arial" charset="0"/>
                <a:cs typeface="Arial" charset="0"/>
              </a:rPr>
              <a:t>Slide B</a:t>
            </a:r>
          </a:p>
        </p:txBody>
      </p:sp>
    </p:spTree>
    <p:extLst>
      <p:ext uri="{BB962C8B-B14F-4D97-AF65-F5344CB8AC3E}">
        <p14:creationId xmlns:p14="http://schemas.microsoft.com/office/powerpoint/2010/main" val="310549478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B32F73EB-B46F-4F77-B3DC-7C374906F3B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 xmlns:a16="http://schemas.microsoft.com/office/drawing/2014/main" id="{ADDB10B3-CF45-4294-8994-0E8AD1FC6EC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 xmlns:a16="http://schemas.microsoft.com/office/drawing/2014/main" id="{5145417F-1D1B-48A7-B4DA-BAD73B02C81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4" name="Rectangle 13">
            <a:extLst>
              <a:ext uri="{FF2B5EF4-FFF2-40B4-BE49-F238E27FC236}">
                <a16:creationId xmlns="" xmlns:a16="http://schemas.microsoft.com/office/drawing/2014/main" id="{13CF9D9F-1672-4D0C-934E-CD9EE1BE54B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6" name="Group 15">
            <a:extLst>
              <a:ext uri="{FF2B5EF4-FFF2-40B4-BE49-F238E27FC236}">
                <a16:creationId xmlns="" xmlns:a16="http://schemas.microsoft.com/office/drawing/2014/main" id="{1558C702-CA14-4264-B8FC-A5120F75DE0A}"/>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4828372" y="1267730"/>
            <a:ext cx="1567331" cy="645295"/>
            <a:chOff x="5318306" y="1386268"/>
            <a:chExt cx="1567331" cy="645295"/>
          </a:xfrm>
        </p:grpSpPr>
        <p:cxnSp>
          <p:nvCxnSpPr>
            <p:cNvPr id="17" name="Straight Connector 16">
              <a:extLst>
                <a:ext uri="{FF2B5EF4-FFF2-40B4-BE49-F238E27FC236}">
                  <a16:creationId xmlns="" xmlns:a16="http://schemas.microsoft.com/office/drawing/2014/main" id="{6621A72C-7343-4A22-8700-696C5860A21A}"/>
                </a:ext>
                <a:ext uri="{C183D7F6-B498-43B3-948B-1728B52AA6E4}">
                  <adec:decorative xmlns="" xmlns:adec="http://schemas.microsoft.com/office/drawing/2017/decorative" val="1"/>
                </a:ext>
              </a:extLst>
            </p:cNvPr>
            <p:cNvCxnSpPr/>
            <p:nvPr>
              <p:extLst>
                <p:ext uri="{386F3935-93C4-4BCD-93E2-E3B085C9AB24}">
                  <p16:designElem xmlns=""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 xmlns:a16="http://schemas.microsoft.com/office/drawing/2014/main" id="{BB44A4DC-7861-4DCC-9931-5A075855D656}"/>
                </a:ext>
                <a:ext uri="{C183D7F6-B498-43B3-948B-1728B52AA6E4}">
                  <adec:decorative xmlns="" xmlns:adec="http://schemas.microsoft.com/office/drawing/2017/decorative" val="1"/>
                </a:ext>
              </a:extLst>
            </p:cNvPr>
            <p:cNvCxnSpPr/>
            <p:nvPr>
              <p:extLst>
                <p:ext uri="{386F3935-93C4-4BCD-93E2-E3B085C9AB24}">
                  <p16:designElem xmlns=""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 xmlns:a16="http://schemas.microsoft.com/office/drawing/2014/main" id="{E16C316F-BFB5-424F-A951-E962A3B745C2}"/>
                </a:ext>
                <a:ext uri="{C183D7F6-B498-43B3-948B-1728B52AA6E4}">
                  <adec:decorative xmlns="" xmlns:adec="http://schemas.microsoft.com/office/drawing/2017/decorative" val="1"/>
                </a:ext>
              </a:extLst>
            </p:cNvPr>
            <p:cNvCxnSpPr/>
            <p:nvPr>
              <p:extLst>
                <p:ext uri="{386F3935-93C4-4BCD-93E2-E3B085C9AB24}">
                  <p16:designElem xmlns=""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1" name="Rectangle 20">
            <a:extLst>
              <a:ext uri="{FF2B5EF4-FFF2-40B4-BE49-F238E27FC236}">
                <a16:creationId xmlns="" xmlns:a16="http://schemas.microsoft.com/office/drawing/2014/main" id="{B66F8A2C-B8CF-4B20-9A73-2ADCF630275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3" name="Rectangle 22">
            <a:extLst>
              <a:ext uri="{FF2B5EF4-FFF2-40B4-BE49-F238E27FC236}">
                <a16:creationId xmlns="" xmlns:a16="http://schemas.microsoft.com/office/drawing/2014/main" id="{180C23B1-7427-4DF4-BFF1-60CD7E93BC5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a:extLst>
              <a:ext uri="{FF2B5EF4-FFF2-40B4-BE49-F238E27FC236}">
                <a16:creationId xmlns="" xmlns:a16="http://schemas.microsoft.com/office/drawing/2014/main" id="{B5DD78E9-DE0D-47AF-A0DB-F475221E3DC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7" name="Rectangle 26">
            <a:extLst>
              <a:ext uri="{FF2B5EF4-FFF2-40B4-BE49-F238E27FC236}">
                <a16:creationId xmlns="" xmlns:a16="http://schemas.microsoft.com/office/drawing/2014/main" id="{A118D329-2010-4A15-B57C-429FFAE35B1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 xmlns:a16="http://schemas.microsoft.com/office/drawing/2014/main" id="{2EEA11B7-3B90-7346-9FFE-F6B280CCF032}"/>
              </a:ext>
            </a:extLst>
          </p:cNvPr>
          <p:cNvSpPr>
            <a:spLocks noGrp="1"/>
          </p:cNvSpPr>
          <p:nvPr>
            <p:ph type="title"/>
          </p:nvPr>
        </p:nvSpPr>
        <p:spPr>
          <a:xfrm>
            <a:off x="1263520" y="1272800"/>
            <a:ext cx="6544620" cy="4312402"/>
          </a:xfrm>
        </p:spPr>
        <p:txBody>
          <a:bodyPr vert="horz" lIns="91440" tIns="45720" rIns="91440" bIns="45720" rtlCol="0" anchor="ctr">
            <a:normAutofit/>
          </a:bodyPr>
          <a:lstStyle/>
          <a:p>
            <a:pPr algn="r">
              <a:lnSpc>
                <a:spcPct val="83000"/>
              </a:lnSpc>
            </a:pPr>
            <a:r>
              <a:rPr lang="en-US" sz="6800" cap="all" spc="-100">
                <a:solidFill>
                  <a:schemeClr val="tx1"/>
                </a:solidFill>
              </a:rPr>
              <a:t>Mendelow Grid</a:t>
            </a:r>
          </a:p>
        </p:txBody>
      </p:sp>
      <p:sp>
        <p:nvSpPr>
          <p:cNvPr id="3" name="Content Placeholder 2">
            <a:extLst>
              <a:ext uri="{FF2B5EF4-FFF2-40B4-BE49-F238E27FC236}">
                <a16:creationId xmlns="" xmlns:a16="http://schemas.microsoft.com/office/drawing/2014/main" id="{C791D2DB-D841-3241-A45B-D45FF7E2E740}"/>
              </a:ext>
            </a:extLst>
          </p:cNvPr>
          <p:cNvSpPr>
            <a:spLocks noGrp="1"/>
          </p:cNvSpPr>
          <p:nvPr>
            <p:ph idx="1"/>
          </p:nvPr>
        </p:nvSpPr>
        <p:spPr>
          <a:xfrm>
            <a:off x="8473440" y="1272800"/>
            <a:ext cx="2481307" cy="4312402"/>
          </a:xfrm>
        </p:spPr>
        <p:txBody>
          <a:bodyPr vert="horz" lIns="91440" tIns="45720" rIns="91440" bIns="45720" rtlCol="0" anchor="ctr">
            <a:normAutofit/>
          </a:bodyPr>
          <a:lstStyle/>
          <a:p>
            <a:pPr marL="0" indent="0">
              <a:spcBef>
                <a:spcPts val="0"/>
              </a:spcBef>
              <a:spcAft>
                <a:spcPts val="600"/>
              </a:spcAft>
              <a:buNone/>
            </a:pPr>
            <a:r>
              <a:rPr lang="en-US" sz="2000" spc="80"/>
              <a:t>Suggested mapping an organization’s stakeholder s in order to manage them </a:t>
            </a:r>
          </a:p>
        </p:txBody>
      </p:sp>
      <p:cxnSp>
        <p:nvCxnSpPr>
          <p:cNvPr id="29" name="Straight Connector 28">
            <a:extLst>
              <a:ext uri="{FF2B5EF4-FFF2-40B4-BE49-F238E27FC236}">
                <a16:creationId xmlns="" xmlns:a16="http://schemas.microsoft.com/office/drawing/2014/main" id="{994262BC-EE98-4BD6-82DB-4955E8DCC290}"/>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8129872" y="2057401"/>
            <a:ext cx="0" cy="274320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57712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Mendelow</a:t>
            </a:r>
            <a:endParaRPr lang="en-GB" dirty="0"/>
          </a:p>
        </p:txBody>
      </p:sp>
      <p:sp>
        <p:nvSpPr>
          <p:cNvPr id="3" name="Content Placeholder 2"/>
          <p:cNvSpPr>
            <a:spLocks noGrp="1"/>
          </p:cNvSpPr>
          <p:nvPr>
            <p:ph idx="1"/>
          </p:nvPr>
        </p:nvSpPr>
        <p:spPr/>
        <p:txBody>
          <a:bodyPr/>
          <a:lstStyle/>
          <a:p>
            <a:r>
              <a:rPr lang="en-GB" dirty="0"/>
              <a:t>According to </a:t>
            </a:r>
            <a:r>
              <a:rPr lang="en-GB" dirty="0" err="1"/>
              <a:t>Mendelow's</a:t>
            </a:r>
            <a:r>
              <a:rPr lang="en-GB" dirty="0"/>
              <a:t> Power-Interest Grid, all stakeholders are not created </a:t>
            </a:r>
            <a:r>
              <a:rPr lang="en-GB" dirty="0" smtClean="0"/>
              <a:t>equal.</a:t>
            </a:r>
          </a:p>
          <a:p>
            <a:r>
              <a:rPr lang="en-GB" dirty="0" smtClean="0"/>
              <a:t>They </a:t>
            </a:r>
            <a:r>
              <a:rPr lang="en-GB" dirty="0"/>
              <a:t>differ in terms of their power over and interest in your project. </a:t>
            </a:r>
            <a:endParaRPr lang="en-GB" dirty="0" smtClean="0"/>
          </a:p>
          <a:p>
            <a:r>
              <a:rPr lang="en-GB" dirty="0" smtClean="0"/>
              <a:t>So</a:t>
            </a:r>
            <a:r>
              <a:rPr lang="en-GB" dirty="0"/>
              <a:t>, how do you manage the different categories of stakeholders? </a:t>
            </a:r>
            <a:endParaRPr lang="en-GB" dirty="0" smtClean="0"/>
          </a:p>
          <a:p>
            <a:r>
              <a:rPr lang="en-GB" dirty="0" smtClean="0"/>
              <a:t>This </a:t>
            </a:r>
            <a:r>
              <a:rPr lang="en-GB" dirty="0"/>
              <a:t>is where the Stakeholder Matrix comes in.</a:t>
            </a:r>
          </a:p>
        </p:txBody>
      </p:sp>
    </p:spTree>
    <p:extLst>
      <p:ext uri="{BB962C8B-B14F-4D97-AF65-F5344CB8AC3E}">
        <p14:creationId xmlns:p14="http://schemas.microsoft.com/office/powerpoint/2010/main" val="26330696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Stakeholder analysis</a:t>
            </a:r>
            <a:endParaRPr lang="en-GB" dirty="0"/>
          </a:p>
        </p:txBody>
      </p:sp>
      <p:sp>
        <p:nvSpPr>
          <p:cNvPr id="3" name="Content Placeholder 2"/>
          <p:cNvSpPr>
            <a:spLocks noGrp="1"/>
          </p:cNvSpPr>
          <p:nvPr>
            <p:ph idx="1"/>
          </p:nvPr>
        </p:nvSpPr>
        <p:spPr/>
        <p:txBody>
          <a:bodyPr>
            <a:normAutofit fontScale="92500" lnSpcReduction="20000"/>
          </a:bodyPr>
          <a:lstStyle/>
          <a:p>
            <a:r>
              <a:rPr lang="en-GB" sz="2800" dirty="0" smtClean="0"/>
              <a:t>One of the biggest risks to execute a strategy is politics inside and outside the organisation. </a:t>
            </a:r>
          </a:p>
          <a:p>
            <a:r>
              <a:rPr lang="en-GB" sz="2800" dirty="0" smtClean="0"/>
              <a:t>Powerful stakeholders can derail strategies</a:t>
            </a:r>
          </a:p>
          <a:p>
            <a:r>
              <a:rPr lang="en-GB" sz="2800" dirty="0" smtClean="0"/>
              <a:t>Therefore important to categorise stakeholders e.g. the seven markets model also consider classifications:</a:t>
            </a:r>
          </a:p>
          <a:p>
            <a:r>
              <a:rPr lang="en-GB" sz="2800" dirty="0" smtClean="0"/>
              <a:t>Economic stakeholders</a:t>
            </a:r>
          </a:p>
          <a:p>
            <a:r>
              <a:rPr lang="en-GB" sz="2800" dirty="0" smtClean="0"/>
              <a:t>Social/political stakeholders</a:t>
            </a:r>
          </a:p>
          <a:p>
            <a:r>
              <a:rPr lang="en-GB" sz="2800" dirty="0" smtClean="0"/>
              <a:t>Technological stakeholders </a:t>
            </a:r>
          </a:p>
          <a:p>
            <a:r>
              <a:rPr lang="en-GB" sz="2800" dirty="0" smtClean="0"/>
              <a:t>Community stakeholders</a:t>
            </a:r>
            <a:endParaRPr lang="en-GB" sz="2800" dirty="0"/>
          </a:p>
        </p:txBody>
      </p:sp>
      <p:sp>
        <p:nvSpPr>
          <p:cNvPr id="4" name="Slide Number Placeholder 3"/>
          <p:cNvSpPr>
            <a:spLocks noGrp="1"/>
          </p:cNvSpPr>
          <p:nvPr>
            <p:ph type="sldNum" sz="quarter" idx="12"/>
          </p:nvPr>
        </p:nvSpPr>
        <p:spPr/>
        <p:txBody>
          <a:bodyPr/>
          <a:lstStyle/>
          <a:p>
            <a:fld id="{EF54EDC2-A773-45F4-9D6C-D7F46A25AAD7}" type="slidenum">
              <a:rPr lang="en-GB" smtClean="0">
                <a:solidFill>
                  <a:prstClr val="black">
                    <a:tint val="75000"/>
                  </a:prstClr>
                </a:solidFill>
              </a:rPr>
              <a:pPr/>
              <a:t>13</a:t>
            </a:fld>
            <a:endParaRPr lang="en-GB" dirty="0">
              <a:solidFill>
                <a:prstClr val="black">
                  <a:tint val="75000"/>
                </a:prstClr>
              </a:solidFill>
            </a:endParaRPr>
          </a:p>
        </p:txBody>
      </p:sp>
    </p:spTree>
    <p:extLst>
      <p:ext uri="{BB962C8B-B14F-4D97-AF65-F5344CB8AC3E}">
        <p14:creationId xmlns:p14="http://schemas.microsoft.com/office/powerpoint/2010/main" val="178974561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Stakeholder influence - Mendelow matrix</a:t>
            </a:r>
            <a:endParaRPr lang="en-GB" dirty="0"/>
          </a:p>
        </p:txBody>
      </p:sp>
      <p:sp>
        <p:nvSpPr>
          <p:cNvPr id="8" name="Content Placeholder 7"/>
          <p:cNvSpPr>
            <a:spLocks noGrp="1"/>
          </p:cNvSpPr>
          <p:nvPr>
            <p:ph idx="1"/>
          </p:nvPr>
        </p:nvSpPr>
        <p:spPr/>
        <p:txBody>
          <a:bodyPr>
            <a:normAutofit/>
          </a:bodyPr>
          <a:lstStyle/>
          <a:p>
            <a:r>
              <a:rPr lang="en-GB" sz="2800" dirty="0"/>
              <a:t>Positional </a:t>
            </a:r>
            <a:r>
              <a:rPr lang="en-GB" sz="2800" dirty="0" smtClean="0"/>
              <a:t>power</a:t>
            </a:r>
            <a:endParaRPr lang="en-GB" sz="2800" dirty="0"/>
          </a:p>
          <a:p>
            <a:r>
              <a:rPr lang="en-GB" sz="2800" dirty="0"/>
              <a:t>Resource power</a:t>
            </a:r>
          </a:p>
          <a:p>
            <a:r>
              <a:rPr lang="en-GB" sz="2800" dirty="0"/>
              <a:t>System power</a:t>
            </a:r>
          </a:p>
          <a:p>
            <a:r>
              <a:rPr lang="en-GB" sz="2800" dirty="0"/>
              <a:t>Expert power</a:t>
            </a:r>
          </a:p>
          <a:p>
            <a:r>
              <a:rPr lang="en-GB" sz="2800" dirty="0"/>
              <a:t>Personal </a:t>
            </a:r>
            <a:r>
              <a:rPr lang="en-GB" sz="2800" dirty="0" smtClean="0"/>
              <a:t>power </a:t>
            </a:r>
          </a:p>
          <a:p>
            <a:r>
              <a:rPr lang="en-GB" sz="2800" b="1" dirty="0">
                <a:solidFill>
                  <a:srgbClr val="FF0000"/>
                </a:solidFill>
              </a:rPr>
              <a:t>Used to plot the potential influence of stakeholder </a:t>
            </a:r>
            <a:r>
              <a:rPr lang="en-GB" sz="2800" b="1" dirty="0" smtClean="0">
                <a:solidFill>
                  <a:srgbClr val="FF0000"/>
                </a:solidFill>
              </a:rPr>
              <a:t>groups and </a:t>
            </a:r>
            <a:r>
              <a:rPr lang="en-GB" sz="2800" b="1" dirty="0">
                <a:solidFill>
                  <a:srgbClr val="FF0000"/>
                </a:solidFill>
              </a:rPr>
              <a:t>possible threats to execute a strategy</a:t>
            </a:r>
          </a:p>
          <a:p>
            <a:pPr marL="0" indent="0">
              <a:buNone/>
            </a:pPr>
            <a:endParaRPr lang="en-GB" sz="2800" dirty="0" smtClean="0"/>
          </a:p>
          <a:p>
            <a:endParaRPr lang="en-GB" sz="2800" dirty="0"/>
          </a:p>
        </p:txBody>
      </p:sp>
      <p:sp>
        <p:nvSpPr>
          <p:cNvPr id="20" name="Slide Number Placeholder 19"/>
          <p:cNvSpPr>
            <a:spLocks noGrp="1"/>
          </p:cNvSpPr>
          <p:nvPr>
            <p:ph type="sldNum" sz="quarter" idx="12"/>
          </p:nvPr>
        </p:nvSpPr>
        <p:spPr/>
        <p:txBody>
          <a:bodyPr/>
          <a:lstStyle/>
          <a:p>
            <a:fld id="{182DF8A9-9E60-4E8E-A635-79255F7FF515}" type="slidenum">
              <a:rPr lang="en-GB" smtClean="0">
                <a:solidFill>
                  <a:prstClr val="black">
                    <a:tint val="75000"/>
                  </a:prstClr>
                </a:solidFill>
              </a:rPr>
              <a:pPr/>
              <a:t>14</a:t>
            </a:fld>
            <a:endParaRPr lang="en-GB" dirty="0">
              <a:solidFill>
                <a:prstClr val="black">
                  <a:tint val="75000"/>
                </a:prstClr>
              </a:solidFill>
            </a:endParaRPr>
          </a:p>
        </p:txBody>
      </p:sp>
    </p:spTree>
    <p:extLst>
      <p:ext uri="{BB962C8B-B14F-4D97-AF65-F5344CB8AC3E}">
        <p14:creationId xmlns:p14="http://schemas.microsoft.com/office/powerpoint/2010/main" val="417943865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a:t>Mendelow’s</a:t>
            </a:r>
            <a:r>
              <a:rPr lang="en-GB" dirty="0"/>
              <a:t> power-interest </a:t>
            </a:r>
            <a:r>
              <a:rPr lang="en-GB" dirty="0" smtClean="0"/>
              <a:t>matrix (1991)</a:t>
            </a:r>
            <a:r>
              <a:rPr lang="en-GB" dirty="0"/>
              <a:t/>
            </a:r>
            <a:br>
              <a:rPr lang="en-GB" dirty="0"/>
            </a:br>
            <a:endParaRPr lang="en-GB" dirty="0"/>
          </a:p>
        </p:txBody>
      </p:sp>
    </p:spTree>
    <p:extLst>
      <p:ext uri="{BB962C8B-B14F-4D97-AF65-F5344CB8AC3E}">
        <p14:creationId xmlns:p14="http://schemas.microsoft.com/office/powerpoint/2010/main" val="10242623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976396" y="1513114"/>
            <a:ext cx="8403056" cy="3907971"/>
          </a:xfrm>
          <a:prstGeom prst="rect">
            <a:avLst/>
          </a:prstGeom>
        </p:spPr>
      </p:pic>
    </p:spTree>
    <p:extLst>
      <p:ext uri="{BB962C8B-B14F-4D97-AF65-F5344CB8AC3E}">
        <p14:creationId xmlns:p14="http://schemas.microsoft.com/office/powerpoint/2010/main" val="25459370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 xmlns:a16="http://schemas.microsoft.com/office/drawing/2014/main" id="{B7397D4F-98AA-8C4E-A3F8-A77B8AD20CAF}"/>
              </a:ext>
            </a:extLst>
          </p:cNvPr>
          <p:cNvPicPr>
            <a:picLocks noChangeAspect="1"/>
          </p:cNvPicPr>
          <p:nvPr/>
        </p:nvPicPr>
        <p:blipFill>
          <a:blip r:embed="rId2"/>
          <a:stretch>
            <a:fillRect/>
          </a:stretch>
        </p:blipFill>
        <p:spPr>
          <a:xfrm>
            <a:off x="3340134" y="803063"/>
            <a:ext cx="5511732" cy="5251874"/>
          </a:xfrm>
          <a:prstGeom prst="rect">
            <a:avLst/>
          </a:prstGeom>
        </p:spPr>
      </p:pic>
    </p:spTree>
    <p:extLst>
      <p:ext uri="{BB962C8B-B14F-4D97-AF65-F5344CB8AC3E}">
        <p14:creationId xmlns:p14="http://schemas.microsoft.com/office/powerpoint/2010/main" val="33231566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 xmlns:a16="http://schemas.microsoft.com/office/drawing/2014/main" id="{ADF3FD7A-13EE-E745-B5BE-3C3AC38B5B18}"/>
              </a:ext>
            </a:extLst>
          </p:cNvPr>
          <p:cNvGraphicFramePr>
            <a:graphicFrameLocks noGrp="1"/>
          </p:cNvGraphicFramePr>
          <p:nvPr>
            <p:extLst/>
          </p:nvPr>
        </p:nvGraphicFramePr>
        <p:xfrm>
          <a:off x="787685" y="223484"/>
          <a:ext cx="10588925" cy="6308245"/>
        </p:xfrm>
        <a:graphic>
          <a:graphicData uri="http://schemas.openxmlformats.org/drawingml/2006/table">
            <a:tbl>
              <a:tblPr firstRow="1" bandRow="1">
                <a:tableStyleId>{69C7853C-536D-4A76-A0AE-DD22124D55A5}</a:tableStyleId>
              </a:tblPr>
              <a:tblGrid>
                <a:gridCol w="2884190">
                  <a:extLst>
                    <a:ext uri="{9D8B030D-6E8A-4147-A177-3AD203B41FA5}">
                      <a16:colId xmlns="" xmlns:a16="http://schemas.microsoft.com/office/drawing/2014/main" val="540044213"/>
                    </a:ext>
                  </a:extLst>
                </a:gridCol>
                <a:gridCol w="1936355">
                  <a:extLst>
                    <a:ext uri="{9D8B030D-6E8A-4147-A177-3AD203B41FA5}">
                      <a16:colId xmlns="" xmlns:a16="http://schemas.microsoft.com/office/drawing/2014/main" val="2850256718"/>
                    </a:ext>
                  </a:extLst>
                </a:gridCol>
                <a:gridCol w="2884190">
                  <a:extLst>
                    <a:ext uri="{9D8B030D-6E8A-4147-A177-3AD203B41FA5}">
                      <a16:colId xmlns="" xmlns:a16="http://schemas.microsoft.com/office/drawing/2014/main" val="2501146088"/>
                    </a:ext>
                  </a:extLst>
                </a:gridCol>
                <a:gridCol w="2884190">
                  <a:extLst>
                    <a:ext uri="{9D8B030D-6E8A-4147-A177-3AD203B41FA5}">
                      <a16:colId xmlns="" xmlns:a16="http://schemas.microsoft.com/office/drawing/2014/main" val="1085963635"/>
                    </a:ext>
                  </a:extLst>
                </a:gridCol>
              </a:tblGrid>
              <a:tr h="1007371">
                <a:tc rowSpan="2" gridSpan="2">
                  <a:txBody>
                    <a:bodyPr/>
                    <a:lstStyle/>
                    <a:p>
                      <a:pPr algn="ctr"/>
                      <a:endParaRPr lang="en-US" sz="1900" dirty="0"/>
                    </a:p>
                  </a:txBody>
                  <a:tcPr marL="96863" marR="96863" marT="48431" marB="48431"/>
                </a:tc>
                <a:tc rowSpan="2" hMerge="1">
                  <a:txBody>
                    <a:bodyPr/>
                    <a:lstStyle/>
                    <a:p>
                      <a:pPr algn="ctr"/>
                      <a:endParaRPr lang="en-US" dirty="0"/>
                    </a:p>
                  </a:txBody>
                  <a:tcPr/>
                </a:tc>
                <a:tc gridSpan="2">
                  <a:txBody>
                    <a:bodyPr/>
                    <a:lstStyle/>
                    <a:p>
                      <a:pPr algn="ctr"/>
                      <a:endParaRPr lang="en-US" sz="1900" b="1" dirty="0">
                        <a:solidFill>
                          <a:schemeClr val="tx1"/>
                        </a:solidFill>
                      </a:endParaRPr>
                    </a:p>
                    <a:p>
                      <a:pPr algn="ctr"/>
                      <a:r>
                        <a:rPr lang="en-US" sz="1900" b="1" dirty="0">
                          <a:solidFill>
                            <a:srgbClr val="FF0000"/>
                          </a:solidFill>
                        </a:rPr>
                        <a:t>Level of Interest</a:t>
                      </a:r>
                    </a:p>
                    <a:p>
                      <a:pPr algn="ctr"/>
                      <a:r>
                        <a:rPr lang="en-US" sz="1900" b="1" dirty="0">
                          <a:solidFill>
                            <a:srgbClr val="FF0000"/>
                          </a:solidFill>
                        </a:rPr>
                        <a:t>HOW MUCH ATTENTION DO THESE STAKEHOLDERS PAY TO THE ORGANISATION – HOW INTERESTED ARE THEY IN WHAT THE ORGANISATION IS DOING</a:t>
                      </a:r>
                    </a:p>
                    <a:p>
                      <a:pPr algn="ctr"/>
                      <a:endParaRPr lang="en-US" sz="1900" b="1" dirty="0">
                        <a:solidFill>
                          <a:schemeClr val="tx1"/>
                        </a:solidFill>
                      </a:endParaRPr>
                    </a:p>
                  </a:txBody>
                  <a:tcPr marL="96863" marR="96863" marT="48431" marB="48431"/>
                </a:tc>
                <a:tc hMerge="1">
                  <a:txBody>
                    <a:bodyPr/>
                    <a:lstStyle/>
                    <a:p>
                      <a:endParaRPr lang="en-US" dirty="0"/>
                    </a:p>
                  </a:txBody>
                  <a:tcPr/>
                </a:tc>
                <a:extLst>
                  <a:ext uri="{0D108BD9-81ED-4DB2-BD59-A6C34878D82A}">
                    <a16:rowId xmlns="" xmlns:a16="http://schemas.microsoft.com/office/drawing/2014/main" val="4051271745"/>
                  </a:ext>
                </a:extLst>
              </a:tr>
              <a:tr h="1007371">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900"/>
                    </a:p>
                    <a:p>
                      <a:pPr algn="ctr"/>
                      <a:r>
                        <a:rPr lang="en-US" sz="1900" b="1"/>
                        <a:t>Low </a:t>
                      </a:r>
                    </a:p>
                    <a:p>
                      <a:pPr algn="ctr"/>
                      <a:endParaRPr lang="en-US" sz="1900"/>
                    </a:p>
                  </a:txBody>
                  <a:tcPr marL="96863" marR="96863" marT="48431" marB="48431"/>
                </a:tc>
                <a:tc>
                  <a:txBody>
                    <a:bodyPr/>
                    <a:lstStyle/>
                    <a:p>
                      <a:pPr algn="ctr"/>
                      <a:endParaRPr lang="en-US" sz="1900"/>
                    </a:p>
                    <a:p>
                      <a:pPr algn="ctr"/>
                      <a:r>
                        <a:rPr lang="en-US" sz="1900" b="1"/>
                        <a:t>High</a:t>
                      </a:r>
                    </a:p>
                  </a:txBody>
                  <a:tcPr marL="96863" marR="96863" marT="48431" marB="48431"/>
                </a:tc>
                <a:extLst>
                  <a:ext uri="{0D108BD9-81ED-4DB2-BD59-A6C34878D82A}">
                    <a16:rowId xmlns="" xmlns:a16="http://schemas.microsoft.com/office/drawing/2014/main" val="740755332"/>
                  </a:ext>
                </a:extLst>
              </a:tr>
              <a:tr h="1588546">
                <a:tc rowSpan="2">
                  <a:txBody>
                    <a:bodyPr/>
                    <a:lstStyle/>
                    <a:p>
                      <a:pPr algn="ctr"/>
                      <a:endParaRPr lang="en-US" sz="1900"/>
                    </a:p>
                    <a:p>
                      <a:pPr algn="ctr"/>
                      <a:endParaRPr lang="en-US" sz="1900"/>
                    </a:p>
                    <a:p>
                      <a:pPr algn="ctr"/>
                      <a:endParaRPr lang="en-US" sz="1900" b="1"/>
                    </a:p>
                    <a:p>
                      <a:pPr algn="ctr"/>
                      <a:r>
                        <a:rPr lang="en-US" sz="1900" b="1"/>
                        <a:t>Level of Power</a:t>
                      </a:r>
                    </a:p>
                  </a:txBody>
                  <a:tcPr marL="96863" marR="96863" marT="48431" marB="48431"/>
                </a:tc>
                <a:tc>
                  <a:txBody>
                    <a:bodyPr/>
                    <a:lstStyle/>
                    <a:p>
                      <a:pPr algn="ctr"/>
                      <a:endParaRPr lang="en-US" sz="1900"/>
                    </a:p>
                    <a:p>
                      <a:pPr algn="ctr"/>
                      <a:endParaRPr lang="en-US" sz="1900"/>
                    </a:p>
                    <a:p>
                      <a:pPr algn="ctr"/>
                      <a:r>
                        <a:rPr lang="en-US" sz="1900" b="1"/>
                        <a:t>Low</a:t>
                      </a:r>
                    </a:p>
                    <a:p>
                      <a:pPr algn="ctr"/>
                      <a:endParaRPr lang="en-US" sz="1900"/>
                    </a:p>
                    <a:p>
                      <a:pPr algn="ctr"/>
                      <a:endParaRPr lang="en-US" sz="1900"/>
                    </a:p>
                  </a:txBody>
                  <a:tcPr marL="96863" marR="96863" marT="48431" marB="48431"/>
                </a:tc>
                <a:tc>
                  <a:txBody>
                    <a:bodyPr/>
                    <a:lstStyle/>
                    <a:p>
                      <a:pPr algn="ctr"/>
                      <a:r>
                        <a:rPr lang="en-US" sz="1900"/>
                        <a:t>Minimal effort</a:t>
                      </a:r>
                    </a:p>
                    <a:p>
                      <a:pPr algn="ctr"/>
                      <a:endParaRPr lang="en-US" sz="1900"/>
                    </a:p>
                    <a:p>
                      <a:pPr algn="ctr"/>
                      <a:r>
                        <a:rPr lang="en-US" sz="1900" b="1"/>
                        <a:t>A</a:t>
                      </a:r>
                    </a:p>
                  </a:txBody>
                  <a:tcPr marL="96863" marR="96863" marT="48431" marB="48431"/>
                </a:tc>
                <a:tc>
                  <a:txBody>
                    <a:bodyPr/>
                    <a:lstStyle/>
                    <a:p>
                      <a:pPr algn="ctr"/>
                      <a:r>
                        <a:rPr lang="en-US" sz="1900"/>
                        <a:t>Keep informed</a:t>
                      </a:r>
                    </a:p>
                    <a:p>
                      <a:pPr algn="ctr"/>
                      <a:endParaRPr lang="en-US" sz="1900"/>
                    </a:p>
                    <a:p>
                      <a:pPr algn="ctr"/>
                      <a:r>
                        <a:rPr lang="en-US" sz="1900" b="1"/>
                        <a:t>B</a:t>
                      </a:r>
                    </a:p>
                  </a:txBody>
                  <a:tcPr marL="96863" marR="96863" marT="48431" marB="48431"/>
                </a:tc>
                <a:extLst>
                  <a:ext uri="{0D108BD9-81ED-4DB2-BD59-A6C34878D82A}">
                    <a16:rowId xmlns="" xmlns:a16="http://schemas.microsoft.com/office/drawing/2014/main" val="1687455405"/>
                  </a:ext>
                </a:extLst>
              </a:tr>
              <a:tr h="1588546">
                <a:tc vMerge="1">
                  <a:txBody>
                    <a:bodyPr/>
                    <a:lstStyle/>
                    <a:p>
                      <a:pPr algn="ctr"/>
                      <a:endParaRPr lang="en-US" dirty="0"/>
                    </a:p>
                  </a:txBody>
                  <a:tcPr/>
                </a:tc>
                <a:tc>
                  <a:txBody>
                    <a:bodyPr/>
                    <a:lstStyle/>
                    <a:p>
                      <a:pPr algn="ctr"/>
                      <a:endParaRPr lang="en-US" sz="1900"/>
                    </a:p>
                    <a:p>
                      <a:pPr algn="ctr"/>
                      <a:endParaRPr lang="en-US" sz="1900"/>
                    </a:p>
                    <a:p>
                      <a:pPr algn="ctr"/>
                      <a:r>
                        <a:rPr lang="en-US" sz="1900" b="1"/>
                        <a:t>High</a:t>
                      </a:r>
                    </a:p>
                  </a:txBody>
                  <a:tcPr marL="96863" marR="96863" marT="48431" marB="48431"/>
                </a:tc>
                <a:tc>
                  <a:txBody>
                    <a:bodyPr/>
                    <a:lstStyle/>
                    <a:p>
                      <a:pPr algn="ctr"/>
                      <a:r>
                        <a:rPr lang="en-US" sz="1900"/>
                        <a:t>Keep satisfied</a:t>
                      </a:r>
                    </a:p>
                    <a:p>
                      <a:pPr algn="ctr"/>
                      <a:endParaRPr lang="en-US" sz="1900"/>
                    </a:p>
                    <a:p>
                      <a:pPr algn="ctr"/>
                      <a:r>
                        <a:rPr lang="en-US" sz="1900" b="1"/>
                        <a:t>C</a:t>
                      </a:r>
                    </a:p>
                    <a:p>
                      <a:pPr algn="ctr"/>
                      <a:endParaRPr lang="en-US" sz="1900"/>
                    </a:p>
                    <a:p>
                      <a:pPr algn="ctr"/>
                      <a:endParaRPr lang="en-US" sz="1900"/>
                    </a:p>
                  </a:txBody>
                  <a:tcPr marL="96863" marR="96863" marT="48431" marB="48431"/>
                </a:tc>
                <a:tc>
                  <a:txBody>
                    <a:bodyPr/>
                    <a:lstStyle/>
                    <a:p>
                      <a:pPr algn="ctr"/>
                      <a:r>
                        <a:rPr lang="en-US" sz="1900" dirty="0"/>
                        <a:t>Key players</a:t>
                      </a:r>
                    </a:p>
                    <a:p>
                      <a:pPr algn="ctr"/>
                      <a:endParaRPr lang="en-US" sz="1900" dirty="0"/>
                    </a:p>
                    <a:p>
                      <a:pPr algn="ctr"/>
                      <a:r>
                        <a:rPr lang="en-US" sz="1900" b="1" dirty="0"/>
                        <a:t>D</a:t>
                      </a:r>
                    </a:p>
                  </a:txBody>
                  <a:tcPr marL="96863" marR="96863" marT="48431" marB="48431"/>
                </a:tc>
                <a:extLst>
                  <a:ext uri="{0D108BD9-81ED-4DB2-BD59-A6C34878D82A}">
                    <a16:rowId xmlns="" xmlns:a16="http://schemas.microsoft.com/office/drawing/2014/main" val="777847615"/>
                  </a:ext>
                </a:extLst>
              </a:tr>
            </a:tbl>
          </a:graphicData>
        </a:graphic>
      </p:graphicFrame>
    </p:spTree>
    <p:extLst>
      <p:ext uri="{BB962C8B-B14F-4D97-AF65-F5344CB8AC3E}">
        <p14:creationId xmlns:p14="http://schemas.microsoft.com/office/powerpoint/2010/main" val="29361188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 xmlns:a16="http://schemas.microsoft.com/office/drawing/2014/main" id="{ADF3FD7A-13EE-E745-B5BE-3C3AC38B5B18}"/>
              </a:ext>
            </a:extLst>
          </p:cNvPr>
          <p:cNvGraphicFramePr>
            <a:graphicFrameLocks noGrp="1"/>
          </p:cNvGraphicFramePr>
          <p:nvPr>
            <p:extLst/>
          </p:nvPr>
        </p:nvGraphicFramePr>
        <p:xfrm>
          <a:off x="801539" y="833084"/>
          <a:ext cx="10588925" cy="5296764"/>
        </p:xfrm>
        <a:graphic>
          <a:graphicData uri="http://schemas.openxmlformats.org/drawingml/2006/table">
            <a:tbl>
              <a:tblPr firstRow="1" bandRow="1">
                <a:tableStyleId>{69C7853C-536D-4A76-A0AE-DD22124D55A5}</a:tableStyleId>
              </a:tblPr>
              <a:tblGrid>
                <a:gridCol w="2884190">
                  <a:extLst>
                    <a:ext uri="{9D8B030D-6E8A-4147-A177-3AD203B41FA5}">
                      <a16:colId xmlns="" xmlns:a16="http://schemas.microsoft.com/office/drawing/2014/main" val="540044213"/>
                    </a:ext>
                  </a:extLst>
                </a:gridCol>
                <a:gridCol w="1936355">
                  <a:extLst>
                    <a:ext uri="{9D8B030D-6E8A-4147-A177-3AD203B41FA5}">
                      <a16:colId xmlns="" xmlns:a16="http://schemas.microsoft.com/office/drawing/2014/main" val="2850256718"/>
                    </a:ext>
                  </a:extLst>
                </a:gridCol>
                <a:gridCol w="2884190">
                  <a:extLst>
                    <a:ext uri="{9D8B030D-6E8A-4147-A177-3AD203B41FA5}">
                      <a16:colId xmlns="" xmlns:a16="http://schemas.microsoft.com/office/drawing/2014/main" val="2501146088"/>
                    </a:ext>
                  </a:extLst>
                </a:gridCol>
                <a:gridCol w="2884190">
                  <a:extLst>
                    <a:ext uri="{9D8B030D-6E8A-4147-A177-3AD203B41FA5}">
                      <a16:colId xmlns="" xmlns:a16="http://schemas.microsoft.com/office/drawing/2014/main" val="1085963635"/>
                    </a:ext>
                  </a:extLst>
                </a:gridCol>
              </a:tblGrid>
              <a:tr h="1007371">
                <a:tc rowSpan="2" gridSpan="2">
                  <a:txBody>
                    <a:bodyPr/>
                    <a:lstStyle/>
                    <a:p>
                      <a:pPr algn="ctr"/>
                      <a:endParaRPr lang="en-US" sz="1900" dirty="0"/>
                    </a:p>
                  </a:txBody>
                  <a:tcPr marL="96863" marR="96863" marT="48431" marB="48431"/>
                </a:tc>
                <a:tc rowSpan="2" hMerge="1">
                  <a:txBody>
                    <a:bodyPr/>
                    <a:lstStyle/>
                    <a:p>
                      <a:pPr algn="ctr"/>
                      <a:endParaRPr lang="en-US" dirty="0"/>
                    </a:p>
                  </a:txBody>
                  <a:tcPr/>
                </a:tc>
                <a:tc gridSpan="2">
                  <a:txBody>
                    <a:bodyPr/>
                    <a:lstStyle/>
                    <a:p>
                      <a:pPr algn="ctr"/>
                      <a:endParaRPr lang="en-US" sz="1900" b="1">
                        <a:solidFill>
                          <a:schemeClr val="tx1"/>
                        </a:solidFill>
                      </a:endParaRPr>
                    </a:p>
                    <a:p>
                      <a:pPr algn="ctr"/>
                      <a:r>
                        <a:rPr lang="en-US" sz="1900" b="1">
                          <a:solidFill>
                            <a:schemeClr val="tx1"/>
                          </a:solidFill>
                        </a:rPr>
                        <a:t>Level of Interest</a:t>
                      </a:r>
                    </a:p>
                    <a:p>
                      <a:pPr algn="ctr"/>
                      <a:endParaRPr lang="en-US" sz="1900" b="1">
                        <a:solidFill>
                          <a:schemeClr val="tx1"/>
                        </a:solidFill>
                      </a:endParaRPr>
                    </a:p>
                  </a:txBody>
                  <a:tcPr marL="96863" marR="96863" marT="48431" marB="48431"/>
                </a:tc>
                <a:tc hMerge="1">
                  <a:txBody>
                    <a:bodyPr/>
                    <a:lstStyle/>
                    <a:p>
                      <a:endParaRPr lang="en-US" dirty="0"/>
                    </a:p>
                  </a:txBody>
                  <a:tcPr/>
                </a:tc>
                <a:extLst>
                  <a:ext uri="{0D108BD9-81ED-4DB2-BD59-A6C34878D82A}">
                    <a16:rowId xmlns="" xmlns:a16="http://schemas.microsoft.com/office/drawing/2014/main" val="4051271745"/>
                  </a:ext>
                </a:extLst>
              </a:tr>
              <a:tr h="1007371">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900"/>
                    </a:p>
                    <a:p>
                      <a:pPr algn="ctr"/>
                      <a:r>
                        <a:rPr lang="en-US" sz="1900" b="1"/>
                        <a:t>Low </a:t>
                      </a:r>
                    </a:p>
                    <a:p>
                      <a:pPr algn="ctr"/>
                      <a:endParaRPr lang="en-US" sz="1900"/>
                    </a:p>
                  </a:txBody>
                  <a:tcPr marL="96863" marR="96863" marT="48431" marB="48431"/>
                </a:tc>
                <a:tc>
                  <a:txBody>
                    <a:bodyPr/>
                    <a:lstStyle/>
                    <a:p>
                      <a:pPr algn="ctr"/>
                      <a:endParaRPr lang="en-US" sz="1900"/>
                    </a:p>
                    <a:p>
                      <a:pPr algn="ctr"/>
                      <a:r>
                        <a:rPr lang="en-US" sz="1900" b="1"/>
                        <a:t>High</a:t>
                      </a:r>
                    </a:p>
                  </a:txBody>
                  <a:tcPr marL="96863" marR="96863" marT="48431" marB="48431"/>
                </a:tc>
                <a:extLst>
                  <a:ext uri="{0D108BD9-81ED-4DB2-BD59-A6C34878D82A}">
                    <a16:rowId xmlns="" xmlns:a16="http://schemas.microsoft.com/office/drawing/2014/main" val="740755332"/>
                  </a:ext>
                </a:extLst>
              </a:tr>
              <a:tr h="1588546">
                <a:tc rowSpan="2">
                  <a:txBody>
                    <a:bodyPr/>
                    <a:lstStyle/>
                    <a:p>
                      <a:pPr algn="ctr"/>
                      <a:endParaRPr lang="en-US" sz="1900" dirty="0"/>
                    </a:p>
                    <a:p>
                      <a:pPr algn="ctr"/>
                      <a:endParaRPr lang="en-US" sz="1900" dirty="0"/>
                    </a:p>
                    <a:p>
                      <a:pPr algn="ctr"/>
                      <a:endParaRPr lang="en-US" sz="1900" b="1" dirty="0"/>
                    </a:p>
                    <a:p>
                      <a:pPr algn="ctr"/>
                      <a:r>
                        <a:rPr lang="en-US" sz="1900" b="1" dirty="0">
                          <a:solidFill>
                            <a:srgbClr val="FF0000"/>
                          </a:solidFill>
                        </a:rPr>
                        <a:t>Level of Power</a:t>
                      </a:r>
                    </a:p>
                    <a:p>
                      <a:pPr algn="ctr"/>
                      <a:r>
                        <a:rPr lang="en-US" sz="1900" b="1" dirty="0">
                          <a:solidFill>
                            <a:srgbClr val="FF0000"/>
                          </a:solidFill>
                        </a:rPr>
                        <a:t>CAN THESE STAKEHOLDERS DISRUPT YOUR PLANS? HOW MUCH POWER DO THESE STAKEHOLDERS HAVE OVER THE ORGANISATION?</a:t>
                      </a:r>
                    </a:p>
                  </a:txBody>
                  <a:tcPr marL="96863" marR="96863" marT="48431" marB="48431"/>
                </a:tc>
                <a:tc>
                  <a:txBody>
                    <a:bodyPr/>
                    <a:lstStyle/>
                    <a:p>
                      <a:pPr algn="ctr"/>
                      <a:endParaRPr lang="en-US" sz="1900"/>
                    </a:p>
                    <a:p>
                      <a:pPr algn="ctr"/>
                      <a:endParaRPr lang="en-US" sz="1900"/>
                    </a:p>
                    <a:p>
                      <a:pPr algn="ctr"/>
                      <a:r>
                        <a:rPr lang="en-US" sz="1900" b="1"/>
                        <a:t>Low</a:t>
                      </a:r>
                    </a:p>
                    <a:p>
                      <a:pPr algn="ctr"/>
                      <a:endParaRPr lang="en-US" sz="1900"/>
                    </a:p>
                    <a:p>
                      <a:pPr algn="ctr"/>
                      <a:endParaRPr lang="en-US" sz="1900"/>
                    </a:p>
                  </a:txBody>
                  <a:tcPr marL="96863" marR="96863" marT="48431" marB="48431"/>
                </a:tc>
                <a:tc>
                  <a:txBody>
                    <a:bodyPr/>
                    <a:lstStyle/>
                    <a:p>
                      <a:pPr algn="ctr"/>
                      <a:r>
                        <a:rPr lang="en-US" sz="1900"/>
                        <a:t>Minimal effort</a:t>
                      </a:r>
                    </a:p>
                    <a:p>
                      <a:pPr algn="ctr"/>
                      <a:endParaRPr lang="en-US" sz="1900"/>
                    </a:p>
                    <a:p>
                      <a:pPr algn="ctr"/>
                      <a:r>
                        <a:rPr lang="en-US" sz="1900" b="1"/>
                        <a:t>A</a:t>
                      </a:r>
                    </a:p>
                  </a:txBody>
                  <a:tcPr marL="96863" marR="96863" marT="48431" marB="48431"/>
                </a:tc>
                <a:tc>
                  <a:txBody>
                    <a:bodyPr/>
                    <a:lstStyle/>
                    <a:p>
                      <a:pPr algn="ctr"/>
                      <a:r>
                        <a:rPr lang="en-US" sz="1900" dirty="0"/>
                        <a:t>Keep informed</a:t>
                      </a:r>
                    </a:p>
                    <a:p>
                      <a:pPr algn="ctr"/>
                      <a:endParaRPr lang="en-US" sz="1900" dirty="0"/>
                    </a:p>
                    <a:p>
                      <a:pPr algn="ctr"/>
                      <a:r>
                        <a:rPr lang="en-US" sz="1900" b="1" dirty="0"/>
                        <a:t>B</a:t>
                      </a:r>
                    </a:p>
                  </a:txBody>
                  <a:tcPr marL="96863" marR="96863" marT="48431" marB="48431"/>
                </a:tc>
                <a:extLst>
                  <a:ext uri="{0D108BD9-81ED-4DB2-BD59-A6C34878D82A}">
                    <a16:rowId xmlns="" xmlns:a16="http://schemas.microsoft.com/office/drawing/2014/main" val="1687455405"/>
                  </a:ext>
                </a:extLst>
              </a:tr>
              <a:tr h="1588546">
                <a:tc vMerge="1">
                  <a:txBody>
                    <a:bodyPr/>
                    <a:lstStyle/>
                    <a:p>
                      <a:pPr algn="ctr"/>
                      <a:endParaRPr lang="en-US" dirty="0"/>
                    </a:p>
                  </a:txBody>
                  <a:tcPr/>
                </a:tc>
                <a:tc>
                  <a:txBody>
                    <a:bodyPr/>
                    <a:lstStyle/>
                    <a:p>
                      <a:pPr algn="ctr"/>
                      <a:endParaRPr lang="en-US" sz="1900"/>
                    </a:p>
                    <a:p>
                      <a:pPr algn="ctr"/>
                      <a:endParaRPr lang="en-US" sz="1900"/>
                    </a:p>
                    <a:p>
                      <a:pPr algn="ctr"/>
                      <a:r>
                        <a:rPr lang="en-US" sz="1900" b="1"/>
                        <a:t>High</a:t>
                      </a:r>
                    </a:p>
                  </a:txBody>
                  <a:tcPr marL="96863" marR="96863" marT="48431" marB="48431"/>
                </a:tc>
                <a:tc>
                  <a:txBody>
                    <a:bodyPr/>
                    <a:lstStyle/>
                    <a:p>
                      <a:pPr algn="ctr"/>
                      <a:r>
                        <a:rPr lang="en-US" sz="1900"/>
                        <a:t>Keep satisfied</a:t>
                      </a:r>
                    </a:p>
                    <a:p>
                      <a:pPr algn="ctr"/>
                      <a:endParaRPr lang="en-US" sz="1900"/>
                    </a:p>
                    <a:p>
                      <a:pPr algn="ctr"/>
                      <a:r>
                        <a:rPr lang="en-US" sz="1900" b="1"/>
                        <a:t>C</a:t>
                      </a:r>
                    </a:p>
                    <a:p>
                      <a:pPr algn="ctr"/>
                      <a:endParaRPr lang="en-US" sz="1900"/>
                    </a:p>
                    <a:p>
                      <a:pPr algn="ctr"/>
                      <a:endParaRPr lang="en-US" sz="1900"/>
                    </a:p>
                  </a:txBody>
                  <a:tcPr marL="96863" marR="96863" marT="48431" marB="48431"/>
                </a:tc>
                <a:tc>
                  <a:txBody>
                    <a:bodyPr/>
                    <a:lstStyle/>
                    <a:p>
                      <a:pPr algn="ctr"/>
                      <a:r>
                        <a:rPr lang="en-US" sz="1900" dirty="0"/>
                        <a:t>Key players</a:t>
                      </a:r>
                    </a:p>
                    <a:p>
                      <a:pPr algn="ctr"/>
                      <a:endParaRPr lang="en-US" sz="1900" dirty="0"/>
                    </a:p>
                    <a:p>
                      <a:pPr algn="ctr"/>
                      <a:r>
                        <a:rPr lang="en-US" sz="1900" b="1" dirty="0"/>
                        <a:t>D</a:t>
                      </a:r>
                    </a:p>
                  </a:txBody>
                  <a:tcPr marL="96863" marR="96863" marT="48431" marB="48431"/>
                </a:tc>
                <a:extLst>
                  <a:ext uri="{0D108BD9-81ED-4DB2-BD59-A6C34878D82A}">
                    <a16:rowId xmlns="" xmlns:a16="http://schemas.microsoft.com/office/drawing/2014/main" val="777847615"/>
                  </a:ext>
                </a:extLst>
              </a:tr>
            </a:tbl>
          </a:graphicData>
        </a:graphic>
      </p:graphicFrame>
    </p:spTree>
    <p:extLst>
      <p:ext uri="{BB962C8B-B14F-4D97-AF65-F5344CB8AC3E}">
        <p14:creationId xmlns:p14="http://schemas.microsoft.com/office/powerpoint/2010/main" val="30273721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 xmlns:a16="http://schemas.microsoft.com/office/drawing/2014/main" id="{ADF3FD7A-13EE-E745-B5BE-3C3AC38B5B18}"/>
              </a:ext>
            </a:extLst>
          </p:cNvPr>
          <p:cNvGraphicFramePr>
            <a:graphicFrameLocks noGrp="1"/>
          </p:cNvGraphicFramePr>
          <p:nvPr>
            <p:extLst/>
          </p:nvPr>
        </p:nvGraphicFramePr>
        <p:xfrm>
          <a:off x="787685" y="223484"/>
          <a:ext cx="10588925" cy="6308245"/>
        </p:xfrm>
        <a:graphic>
          <a:graphicData uri="http://schemas.openxmlformats.org/drawingml/2006/table">
            <a:tbl>
              <a:tblPr firstRow="1" bandRow="1">
                <a:tableStyleId>{69C7853C-536D-4A76-A0AE-DD22124D55A5}</a:tableStyleId>
              </a:tblPr>
              <a:tblGrid>
                <a:gridCol w="2884190">
                  <a:extLst>
                    <a:ext uri="{9D8B030D-6E8A-4147-A177-3AD203B41FA5}">
                      <a16:colId xmlns="" xmlns:a16="http://schemas.microsoft.com/office/drawing/2014/main" val="540044213"/>
                    </a:ext>
                  </a:extLst>
                </a:gridCol>
                <a:gridCol w="1936355">
                  <a:extLst>
                    <a:ext uri="{9D8B030D-6E8A-4147-A177-3AD203B41FA5}">
                      <a16:colId xmlns="" xmlns:a16="http://schemas.microsoft.com/office/drawing/2014/main" val="2850256718"/>
                    </a:ext>
                  </a:extLst>
                </a:gridCol>
                <a:gridCol w="2884190">
                  <a:extLst>
                    <a:ext uri="{9D8B030D-6E8A-4147-A177-3AD203B41FA5}">
                      <a16:colId xmlns="" xmlns:a16="http://schemas.microsoft.com/office/drawing/2014/main" val="2501146088"/>
                    </a:ext>
                  </a:extLst>
                </a:gridCol>
                <a:gridCol w="2884190">
                  <a:extLst>
                    <a:ext uri="{9D8B030D-6E8A-4147-A177-3AD203B41FA5}">
                      <a16:colId xmlns="" xmlns:a16="http://schemas.microsoft.com/office/drawing/2014/main" val="1085963635"/>
                    </a:ext>
                  </a:extLst>
                </a:gridCol>
              </a:tblGrid>
              <a:tr h="1007371">
                <a:tc rowSpan="2" gridSpan="2">
                  <a:txBody>
                    <a:bodyPr/>
                    <a:lstStyle/>
                    <a:p>
                      <a:pPr algn="ctr"/>
                      <a:endParaRPr lang="en-US" sz="1900" dirty="0"/>
                    </a:p>
                  </a:txBody>
                  <a:tcPr marL="96863" marR="96863" marT="48431" marB="48431"/>
                </a:tc>
                <a:tc rowSpan="2" hMerge="1">
                  <a:txBody>
                    <a:bodyPr/>
                    <a:lstStyle/>
                    <a:p>
                      <a:pPr algn="ctr"/>
                      <a:endParaRPr lang="en-US" dirty="0"/>
                    </a:p>
                  </a:txBody>
                  <a:tcPr/>
                </a:tc>
                <a:tc gridSpan="2">
                  <a:txBody>
                    <a:bodyPr/>
                    <a:lstStyle/>
                    <a:p>
                      <a:pPr algn="ctr"/>
                      <a:endParaRPr lang="en-US" sz="1900" b="1" dirty="0">
                        <a:solidFill>
                          <a:schemeClr val="tx1"/>
                        </a:solidFill>
                      </a:endParaRPr>
                    </a:p>
                    <a:p>
                      <a:pPr algn="ctr"/>
                      <a:r>
                        <a:rPr lang="en-US" sz="1900" b="1" dirty="0">
                          <a:solidFill>
                            <a:srgbClr val="FF0000"/>
                          </a:solidFill>
                        </a:rPr>
                        <a:t>Level of Interest</a:t>
                      </a:r>
                    </a:p>
                    <a:p>
                      <a:pPr algn="ctr"/>
                      <a:r>
                        <a:rPr lang="en-US" sz="1900" b="1" dirty="0">
                          <a:solidFill>
                            <a:srgbClr val="FF0000"/>
                          </a:solidFill>
                        </a:rPr>
                        <a:t>HOW MUCH ATTENTION DO THESE STAKEHOLDERS PAY TO THE ORGANISATION – HOW INTERESTED ARE THEY IN WHAT THE ORGANISATION IS DOING</a:t>
                      </a:r>
                    </a:p>
                    <a:p>
                      <a:pPr algn="ctr"/>
                      <a:endParaRPr lang="en-US" sz="1900" b="1" dirty="0">
                        <a:solidFill>
                          <a:schemeClr val="tx1"/>
                        </a:solidFill>
                      </a:endParaRPr>
                    </a:p>
                  </a:txBody>
                  <a:tcPr marL="96863" marR="96863" marT="48431" marB="48431"/>
                </a:tc>
                <a:tc hMerge="1">
                  <a:txBody>
                    <a:bodyPr/>
                    <a:lstStyle/>
                    <a:p>
                      <a:endParaRPr lang="en-US" dirty="0"/>
                    </a:p>
                  </a:txBody>
                  <a:tcPr/>
                </a:tc>
                <a:extLst>
                  <a:ext uri="{0D108BD9-81ED-4DB2-BD59-A6C34878D82A}">
                    <a16:rowId xmlns="" xmlns:a16="http://schemas.microsoft.com/office/drawing/2014/main" val="4051271745"/>
                  </a:ext>
                </a:extLst>
              </a:tr>
              <a:tr h="1007371">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900"/>
                    </a:p>
                    <a:p>
                      <a:pPr algn="ctr"/>
                      <a:r>
                        <a:rPr lang="en-US" sz="1900" b="1"/>
                        <a:t>Low </a:t>
                      </a:r>
                    </a:p>
                    <a:p>
                      <a:pPr algn="ctr"/>
                      <a:endParaRPr lang="en-US" sz="1900"/>
                    </a:p>
                  </a:txBody>
                  <a:tcPr marL="96863" marR="96863" marT="48431" marB="48431"/>
                </a:tc>
                <a:tc>
                  <a:txBody>
                    <a:bodyPr/>
                    <a:lstStyle/>
                    <a:p>
                      <a:pPr algn="ctr"/>
                      <a:endParaRPr lang="en-US" sz="1900"/>
                    </a:p>
                    <a:p>
                      <a:pPr algn="ctr"/>
                      <a:r>
                        <a:rPr lang="en-US" sz="1900" b="1"/>
                        <a:t>High</a:t>
                      </a:r>
                    </a:p>
                  </a:txBody>
                  <a:tcPr marL="96863" marR="96863" marT="48431" marB="48431"/>
                </a:tc>
                <a:extLst>
                  <a:ext uri="{0D108BD9-81ED-4DB2-BD59-A6C34878D82A}">
                    <a16:rowId xmlns="" xmlns:a16="http://schemas.microsoft.com/office/drawing/2014/main" val="740755332"/>
                  </a:ext>
                </a:extLst>
              </a:tr>
              <a:tr h="1588546">
                <a:tc rowSpan="2">
                  <a:txBody>
                    <a:bodyPr/>
                    <a:lstStyle/>
                    <a:p>
                      <a:pPr algn="ctr"/>
                      <a:endParaRPr lang="en-US" sz="1900" dirty="0"/>
                    </a:p>
                    <a:p>
                      <a:pPr algn="ctr"/>
                      <a:endParaRPr lang="en-US" sz="1900" dirty="0"/>
                    </a:p>
                    <a:p>
                      <a:pPr algn="ctr"/>
                      <a:r>
                        <a:rPr lang="en-GB" sz="1900" b="1" dirty="0" smtClean="0">
                          <a:solidFill>
                            <a:srgbClr val="FF0000"/>
                          </a:solidFill>
                        </a:rPr>
                        <a:t>Level of Power</a:t>
                      </a:r>
                    </a:p>
                    <a:p>
                      <a:pPr algn="ctr"/>
                      <a:r>
                        <a:rPr lang="en-GB" sz="1900" b="1" dirty="0" smtClean="0">
                          <a:solidFill>
                            <a:srgbClr val="FF0000"/>
                          </a:solidFill>
                        </a:rPr>
                        <a:t>CAN THESE STAKEHOLDERS DISRUPT YOUR PLANS? HOW MUCH POWER DO THESE STAKEHOLDERS HAVE OVER THE ORGANISATION?</a:t>
                      </a:r>
                      <a:endParaRPr lang="en-GB" sz="1900" b="1" dirty="0">
                        <a:solidFill>
                          <a:srgbClr val="FF0000"/>
                        </a:solidFill>
                      </a:endParaRPr>
                    </a:p>
                  </a:txBody>
                  <a:tcPr marL="96863" marR="96863" marT="48431" marB="48431"/>
                </a:tc>
                <a:tc>
                  <a:txBody>
                    <a:bodyPr/>
                    <a:lstStyle/>
                    <a:p>
                      <a:pPr algn="ctr"/>
                      <a:endParaRPr lang="en-US" sz="1900"/>
                    </a:p>
                    <a:p>
                      <a:pPr algn="ctr"/>
                      <a:endParaRPr lang="en-US" sz="1900"/>
                    </a:p>
                    <a:p>
                      <a:pPr algn="ctr"/>
                      <a:r>
                        <a:rPr lang="en-US" sz="1900" b="1"/>
                        <a:t>Low</a:t>
                      </a:r>
                    </a:p>
                    <a:p>
                      <a:pPr algn="ctr"/>
                      <a:endParaRPr lang="en-US" sz="1900"/>
                    </a:p>
                    <a:p>
                      <a:pPr algn="ctr"/>
                      <a:endParaRPr lang="en-US" sz="1900"/>
                    </a:p>
                  </a:txBody>
                  <a:tcPr marL="96863" marR="96863" marT="48431" marB="48431"/>
                </a:tc>
                <a:tc>
                  <a:txBody>
                    <a:bodyPr/>
                    <a:lstStyle/>
                    <a:p>
                      <a:pPr algn="ctr"/>
                      <a:r>
                        <a:rPr lang="en-US" sz="1900"/>
                        <a:t>Minimal effort</a:t>
                      </a:r>
                    </a:p>
                    <a:p>
                      <a:pPr algn="ctr"/>
                      <a:endParaRPr lang="en-US" sz="1900"/>
                    </a:p>
                    <a:p>
                      <a:pPr algn="ctr"/>
                      <a:r>
                        <a:rPr lang="en-US" sz="1900" b="1"/>
                        <a:t>A</a:t>
                      </a:r>
                    </a:p>
                  </a:txBody>
                  <a:tcPr marL="96863" marR="96863" marT="48431" marB="48431"/>
                </a:tc>
                <a:tc>
                  <a:txBody>
                    <a:bodyPr/>
                    <a:lstStyle/>
                    <a:p>
                      <a:pPr algn="ctr"/>
                      <a:r>
                        <a:rPr lang="en-US" sz="1900"/>
                        <a:t>Keep informed</a:t>
                      </a:r>
                    </a:p>
                    <a:p>
                      <a:pPr algn="ctr"/>
                      <a:endParaRPr lang="en-US" sz="1900"/>
                    </a:p>
                    <a:p>
                      <a:pPr algn="ctr"/>
                      <a:r>
                        <a:rPr lang="en-US" sz="1900" b="1"/>
                        <a:t>B</a:t>
                      </a:r>
                    </a:p>
                  </a:txBody>
                  <a:tcPr marL="96863" marR="96863" marT="48431" marB="48431"/>
                </a:tc>
                <a:extLst>
                  <a:ext uri="{0D108BD9-81ED-4DB2-BD59-A6C34878D82A}">
                    <a16:rowId xmlns="" xmlns:a16="http://schemas.microsoft.com/office/drawing/2014/main" val="1687455405"/>
                  </a:ext>
                </a:extLst>
              </a:tr>
              <a:tr h="1588546">
                <a:tc vMerge="1">
                  <a:txBody>
                    <a:bodyPr/>
                    <a:lstStyle/>
                    <a:p>
                      <a:pPr algn="ctr"/>
                      <a:endParaRPr lang="en-US" dirty="0"/>
                    </a:p>
                  </a:txBody>
                  <a:tcPr/>
                </a:tc>
                <a:tc>
                  <a:txBody>
                    <a:bodyPr/>
                    <a:lstStyle/>
                    <a:p>
                      <a:pPr algn="ctr"/>
                      <a:endParaRPr lang="en-US" sz="1900"/>
                    </a:p>
                    <a:p>
                      <a:pPr algn="ctr"/>
                      <a:endParaRPr lang="en-US" sz="1900"/>
                    </a:p>
                    <a:p>
                      <a:pPr algn="ctr"/>
                      <a:r>
                        <a:rPr lang="en-US" sz="1900" b="1"/>
                        <a:t>High</a:t>
                      </a:r>
                    </a:p>
                  </a:txBody>
                  <a:tcPr marL="96863" marR="96863" marT="48431" marB="48431"/>
                </a:tc>
                <a:tc>
                  <a:txBody>
                    <a:bodyPr/>
                    <a:lstStyle/>
                    <a:p>
                      <a:pPr algn="ctr"/>
                      <a:r>
                        <a:rPr lang="en-US" sz="1900"/>
                        <a:t>Keep satisfied</a:t>
                      </a:r>
                    </a:p>
                    <a:p>
                      <a:pPr algn="ctr"/>
                      <a:endParaRPr lang="en-US" sz="1900"/>
                    </a:p>
                    <a:p>
                      <a:pPr algn="ctr"/>
                      <a:r>
                        <a:rPr lang="en-US" sz="1900" b="1"/>
                        <a:t>C</a:t>
                      </a:r>
                    </a:p>
                    <a:p>
                      <a:pPr algn="ctr"/>
                      <a:endParaRPr lang="en-US" sz="1900"/>
                    </a:p>
                    <a:p>
                      <a:pPr algn="ctr"/>
                      <a:endParaRPr lang="en-US" sz="1900"/>
                    </a:p>
                  </a:txBody>
                  <a:tcPr marL="96863" marR="96863" marT="48431" marB="48431"/>
                </a:tc>
                <a:tc>
                  <a:txBody>
                    <a:bodyPr/>
                    <a:lstStyle/>
                    <a:p>
                      <a:pPr algn="ctr"/>
                      <a:r>
                        <a:rPr lang="en-US" sz="1900" dirty="0"/>
                        <a:t>Key players</a:t>
                      </a:r>
                    </a:p>
                    <a:p>
                      <a:pPr algn="ctr"/>
                      <a:endParaRPr lang="en-US" sz="1900" dirty="0"/>
                    </a:p>
                    <a:p>
                      <a:pPr algn="ctr"/>
                      <a:r>
                        <a:rPr lang="en-US" sz="1900" b="1" dirty="0"/>
                        <a:t>D</a:t>
                      </a:r>
                    </a:p>
                  </a:txBody>
                  <a:tcPr marL="96863" marR="96863" marT="48431" marB="48431"/>
                </a:tc>
                <a:extLst>
                  <a:ext uri="{0D108BD9-81ED-4DB2-BD59-A6C34878D82A}">
                    <a16:rowId xmlns="" xmlns:a16="http://schemas.microsoft.com/office/drawing/2014/main" val="777847615"/>
                  </a:ext>
                </a:extLst>
              </a:tr>
            </a:tbl>
          </a:graphicData>
        </a:graphic>
      </p:graphicFrame>
    </p:spTree>
    <p:extLst>
      <p:ext uri="{BB962C8B-B14F-4D97-AF65-F5344CB8AC3E}">
        <p14:creationId xmlns:p14="http://schemas.microsoft.com/office/powerpoint/2010/main" val="21990360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9664D085-C814-4D74-BCE0-2059F0DC043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 xmlns:a16="http://schemas.microsoft.com/office/drawing/2014/main" id="{DDA5539E-D8B4-4F5A-B46F-C304F5D7A84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7012" y="48006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 xmlns:a16="http://schemas.microsoft.com/office/drawing/2014/main" id="{ADF3FD7A-13EE-E745-B5BE-3C3AC38B5B18}"/>
              </a:ext>
            </a:extLst>
          </p:cNvPr>
          <p:cNvGraphicFramePr>
            <a:graphicFrameLocks noGrp="1"/>
          </p:cNvGraphicFramePr>
          <p:nvPr>
            <p:extLst>
              <p:ext uri="{D42A27DB-BD31-4B8C-83A1-F6EECF244321}">
                <p14:modId xmlns:p14="http://schemas.microsoft.com/office/powerpoint/2010/main" val="1032041911"/>
              </p:ext>
            </p:extLst>
          </p:nvPr>
        </p:nvGraphicFramePr>
        <p:xfrm>
          <a:off x="350196" y="111076"/>
          <a:ext cx="11364793" cy="6593055"/>
        </p:xfrm>
        <a:graphic>
          <a:graphicData uri="http://schemas.openxmlformats.org/drawingml/2006/table">
            <a:tbl>
              <a:tblPr firstRow="1" bandRow="1">
                <a:tableStyleId>{69C7853C-536D-4A76-A0AE-DD22124D55A5}</a:tableStyleId>
              </a:tblPr>
              <a:tblGrid>
                <a:gridCol w="3095519">
                  <a:extLst>
                    <a:ext uri="{9D8B030D-6E8A-4147-A177-3AD203B41FA5}">
                      <a16:colId xmlns="" xmlns:a16="http://schemas.microsoft.com/office/drawing/2014/main" val="540044213"/>
                    </a:ext>
                  </a:extLst>
                </a:gridCol>
                <a:gridCol w="2078236">
                  <a:extLst>
                    <a:ext uri="{9D8B030D-6E8A-4147-A177-3AD203B41FA5}">
                      <a16:colId xmlns="" xmlns:a16="http://schemas.microsoft.com/office/drawing/2014/main" val="2850256718"/>
                    </a:ext>
                  </a:extLst>
                </a:gridCol>
                <a:gridCol w="3095519">
                  <a:extLst>
                    <a:ext uri="{9D8B030D-6E8A-4147-A177-3AD203B41FA5}">
                      <a16:colId xmlns="" xmlns:a16="http://schemas.microsoft.com/office/drawing/2014/main" val="2501146088"/>
                    </a:ext>
                  </a:extLst>
                </a:gridCol>
                <a:gridCol w="3095519">
                  <a:extLst>
                    <a:ext uri="{9D8B030D-6E8A-4147-A177-3AD203B41FA5}">
                      <a16:colId xmlns="" xmlns:a16="http://schemas.microsoft.com/office/drawing/2014/main" val="1085963635"/>
                    </a:ext>
                  </a:extLst>
                </a:gridCol>
              </a:tblGrid>
              <a:tr h="1979727">
                <a:tc rowSpan="2" gridSpan="2">
                  <a:txBody>
                    <a:bodyPr/>
                    <a:lstStyle/>
                    <a:p>
                      <a:pPr algn="ctr"/>
                      <a:endParaRPr lang="en-US" sz="1900" dirty="0"/>
                    </a:p>
                  </a:txBody>
                  <a:tcPr marL="96863" marR="96863" marT="48431" marB="48431"/>
                </a:tc>
                <a:tc rowSpan="2" hMerge="1">
                  <a:txBody>
                    <a:bodyPr/>
                    <a:lstStyle/>
                    <a:p>
                      <a:pPr algn="ctr"/>
                      <a:endParaRPr lang="en-US" dirty="0"/>
                    </a:p>
                  </a:txBody>
                  <a:tcPr/>
                </a:tc>
                <a:tc gridSpan="2">
                  <a:txBody>
                    <a:bodyPr/>
                    <a:lstStyle/>
                    <a:p>
                      <a:pPr algn="ctr"/>
                      <a:endParaRPr lang="en-US" sz="1600" b="1" dirty="0">
                        <a:solidFill>
                          <a:schemeClr val="tx1"/>
                        </a:solidFill>
                      </a:endParaRPr>
                    </a:p>
                    <a:p>
                      <a:pPr algn="ctr"/>
                      <a:r>
                        <a:rPr lang="en-US" sz="1600" b="1" dirty="0">
                          <a:solidFill>
                            <a:schemeClr val="tx1"/>
                          </a:solidFill>
                        </a:rPr>
                        <a:t>Level of </a:t>
                      </a:r>
                      <a:r>
                        <a:rPr lang="en-US" sz="1600" b="1" dirty="0" smtClean="0">
                          <a:solidFill>
                            <a:schemeClr val="tx1"/>
                          </a:solidFill>
                        </a:rPr>
                        <a:t>Interest</a:t>
                      </a:r>
                    </a:p>
                    <a:p>
                      <a:pPr algn="ctr"/>
                      <a:r>
                        <a:rPr lang="en-GB" sz="1600" b="1" dirty="0" smtClean="0">
                          <a:solidFill>
                            <a:schemeClr val="tx1"/>
                          </a:solidFill>
                        </a:rPr>
                        <a:t>HOW MUCH ATTENTION DO THESE STAKEHOLDERS PAY TO THE ORGANISATION – HOW INTERESTED ARE THEY IN WHAT THE ORGANISATION IS DOING</a:t>
                      </a:r>
                    </a:p>
                    <a:p>
                      <a:pPr algn="ctr"/>
                      <a:endParaRPr lang="en-GB" sz="1900" b="1" dirty="0" smtClean="0">
                        <a:solidFill>
                          <a:schemeClr val="tx1"/>
                        </a:solidFill>
                      </a:endParaRPr>
                    </a:p>
                    <a:p>
                      <a:pPr algn="ctr"/>
                      <a:endParaRPr lang="en-US" sz="1900" b="1" dirty="0">
                        <a:solidFill>
                          <a:schemeClr val="tx1"/>
                        </a:solidFill>
                      </a:endParaRPr>
                    </a:p>
                    <a:p>
                      <a:pPr algn="ctr"/>
                      <a:endParaRPr lang="en-US" sz="1900" b="1" dirty="0">
                        <a:solidFill>
                          <a:schemeClr val="tx1"/>
                        </a:solidFill>
                      </a:endParaRPr>
                    </a:p>
                  </a:txBody>
                  <a:tcPr marL="96863" marR="96863" marT="48431" marB="48431"/>
                </a:tc>
                <a:tc hMerge="1">
                  <a:txBody>
                    <a:bodyPr/>
                    <a:lstStyle/>
                    <a:p>
                      <a:endParaRPr lang="en-US" dirty="0"/>
                    </a:p>
                  </a:txBody>
                  <a:tcPr/>
                </a:tc>
                <a:extLst>
                  <a:ext uri="{0D108BD9-81ED-4DB2-BD59-A6C34878D82A}">
                    <a16:rowId xmlns="" xmlns:a16="http://schemas.microsoft.com/office/drawing/2014/main" val="4051271745"/>
                  </a:ext>
                </a:extLst>
              </a:tr>
              <a:tr h="707206">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900" dirty="0"/>
                    </a:p>
                    <a:p>
                      <a:pPr algn="ctr"/>
                      <a:r>
                        <a:rPr lang="en-US" sz="1000" b="1" dirty="0"/>
                        <a:t>Low </a:t>
                      </a:r>
                    </a:p>
                    <a:p>
                      <a:pPr algn="ctr"/>
                      <a:endParaRPr lang="en-US" sz="1900" dirty="0"/>
                    </a:p>
                  </a:txBody>
                  <a:tcPr marL="96863" marR="96863" marT="48431" marB="48431"/>
                </a:tc>
                <a:tc>
                  <a:txBody>
                    <a:bodyPr/>
                    <a:lstStyle/>
                    <a:p>
                      <a:pPr algn="ctr"/>
                      <a:endParaRPr lang="en-US" sz="1900" dirty="0"/>
                    </a:p>
                    <a:p>
                      <a:pPr algn="ctr"/>
                      <a:r>
                        <a:rPr lang="en-US" sz="1000" b="1" dirty="0"/>
                        <a:t>High</a:t>
                      </a:r>
                    </a:p>
                  </a:txBody>
                  <a:tcPr marL="96863" marR="96863" marT="48431" marB="48431"/>
                </a:tc>
                <a:extLst>
                  <a:ext uri="{0D108BD9-81ED-4DB2-BD59-A6C34878D82A}">
                    <a16:rowId xmlns="" xmlns:a16="http://schemas.microsoft.com/office/drawing/2014/main" val="740755332"/>
                  </a:ext>
                </a:extLst>
              </a:tr>
              <a:tr h="1778803">
                <a:tc rowSpan="2">
                  <a:txBody>
                    <a:bodyPr/>
                    <a:lstStyle/>
                    <a:p>
                      <a:pPr algn="ctr"/>
                      <a:endParaRPr lang="en-GB" sz="1900" b="1" dirty="0" smtClean="0"/>
                    </a:p>
                    <a:p>
                      <a:pPr algn="ctr"/>
                      <a:r>
                        <a:rPr lang="en-GB" sz="1600" b="1" dirty="0" smtClean="0"/>
                        <a:t>Level of Power</a:t>
                      </a:r>
                    </a:p>
                    <a:p>
                      <a:pPr algn="ctr"/>
                      <a:r>
                        <a:rPr lang="en-GB" sz="1600" b="1" dirty="0" smtClean="0"/>
                        <a:t>CAN THESE STAKEHOLDERS DISRUPT YOUR PLANS? HOW MUCH POWER DO THESE STAKEHOLDERS HAVE OVER THE ORGANISATION?</a:t>
                      </a:r>
                    </a:p>
                    <a:p>
                      <a:pPr algn="ctr"/>
                      <a:endParaRPr lang="en-US" sz="1600" b="1" dirty="0"/>
                    </a:p>
                  </a:txBody>
                  <a:tcPr marL="96863" marR="96863" marT="48431" marB="48431"/>
                </a:tc>
                <a:tc>
                  <a:txBody>
                    <a:bodyPr/>
                    <a:lstStyle/>
                    <a:p>
                      <a:pPr algn="ctr"/>
                      <a:endParaRPr lang="en-US" sz="1900" dirty="0"/>
                    </a:p>
                    <a:p>
                      <a:pPr algn="ctr"/>
                      <a:endParaRPr lang="en-US" sz="1900" dirty="0"/>
                    </a:p>
                    <a:p>
                      <a:pPr algn="ctr"/>
                      <a:r>
                        <a:rPr lang="en-US" sz="1000" b="1" dirty="0"/>
                        <a:t>Low</a:t>
                      </a:r>
                    </a:p>
                    <a:p>
                      <a:pPr algn="ctr"/>
                      <a:endParaRPr lang="en-US" sz="1900" dirty="0"/>
                    </a:p>
                    <a:p>
                      <a:pPr algn="ctr"/>
                      <a:endParaRPr lang="en-US" sz="1900" dirty="0"/>
                    </a:p>
                  </a:txBody>
                  <a:tcPr marL="96863" marR="96863" marT="48431" marB="48431"/>
                </a:tc>
                <a:tc>
                  <a:txBody>
                    <a:bodyPr/>
                    <a:lstStyle/>
                    <a:p>
                      <a:pPr algn="ctr"/>
                      <a:r>
                        <a:rPr lang="en-US" sz="1000" dirty="0"/>
                        <a:t>Minimal effort</a:t>
                      </a:r>
                    </a:p>
                    <a:p>
                      <a:pPr algn="ctr"/>
                      <a:endParaRPr lang="en-US" sz="1000" dirty="0"/>
                    </a:p>
                    <a:p>
                      <a:pPr algn="ctr"/>
                      <a:r>
                        <a:rPr lang="en-US" sz="1000" b="1" dirty="0" smtClean="0"/>
                        <a:t>A</a:t>
                      </a:r>
                    </a:p>
                    <a:p>
                      <a:pPr algn="ctr"/>
                      <a:r>
                        <a:rPr lang="en-GB" sz="1000" b="0" dirty="0" smtClean="0"/>
                        <a:t>Low power, less interested people (Monitor): don’t bore these stakeholder groups with excessive communication, keep an eye to check if their levels of interest or power change.</a:t>
                      </a:r>
                      <a:endParaRPr lang="en-US" sz="1000" b="0" dirty="0"/>
                    </a:p>
                  </a:txBody>
                  <a:tcPr marL="96863" marR="96863" marT="48431" marB="48431"/>
                </a:tc>
                <a:tc>
                  <a:txBody>
                    <a:bodyPr/>
                    <a:lstStyle/>
                    <a:p>
                      <a:pPr algn="ctr"/>
                      <a:r>
                        <a:rPr lang="en-US" sz="1000" dirty="0"/>
                        <a:t>Keep informed</a:t>
                      </a:r>
                    </a:p>
                    <a:p>
                      <a:pPr algn="ctr"/>
                      <a:endParaRPr lang="en-US" sz="1000" dirty="0"/>
                    </a:p>
                    <a:p>
                      <a:pPr algn="ctr"/>
                      <a:r>
                        <a:rPr lang="en-US" sz="1000" b="1" dirty="0" smtClean="0"/>
                        <a:t>B</a:t>
                      </a:r>
                    </a:p>
                    <a:p>
                      <a:pPr algn="ctr"/>
                      <a:r>
                        <a:rPr lang="en-GB" sz="1000" b="0" dirty="0" smtClean="0"/>
                        <a:t>Low power, highly interested people (Keep Informed): adequately inform these people, and talk to them to ensure that no major issues are arising. These audiences can also help point out any areas that could be improved or have been overlooked.</a:t>
                      </a:r>
                      <a:endParaRPr lang="en-US" sz="1000" b="0" dirty="0"/>
                    </a:p>
                  </a:txBody>
                  <a:tcPr marL="96863" marR="96863" marT="48431" marB="48431"/>
                </a:tc>
                <a:extLst>
                  <a:ext uri="{0D108BD9-81ED-4DB2-BD59-A6C34878D82A}">
                    <a16:rowId xmlns="" xmlns:a16="http://schemas.microsoft.com/office/drawing/2014/main" val="1687455405"/>
                  </a:ext>
                </a:extLst>
              </a:tr>
              <a:tr h="1801128">
                <a:tc vMerge="1">
                  <a:txBody>
                    <a:bodyPr/>
                    <a:lstStyle/>
                    <a:p>
                      <a:pPr algn="ctr"/>
                      <a:endParaRPr lang="en-US" dirty="0"/>
                    </a:p>
                  </a:txBody>
                  <a:tcPr/>
                </a:tc>
                <a:tc>
                  <a:txBody>
                    <a:bodyPr/>
                    <a:lstStyle/>
                    <a:p>
                      <a:pPr algn="ctr"/>
                      <a:endParaRPr lang="en-US" sz="1900" dirty="0"/>
                    </a:p>
                    <a:p>
                      <a:pPr algn="ctr"/>
                      <a:endParaRPr lang="en-US" sz="1900" dirty="0"/>
                    </a:p>
                    <a:p>
                      <a:pPr algn="ctr"/>
                      <a:r>
                        <a:rPr lang="en-US" sz="1000" b="1" dirty="0"/>
                        <a:t>High</a:t>
                      </a:r>
                    </a:p>
                  </a:txBody>
                  <a:tcPr marL="96863" marR="96863" marT="48431" marB="48431"/>
                </a:tc>
                <a:tc>
                  <a:txBody>
                    <a:bodyPr/>
                    <a:lstStyle/>
                    <a:p>
                      <a:pPr algn="ctr"/>
                      <a:r>
                        <a:rPr lang="en-US" sz="1000" dirty="0"/>
                        <a:t>Keep satisfied</a:t>
                      </a:r>
                    </a:p>
                    <a:p>
                      <a:pPr algn="ctr"/>
                      <a:endParaRPr lang="en-US" sz="1000" dirty="0"/>
                    </a:p>
                    <a:p>
                      <a:pPr algn="ctr"/>
                      <a:r>
                        <a:rPr lang="en-US" sz="1000" b="1" dirty="0" smtClean="0"/>
                        <a:t>C</a:t>
                      </a:r>
                    </a:p>
                    <a:p>
                      <a:pPr algn="ctr"/>
                      <a:r>
                        <a:rPr lang="en-GB" sz="1000" b="0" dirty="0" smtClean="0"/>
                        <a:t>High power, less interested people (Keep Satisfied): put enough work in with these people to keep them satisfied, but not so much that they become bored with your message</a:t>
                      </a:r>
                      <a:endParaRPr lang="en-US" sz="1000" b="0" dirty="0"/>
                    </a:p>
                    <a:p>
                      <a:pPr algn="ctr"/>
                      <a:endParaRPr lang="en-US" sz="1000" dirty="0"/>
                    </a:p>
                    <a:p>
                      <a:pPr algn="ctr"/>
                      <a:endParaRPr lang="en-US" sz="1000" dirty="0"/>
                    </a:p>
                  </a:txBody>
                  <a:tcPr marL="96863" marR="96863" marT="48431" marB="48431"/>
                </a:tc>
                <a:tc>
                  <a:txBody>
                    <a:bodyPr/>
                    <a:lstStyle/>
                    <a:p>
                      <a:pPr algn="ctr"/>
                      <a:r>
                        <a:rPr lang="en-US" sz="1000" dirty="0"/>
                        <a:t>Key players</a:t>
                      </a:r>
                    </a:p>
                    <a:p>
                      <a:pPr algn="ctr"/>
                      <a:endParaRPr lang="en-US" sz="1000" dirty="0"/>
                    </a:p>
                    <a:p>
                      <a:pPr algn="ctr"/>
                      <a:r>
                        <a:rPr lang="en-US" sz="1000" b="1" dirty="0" smtClean="0"/>
                        <a:t>D</a:t>
                      </a:r>
                    </a:p>
                    <a:p>
                      <a:pPr algn="ctr"/>
                      <a:r>
                        <a:rPr lang="en-GB" sz="1000" b="0" dirty="0" smtClean="0"/>
                        <a:t>High power, highly interested people (Manage Closely): aim to fully engage these people, making the greatest efforts to satisfy them.</a:t>
                      </a:r>
                      <a:endParaRPr lang="en-US" sz="1000" b="0" dirty="0"/>
                    </a:p>
                  </a:txBody>
                  <a:tcPr marL="96863" marR="96863" marT="48431" marB="48431"/>
                </a:tc>
                <a:extLst>
                  <a:ext uri="{0D108BD9-81ED-4DB2-BD59-A6C34878D82A}">
                    <a16:rowId xmlns="" xmlns:a16="http://schemas.microsoft.com/office/drawing/2014/main" val="777847615"/>
                  </a:ext>
                </a:extLst>
              </a:tr>
            </a:tbl>
          </a:graphicData>
        </a:graphic>
      </p:graphicFrame>
    </p:spTree>
    <p:extLst>
      <p:ext uri="{BB962C8B-B14F-4D97-AF65-F5344CB8AC3E}">
        <p14:creationId xmlns:p14="http://schemas.microsoft.com/office/powerpoint/2010/main" val="701954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C151CD1-C651-444F-B621-6A263EF151A0}"/>
              </a:ext>
            </a:extLst>
          </p:cNvPr>
          <p:cNvSpPr>
            <a:spLocks noGrp="1"/>
          </p:cNvSpPr>
          <p:nvPr>
            <p:ph type="title"/>
          </p:nvPr>
        </p:nvSpPr>
        <p:spPr>
          <a:xfrm>
            <a:off x="6846137" y="727626"/>
            <a:ext cx="4602152" cy="1718225"/>
          </a:xfrm>
        </p:spPr>
        <p:txBody>
          <a:bodyPr>
            <a:normAutofit/>
          </a:bodyPr>
          <a:lstStyle/>
          <a:p>
            <a:r>
              <a:rPr lang="en-US" dirty="0" err="1"/>
              <a:t>Mendelow</a:t>
            </a:r>
            <a:endParaRPr lang="en-US" dirty="0"/>
          </a:p>
        </p:txBody>
      </p:sp>
      <p:sp useBgFill="1">
        <p:nvSpPr>
          <p:cNvPr id="21" name="Rectangle 20">
            <a:extLst>
              <a:ext uri="{FF2B5EF4-FFF2-40B4-BE49-F238E27FC236}">
                <a16:creationId xmlns="" xmlns:a16="http://schemas.microsoft.com/office/drawing/2014/main" id="{4E1605C1-ED2D-4AAA-BD9C-24B82055FCC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866" y="0"/>
            <a:ext cx="63443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 xmlns:a16="http://schemas.microsoft.com/office/drawing/2014/main" id="{E8DFA4F8-B856-483B-85AE-5CDF5A5F13F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243024" y="253548"/>
            <a:ext cx="5851795" cy="6384816"/>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5" name="Rectangle 24">
            <a:extLst>
              <a:ext uri="{FF2B5EF4-FFF2-40B4-BE49-F238E27FC236}">
                <a16:creationId xmlns="" xmlns:a16="http://schemas.microsoft.com/office/drawing/2014/main" id="{6FC9FCC7-29B1-433A-AC58-FEAE48D84C0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98082" y="407588"/>
            <a:ext cx="5532146" cy="6066184"/>
          </a:xfrm>
          <a:prstGeom prst="rect">
            <a:avLst/>
          </a:prstGeom>
          <a:noFill/>
          <a:ln w="6350" cap="sq" cmpd="sng" algn="ctr">
            <a:solidFill>
              <a:schemeClr val="tx1">
                <a:lumMod val="75000"/>
                <a:lumOff val="25000"/>
              </a:schemeClr>
            </a:solidFill>
            <a:prstDash val="solid"/>
            <a:miter lim="800000"/>
          </a:ln>
          <a:effectLst/>
        </p:spPr>
      </p:sp>
      <p:pic>
        <p:nvPicPr>
          <p:cNvPr id="4" name="Picture 3">
            <a:extLst>
              <a:ext uri="{FF2B5EF4-FFF2-40B4-BE49-F238E27FC236}">
                <a16:creationId xmlns="" xmlns:a16="http://schemas.microsoft.com/office/drawing/2014/main" id="{10BC1270-33D4-064A-A8CD-30858FEE2170}"/>
              </a:ext>
            </a:extLst>
          </p:cNvPr>
          <p:cNvPicPr>
            <a:picLocks noChangeAspect="1"/>
          </p:cNvPicPr>
          <p:nvPr/>
        </p:nvPicPr>
        <p:blipFill>
          <a:blip r:embed="rId2"/>
          <a:stretch>
            <a:fillRect/>
          </a:stretch>
        </p:blipFill>
        <p:spPr>
          <a:xfrm>
            <a:off x="882713" y="2170955"/>
            <a:ext cx="4572418" cy="2560554"/>
          </a:xfrm>
          <a:prstGeom prst="rect">
            <a:avLst/>
          </a:prstGeom>
        </p:spPr>
      </p:pic>
      <p:sp>
        <p:nvSpPr>
          <p:cNvPr id="3" name="Content Placeholder 2">
            <a:extLst>
              <a:ext uri="{FF2B5EF4-FFF2-40B4-BE49-F238E27FC236}">
                <a16:creationId xmlns="" xmlns:a16="http://schemas.microsoft.com/office/drawing/2014/main" id="{22978A13-07CA-2B4C-9775-696DE3187CD0}"/>
              </a:ext>
            </a:extLst>
          </p:cNvPr>
          <p:cNvSpPr>
            <a:spLocks noGrp="1"/>
          </p:cNvSpPr>
          <p:nvPr>
            <p:ph idx="1"/>
          </p:nvPr>
        </p:nvSpPr>
        <p:spPr>
          <a:xfrm>
            <a:off x="6846137" y="2538919"/>
            <a:ext cx="4602152" cy="3596880"/>
          </a:xfrm>
        </p:spPr>
        <p:txBody>
          <a:bodyPr>
            <a:normAutofit/>
          </a:bodyPr>
          <a:lstStyle/>
          <a:p>
            <a:r>
              <a:rPr lang="en-US" err="1"/>
              <a:t>Mendelow</a:t>
            </a:r>
            <a:r>
              <a:rPr lang="en-US"/>
              <a:t> suggests that stakeholders may be positioned on a matrix whose axes are power held (</a:t>
            </a:r>
            <a:r>
              <a:rPr lang="en-US" err="1"/>
              <a:t>ie</a:t>
            </a:r>
            <a:r>
              <a:rPr lang="en-US"/>
              <a:t> the ability of the stakeholder to disrupt the activities of the organization) and the likelihood of the stakeholder showing an interest in the organization’s activities. The factors will help define the type of relationship the organization should seek with its stakeholders.</a:t>
            </a:r>
          </a:p>
        </p:txBody>
      </p:sp>
    </p:spTree>
    <p:extLst>
      <p:ext uri="{BB962C8B-B14F-4D97-AF65-F5344CB8AC3E}">
        <p14:creationId xmlns:p14="http://schemas.microsoft.com/office/powerpoint/2010/main" val="39964029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70120F84-A866-4D9F-8B1C-9120A013D65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 xmlns:a16="http://schemas.microsoft.com/office/drawing/2014/main" id="{252FEFEF-6AC0-46B6-AC09-11FC56196FA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 xmlns:a16="http://schemas.microsoft.com/office/drawing/2014/main" id="{99687A8B-D531-E748-9CD1-8E332F01A619}"/>
              </a:ext>
            </a:extLst>
          </p:cNvPr>
          <p:cNvSpPr>
            <a:spLocks noGrp="1"/>
          </p:cNvSpPr>
          <p:nvPr>
            <p:ph type="title"/>
          </p:nvPr>
        </p:nvSpPr>
        <p:spPr>
          <a:xfrm>
            <a:off x="1175512" y="870132"/>
            <a:ext cx="9792208" cy="1527078"/>
          </a:xfrm>
        </p:spPr>
        <p:txBody>
          <a:bodyPr>
            <a:normAutofit/>
          </a:bodyPr>
          <a:lstStyle/>
          <a:p>
            <a:r>
              <a:rPr lang="en-US"/>
              <a:t>Stakeholders </a:t>
            </a:r>
            <a:endParaRPr lang="en-US" dirty="0"/>
          </a:p>
        </p:txBody>
      </p:sp>
      <p:sp>
        <p:nvSpPr>
          <p:cNvPr id="3" name="Content Placeholder 2">
            <a:extLst>
              <a:ext uri="{FF2B5EF4-FFF2-40B4-BE49-F238E27FC236}">
                <a16:creationId xmlns="" xmlns:a16="http://schemas.microsoft.com/office/drawing/2014/main" id="{AB4C2B09-2153-3C4A-AFEB-76AA8377C8E0}"/>
              </a:ext>
            </a:extLst>
          </p:cNvPr>
          <p:cNvSpPr>
            <a:spLocks noGrp="1"/>
          </p:cNvSpPr>
          <p:nvPr>
            <p:ph idx="1"/>
          </p:nvPr>
        </p:nvSpPr>
        <p:spPr>
          <a:xfrm>
            <a:off x="1175512" y="2557849"/>
            <a:ext cx="9792208" cy="3407862"/>
          </a:xfrm>
        </p:spPr>
        <p:txBody>
          <a:bodyPr>
            <a:normAutofit/>
          </a:bodyPr>
          <a:lstStyle/>
          <a:p>
            <a:pPr>
              <a:lnSpc>
                <a:spcPct val="90000"/>
              </a:lnSpc>
            </a:pPr>
            <a:r>
              <a:rPr lang="en-GB"/>
              <a:t>A stakeholder is an entity that can affect, or be affected by the achievement of an organization’s objectives. But, there is considerable dispute about who should be considered to be a stakeholder, and thus, have a legitimate claim on the company and its activities. The way an organization deals with stakeholders, and their stakeholder perspective (the legitimacy of stakeholder claims) depends on the moral, ethical and political standpoint of the organization and on the level of influence and power a stakeholder has on the organization.</a:t>
            </a:r>
          </a:p>
          <a:p>
            <a:pPr>
              <a:lnSpc>
                <a:spcPct val="90000"/>
              </a:lnSpc>
            </a:pPr>
            <a:r>
              <a:rPr lang="en-GB"/>
              <a:t>One way of analyzing the importance of stakeholders to an organization is through the Mendelow matrix. Mendelow classified stakeholders on a grid whose axes are the power to influence and the interest in the organizations activities. These factors help to identify the relationship between a company and its stakeholders and the potential approach of the organization to stakeholder concerns. (Mendelow, 1991)</a:t>
            </a:r>
            <a:endParaRPr lang="en-US"/>
          </a:p>
        </p:txBody>
      </p:sp>
    </p:spTree>
    <p:extLst>
      <p:ext uri="{BB962C8B-B14F-4D97-AF65-F5344CB8AC3E}">
        <p14:creationId xmlns:p14="http://schemas.microsoft.com/office/powerpoint/2010/main" val="32836894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Table 3">
            <a:extLst>
              <a:ext uri="{FF2B5EF4-FFF2-40B4-BE49-F238E27FC236}">
                <a16:creationId xmlns="" xmlns:a16="http://schemas.microsoft.com/office/drawing/2014/main" id="{ADF3FD7A-13EE-E745-B5BE-3C3AC38B5B18}"/>
              </a:ext>
            </a:extLst>
          </p:cNvPr>
          <p:cNvGraphicFramePr>
            <a:graphicFrameLocks noGrp="1"/>
          </p:cNvGraphicFramePr>
          <p:nvPr>
            <p:extLst>
              <p:ext uri="{D42A27DB-BD31-4B8C-83A1-F6EECF244321}">
                <p14:modId xmlns:p14="http://schemas.microsoft.com/office/powerpoint/2010/main" val="2952958771"/>
              </p:ext>
            </p:extLst>
          </p:nvPr>
        </p:nvGraphicFramePr>
        <p:xfrm>
          <a:off x="685792" y="643467"/>
          <a:ext cx="10820418" cy="5571068"/>
        </p:xfrm>
        <a:graphic>
          <a:graphicData uri="http://schemas.openxmlformats.org/drawingml/2006/table">
            <a:tbl>
              <a:tblPr firstRow="1" bandRow="1">
                <a:tableStyleId>{69C7853C-536D-4A76-A0AE-DD22124D55A5}</a:tableStyleId>
              </a:tblPr>
              <a:tblGrid>
                <a:gridCol w="3109911">
                  <a:extLst>
                    <a:ext uri="{9D8B030D-6E8A-4147-A177-3AD203B41FA5}">
                      <a16:colId xmlns="" xmlns:a16="http://schemas.microsoft.com/office/drawing/2014/main" val="540044213"/>
                    </a:ext>
                  </a:extLst>
                </a:gridCol>
                <a:gridCol w="1490685">
                  <a:extLst>
                    <a:ext uri="{9D8B030D-6E8A-4147-A177-3AD203B41FA5}">
                      <a16:colId xmlns="" xmlns:a16="http://schemas.microsoft.com/office/drawing/2014/main" val="2850256718"/>
                    </a:ext>
                  </a:extLst>
                </a:gridCol>
                <a:gridCol w="3109911">
                  <a:extLst>
                    <a:ext uri="{9D8B030D-6E8A-4147-A177-3AD203B41FA5}">
                      <a16:colId xmlns="" xmlns:a16="http://schemas.microsoft.com/office/drawing/2014/main" val="2501146088"/>
                    </a:ext>
                  </a:extLst>
                </a:gridCol>
                <a:gridCol w="3109911">
                  <a:extLst>
                    <a:ext uri="{9D8B030D-6E8A-4147-A177-3AD203B41FA5}">
                      <a16:colId xmlns="" xmlns:a16="http://schemas.microsoft.com/office/drawing/2014/main" val="1085963635"/>
                    </a:ext>
                  </a:extLst>
                </a:gridCol>
              </a:tblGrid>
              <a:tr h="1080546">
                <a:tc rowSpan="2" gridSpan="2">
                  <a:txBody>
                    <a:bodyPr/>
                    <a:lstStyle/>
                    <a:p>
                      <a:pPr algn="ctr"/>
                      <a:endParaRPr lang="en-US" sz="2000"/>
                    </a:p>
                  </a:txBody>
                  <a:tcPr marL="104444" marR="104444" marT="52221" marB="52221"/>
                </a:tc>
                <a:tc rowSpan="2" hMerge="1">
                  <a:txBody>
                    <a:bodyPr/>
                    <a:lstStyle/>
                    <a:p>
                      <a:pPr algn="ctr"/>
                      <a:endParaRPr lang="en-US" dirty="0"/>
                    </a:p>
                  </a:txBody>
                  <a:tcPr/>
                </a:tc>
                <a:tc gridSpan="2">
                  <a:txBody>
                    <a:bodyPr/>
                    <a:lstStyle/>
                    <a:p>
                      <a:pPr algn="ctr"/>
                      <a:endParaRPr lang="en-US" sz="2000" b="1">
                        <a:solidFill>
                          <a:schemeClr val="tx1"/>
                        </a:solidFill>
                      </a:endParaRPr>
                    </a:p>
                    <a:p>
                      <a:pPr algn="ctr"/>
                      <a:r>
                        <a:rPr lang="en-US" sz="2000" b="1">
                          <a:solidFill>
                            <a:schemeClr val="tx1"/>
                          </a:solidFill>
                        </a:rPr>
                        <a:t>Level of Interest</a:t>
                      </a:r>
                    </a:p>
                    <a:p>
                      <a:pPr algn="ctr"/>
                      <a:endParaRPr lang="en-US" sz="2000" b="1">
                        <a:solidFill>
                          <a:schemeClr val="tx1"/>
                        </a:solidFill>
                      </a:endParaRPr>
                    </a:p>
                  </a:txBody>
                  <a:tcPr marL="104444" marR="104444" marT="52221" marB="52221"/>
                </a:tc>
                <a:tc hMerge="1">
                  <a:txBody>
                    <a:bodyPr/>
                    <a:lstStyle/>
                    <a:p>
                      <a:endParaRPr lang="en-US" dirty="0"/>
                    </a:p>
                  </a:txBody>
                  <a:tcPr/>
                </a:tc>
                <a:extLst>
                  <a:ext uri="{0D108BD9-81ED-4DB2-BD59-A6C34878D82A}">
                    <a16:rowId xmlns="" xmlns:a16="http://schemas.microsoft.com/office/drawing/2014/main" val="4051271745"/>
                  </a:ext>
                </a:extLst>
              </a:tr>
              <a:tr h="1080546">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2000"/>
                    </a:p>
                    <a:p>
                      <a:pPr algn="ctr"/>
                      <a:r>
                        <a:rPr lang="en-US" sz="2000" b="1"/>
                        <a:t>Low </a:t>
                      </a:r>
                    </a:p>
                    <a:p>
                      <a:pPr algn="ctr"/>
                      <a:endParaRPr lang="en-US" sz="2000"/>
                    </a:p>
                  </a:txBody>
                  <a:tcPr marL="104444" marR="104444" marT="52221" marB="52221"/>
                </a:tc>
                <a:tc>
                  <a:txBody>
                    <a:bodyPr/>
                    <a:lstStyle/>
                    <a:p>
                      <a:pPr algn="ctr"/>
                      <a:endParaRPr lang="en-US" sz="2000"/>
                    </a:p>
                    <a:p>
                      <a:pPr algn="ctr"/>
                      <a:r>
                        <a:rPr lang="en-US" sz="2000" b="1"/>
                        <a:t>High</a:t>
                      </a:r>
                    </a:p>
                  </a:txBody>
                  <a:tcPr marL="104444" marR="104444" marT="52221" marB="52221"/>
                </a:tc>
                <a:extLst>
                  <a:ext uri="{0D108BD9-81ED-4DB2-BD59-A6C34878D82A}">
                    <a16:rowId xmlns="" xmlns:a16="http://schemas.microsoft.com/office/drawing/2014/main" val="740755332"/>
                  </a:ext>
                </a:extLst>
              </a:tr>
              <a:tr h="1704988">
                <a:tc rowSpan="2">
                  <a:txBody>
                    <a:bodyPr/>
                    <a:lstStyle/>
                    <a:p>
                      <a:pPr algn="ctr"/>
                      <a:endParaRPr lang="en-US" sz="2000"/>
                    </a:p>
                    <a:p>
                      <a:pPr algn="ctr"/>
                      <a:endParaRPr lang="en-US" sz="2000"/>
                    </a:p>
                    <a:p>
                      <a:pPr algn="ctr"/>
                      <a:endParaRPr lang="en-US" sz="2000" b="1"/>
                    </a:p>
                    <a:p>
                      <a:pPr algn="ctr"/>
                      <a:r>
                        <a:rPr lang="en-US" sz="2000" b="1"/>
                        <a:t>Level of Power</a:t>
                      </a:r>
                    </a:p>
                  </a:txBody>
                  <a:tcPr marL="104444" marR="104444" marT="52221" marB="52221"/>
                </a:tc>
                <a:tc>
                  <a:txBody>
                    <a:bodyPr/>
                    <a:lstStyle/>
                    <a:p>
                      <a:pPr algn="ctr"/>
                      <a:endParaRPr lang="en-US" sz="2000"/>
                    </a:p>
                    <a:p>
                      <a:pPr algn="ctr"/>
                      <a:endParaRPr lang="en-US" sz="2000"/>
                    </a:p>
                    <a:p>
                      <a:pPr algn="ctr"/>
                      <a:r>
                        <a:rPr lang="en-US" sz="2000" b="1"/>
                        <a:t>Low</a:t>
                      </a:r>
                    </a:p>
                    <a:p>
                      <a:pPr algn="ctr"/>
                      <a:endParaRPr lang="en-US" sz="2000"/>
                    </a:p>
                    <a:p>
                      <a:pPr algn="ctr"/>
                      <a:endParaRPr lang="en-US" sz="2000"/>
                    </a:p>
                  </a:txBody>
                  <a:tcPr marL="104444" marR="104444" marT="52221" marB="52221"/>
                </a:tc>
                <a:tc>
                  <a:txBody>
                    <a:bodyPr/>
                    <a:lstStyle/>
                    <a:p>
                      <a:pPr algn="ctr"/>
                      <a:r>
                        <a:rPr lang="en-US" sz="2000"/>
                        <a:t>Minimal effort</a:t>
                      </a:r>
                    </a:p>
                    <a:p>
                      <a:pPr algn="ctr"/>
                      <a:endParaRPr lang="en-US" sz="2000"/>
                    </a:p>
                    <a:p>
                      <a:pPr algn="ctr"/>
                      <a:r>
                        <a:rPr lang="en-US" sz="2000" b="1"/>
                        <a:t>A</a:t>
                      </a:r>
                    </a:p>
                  </a:txBody>
                  <a:tcPr marL="104444" marR="104444" marT="52221" marB="52221"/>
                </a:tc>
                <a:tc>
                  <a:txBody>
                    <a:bodyPr/>
                    <a:lstStyle/>
                    <a:p>
                      <a:pPr algn="ctr"/>
                      <a:r>
                        <a:rPr lang="en-US" sz="2000"/>
                        <a:t>Keep informed</a:t>
                      </a:r>
                    </a:p>
                    <a:p>
                      <a:pPr algn="ctr"/>
                      <a:endParaRPr lang="en-US" sz="2000"/>
                    </a:p>
                    <a:p>
                      <a:pPr algn="ctr"/>
                      <a:r>
                        <a:rPr lang="en-US" sz="2000" b="1"/>
                        <a:t>B</a:t>
                      </a:r>
                    </a:p>
                  </a:txBody>
                  <a:tcPr marL="104444" marR="104444" marT="52221" marB="52221"/>
                </a:tc>
                <a:extLst>
                  <a:ext uri="{0D108BD9-81ED-4DB2-BD59-A6C34878D82A}">
                    <a16:rowId xmlns="" xmlns:a16="http://schemas.microsoft.com/office/drawing/2014/main" val="1687455405"/>
                  </a:ext>
                </a:extLst>
              </a:tr>
              <a:tr h="1704988">
                <a:tc vMerge="1">
                  <a:txBody>
                    <a:bodyPr/>
                    <a:lstStyle/>
                    <a:p>
                      <a:pPr algn="ctr"/>
                      <a:endParaRPr lang="en-US" dirty="0"/>
                    </a:p>
                  </a:txBody>
                  <a:tcPr/>
                </a:tc>
                <a:tc>
                  <a:txBody>
                    <a:bodyPr/>
                    <a:lstStyle/>
                    <a:p>
                      <a:pPr algn="ctr"/>
                      <a:endParaRPr lang="en-US" sz="2000"/>
                    </a:p>
                    <a:p>
                      <a:pPr algn="ctr"/>
                      <a:endParaRPr lang="en-US" sz="2000"/>
                    </a:p>
                    <a:p>
                      <a:pPr algn="ctr"/>
                      <a:r>
                        <a:rPr lang="en-US" sz="2000" b="1"/>
                        <a:t>High</a:t>
                      </a:r>
                    </a:p>
                  </a:txBody>
                  <a:tcPr marL="104444" marR="104444" marT="52221" marB="52221"/>
                </a:tc>
                <a:tc>
                  <a:txBody>
                    <a:bodyPr/>
                    <a:lstStyle/>
                    <a:p>
                      <a:pPr algn="ctr"/>
                      <a:r>
                        <a:rPr lang="en-US" sz="2000"/>
                        <a:t>Keep satisfied</a:t>
                      </a:r>
                    </a:p>
                    <a:p>
                      <a:pPr algn="ctr"/>
                      <a:endParaRPr lang="en-US" sz="2000"/>
                    </a:p>
                    <a:p>
                      <a:pPr algn="ctr"/>
                      <a:r>
                        <a:rPr lang="en-US" sz="2000" b="1"/>
                        <a:t>C</a:t>
                      </a:r>
                    </a:p>
                    <a:p>
                      <a:pPr algn="ctr"/>
                      <a:endParaRPr lang="en-US" sz="2000"/>
                    </a:p>
                    <a:p>
                      <a:pPr algn="ctr"/>
                      <a:endParaRPr lang="en-US" sz="2000"/>
                    </a:p>
                  </a:txBody>
                  <a:tcPr marL="104444" marR="104444" marT="52221" marB="52221"/>
                </a:tc>
                <a:tc>
                  <a:txBody>
                    <a:bodyPr/>
                    <a:lstStyle/>
                    <a:p>
                      <a:pPr algn="ctr"/>
                      <a:r>
                        <a:rPr lang="en-US" sz="2000"/>
                        <a:t>Key players</a:t>
                      </a:r>
                    </a:p>
                    <a:p>
                      <a:pPr algn="ctr"/>
                      <a:endParaRPr lang="en-US" sz="2000"/>
                    </a:p>
                    <a:p>
                      <a:pPr algn="ctr"/>
                      <a:r>
                        <a:rPr lang="en-US" sz="2000" b="1"/>
                        <a:t>D</a:t>
                      </a:r>
                    </a:p>
                  </a:txBody>
                  <a:tcPr marL="104444" marR="104444" marT="52221" marB="52221"/>
                </a:tc>
                <a:extLst>
                  <a:ext uri="{0D108BD9-81ED-4DB2-BD59-A6C34878D82A}">
                    <a16:rowId xmlns="" xmlns:a16="http://schemas.microsoft.com/office/drawing/2014/main" val="777847615"/>
                  </a:ext>
                </a:extLst>
              </a:tr>
            </a:tbl>
          </a:graphicData>
        </a:graphic>
      </p:graphicFrame>
    </p:spTree>
    <p:extLst>
      <p:ext uri="{BB962C8B-B14F-4D97-AF65-F5344CB8AC3E}">
        <p14:creationId xmlns:p14="http://schemas.microsoft.com/office/powerpoint/2010/main" val="42229915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54737801-B9D6-4A08-BD77-23010A8022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 xmlns:a16="http://schemas.microsoft.com/office/drawing/2014/main" id="{25FABD39-C757-461E-A681-DC273648402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53190" y="572613"/>
            <a:ext cx="11281609" cy="2396079"/>
          </a:xfrm>
          <a:prstGeom prst="rect">
            <a:avLst/>
          </a:prstGeom>
          <a:solidFill>
            <a:schemeClr val="accent1"/>
          </a:solidFill>
          <a:ln w="6350" cap="flat" cmpd="sng" algn="ctr">
            <a:noFill/>
            <a:prstDash val="solid"/>
          </a:ln>
          <a:effectLst>
            <a:outerShdw blurRad="50800" algn="ctr" rotWithShape="0">
              <a:prstClr val="black">
                <a:alpha val="66000"/>
              </a:prstClr>
            </a:outerShdw>
            <a:softEdge rad="0"/>
          </a:effectLst>
        </p:spPr>
      </p:sp>
      <p:sp>
        <p:nvSpPr>
          <p:cNvPr id="16" name="Rectangle 11">
            <a:extLst>
              <a:ext uri="{FF2B5EF4-FFF2-40B4-BE49-F238E27FC236}">
                <a16:creationId xmlns="" xmlns:a16="http://schemas.microsoft.com/office/drawing/2014/main" id="{2DF424F5-8D5C-46C0-A1B0-AF34E0350CD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16738" y="737380"/>
            <a:ext cx="10954512" cy="2066544"/>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 xmlns:a16="http://schemas.microsoft.com/office/drawing/2014/main" id="{2425EEB4-E032-674F-8070-C9D174385BDA}"/>
              </a:ext>
            </a:extLst>
          </p:cNvPr>
          <p:cNvSpPr>
            <a:spLocks noGrp="1"/>
          </p:cNvSpPr>
          <p:nvPr>
            <p:ph type="title"/>
          </p:nvPr>
        </p:nvSpPr>
        <p:spPr>
          <a:xfrm>
            <a:off x="1066800" y="1089090"/>
            <a:ext cx="10058400" cy="1371600"/>
          </a:xfrm>
        </p:spPr>
        <p:txBody>
          <a:bodyPr>
            <a:normAutofit/>
          </a:bodyPr>
          <a:lstStyle/>
          <a:p>
            <a:pPr algn="ctr"/>
            <a:r>
              <a:rPr lang="en-US">
                <a:solidFill>
                  <a:srgbClr val="FFFFFF"/>
                </a:solidFill>
              </a:rPr>
              <a:t>A</a:t>
            </a:r>
          </a:p>
        </p:txBody>
      </p:sp>
      <p:sp>
        <p:nvSpPr>
          <p:cNvPr id="3" name="Content Placeholder 2">
            <a:extLst>
              <a:ext uri="{FF2B5EF4-FFF2-40B4-BE49-F238E27FC236}">
                <a16:creationId xmlns="" xmlns:a16="http://schemas.microsoft.com/office/drawing/2014/main" id="{D34F6A83-1653-6746-AFA4-580429E596A1}"/>
              </a:ext>
            </a:extLst>
          </p:cNvPr>
          <p:cNvSpPr>
            <a:spLocks noGrp="1"/>
          </p:cNvSpPr>
          <p:nvPr>
            <p:ph idx="1"/>
          </p:nvPr>
        </p:nvSpPr>
        <p:spPr>
          <a:xfrm>
            <a:off x="1066800" y="3263619"/>
            <a:ext cx="10058400" cy="2673765"/>
          </a:xfrm>
        </p:spPr>
        <p:txBody>
          <a:bodyPr anchor="t">
            <a:normAutofit/>
          </a:bodyPr>
          <a:lstStyle/>
          <a:p>
            <a:r>
              <a:rPr lang="en-GB" sz="2000"/>
              <a:t>According to the Mendelow matrix, the stakeholders in grid A are those who have low levels of interest in the organization’s operations and only a limited power to influence the organization’s activities. These people, thus, require only minimal effort by the organization.</a:t>
            </a:r>
            <a:endParaRPr lang="en-US" sz="2000"/>
          </a:p>
        </p:txBody>
      </p:sp>
    </p:spTree>
    <p:extLst>
      <p:ext uri="{BB962C8B-B14F-4D97-AF65-F5344CB8AC3E}">
        <p14:creationId xmlns:p14="http://schemas.microsoft.com/office/powerpoint/2010/main" val="32351090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54737801-B9D6-4A08-BD77-23010A8022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 xmlns:a16="http://schemas.microsoft.com/office/drawing/2014/main" id="{25FABD39-C757-461E-A681-DC273648402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53190" y="572613"/>
            <a:ext cx="11281609" cy="2396079"/>
          </a:xfrm>
          <a:prstGeom prst="rect">
            <a:avLst/>
          </a:prstGeom>
          <a:solidFill>
            <a:schemeClr val="accent1"/>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 xmlns:a16="http://schemas.microsoft.com/office/drawing/2014/main" id="{2DF424F5-8D5C-46C0-A1B0-AF34E0350CD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16738" y="737380"/>
            <a:ext cx="10954512" cy="2066544"/>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 xmlns:a16="http://schemas.microsoft.com/office/drawing/2014/main" id="{60D56F83-0339-6040-B1A4-9CF9DCCB8430}"/>
              </a:ext>
            </a:extLst>
          </p:cNvPr>
          <p:cNvSpPr>
            <a:spLocks noGrp="1"/>
          </p:cNvSpPr>
          <p:nvPr>
            <p:ph type="title"/>
          </p:nvPr>
        </p:nvSpPr>
        <p:spPr>
          <a:xfrm>
            <a:off x="1066800" y="1089090"/>
            <a:ext cx="10058400" cy="1371600"/>
          </a:xfrm>
        </p:spPr>
        <p:txBody>
          <a:bodyPr>
            <a:normAutofit/>
          </a:bodyPr>
          <a:lstStyle/>
          <a:p>
            <a:pPr algn="ctr"/>
            <a:r>
              <a:rPr lang="en-US">
                <a:solidFill>
                  <a:srgbClr val="FFFFFF"/>
                </a:solidFill>
              </a:rPr>
              <a:t>B</a:t>
            </a:r>
          </a:p>
        </p:txBody>
      </p:sp>
      <p:sp>
        <p:nvSpPr>
          <p:cNvPr id="3" name="Content Placeholder 2">
            <a:extLst>
              <a:ext uri="{FF2B5EF4-FFF2-40B4-BE49-F238E27FC236}">
                <a16:creationId xmlns="" xmlns:a16="http://schemas.microsoft.com/office/drawing/2014/main" id="{70F0B9C8-1C11-4C4E-9E27-EC1E92384EEE}"/>
              </a:ext>
            </a:extLst>
          </p:cNvPr>
          <p:cNvSpPr>
            <a:spLocks noGrp="1"/>
          </p:cNvSpPr>
          <p:nvPr>
            <p:ph idx="1"/>
          </p:nvPr>
        </p:nvSpPr>
        <p:spPr>
          <a:xfrm>
            <a:off x="1066800" y="3263619"/>
            <a:ext cx="10058400" cy="2673765"/>
          </a:xfrm>
        </p:spPr>
        <p:txBody>
          <a:bodyPr anchor="t">
            <a:normAutofit/>
          </a:bodyPr>
          <a:lstStyle/>
          <a:p>
            <a:r>
              <a:rPr lang="en-US" sz="2000"/>
              <a:t>P</a:t>
            </a:r>
            <a:r>
              <a:rPr lang="en-GB" sz="2000"/>
              <a:t>opulated by individuals with a high level of interest but a low level of power over the organization. These stakeholders do not have the ability to influence an organization’s strategy, but they may lobby and influence the views of other, more powerful stakeholders, and, so the organization has to, at the very least keep them well informed.</a:t>
            </a:r>
            <a:endParaRPr lang="en-US" sz="2000"/>
          </a:p>
        </p:txBody>
      </p:sp>
    </p:spTree>
    <p:extLst>
      <p:ext uri="{BB962C8B-B14F-4D97-AF65-F5344CB8AC3E}">
        <p14:creationId xmlns:p14="http://schemas.microsoft.com/office/powerpoint/2010/main" val="21578267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54737801-B9D6-4A08-BD77-23010A8022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 xmlns:a16="http://schemas.microsoft.com/office/drawing/2014/main" id="{25FABD39-C757-461E-A681-DC273648402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53190" y="572613"/>
            <a:ext cx="11281609" cy="2396079"/>
          </a:xfrm>
          <a:prstGeom prst="rect">
            <a:avLst/>
          </a:prstGeom>
          <a:solidFill>
            <a:schemeClr val="accent1"/>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 xmlns:a16="http://schemas.microsoft.com/office/drawing/2014/main" id="{2DF424F5-8D5C-46C0-A1B0-AF34E0350CD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16738" y="737380"/>
            <a:ext cx="10954512" cy="2066544"/>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 xmlns:a16="http://schemas.microsoft.com/office/drawing/2014/main" id="{4D3A0494-5735-2941-945E-382B01990280}"/>
              </a:ext>
            </a:extLst>
          </p:cNvPr>
          <p:cNvSpPr>
            <a:spLocks noGrp="1"/>
          </p:cNvSpPr>
          <p:nvPr>
            <p:ph type="title"/>
          </p:nvPr>
        </p:nvSpPr>
        <p:spPr>
          <a:xfrm>
            <a:off x="1066800" y="1089090"/>
            <a:ext cx="10058400" cy="1371600"/>
          </a:xfrm>
        </p:spPr>
        <p:txBody>
          <a:bodyPr>
            <a:normAutofit/>
          </a:bodyPr>
          <a:lstStyle/>
          <a:p>
            <a:pPr algn="ctr"/>
            <a:r>
              <a:rPr lang="en-US">
                <a:solidFill>
                  <a:srgbClr val="FFFFFF"/>
                </a:solidFill>
              </a:rPr>
              <a:t>C</a:t>
            </a:r>
          </a:p>
        </p:txBody>
      </p:sp>
      <p:sp>
        <p:nvSpPr>
          <p:cNvPr id="3" name="Content Placeholder 2">
            <a:extLst>
              <a:ext uri="{FF2B5EF4-FFF2-40B4-BE49-F238E27FC236}">
                <a16:creationId xmlns="" xmlns:a16="http://schemas.microsoft.com/office/drawing/2014/main" id="{86A47746-4B8D-2D4C-8A69-92AC2917A2CB}"/>
              </a:ext>
            </a:extLst>
          </p:cNvPr>
          <p:cNvSpPr>
            <a:spLocks noGrp="1"/>
          </p:cNvSpPr>
          <p:nvPr>
            <p:ph idx="1"/>
          </p:nvPr>
        </p:nvSpPr>
        <p:spPr>
          <a:xfrm>
            <a:off x="1066800" y="3263619"/>
            <a:ext cx="10058400" cy="2673765"/>
          </a:xfrm>
        </p:spPr>
        <p:txBody>
          <a:bodyPr anchor="t">
            <a:normAutofit/>
          </a:bodyPr>
          <a:lstStyle/>
          <a:p>
            <a:r>
              <a:rPr lang="en-GB" sz="2000"/>
              <a:t>Stakeholders in grid C have a high degree of power to influence strategy, but only low levels of interest in organizational activities, therefore, these stakeholders must be treated with caution, as they may develop an interest in the organization, thus making them important to organizational strategy and success. These stakeholders, should, thus be kept satisfied.</a:t>
            </a:r>
            <a:endParaRPr lang="en-US" sz="2000"/>
          </a:p>
        </p:txBody>
      </p:sp>
    </p:spTree>
    <p:extLst>
      <p:ext uri="{BB962C8B-B14F-4D97-AF65-F5344CB8AC3E}">
        <p14:creationId xmlns:p14="http://schemas.microsoft.com/office/powerpoint/2010/main" val="39679994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54737801-B9D6-4A08-BD77-23010A8022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 xmlns:a16="http://schemas.microsoft.com/office/drawing/2014/main" id="{25FABD39-C757-461E-A681-DC273648402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53190" y="572613"/>
            <a:ext cx="11281609" cy="2396079"/>
          </a:xfrm>
          <a:prstGeom prst="rect">
            <a:avLst/>
          </a:prstGeom>
          <a:solidFill>
            <a:schemeClr val="accent1"/>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 xmlns:a16="http://schemas.microsoft.com/office/drawing/2014/main" id="{2DF424F5-8D5C-46C0-A1B0-AF34E0350CD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16738" y="737380"/>
            <a:ext cx="10954512" cy="2066544"/>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 xmlns:a16="http://schemas.microsoft.com/office/drawing/2014/main" id="{95E3ABBA-136F-984E-8231-59719A7E95FB}"/>
              </a:ext>
            </a:extLst>
          </p:cNvPr>
          <p:cNvSpPr>
            <a:spLocks noGrp="1"/>
          </p:cNvSpPr>
          <p:nvPr>
            <p:ph type="title"/>
          </p:nvPr>
        </p:nvSpPr>
        <p:spPr>
          <a:xfrm>
            <a:off x="1066800" y="1089090"/>
            <a:ext cx="10058400" cy="1371600"/>
          </a:xfrm>
        </p:spPr>
        <p:txBody>
          <a:bodyPr>
            <a:normAutofit/>
          </a:bodyPr>
          <a:lstStyle/>
          <a:p>
            <a:pPr algn="ctr"/>
            <a:r>
              <a:rPr lang="en-US" dirty="0">
                <a:solidFill>
                  <a:srgbClr val="FFFFFF"/>
                </a:solidFill>
              </a:rPr>
              <a:t>D</a:t>
            </a:r>
          </a:p>
        </p:txBody>
      </p:sp>
      <p:sp>
        <p:nvSpPr>
          <p:cNvPr id="3" name="Content Placeholder 2">
            <a:extLst>
              <a:ext uri="{FF2B5EF4-FFF2-40B4-BE49-F238E27FC236}">
                <a16:creationId xmlns="" xmlns:a16="http://schemas.microsoft.com/office/drawing/2014/main" id="{DFF51983-481B-FE42-B9BC-4211427CEF1F}"/>
              </a:ext>
            </a:extLst>
          </p:cNvPr>
          <p:cNvSpPr>
            <a:spLocks noGrp="1"/>
          </p:cNvSpPr>
          <p:nvPr>
            <p:ph idx="1"/>
          </p:nvPr>
        </p:nvSpPr>
        <p:spPr>
          <a:xfrm>
            <a:off x="1066800" y="3263619"/>
            <a:ext cx="10058400" cy="2673765"/>
          </a:xfrm>
        </p:spPr>
        <p:txBody>
          <a:bodyPr anchor="t">
            <a:normAutofit/>
          </a:bodyPr>
          <a:lstStyle/>
          <a:p>
            <a:r>
              <a:rPr lang="en-GB" dirty="0"/>
              <a:t>Stakeholders with a high interest in organizational activities and a high degree of power to influence operations. These are, thus, the key players, and the organization’s strategy must be at least acceptable to them. (Mendelow,1991)</a:t>
            </a:r>
            <a:endParaRPr lang="en-US" sz="2000" dirty="0"/>
          </a:p>
        </p:txBody>
      </p:sp>
    </p:spTree>
    <p:extLst>
      <p:ext uri="{BB962C8B-B14F-4D97-AF65-F5344CB8AC3E}">
        <p14:creationId xmlns:p14="http://schemas.microsoft.com/office/powerpoint/2010/main" val="42739617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9664D085-C814-4D74-BCE0-2059F0DC043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 xmlns:a16="http://schemas.microsoft.com/office/drawing/2014/main" id="{DDA5539E-D8B4-4F5A-B46F-C304F5D7A84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7012" y="48006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 xmlns:a16="http://schemas.microsoft.com/office/drawing/2014/main" id="{9DC194A5-7F7C-FC44-A0ED-6D028FC3F0F8}"/>
              </a:ext>
            </a:extLst>
          </p:cNvPr>
          <p:cNvGraphicFramePr>
            <a:graphicFrameLocks noGrp="1"/>
          </p:cNvGraphicFramePr>
          <p:nvPr>
            <p:ph idx="4294967295"/>
            <p:extLst>
              <p:ext uri="{D42A27DB-BD31-4B8C-83A1-F6EECF244321}">
                <p14:modId xmlns:p14="http://schemas.microsoft.com/office/powerpoint/2010/main" val="1626473220"/>
              </p:ext>
            </p:extLst>
          </p:nvPr>
        </p:nvGraphicFramePr>
        <p:xfrm>
          <a:off x="801539" y="869475"/>
          <a:ext cx="10588923" cy="5119056"/>
        </p:xfrm>
        <a:graphic>
          <a:graphicData uri="http://schemas.openxmlformats.org/drawingml/2006/table">
            <a:tbl>
              <a:tblPr firstRow="1" bandRow="1">
                <a:tableStyleId>{3B4B98B0-60AC-42C2-AFA5-B58CD77FA1E5}</a:tableStyleId>
              </a:tblPr>
              <a:tblGrid>
                <a:gridCol w="4540388">
                  <a:extLst>
                    <a:ext uri="{9D8B030D-6E8A-4147-A177-3AD203B41FA5}">
                      <a16:colId xmlns="" xmlns:a16="http://schemas.microsoft.com/office/drawing/2014/main" val="441067677"/>
                    </a:ext>
                  </a:extLst>
                </a:gridCol>
                <a:gridCol w="6048535">
                  <a:extLst>
                    <a:ext uri="{9D8B030D-6E8A-4147-A177-3AD203B41FA5}">
                      <a16:colId xmlns="" xmlns:a16="http://schemas.microsoft.com/office/drawing/2014/main" val="603186971"/>
                    </a:ext>
                  </a:extLst>
                </a:gridCol>
              </a:tblGrid>
              <a:tr h="639882">
                <a:tc>
                  <a:txBody>
                    <a:bodyPr/>
                    <a:lstStyle/>
                    <a:p>
                      <a:r>
                        <a:rPr lang="en-US" sz="1700" b="0"/>
                        <a:t>Partners</a:t>
                      </a:r>
                    </a:p>
                  </a:txBody>
                  <a:tcPr marL="86470" marR="86470" marT="43235" marB="43235"/>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700" b="0">
                          <a:effectLst/>
                        </a:rPr>
                        <a:t>Little interaction but keep informed </a:t>
                      </a:r>
                    </a:p>
                    <a:p>
                      <a:endParaRPr lang="en-US" sz="1700"/>
                    </a:p>
                  </a:txBody>
                  <a:tcPr marL="86470" marR="86470" marT="43235" marB="43235"/>
                </a:tc>
                <a:extLst>
                  <a:ext uri="{0D108BD9-81ED-4DB2-BD59-A6C34878D82A}">
                    <a16:rowId xmlns="" xmlns:a16="http://schemas.microsoft.com/office/drawing/2014/main" val="3519645244"/>
                  </a:ext>
                </a:extLst>
              </a:tr>
              <a:tr h="639882">
                <a:tc>
                  <a:txBody>
                    <a:bodyPr/>
                    <a:lstStyle/>
                    <a:p>
                      <a:r>
                        <a:rPr lang="en-US" sz="1700"/>
                        <a:t>Allies</a:t>
                      </a:r>
                    </a:p>
                  </a:txBody>
                  <a:tcPr marL="86470" marR="86470" marT="43235" marB="43235"/>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700">
                          <a:effectLst/>
                        </a:rPr>
                        <a:t>Light touch, but seek to keep motivated </a:t>
                      </a:r>
                    </a:p>
                    <a:p>
                      <a:endParaRPr lang="en-US" sz="1700"/>
                    </a:p>
                  </a:txBody>
                  <a:tcPr marL="86470" marR="86470" marT="43235" marB="43235"/>
                </a:tc>
                <a:extLst>
                  <a:ext uri="{0D108BD9-81ED-4DB2-BD59-A6C34878D82A}">
                    <a16:rowId xmlns="" xmlns:a16="http://schemas.microsoft.com/office/drawing/2014/main" val="610121518"/>
                  </a:ext>
                </a:extLst>
              </a:tr>
              <a:tr h="639882">
                <a:tc>
                  <a:txBody>
                    <a:bodyPr/>
                    <a:lstStyle/>
                    <a:p>
                      <a:r>
                        <a:rPr lang="en-US" sz="1700"/>
                        <a:t>Passive supporters</a:t>
                      </a:r>
                    </a:p>
                  </a:txBody>
                  <a:tcPr marL="86470" marR="86470" marT="43235" marB="43235"/>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700">
                          <a:effectLst/>
                        </a:rPr>
                        <a:t>Build relationship </a:t>
                      </a:r>
                    </a:p>
                    <a:p>
                      <a:endParaRPr lang="en-US" sz="1700"/>
                    </a:p>
                  </a:txBody>
                  <a:tcPr marL="86470" marR="86470" marT="43235" marB="43235"/>
                </a:tc>
                <a:extLst>
                  <a:ext uri="{0D108BD9-81ED-4DB2-BD59-A6C34878D82A}">
                    <a16:rowId xmlns="" xmlns:a16="http://schemas.microsoft.com/office/drawing/2014/main" val="3289229282"/>
                  </a:ext>
                </a:extLst>
              </a:tr>
              <a:tr h="639882">
                <a:tc>
                  <a:txBody>
                    <a:bodyPr/>
                    <a:lstStyle/>
                    <a:p>
                      <a:r>
                        <a:rPr lang="en-US" sz="1700"/>
                        <a:t>Fence sitters</a:t>
                      </a:r>
                    </a:p>
                  </a:txBody>
                  <a:tcPr marL="86470" marR="86470" marT="43235" marB="43235"/>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700">
                          <a:effectLst/>
                        </a:rPr>
                        <a:t>Assess value of developing relationship first </a:t>
                      </a:r>
                    </a:p>
                    <a:p>
                      <a:endParaRPr lang="en-US" sz="1700"/>
                    </a:p>
                  </a:txBody>
                  <a:tcPr marL="86470" marR="86470" marT="43235" marB="43235"/>
                </a:tc>
                <a:extLst>
                  <a:ext uri="{0D108BD9-81ED-4DB2-BD59-A6C34878D82A}">
                    <a16:rowId xmlns="" xmlns:a16="http://schemas.microsoft.com/office/drawing/2014/main" val="1889507902"/>
                  </a:ext>
                </a:extLst>
              </a:tr>
              <a:tr h="639882">
                <a:tc>
                  <a:txBody>
                    <a:bodyPr/>
                    <a:lstStyle/>
                    <a:p>
                      <a:r>
                        <a:rPr lang="en-US" sz="1700"/>
                        <a:t>Loose cannons</a:t>
                      </a:r>
                    </a:p>
                  </a:txBody>
                  <a:tcPr marL="86470" marR="86470" marT="43235" marB="43235"/>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700">
                          <a:effectLst/>
                        </a:rPr>
                        <a:t>Caution in information provided </a:t>
                      </a:r>
                    </a:p>
                    <a:p>
                      <a:endParaRPr lang="en-US" sz="1700"/>
                    </a:p>
                  </a:txBody>
                  <a:tcPr marL="86470" marR="86470" marT="43235" marB="43235"/>
                </a:tc>
                <a:extLst>
                  <a:ext uri="{0D108BD9-81ED-4DB2-BD59-A6C34878D82A}">
                    <a16:rowId xmlns="" xmlns:a16="http://schemas.microsoft.com/office/drawing/2014/main" val="716409354"/>
                  </a:ext>
                </a:extLst>
              </a:tr>
              <a:tr h="639882">
                <a:tc>
                  <a:txBody>
                    <a:bodyPr/>
                    <a:lstStyle/>
                    <a:p>
                      <a:r>
                        <a:rPr lang="en-US" sz="1700"/>
                        <a:t>Opponents</a:t>
                      </a:r>
                    </a:p>
                  </a:txBody>
                  <a:tcPr marL="86470" marR="86470" marT="43235" marB="43235"/>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700">
                          <a:effectLst/>
                        </a:rPr>
                        <a:t>Structured approach e.g. formalised meetings </a:t>
                      </a:r>
                    </a:p>
                    <a:p>
                      <a:endParaRPr lang="en-US" sz="1700"/>
                    </a:p>
                  </a:txBody>
                  <a:tcPr marL="86470" marR="86470" marT="43235" marB="43235"/>
                </a:tc>
                <a:extLst>
                  <a:ext uri="{0D108BD9-81ED-4DB2-BD59-A6C34878D82A}">
                    <a16:rowId xmlns="" xmlns:a16="http://schemas.microsoft.com/office/drawing/2014/main" val="2757771392"/>
                  </a:ext>
                </a:extLst>
              </a:tr>
              <a:tr h="639882">
                <a:tc>
                  <a:txBody>
                    <a:bodyPr/>
                    <a:lstStyle/>
                    <a:p>
                      <a:r>
                        <a:rPr lang="en-US" sz="1700"/>
                        <a:t>Bedfellows</a:t>
                      </a:r>
                    </a:p>
                  </a:txBody>
                  <a:tcPr marL="86470" marR="86470" marT="43235" marB="43235"/>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700">
                          <a:effectLst/>
                        </a:rPr>
                        <a:t>Keep informed of benefits of agenda </a:t>
                      </a:r>
                    </a:p>
                    <a:p>
                      <a:endParaRPr lang="en-US" sz="1700"/>
                    </a:p>
                  </a:txBody>
                  <a:tcPr marL="86470" marR="86470" marT="43235" marB="43235"/>
                </a:tc>
                <a:extLst>
                  <a:ext uri="{0D108BD9-81ED-4DB2-BD59-A6C34878D82A}">
                    <a16:rowId xmlns="" xmlns:a16="http://schemas.microsoft.com/office/drawing/2014/main" val="3204643402"/>
                  </a:ext>
                </a:extLst>
              </a:tr>
              <a:tr h="639882">
                <a:tc>
                  <a:txBody>
                    <a:bodyPr/>
                    <a:lstStyle/>
                    <a:p>
                      <a:r>
                        <a:rPr lang="en-US" sz="1700"/>
                        <a:t>Voiceless</a:t>
                      </a:r>
                    </a:p>
                  </a:txBody>
                  <a:tcPr marL="86470" marR="86470" marT="43235" marB="43235"/>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700">
                          <a:effectLst/>
                        </a:rPr>
                        <a:t>Light touch communications, be alert to coalitions </a:t>
                      </a:r>
                    </a:p>
                    <a:p>
                      <a:endParaRPr lang="en-US" sz="1700"/>
                    </a:p>
                  </a:txBody>
                  <a:tcPr marL="86470" marR="86470" marT="43235" marB="43235"/>
                </a:tc>
                <a:extLst>
                  <a:ext uri="{0D108BD9-81ED-4DB2-BD59-A6C34878D82A}">
                    <a16:rowId xmlns="" xmlns:a16="http://schemas.microsoft.com/office/drawing/2014/main" val="3523547172"/>
                  </a:ext>
                </a:extLst>
              </a:tr>
            </a:tbl>
          </a:graphicData>
        </a:graphic>
      </p:graphicFrame>
    </p:spTree>
    <p:extLst>
      <p:ext uri="{BB962C8B-B14F-4D97-AF65-F5344CB8AC3E}">
        <p14:creationId xmlns:p14="http://schemas.microsoft.com/office/powerpoint/2010/main" val="34182175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 xmlns:a16="http://schemas.microsoft.com/office/drawing/2014/main" id="{4565826A-9319-9E4C-9EB1-37024725F698}"/>
              </a:ext>
            </a:extLst>
          </p:cNvPr>
          <p:cNvPicPr>
            <a:picLocks noChangeAspect="1"/>
          </p:cNvPicPr>
          <p:nvPr/>
        </p:nvPicPr>
        <p:blipFill rotWithShape="1">
          <a:blip r:embed="rId2"/>
          <a:srcRect t="59" r="-3" b="-3"/>
          <a:stretch/>
        </p:blipFill>
        <p:spPr>
          <a:xfrm>
            <a:off x="20" y="10"/>
            <a:ext cx="12191980" cy="6857990"/>
          </a:xfrm>
          <a:prstGeom prst="rect">
            <a:avLst/>
          </a:prstGeom>
        </p:spPr>
      </p:pic>
    </p:spTree>
    <p:extLst>
      <p:ext uri="{BB962C8B-B14F-4D97-AF65-F5344CB8AC3E}">
        <p14:creationId xmlns:p14="http://schemas.microsoft.com/office/powerpoint/2010/main" val="16678791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 xmlns:a16="http://schemas.microsoft.com/office/drawing/2014/main" id="{50B34915-8448-1E42-B162-28A3C52157BB}"/>
              </a:ext>
            </a:extLst>
          </p:cNvPr>
          <p:cNvPicPr>
            <a:picLocks noChangeAspect="1"/>
          </p:cNvPicPr>
          <p:nvPr/>
        </p:nvPicPr>
        <p:blipFill>
          <a:blip r:embed="rId2"/>
          <a:stretch>
            <a:fillRect/>
          </a:stretch>
        </p:blipFill>
        <p:spPr>
          <a:xfrm>
            <a:off x="1692991" y="339635"/>
            <a:ext cx="9110008" cy="6126480"/>
          </a:xfrm>
          <a:prstGeom prst="rect">
            <a:avLst/>
          </a:prstGeom>
        </p:spPr>
      </p:pic>
    </p:spTree>
    <p:extLst>
      <p:ext uri="{BB962C8B-B14F-4D97-AF65-F5344CB8AC3E}">
        <p14:creationId xmlns:p14="http://schemas.microsoft.com/office/powerpoint/2010/main" val="199954574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 xmlns:a16="http://schemas.microsoft.com/office/drawing/2014/main" id="{191A9EA4-593A-204D-89E1-8BEC7D3A0F95}"/>
              </a:ext>
            </a:extLst>
          </p:cNvPr>
          <p:cNvPicPr>
            <a:picLocks noChangeAspect="1"/>
          </p:cNvPicPr>
          <p:nvPr/>
        </p:nvPicPr>
        <p:blipFill rotWithShape="1">
          <a:blip r:embed="rId2"/>
          <a:srcRect r="-1" b="6249"/>
          <a:stretch/>
        </p:blipFill>
        <p:spPr>
          <a:xfrm>
            <a:off x="20" y="10"/>
            <a:ext cx="12191980" cy="6857990"/>
          </a:xfrm>
          <a:prstGeom prst="rect">
            <a:avLst/>
          </a:prstGeom>
        </p:spPr>
      </p:pic>
    </p:spTree>
    <p:extLst>
      <p:ext uri="{BB962C8B-B14F-4D97-AF65-F5344CB8AC3E}">
        <p14:creationId xmlns:p14="http://schemas.microsoft.com/office/powerpoint/2010/main" val="23848937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 xmlns:a16="http://schemas.microsoft.com/office/drawing/2014/main" id="{54737801-B9D6-4A08-BD77-23010A8022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9">
            <a:extLst>
              <a:ext uri="{FF2B5EF4-FFF2-40B4-BE49-F238E27FC236}">
                <a16:creationId xmlns="" xmlns:a16="http://schemas.microsoft.com/office/drawing/2014/main" id="{25FABD39-C757-461E-A681-DC273648402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53190" y="572613"/>
            <a:ext cx="11281609" cy="2396079"/>
          </a:xfrm>
          <a:prstGeom prst="rect">
            <a:avLst/>
          </a:prstGeom>
          <a:solidFill>
            <a:schemeClr val="accent1"/>
          </a:solidFill>
          <a:ln w="6350" cap="flat" cmpd="sng" algn="ctr">
            <a:noFill/>
            <a:prstDash val="solid"/>
          </a:ln>
          <a:effectLst>
            <a:outerShdw blurRad="50800" algn="ctr" rotWithShape="0">
              <a:prstClr val="black">
                <a:alpha val="66000"/>
              </a:prstClr>
            </a:outerShdw>
            <a:softEdge rad="0"/>
          </a:effectLst>
        </p:spPr>
      </p:sp>
      <p:sp>
        <p:nvSpPr>
          <p:cNvPr id="20" name="Rectangle 11">
            <a:extLst>
              <a:ext uri="{FF2B5EF4-FFF2-40B4-BE49-F238E27FC236}">
                <a16:creationId xmlns="" xmlns:a16="http://schemas.microsoft.com/office/drawing/2014/main" id="{2DF424F5-8D5C-46C0-A1B0-AF34E0350CD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16738" y="737380"/>
            <a:ext cx="10954512" cy="2066544"/>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 xmlns:a16="http://schemas.microsoft.com/office/drawing/2014/main" id="{7E204F65-6A22-F645-8E89-8D333CC47D46}"/>
              </a:ext>
            </a:extLst>
          </p:cNvPr>
          <p:cNvSpPr>
            <a:spLocks noGrp="1"/>
          </p:cNvSpPr>
          <p:nvPr>
            <p:ph type="title"/>
          </p:nvPr>
        </p:nvSpPr>
        <p:spPr>
          <a:xfrm>
            <a:off x="1066800" y="1089090"/>
            <a:ext cx="10058400" cy="1371600"/>
          </a:xfrm>
        </p:spPr>
        <p:txBody>
          <a:bodyPr>
            <a:normAutofit/>
          </a:bodyPr>
          <a:lstStyle/>
          <a:p>
            <a:pPr algn="ctr"/>
            <a:r>
              <a:rPr lang="en-US">
                <a:solidFill>
                  <a:srgbClr val="FFFFFF"/>
                </a:solidFill>
              </a:rPr>
              <a:t>Stakeholders</a:t>
            </a:r>
          </a:p>
        </p:txBody>
      </p:sp>
      <p:sp>
        <p:nvSpPr>
          <p:cNvPr id="3" name="Content Placeholder 2">
            <a:extLst>
              <a:ext uri="{FF2B5EF4-FFF2-40B4-BE49-F238E27FC236}">
                <a16:creationId xmlns="" xmlns:a16="http://schemas.microsoft.com/office/drawing/2014/main" id="{73882F30-B83E-DE42-B0A6-0F2C6848349D}"/>
              </a:ext>
            </a:extLst>
          </p:cNvPr>
          <p:cNvSpPr>
            <a:spLocks noGrp="1"/>
          </p:cNvSpPr>
          <p:nvPr>
            <p:ph idx="1"/>
          </p:nvPr>
        </p:nvSpPr>
        <p:spPr>
          <a:xfrm>
            <a:off x="1066800" y="3263619"/>
            <a:ext cx="10058400" cy="2673765"/>
          </a:xfrm>
        </p:spPr>
        <p:txBody>
          <a:bodyPr anchor="t">
            <a:normAutofit/>
          </a:bodyPr>
          <a:lstStyle/>
          <a:p>
            <a:r>
              <a:rPr lang="en-GB" sz="2000" dirty="0"/>
              <a:t>Stakeholders are defined by Freeman as "any group or individual who can affect or is affected by the achievement of the organization's objectives" (Freeman and </a:t>
            </a:r>
            <a:r>
              <a:rPr lang="en-GB" sz="2000" dirty="0" err="1"/>
              <a:t>McVea</a:t>
            </a:r>
            <a:r>
              <a:rPr lang="en-GB" sz="2000" dirty="0"/>
              <a:t> 2001). </a:t>
            </a:r>
          </a:p>
          <a:p>
            <a:r>
              <a:rPr lang="en-GB" sz="2000" dirty="0"/>
              <a:t>In 1993 he stated that stakeholders are "those groups who are vital to the survival and success of the corporation" (Evan and Freeman 1993). </a:t>
            </a:r>
          </a:p>
          <a:p>
            <a:r>
              <a:rPr lang="en-GB" sz="2000" dirty="0"/>
              <a:t>As stated by Friedman the purpose of the organization is to manage the interests, needs and viewpoints of its stakeholders (Fontaine 2006). </a:t>
            </a:r>
          </a:p>
          <a:p>
            <a:endParaRPr lang="en-US" sz="2000" dirty="0"/>
          </a:p>
        </p:txBody>
      </p:sp>
    </p:spTree>
    <p:extLst>
      <p:ext uri="{BB962C8B-B14F-4D97-AF65-F5344CB8AC3E}">
        <p14:creationId xmlns:p14="http://schemas.microsoft.com/office/powerpoint/2010/main" val="17475120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B32F73EB-B46F-4F77-B3DC-7C374906F3B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 xmlns:a16="http://schemas.microsoft.com/office/drawing/2014/main" id="{ADDB10B3-CF45-4294-8994-0E8AD1FC6EC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a:extLst>
              <a:ext uri="{FF2B5EF4-FFF2-40B4-BE49-F238E27FC236}">
                <a16:creationId xmlns="" xmlns:a16="http://schemas.microsoft.com/office/drawing/2014/main" id="{5145417F-1D1B-48A7-B4DA-BAD73B02C81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3" name="Rectangle 12">
            <a:extLst>
              <a:ext uri="{FF2B5EF4-FFF2-40B4-BE49-F238E27FC236}">
                <a16:creationId xmlns="" xmlns:a16="http://schemas.microsoft.com/office/drawing/2014/main" id="{13CF9D9F-1672-4D0C-934E-CD9EE1BE54B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5" name="Group 14">
            <a:extLst>
              <a:ext uri="{FF2B5EF4-FFF2-40B4-BE49-F238E27FC236}">
                <a16:creationId xmlns="" xmlns:a16="http://schemas.microsoft.com/office/drawing/2014/main" id="{1558C702-CA14-4264-B8FC-A5120F75DE0A}"/>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4828372" y="1267730"/>
            <a:ext cx="1567331" cy="645295"/>
            <a:chOff x="5318306" y="1386268"/>
            <a:chExt cx="1567331" cy="645295"/>
          </a:xfrm>
        </p:grpSpPr>
        <p:cxnSp>
          <p:nvCxnSpPr>
            <p:cNvPr id="16" name="Straight Connector 15">
              <a:extLst>
                <a:ext uri="{FF2B5EF4-FFF2-40B4-BE49-F238E27FC236}">
                  <a16:creationId xmlns="" xmlns:a16="http://schemas.microsoft.com/office/drawing/2014/main" id="{6621A72C-7343-4A22-8700-696C5860A21A}"/>
                </a:ext>
                <a:ext uri="{C183D7F6-B498-43B3-948B-1728B52AA6E4}">
                  <adec:decorative xmlns="" xmlns:adec="http://schemas.microsoft.com/office/drawing/2017/decorative" val="1"/>
                </a:ext>
              </a:extLst>
            </p:cNvPr>
            <p:cNvCxnSpPr/>
            <p:nvPr>
              <p:extLst>
                <p:ext uri="{386F3935-93C4-4BCD-93E2-E3B085C9AB24}">
                  <p16:designElem xmlns=""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 xmlns:a16="http://schemas.microsoft.com/office/drawing/2014/main" id="{BB44A4DC-7861-4DCC-9931-5A075855D656}"/>
                </a:ext>
                <a:ext uri="{C183D7F6-B498-43B3-948B-1728B52AA6E4}">
                  <adec:decorative xmlns="" xmlns:adec="http://schemas.microsoft.com/office/drawing/2017/decorative" val="1"/>
                </a:ext>
              </a:extLst>
            </p:cNvPr>
            <p:cNvCxnSpPr/>
            <p:nvPr>
              <p:extLst>
                <p:ext uri="{386F3935-93C4-4BCD-93E2-E3B085C9AB24}">
                  <p16:designElem xmlns=""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 xmlns:a16="http://schemas.microsoft.com/office/drawing/2014/main" id="{E16C316F-BFB5-424F-A951-E962A3B745C2}"/>
                </a:ext>
                <a:ext uri="{C183D7F6-B498-43B3-948B-1728B52AA6E4}">
                  <adec:decorative xmlns="" xmlns:adec="http://schemas.microsoft.com/office/drawing/2017/decorative" val="1"/>
                </a:ext>
              </a:extLst>
            </p:cNvPr>
            <p:cNvCxnSpPr/>
            <p:nvPr>
              <p:extLst>
                <p:ext uri="{386F3935-93C4-4BCD-93E2-E3B085C9AB24}">
                  <p16:designElem xmlns=""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0" name="Rectangle 19">
            <a:extLst>
              <a:ext uri="{FF2B5EF4-FFF2-40B4-BE49-F238E27FC236}">
                <a16:creationId xmlns="" xmlns:a16="http://schemas.microsoft.com/office/drawing/2014/main" id="{6995F625-BE4F-4433-8290-5DF0E8589F5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2" name="Rectangle 21">
            <a:extLst>
              <a:ext uri="{FF2B5EF4-FFF2-40B4-BE49-F238E27FC236}">
                <a16:creationId xmlns="" xmlns:a16="http://schemas.microsoft.com/office/drawing/2014/main" id="{80102662-1FA4-4C7A-B144-19699DF4350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Rectangle 23">
            <a:extLst>
              <a:ext uri="{FF2B5EF4-FFF2-40B4-BE49-F238E27FC236}">
                <a16:creationId xmlns="" xmlns:a16="http://schemas.microsoft.com/office/drawing/2014/main" id="{655E224A-5F26-423E-949C-07A720F39A4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6" name="Rectangle 25">
            <a:extLst>
              <a:ext uri="{FF2B5EF4-FFF2-40B4-BE49-F238E27FC236}">
                <a16:creationId xmlns="" xmlns:a16="http://schemas.microsoft.com/office/drawing/2014/main" id="{A6F1DA18-4CA4-40CF-9ACA-105D8373B67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 xmlns:a16="http://schemas.microsoft.com/office/drawing/2014/main" id="{20072F0E-C873-9941-A1D2-36063BBB2107}"/>
              </a:ext>
            </a:extLst>
          </p:cNvPr>
          <p:cNvSpPr>
            <a:spLocks noGrp="1"/>
          </p:cNvSpPr>
          <p:nvPr>
            <p:ph type="title"/>
          </p:nvPr>
        </p:nvSpPr>
        <p:spPr>
          <a:xfrm>
            <a:off x="1260205" y="1887795"/>
            <a:ext cx="9673306" cy="2733106"/>
          </a:xfrm>
        </p:spPr>
        <p:txBody>
          <a:bodyPr vert="horz" lIns="91440" tIns="45720" rIns="91440" bIns="45720" rtlCol="0" anchor="ctr">
            <a:normAutofit/>
          </a:bodyPr>
          <a:lstStyle/>
          <a:p>
            <a:pPr algn="ctr">
              <a:lnSpc>
                <a:spcPct val="83000"/>
              </a:lnSpc>
            </a:pPr>
            <a:r>
              <a:rPr lang="en-US" sz="7200" cap="all" spc="-100"/>
              <a:t>Identify the stakeholders</a:t>
            </a:r>
          </a:p>
        </p:txBody>
      </p:sp>
      <p:sp>
        <p:nvSpPr>
          <p:cNvPr id="28" name="Rectangle 27">
            <a:extLst>
              <a:ext uri="{FF2B5EF4-FFF2-40B4-BE49-F238E27FC236}">
                <a16:creationId xmlns="" xmlns:a16="http://schemas.microsoft.com/office/drawing/2014/main" id="{7C6D1B74-744B-4231-97DB-86B4C9C5E2D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135880" y="610955"/>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0" name="Straight Connector 29">
            <a:extLst>
              <a:ext uri="{FF2B5EF4-FFF2-40B4-BE49-F238E27FC236}">
                <a16:creationId xmlns="" xmlns:a16="http://schemas.microsoft.com/office/drawing/2014/main" id="{ABC98C72-9EDD-4426-B45A-84E06A7CD22F}"/>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525018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 xmlns:a16="http://schemas.microsoft.com/office/drawing/2014/main" id="{44887186-EE44-4AD3-BEFE-3478B4537191}"/>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694182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 xmlns:a16="http://schemas.microsoft.com/office/drawing/2014/main" id="{58EECC4E-F1C0-4C09-A7FD-4D623DACCC4F}"/>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5250180" y="1244380"/>
            <a:ext cx="1691640" cy="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873125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2" name="Table 1">
            <a:extLst>
              <a:ext uri="{FF2B5EF4-FFF2-40B4-BE49-F238E27FC236}">
                <a16:creationId xmlns="" xmlns:a16="http://schemas.microsoft.com/office/drawing/2014/main" id="{6FCB8057-84DE-6740-B117-8F93598E86E6}"/>
              </a:ext>
            </a:extLst>
          </p:cNvPr>
          <p:cNvGraphicFramePr>
            <a:graphicFrameLocks noGrp="1"/>
          </p:cNvGraphicFramePr>
          <p:nvPr>
            <p:extLst>
              <p:ext uri="{D42A27DB-BD31-4B8C-83A1-F6EECF244321}">
                <p14:modId xmlns:p14="http://schemas.microsoft.com/office/powerpoint/2010/main" val="2857340933"/>
              </p:ext>
            </p:extLst>
          </p:nvPr>
        </p:nvGraphicFramePr>
        <p:xfrm>
          <a:off x="3818236" y="643467"/>
          <a:ext cx="4555529" cy="5571070"/>
        </p:xfrm>
        <a:graphic>
          <a:graphicData uri="http://schemas.openxmlformats.org/drawingml/2006/table">
            <a:tbl>
              <a:tblPr firstRow="1" bandRow="1">
                <a:tableStyleId>{69C7853C-536D-4A76-A0AE-DD22124D55A5}</a:tableStyleId>
              </a:tblPr>
              <a:tblGrid>
                <a:gridCol w="1694711">
                  <a:extLst>
                    <a:ext uri="{9D8B030D-6E8A-4147-A177-3AD203B41FA5}">
                      <a16:colId xmlns="" xmlns:a16="http://schemas.microsoft.com/office/drawing/2014/main" val="3555218995"/>
                    </a:ext>
                  </a:extLst>
                </a:gridCol>
                <a:gridCol w="1430409">
                  <a:extLst>
                    <a:ext uri="{9D8B030D-6E8A-4147-A177-3AD203B41FA5}">
                      <a16:colId xmlns="" xmlns:a16="http://schemas.microsoft.com/office/drawing/2014/main" val="1631451775"/>
                    </a:ext>
                  </a:extLst>
                </a:gridCol>
                <a:gridCol w="1430409">
                  <a:extLst>
                    <a:ext uri="{9D8B030D-6E8A-4147-A177-3AD203B41FA5}">
                      <a16:colId xmlns="" xmlns:a16="http://schemas.microsoft.com/office/drawing/2014/main" val="711968806"/>
                    </a:ext>
                  </a:extLst>
                </a:gridCol>
              </a:tblGrid>
              <a:tr h="1114214">
                <a:tc>
                  <a:txBody>
                    <a:bodyPr/>
                    <a:lstStyle/>
                    <a:p>
                      <a:endParaRPr lang="en-US" sz="3000"/>
                    </a:p>
                    <a:p>
                      <a:endParaRPr lang="en-US" sz="3000"/>
                    </a:p>
                  </a:txBody>
                  <a:tcPr marL="150569" marR="150569" marT="75285" marB="75285"/>
                </a:tc>
                <a:tc>
                  <a:txBody>
                    <a:bodyPr/>
                    <a:lstStyle/>
                    <a:p>
                      <a:endParaRPr lang="en-US" sz="3000"/>
                    </a:p>
                  </a:txBody>
                  <a:tcPr marL="150569" marR="150569" marT="75285" marB="75285"/>
                </a:tc>
                <a:tc>
                  <a:txBody>
                    <a:bodyPr/>
                    <a:lstStyle/>
                    <a:p>
                      <a:endParaRPr lang="en-US" sz="3000"/>
                    </a:p>
                  </a:txBody>
                  <a:tcPr marL="150569" marR="150569" marT="75285" marB="75285"/>
                </a:tc>
                <a:extLst>
                  <a:ext uri="{0D108BD9-81ED-4DB2-BD59-A6C34878D82A}">
                    <a16:rowId xmlns="" xmlns:a16="http://schemas.microsoft.com/office/drawing/2014/main" val="1760980108"/>
                  </a:ext>
                </a:extLst>
              </a:tr>
              <a:tr h="1114214">
                <a:tc>
                  <a:txBody>
                    <a:bodyPr/>
                    <a:lstStyle/>
                    <a:p>
                      <a:endParaRPr lang="en-US" sz="3000"/>
                    </a:p>
                    <a:p>
                      <a:endParaRPr lang="en-US" sz="3000"/>
                    </a:p>
                  </a:txBody>
                  <a:tcPr marL="150569" marR="150569" marT="75285" marB="75285"/>
                </a:tc>
                <a:tc>
                  <a:txBody>
                    <a:bodyPr/>
                    <a:lstStyle/>
                    <a:p>
                      <a:endParaRPr lang="en-US" sz="3000"/>
                    </a:p>
                  </a:txBody>
                  <a:tcPr marL="150569" marR="150569" marT="75285" marB="75285"/>
                </a:tc>
                <a:tc>
                  <a:txBody>
                    <a:bodyPr/>
                    <a:lstStyle/>
                    <a:p>
                      <a:endParaRPr lang="en-US" sz="3000"/>
                    </a:p>
                  </a:txBody>
                  <a:tcPr marL="150569" marR="150569" marT="75285" marB="75285"/>
                </a:tc>
                <a:extLst>
                  <a:ext uri="{0D108BD9-81ED-4DB2-BD59-A6C34878D82A}">
                    <a16:rowId xmlns="" xmlns:a16="http://schemas.microsoft.com/office/drawing/2014/main" val="3000612153"/>
                  </a:ext>
                </a:extLst>
              </a:tr>
              <a:tr h="1114214">
                <a:tc>
                  <a:txBody>
                    <a:bodyPr/>
                    <a:lstStyle/>
                    <a:p>
                      <a:endParaRPr lang="en-US" sz="3000"/>
                    </a:p>
                    <a:p>
                      <a:endParaRPr lang="en-US" sz="3000"/>
                    </a:p>
                  </a:txBody>
                  <a:tcPr marL="150569" marR="150569" marT="75285" marB="75285"/>
                </a:tc>
                <a:tc>
                  <a:txBody>
                    <a:bodyPr/>
                    <a:lstStyle/>
                    <a:p>
                      <a:endParaRPr lang="en-US" sz="3000"/>
                    </a:p>
                  </a:txBody>
                  <a:tcPr marL="150569" marR="150569" marT="75285" marB="75285"/>
                </a:tc>
                <a:tc>
                  <a:txBody>
                    <a:bodyPr/>
                    <a:lstStyle/>
                    <a:p>
                      <a:endParaRPr lang="en-US" sz="3000"/>
                    </a:p>
                  </a:txBody>
                  <a:tcPr marL="150569" marR="150569" marT="75285" marB="75285"/>
                </a:tc>
                <a:extLst>
                  <a:ext uri="{0D108BD9-81ED-4DB2-BD59-A6C34878D82A}">
                    <a16:rowId xmlns="" xmlns:a16="http://schemas.microsoft.com/office/drawing/2014/main" val="3520819492"/>
                  </a:ext>
                </a:extLst>
              </a:tr>
              <a:tr h="1114214">
                <a:tc>
                  <a:txBody>
                    <a:bodyPr/>
                    <a:lstStyle/>
                    <a:p>
                      <a:endParaRPr lang="en-US" sz="3000"/>
                    </a:p>
                    <a:p>
                      <a:endParaRPr lang="en-US" sz="3000"/>
                    </a:p>
                  </a:txBody>
                  <a:tcPr marL="150569" marR="150569" marT="75285" marB="75285"/>
                </a:tc>
                <a:tc>
                  <a:txBody>
                    <a:bodyPr/>
                    <a:lstStyle/>
                    <a:p>
                      <a:endParaRPr lang="en-US" sz="3000"/>
                    </a:p>
                  </a:txBody>
                  <a:tcPr marL="150569" marR="150569" marT="75285" marB="75285"/>
                </a:tc>
                <a:tc>
                  <a:txBody>
                    <a:bodyPr/>
                    <a:lstStyle/>
                    <a:p>
                      <a:endParaRPr lang="en-US" sz="3000"/>
                    </a:p>
                  </a:txBody>
                  <a:tcPr marL="150569" marR="150569" marT="75285" marB="75285"/>
                </a:tc>
                <a:extLst>
                  <a:ext uri="{0D108BD9-81ED-4DB2-BD59-A6C34878D82A}">
                    <a16:rowId xmlns="" xmlns:a16="http://schemas.microsoft.com/office/drawing/2014/main" val="4056420777"/>
                  </a:ext>
                </a:extLst>
              </a:tr>
              <a:tr h="1114214">
                <a:tc>
                  <a:txBody>
                    <a:bodyPr/>
                    <a:lstStyle/>
                    <a:p>
                      <a:endParaRPr lang="en-US" sz="3000"/>
                    </a:p>
                    <a:p>
                      <a:endParaRPr lang="en-US" sz="3000"/>
                    </a:p>
                  </a:txBody>
                  <a:tcPr marL="150569" marR="150569" marT="75285" marB="75285"/>
                </a:tc>
                <a:tc>
                  <a:txBody>
                    <a:bodyPr/>
                    <a:lstStyle/>
                    <a:p>
                      <a:endParaRPr lang="en-US" sz="3000"/>
                    </a:p>
                  </a:txBody>
                  <a:tcPr marL="150569" marR="150569" marT="75285" marB="75285"/>
                </a:tc>
                <a:tc>
                  <a:txBody>
                    <a:bodyPr/>
                    <a:lstStyle/>
                    <a:p>
                      <a:endParaRPr lang="en-US" sz="3000" dirty="0"/>
                    </a:p>
                  </a:txBody>
                  <a:tcPr marL="150569" marR="150569" marT="75285" marB="75285"/>
                </a:tc>
                <a:extLst>
                  <a:ext uri="{0D108BD9-81ED-4DB2-BD59-A6C34878D82A}">
                    <a16:rowId xmlns="" xmlns:a16="http://schemas.microsoft.com/office/drawing/2014/main" val="1786423848"/>
                  </a:ext>
                </a:extLst>
              </a:tr>
            </a:tbl>
          </a:graphicData>
        </a:graphic>
      </p:graphicFrame>
    </p:spTree>
    <p:extLst>
      <p:ext uri="{BB962C8B-B14F-4D97-AF65-F5344CB8AC3E}">
        <p14:creationId xmlns:p14="http://schemas.microsoft.com/office/powerpoint/2010/main" val="20584169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6">
            <a:extLst>
              <a:ext uri="{FF2B5EF4-FFF2-40B4-BE49-F238E27FC236}">
                <a16:creationId xmlns="" xmlns:a16="http://schemas.microsoft.com/office/drawing/2014/main" id="{9664D085-C814-4D74-BCE0-2059F0DC043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8">
            <a:extLst>
              <a:ext uri="{FF2B5EF4-FFF2-40B4-BE49-F238E27FC236}">
                <a16:creationId xmlns="" xmlns:a16="http://schemas.microsoft.com/office/drawing/2014/main" id="{DDA5539E-D8B4-4F5A-B46F-C304F5D7A84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7012" y="48006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 xmlns:a16="http://schemas.microsoft.com/office/drawing/2014/main" id="{6FCB8057-84DE-6740-B117-8F93598E86E6}"/>
              </a:ext>
            </a:extLst>
          </p:cNvPr>
          <p:cNvGraphicFramePr>
            <a:graphicFrameLocks noGrp="1"/>
          </p:cNvGraphicFramePr>
          <p:nvPr>
            <p:extLst>
              <p:ext uri="{D42A27DB-BD31-4B8C-83A1-F6EECF244321}">
                <p14:modId xmlns:p14="http://schemas.microsoft.com/office/powerpoint/2010/main" val="3280305958"/>
              </p:ext>
            </p:extLst>
          </p:nvPr>
        </p:nvGraphicFramePr>
        <p:xfrm>
          <a:off x="1008990" y="803063"/>
          <a:ext cx="10174020" cy="5251878"/>
        </p:xfrm>
        <a:graphic>
          <a:graphicData uri="http://schemas.openxmlformats.org/drawingml/2006/table">
            <a:tbl>
              <a:tblPr firstRow="1" bandRow="1">
                <a:tableStyleId>{69C7853C-536D-4A76-A0AE-DD22124D55A5}</a:tableStyleId>
              </a:tblPr>
              <a:tblGrid>
                <a:gridCol w="3504754">
                  <a:extLst>
                    <a:ext uri="{9D8B030D-6E8A-4147-A177-3AD203B41FA5}">
                      <a16:colId xmlns="" xmlns:a16="http://schemas.microsoft.com/office/drawing/2014/main" val="3555218995"/>
                    </a:ext>
                  </a:extLst>
                </a:gridCol>
                <a:gridCol w="3504754">
                  <a:extLst>
                    <a:ext uri="{9D8B030D-6E8A-4147-A177-3AD203B41FA5}">
                      <a16:colId xmlns="" xmlns:a16="http://schemas.microsoft.com/office/drawing/2014/main" val="1631451775"/>
                    </a:ext>
                  </a:extLst>
                </a:gridCol>
                <a:gridCol w="3164512">
                  <a:extLst>
                    <a:ext uri="{9D8B030D-6E8A-4147-A177-3AD203B41FA5}">
                      <a16:colId xmlns="" xmlns:a16="http://schemas.microsoft.com/office/drawing/2014/main" val="711968806"/>
                    </a:ext>
                  </a:extLst>
                </a:gridCol>
              </a:tblGrid>
              <a:tr h="875313">
                <a:tc>
                  <a:txBody>
                    <a:bodyPr/>
                    <a:lstStyle/>
                    <a:p>
                      <a:r>
                        <a:rPr lang="en-US" sz="2300" b="0">
                          <a:solidFill>
                            <a:schemeClr val="tx1"/>
                          </a:solidFill>
                        </a:rPr>
                        <a:t>Shareholders</a:t>
                      </a:r>
                    </a:p>
                  </a:txBody>
                  <a:tcPr marL="118285" marR="118285" marT="59143" marB="59143"/>
                </a:tc>
                <a:tc>
                  <a:txBody>
                    <a:bodyPr/>
                    <a:lstStyle/>
                    <a:p>
                      <a:r>
                        <a:rPr lang="en-US" sz="2300" b="0">
                          <a:solidFill>
                            <a:schemeClr val="tx1"/>
                          </a:solidFill>
                        </a:rPr>
                        <a:t>Fans</a:t>
                      </a:r>
                    </a:p>
                    <a:p>
                      <a:endParaRPr lang="en-US" sz="2300" b="0">
                        <a:solidFill>
                          <a:schemeClr val="tx1"/>
                        </a:solidFill>
                      </a:endParaRPr>
                    </a:p>
                  </a:txBody>
                  <a:tcPr marL="118285" marR="118285" marT="59143" marB="59143"/>
                </a:tc>
                <a:tc>
                  <a:txBody>
                    <a:bodyPr/>
                    <a:lstStyle/>
                    <a:p>
                      <a:r>
                        <a:rPr lang="en-US" sz="2300" b="0">
                          <a:solidFill>
                            <a:schemeClr val="tx1"/>
                          </a:solidFill>
                        </a:rPr>
                        <a:t>Players</a:t>
                      </a:r>
                    </a:p>
                  </a:txBody>
                  <a:tcPr marL="118285" marR="118285" marT="59143" marB="59143"/>
                </a:tc>
                <a:extLst>
                  <a:ext uri="{0D108BD9-81ED-4DB2-BD59-A6C34878D82A}">
                    <a16:rowId xmlns="" xmlns:a16="http://schemas.microsoft.com/office/drawing/2014/main" val="1760980108"/>
                  </a:ext>
                </a:extLst>
              </a:tr>
              <a:tr h="875313">
                <a:tc>
                  <a:txBody>
                    <a:bodyPr/>
                    <a:lstStyle/>
                    <a:p>
                      <a:r>
                        <a:rPr lang="en-US" sz="2300"/>
                        <a:t>Government</a:t>
                      </a:r>
                    </a:p>
                    <a:p>
                      <a:endParaRPr lang="en-US" sz="2300"/>
                    </a:p>
                  </a:txBody>
                  <a:tcPr marL="118285" marR="118285" marT="59143" marB="59143"/>
                </a:tc>
                <a:tc>
                  <a:txBody>
                    <a:bodyPr/>
                    <a:lstStyle/>
                    <a:p>
                      <a:r>
                        <a:rPr lang="en-US" sz="2300"/>
                        <a:t>Public institutions</a:t>
                      </a:r>
                    </a:p>
                  </a:txBody>
                  <a:tcPr marL="118285" marR="118285" marT="59143" marB="59143"/>
                </a:tc>
                <a:tc>
                  <a:txBody>
                    <a:bodyPr/>
                    <a:lstStyle/>
                    <a:p>
                      <a:r>
                        <a:rPr lang="en-US" sz="2300"/>
                        <a:t>Coaches</a:t>
                      </a:r>
                    </a:p>
                  </a:txBody>
                  <a:tcPr marL="118285" marR="118285" marT="59143" marB="59143"/>
                </a:tc>
                <a:extLst>
                  <a:ext uri="{0D108BD9-81ED-4DB2-BD59-A6C34878D82A}">
                    <a16:rowId xmlns="" xmlns:a16="http://schemas.microsoft.com/office/drawing/2014/main" val="3000612153"/>
                  </a:ext>
                </a:extLst>
              </a:tr>
              <a:tr h="875313">
                <a:tc>
                  <a:txBody>
                    <a:bodyPr/>
                    <a:lstStyle/>
                    <a:p>
                      <a:r>
                        <a:rPr lang="en-US" sz="2300"/>
                        <a:t>Local authority</a:t>
                      </a:r>
                    </a:p>
                  </a:txBody>
                  <a:tcPr marL="118285" marR="118285" marT="59143" marB="59143"/>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300"/>
                        <a:t>Other clubs</a:t>
                      </a:r>
                    </a:p>
                    <a:p>
                      <a:endParaRPr lang="en-US" sz="2300"/>
                    </a:p>
                  </a:txBody>
                  <a:tcPr marL="118285" marR="118285" marT="59143" marB="59143"/>
                </a:tc>
                <a:tc>
                  <a:txBody>
                    <a:bodyPr/>
                    <a:lstStyle/>
                    <a:p>
                      <a:r>
                        <a:rPr lang="en-US" sz="2300"/>
                        <a:t>Agents</a:t>
                      </a:r>
                    </a:p>
                  </a:txBody>
                  <a:tcPr marL="118285" marR="118285" marT="59143" marB="59143"/>
                </a:tc>
                <a:extLst>
                  <a:ext uri="{0D108BD9-81ED-4DB2-BD59-A6C34878D82A}">
                    <a16:rowId xmlns="" xmlns:a16="http://schemas.microsoft.com/office/drawing/2014/main" val="3520819492"/>
                  </a:ext>
                </a:extLst>
              </a:tr>
              <a:tr h="875313">
                <a:tc>
                  <a:txBody>
                    <a:bodyPr/>
                    <a:lstStyle/>
                    <a:p>
                      <a:r>
                        <a:rPr lang="en-US" sz="2300"/>
                        <a:t>Banks</a:t>
                      </a:r>
                    </a:p>
                    <a:p>
                      <a:endParaRPr lang="en-US" sz="2300"/>
                    </a:p>
                  </a:txBody>
                  <a:tcPr marL="118285" marR="118285" marT="59143" marB="59143"/>
                </a:tc>
                <a:tc>
                  <a:txBody>
                    <a:bodyPr/>
                    <a:lstStyle/>
                    <a:p>
                      <a:r>
                        <a:rPr lang="en-US" sz="2300"/>
                        <a:t>FIFA</a:t>
                      </a:r>
                    </a:p>
                  </a:txBody>
                  <a:tcPr marL="118285" marR="118285" marT="59143" marB="59143"/>
                </a:tc>
                <a:tc>
                  <a:txBody>
                    <a:bodyPr/>
                    <a:lstStyle/>
                    <a:p>
                      <a:r>
                        <a:rPr lang="en-US" sz="2300"/>
                        <a:t>Sponsors</a:t>
                      </a:r>
                    </a:p>
                  </a:txBody>
                  <a:tcPr marL="118285" marR="118285" marT="59143" marB="59143"/>
                </a:tc>
                <a:extLst>
                  <a:ext uri="{0D108BD9-81ED-4DB2-BD59-A6C34878D82A}">
                    <a16:rowId xmlns="" xmlns:a16="http://schemas.microsoft.com/office/drawing/2014/main" val="4056420777"/>
                  </a:ext>
                </a:extLst>
              </a:tr>
              <a:tr h="875313">
                <a:tc>
                  <a:txBody>
                    <a:bodyPr/>
                    <a:lstStyle/>
                    <a:p>
                      <a:r>
                        <a:rPr lang="en-US" sz="2300"/>
                        <a:t>Premier League</a:t>
                      </a:r>
                    </a:p>
                    <a:p>
                      <a:endParaRPr lang="en-US" sz="2300"/>
                    </a:p>
                  </a:txBody>
                  <a:tcPr marL="118285" marR="118285" marT="59143" marB="59143"/>
                </a:tc>
                <a:tc>
                  <a:txBody>
                    <a:bodyPr/>
                    <a:lstStyle/>
                    <a:p>
                      <a:r>
                        <a:rPr lang="en-US" sz="2300"/>
                        <a:t>Media</a:t>
                      </a:r>
                    </a:p>
                  </a:txBody>
                  <a:tcPr marL="118285" marR="118285" marT="59143" marB="59143"/>
                </a:tc>
                <a:tc>
                  <a:txBody>
                    <a:bodyPr/>
                    <a:lstStyle/>
                    <a:p>
                      <a:r>
                        <a:rPr lang="en-US" sz="2300"/>
                        <a:t>Employees</a:t>
                      </a:r>
                    </a:p>
                  </a:txBody>
                  <a:tcPr marL="118285" marR="118285" marT="59143" marB="59143"/>
                </a:tc>
                <a:extLst>
                  <a:ext uri="{0D108BD9-81ED-4DB2-BD59-A6C34878D82A}">
                    <a16:rowId xmlns="" xmlns:a16="http://schemas.microsoft.com/office/drawing/2014/main" val="1786423848"/>
                  </a:ext>
                </a:extLst>
              </a:tr>
              <a:tr h="875313">
                <a:tc>
                  <a:txBody>
                    <a:bodyPr/>
                    <a:lstStyle/>
                    <a:p>
                      <a:r>
                        <a:rPr lang="en-US" sz="2300"/>
                        <a:t>FA</a:t>
                      </a:r>
                    </a:p>
                    <a:p>
                      <a:endParaRPr lang="en-US" sz="2300"/>
                    </a:p>
                  </a:txBody>
                  <a:tcPr marL="118285" marR="118285" marT="59143" marB="59143"/>
                </a:tc>
                <a:tc>
                  <a:txBody>
                    <a:bodyPr/>
                    <a:lstStyle/>
                    <a:p>
                      <a:endParaRPr lang="en-US" sz="2300"/>
                    </a:p>
                  </a:txBody>
                  <a:tcPr marL="118285" marR="118285" marT="59143" marB="59143"/>
                </a:tc>
                <a:tc>
                  <a:txBody>
                    <a:bodyPr/>
                    <a:lstStyle/>
                    <a:p>
                      <a:endParaRPr lang="en-US" sz="2300"/>
                    </a:p>
                  </a:txBody>
                  <a:tcPr marL="118285" marR="118285" marT="59143" marB="59143"/>
                </a:tc>
                <a:extLst>
                  <a:ext uri="{0D108BD9-81ED-4DB2-BD59-A6C34878D82A}">
                    <a16:rowId xmlns="" xmlns:a16="http://schemas.microsoft.com/office/drawing/2014/main" val="254343804"/>
                  </a:ext>
                </a:extLst>
              </a:tr>
            </a:tbl>
          </a:graphicData>
        </a:graphic>
      </p:graphicFrame>
    </p:spTree>
    <p:extLst>
      <p:ext uri="{BB962C8B-B14F-4D97-AF65-F5344CB8AC3E}">
        <p14:creationId xmlns:p14="http://schemas.microsoft.com/office/powerpoint/2010/main" val="51263236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F2155CD3-83BB-4AEA-A737-FFB45BF5B99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 xmlns:a16="http://schemas.microsoft.com/office/drawing/2014/main" id="{C9481AC0-C94A-42B2-A337-8F2BD27B4C9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91044" y="374904"/>
            <a:ext cx="11409913"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 xmlns:a16="http://schemas.microsoft.com/office/drawing/2014/main" id="{9C990ECF-0B2F-4372-9715-326BA840E4E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54736" y="539496"/>
            <a:ext cx="11082528" cy="577900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 xmlns:a16="http://schemas.microsoft.com/office/drawing/2014/main" id="{ADF3FD7A-13EE-E745-B5BE-3C3AC38B5B18}"/>
              </a:ext>
            </a:extLst>
          </p:cNvPr>
          <p:cNvGraphicFramePr>
            <a:graphicFrameLocks noGrp="1"/>
          </p:cNvGraphicFramePr>
          <p:nvPr>
            <p:extLst>
              <p:ext uri="{D42A27DB-BD31-4B8C-83A1-F6EECF244321}">
                <p14:modId xmlns:p14="http://schemas.microsoft.com/office/powerpoint/2010/main" val="3390259544"/>
              </p:ext>
            </p:extLst>
          </p:nvPr>
        </p:nvGraphicFramePr>
        <p:xfrm>
          <a:off x="876469" y="881318"/>
          <a:ext cx="10439064" cy="5095366"/>
        </p:xfrm>
        <a:graphic>
          <a:graphicData uri="http://schemas.openxmlformats.org/drawingml/2006/table">
            <a:tbl>
              <a:tblPr firstRow="1" bandRow="1">
                <a:tableStyleId>{69C7853C-536D-4A76-A0AE-DD22124D55A5}</a:tableStyleId>
              </a:tblPr>
              <a:tblGrid>
                <a:gridCol w="2843454">
                  <a:extLst>
                    <a:ext uri="{9D8B030D-6E8A-4147-A177-3AD203B41FA5}">
                      <a16:colId xmlns="" xmlns:a16="http://schemas.microsoft.com/office/drawing/2014/main" val="540044213"/>
                    </a:ext>
                  </a:extLst>
                </a:gridCol>
                <a:gridCol w="1908702">
                  <a:extLst>
                    <a:ext uri="{9D8B030D-6E8A-4147-A177-3AD203B41FA5}">
                      <a16:colId xmlns="" xmlns:a16="http://schemas.microsoft.com/office/drawing/2014/main" val="2850256718"/>
                    </a:ext>
                  </a:extLst>
                </a:gridCol>
                <a:gridCol w="2843454">
                  <a:extLst>
                    <a:ext uri="{9D8B030D-6E8A-4147-A177-3AD203B41FA5}">
                      <a16:colId xmlns="" xmlns:a16="http://schemas.microsoft.com/office/drawing/2014/main" val="2501146088"/>
                    </a:ext>
                  </a:extLst>
                </a:gridCol>
                <a:gridCol w="2843454">
                  <a:extLst>
                    <a:ext uri="{9D8B030D-6E8A-4147-A177-3AD203B41FA5}">
                      <a16:colId xmlns="" xmlns:a16="http://schemas.microsoft.com/office/drawing/2014/main" val="1085963635"/>
                    </a:ext>
                  </a:extLst>
                </a:gridCol>
              </a:tblGrid>
              <a:tr h="988653">
                <a:tc rowSpan="2" gridSpan="2">
                  <a:txBody>
                    <a:bodyPr/>
                    <a:lstStyle/>
                    <a:p>
                      <a:pPr algn="ctr"/>
                      <a:endParaRPr lang="en-US" sz="1900"/>
                    </a:p>
                  </a:txBody>
                  <a:tcPr marL="95063" marR="95063" marT="47531" marB="47531"/>
                </a:tc>
                <a:tc rowSpan="2" hMerge="1">
                  <a:txBody>
                    <a:bodyPr/>
                    <a:lstStyle/>
                    <a:p>
                      <a:pPr algn="ctr"/>
                      <a:endParaRPr lang="en-US" dirty="0"/>
                    </a:p>
                  </a:txBody>
                  <a:tcPr/>
                </a:tc>
                <a:tc gridSpan="2">
                  <a:txBody>
                    <a:bodyPr/>
                    <a:lstStyle/>
                    <a:p>
                      <a:pPr algn="ctr"/>
                      <a:endParaRPr lang="en-US" sz="1900" b="1">
                        <a:solidFill>
                          <a:schemeClr val="tx1"/>
                        </a:solidFill>
                      </a:endParaRPr>
                    </a:p>
                    <a:p>
                      <a:pPr algn="ctr"/>
                      <a:r>
                        <a:rPr lang="en-US" sz="1900" b="1">
                          <a:solidFill>
                            <a:schemeClr val="tx1"/>
                          </a:solidFill>
                        </a:rPr>
                        <a:t>Level of Interest</a:t>
                      </a:r>
                    </a:p>
                    <a:p>
                      <a:pPr algn="ctr"/>
                      <a:endParaRPr lang="en-US" sz="1900" b="1">
                        <a:solidFill>
                          <a:schemeClr val="tx1"/>
                        </a:solidFill>
                      </a:endParaRPr>
                    </a:p>
                  </a:txBody>
                  <a:tcPr marL="95063" marR="95063" marT="47531" marB="47531"/>
                </a:tc>
                <a:tc hMerge="1">
                  <a:txBody>
                    <a:bodyPr/>
                    <a:lstStyle/>
                    <a:p>
                      <a:endParaRPr lang="en-US" dirty="0"/>
                    </a:p>
                  </a:txBody>
                  <a:tcPr/>
                </a:tc>
                <a:extLst>
                  <a:ext uri="{0D108BD9-81ED-4DB2-BD59-A6C34878D82A}">
                    <a16:rowId xmlns="" xmlns:a16="http://schemas.microsoft.com/office/drawing/2014/main" val="4051271745"/>
                  </a:ext>
                </a:extLst>
              </a:tr>
              <a:tr h="988653">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900"/>
                    </a:p>
                    <a:p>
                      <a:pPr algn="ctr"/>
                      <a:r>
                        <a:rPr lang="en-US" sz="1900" b="1"/>
                        <a:t>Low </a:t>
                      </a:r>
                    </a:p>
                    <a:p>
                      <a:pPr algn="ctr"/>
                      <a:endParaRPr lang="en-US" sz="1900"/>
                    </a:p>
                  </a:txBody>
                  <a:tcPr marL="95063" marR="95063" marT="47531" marB="47531"/>
                </a:tc>
                <a:tc>
                  <a:txBody>
                    <a:bodyPr/>
                    <a:lstStyle/>
                    <a:p>
                      <a:pPr algn="ctr"/>
                      <a:endParaRPr lang="en-US" sz="1900"/>
                    </a:p>
                    <a:p>
                      <a:pPr algn="ctr"/>
                      <a:r>
                        <a:rPr lang="en-US" sz="1900" b="1"/>
                        <a:t>High</a:t>
                      </a:r>
                    </a:p>
                  </a:txBody>
                  <a:tcPr marL="95063" marR="95063" marT="47531" marB="47531"/>
                </a:tc>
                <a:extLst>
                  <a:ext uri="{0D108BD9-81ED-4DB2-BD59-A6C34878D82A}">
                    <a16:rowId xmlns="" xmlns:a16="http://schemas.microsoft.com/office/drawing/2014/main" val="740755332"/>
                  </a:ext>
                </a:extLst>
              </a:tr>
              <a:tr h="1559030">
                <a:tc rowSpan="2">
                  <a:txBody>
                    <a:bodyPr/>
                    <a:lstStyle/>
                    <a:p>
                      <a:pPr algn="ctr"/>
                      <a:endParaRPr lang="en-US" sz="1900"/>
                    </a:p>
                    <a:p>
                      <a:pPr algn="ctr"/>
                      <a:endParaRPr lang="en-US" sz="1900"/>
                    </a:p>
                    <a:p>
                      <a:pPr algn="ctr"/>
                      <a:endParaRPr lang="en-US" sz="1900" b="1"/>
                    </a:p>
                    <a:p>
                      <a:pPr algn="ctr"/>
                      <a:r>
                        <a:rPr lang="en-US" sz="1900" b="1"/>
                        <a:t>Level of Power</a:t>
                      </a:r>
                    </a:p>
                  </a:txBody>
                  <a:tcPr marL="95063" marR="95063" marT="47531" marB="47531"/>
                </a:tc>
                <a:tc>
                  <a:txBody>
                    <a:bodyPr/>
                    <a:lstStyle/>
                    <a:p>
                      <a:pPr algn="ctr"/>
                      <a:endParaRPr lang="en-US" sz="1900"/>
                    </a:p>
                    <a:p>
                      <a:pPr algn="ctr"/>
                      <a:endParaRPr lang="en-US" sz="1900"/>
                    </a:p>
                    <a:p>
                      <a:pPr algn="ctr"/>
                      <a:r>
                        <a:rPr lang="en-US" sz="1900" b="1"/>
                        <a:t>Low</a:t>
                      </a:r>
                    </a:p>
                    <a:p>
                      <a:pPr algn="ctr"/>
                      <a:endParaRPr lang="en-US" sz="1900"/>
                    </a:p>
                    <a:p>
                      <a:pPr algn="ctr"/>
                      <a:endParaRPr lang="en-US" sz="1900"/>
                    </a:p>
                  </a:txBody>
                  <a:tcPr marL="95063" marR="95063" marT="47531" marB="47531"/>
                </a:tc>
                <a:tc>
                  <a:txBody>
                    <a:bodyPr/>
                    <a:lstStyle/>
                    <a:p>
                      <a:pPr algn="ctr"/>
                      <a:r>
                        <a:rPr lang="en-US" sz="1900"/>
                        <a:t>Minimal effort</a:t>
                      </a:r>
                    </a:p>
                    <a:p>
                      <a:pPr algn="ctr"/>
                      <a:endParaRPr lang="en-US" sz="1900"/>
                    </a:p>
                    <a:p>
                      <a:pPr algn="ctr"/>
                      <a:r>
                        <a:rPr lang="en-US" sz="1900" b="1"/>
                        <a:t>A</a:t>
                      </a:r>
                    </a:p>
                  </a:txBody>
                  <a:tcPr marL="95063" marR="95063" marT="47531" marB="47531"/>
                </a:tc>
                <a:tc>
                  <a:txBody>
                    <a:bodyPr/>
                    <a:lstStyle/>
                    <a:p>
                      <a:pPr algn="ctr"/>
                      <a:r>
                        <a:rPr lang="en-US" sz="1900"/>
                        <a:t>Keep informed</a:t>
                      </a:r>
                    </a:p>
                    <a:p>
                      <a:pPr algn="ctr"/>
                      <a:endParaRPr lang="en-US" sz="1900"/>
                    </a:p>
                    <a:p>
                      <a:pPr algn="ctr"/>
                      <a:r>
                        <a:rPr lang="en-US" sz="1900" b="1"/>
                        <a:t>B</a:t>
                      </a:r>
                    </a:p>
                  </a:txBody>
                  <a:tcPr marL="95063" marR="95063" marT="47531" marB="47531"/>
                </a:tc>
                <a:extLst>
                  <a:ext uri="{0D108BD9-81ED-4DB2-BD59-A6C34878D82A}">
                    <a16:rowId xmlns="" xmlns:a16="http://schemas.microsoft.com/office/drawing/2014/main" val="1687455405"/>
                  </a:ext>
                </a:extLst>
              </a:tr>
              <a:tr h="1559030">
                <a:tc vMerge="1">
                  <a:txBody>
                    <a:bodyPr/>
                    <a:lstStyle/>
                    <a:p>
                      <a:pPr algn="ctr"/>
                      <a:endParaRPr lang="en-US" dirty="0"/>
                    </a:p>
                  </a:txBody>
                  <a:tcPr/>
                </a:tc>
                <a:tc>
                  <a:txBody>
                    <a:bodyPr/>
                    <a:lstStyle/>
                    <a:p>
                      <a:pPr algn="ctr"/>
                      <a:endParaRPr lang="en-US" sz="1900"/>
                    </a:p>
                    <a:p>
                      <a:pPr algn="ctr"/>
                      <a:endParaRPr lang="en-US" sz="1900"/>
                    </a:p>
                    <a:p>
                      <a:pPr algn="ctr"/>
                      <a:r>
                        <a:rPr lang="en-US" sz="1900" b="1"/>
                        <a:t>High</a:t>
                      </a:r>
                    </a:p>
                  </a:txBody>
                  <a:tcPr marL="95063" marR="95063" marT="47531" marB="47531"/>
                </a:tc>
                <a:tc>
                  <a:txBody>
                    <a:bodyPr/>
                    <a:lstStyle/>
                    <a:p>
                      <a:pPr algn="ctr"/>
                      <a:r>
                        <a:rPr lang="en-US" sz="1900"/>
                        <a:t>Keep satisfied</a:t>
                      </a:r>
                    </a:p>
                    <a:p>
                      <a:pPr algn="ctr"/>
                      <a:endParaRPr lang="en-US" sz="1900"/>
                    </a:p>
                    <a:p>
                      <a:pPr algn="ctr"/>
                      <a:r>
                        <a:rPr lang="en-US" sz="1900" b="1"/>
                        <a:t>C</a:t>
                      </a:r>
                    </a:p>
                    <a:p>
                      <a:pPr algn="ctr"/>
                      <a:endParaRPr lang="en-US" sz="1900"/>
                    </a:p>
                    <a:p>
                      <a:pPr algn="ctr"/>
                      <a:endParaRPr lang="en-US" sz="1900"/>
                    </a:p>
                  </a:txBody>
                  <a:tcPr marL="95063" marR="95063" marT="47531" marB="47531"/>
                </a:tc>
                <a:tc>
                  <a:txBody>
                    <a:bodyPr/>
                    <a:lstStyle/>
                    <a:p>
                      <a:pPr algn="ctr"/>
                      <a:r>
                        <a:rPr lang="en-US" sz="1900"/>
                        <a:t>Key players</a:t>
                      </a:r>
                    </a:p>
                    <a:p>
                      <a:pPr algn="ctr"/>
                      <a:endParaRPr lang="en-US" sz="1900"/>
                    </a:p>
                    <a:p>
                      <a:pPr algn="ctr"/>
                      <a:r>
                        <a:rPr lang="en-US" sz="1900" b="1"/>
                        <a:t>D</a:t>
                      </a:r>
                    </a:p>
                  </a:txBody>
                  <a:tcPr marL="95063" marR="95063" marT="47531" marB="47531"/>
                </a:tc>
                <a:extLst>
                  <a:ext uri="{0D108BD9-81ED-4DB2-BD59-A6C34878D82A}">
                    <a16:rowId xmlns="" xmlns:a16="http://schemas.microsoft.com/office/drawing/2014/main" val="777847615"/>
                  </a:ext>
                </a:extLst>
              </a:tr>
            </a:tbl>
          </a:graphicData>
        </a:graphic>
      </p:graphicFrame>
    </p:spTree>
    <p:extLst>
      <p:ext uri="{BB962C8B-B14F-4D97-AF65-F5344CB8AC3E}">
        <p14:creationId xmlns:p14="http://schemas.microsoft.com/office/powerpoint/2010/main" val="155680194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9664D085-C814-4D74-BCE0-2059F0DC043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 xmlns:a16="http://schemas.microsoft.com/office/drawing/2014/main" id="{DDA5539E-D8B4-4F5A-B46F-C304F5D7A84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7012" y="48006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 xmlns:a16="http://schemas.microsoft.com/office/drawing/2014/main" id="{ADF3FD7A-13EE-E745-B5BE-3C3AC38B5B18}"/>
              </a:ext>
            </a:extLst>
          </p:cNvPr>
          <p:cNvGraphicFramePr>
            <a:graphicFrameLocks noGrp="1"/>
          </p:cNvGraphicFramePr>
          <p:nvPr>
            <p:extLst>
              <p:ext uri="{D42A27DB-BD31-4B8C-83A1-F6EECF244321}">
                <p14:modId xmlns:p14="http://schemas.microsoft.com/office/powerpoint/2010/main" val="2269795553"/>
              </p:ext>
            </p:extLst>
          </p:nvPr>
        </p:nvGraphicFramePr>
        <p:xfrm>
          <a:off x="1074865" y="803063"/>
          <a:ext cx="10042271" cy="5251875"/>
        </p:xfrm>
        <a:graphic>
          <a:graphicData uri="http://schemas.openxmlformats.org/drawingml/2006/table">
            <a:tbl>
              <a:tblPr firstRow="1" bandRow="1">
                <a:tableStyleId>{69C7853C-536D-4A76-A0AE-DD22124D55A5}</a:tableStyleId>
              </a:tblPr>
              <a:tblGrid>
                <a:gridCol w="2853369">
                  <a:extLst>
                    <a:ext uri="{9D8B030D-6E8A-4147-A177-3AD203B41FA5}">
                      <a16:colId xmlns="" xmlns:a16="http://schemas.microsoft.com/office/drawing/2014/main" val="540044213"/>
                    </a:ext>
                  </a:extLst>
                </a:gridCol>
                <a:gridCol w="1482164">
                  <a:extLst>
                    <a:ext uri="{9D8B030D-6E8A-4147-A177-3AD203B41FA5}">
                      <a16:colId xmlns="" xmlns:a16="http://schemas.microsoft.com/office/drawing/2014/main" val="2850256718"/>
                    </a:ext>
                  </a:extLst>
                </a:gridCol>
                <a:gridCol w="2853369">
                  <a:extLst>
                    <a:ext uri="{9D8B030D-6E8A-4147-A177-3AD203B41FA5}">
                      <a16:colId xmlns="" xmlns:a16="http://schemas.microsoft.com/office/drawing/2014/main" val="2501146088"/>
                    </a:ext>
                  </a:extLst>
                </a:gridCol>
                <a:gridCol w="2853369">
                  <a:extLst>
                    <a:ext uri="{9D8B030D-6E8A-4147-A177-3AD203B41FA5}">
                      <a16:colId xmlns="" xmlns:a16="http://schemas.microsoft.com/office/drawing/2014/main" val="1085963635"/>
                    </a:ext>
                  </a:extLst>
                </a:gridCol>
              </a:tblGrid>
              <a:tr h="732165">
                <a:tc rowSpan="2" gridSpan="2">
                  <a:txBody>
                    <a:bodyPr/>
                    <a:lstStyle/>
                    <a:p>
                      <a:pPr algn="ctr"/>
                      <a:endParaRPr lang="en-US" sz="1400"/>
                    </a:p>
                  </a:txBody>
                  <a:tcPr marL="70400" marR="70400" marT="35200" marB="35200"/>
                </a:tc>
                <a:tc rowSpan="2" hMerge="1">
                  <a:txBody>
                    <a:bodyPr/>
                    <a:lstStyle/>
                    <a:p>
                      <a:pPr algn="ctr"/>
                      <a:endParaRPr lang="en-US" dirty="0"/>
                    </a:p>
                  </a:txBody>
                  <a:tcPr/>
                </a:tc>
                <a:tc gridSpan="2">
                  <a:txBody>
                    <a:bodyPr/>
                    <a:lstStyle/>
                    <a:p>
                      <a:pPr algn="ctr"/>
                      <a:endParaRPr lang="en-US" sz="1400" b="1">
                        <a:solidFill>
                          <a:schemeClr val="tx1"/>
                        </a:solidFill>
                      </a:endParaRPr>
                    </a:p>
                    <a:p>
                      <a:pPr algn="ctr"/>
                      <a:r>
                        <a:rPr lang="en-US" sz="1400" b="1">
                          <a:solidFill>
                            <a:schemeClr val="tx1"/>
                          </a:solidFill>
                        </a:rPr>
                        <a:t>Level of Interest</a:t>
                      </a:r>
                    </a:p>
                    <a:p>
                      <a:pPr algn="ctr"/>
                      <a:endParaRPr lang="en-US" sz="1400" b="1">
                        <a:solidFill>
                          <a:schemeClr val="tx1"/>
                        </a:solidFill>
                      </a:endParaRPr>
                    </a:p>
                  </a:txBody>
                  <a:tcPr marL="70400" marR="70400" marT="35200" marB="35200"/>
                </a:tc>
                <a:tc hMerge="1">
                  <a:txBody>
                    <a:bodyPr/>
                    <a:lstStyle/>
                    <a:p>
                      <a:endParaRPr lang="en-US" dirty="0"/>
                    </a:p>
                  </a:txBody>
                  <a:tcPr/>
                </a:tc>
                <a:extLst>
                  <a:ext uri="{0D108BD9-81ED-4DB2-BD59-A6C34878D82A}">
                    <a16:rowId xmlns="" xmlns:a16="http://schemas.microsoft.com/office/drawing/2014/main" val="4051271745"/>
                  </a:ext>
                </a:extLst>
              </a:tr>
              <a:tr h="732165">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400"/>
                    </a:p>
                    <a:p>
                      <a:pPr algn="ctr"/>
                      <a:r>
                        <a:rPr lang="en-US" sz="1400" b="1"/>
                        <a:t>Low </a:t>
                      </a:r>
                    </a:p>
                    <a:p>
                      <a:pPr algn="ctr"/>
                      <a:endParaRPr lang="en-US" sz="1400"/>
                    </a:p>
                  </a:txBody>
                  <a:tcPr marL="70400" marR="70400" marT="35200" marB="35200"/>
                </a:tc>
                <a:tc>
                  <a:txBody>
                    <a:bodyPr/>
                    <a:lstStyle/>
                    <a:p>
                      <a:pPr algn="ctr"/>
                      <a:endParaRPr lang="en-US" sz="1400"/>
                    </a:p>
                    <a:p>
                      <a:pPr algn="ctr"/>
                      <a:r>
                        <a:rPr lang="en-US" sz="1400" b="1"/>
                        <a:t>High</a:t>
                      </a:r>
                    </a:p>
                  </a:txBody>
                  <a:tcPr marL="70400" marR="70400" marT="35200" marB="35200"/>
                </a:tc>
                <a:extLst>
                  <a:ext uri="{0D108BD9-81ED-4DB2-BD59-A6C34878D82A}">
                    <a16:rowId xmlns="" xmlns:a16="http://schemas.microsoft.com/office/drawing/2014/main" val="740755332"/>
                  </a:ext>
                </a:extLst>
              </a:tr>
              <a:tr h="1788172">
                <a:tc rowSpan="2">
                  <a:txBody>
                    <a:bodyPr/>
                    <a:lstStyle/>
                    <a:p>
                      <a:pPr algn="ctr"/>
                      <a:endParaRPr lang="en-US" sz="1400"/>
                    </a:p>
                    <a:p>
                      <a:pPr algn="ctr"/>
                      <a:endParaRPr lang="en-US" sz="1400"/>
                    </a:p>
                    <a:p>
                      <a:pPr algn="ctr"/>
                      <a:endParaRPr lang="en-US" sz="1400" b="1"/>
                    </a:p>
                    <a:p>
                      <a:pPr algn="ctr"/>
                      <a:r>
                        <a:rPr lang="en-US" sz="1400" b="1"/>
                        <a:t>Level of Power</a:t>
                      </a:r>
                    </a:p>
                  </a:txBody>
                  <a:tcPr marL="70400" marR="70400" marT="35200" marB="35200"/>
                </a:tc>
                <a:tc>
                  <a:txBody>
                    <a:bodyPr/>
                    <a:lstStyle/>
                    <a:p>
                      <a:pPr algn="ctr"/>
                      <a:endParaRPr lang="en-US" sz="1400"/>
                    </a:p>
                    <a:p>
                      <a:pPr algn="ctr"/>
                      <a:endParaRPr lang="en-US" sz="1400"/>
                    </a:p>
                    <a:p>
                      <a:pPr algn="ctr"/>
                      <a:r>
                        <a:rPr lang="en-US" sz="1400" b="1"/>
                        <a:t>Low</a:t>
                      </a:r>
                    </a:p>
                    <a:p>
                      <a:pPr algn="ctr"/>
                      <a:endParaRPr lang="en-US" sz="1400"/>
                    </a:p>
                    <a:p>
                      <a:pPr algn="ctr"/>
                      <a:endParaRPr lang="en-US" sz="1400"/>
                    </a:p>
                  </a:txBody>
                  <a:tcPr marL="70400" marR="70400" marT="35200" marB="35200"/>
                </a:tc>
                <a:tc>
                  <a:txBody>
                    <a:bodyPr/>
                    <a:lstStyle/>
                    <a:p>
                      <a:pPr algn="ctr"/>
                      <a:r>
                        <a:rPr lang="en-US" sz="1400"/>
                        <a:t>Minimal effort</a:t>
                      </a:r>
                    </a:p>
                    <a:p>
                      <a:pPr algn="ctr"/>
                      <a:endParaRPr lang="en-US" sz="1400"/>
                    </a:p>
                    <a:p>
                      <a:pPr algn="ctr"/>
                      <a:r>
                        <a:rPr lang="en-US" sz="1400" b="1"/>
                        <a:t>A</a:t>
                      </a:r>
                    </a:p>
                    <a:p>
                      <a:pPr algn="ctr"/>
                      <a:r>
                        <a:rPr lang="en-US" sz="1400" b="1"/>
                        <a:t>Other clubs</a:t>
                      </a:r>
                    </a:p>
                    <a:p>
                      <a:pPr algn="ctr"/>
                      <a:r>
                        <a:rPr lang="en-US" sz="1400" b="1"/>
                        <a:t>Government</a:t>
                      </a:r>
                    </a:p>
                    <a:p>
                      <a:pPr algn="ctr"/>
                      <a:r>
                        <a:rPr lang="en-US" sz="1400" b="1"/>
                        <a:t>Local council</a:t>
                      </a:r>
                    </a:p>
                    <a:p>
                      <a:pPr algn="ctr"/>
                      <a:r>
                        <a:rPr lang="en-US" sz="1400" b="1"/>
                        <a:t>Public institutions</a:t>
                      </a:r>
                    </a:p>
                    <a:p>
                      <a:pPr algn="ctr"/>
                      <a:r>
                        <a:rPr lang="en-US" sz="1400" b="1"/>
                        <a:t>Banks</a:t>
                      </a:r>
                    </a:p>
                  </a:txBody>
                  <a:tcPr marL="70400" marR="70400" marT="35200" marB="35200"/>
                </a:tc>
                <a:tc>
                  <a:txBody>
                    <a:bodyPr/>
                    <a:lstStyle/>
                    <a:p>
                      <a:pPr algn="ctr"/>
                      <a:r>
                        <a:rPr lang="en-US" sz="1400"/>
                        <a:t>Keep informed</a:t>
                      </a:r>
                    </a:p>
                    <a:p>
                      <a:pPr algn="ctr"/>
                      <a:endParaRPr lang="en-US" sz="1400"/>
                    </a:p>
                    <a:p>
                      <a:pPr algn="ctr"/>
                      <a:r>
                        <a:rPr lang="en-US" sz="1400" b="1"/>
                        <a:t>B</a:t>
                      </a:r>
                    </a:p>
                    <a:p>
                      <a:pPr algn="ctr"/>
                      <a:r>
                        <a:rPr lang="en-US" sz="1400" b="1"/>
                        <a:t>Employees</a:t>
                      </a:r>
                    </a:p>
                    <a:p>
                      <a:pPr algn="ctr"/>
                      <a:r>
                        <a:rPr lang="en-US" sz="1400" b="1"/>
                        <a:t>Agents</a:t>
                      </a:r>
                    </a:p>
                  </a:txBody>
                  <a:tcPr marL="70400" marR="70400" marT="35200" marB="35200"/>
                </a:tc>
                <a:extLst>
                  <a:ext uri="{0D108BD9-81ED-4DB2-BD59-A6C34878D82A}">
                    <a16:rowId xmlns="" xmlns:a16="http://schemas.microsoft.com/office/drawing/2014/main" val="1687455405"/>
                  </a:ext>
                </a:extLst>
              </a:tr>
              <a:tr h="1999373">
                <a:tc vMerge="1">
                  <a:txBody>
                    <a:bodyPr/>
                    <a:lstStyle/>
                    <a:p>
                      <a:pPr algn="ctr"/>
                      <a:endParaRPr lang="en-US" dirty="0"/>
                    </a:p>
                  </a:txBody>
                  <a:tcPr/>
                </a:tc>
                <a:tc>
                  <a:txBody>
                    <a:bodyPr/>
                    <a:lstStyle/>
                    <a:p>
                      <a:pPr algn="ctr"/>
                      <a:endParaRPr lang="en-US" sz="1400"/>
                    </a:p>
                    <a:p>
                      <a:pPr algn="ctr"/>
                      <a:endParaRPr lang="en-US" sz="1400"/>
                    </a:p>
                    <a:p>
                      <a:pPr algn="ctr"/>
                      <a:r>
                        <a:rPr lang="en-US" sz="1400" b="1"/>
                        <a:t>High</a:t>
                      </a:r>
                    </a:p>
                  </a:txBody>
                  <a:tcPr marL="70400" marR="70400" marT="35200" marB="35200"/>
                </a:tc>
                <a:tc>
                  <a:txBody>
                    <a:bodyPr/>
                    <a:lstStyle/>
                    <a:p>
                      <a:pPr algn="ctr"/>
                      <a:r>
                        <a:rPr lang="en-US" sz="1400"/>
                        <a:t>Keep satisfied</a:t>
                      </a:r>
                    </a:p>
                    <a:p>
                      <a:pPr algn="ctr"/>
                      <a:endParaRPr lang="en-US" sz="1400"/>
                    </a:p>
                    <a:p>
                      <a:pPr algn="ctr"/>
                      <a:r>
                        <a:rPr lang="en-US" sz="1400" b="1"/>
                        <a:t>C</a:t>
                      </a:r>
                    </a:p>
                    <a:p>
                      <a:pPr algn="ctr"/>
                      <a:r>
                        <a:rPr lang="en-US" sz="1400" b="1"/>
                        <a:t>Sponsors</a:t>
                      </a:r>
                    </a:p>
                    <a:p>
                      <a:pPr algn="ctr"/>
                      <a:endParaRPr lang="en-US" sz="1400"/>
                    </a:p>
                    <a:p>
                      <a:pPr algn="ctr"/>
                      <a:endParaRPr lang="en-US" sz="1400"/>
                    </a:p>
                  </a:txBody>
                  <a:tcPr marL="70400" marR="70400" marT="35200" marB="35200"/>
                </a:tc>
                <a:tc>
                  <a:txBody>
                    <a:bodyPr/>
                    <a:lstStyle/>
                    <a:p>
                      <a:pPr algn="ctr"/>
                      <a:r>
                        <a:rPr lang="en-US" sz="1400" dirty="0"/>
                        <a:t>Key players</a:t>
                      </a:r>
                    </a:p>
                    <a:p>
                      <a:pPr algn="ctr"/>
                      <a:endParaRPr lang="en-US" sz="1400" dirty="0"/>
                    </a:p>
                    <a:p>
                      <a:pPr algn="ctr"/>
                      <a:r>
                        <a:rPr lang="en-US" sz="1400" b="1" dirty="0"/>
                        <a:t>D</a:t>
                      </a:r>
                    </a:p>
                    <a:p>
                      <a:pPr algn="ctr"/>
                      <a:r>
                        <a:rPr lang="en-US" sz="1400" b="1" dirty="0"/>
                        <a:t>Fans Players</a:t>
                      </a:r>
                    </a:p>
                    <a:p>
                      <a:pPr algn="ctr"/>
                      <a:r>
                        <a:rPr lang="en-US" sz="1400" b="1" dirty="0"/>
                        <a:t>Coaches</a:t>
                      </a:r>
                    </a:p>
                    <a:p>
                      <a:pPr algn="ctr"/>
                      <a:r>
                        <a:rPr lang="en-US" sz="1400" b="1" dirty="0"/>
                        <a:t>Media</a:t>
                      </a:r>
                    </a:p>
                    <a:p>
                      <a:pPr algn="ctr"/>
                      <a:r>
                        <a:rPr lang="en-US" sz="1400" b="1" dirty="0"/>
                        <a:t>Shareholders </a:t>
                      </a:r>
                    </a:p>
                    <a:p>
                      <a:pPr algn="ctr"/>
                      <a:r>
                        <a:rPr lang="en-US" sz="1400" b="1" dirty="0"/>
                        <a:t>Premier league FA</a:t>
                      </a:r>
                    </a:p>
                    <a:p>
                      <a:pPr algn="ctr"/>
                      <a:r>
                        <a:rPr lang="en-US" sz="1400" b="1" dirty="0"/>
                        <a:t>FIFA</a:t>
                      </a:r>
                    </a:p>
                  </a:txBody>
                  <a:tcPr marL="70400" marR="70400" marT="35200" marB="35200"/>
                </a:tc>
                <a:extLst>
                  <a:ext uri="{0D108BD9-81ED-4DB2-BD59-A6C34878D82A}">
                    <a16:rowId xmlns="" xmlns:a16="http://schemas.microsoft.com/office/drawing/2014/main" val="777847615"/>
                  </a:ext>
                </a:extLst>
              </a:tr>
            </a:tbl>
          </a:graphicData>
        </a:graphic>
      </p:graphicFrame>
    </p:spTree>
    <p:extLst>
      <p:ext uri="{BB962C8B-B14F-4D97-AF65-F5344CB8AC3E}">
        <p14:creationId xmlns:p14="http://schemas.microsoft.com/office/powerpoint/2010/main" val="349928808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494E6F6-42A2-8C49-9A4D-3D7E809E3EAB}"/>
              </a:ext>
            </a:extLst>
          </p:cNvPr>
          <p:cNvSpPr>
            <a:spLocks noGrp="1"/>
          </p:cNvSpPr>
          <p:nvPr>
            <p:ph type="title"/>
          </p:nvPr>
        </p:nvSpPr>
        <p:spPr/>
        <p:txBody>
          <a:bodyPr/>
          <a:lstStyle/>
          <a:p>
            <a:r>
              <a:rPr lang="en-US" dirty="0"/>
              <a:t>Key players</a:t>
            </a:r>
          </a:p>
        </p:txBody>
      </p:sp>
      <p:sp>
        <p:nvSpPr>
          <p:cNvPr id="3" name="Content Placeholder 2">
            <a:extLst>
              <a:ext uri="{FF2B5EF4-FFF2-40B4-BE49-F238E27FC236}">
                <a16:creationId xmlns="" xmlns:a16="http://schemas.microsoft.com/office/drawing/2014/main" id="{7B0B9C97-B43C-0245-9CAA-FA5D5107A586}"/>
              </a:ext>
            </a:extLst>
          </p:cNvPr>
          <p:cNvSpPr>
            <a:spLocks noGrp="1"/>
          </p:cNvSpPr>
          <p:nvPr>
            <p:ph idx="1"/>
          </p:nvPr>
        </p:nvSpPr>
        <p:spPr/>
        <p:txBody>
          <a:bodyPr/>
          <a:lstStyle/>
          <a:p>
            <a:r>
              <a:rPr lang="en-GB" dirty="0"/>
              <a:t>Those stakeholders with high-interest and high-power, located in the bottom right of </a:t>
            </a:r>
            <a:r>
              <a:rPr lang="en-GB" dirty="0" err="1"/>
              <a:t>Mendelow's</a:t>
            </a:r>
            <a:r>
              <a:rPr lang="en-GB" dirty="0"/>
              <a:t> framework, are called key players. This group of stakeholders has the largest influence on the decision making process of the football club. Most of companies efforts have to be focused on this segment (</a:t>
            </a:r>
            <a:r>
              <a:rPr lang="en-GB" dirty="0" err="1"/>
              <a:t>Mendelow</a:t>
            </a:r>
            <a:r>
              <a:rPr lang="en-GB" dirty="0"/>
              <a:t>, 1991). </a:t>
            </a:r>
          </a:p>
          <a:p>
            <a:pPr marL="0" indent="0">
              <a:buNone/>
            </a:pPr>
            <a:endParaRPr lang="en-GB" dirty="0"/>
          </a:p>
          <a:p>
            <a:endParaRPr lang="en-US" dirty="0"/>
          </a:p>
        </p:txBody>
      </p:sp>
    </p:spTree>
    <p:extLst>
      <p:ext uri="{BB962C8B-B14F-4D97-AF65-F5344CB8AC3E}">
        <p14:creationId xmlns:p14="http://schemas.microsoft.com/office/powerpoint/2010/main" val="19093384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B4E3C025-1190-490D-A7E8-FBB16A2CAA4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 xmlns:a16="http://schemas.microsoft.com/office/drawing/2014/main" id="{73106E57-42AD-4803-8DA8-AA87F53BC71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22730" y="311577"/>
            <a:ext cx="8531352" cy="638251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7" name="Rectangle 12">
            <a:extLst>
              <a:ext uri="{FF2B5EF4-FFF2-40B4-BE49-F238E27FC236}">
                <a16:creationId xmlns="" xmlns:a16="http://schemas.microsoft.com/office/drawing/2014/main" id="{A668FB66-7DA2-4943-B38E-6DE102F0918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 xmlns:a16="http://schemas.microsoft.com/office/drawing/2014/main" id="{A9672856-5EC3-8F47-BE65-34FEB733ED6E}"/>
              </a:ext>
            </a:extLst>
          </p:cNvPr>
          <p:cNvSpPr>
            <a:spLocks noGrp="1"/>
          </p:cNvSpPr>
          <p:nvPr>
            <p:ph type="title"/>
          </p:nvPr>
        </p:nvSpPr>
        <p:spPr>
          <a:xfrm>
            <a:off x="9387189" y="612843"/>
            <a:ext cx="2247091" cy="1499738"/>
          </a:xfrm>
        </p:spPr>
        <p:txBody>
          <a:bodyPr anchor="b">
            <a:normAutofit/>
          </a:bodyPr>
          <a:lstStyle/>
          <a:p>
            <a:r>
              <a:rPr lang="en-GB" sz="2800">
                <a:solidFill>
                  <a:srgbClr val="FFFFFF"/>
                </a:solidFill>
              </a:rPr>
              <a:t>Fans</a:t>
            </a:r>
            <a:br>
              <a:rPr lang="en-GB" sz="2800">
                <a:solidFill>
                  <a:srgbClr val="FFFFFF"/>
                </a:solidFill>
              </a:rPr>
            </a:br>
            <a:endParaRPr lang="en-US" sz="2800">
              <a:solidFill>
                <a:srgbClr val="FFFFFF"/>
              </a:solidFill>
            </a:endParaRPr>
          </a:p>
        </p:txBody>
      </p:sp>
      <p:pic>
        <p:nvPicPr>
          <p:cNvPr id="4" name="Picture 3">
            <a:extLst>
              <a:ext uri="{FF2B5EF4-FFF2-40B4-BE49-F238E27FC236}">
                <a16:creationId xmlns="" xmlns:a16="http://schemas.microsoft.com/office/drawing/2014/main" id="{93841827-D476-A443-A8C4-E4EB074209F6}"/>
              </a:ext>
            </a:extLst>
          </p:cNvPr>
          <p:cNvPicPr>
            <a:picLocks noChangeAspect="1"/>
          </p:cNvPicPr>
          <p:nvPr/>
        </p:nvPicPr>
        <p:blipFill rotWithShape="1">
          <a:blip r:embed="rId2"/>
          <a:srcRect l="5309" r="4712" b="-3"/>
          <a:stretch/>
        </p:blipFill>
        <p:spPr>
          <a:xfrm>
            <a:off x="487321" y="476169"/>
            <a:ext cx="8202168" cy="6053328"/>
          </a:xfrm>
          <a:prstGeom prst="rect">
            <a:avLst/>
          </a:prstGeom>
        </p:spPr>
      </p:pic>
      <p:sp>
        <p:nvSpPr>
          <p:cNvPr id="3" name="Content Placeholder 2">
            <a:extLst>
              <a:ext uri="{FF2B5EF4-FFF2-40B4-BE49-F238E27FC236}">
                <a16:creationId xmlns="" xmlns:a16="http://schemas.microsoft.com/office/drawing/2014/main" id="{1401BE94-DD4E-BE40-BA7A-7F6929C1F158}"/>
              </a:ext>
            </a:extLst>
          </p:cNvPr>
          <p:cNvSpPr>
            <a:spLocks noGrp="1"/>
          </p:cNvSpPr>
          <p:nvPr>
            <p:ph idx="1"/>
          </p:nvPr>
        </p:nvSpPr>
        <p:spPr>
          <a:xfrm>
            <a:off x="9387190" y="2149813"/>
            <a:ext cx="2247090" cy="4046706"/>
          </a:xfrm>
        </p:spPr>
        <p:txBody>
          <a:bodyPr>
            <a:normAutofit/>
          </a:bodyPr>
          <a:lstStyle/>
          <a:p>
            <a:r>
              <a:rPr lang="en-GB" sz="1400">
                <a:solidFill>
                  <a:srgbClr val="FFFFFF"/>
                </a:solidFill>
              </a:rPr>
              <a:t>Fans have a considerable amount of influence on the performance of the football club.  Best players, best managers – winning.</a:t>
            </a:r>
          </a:p>
          <a:p>
            <a:endParaRPr lang="en-US" sz="1400">
              <a:solidFill>
                <a:srgbClr val="FFFFFF"/>
              </a:solidFill>
            </a:endParaRPr>
          </a:p>
        </p:txBody>
      </p:sp>
    </p:spTree>
    <p:extLst>
      <p:ext uri="{BB962C8B-B14F-4D97-AF65-F5344CB8AC3E}">
        <p14:creationId xmlns:p14="http://schemas.microsoft.com/office/powerpoint/2010/main" val="346295625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13BD098-A852-5E46-89AD-72F319FCD486}"/>
              </a:ext>
            </a:extLst>
          </p:cNvPr>
          <p:cNvSpPr>
            <a:spLocks noGrp="1"/>
          </p:cNvSpPr>
          <p:nvPr>
            <p:ph type="title"/>
          </p:nvPr>
        </p:nvSpPr>
        <p:spPr>
          <a:xfrm>
            <a:off x="6846137" y="727626"/>
            <a:ext cx="4602152" cy="1718225"/>
          </a:xfrm>
        </p:spPr>
        <p:txBody>
          <a:bodyPr>
            <a:normAutofit/>
          </a:bodyPr>
          <a:lstStyle/>
          <a:p>
            <a:r>
              <a:rPr lang="en-US" dirty="0"/>
              <a:t>Players, Coach</a:t>
            </a:r>
          </a:p>
        </p:txBody>
      </p:sp>
      <p:sp>
        <p:nvSpPr>
          <p:cNvPr id="10" name="Rectangle 9">
            <a:extLst>
              <a:ext uri="{FF2B5EF4-FFF2-40B4-BE49-F238E27FC236}">
                <a16:creationId xmlns="" xmlns:a16="http://schemas.microsoft.com/office/drawing/2014/main" id="{43047B46-4F2F-4746-8B82-B30EAAAE033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866" y="0"/>
            <a:ext cx="63443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 xmlns:a16="http://schemas.microsoft.com/office/drawing/2014/main" id="{A54E8A8E-D194-4D55-92A3-6B0799722E6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243024" y="253548"/>
            <a:ext cx="5851795" cy="6384816"/>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pic>
        <p:nvPicPr>
          <p:cNvPr id="5" name="Picture 4">
            <a:extLst>
              <a:ext uri="{FF2B5EF4-FFF2-40B4-BE49-F238E27FC236}">
                <a16:creationId xmlns="" xmlns:a16="http://schemas.microsoft.com/office/drawing/2014/main" id="{A97AC497-478A-2E40-BAF2-19B030C1EEB8}"/>
              </a:ext>
            </a:extLst>
          </p:cNvPr>
          <p:cNvPicPr>
            <a:picLocks noChangeAspect="1"/>
          </p:cNvPicPr>
          <p:nvPr/>
        </p:nvPicPr>
        <p:blipFill rotWithShape="1">
          <a:blip r:embed="rId2"/>
          <a:srcRect l="21837" r="17387"/>
          <a:stretch/>
        </p:blipFill>
        <p:spPr>
          <a:xfrm>
            <a:off x="407432" y="419292"/>
            <a:ext cx="5522976" cy="6053328"/>
          </a:xfrm>
          <a:prstGeom prst="rect">
            <a:avLst/>
          </a:prstGeom>
        </p:spPr>
      </p:pic>
      <p:sp>
        <p:nvSpPr>
          <p:cNvPr id="3" name="Content Placeholder 2">
            <a:extLst>
              <a:ext uri="{FF2B5EF4-FFF2-40B4-BE49-F238E27FC236}">
                <a16:creationId xmlns="" xmlns:a16="http://schemas.microsoft.com/office/drawing/2014/main" id="{C5497645-64CD-6C4A-81D0-651BF10AB4F7}"/>
              </a:ext>
            </a:extLst>
          </p:cNvPr>
          <p:cNvSpPr>
            <a:spLocks noGrp="1"/>
          </p:cNvSpPr>
          <p:nvPr>
            <p:ph idx="1"/>
          </p:nvPr>
        </p:nvSpPr>
        <p:spPr>
          <a:xfrm>
            <a:off x="6846137" y="2538919"/>
            <a:ext cx="4602152" cy="3596880"/>
          </a:xfrm>
        </p:spPr>
        <p:txBody>
          <a:bodyPr>
            <a:normAutofit/>
          </a:bodyPr>
          <a:lstStyle/>
          <a:p>
            <a:r>
              <a:rPr lang="en-US" dirty="0"/>
              <a:t>Powerful especially if team is winning</a:t>
            </a:r>
          </a:p>
          <a:p>
            <a:r>
              <a:rPr lang="en-US" dirty="0"/>
              <a:t>Players are powerful</a:t>
            </a:r>
          </a:p>
          <a:p>
            <a:r>
              <a:rPr lang="en-US" dirty="0"/>
              <a:t>(Some) coaches are powerful</a:t>
            </a:r>
          </a:p>
          <a:p>
            <a:endParaRPr lang="en-US" dirty="0"/>
          </a:p>
        </p:txBody>
      </p:sp>
    </p:spTree>
    <p:extLst>
      <p:ext uri="{BB962C8B-B14F-4D97-AF65-F5344CB8AC3E}">
        <p14:creationId xmlns:p14="http://schemas.microsoft.com/office/powerpoint/2010/main" val="236005535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54737801-B9D6-4A08-BD77-23010A8022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 xmlns:a16="http://schemas.microsoft.com/office/drawing/2014/main" id="{25FABD39-C757-461E-A681-DC273648402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53190" y="572613"/>
            <a:ext cx="11281609" cy="2396079"/>
          </a:xfrm>
          <a:prstGeom prst="rect">
            <a:avLst/>
          </a:prstGeom>
          <a:solidFill>
            <a:schemeClr val="accent1"/>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 xmlns:a16="http://schemas.microsoft.com/office/drawing/2014/main" id="{2DF424F5-8D5C-46C0-A1B0-AF34E0350CD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16738" y="737380"/>
            <a:ext cx="10954512" cy="2066544"/>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 xmlns:a16="http://schemas.microsoft.com/office/drawing/2014/main" id="{4C5227CC-C940-D84B-9188-552273680348}"/>
              </a:ext>
            </a:extLst>
          </p:cNvPr>
          <p:cNvSpPr>
            <a:spLocks noGrp="1"/>
          </p:cNvSpPr>
          <p:nvPr>
            <p:ph type="title"/>
          </p:nvPr>
        </p:nvSpPr>
        <p:spPr>
          <a:xfrm>
            <a:off x="1066800" y="1089090"/>
            <a:ext cx="10058400" cy="1371600"/>
          </a:xfrm>
        </p:spPr>
        <p:txBody>
          <a:bodyPr>
            <a:normAutofit/>
          </a:bodyPr>
          <a:lstStyle/>
          <a:p>
            <a:pPr algn="ctr"/>
            <a:r>
              <a:rPr lang="en-US">
                <a:solidFill>
                  <a:srgbClr val="FFFFFF"/>
                </a:solidFill>
              </a:rPr>
              <a:t>Media</a:t>
            </a:r>
          </a:p>
        </p:txBody>
      </p:sp>
      <p:sp>
        <p:nvSpPr>
          <p:cNvPr id="3" name="Content Placeholder 2">
            <a:extLst>
              <a:ext uri="{FF2B5EF4-FFF2-40B4-BE49-F238E27FC236}">
                <a16:creationId xmlns="" xmlns:a16="http://schemas.microsoft.com/office/drawing/2014/main" id="{4DDFC59C-2C01-E146-B64D-F992ACD3345B}"/>
              </a:ext>
            </a:extLst>
          </p:cNvPr>
          <p:cNvSpPr>
            <a:spLocks noGrp="1"/>
          </p:cNvSpPr>
          <p:nvPr>
            <p:ph idx="1"/>
          </p:nvPr>
        </p:nvSpPr>
        <p:spPr>
          <a:xfrm>
            <a:off x="1066800" y="3263619"/>
            <a:ext cx="10058400" cy="2673765"/>
          </a:xfrm>
        </p:spPr>
        <p:txBody>
          <a:bodyPr anchor="t">
            <a:normAutofit/>
          </a:bodyPr>
          <a:lstStyle/>
          <a:p>
            <a:pPr>
              <a:lnSpc>
                <a:spcPct val="90000"/>
              </a:lnSpc>
            </a:pPr>
            <a:r>
              <a:rPr lang="en-GB" sz="1900"/>
              <a:t>Media and football clubs have a mutual relationship. From the managers point of view, they can use newspapers and sport TV programs to form public opinion. </a:t>
            </a:r>
          </a:p>
          <a:p>
            <a:pPr>
              <a:lnSpc>
                <a:spcPct val="90000"/>
              </a:lnSpc>
            </a:pPr>
            <a:r>
              <a:rPr lang="en-GB" sz="1900"/>
              <a:t>The power of the media relating to the population should not be underestimated, newspapers for example can reach a high amount of people, thus is it important for managers of football clubs to determine well-thought-out communication strategies by using these kind of stakeholders (Anagnostopoulos 2011). The media industry consists for a large part of broadcasting companies. The power of the media industry in football is major, because football on TV and Internet will reach millions of people worldwide</a:t>
            </a:r>
            <a:r>
              <a:rPr lang="en-GB" sz="1900" i="1"/>
              <a:t>.</a:t>
            </a:r>
            <a:endParaRPr lang="en-US" sz="1900"/>
          </a:p>
        </p:txBody>
      </p:sp>
    </p:spTree>
    <p:extLst>
      <p:ext uri="{BB962C8B-B14F-4D97-AF65-F5344CB8AC3E}">
        <p14:creationId xmlns:p14="http://schemas.microsoft.com/office/powerpoint/2010/main" val="41776576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B6225BB-10B9-4845-9054-2464E10FBD3C}"/>
              </a:ext>
            </a:extLst>
          </p:cNvPr>
          <p:cNvSpPr>
            <a:spLocks noGrp="1"/>
          </p:cNvSpPr>
          <p:nvPr>
            <p:ph type="title"/>
          </p:nvPr>
        </p:nvSpPr>
        <p:spPr>
          <a:xfrm>
            <a:off x="307040" y="440888"/>
            <a:ext cx="11577918" cy="1371600"/>
          </a:xfrm>
        </p:spPr>
        <p:txBody>
          <a:bodyPr>
            <a:normAutofit fontScale="90000"/>
          </a:bodyPr>
          <a:lstStyle/>
          <a:p>
            <a:r>
              <a:rPr lang="en-GB" dirty="0">
                <a:solidFill>
                  <a:schemeClr val="tx1"/>
                </a:solidFill>
              </a:rPr>
              <a:t>Manchester United v Liverpool - biggest club game in world football</a:t>
            </a:r>
            <a:br>
              <a:rPr lang="en-GB" dirty="0">
                <a:solidFill>
                  <a:schemeClr val="tx1"/>
                </a:solidFill>
              </a:rPr>
            </a:br>
            <a:endParaRPr lang="en-US" dirty="0"/>
          </a:p>
        </p:txBody>
      </p:sp>
      <p:pic>
        <p:nvPicPr>
          <p:cNvPr id="4" name="Content Placeholder 3">
            <a:extLst>
              <a:ext uri="{FF2B5EF4-FFF2-40B4-BE49-F238E27FC236}">
                <a16:creationId xmlns="" xmlns:a16="http://schemas.microsoft.com/office/drawing/2014/main" id="{5A08B212-E8C3-824A-ABE4-B0DF53D54FDE}"/>
              </a:ext>
            </a:extLst>
          </p:cNvPr>
          <p:cNvPicPr>
            <a:picLocks noGrp="1" noChangeAspect="1"/>
          </p:cNvPicPr>
          <p:nvPr>
            <p:ph idx="1"/>
          </p:nvPr>
        </p:nvPicPr>
        <p:blipFill>
          <a:blip r:embed="rId3"/>
          <a:stretch>
            <a:fillRect/>
          </a:stretch>
        </p:blipFill>
        <p:spPr>
          <a:xfrm>
            <a:off x="2600678" y="2103438"/>
            <a:ext cx="6990643" cy="3932237"/>
          </a:xfrm>
          <a:prstGeom prst="rect">
            <a:avLst/>
          </a:prstGeom>
        </p:spPr>
      </p:pic>
    </p:spTree>
    <p:extLst>
      <p:ext uri="{BB962C8B-B14F-4D97-AF65-F5344CB8AC3E}">
        <p14:creationId xmlns:p14="http://schemas.microsoft.com/office/powerpoint/2010/main" val="107110221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70120F84-A866-4D9F-8B1C-9120A013D65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 xmlns:a16="http://schemas.microsoft.com/office/drawing/2014/main" id="{252FEFEF-6AC0-46B6-AC09-11FC56196FA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 xmlns:a16="http://schemas.microsoft.com/office/drawing/2014/main" id="{99B27DFE-7927-7D4D-83EB-890B8EA5A809}"/>
              </a:ext>
            </a:extLst>
          </p:cNvPr>
          <p:cNvSpPr>
            <a:spLocks noGrp="1"/>
          </p:cNvSpPr>
          <p:nvPr>
            <p:ph type="title"/>
          </p:nvPr>
        </p:nvSpPr>
        <p:spPr>
          <a:xfrm>
            <a:off x="1175512" y="870132"/>
            <a:ext cx="9792208" cy="1527078"/>
          </a:xfrm>
        </p:spPr>
        <p:txBody>
          <a:bodyPr>
            <a:normAutofit/>
          </a:bodyPr>
          <a:lstStyle/>
          <a:p>
            <a:r>
              <a:rPr lang="en-US"/>
              <a:t>Shareholders</a:t>
            </a:r>
            <a:endParaRPr lang="en-US" dirty="0"/>
          </a:p>
        </p:txBody>
      </p:sp>
      <p:sp>
        <p:nvSpPr>
          <p:cNvPr id="3" name="Content Placeholder 2">
            <a:extLst>
              <a:ext uri="{FF2B5EF4-FFF2-40B4-BE49-F238E27FC236}">
                <a16:creationId xmlns="" xmlns:a16="http://schemas.microsoft.com/office/drawing/2014/main" id="{3958EB08-3E3E-8846-A079-CBF6A9DA08D1}"/>
              </a:ext>
            </a:extLst>
          </p:cNvPr>
          <p:cNvSpPr>
            <a:spLocks noGrp="1"/>
          </p:cNvSpPr>
          <p:nvPr>
            <p:ph idx="1"/>
          </p:nvPr>
        </p:nvSpPr>
        <p:spPr>
          <a:xfrm>
            <a:off x="1175512" y="2557849"/>
            <a:ext cx="9792208" cy="3407862"/>
          </a:xfrm>
        </p:spPr>
        <p:txBody>
          <a:bodyPr>
            <a:normAutofit/>
          </a:bodyPr>
          <a:lstStyle/>
          <a:p>
            <a:pPr>
              <a:lnSpc>
                <a:spcPct val="90000"/>
              </a:lnSpc>
            </a:pPr>
            <a:r>
              <a:rPr lang="en-GB" sz="1400" dirty="0"/>
              <a:t>Average shareholder compares alternative investments solely on the basis of shareholder value and dividends (Franck 2010). </a:t>
            </a:r>
          </a:p>
          <a:p>
            <a:pPr>
              <a:lnSpc>
                <a:spcPct val="90000"/>
              </a:lnSpc>
            </a:pPr>
            <a:r>
              <a:rPr lang="en-GB" sz="1400" dirty="0"/>
              <a:t>Football organization differs a lot from a conventional business. Shareholders of football organization are also buying shares because they are fans and want to support the club. I</a:t>
            </a:r>
          </a:p>
          <a:p>
            <a:pPr>
              <a:lnSpc>
                <a:spcPct val="90000"/>
              </a:lnSpc>
            </a:pPr>
            <a:r>
              <a:rPr lang="en-GB" sz="1400" dirty="0"/>
              <a:t>n England it is practice that fans buy small amounts of shares of "their" football club. Utility is thus not only triggered by the profits the football club makes but also certainly depends on the sportive performance. Considering power, one small shareholder probably lacks influence, however, when taking into account all shareholders, their power seems obvious. In fact, the shareholders own the club. When a shareholder has a large amount of shares, his influence on the clubs' strategy will increase. Shareholders with even a majority amount of shares could differ from regular small anonymous shareholders in terms of interest towards the club. These investors do not have a regular financial objective anymore, but they may use the football club as their "plaything", their passion, to achieve sportive success. Although there are different kind of shareholders, with different kinds of interest and power, the general strategy towards these kind of stakeholders is to manage them as "key players". </a:t>
            </a:r>
          </a:p>
          <a:p>
            <a:pPr>
              <a:lnSpc>
                <a:spcPct val="90000"/>
              </a:lnSpc>
            </a:pPr>
            <a:endParaRPr lang="en-US" sz="1400" dirty="0"/>
          </a:p>
        </p:txBody>
      </p:sp>
    </p:spTree>
    <p:extLst>
      <p:ext uri="{BB962C8B-B14F-4D97-AF65-F5344CB8AC3E}">
        <p14:creationId xmlns:p14="http://schemas.microsoft.com/office/powerpoint/2010/main" val="176678377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 xmlns:a16="http://schemas.microsoft.com/office/drawing/2014/main" id="{4381F344-B78D-A341-8F20-5D7810709D21}"/>
              </a:ext>
            </a:extLst>
          </p:cNvPr>
          <p:cNvPicPr>
            <a:picLocks noChangeAspect="1"/>
          </p:cNvPicPr>
          <p:nvPr/>
        </p:nvPicPr>
        <p:blipFill>
          <a:blip r:embed="rId2"/>
          <a:stretch>
            <a:fillRect/>
          </a:stretch>
        </p:blipFill>
        <p:spPr>
          <a:xfrm>
            <a:off x="1066799" y="235527"/>
            <a:ext cx="9677041" cy="6378783"/>
          </a:xfrm>
          <a:prstGeom prst="rect">
            <a:avLst/>
          </a:prstGeom>
        </p:spPr>
      </p:pic>
    </p:spTree>
    <p:extLst>
      <p:ext uri="{BB962C8B-B14F-4D97-AF65-F5344CB8AC3E}">
        <p14:creationId xmlns:p14="http://schemas.microsoft.com/office/powerpoint/2010/main" val="156299403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3BDCE0A-9C99-804A-96D4-BFF84D68E96D}"/>
              </a:ext>
            </a:extLst>
          </p:cNvPr>
          <p:cNvSpPr>
            <a:spLocks noGrp="1"/>
          </p:cNvSpPr>
          <p:nvPr>
            <p:ph type="title"/>
          </p:nvPr>
        </p:nvSpPr>
        <p:spPr/>
        <p:txBody>
          <a:bodyPr/>
          <a:lstStyle/>
          <a:p>
            <a:r>
              <a:rPr lang="en-US" dirty="0"/>
              <a:t>FA, PL, FIFA</a:t>
            </a:r>
          </a:p>
        </p:txBody>
      </p:sp>
      <p:sp>
        <p:nvSpPr>
          <p:cNvPr id="3" name="Content Placeholder 2">
            <a:extLst>
              <a:ext uri="{FF2B5EF4-FFF2-40B4-BE49-F238E27FC236}">
                <a16:creationId xmlns="" xmlns:a16="http://schemas.microsoft.com/office/drawing/2014/main" id="{7BC63422-04D7-E345-81BD-7F0824108329}"/>
              </a:ext>
            </a:extLst>
          </p:cNvPr>
          <p:cNvSpPr>
            <a:spLocks noGrp="1"/>
          </p:cNvSpPr>
          <p:nvPr>
            <p:ph idx="1"/>
          </p:nvPr>
        </p:nvSpPr>
        <p:spPr/>
        <p:txBody>
          <a:bodyPr/>
          <a:lstStyle/>
          <a:p>
            <a:r>
              <a:rPr lang="en-GB" dirty="0"/>
              <a:t>The organizing bodies have to control and monitor clubs if they are behaving in line with the law in a financial way. The organizing bodies organize competitions and govern not only the game's rules, but also the administrative rules. </a:t>
            </a:r>
          </a:p>
          <a:p>
            <a:r>
              <a:rPr lang="en-GB" dirty="0"/>
              <a:t>Fines.</a:t>
            </a:r>
          </a:p>
          <a:p>
            <a:endParaRPr lang="en-US" dirty="0"/>
          </a:p>
        </p:txBody>
      </p:sp>
    </p:spTree>
    <p:extLst>
      <p:ext uri="{BB962C8B-B14F-4D97-AF65-F5344CB8AC3E}">
        <p14:creationId xmlns:p14="http://schemas.microsoft.com/office/powerpoint/2010/main" val="296291981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44AEBD6-E13E-444D-824B-D8CB657D8782}"/>
              </a:ext>
            </a:extLst>
          </p:cNvPr>
          <p:cNvSpPr>
            <a:spLocks noGrp="1"/>
          </p:cNvSpPr>
          <p:nvPr>
            <p:ph type="title"/>
          </p:nvPr>
        </p:nvSpPr>
        <p:spPr/>
        <p:txBody>
          <a:bodyPr/>
          <a:lstStyle/>
          <a:p>
            <a:r>
              <a:rPr lang="en-US" dirty="0"/>
              <a:t>Keep informed</a:t>
            </a:r>
          </a:p>
        </p:txBody>
      </p:sp>
      <p:sp>
        <p:nvSpPr>
          <p:cNvPr id="3" name="Content Placeholder 2">
            <a:extLst>
              <a:ext uri="{FF2B5EF4-FFF2-40B4-BE49-F238E27FC236}">
                <a16:creationId xmlns="" xmlns:a16="http://schemas.microsoft.com/office/drawing/2014/main" id="{A1223849-DC56-C64E-ADB4-5C358E700281}"/>
              </a:ext>
            </a:extLst>
          </p:cNvPr>
          <p:cNvSpPr>
            <a:spLocks noGrp="1"/>
          </p:cNvSpPr>
          <p:nvPr>
            <p:ph idx="1"/>
          </p:nvPr>
        </p:nvSpPr>
        <p:spPr/>
        <p:txBody>
          <a:bodyPr/>
          <a:lstStyle/>
          <a:p>
            <a:r>
              <a:rPr lang="en-GB" dirty="0"/>
              <a:t>Stakeholders with high interest but low power, the "keep informed" group, can increase their overall influence by forming coalitions with other stakeholders in order to exert a greater pressure and thereby making themselves more powerful. When this is achieved they will move downwards in </a:t>
            </a:r>
            <a:r>
              <a:rPr lang="en-GB" dirty="0" err="1"/>
              <a:t>Mendelow's</a:t>
            </a:r>
            <a:r>
              <a:rPr lang="en-GB" dirty="0"/>
              <a:t> framework, because their overall influence is increased. The management strategy for dealing with these stakeholders is to keep those stakeholders informed without giving them as much attention as the "key players" (Campbell 2009). </a:t>
            </a:r>
          </a:p>
          <a:p>
            <a:endParaRPr lang="en-US" dirty="0"/>
          </a:p>
        </p:txBody>
      </p:sp>
    </p:spTree>
    <p:extLst>
      <p:ext uri="{BB962C8B-B14F-4D97-AF65-F5344CB8AC3E}">
        <p14:creationId xmlns:p14="http://schemas.microsoft.com/office/powerpoint/2010/main" val="363442761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B4E3C025-1190-490D-A7E8-FBB16A2CAA4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 xmlns:a16="http://schemas.microsoft.com/office/drawing/2014/main" id="{73106E57-42AD-4803-8DA8-AA87F53BC71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22730" y="311577"/>
            <a:ext cx="8531352" cy="638251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 xmlns:a16="http://schemas.microsoft.com/office/drawing/2014/main" id="{A668FB66-7DA2-4943-B38E-6DE102F0918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 xmlns:a16="http://schemas.microsoft.com/office/drawing/2014/main" id="{C3A67E03-6A3D-CF47-8B1C-B0E3FF9118B2}"/>
              </a:ext>
            </a:extLst>
          </p:cNvPr>
          <p:cNvSpPr>
            <a:spLocks noGrp="1"/>
          </p:cNvSpPr>
          <p:nvPr>
            <p:ph type="title"/>
          </p:nvPr>
        </p:nvSpPr>
        <p:spPr>
          <a:xfrm>
            <a:off x="9387189" y="612843"/>
            <a:ext cx="2247091" cy="1499738"/>
          </a:xfrm>
        </p:spPr>
        <p:txBody>
          <a:bodyPr anchor="b">
            <a:normAutofit/>
          </a:bodyPr>
          <a:lstStyle/>
          <a:p>
            <a:r>
              <a:rPr lang="en-US" sz="2800">
                <a:solidFill>
                  <a:srgbClr val="FFFFFF"/>
                </a:solidFill>
              </a:rPr>
              <a:t>Agents </a:t>
            </a:r>
          </a:p>
        </p:txBody>
      </p:sp>
      <p:pic>
        <p:nvPicPr>
          <p:cNvPr id="4" name="Picture 3">
            <a:extLst>
              <a:ext uri="{FF2B5EF4-FFF2-40B4-BE49-F238E27FC236}">
                <a16:creationId xmlns="" xmlns:a16="http://schemas.microsoft.com/office/drawing/2014/main" id="{5D990108-12CD-A742-9CFB-1F00022CB3B9}"/>
              </a:ext>
            </a:extLst>
          </p:cNvPr>
          <p:cNvPicPr>
            <a:picLocks noChangeAspect="1"/>
          </p:cNvPicPr>
          <p:nvPr/>
        </p:nvPicPr>
        <p:blipFill rotWithShape="1">
          <a:blip r:embed="rId2"/>
          <a:srcRect t="1561" r="1" b="24639"/>
          <a:stretch/>
        </p:blipFill>
        <p:spPr>
          <a:xfrm>
            <a:off x="487321" y="476169"/>
            <a:ext cx="8202168" cy="6053328"/>
          </a:xfrm>
          <a:prstGeom prst="rect">
            <a:avLst/>
          </a:prstGeom>
        </p:spPr>
      </p:pic>
      <p:sp>
        <p:nvSpPr>
          <p:cNvPr id="3" name="Content Placeholder 2">
            <a:extLst>
              <a:ext uri="{FF2B5EF4-FFF2-40B4-BE49-F238E27FC236}">
                <a16:creationId xmlns="" xmlns:a16="http://schemas.microsoft.com/office/drawing/2014/main" id="{5CC29402-F047-FF49-BCC5-653EE9A44378}"/>
              </a:ext>
            </a:extLst>
          </p:cNvPr>
          <p:cNvSpPr>
            <a:spLocks noGrp="1"/>
          </p:cNvSpPr>
          <p:nvPr>
            <p:ph idx="1"/>
          </p:nvPr>
        </p:nvSpPr>
        <p:spPr>
          <a:xfrm>
            <a:off x="9387190" y="2149813"/>
            <a:ext cx="2247090" cy="4046706"/>
          </a:xfrm>
        </p:spPr>
        <p:txBody>
          <a:bodyPr>
            <a:normAutofit/>
          </a:bodyPr>
          <a:lstStyle/>
          <a:p>
            <a:r>
              <a:rPr lang="en-US" sz="1400">
                <a:solidFill>
                  <a:srgbClr val="FFFFFF"/>
                </a:solidFill>
              </a:rPr>
              <a:t>Mino Raiola</a:t>
            </a:r>
          </a:p>
          <a:p>
            <a:endParaRPr lang="en-US" sz="1400">
              <a:solidFill>
                <a:srgbClr val="FFFFFF"/>
              </a:solidFill>
            </a:endParaRPr>
          </a:p>
        </p:txBody>
      </p:sp>
    </p:spTree>
    <p:extLst>
      <p:ext uri="{BB962C8B-B14F-4D97-AF65-F5344CB8AC3E}">
        <p14:creationId xmlns:p14="http://schemas.microsoft.com/office/powerpoint/2010/main" val="138131326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B3B2205-ADF2-F945-8E3A-2BD71FEBE48B}"/>
              </a:ext>
            </a:extLst>
          </p:cNvPr>
          <p:cNvSpPr>
            <a:spLocks noGrp="1"/>
          </p:cNvSpPr>
          <p:nvPr>
            <p:ph type="title"/>
          </p:nvPr>
        </p:nvSpPr>
        <p:spPr/>
        <p:txBody>
          <a:bodyPr/>
          <a:lstStyle/>
          <a:p>
            <a:r>
              <a:rPr lang="en-US" dirty="0" smtClean="0"/>
              <a:t>Agents</a:t>
            </a:r>
            <a:endParaRPr lang="en-US" dirty="0"/>
          </a:p>
        </p:txBody>
      </p:sp>
      <p:sp>
        <p:nvSpPr>
          <p:cNvPr id="3" name="Content Placeholder 2">
            <a:extLst>
              <a:ext uri="{FF2B5EF4-FFF2-40B4-BE49-F238E27FC236}">
                <a16:creationId xmlns="" xmlns:a16="http://schemas.microsoft.com/office/drawing/2014/main" id="{BA1D99F3-A411-D34B-98C5-252F244EF08A}"/>
              </a:ext>
            </a:extLst>
          </p:cNvPr>
          <p:cNvSpPr>
            <a:spLocks noGrp="1"/>
          </p:cNvSpPr>
          <p:nvPr>
            <p:ph idx="1"/>
          </p:nvPr>
        </p:nvSpPr>
        <p:spPr/>
        <p:txBody>
          <a:bodyPr/>
          <a:lstStyle/>
          <a:p>
            <a:r>
              <a:rPr lang="en-GB" dirty="0"/>
              <a:t>The increasing level of transfers caused by the Bosman case in 1995 resulted in an increasing importance of player's agents. </a:t>
            </a:r>
          </a:p>
          <a:p>
            <a:r>
              <a:rPr lang="en-US" dirty="0"/>
              <a:t>D</a:t>
            </a:r>
            <a:r>
              <a:rPr lang="en-GB" dirty="0" err="1"/>
              <a:t>ecision</a:t>
            </a:r>
            <a:r>
              <a:rPr lang="en-GB" dirty="0"/>
              <a:t> concerning </a:t>
            </a:r>
            <a:r>
              <a:rPr lang="en-GB" dirty="0">
                <a:hlinkClick r:id="rId2" tooltip="Freedom of movement for workers"/>
              </a:rPr>
              <a:t>freedom of movement for workers</a:t>
            </a:r>
            <a:r>
              <a:rPr lang="en-GB" dirty="0"/>
              <a:t>, </a:t>
            </a:r>
            <a:r>
              <a:rPr lang="en-GB" dirty="0">
                <a:hlinkClick r:id="rId3" tooltip="Freedom of association"/>
              </a:rPr>
              <a:t>freedom of association</a:t>
            </a:r>
            <a:r>
              <a:rPr lang="en-GB" dirty="0"/>
              <a:t>, and </a:t>
            </a:r>
            <a:r>
              <a:rPr lang="en-GB" dirty="0">
                <a:hlinkClick r:id="rId4" tooltip="Direct effect"/>
              </a:rPr>
              <a:t>direct effect</a:t>
            </a:r>
            <a:r>
              <a:rPr lang="en-GB" dirty="0"/>
              <a:t> of article 39 (now article 45 of the </a:t>
            </a:r>
            <a:r>
              <a:rPr lang="en-GB" dirty="0">
                <a:hlinkClick r:id="rId5" tooltip="Treaty on the Functioning of the European Union"/>
              </a:rPr>
              <a:t>Treaty on the Functioning of the European Union</a:t>
            </a:r>
            <a:r>
              <a:rPr lang="en-GB" dirty="0"/>
              <a:t>) of the </a:t>
            </a:r>
            <a:r>
              <a:rPr lang="en-GB" dirty="0">
                <a:hlinkClick r:id="rId6" tooltip="Treaty of Rome"/>
              </a:rPr>
              <a:t>TEC</a:t>
            </a:r>
            <a:r>
              <a:rPr lang="en-GB" dirty="0"/>
              <a:t>. The case was an important decision on the free movement of labour and had a profound effect on the transfers of footballers within the </a:t>
            </a:r>
            <a:r>
              <a:rPr lang="en-GB" dirty="0">
                <a:hlinkClick r:id="rId7" tooltip="European Union"/>
              </a:rPr>
              <a:t>European Union</a:t>
            </a:r>
            <a:r>
              <a:rPr lang="en-GB" dirty="0"/>
              <a:t> (EU).</a:t>
            </a:r>
          </a:p>
          <a:p>
            <a:r>
              <a:rPr lang="en-GB" dirty="0"/>
              <a:t>The decision banned restrictions on foreign EU players within national leagues and allowed players in the EU to move to another club at the end of a contract without a </a:t>
            </a:r>
            <a:r>
              <a:rPr lang="en-GB" dirty="0">
                <a:hlinkClick r:id="rId8" tooltip="Free transfer (association football)"/>
              </a:rPr>
              <a:t>transfer fee</a:t>
            </a:r>
            <a:r>
              <a:rPr lang="en-GB" dirty="0"/>
              <a:t> being paid.</a:t>
            </a:r>
          </a:p>
          <a:p>
            <a:pPr marL="0" indent="0">
              <a:buNone/>
            </a:pPr>
            <a:endParaRPr lang="en-US" dirty="0"/>
          </a:p>
        </p:txBody>
      </p:sp>
    </p:spTree>
    <p:extLst>
      <p:ext uri="{BB962C8B-B14F-4D97-AF65-F5344CB8AC3E}">
        <p14:creationId xmlns:p14="http://schemas.microsoft.com/office/powerpoint/2010/main" val="303341680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75467CE-0758-C448-8CAF-587C3F3DD29B}"/>
              </a:ext>
            </a:extLst>
          </p:cNvPr>
          <p:cNvSpPr>
            <a:spLocks noGrp="1"/>
          </p:cNvSpPr>
          <p:nvPr>
            <p:ph type="title"/>
          </p:nvPr>
        </p:nvSpPr>
        <p:spPr/>
        <p:txBody>
          <a:bodyPr/>
          <a:lstStyle/>
          <a:p>
            <a:r>
              <a:rPr lang="en-US" dirty="0"/>
              <a:t>Employees</a:t>
            </a:r>
          </a:p>
        </p:txBody>
      </p:sp>
      <p:sp>
        <p:nvSpPr>
          <p:cNvPr id="3" name="Content Placeholder 2">
            <a:extLst>
              <a:ext uri="{FF2B5EF4-FFF2-40B4-BE49-F238E27FC236}">
                <a16:creationId xmlns="" xmlns:a16="http://schemas.microsoft.com/office/drawing/2014/main" id="{26F88D6C-9703-B64E-8E8D-0DA8D5F19610}"/>
              </a:ext>
            </a:extLst>
          </p:cNvPr>
          <p:cNvSpPr>
            <a:spLocks noGrp="1"/>
          </p:cNvSpPr>
          <p:nvPr>
            <p:ph idx="1"/>
          </p:nvPr>
        </p:nvSpPr>
        <p:spPr/>
        <p:txBody>
          <a:bodyPr/>
          <a:lstStyle/>
          <a:p>
            <a:r>
              <a:rPr lang="en-GB" dirty="0"/>
              <a:t>Another stakeholder to which the management of a football club only should provide information, are the employees. Regarding this stakeholder, employees are meant who have a function below the top management layer, excluding players and members of the coaching staff. </a:t>
            </a:r>
          </a:p>
          <a:p>
            <a:r>
              <a:rPr lang="en-GB" dirty="0"/>
              <a:t>They of course have a very high interest in the organization because they work for the organization, executing orders from the management. Meanwhile, their power is very low. Football players have a lot more power because they represent the value of the organization, and the majority of the wages is spent on them. </a:t>
            </a:r>
          </a:p>
          <a:p>
            <a:endParaRPr lang="en-US" dirty="0"/>
          </a:p>
        </p:txBody>
      </p:sp>
    </p:spTree>
    <p:extLst>
      <p:ext uri="{BB962C8B-B14F-4D97-AF65-F5344CB8AC3E}">
        <p14:creationId xmlns:p14="http://schemas.microsoft.com/office/powerpoint/2010/main" val="112834280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D91486A-1180-0445-B022-E330A61ED8E5}"/>
              </a:ext>
            </a:extLst>
          </p:cNvPr>
          <p:cNvSpPr>
            <a:spLocks noGrp="1"/>
          </p:cNvSpPr>
          <p:nvPr>
            <p:ph type="title"/>
          </p:nvPr>
        </p:nvSpPr>
        <p:spPr/>
        <p:txBody>
          <a:bodyPr/>
          <a:lstStyle/>
          <a:p>
            <a:r>
              <a:rPr lang="en-US" dirty="0"/>
              <a:t>Keep satisfied</a:t>
            </a:r>
          </a:p>
        </p:txBody>
      </p:sp>
      <p:sp>
        <p:nvSpPr>
          <p:cNvPr id="3" name="Content Placeholder 2">
            <a:extLst>
              <a:ext uri="{FF2B5EF4-FFF2-40B4-BE49-F238E27FC236}">
                <a16:creationId xmlns="" xmlns:a16="http://schemas.microsoft.com/office/drawing/2014/main" id="{21C09A37-2A43-2C45-AE8F-14252D9E58DB}"/>
              </a:ext>
            </a:extLst>
          </p:cNvPr>
          <p:cNvSpPr>
            <a:spLocks noGrp="1"/>
          </p:cNvSpPr>
          <p:nvPr>
            <p:ph idx="1"/>
          </p:nvPr>
        </p:nvSpPr>
        <p:spPr/>
        <p:txBody>
          <a:bodyPr/>
          <a:lstStyle/>
          <a:p>
            <a:r>
              <a:rPr lang="en-GB" dirty="0"/>
              <a:t>Stakeholders with higher power but a lack of interest can be found in the bottom left of </a:t>
            </a:r>
            <a:r>
              <a:rPr lang="en-GB" dirty="0" err="1"/>
              <a:t>Mendelow's</a:t>
            </a:r>
            <a:r>
              <a:rPr lang="en-GB" dirty="0"/>
              <a:t> framework. All these stakeholders need to do to become influential, is to re-waken their interest (Campbell 2009). Football clubs management should keep this group of stakeholders satisfied because of their high power. </a:t>
            </a:r>
          </a:p>
          <a:p>
            <a:pPr marL="0" indent="0">
              <a:buNone/>
            </a:pPr>
            <a:endParaRPr lang="en-US" dirty="0"/>
          </a:p>
        </p:txBody>
      </p:sp>
    </p:spTree>
    <p:extLst>
      <p:ext uri="{BB962C8B-B14F-4D97-AF65-F5344CB8AC3E}">
        <p14:creationId xmlns:p14="http://schemas.microsoft.com/office/powerpoint/2010/main" val="186252554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BFA8CD2-9DD1-463F-94B6-F2A390BC9F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rgbClr val="5676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 xmlns:a16="http://schemas.microsoft.com/office/drawing/2014/main" id="{3BC2ABDF-E91C-1645-A670-C5BF925DED62}"/>
              </a:ext>
            </a:extLst>
          </p:cNvPr>
          <p:cNvPicPr>
            <a:picLocks noChangeAspect="1"/>
          </p:cNvPicPr>
          <p:nvPr/>
        </p:nvPicPr>
        <p:blipFill rotWithShape="1">
          <a:blip r:embed="rId3"/>
          <a:srcRect t="18261" r="1" b="1"/>
          <a:stretch/>
        </p:blipFill>
        <p:spPr>
          <a:xfrm>
            <a:off x="643467" y="643467"/>
            <a:ext cx="10905066" cy="5571066"/>
          </a:xfrm>
          <a:prstGeom prst="rect">
            <a:avLst/>
          </a:prstGeom>
        </p:spPr>
      </p:pic>
      <p:sp>
        <p:nvSpPr>
          <p:cNvPr id="12" name="Rectangle 11">
            <a:extLst>
              <a:ext uri="{FF2B5EF4-FFF2-40B4-BE49-F238E27FC236}">
                <a16:creationId xmlns="" xmlns:a16="http://schemas.microsoft.com/office/drawing/2014/main" id="{92B53684-2A8B-4C6B-8F55-3B5CE399431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2994017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C70714A-9846-1941-97FB-0EACA11CB131}"/>
              </a:ext>
            </a:extLst>
          </p:cNvPr>
          <p:cNvSpPr>
            <a:spLocks noGrp="1"/>
          </p:cNvSpPr>
          <p:nvPr>
            <p:ph type="title"/>
          </p:nvPr>
        </p:nvSpPr>
        <p:spPr/>
        <p:txBody>
          <a:bodyPr/>
          <a:lstStyle/>
          <a:p>
            <a:r>
              <a:rPr lang="en-GB" dirty="0"/>
              <a:t>Sponsors</a:t>
            </a:r>
            <a:endParaRPr lang="en-US" dirty="0"/>
          </a:p>
        </p:txBody>
      </p:sp>
      <p:sp>
        <p:nvSpPr>
          <p:cNvPr id="3" name="Content Placeholder 2">
            <a:extLst>
              <a:ext uri="{FF2B5EF4-FFF2-40B4-BE49-F238E27FC236}">
                <a16:creationId xmlns="" xmlns:a16="http://schemas.microsoft.com/office/drawing/2014/main" id="{2E6B3CB7-D1CF-7B4F-9774-B2DCC3F56E9B}"/>
              </a:ext>
            </a:extLst>
          </p:cNvPr>
          <p:cNvSpPr>
            <a:spLocks noGrp="1"/>
          </p:cNvSpPr>
          <p:nvPr>
            <p:ph idx="1"/>
          </p:nvPr>
        </p:nvSpPr>
        <p:spPr/>
        <p:txBody>
          <a:bodyPr/>
          <a:lstStyle/>
          <a:p>
            <a:r>
              <a:rPr lang="en-GB" dirty="0"/>
              <a:t/>
            </a:r>
            <a:br>
              <a:rPr lang="en-GB" dirty="0"/>
            </a:br>
            <a:r>
              <a:rPr lang="en-GB" dirty="0"/>
              <a:t>Sponsors associate their name with football clubs to benefit from their popularity. When the team experiences an increase in performance, sponsors should expect notorious brand recognition (Bailly 2003). </a:t>
            </a:r>
          </a:p>
          <a:p>
            <a:endParaRPr lang="en-US" dirty="0"/>
          </a:p>
        </p:txBody>
      </p:sp>
    </p:spTree>
    <p:extLst>
      <p:ext uri="{BB962C8B-B14F-4D97-AF65-F5344CB8AC3E}">
        <p14:creationId xmlns:p14="http://schemas.microsoft.com/office/powerpoint/2010/main" val="366577211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ADF2D1E-7E60-EF42-9919-BE317E9BD8AF}"/>
              </a:ext>
            </a:extLst>
          </p:cNvPr>
          <p:cNvSpPr>
            <a:spLocks noGrp="1"/>
          </p:cNvSpPr>
          <p:nvPr>
            <p:ph type="title"/>
          </p:nvPr>
        </p:nvSpPr>
        <p:spPr/>
        <p:txBody>
          <a:bodyPr/>
          <a:lstStyle/>
          <a:p>
            <a:r>
              <a:rPr lang="en-US" dirty="0"/>
              <a:t>Minimal effort</a:t>
            </a:r>
          </a:p>
        </p:txBody>
      </p:sp>
      <p:sp>
        <p:nvSpPr>
          <p:cNvPr id="3" name="Content Placeholder 2">
            <a:extLst>
              <a:ext uri="{FF2B5EF4-FFF2-40B4-BE49-F238E27FC236}">
                <a16:creationId xmlns="" xmlns:a16="http://schemas.microsoft.com/office/drawing/2014/main" id="{8CA4C537-4B8C-E448-98F1-E7ECC94B2658}"/>
              </a:ext>
            </a:extLst>
          </p:cNvPr>
          <p:cNvSpPr>
            <a:spLocks noGrp="1"/>
          </p:cNvSpPr>
          <p:nvPr>
            <p:ph idx="1"/>
          </p:nvPr>
        </p:nvSpPr>
        <p:spPr/>
        <p:txBody>
          <a:bodyPr/>
          <a:lstStyle/>
          <a:p>
            <a:r>
              <a:rPr lang="en-GB" dirty="0"/>
              <a:t>Those stakeholders with neither high interest nor high power, should be largely ignored by the football club. Although some stakeholders in this group, however, should not be largely ignored because of moral and ethical considerations or a high probability for a "minimal effort" stakeholder to move around the map (Campbell 2009). </a:t>
            </a:r>
          </a:p>
          <a:p>
            <a:endParaRPr lang="en-US" dirty="0"/>
          </a:p>
        </p:txBody>
      </p:sp>
    </p:spTree>
    <p:extLst>
      <p:ext uri="{BB962C8B-B14F-4D97-AF65-F5344CB8AC3E}">
        <p14:creationId xmlns:p14="http://schemas.microsoft.com/office/powerpoint/2010/main" val="237913472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5FE061E-EB37-C84A-B793-72386161D186}"/>
              </a:ext>
            </a:extLst>
          </p:cNvPr>
          <p:cNvSpPr>
            <a:spLocks noGrp="1"/>
          </p:cNvSpPr>
          <p:nvPr>
            <p:ph type="title"/>
          </p:nvPr>
        </p:nvSpPr>
        <p:spPr/>
        <p:txBody>
          <a:bodyPr/>
          <a:lstStyle/>
          <a:p>
            <a:r>
              <a:rPr lang="en-US" dirty="0"/>
              <a:t>Banks</a:t>
            </a:r>
          </a:p>
        </p:txBody>
      </p:sp>
      <p:sp>
        <p:nvSpPr>
          <p:cNvPr id="3" name="Content Placeholder 2">
            <a:extLst>
              <a:ext uri="{FF2B5EF4-FFF2-40B4-BE49-F238E27FC236}">
                <a16:creationId xmlns="" xmlns:a16="http://schemas.microsoft.com/office/drawing/2014/main" id="{6037A045-BDC7-4F42-9492-5B009733A87B}"/>
              </a:ext>
            </a:extLst>
          </p:cNvPr>
          <p:cNvSpPr>
            <a:spLocks noGrp="1"/>
          </p:cNvSpPr>
          <p:nvPr>
            <p:ph idx="1"/>
          </p:nvPr>
        </p:nvSpPr>
        <p:spPr/>
        <p:txBody>
          <a:bodyPr/>
          <a:lstStyle/>
          <a:p>
            <a:r>
              <a:rPr lang="en-GB" dirty="0"/>
              <a:t>The situation of the club determines how much influence this stakeholder could have on the football clubs' organization. It is all about the financial situation of a football club. Given the fact that around seventy member clubs of The Football League and Premier League (4 professional divisions in England) during the period of 1992 to 2011, have undergone insolvency proceedings, banks could be a stakeholder to take into account (Deloitte 2011). In these kind of situations banks will have power on clubs which have financial difficulties to try to improve their situation. Normally banks only concerns are that football clubs pay on time for their loans (Bailly 2003). </a:t>
            </a:r>
          </a:p>
          <a:p>
            <a:endParaRPr lang="en-US" dirty="0"/>
          </a:p>
        </p:txBody>
      </p:sp>
    </p:spTree>
    <p:extLst>
      <p:ext uri="{BB962C8B-B14F-4D97-AF65-F5344CB8AC3E}">
        <p14:creationId xmlns:p14="http://schemas.microsoft.com/office/powerpoint/2010/main" val="82623096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D129A4E-44CD-204C-9CAE-401896C1DBA2}"/>
              </a:ext>
            </a:extLst>
          </p:cNvPr>
          <p:cNvSpPr>
            <a:spLocks noGrp="1"/>
          </p:cNvSpPr>
          <p:nvPr>
            <p:ph type="title"/>
          </p:nvPr>
        </p:nvSpPr>
        <p:spPr/>
        <p:txBody>
          <a:bodyPr/>
          <a:lstStyle/>
          <a:p>
            <a:r>
              <a:rPr lang="en-US" dirty="0"/>
              <a:t>Other clubs</a:t>
            </a:r>
          </a:p>
        </p:txBody>
      </p:sp>
      <p:sp>
        <p:nvSpPr>
          <p:cNvPr id="3" name="Content Placeholder 2">
            <a:extLst>
              <a:ext uri="{FF2B5EF4-FFF2-40B4-BE49-F238E27FC236}">
                <a16:creationId xmlns="" xmlns:a16="http://schemas.microsoft.com/office/drawing/2014/main" id="{7D1B2057-A118-E048-B972-E6F5B32A27B3}"/>
              </a:ext>
            </a:extLst>
          </p:cNvPr>
          <p:cNvSpPr>
            <a:spLocks noGrp="1"/>
          </p:cNvSpPr>
          <p:nvPr>
            <p:ph idx="1"/>
          </p:nvPr>
        </p:nvSpPr>
        <p:spPr/>
        <p:txBody>
          <a:bodyPr/>
          <a:lstStyle/>
          <a:p>
            <a:r>
              <a:rPr lang="en-GB" dirty="0"/>
              <a:t>Competition is needed in order to produce, as a league, attractive and challenging football matches. Football clubs will see other clubs as competitors or rivals in a league, but they have to realize that other clubs are required in order to deliver an attractive game of football. </a:t>
            </a:r>
          </a:p>
          <a:p>
            <a:r>
              <a:rPr lang="en-GB" dirty="0"/>
              <a:t>Other clubs in a league or competition exert pressure on the football club to perform in a sportive way. Unconsciously, in a lesser extent, competitors are also pushing the football clubs to perform financially. Competitors who are financially healthy, should be a role model for a comparable club who faces financial difficulties. </a:t>
            </a:r>
          </a:p>
          <a:p>
            <a:endParaRPr lang="en-US" dirty="0"/>
          </a:p>
        </p:txBody>
      </p:sp>
    </p:spTree>
    <p:extLst>
      <p:ext uri="{BB962C8B-B14F-4D97-AF65-F5344CB8AC3E}">
        <p14:creationId xmlns:p14="http://schemas.microsoft.com/office/powerpoint/2010/main" val="190631047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449ED12-13CC-5147-A438-DA8805F49577}"/>
              </a:ext>
            </a:extLst>
          </p:cNvPr>
          <p:cNvSpPr>
            <a:spLocks noGrp="1"/>
          </p:cNvSpPr>
          <p:nvPr>
            <p:ph type="title"/>
          </p:nvPr>
        </p:nvSpPr>
        <p:spPr/>
        <p:txBody>
          <a:bodyPr/>
          <a:lstStyle/>
          <a:p>
            <a:r>
              <a:rPr lang="en-US" dirty="0"/>
              <a:t>Government, local authority</a:t>
            </a:r>
          </a:p>
        </p:txBody>
      </p:sp>
      <p:sp>
        <p:nvSpPr>
          <p:cNvPr id="3" name="Content Placeholder 2">
            <a:extLst>
              <a:ext uri="{FF2B5EF4-FFF2-40B4-BE49-F238E27FC236}">
                <a16:creationId xmlns="" xmlns:a16="http://schemas.microsoft.com/office/drawing/2014/main" id="{A7A84DC3-679B-C643-9F84-102A8E64FEFB}"/>
              </a:ext>
            </a:extLst>
          </p:cNvPr>
          <p:cNvSpPr>
            <a:spLocks noGrp="1"/>
          </p:cNvSpPr>
          <p:nvPr>
            <p:ph idx="1"/>
          </p:nvPr>
        </p:nvSpPr>
        <p:spPr/>
        <p:txBody>
          <a:bodyPr/>
          <a:lstStyle/>
          <a:p>
            <a:r>
              <a:rPr lang="en-GB" dirty="0"/>
              <a:t>The role of the government is in general very limited. The government and local authorities encourage local football clubs, because these clubs represents the country or a specific region. When they are performing well the region or country will get more attention, and it's image will improve. </a:t>
            </a:r>
          </a:p>
          <a:p>
            <a:r>
              <a:rPr lang="en-GB" dirty="0"/>
              <a:t>That's why government financially encourages clubs to develop programs and community projects (Bailly 2003). In some cases football clubs rent a stadium from the local authorities to play their home matches in. In these situations the relationship between football organizations and local authorities should be more intensive. In general, football clubs have to manage the government and local authorities as non-important stakeholders. </a:t>
            </a:r>
          </a:p>
          <a:p>
            <a:endParaRPr lang="en-US" dirty="0"/>
          </a:p>
        </p:txBody>
      </p:sp>
    </p:spTree>
    <p:extLst>
      <p:ext uri="{BB962C8B-B14F-4D97-AF65-F5344CB8AC3E}">
        <p14:creationId xmlns:p14="http://schemas.microsoft.com/office/powerpoint/2010/main" val="312586467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3ABE25B-62D1-F548-A00E-FDC1FE175D72}"/>
              </a:ext>
            </a:extLst>
          </p:cNvPr>
          <p:cNvSpPr>
            <a:spLocks noGrp="1"/>
          </p:cNvSpPr>
          <p:nvPr>
            <p:ph type="title"/>
          </p:nvPr>
        </p:nvSpPr>
        <p:spPr/>
        <p:txBody>
          <a:bodyPr/>
          <a:lstStyle/>
          <a:p>
            <a:r>
              <a:rPr lang="en-US" dirty="0"/>
              <a:t>Public institutions</a:t>
            </a:r>
          </a:p>
        </p:txBody>
      </p:sp>
      <p:sp>
        <p:nvSpPr>
          <p:cNvPr id="3" name="Content Placeholder 2">
            <a:extLst>
              <a:ext uri="{FF2B5EF4-FFF2-40B4-BE49-F238E27FC236}">
                <a16:creationId xmlns="" xmlns:a16="http://schemas.microsoft.com/office/drawing/2014/main" id="{C240732B-3DFE-2E41-8AED-CF49E3D7C5BF}"/>
              </a:ext>
            </a:extLst>
          </p:cNvPr>
          <p:cNvSpPr>
            <a:spLocks noGrp="1"/>
          </p:cNvSpPr>
          <p:nvPr>
            <p:ph idx="1"/>
          </p:nvPr>
        </p:nvSpPr>
        <p:spPr/>
        <p:txBody>
          <a:bodyPr/>
          <a:lstStyle/>
          <a:p>
            <a:r>
              <a:rPr lang="en-GB" dirty="0"/>
              <a:t>Public institutions are also clustered in the stakeholder group to which minimal effort is needed from a management perspective. However, there is an exception. When football clubs wants to be part of community support, they have to put in more effort to achieve that football remains accessible to everyone in the community, especially to poor people. </a:t>
            </a:r>
          </a:p>
          <a:p>
            <a:r>
              <a:rPr lang="en-GB" dirty="0"/>
              <a:t>Because of these moral and ethical considerations these stakeholders should not be largely ignored (Campbell 2009). Another aspect of public institutions considered here are related with football grassroots programme. </a:t>
            </a:r>
          </a:p>
          <a:p>
            <a:endParaRPr lang="en-US" dirty="0"/>
          </a:p>
        </p:txBody>
      </p:sp>
    </p:spTree>
    <p:extLst>
      <p:ext uri="{BB962C8B-B14F-4D97-AF65-F5344CB8AC3E}">
        <p14:creationId xmlns:p14="http://schemas.microsoft.com/office/powerpoint/2010/main" val="21542464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 xmlns:a16="http://schemas.microsoft.com/office/drawing/2014/main" id="{BB21E1E4-DEE1-A540-8DBB-CC52C077AECD}"/>
              </a:ext>
            </a:extLst>
          </p:cNvPr>
          <p:cNvSpPr>
            <a:spLocks noGrp="1"/>
          </p:cNvSpPr>
          <p:nvPr>
            <p:ph type="title"/>
          </p:nvPr>
        </p:nvSpPr>
        <p:spPr/>
        <p:txBody>
          <a:bodyPr>
            <a:normAutofit fontScale="90000"/>
          </a:bodyPr>
          <a:lstStyle/>
          <a:p>
            <a:r>
              <a:rPr lang="en-GB" b="1" dirty="0"/>
              <a:t>HM Revenue &amp; Customs investigates players, clubs &amp; agents over tax</a:t>
            </a:r>
            <a:br>
              <a:rPr lang="en-GB" b="1" dirty="0"/>
            </a:br>
            <a:endParaRPr lang="en-US" dirty="0"/>
          </a:p>
        </p:txBody>
      </p:sp>
      <p:sp>
        <p:nvSpPr>
          <p:cNvPr id="5" name="Content Placeholder 4">
            <a:extLst>
              <a:ext uri="{FF2B5EF4-FFF2-40B4-BE49-F238E27FC236}">
                <a16:creationId xmlns="" xmlns:a16="http://schemas.microsoft.com/office/drawing/2014/main" id="{67B90DC9-F93A-EA4C-B3BB-00D1EF7D1109}"/>
              </a:ext>
            </a:extLst>
          </p:cNvPr>
          <p:cNvSpPr>
            <a:spLocks noGrp="1"/>
          </p:cNvSpPr>
          <p:nvPr>
            <p:ph sz="half" idx="1"/>
          </p:nvPr>
        </p:nvSpPr>
        <p:spPr/>
        <p:txBody>
          <a:bodyPr>
            <a:normAutofit lnSpcReduction="10000"/>
          </a:bodyPr>
          <a:lstStyle/>
          <a:p>
            <a:pPr fontAlgn="base"/>
            <a:r>
              <a:rPr lang="en-GB" b="1" dirty="0"/>
              <a:t>The tax payments of 171 players, 44 clubs and 31 agents are being investigated by HM Revenue &amp; Customs.</a:t>
            </a:r>
          </a:p>
          <a:p>
            <a:pPr fontAlgn="base"/>
            <a:r>
              <a:rPr lang="en-GB" dirty="0"/>
              <a:t>HMRC has recovered £332m of extra tax from professional football since 2015-16.</a:t>
            </a:r>
          </a:p>
          <a:p>
            <a:pPr fontAlgn="base"/>
            <a:r>
              <a:rPr lang="en-GB" dirty="0"/>
              <a:t>The figures are a rise from September 2017, when HMRC investigated the tax affairs of 90 players, 38 clubs and 13 agents. </a:t>
            </a:r>
          </a:p>
          <a:p>
            <a:r>
              <a:rPr lang="en-GB" dirty="0"/>
              <a:t/>
            </a:r>
            <a:br>
              <a:rPr lang="en-GB" dirty="0"/>
            </a:br>
            <a:endParaRPr lang="en-US" dirty="0"/>
          </a:p>
        </p:txBody>
      </p:sp>
      <p:pic>
        <p:nvPicPr>
          <p:cNvPr id="7" name="Picture 2" descr="A ball hits the back of the net">
            <a:extLst>
              <a:ext uri="{FF2B5EF4-FFF2-40B4-BE49-F238E27FC236}">
                <a16:creationId xmlns="" xmlns:a16="http://schemas.microsoft.com/office/drawing/2014/main" id="{C17C5927-EC27-9B47-8019-FB2DF01F3522}"/>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461919" y="2694781"/>
            <a:ext cx="4572000" cy="2565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139039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 xmlns:a16="http://schemas.microsoft.com/office/drawing/2014/main" id="{65DE0BCF-DD58-AE46-9035-B84C659C8CFC}"/>
              </a:ext>
            </a:extLst>
          </p:cNvPr>
          <p:cNvPicPr>
            <a:picLocks noChangeAspect="1"/>
          </p:cNvPicPr>
          <p:nvPr/>
        </p:nvPicPr>
        <p:blipFill>
          <a:blip r:embed="rId2"/>
          <a:stretch>
            <a:fillRect/>
          </a:stretch>
        </p:blipFill>
        <p:spPr>
          <a:xfrm>
            <a:off x="2120348" y="0"/>
            <a:ext cx="7951304" cy="6858000"/>
          </a:xfrm>
          <a:prstGeom prst="rect">
            <a:avLst/>
          </a:prstGeom>
        </p:spPr>
      </p:pic>
    </p:spTree>
    <p:extLst>
      <p:ext uri="{BB962C8B-B14F-4D97-AF65-F5344CB8AC3E}">
        <p14:creationId xmlns:p14="http://schemas.microsoft.com/office/powerpoint/2010/main" val="157786712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70120F84-A866-4D9F-8B1C-9120A013D65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 xmlns:a16="http://schemas.microsoft.com/office/drawing/2014/main" id="{252FEFEF-6AC0-46B6-AC09-11FC56196FA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 xmlns:a16="http://schemas.microsoft.com/office/drawing/2014/main" id="{F0D26E35-5AAD-124A-9487-D70F31E946EE}"/>
              </a:ext>
            </a:extLst>
          </p:cNvPr>
          <p:cNvSpPr>
            <a:spLocks noGrp="1"/>
          </p:cNvSpPr>
          <p:nvPr>
            <p:ph type="title"/>
          </p:nvPr>
        </p:nvSpPr>
        <p:spPr>
          <a:xfrm>
            <a:off x="1175512" y="870132"/>
            <a:ext cx="9792208" cy="1527078"/>
          </a:xfrm>
        </p:spPr>
        <p:txBody>
          <a:bodyPr>
            <a:normAutofit/>
          </a:bodyPr>
          <a:lstStyle/>
          <a:p>
            <a:r>
              <a:rPr lang="en-US" dirty="0"/>
              <a:t>GSK GLAXO SMITH KLINE</a:t>
            </a:r>
          </a:p>
        </p:txBody>
      </p:sp>
      <p:sp>
        <p:nvSpPr>
          <p:cNvPr id="3" name="Content Placeholder 2">
            <a:extLst>
              <a:ext uri="{FF2B5EF4-FFF2-40B4-BE49-F238E27FC236}">
                <a16:creationId xmlns="" xmlns:a16="http://schemas.microsoft.com/office/drawing/2014/main" id="{C9E04F6A-E6BD-5743-BBA0-882091E730DD}"/>
              </a:ext>
            </a:extLst>
          </p:cNvPr>
          <p:cNvSpPr>
            <a:spLocks noGrp="1"/>
          </p:cNvSpPr>
          <p:nvPr>
            <p:ph idx="1"/>
          </p:nvPr>
        </p:nvSpPr>
        <p:spPr>
          <a:xfrm>
            <a:off x="1175512" y="2557849"/>
            <a:ext cx="9792208" cy="3407862"/>
          </a:xfrm>
        </p:spPr>
        <p:txBody>
          <a:bodyPr>
            <a:normAutofit/>
          </a:bodyPr>
          <a:lstStyle/>
          <a:p>
            <a:pPr>
              <a:lnSpc>
                <a:spcPct val="90000"/>
              </a:lnSpc>
            </a:pPr>
            <a:r>
              <a:rPr lang="en-GB" sz="1300"/>
              <a:t>British </a:t>
            </a:r>
            <a:r>
              <a:rPr lang="en-GB" sz="1300">
                <a:hlinkClick r:id="rId2" tooltip="Pharmaceutical industry"/>
              </a:rPr>
              <a:t>pharmaceutical company</a:t>
            </a:r>
            <a:r>
              <a:rPr lang="en-GB" sz="1300"/>
              <a:t> headquartered in </a:t>
            </a:r>
            <a:r>
              <a:rPr lang="en-GB" sz="1300">
                <a:hlinkClick r:id="rId3" tooltip="Brentford"/>
              </a:rPr>
              <a:t>Brentford</a:t>
            </a:r>
            <a:r>
              <a:rPr lang="en-GB" sz="1300"/>
              <a:t>, London. Established in 2000 by a </a:t>
            </a:r>
            <a:r>
              <a:rPr lang="en-GB" sz="1300">
                <a:hlinkClick r:id="rId4" tooltip="Mergers and acquisitions"/>
              </a:rPr>
              <a:t>merger</a:t>
            </a:r>
            <a:r>
              <a:rPr lang="en-GB" sz="1300"/>
              <a:t> of Glaxo </a:t>
            </a:r>
            <a:r>
              <a:rPr lang="en-GB" sz="1300" err="1"/>
              <a:t>Wellcome</a:t>
            </a:r>
            <a:r>
              <a:rPr lang="en-GB" sz="1300"/>
              <a:t> and SmithKline Beecham, GSK was the world's sixth largest pharmaceutical company as of 2015, after </a:t>
            </a:r>
            <a:r>
              <a:rPr lang="en-GB" sz="1300">
                <a:hlinkClick r:id="rId5" tooltip="Pfizer"/>
              </a:rPr>
              <a:t>Pfizer</a:t>
            </a:r>
            <a:r>
              <a:rPr lang="en-GB" sz="1300"/>
              <a:t>, </a:t>
            </a:r>
            <a:r>
              <a:rPr lang="en-GB" sz="1300">
                <a:hlinkClick r:id="rId6" tooltip="Novartis"/>
              </a:rPr>
              <a:t>Novartis</a:t>
            </a:r>
            <a:r>
              <a:rPr lang="en-GB" sz="1300"/>
              <a:t>, </a:t>
            </a:r>
            <a:r>
              <a:rPr lang="en-GB" sz="1300">
                <a:hlinkClick r:id="rId7" tooltip="Merck &amp; Co."/>
              </a:rPr>
              <a:t>Merck</a:t>
            </a:r>
            <a:r>
              <a:rPr lang="en-GB" sz="1300"/>
              <a:t>, </a:t>
            </a:r>
            <a:r>
              <a:rPr lang="en-GB" sz="1300">
                <a:hlinkClick r:id="rId8" tooltip="Hoffmann-La Roche"/>
              </a:rPr>
              <a:t>Hoffmann-La Roche</a:t>
            </a:r>
            <a:r>
              <a:rPr lang="en-GB" sz="1300"/>
              <a:t> and </a:t>
            </a:r>
            <a:r>
              <a:rPr lang="en-GB" sz="1300">
                <a:hlinkClick r:id="rId9" tooltip="Sanofi"/>
              </a:rPr>
              <a:t>Sanofi</a:t>
            </a:r>
            <a:r>
              <a:rPr lang="en-GB" sz="1300"/>
              <a:t>.</a:t>
            </a:r>
          </a:p>
          <a:p>
            <a:pPr>
              <a:lnSpc>
                <a:spcPct val="90000"/>
              </a:lnSpc>
            </a:pPr>
            <a:r>
              <a:rPr lang="en-GB" sz="1300"/>
              <a:t>The company has a primary listing on the </a:t>
            </a:r>
            <a:r>
              <a:rPr lang="en-GB" sz="1300">
                <a:hlinkClick r:id="rId10" tooltip="London Stock Exchange"/>
              </a:rPr>
              <a:t>London Stock Exchange</a:t>
            </a:r>
            <a:r>
              <a:rPr lang="en-GB" sz="1300"/>
              <a:t> and August 2016 it had a market capitalisation of £81 billion </a:t>
            </a:r>
          </a:p>
          <a:p>
            <a:pPr>
              <a:lnSpc>
                <a:spcPct val="90000"/>
              </a:lnSpc>
            </a:pPr>
            <a:r>
              <a:rPr lang="en-GB" sz="1300"/>
              <a:t>GSK's drugs and vaccines earned £21.3 billion in 2013.</a:t>
            </a:r>
            <a:endParaRPr lang="en-GB" sz="1300" baseline="30000"/>
          </a:p>
          <a:p>
            <a:pPr>
              <a:lnSpc>
                <a:spcPct val="90000"/>
              </a:lnSpc>
            </a:pPr>
            <a:r>
              <a:rPr lang="en-GB" sz="1300"/>
              <a:t>Its top-selling products that year were </a:t>
            </a:r>
            <a:r>
              <a:rPr lang="en-GB" sz="1300">
                <a:hlinkClick r:id="rId11" tooltip="Advair"/>
              </a:rPr>
              <a:t>Advair</a:t>
            </a:r>
            <a:r>
              <a:rPr lang="en-GB" sz="1300"/>
              <a:t>, </a:t>
            </a:r>
            <a:r>
              <a:rPr lang="en-GB" sz="1300">
                <a:hlinkClick r:id="rId12" tooltip="Avodart"/>
              </a:rPr>
              <a:t>Avodart</a:t>
            </a:r>
            <a:r>
              <a:rPr lang="en-GB" sz="1300"/>
              <a:t>, </a:t>
            </a:r>
            <a:r>
              <a:rPr lang="en-GB" sz="1300">
                <a:hlinkClick r:id="rId13" tooltip="Flovent"/>
              </a:rPr>
              <a:t>Flovent</a:t>
            </a:r>
            <a:r>
              <a:rPr lang="en-GB" sz="1300"/>
              <a:t>, </a:t>
            </a:r>
            <a:r>
              <a:rPr lang="en-GB" sz="1300">
                <a:hlinkClick r:id="rId14" tooltip="Augmentin"/>
              </a:rPr>
              <a:t>Augmentin</a:t>
            </a:r>
            <a:r>
              <a:rPr lang="en-GB" sz="1300"/>
              <a:t>, </a:t>
            </a:r>
            <a:r>
              <a:rPr lang="en-GB" sz="1300">
                <a:hlinkClick r:id="rId15" tooltip="Lovaza"/>
              </a:rPr>
              <a:t>Lovaza</a:t>
            </a:r>
            <a:r>
              <a:rPr lang="en-GB" sz="1300"/>
              <a:t> and </a:t>
            </a:r>
            <a:r>
              <a:rPr lang="en-GB" sz="1300">
                <a:hlinkClick r:id="rId16" tooltip="Lamictal"/>
              </a:rPr>
              <a:t>Lamictal</a:t>
            </a:r>
            <a:r>
              <a:rPr lang="en-GB" sz="1300"/>
              <a:t>. GSK's consumer products, which earned £5.2 billion in 2013, include </a:t>
            </a:r>
            <a:r>
              <a:rPr lang="en-GB" sz="1300">
                <a:hlinkClick r:id="rId17" tooltip="Sensodyne"/>
              </a:rPr>
              <a:t>Sensodyne</a:t>
            </a:r>
            <a:r>
              <a:rPr lang="en-GB" sz="1300"/>
              <a:t> and </a:t>
            </a:r>
            <a:r>
              <a:rPr lang="en-GB" sz="1300">
                <a:hlinkClick r:id="rId18" tooltip="Aquafresh"/>
              </a:rPr>
              <a:t>Aquafresh</a:t>
            </a:r>
            <a:r>
              <a:rPr lang="en-GB" sz="1300"/>
              <a:t> toothpaste, the malted-milk drink </a:t>
            </a:r>
            <a:r>
              <a:rPr lang="en-GB" sz="1300">
                <a:hlinkClick r:id="rId19" tooltip="Horlicks"/>
              </a:rPr>
              <a:t>Horlicks</a:t>
            </a:r>
            <a:r>
              <a:rPr lang="en-GB" sz="1300"/>
              <a:t>, </a:t>
            </a:r>
            <a:r>
              <a:rPr lang="en-GB" sz="1300">
                <a:hlinkClick r:id="rId20" tooltip="Docosanol"/>
              </a:rPr>
              <a:t>Abreva</a:t>
            </a:r>
            <a:r>
              <a:rPr lang="en-GB" sz="1300"/>
              <a:t> for cold sores, Breathe Right </a:t>
            </a:r>
            <a:r>
              <a:rPr lang="en-GB" sz="1300">
                <a:hlinkClick r:id="rId21" tooltip="Nasal strip"/>
              </a:rPr>
              <a:t>nasal strips</a:t>
            </a:r>
            <a:r>
              <a:rPr lang="en-GB" sz="1300"/>
              <a:t>, </a:t>
            </a:r>
            <a:r>
              <a:rPr lang="en-GB" sz="1300">
                <a:hlinkClick r:id="rId22" tooltip="Nicoderm"/>
              </a:rPr>
              <a:t>Nicoderm</a:t>
            </a:r>
            <a:r>
              <a:rPr lang="en-GB" sz="1300"/>
              <a:t> and </a:t>
            </a:r>
            <a:r>
              <a:rPr lang="en-GB" sz="1300">
                <a:hlinkClick r:id="rId23" tooltip="Nicorette"/>
              </a:rPr>
              <a:t>Nicorette</a:t>
            </a:r>
            <a:r>
              <a:rPr lang="en-GB" sz="1300"/>
              <a:t> nicotine replacements, and Night Nurse, a cold remedy.</a:t>
            </a:r>
            <a:endParaRPr lang="en-GB" sz="1300" baseline="30000"/>
          </a:p>
          <a:p>
            <a:pPr>
              <a:lnSpc>
                <a:spcPct val="90000"/>
              </a:lnSpc>
            </a:pPr>
            <a:r>
              <a:rPr lang="en-GB" sz="1300"/>
              <a:t>The company developed the first </a:t>
            </a:r>
            <a:r>
              <a:rPr lang="en-GB" sz="1300">
                <a:hlinkClick r:id="rId24" tooltip="Malaria vaccine"/>
              </a:rPr>
              <a:t>malaria vaccine</a:t>
            </a:r>
            <a:r>
              <a:rPr lang="en-GB" sz="1300"/>
              <a:t>, </a:t>
            </a:r>
            <a:r>
              <a:rPr lang="en-GB" sz="1300">
                <a:hlinkClick r:id="rId25" tooltip="RTS,S"/>
              </a:rPr>
              <a:t>RTS,S</a:t>
            </a:r>
            <a:r>
              <a:rPr lang="en-GB" sz="1300"/>
              <a:t>, which it said in 2014 it would make available for five percent above cost.</a:t>
            </a:r>
            <a:endParaRPr lang="en-GB" sz="1300" baseline="30000"/>
          </a:p>
          <a:p>
            <a:pPr>
              <a:lnSpc>
                <a:spcPct val="90000"/>
              </a:lnSpc>
            </a:pPr>
            <a:r>
              <a:rPr lang="en-GB" sz="1300"/>
              <a:t>In 2012 GSK pleaded guilty to promotion of drugs for unapproved uses, failure to report safety data, and kickbacks to physicians in the United States and agreed to pay a $3 billion (£1.9bn) settlement. It was the largest health-care fraud case to date in that country and the </a:t>
            </a:r>
            <a:r>
              <a:rPr lang="en-GB" sz="1300">
                <a:hlinkClick r:id="rId26" tooltip="List of largest pharmaceutical settlements in the United States"/>
              </a:rPr>
              <a:t>largest settlement</a:t>
            </a:r>
            <a:r>
              <a:rPr lang="en-GB" sz="1300"/>
              <a:t> by a drug company.</a:t>
            </a:r>
          </a:p>
          <a:p>
            <a:pPr>
              <a:lnSpc>
                <a:spcPct val="90000"/>
              </a:lnSpc>
            </a:pPr>
            <a:endParaRPr lang="en-US" sz="1300"/>
          </a:p>
        </p:txBody>
      </p:sp>
    </p:spTree>
    <p:extLst>
      <p:ext uri="{BB962C8B-B14F-4D97-AF65-F5344CB8AC3E}">
        <p14:creationId xmlns:p14="http://schemas.microsoft.com/office/powerpoint/2010/main" val="15825618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54737801-B9D6-4A08-BD77-23010A8022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 xmlns:a16="http://schemas.microsoft.com/office/drawing/2014/main" id="{25FABD39-C757-461E-A681-DC273648402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53190" y="572613"/>
            <a:ext cx="11281609" cy="2396079"/>
          </a:xfrm>
          <a:prstGeom prst="rect">
            <a:avLst/>
          </a:prstGeom>
          <a:solidFill>
            <a:schemeClr val="accent1"/>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 xmlns:a16="http://schemas.microsoft.com/office/drawing/2014/main" id="{2DF424F5-8D5C-46C0-A1B0-AF34E0350CD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16738" y="737380"/>
            <a:ext cx="10954512" cy="2066544"/>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 xmlns:a16="http://schemas.microsoft.com/office/drawing/2014/main" id="{8240C57F-E6F7-E448-9406-6E61041F8D42}"/>
              </a:ext>
            </a:extLst>
          </p:cNvPr>
          <p:cNvSpPr>
            <a:spLocks noGrp="1"/>
          </p:cNvSpPr>
          <p:nvPr>
            <p:ph type="title"/>
          </p:nvPr>
        </p:nvSpPr>
        <p:spPr>
          <a:xfrm>
            <a:off x="1066800" y="1089090"/>
            <a:ext cx="10058400" cy="1371600"/>
          </a:xfrm>
        </p:spPr>
        <p:txBody>
          <a:bodyPr>
            <a:normAutofit/>
          </a:bodyPr>
          <a:lstStyle/>
          <a:p>
            <a:pPr algn="ctr"/>
            <a:r>
              <a:rPr lang="en-US">
                <a:solidFill>
                  <a:srgbClr val="FFFFFF"/>
                </a:solidFill>
              </a:rPr>
              <a:t>First task</a:t>
            </a:r>
          </a:p>
        </p:txBody>
      </p:sp>
      <p:sp>
        <p:nvSpPr>
          <p:cNvPr id="3" name="Content Placeholder 2">
            <a:extLst>
              <a:ext uri="{FF2B5EF4-FFF2-40B4-BE49-F238E27FC236}">
                <a16:creationId xmlns="" xmlns:a16="http://schemas.microsoft.com/office/drawing/2014/main" id="{3876EDE5-2D2D-BD4F-9242-4232E7F8E4DD}"/>
              </a:ext>
            </a:extLst>
          </p:cNvPr>
          <p:cNvSpPr>
            <a:spLocks noGrp="1"/>
          </p:cNvSpPr>
          <p:nvPr>
            <p:ph idx="1"/>
          </p:nvPr>
        </p:nvSpPr>
        <p:spPr>
          <a:xfrm>
            <a:off x="1066800" y="3263619"/>
            <a:ext cx="10058400" cy="2673765"/>
          </a:xfrm>
        </p:spPr>
        <p:txBody>
          <a:bodyPr anchor="t">
            <a:normAutofit/>
          </a:bodyPr>
          <a:lstStyle/>
          <a:p>
            <a:r>
              <a:rPr lang="en-US" sz="2000"/>
              <a:t>Identify the stakeholders</a:t>
            </a:r>
          </a:p>
          <a:p>
            <a:pPr marL="0" indent="0">
              <a:buNone/>
            </a:pPr>
            <a:endParaRPr lang="en-US" sz="2000"/>
          </a:p>
        </p:txBody>
      </p:sp>
    </p:spTree>
    <p:extLst>
      <p:ext uri="{BB962C8B-B14F-4D97-AF65-F5344CB8AC3E}">
        <p14:creationId xmlns:p14="http://schemas.microsoft.com/office/powerpoint/2010/main" val="275406972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03F52F5-D093-7C4A-9531-0A85516312AB}"/>
              </a:ext>
            </a:extLst>
          </p:cNvPr>
          <p:cNvSpPr>
            <a:spLocks noGrp="1"/>
          </p:cNvSpPr>
          <p:nvPr>
            <p:ph type="title"/>
          </p:nvPr>
        </p:nvSpPr>
        <p:spPr>
          <a:xfrm>
            <a:off x="1066800" y="642594"/>
            <a:ext cx="10058400" cy="1371600"/>
          </a:xfrm>
        </p:spPr>
        <p:txBody>
          <a:bodyPr>
            <a:normAutofit/>
          </a:bodyPr>
          <a:lstStyle/>
          <a:p>
            <a:pPr algn="ctr"/>
            <a:r>
              <a:rPr lang="en-US" dirty="0"/>
              <a:t>Stakeholders</a:t>
            </a:r>
            <a:endParaRPr lang="en-US"/>
          </a:p>
        </p:txBody>
      </p:sp>
      <p:graphicFrame>
        <p:nvGraphicFramePr>
          <p:cNvPr id="5" name="Content Placeholder 2">
            <a:extLst>
              <a:ext uri="{FF2B5EF4-FFF2-40B4-BE49-F238E27FC236}">
                <a16:creationId xmlns="" xmlns:a16="http://schemas.microsoft.com/office/drawing/2014/main" id="{1ACAA26D-55D7-4AF6-8947-3CFD18F42ED5}"/>
              </a:ext>
            </a:extLst>
          </p:cNvPr>
          <p:cNvGraphicFramePr>
            <a:graphicFrameLocks noGrp="1"/>
          </p:cNvGraphicFramePr>
          <p:nvPr>
            <p:ph idx="1"/>
            <p:extLst>
              <p:ext uri="{D42A27DB-BD31-4B8C-83A1-F6EECF244321}">
                <p14:modId xmlns:p14="http://schemas.microsoft.com/office/powerpoint/2010/main" val="2604262371"/>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673081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D47F695-F885-E04E-A6AB-32EA7D3FDA5D}"/>
              </a:ext>
            </a:extLst>
          </p:cNvPr>
          <p:cNvSpPr>
            <a:spLocks noGrp="1"/>
          </p:cNvSpPr>
          <p:nvPr>
            <p:ph type="title"/>
          </p:nvPr>
        </p:nvSpPr>
        <p:spPr>
          <a:xfrm>
            <a:off x="1066800" y="642594"/>
            <a:ext cx="10058400" cy="1371600"/>
          </a:xfrm>
        </p:spPr>
        <p:txBody>
          <a:bodyPr>
            <a:normAutofit/>
          </a:bodyPr>
          <a:lstStyle/>
          <a:p>
            <a:pPr algn="ctr"/>
            <a:r>
              <a:rPr lang="en-US" dirty="0"/>
              <a:t>Types</a:t>
            </a:r>
            <a:endParaRPr lang="en-US"/>
          </a:p>
        </p:txBody>
      </p:sp>
      <p:graphicFrame>
        <p:nvGraphicFramePr>
          <p:cNvPr id="5" name="Content Placeholder 2">
            <a:extLst>
              <a:ext uri="{FF2B5EF4-FFF2-40B4-BE49-F238E27FC236}">
                <a16:creationId xmlns="" xmlns:a16="http://schemas.microsoft.com/office/drawing/2014/main" id="{9A598054-98C6-432E-BCF8-B1083092ECAD}"/>
              </a:ext>
            </a:extLst>
          </p:cNvPr>
          <p:cNvGraphicFramePr>
            <a:graphicFrameLocks noGrp="1"/>
          </p:cNvGraphicFramePr>
          <p:nvPr>
            <p:ph idx="1"/>
            <p:extLst>
              <p:ext uri="{D42A27DB-BD31-4B8C-83A1-F6EECF244321}">
                <p14:modId xmlns:p14="http://schemas.microsoft.com/office/powerpoint/2010/main" val="2727192505"/>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727357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9664D085-C814-4D74-BCE0-2059F0DC043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 xmlns:a16="http://schemas.microsoft.com/office/drawing/2014/main" id="{DDA5539E-D8B4-4F5A-B46F-C304F5D7A84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7012" y="48006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 xmlns:a16="http://schemas.microsoft.com/office/drawing/2014/main" id="{ADF3FD7A-13EE-E745-B5BE-3C3AC38B5B18}"/>
              </a:ext>
            </a:extLst>
          </p:cNvPr>
          <p:cNvGraphicFramePr>
            <a:graphicFrameLocks noGrp="1"/>
          </p:cNvGraphicFramePr>
          <p:nvPr>
            <p:extLst>
              <p:ext uri="{D42A27DB-BD31-4B8C-83A1-F6EECF244321}">
                <p14:modId xmlns:p14="http://schemas.microsoft.com/office/powerpoint/2010/main" val="3369784986"/>
              </p:ext>
            </p:extLst>
          </p:nvPr>
        </p:nvGraphicFramePr>
        <p:xfrm>
          <a:off x="801539" y="833084"/>
          <a:ext cx="10588925" cy="5191834"/>
        </p:xfrm>
        <a:graphic>
          <a:graphicData uri="http://schemas.openxmlformats.org/drawingml/2006/table">
            <a:tbl>
              <a:tblPr firstRow="1" bandRow="1">
                <a:tableStyleId>{69C7853C-536D-4A76-A0AE-DD22124D55A5}</a:tableStyleId>
              </a:tblPr>
              <a:tblGrid>
                <a:gridCol w="2884190">
                  <a:extLst>
                    <a:ext uri="{9D8B030D-6E8A-4147-A177-3AD203B41FA5}">
                      <a16:colId xmlns="" xmlns:a16="http://schemas.microsoft.com/office/drawing/2014/main" val="540044213"/>
                    </a:ext>
                  </a:extLst>
                </a:gridCol>
                <a:gridCol w="1936355">
                  <a:extLst>
                    <a:ext uri="{9D8B030D-6E8A-4147-A177-3AD203B41FA5}">
                      <a16:colId xmlns="" xmlns:a16="http://schemas.microsoft.com/office/drawing/2014/main" val="2850256718"/>
                    </a:ext>
                  </a:extLst>
                </a:gridCol>
                <a:gridCol w="2884190">
                  <a:extLst>
                    <a:ext uri="{9D8B030D-6E8A-4147-A177-3AD203B41FA5}">
                      <a16:colId xmlns="" xmlns:a16="http://schemas.microsoft.com/office/drawing/2014/main" val="2501146088"/>
                    </a:ext>
                  </a:extLst>
                </a:gridCol>
                <a:gridCol w="2884190">
                  <a:extLst>
                    <a:ext uri="{9D8B030D-6E8A-4147-A177-3AD203B41FA5}">
                      <a16:colId xmlns="" xmlns:a16="http://schemas.microsoft.com/office/drawing/2014/main" val="1085963635"/>
                    </a:ext>
                  </a:extLst>
                </a:gridCol>
              </a:tblGrid>
              <a:tr h="1007371">
                <a:tc rowSpan="2" gridSpan="2">
                  <a:txBody>
                    <a:bodyPr/>
                    <a:lstStyle/>
                    <a:p>
                      <a:pPr algn="ctr"/>
                      <a:endParaRPr lang="en-US" sz="1900"/>
                    </a:p>
                  </a:txBody>
                  <a:tcPr marL="96863" marR="96863" marT="48431" marB="48431"/>
                </a:tc>
                <a:tc rowSpan="2" hMerge="1">
                  <a:txBody>
                    <a:bodyPr/>
                    <a:lstStyle/>
                    <a:p>
                      <a:pPr algn="ctr"/>
                      <a:endParaRPr lang="en-US" dirty="0"/>
                    </a:p>
                  </a:txBody>
                  <a:tcPr/>
                </a:tc>
                <a:tc gridSpan="2">
                  <a:txBody>
                    <a:bodyPr/>
                    <a:lstStyle/>
                    <a:p>
                      <a:pPr algn="ctr"/>
                      <a:endParaRPr lang="en-US" sz="1900" b="1">
                        <a:solidFill>
                          <a:schemeClr val="tx1"/>
                        </a:solidFill>
                      </a:endParaRPr>
                    </a:p>
                    <a:p>
                      <a:pPr algn="ctr"/>
                      <a:r>
                        <a:rPr lang="en-US" sz="1900" b="1">
                          <a:solidFill>
                            <a:schemeClr val="tx1"/>
                          </a:solidFill>
                        </a:rPr>
                        <a:t>Level of Interest</a:t>
                      </a:r>
                    </a:p>
                    <a:p>
                      <a:pPr algn="ctr"/>
                      <a:endParaRPr lang="en-US" sz="1900" b="1">
                        <a:solidFill>
                          <a:schemeClr val="tx1"/>
                        </a:solidFill>
                      </a:endParaRPr>
                    </a:p>
                  </a:txBody>
                  <a:tcPr marL="96863" marR="96863" marT="48431" marB="48431"/>
                </a:tc>
                <a:tc hMerge="1">
                  <a:txBody>
                    <a:bodyPr/>
                    <a:lstStyle/>
                    <a:p>
                      <a:endParaRPr lang="en-US" dirty="0"/>
                    </a:p>
                  </a:txBody>
                  <a:tcPr/>
                </a:tc>
                <a:extLst>
                  <a:ext uri="{0D108BD9-81ED-4DB2-BD59-A6C34878D82A}">
                    <a16:rowId xmlns="" xmlns:a16="http://schemas.microsoft.com/office/drawing/2014/main" val="4051271745"/>
                  </a:ext>
                </a:extLst>
              </a:tr>
              <a:tr h="1007371">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900"/>
                    </a:p>
                    <a:p>
                      <a:pPr algn="ctr"/>
                      <a:r>
                        <a:rPr lang="en-US" sz="1900" b="1"/>
                        <a:t>Low </a:t>
                      </a:r>
                    </a:p>
                    <a:p>
                      <a:pPr algn="ctr"/>
                      <a:endParaRPr lang="en-US" sz="1900"/>
                    </a:p>
                  </a:txBody>
                  <a:tcPr marL="96863" marR="96863" marT="48431" marB="48431"/>
                </a:tc>
                <a:tc>
                  <a:txBody>
                    <a:bodyPr/>
                    <a:lstStyle/>
                    <a:p>
                      <a:pPr algn="ctr"/>
                      <a:endParaRPr lang="en-US" sz="1900"/>
                    </a:p>
                    <a:p>
                      <a:pPr algn="ctr"/>
                      <a:r>
                        <a:rPr lang="en-US" sz="1900" b="1"/>
                        <a:t>High</a:t>
                      </a:r>
                    </a:p>
                  </a:txBody>
                  <a:tcPr marL="96863" marR="96863" marT="48431" marB="48431"/>
                </a:tc>
                <a:extLst>
                  <a:ext uri="{0D108BD9-81ED-4DB2-BD59-A6C34878D82A}">
                    <a16:rowId xmlns="" xmlns:a16="http://schemas.microsoft.com/office/drawing/2014/main" val="740755332"/>
                  </a:ext>
                </a:extLst>
              </a:tr>
              <a:tr h="1588546">
                <a:tc rowSpan="2">
                  <a:txBody>
                    <a:bodyPr/>
                    <a:lstStyle/>
                    <a:p>
                      <a:pPr algn="ctr"/>
                      <a:endParaRPr lang="en-US" sz="1900"/>
                    </a:p>
                    <a:p>
                      <a:pPr algn="ctr"/>
                      <a:endParaRPr lang="en-US" sz="1900"/>
                    </a:p>
                    <a:p>
                      <a:pPr algn="ctr"/>
                      <a:endParaRPr lang="en-US" sz="1900" b="1"/>
                    </a:p>
                    <a:p>
                      <a:pPr algn="ctr"/>
                      <a:r>
                        <a:rPr lang="en-US" sz="1900" b="1"/>
                        <a:t>Level of Power</a:t>
                      </a:r>
                    </a:p>
                  </a:txBody>
                  <a:tcPr marL="96863" marR="96863" marT="48431" marB="48431"/>
                </a:tc>
                <a:tc>
                  <a:txBody>
                    <a:bodyPr/>
                    <a:lstStyle/>
                    <a:p>
                      <a:pPr algn="ctr"/>
                      <a:endParaRPr lang="en-US" sz="1900"/>
                    </a:p>
                    <a:p>
                      <a:pPr algn="ctr"/>
                      <a:endParaRPr lang="en-US" sz="1900"/>
                    </a:p>
                    <a:p>
                      <a:pPr algn="ctr"/>
                      <a:r>
                        <a:rPr lang="en-US" sz="1900" b="1"/>
                        <a:t>Low</a:t>
                      </a:r>
                    </a:p>
                    <a:p>
                      <a:pPr algn="ctr"/>
                      <a:endParaRPr lang="en-US" sz="1900"/>
                    </a:p>
                    <a:p>
                      <a:pPr algn="ctr"/>
                      <a:endParaRPr lang="en-US" sz="1900"/>
                    </a:p>
                  </a:txBody>
                  <a:tcPr marL="96863" marR="96863" marT="48431" marB="48431"/>
                </a:tc>
                <a:tc>
                  <a:txBody>
                    <a:bodyPr/>
                    <a:lstStyle/>
                    <a:p>
                      <a:pPr algn="ctr"/>
                      <a:r>
                        <a:rPr lang="en-US" sz="1900"/>
                        <a:t>Minimal effort</a:t>
                      </a:r>
                    </a:p>
                    <a:p>
                      <a:pPr algn="ctr"/>
                      <a:endParaRPr lang="en-US" sz="1900"/>
                    </a:p>
                    <a:p>
                      <a:pPr algn="ctr"/>
                      <a:r>
                        <a:rPr lang="en-US" sz="1900" b="1"/>
                        <a:t>A</a:t>
                      </a:r>
                    </a:p>
                  </a:txBody>
                  <a:tcPr marL="96863" marR="96863" marT="48431" marB="48431"/>
                </a:tc>
                <a:tc>
                  <a:txBody>
                    <a:bodyPr/>
                    <a:lstStyle/>
                    <a:p>
                      <a:pPr algn="ctr"/>
                      <a:r>
                        <a:rPr lang="en-US" sz="1900"/>
                        <a:t>Keep informed</a:t>
                      </a:r>
                    </a:p>
                    <a:p>
                      <a:pPr algn="ctr"/>
                      <a:endParaRPr lang="en-US" sz="1900"/>
                    </a:p>
                    <a:p>
                      <a:pPr algn="ctr"/>
                      <a:r>
                        <a:rPr lang="en-US" sz="1900" b="1"/>
                        <a:t>B</a:t>
                      </a:r>
                    </a:p>
                  </a:txBody>
                  <a:tcPr marL="96863" marR="96863" marT="48431" marB="48431"/>
                </a:tc>
                <a:extLst>
                  <a:ext uri="{0D108BD9-81ED-4DB2-BD59-A6C34878D82A}">
                    <a16:rowId xmlns="" xmlns:a16="http://schemas.microsoft.com/office/drawing/2014/main" val="1687455405"/>
                  </a:ext>
                </a:extLst>
              </a:tr>
              <a:tr h="1588546">
                <a:tc vMerge="1">
                  <a:txBody>
                    <a:bodyPr/>
                    <a:lstStyle/>
                    <a:p>
                      <a:pPr algn="ctr"/>
                      <a:endParaRPr lang="en-US" dirty="0"/>
                    </a:p>
                  </a:txBody>
                  <a:tcPr/>
                </a:tc>
                <a:tc>
                  <a:txBody>
                    <a:bodyPr/>
                    <a:lstStyle/>
                    <a:p>
                      <a:pPr algn="ctr"/>
                      <a:endParaRPr lang="en-US" sz="1900"/>
                    </a:p>
                    <a:p>
                      <a:pPr algn="ctr"/>
                      <a:endParaRPr lang="en-US" sz="1900"/>
                    </a:p>
                    <a:p>
                      <a:pPr algn="ctr"/>
                      <a:r>
                        <a:rPr lang="en-US" sz="1900" b="1"/>
                        <a:t>High</a:t>
                      </a:r>
                    </a:p>
                  </a:txBody>
                  <a:tcPr marL="96863" marR="96863" marT="48431" marB="48431"/>
                </a:tc>
                <a:tc>
                  <a:txBody>
                    <a:bodyPr/>
                    <a:lstStyle/>
                    <a:p>
                      <a:pPr algn="ctr"/>
                      <a:r>
                        <a:rPr lang="en-US" sz="1900"/>
                        <a:t>Keep satisfied</a:t>
                      </a:r>
                    </a:p>
                    <a:p>
                      <a:pPr algn="ctr"/>
                      <a:endParaRPr lang="en-US" sz="1900"/>
                    </a:p>
                    <a:p>
                      <a:pPr algn="ctr"/>
                      <a:r>
                        <a:rPr lang="en-US" sz="1900" b="1"/>
                        <a:t>C</a:t>
                      </a:r>
                    </a:p>
                    <a:p>
                      <a:pPr algn="ctr"/>
                      <a:endParaRPr lang="en-US" sz="1900"/>
                    </a:p>
                    <a:p>
                      <a:pPr algn="ctr"/>
                      <a:endParaRPr lang="en-US" sz="1900"/>
                    </a:p>
                  </a:txBody>
                  <a:tcPr marL="96863" marR="96863" marT="48431" marB="48431"/>
                </a:tc>
                <a:tc>
                  <a:txBody>
                    <a:bodyPr/>
                    <a:lstStyle/>
                    <a:p>
                      <a:pPr algn="ctr"/>
                      <a:r>
                        <a:rPr lang="en-US" sz="1900"/>
                        <a:t>Key players</a:t>
                      </a:r>
                    </a:p>
                    <a:p>
                      <a:pPr algn="ctr"/>
                      <a:endParaRPr lang="en-US" sz="1900"/>
                    </a:p>
                    <a:p>
                      <a:pPr algn="ctr"/>
                      <a:r>
                        <a:rPr lang="en-US" sz="1900" b="1"/>
                        <a:t>D</a:t>
                      </a:r>
                    </a:p>
                  </a:txBody>
                  <a:tcPr marL="96863" marR="96863" marT="48431" marB="48431"/>
                </a:tc>
                <a:extLst>
                  <a:ext uri="{0D108BD9-81ED-4DB2-BD59-A6C34878D82A}">
                    <a16:rowId xmlns="" xmlns:a16="http://schemas.microsoft.com/office/drawing/2014/main" val="777847615"/>
                  </a:ext>
                </a:extLst>
              </a:tr>
            </a:tbl>
          </a:graphicData>
        </a:graphic>
      </p:graphicFrame>
    </p:spTree>
    <p:extLst>
      <p:ext uri="{BB962C8B-B14F-4D97-AF65-F5344CB8AC3E}">
        <p14:creationId xmlns:p14="http://schemas.microsoft.com/office/powerpoint/2010/main" val="366264215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9664D085-C814-4D74-BCE0-2059F0DC043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 xmlns:a16="http://schemas.microsoft.com/office/drawing/2014/main" id="{DDA5539E-D8B4-4F5A-B46F-C304F5D7A84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7012" y="48006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 xmlns:a16="http://schemas.microsoft.com/office/drawing/2014/main" id="{ADF3FD7A-13EE-E745-B5BE-3C3AC38B5B18}"/>
              </a:ext>
            </a:extLst>
          </p:cNvPr>
          <p:cNvGraphicFramePr>
            <a:graphicFrameLocks noGrp="1"/>
          </p:cNvGraphicFramePr>
          <p:nvPr>
            <p:extLst>
              <p:ext uri="{D42A27DB-BD31-4B8C-83A1-F6EECF244321}">
                <p14:modId xmlns:p14="http://schemas.microsoft.com/office/powerpoint/2010/main" val="4066874364"/>
              </p:ext>
            </p:extLst>
          </p:nvPr>
        </p:nvGraphicFramePr>
        <p:xfrm>
          <a:off x="1009790" y="803063"/>
          <a:ext cx="10172422" cy="5251876"/>
        </p:xfrm>
        <a:graphic>
          <a:graphicData uri="http://schemas.openxmlformats.org/drawingml/2006/table">
            <a:tbl>
              <a:tblPr firstRow="1" bandRow="1">
                <a:tableStyleId>{69C7853C-536D-4A76-A0AE-DD22124D55A5}</a:tableStyleId>
              </a:tblPr>
              <a:tblGrid>
                <a:gridCol w="2771697">
                  <a:extLst>
                    <a:ext uri="{9D8B030D-6E8A-4147-A177-3AD203B41FA5}">
                      <a16:colId xmlns="" xmlns:a16="http://schemas.microsoft.com/office/drawing/2014/main" val="540044213"/>
                    </a:ext>
                  </a:extLst>
                </a:gridCol>
                <a:gridCol w="1857331">
                  <a:extLst>
                    <a:ext uri="{9D8B030D-6E8A-4147-A177-3AD203B41FA5}">
                      <a16:colId xmlns="" xmlns:a16="http://schemas.microsoft.com/office/drawing/2014/main" val="2850256718"/>
                    </a:ext>
                  </a:extLst>
                </a:gridCol>
                <a:gridCol w="2771697">
                  <a:extLst>
                    <a:ext uri="{9D8B030D-6E8A-4147-A177-3AD203B41FA5}">
                      <a16:colId xmlns="" xmlns:a16="http://schemas.microsoft.com/office/drawing/2014/main" val="2501146088"/>
                    </a:ext>
                  </a:extLst>
                </a:gridCol>
                <a:gridCol w="2771697">
                  <a:extLst>
                    <a:ext uri="{9D8B030D-6E8A-4147-A177-3AD203B41FA5}">
                      <a16:colId xmlns="" xmlns:a16="http://schemas.microsoft.com/office/drawing/2014/main" val="1085963635"/>
                    </a:ext>
                  </a:extLst>
                </a:gridCol>
              </a:tblGrid>
              <a:tr h="916435">
                <a:tc rowSpan="2" gridSpan="2">
                  <a:txBody>
                    <a:bodyPr/>
                    <a:lstStyle/>
                    <a:p>
                      <a:pPr algn="ctr"/>
                      <a:endParaRPr lang="en-US" sz="1700"/>
                    </a:p>
                  </a:txBody>
                  <a:tcPr marL="88119" marR="88119" marT="44059" marB="44059"/>
                </a:tc>
                <a:tc rowSpan="2" hMerge="1">
                  <a:txBody>
                    <a:bodyPr/>
                    <a:lstStyle/>
                    <a:p>
                      <a:pPr algn="ctr"/>
                      <a:endParaRPr lang="en-US" dirty="0"/>
                    </a:p>
                  </a:txBody>
                  <a:tcPr/>
                </a:tc>
                <a:tc gridSpan="2">
                  <a:txBody>
                    <a:bodyPr/>
                    <a:lstStyle/>
                    <a:p>
                      <a:pPr algn="ctr"/>
                      <a:endParaRPr lang="en-US" sz="1700" b="1">
                        <a:solidFill>
                          <a:schemeClr val="tx1"/>
                        </a:solidFill>
                      </a:endParaRPr>
                    </a:p>
                    <a:p>
                      <a:pPr algn="ctr"/>
                      <a:r>
                        <a:rPr lang="en-US" sz="1700" b="1">
                          <a:solidFill>
                            <a:schemeClr val="tx1"/>
                          </a:solidFill>
                        </a:rPr>
                        <a:t>Level of Interest</a:t>
                      </a:r>
                    </a:p>
                    <a:p>
                      <a:pPr algn="ctr"/>
                      <a:endParaRPr lang="en-US" sz="1700" b="1">
                        <a:solidFill>
                          <a:schemeClr val="tx1"/>
                        </a:solidFill>
                      </a:endParaRPr>
                    </a:p>
                  </a:txBody>
                  <a:tcPr marL="88119" marR="88119" marT="44059" marB="44059"/>
                </a:tc>
                <a:tc hMerge="1">
                  <a:txBody>
                    <a:bodyPr/>
                    <a:lstStyle/>
                    <a:p>
                      <a:endParaRPr lang="en-US" dirty="0"/>
                    </a:p>
                  </a:txBody>
                  <a:tcPr/>
                </a:tc>
                <a:extLst>
                  <a:ext uri="{0D108BD9-81ED-4DB2-BD59-A6C34878D82A}">
                    <a16:rowId xmlns="" xmlns:a16="http://schemas.microsoft.com/office/drawing/2014/main" val="4051271745"/>
                  </a:ext>
                </a:extLst>
              </a:tr>
              <a:tr h="916435">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700"/>
                    </a:p>
                    <a:p>
                      <a:pPr algn="ctr"/>
                      <a:r>
                        <a:rPr lang="en-US" sz="1700" b="1"/>
                        <a:t>Low </a:t>
                      </a:r>
                    </a:p>
                    <a:p>
                      <a:pPr algn="ctr"/>
                      <a:endParaRPr lang="en-US" sz="1700"/>
                    </a:p>
                  </a:txBody>
                  <a:tcPr marL="88119" marR="88119" marT="44059" marB="44059"/>
                </a:tc>
                <a:tc>
                  <a:txBody>
                    <a:bodyPr/>
                    <a:lstStyle/>
                    <a:p>
                      <a:pPr algn="ctr"/>
                      <a:endParaRPr lang="en-US" sz="1700"/>
                    </a:p>
                    <a:p>
                      <a:pPr algn="ctr"/>
                      <a:r>
                        <a:rPr lang="en-US" sz="1700" b="1"/>
                        <a:t>High</a:t>
                      </a:r>
                    </a:p>
                  </a:txBody>
                  <a:tcPr marL="88119" marR="88119" marT="44059" marB="44059"/>
                </a:tc>
                <a:extLst>
                  <a:ext uri="{0D108BD9-81ED-4DB2-BD59-A6C34878D82A}">
                    <a16:rowId xmlns="" xmlns:a16="http://schemas.microsoft.com/office/drawing/2014/main" val="740755332"/>
                  </a:ext>
                </a:extLst>
              </a:tr>
              <a:tr h="1445147">
                <a:tc rowSpan="2">
                  <a:txBody>
                    <a:bodyPr/>
                    <a:lstStyle/>
                    <a:p>
                      <a:pPr algn="ctr"/>
                      <a:endParaRPr lang="en-US" sz="1700"/>
                    </a:p>
                    <a:p>
                      <a:pPr algn="ctr"/>
                      <a:endParaRPr lang="en-US" sz="1700"/>
                    </a:p>
                    <a:p>
                      <a:pPr algn="ctr"/>
                      <a:endParaRPr lang="en-US" sz="1700" b="1"/>
                    </a:p>
                    <a:p>
                      <a:pPr algn="ctr"/>
                      <a:r>
                        <a:rPr lang="en-US" sz="1700" b="1"/>
                        <a:t>Level of Power</a:t>
                      </a:r>
                    </a:p>
                  </a:txBody>
                  <a:tcPr marL="88119" marR="88119" marT="44059" marB="44059"/>
                </a:tc>
                <a:tc>
                  <a:txBody>
                    <a:bodyPr/>
                    <a:lstStyle/>
                    <a:p>
                      <a:pPr algn="ctr"/>
                      <a:endParaRPr lang="en-US" sz="1700"/>
                    </a:p>
                    <a:p>
                      <a:pPr algn="ctr"/>
                      <a:endParaRPr lang="en-US" sz="1700"/>
                    </a:p>
                    <a:p>
                      <a:pPr algn="ctr"/>
                      <a:r>
                        <a:rPr lang="en-US" sz="1700" b="1"/>
                        <a:t>Low</a:t>
                      </a:r>
                    </a:p>
                    <a:p>
                      <a:pPr algn="ctr"/>
                      <a:endParaRPr lang="en-US" sz="1700"/>
                    </a:p>
                    <a:p>
                      <a:pPr algn="ctr"/>
                      <a:endParaRPr lang="en-US" sz="1700"/>
                    </a:p>
                  </a:txBody>
                  <a:tcPr marL="88119" marR="88119" marT="44059" marB="44059"/>
                </a:tc>
                <a:tc>
                  <a:txBody>
                    <a:bodyPr/>
                    <a:lstStyle/>
                    <a:p>
                      <a:pPr algn="ctr"/>
                      <a:r>
                        <a:rPr lang="en-US" sz="1700"/>
                        <a:t>Minimal effort</a:t>
                      </a:r>
                    </a:p>
                    <a:p>
                      <a:pPr algn="ctr"/>
                      <a:endParaRPr lang="en-US" sz="1700"/>
                    </a:p>
                    <a:p>
                      <a:pPr algn="ctr"/>
                      <a:r>
                        <a:rPr lang="en-US" sz="1700" b="1"/>
                        <a:t>A</a:t>
                      </a:r>
                    </a:p>
                    <a:p>
                      <a:pPr algn="ctr"/>
                      <a:r>
                        <a:rPr lang="en-US" sz="1700" b="1"/>
                        <a:t>Employees</a:t>
                      </a:r>
                    </a:p>
                  </a:txBody>
                  <a:tcPr marL="88119" marR="88119" marT="44059" marB="44059"/>
                </a:tc>
                <a:tc>
                  <a:txBody>
                    <a:bodyPr/>
                    <a:lstStyle/>
                    <a:p>
                      <a:pPr algn="ctr"/>
                      <a:r>
                        <a:rPr lang="en-US" sz="1700"/>
                        <a:t>Keep informed</a:t>
                      </a:r>
                    </a:p>
                    <a:p>
                      <a:pPr algn="ctr"/>
                      <a:endParaRPr lang="en-US" sz="1700"/>
                    </a:p>
                    <a:p>
                      <a:pPr algn="ctr"/>
                      <a:r>
                        <a:rPr lang="en-US" sz="1700" b="1"/>
                        <a:t>B</a:t>
                      </a:r>
                    </a:p>
                    <a:p>
                      <a:pPr algn="ctr"/>
                      <a:r>
                        <a:rPr lang="en-US" sz="1700" b="1"/>
                        <a:t>Government</a:t>
                      </a:r>
                    </a:p>
                    <a:p>
                      <a:pPr algn="ctr"/>
                      <a:r>
                        <a:rPr lang="en-US" sz="1700" b="1"/>
                        <a:t>Suppliers</a:t>
                      </a:r>
                    </a:p>
                  </a:txBody>
                  <a:tcPr marL="88119" marR="88119" marT="44059" marB="44059"/>
                </a:tc>
                <a:extLst>
                  <a:ext uri="{0D108BD9-81ED-4DB2-BD59-A6C34878D82A}">
                    <a16:rowId xmlns="" xmlns:a16="http://schemas.microsoft.com/office/drawing/2014/main" val="1687455405"/>
                  </a:ext>
                </a:extLst>
              </a:tr>
              <a:tr h="1973859">
                <a:tc vMerge="1">
                  <a:txBody>
                    <a:bodyPr/>
                    <a:lstStyle/>
                    <a:p>
                      <a:pPr algn="ctr"/>
                      <a:endParaRPr lang="en-US" dirty="0"/>
                    </a:p>
                  </a:txBody>
                  <a:tcPr/>
                </a:tc>
                <a:tc>
                  <a:txBody>
                    <a:bodyPr/>
                    <a:lstStyle/>
                    <a:p>
                      <a:pPr algn="ctr"/>
                      <a:endParaRPr lang="en-US" sz="1700"/>
                    </a:p>
                    <a:p>
                      <a:pPr algn="ctr"/>
                      <a:endParaRPr lang="en-US" sz="1700"/>
                    </a:p>
                    <a:p>
                      <a:pPr algn="ctr"/>
                      <a:r>
                        <a:rPr lang="en-US" sz="1700" b="1"/>
                        <a:t>High</a:t>
                      </a:r>
                    </a:p>
                  </a:txBody>
                  <a:tcPr marL="88119" marR="88119" marT="44059" marB="44059"/>
                </a:tc>
                <a:tc>
                  <a:txBody>
                    <a:bodyPr/>
                    <a:lstStyle/>
                    <a:p>
                      <a:pPr algn="ctr"/>
                      <a:r>
                        <a:rPr lang="en-US" sz="1700" dirty="0"/>
                        <a:t>Keep satisfied</a:t>
                      </a:r>
                    </a:p>
                    <a:p>
                      <a:pPr algn="ctr"/>
                      <a:endParaRPr lang="en-US" sz="1700" dirty="0"/>
                    </a:p>
                    <a:p>
                      <a:pPr algn="ctr"/>
                      <a:r>
                        <a:rPr lang="en-US" sz="1700" b="1" dirty="0"/>
                        <a:t>C</a:t>
                      </a:r>
                    </a:p>
                    <a:p>
                      <a:pPr algn="ctr"/>
                      <a:r>
                        <a:rPr lang="en-US" sz="1700" b="1" dirty="0"/>
                        <a:t>Customers</a:t>
                      </a:r>
                    </a:p>
                    <a:p>
                      <a:pPr algn="ctr"/>
                      <a:r>
                        <a:rPr lang="en-US" sz="1700" b="1" dirty="0"/>
                        <a:t>Community</a:t>
                      </a:r>
                    </a:p>
                    <a:p>
                      <a:pPr algn="ctr"/>
                      <a:endParaRPr lang="en-US" sz="1700" b="1" dirty="0"/>
                    </a:p>
                    <a:p>
                      <a:pPr algn="ctr"/>
                      <a:endParaRPr lang="en-US" sz="1700" dirty="0"/>
                    </a:p>
                  </a:txBody>
                  <a:tcPr marL="88119" marR="88119" marT="44059" marB="44059"/>
                </a:tc>
                <a:tc>
                  <a:txBody>
                    <a:bodyPr/>
                    <a:lstStyle/>
                    <a:p>
                      <a:pPr algn="ctr"/>
                      <a:r>
                        <a:rPr lang="en-US" sz="1700"/>
                        <a:t>Key players</a:t>
                      </a:r>
                    </a:p>
                    <a:p>
                      <a:pPr algn="ctr"/>
                      <a:endParaRPr lang="en-US" sz="1700"/>
                    </a:p>
                    <a:p>
                      <a:pPr algn="ctr"/>
                      <a:r>
                        <a:rPr lang="en-US" sz="1700" b="1"/>
                        <a:t>D</a:t>
                      </a:r>
                    </a:p>
                    <a:p>
                      <a:pPr algn="ctr"/>
                      <a:r>
                        <a:rPr lang="en-US" sz="1700" b="1"/>
                        <a:t>Shareholders</a:t>
                      </a:r>
                    </a:p>
                  </a:txBody>
                  <a:tcPr marL="88119" marR="88119" marT="44059" marB="44059"/>
                </a:tc>
                <a:extLst>
                  <a:ext uri="{0D108BD9-81ED-4DB2-BD59-A6C34878D82A}">
                    <a16:rowId xmlns="" xmlns:a16="http://schemas.microsoft.com/office/drawing/2014/main" val="777847615"/>
                  </a:ext>
                </a:extLst>
              </a:tr>
            </a:tbl>
          </a:graphicData>
        </a:graphic>
      </p:graphicFrame>
    </p:spTree>
    <p:extLst>
      <p:ext uri="{BB962C8B-B14F-4D97-AF65-F5344CB8AC3E}">
        <p14:creationId xmlns:p14="http://schemas.microsoft.com/office/powerpoint/2010/main" val="65851778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B32F73EB-B46F-4F77-B3DC-7C374906F3B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 xmlns:a16="http://schemas.microsoft.com/office/drawing/2014/main" id="{ADDB10B3-CF45-4294-8994-0E8AD1FC6EC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a:extLst>
              <a:ext uri="{FF2B5EF4-FFF2-40B4-BE49-F238E27FC236}">
                <a16:creationId xmlns="" xmlns:a16="http://schemas.microsoft.com/office/drawing/2014/main" id="{5145417F-1D1B-48A7-B4DA-BAD73B02C81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3" name="Rectangle 12">
            <a:extLst>
              <a:ext uri="{FF2B5EF4-FFF2-40B4-BE49-F238E27FC236}">
                <a16:creationId xmlns="" xmlns:a16="http://schemas.microsoft.com/office/drawing/2014/main" id="{13CF9D9F-1672-4D0C-934E-CD9EE1BE54B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5" name="Group 14">
            <a:extLst>
              <a:ext uri="{FF2B5EF4-FFF2-40B4-BE49-F238E27FC236}">
                <a16:creationId xmlns="" xmlns:a16="http://schemas.microsoft.com/office/drawing/2014/main" id="{1558C702-CA14-4264-B8FC-A5120F75DE0A}"/>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4828372" y="1267730"/>
            <a:ext cx="1567331" cy="645295"/>
            <a:chOff x="5318306" y="1386268"/>
            <a:chExt cx="1567331" cy="645295"/>
          </a:xfrm>
        </p:grpSpPr>
        <p:cxnSp>
          <p:nvCxnSpPr>
            <p:cNvPr id="16" name="Straight Connector 15">
              <a:extLst>
                <a:ext uri="{FF2B5EF4-FFF2-40B4-BE49-F238E27FC236}">
                  <a16:creationId xmlns="" xmlns:a16="http://schemas.microsoft.com/office/drawing/2014/main" id="{6621A72C-7343-4A22-8700-696C5860A21A}"/>
                </a:ext>
                <a:ext uri="{C183D7F6-B498-43B3-948B-1728B52AA6E4}">
                  <adec:decorative xmlns="" xmlns:adec="http://schemas.microsoft.com/office/drawing/2017/decorative" val="1"/>
                </a:ext>
              </a:extLst>
            </p:cNvPr>
            <p:cNvCxnSpPr/>
            <p:nvPr>
              <p:extLst>
                <p:ext uri="{386F3935-93C4-4BCD-93E2-E3B085C9AB24}">
                  <p16:designElem xmlns=""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 xmlns:a16="http://schemas.microsoft.com/office/drawing/2014/main" id="{BB44A4DC-7861-4DCC-9931-5A075855D656}"/>
                </a:ext>
                <a:ext uri="{C183D7F6-B498-43B3-948B-1728B52AA6E4}">
                  <adec:decorative xmlns="" xmlns:adec="http://schemas.microsoft.com/office/drawing/2017/decorative" val="1"/>
                </a:ext>
              </a:extLst>
            </p:cNvPr>
            <p:cNvCxnSpPr/>
            <p:nvPr>
              <p:extLst>
                <p:ext uri="{386F3935-93C4-4BCD-93E2-E3B085C9AB24}">
                  <p16:designElem xmlns=""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 xmlns:a16="http://schemas.microsoft.com/office/drawing/2014/main" id="{E16C316F-BFB5-424F-A951-E962A3B745C2}"/>
                </a:ext>
                <a:ext uri="{C183D7F6-B498-43B3-948B-1728B52AA6E4}">
                  <adec:decorative xmlns="" xmlns:adec="http://schemas.microsoft.com/office/drawing/2017/decorative" val="1"/>
                </a:ext>
              </a:extLst>
            </p:cNvPr>
            <p:cNvCxnSpPr/>
            <p:nvPr>
              <p:extLst>
                <p:ext uri="{386F3935-93C4-4BCD-93E2-E3B085C9AB24}">
                  <p16:designElem xmlns=""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0" name="Rectangle 19">
            <a:extLst>
              <a:ext uri="{FF2B5EF4-FFF2-40B4-BE49-F238E27FC236}">
                <a16:creationId xmlns="" xmlns:a16="http://schemas.microsoft.com/office/drawing/2014/main" id="{B66F8A2C-B8CF-4B20-9A73-2ADCF630275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2" name="Rectangle 21">
            <a:extLst>
              <a:ext uri="{FF2B5EF4-FFF2-40B4-BE49-F238E27FC236}">
                <a16:creationId xmlns="" xmlns:a16="http://schemas.microsoft.com/office/drawing/2014/main" id="{180C23B1-7427-4DF4-BFF1-60CD7E93BC5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Rectangle 23">
            <a:extLst>
              <a:ext uri="{FF2B5EF4-FFF2-40B4-BE49-F238E27FC236}">
                <a16:creationId xmlns="" xmlns:a16="http://schemas.microsoft.com/office/drawing/2014/main" id="{B5DD78E9-DE0D-47AF-A0DB-F475221E3DC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6" name="Rectangle 25">
            <a:extLst>
              <a:ext uri="{FF2B5EF4-FFF2-40B4-BE49-F238E27FC236}">
                <a16:creationId xmlns="" xmlns:a16="http://schemas.microsoft.com/office/drawing/2014/main" id="{A118D329-2010-4A15-B57C-429FFAE35B1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 xmlns:a16="http://schemas.microsoft.com/office/drawing/2014/main" id="{2FA62AFE-B76F-204C-A7EF-416068995D08}"/>
              </a:ext>
            </a:extLst>
          </p:cNvPr>
          <p:cNvSpPr>
            <a:spLocks noGrp="1"/>
          </p:cNvSpPr>
          <p:nvPr>
            <p:ph type="title"/>
          </p:nvPr>
        </p:nvSpPr>
        <p:spPr>
          <a:xfrm>
            <a:off x="1263520" y="1272800"/>
            <a:ext cx="6544620" cy="4312402"/>
          </a:xfrm>
        </p:spPr>
        <p:txBody>
          <a:bodyPr vert="horz" lIns="91440" tIns="45720" rIns="91440" bIns="45720" rtlCol="0" anchor="ctr">
            <a:normAutofit/>
          </a:bodyPr>
          <a:lstStyle/>
          <a:p>
            <a:pPr algn="r">
              <a:lnSpc>
                <a:spcPct val="83000"/>
              </a:lnSpc>
            </a:pPr>
            <a:r>
              <a:rPr lang="en-US" sz="6800" cap="all" spc="-100">
                <a:solidFill>
                  <a:schemeClr val="tx1"/>
                </a:solidFill>
              </a:rPr>
              <a:t>Fracking company</a:t>
            </a:r>
          </a:p>
        </p:txBody>
      </p:sp>
      <p:cxnSp>
        <p:nvCxnSpPr>
          <p:cNvPr id="28" name="Straight Connector 27">
            <a:extLst>
              <a:ext uri="{FF2B5EF4-FFF2-40B4-BE49-F238E27FC236}">
                <a16:creationId xmlns="" xmlns:a16="http://schemas.microsoft.com/office/drawing/2014/main" id="{994262BC-EE98-4BD6-82DB-4955E8DCC290}"/>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8129872" y="2057401"/>
            <a:ext cx="0" cy="274320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469094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233487" y="666750"/>
            <a:ext cx="9725025" cy="5524500"/>
          </a:xfrm>
          <a:prstGeom prst="rect">
            <a:avLst/>
          </a:prstGeom>
        </p:spPr>
      </p:pic>
    </p:spTree>
    <p:extLst>
      <p:ext uri="{BB962C8B-B14F-4D97-AF65-F5344CB8AC3E}">
        <p14:creationId xmlns:p14="http://schemas.microsoft.com/office/powerpoint/2010/main" val="244718529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175308" y="505095"/>
            <a:ext cx="7806089" cy="5821490"/>
          </a:xfrm>
          <a:prstGeom prst="rect">
            <a:avLst/>
          </a:prstGeom>
        </p:spPr>
      </p:pic>
    </p:spTree>
    <p:extLst>
      <p:ext uri="{BB962C8B-B14F-4D97-AF65-F5344CB8AC3E}">
        <p14:creationId xmlns:p14="http://schemas.microsoft.com/office/powerpoint/2010/main" val="152809196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857375" y="247650"/>
            <a:ext cx="8477250" cy="6362700"/>
          </a:xfrm>
          <a:prstGeom prst="rect">
            <a:avLst/>
          </a:prstGeom>
        </p:spPr>
      </p:pic>
    </p:spTree>
    <p:extLst>
      <p:ext uri="{BB962C8B-B14F-4D97-AF65-F5344CB8AC3E}">
        <p14:creationId xmlns:p14="http://schemas.microsoft.com/office/powerpoint/2010/main" val="186125980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381000" y="442912"/>
            <a:ext cx="11430000" cy="5972175"/>
          </a:xfrm>
          <a:prstGeom prst="rect">
            <a:avLst/>
          </a:prstGeom>
        </p:spPr>
      </p:pic>
    </p:spTree>
    <p:extLst>
      <p:ext uri="{BB962C8B-B14F-4D97-AF65-F5344CB8AC3E}">
        <p14:creationId xmlns:p14="http://schemas.microsoft.com/office/powerpoint/2010/main" val="344909259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15778" y="787288"/>
            <a:ext cx="4043262" cy="5690516"/>
          </a:xfrm>
          <a:prstGeom prst="rect">
            <a:avLst/>
          </a:prstGeom>
        </p:spPr>
      </p:pic>
      <p:pic>
        <p:nvPicPr>
          <p:cNvPr id="3" name="Picture 2"/>
          <p:cNvPicPr>
            <a:picLocks noChangeAspect="1"/>
          </p:cNvPicPr>
          <p:nvPr/>
        </p:nvPicPr>
        <p:blipFill>
          <a:blip r:embed="rId3"/>
          <a:stretch>
            <a:fillRect/>
          </a:stretch>
        </p:blipFill>
        <p:spPr>
          <a:xfrm>
            <a:off x="8245893" y="387717"/>
            <a:ext cx="4009681" cy="6489657"/>
          </a:xfrm>
          <a:prstGeom prst="rect">
            <a:avLst/>
          </a:prstGeom>
        </p:spPr>
      </p:pic>
      <p:pic>
        <p:nvPicPr>
          <p:cNvPr id="4" name="Picture 3"/>
          <p:cNvPicPr>
            <a:picLocks noChangeAspect="1"/>
          </p:cNvPicPr>
          <p:nvPr/>
        </p:nvPicPr>
        <p:blipFill>
          <a:blip r:embed="rId4"/>
          <a:stretch>
            <a:fillRect/>
          </a:stretch>
        </p:blipFill>
        <p:spPr>
          <a:xfrm>
            <a:off x="4159040" y="745028"/>
            <a:ext cx="4053272" cy="5732776"/>
          </a:xfrm>
          <a:prstGeom prst="rect">
            <a:avLst/>
          </a:prstGeom>
        </p:spPr>
      </p:pic>
    </p:spTree>
    <p:extLst>
      <p:ext uri="{BB962C8B-B14F-4D97-AF65-F5344CB8AC3E}">
        <p14:creationId xmlns:p14="http://schemas.microsoft.com/office/powerpoint/2010/main" val="234645918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 xmlns:a16="http://schemas.microsoft.com/office/drawing/2014/main" id="{910D13A8-8228-47E3-8159-DF3D937E08A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20308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 xmlns:a16="http://schemas.microsoft.com/office/drawing/2014/main" id="{CCEA6CE4-C4F8-44BC-9843-3C0939FD770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4233"/>
            <a:ext cx="675365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 xmlns:a16="http://schemas.microsoft.com/office/drawing/2014/main" id="{338E743B-F088-4E4F-8134-10D25DEB61E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7391973"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7" name="Rectangle 16">
            <a:extLst>
              <a:ext uri="{FF2B5EF4-FFF2-40B4-BE49-F238E27FC236}">
                <a16:creationId xmlns="" xmlns:a16="http://schemas.microsoft.com/office/drawing/2014/main" id="{DB6BF0CD-7130-4065-B7F5-D19DC7CE13A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7557364" y="806860"/>
            <a:ext cx="3813048" cy="5239512"/>
          </a:xfrm>
          <a:prstGeom prst="rect">
            <a:avLst/>
          </a:prstGeom>
          <a:solidFill>
            <a:schemeClr val="bg2"/>
          </a:solidFill>
          <a:ln w="6350" cap="sq" cmpd="sng" algn="ctr">
            <a:noFill/>
            <a:prstDash val="solid"/>
            <a:miter lim="800000"/>
          </a:ln>
          <a:effectLst/>
        </p:spPr>
      </p:sp>
      <p:sp>
        <p:nvSpPr>
          <p:cNvPr id="4" name="Title 3">
            <a:extLst>
              <a:ext uri="{FF2B5EF4-FFF2-40B4-BE49-F238E27FC236}">
                <a16:creationId xmlns="" xmlns:a16="http://schemas.microsoft.com/office/drawing/2014/main" id="{8D049FD5-928B-554F-B5F8-9A0EAC43F668}"/>
              </a:ext>
            </a:extLst>
          </p:cNvPr>
          <p:cNvSpPr>
            <a:spLocks noGrp="1"/>
          </p:cNvSpPr>
          <p:nvPr>
            <p:ph type="title"/>
          </p:nvPr>
        </p:nvSpPr>
        <p:spPr>
          <a:xfrm>
            <a:off x="7747000" y="1189293"/>
            <a:ext cx="3454400" cy="4487882"/>
          </a:xfrm>
        </p:spPr>
        <p:txBody>
          <a:bodyPr>
            <a:normAutofit/>
          </a:bodyPr>
          <a:lstStyle/>
          <a:p>
            <a:pPr algn="ctr"/>
            <a:r>
              <a:rPr lang="en-US" sz="3400"/>
              <a:t>STAKEHOLDERS</a:t>
            </a:r>
          </a:p>
        </p:txBody>
      </p:sp>
      <p:graphicFrame>
        <p:nvGraphicFramePr>
          <p:cNvPr id="6" name="Content Placeholder 5">
            <a:extLst>
              <a:ext uri="{FF2B5EF4-FFF2-40B4-BE49-F238E27FC236}">
                <a16:creationId xmlns="" xmlns:a16="http://schemas.microsoft.com/office/drawing/2014/main" id="{6F238B5A-A623-D948-9A78-D39E448005A1}"/>
              </a:ext>
            </a:extLst>
          </p:cNvPr>
          <p:cNvGraphicFramePr>
            <a:graphicFrameLocks noGrp="1"/>
          </p:cNvGraphicFramePr>
          <p:nvPr>
            <p:ph idx="1"/>
            <p:extLst>
              <p:ext uri="{D42A27DB-BD31-4B8C-83A1-F6EECF244321}">
                <p14:modId xmlns:p14="http://schemas.microsoft.com/office/powerpoint/2010/main" val="2021734136"/>
              </p:ext>
            </p:extLst>
          </p:nvPr>
        </p:nvGraphicFramePr>
        <p:xfrm>
          <a:off x="1054799" y="811952"/>
          <a:ext cx="4644059" cy="5230368"/>
        </p:xfrm>
        <a:graphic>
          <a:graphicData uri="http://schemas.openxmlformats.org/drawingml/2006/table">
            <a:tbl>
              <a:tblPr firstRow="1" bandRow="1">
                <a:tableStyleId>{69012ECD-51FC-41F1-AA8D-1B2483CD663E}</a:tableStyleId>
              </a:tblPr>
              <a:tblGrid>
                <a:gridCol w="1458899">
                  <a:extLst>
                    <a:ext uri="{9D8B030D-6E8A-4147-A177-3AD203B41FA5}">
                      <a16:colId xmlns="" xmlns:a16="http://schemas.microsoft.com/office/drawing/2014/main" val="3316606242"/>
                    </a:ext>
                  </a:extLst>
                </a:gridCol>
                <a:gridCol w="1592580">
                  <a:extLst>
                    <a:ext uri="{9D8B030D-6E8A-4147-A177-3AD203B41FA5}">
                      <a16:colId xmlns="" xmlns:a16="http://schemas.microsoft.com/office/drawing/2014/main" val="1190025841"/>
                    </a:ext>
                  </a:extLst>
                </a:gridCol>
                <a:gridCol w="1592580">
                  <a:extLst>
                    <a:ext uri="{9D8B030D-6E8A-4147-A177-3AD203B41FA5}">
                      <a16:colId xmlns="" xmlns:a16="http://schemas.microsoft.com/office/drawing/2014/main" val="192049857"/>
                    </a:ext>
                  </a:extLst>
                </a:gridCol>
              </a:tblGrid>
              <a:tr h="1743456">
                <a:tc>
                  <a:txBody>
                    <a:bodyPr/>
                    <a:lstStyle/>
                    <a:p>
                      <a:endParaRPr lang="en-US" sz="3300"/>
                    </a:p>
                    <a:p>
                      <a:endParaRPr lang="en-US" sz="3300"/>
                    </a:p>
                    <a:p>
                      <a:endParaRPr lang="en-US" sz="3300"/>
                    </a:p>
                  </a:txBody>
                  <a:tcPr marL="167640" marR="167640" marT="83820" marB="83820"/>
                </a:tc>
                <a:tc>
                  <a:txBody>
                    <a:bodyPr/>
                    <a:lstStyle/>
                    <a:p>
                      <a:endParaRPr lang="en-US" sz="3300"/>
                    </a:p>
                  </a:txBody>
                  <a:tcPr marL="167640" marR="167640" marT="83820" marB="83820"/>
                </a:tc>
                <a:tc>
                  <a:txBody>
                    <a:bodyPr/>
                    <a:lstStyle/>
                    <a:p>
                      <a:endParaRPr lang="en-US" sz="3300"/>
                    </a:p>
                  </a:txBody>
                  <a:tcPr marL="167640" marR="167640" marT="83820" marB="83820"/>
                </a:tc>
                <a:extLst>
                  <a:ext uri="{0D108BD9-81ED-4DB2-BD59-A6C34878D82A}">
                    <a16:rowId xmlns="" xmlns:a16="http://schemas.microsoft.com/office/drawing/2014/main" val="3567715177"/>
                  </a:ext>
                </a:extLst>
              </a:tr>
              <a:tr h="1743456">
                <a:tc>
                  <a:txBody>
                    <a:bodyPr/>
                    <a:lstStyle/>
                    <a:p>
                      <a:endParaRPr lang="en-US" sz="3300"/>
                    </a:p>
                    <a:p>
                      <a:endParaRPr lang="en-US" sz="3300"/>
                    </a:p>
                    <a:p>
                      <a:endParaRPr lang="en-US" sz="3300"/>
                    </a:p>
                  </a:txBody>
                  <a:tcPr marL="167640" marR="167640" marT="83820" marB="83820"/>
                </a:tc>
                <a:tc>
                  <a:txBody>
                    <a:bodyPr/>
                    <a:lstStyle/>
                    <a:p>
                      <a:endParaRPr lang="en-US" sz="3300"/>
                    </a:p>
                  </a:txBody>
                  <a:tcPr marL="167640" marR="167640" marT="83820" marB="83820"/>
                </a:tc>
                <a:tc>
                  <a:txBody>
                    <a:bodyPr/>
                    <a:lstStyle/>
                    <a:p>
                      <a:endParaRPr lang="en-US" sz="3300"/>
                    </a:p>
                  </a:txBody>
                  <a:tcPr marL="167640" marR="167640" marT="83820" marB="83820"/>
                </a:tc>
                <a:extLst>
                  <a:ext uri="{0D108BD9-81ED-4DB2-BD59-A6C34878D82A}">
                    <a16:rowId xmlns="" xmlns:a16="http://schemas.microsoft.com/office/drawing/2014/main" val="2898478756"/>
                  </a:ext>
                </a:extLst>
              </a:tr>
              <a:tr h="1743456">
                <a:tc>
                  <a:txBody>
                    <a:bodyPr/>
                    <a:lstStyle/>
                    <a:p>
                      <a:endParaRPr lang="en-US" sz="3300"/>
                    </a:p>
                    <a:p>
                      <a:endParaRPr lang="en-US" sz="3300"/>
                    </a:p>
                    <a:p>
                      <a:endParaRPr lang="en-US" sz="3300"/>
                    </a:p>
                  </a:txBody>
                  <a:tcPr marL="167640" marR="167640" marT="83820" marB="83820"/>
                </a:tc>
                <a:tc>
                  <a:txBody>
                    <a:bodyPr/>
                    <a:lstStyle/>
                    <a:p>
                      <a:endParaRPr lang="en-US" sz="3300"/>
                    </a:p>
                  </a:txBody>
                  <a:tcPr marL="167640" marR="167640" marT="83820" marB="83820"/>
                </a:tc>
                <a:tc>
                  <a:txBody>
                    <a:bodyPr/>
                    <a:lstStyle/>
                    <a:p>
                      <a:endParaRPr lang="en-US" sz="3300"/>
                    </a:p>
                  </a:txBody>
                  <a:tcPr marL="167640" marR="167640" marT="83820" marB="83820"/>
                </a:tc>
                <a:extLst>
                  <a:ext uri="{0D108BD9-81ED-4DB2-BD59-A6C34878D82A}">
                    <a16:rowId xmlns="" xmlns:a16="http://schemas.microsoft.com/office/drawing/2014/main" val="2622397778"/>
                  </a:ext>
                </a:extLst>
              </a:tr>
            </a:tbl>
          </a:graphicData>
        </a:graphic>
      </p:graphicFrame>
    </p:spTree>
    <p:extLst>
      <p:ext uri="{BB962C8B-B14F-4D97-AF65-F5344CB8AC3E}">
        <p14:creationId xmlns:p14="http://schemas.microsoft.com/office/powerpoint/2010/main" val="3425732785"/>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 xmlns:a16="http://schemas.microsoft.com/office/drawing/2014/main" id="{9664D085-C814-4D74-BCE0-2059F0DC043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 xmlns:a16="http://schemas.microsoft.com/office/drawing/2014/main" id="{DDA5539E-D8B4-4F5A-B46F-C304F5D7A84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7012" y="48006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5">
            <a:extLst>
              <a:ext uri="{FF2B5EF4-FFF2-40B4-BE49-F238E27FC236}">
                <a16:creationId xmlns="" xmlns:a16="http://schemas.microsoft.com/office/drawing/2014/main" id="{6F238B5A-A623-D948-9A78-D39E448005A1}"/>
              </a:ext>
            </a:extLst>
          </p:cNvPr>
          <p:cNvGraphicFramePr>
            <a:graphicFrameLocks noGrp="1"/>
          </p:cNvGraphicFramePr>
          <p:nvPr>
            <p:ph idx="4294967295"/>
            <p:extLst>
              <p:ext uri="{D42A27DB-BD31-4B8C-83A1-F6EECF244321}">
                <p14:modId xmlns:p14="http://schemas.microsoft.com/office/powerpoint/2010/main" val="3530469999"/>
              </p:ext>
            </p:extLst>
          </p:nvPr>
        </p:nvGraphicFramePr>
        <p:xfrm>
          <a:off x="801539" y="1375276"/>
          <a:ext cx="10588924" cy="4223343"/>
        </p:xfrm>
        <a:graphic>
          <a:graphicData uri="http://schemas.openxmlformats.org/drawingml/2006/table">
            <a:tbl>
              <a:tblPr firstRow="1" bandRow="1">
                <a:tableStyleId>{5C22544A-7EE6-4342-B048-85BDC9FD1C3A}</a:tableStyleId>
              </a:tblPr>
              <a:tblGrid>
                <a:gridCol w="1523358">
                  <a:extLst>
                    <a:ext uri="{9D8B030D-6E8A-4147-A177-3AD203B41FA5}">
                      <a16:colId xmlns="" xmlns:a16="http://schemas.microsoft.com/office/drawing/2014/main" val="3316606242"/>
                    </a:ext>
                  </a:extLst>
                </a:gridCol>
                <a:gridCol w="2535066">
                  <a:extLst>
                    <a:ext uri="{9D8B030D-6E8A-4147-A177-3AD203B41FA5}">
                      <a16:colId xmlns="" xmlns:a16="http://schemas.microsoft.com/office/drawing/2014/main" val="1190025841"/>
                    </a:ext>
                  </a:extLst>
                </a:gridCol>
                <a:gridCol w="3213996">
                  <a:extLst>
                    <a:ext uri="{9D8B030D-6E8A-4147-A177-3AD203B41FA5}">
                      <a16:colId xmlns="" xmlns:a16="http://schemas.microsoft.com/office/drawing/2014/main" val="192049857"/>
                    </a:ext>
                  </a:extLst>
                </a:gridCol>
                <a:gridCol w="3316504">
                  <a:extLst>
                    <a:ext uri="{9D8B030D-6E8A-4147-A177-3AD203B41FA5}">
                      <a16:colId xmlns="" xmlns:a16="http://schemas.microsoft.com/office/drawing/2014/main" val="3539822806"/>
                    </a:ext>
                  </a:extLst>
                </a:gridCol>
              </a:tblGrid>
              <a:tr h="376517">
                <a:tc>
                  <a:txBody>
                    <a:bodyPr/>
                    <a:lstStyle/>
                    <a:p>
                      <a:r>
                        <a:rPr lang="en-US" sz="1700" dirty="0"/>
                        <a:t>Stakeholder</a:t>
                      </a:r>
                    </a:p>
                  </a:txBody>
                  <a:tcPr marL="85572" marR="85572" marT="42786" marB="42786"/>
                </a:tc>
                <a:tc>
                  <a:txBody>
                    <a:bodyPr/>
                    <a:lstStyle/>
                    <a:p>
                      <a:r>
                        <a:rPr lang="en-US" sz="1700"/>
                        <a:t>Power</a:t>
                      </a:r>
                    </a:p>
                  </a:txBody>
                  <a:tcPr marL="85572" marR="85572" marT="42786" marB="42786"/>
                </a:tc>
                <a:tc>
                  <a:txBody>
                    <a:bodyPr/>
                    <a:lstStyle/>
                    <a:p>
                      <a:r>
                        <a:rPr lang="en-US" sz="1700"/>
                        <a:t>Interest</a:t>
                      </a:r>
                    </a:p>
                  </a:txBody>
                  <a:tcPr marL="85572" marR="85572" marT="42786" marB="42786"/>
                </a:tc>
                <a:tc>
                  <a:txBody>
                    <a:bodyPr/>
                    <a:lstStyle/>
                    <a:p>
                      <a:r>
                        <a:rPr lang="en-US" sz="1700"/>
                        <a:t>Strategy</a:t>
                      </a:r>
                    </a:p>
                  </a:txBody>
                  <a:tcPr marL="85572" marR="85572" marT="42786" marB="42786"/>
                </a:tc>
                <a:extLst>
                  <a:ext uri="{0D108BD9-81ED-4DB2-BD59-A6C34878D82A}">
                    <a16:rowId xmlns="" xmlns:a16="http://schemas.microsoft.com/office/drawing/2014/main" val="2107489854"/>
                  </a:ext>
                </a:extLst>
              </a:tr>
              <a:tr h="975519">
                <a:tc>
                  <a:txBody>
                    <a:bodyPr/>
                    <a:lstStyle/>
                    <a:p>
                      <a:endParaRPr lang="en-US" sz="1100"/>
                    </a:p>
                    <a:p>
                      <a:r>
                        <a:rPr lang="en-US" sz="1100"/>
                        <a:t>Local government</a:t>
                      </a:r>
                    </a:p>
                    <a:p>
                      <a:endParaRPr lang="en-US" sz="1100"/>
                    </a:p>
                  </a:txBody>
                  <a:tcPr marL="85572" marR="85572" marT="42786" marB="42786"/>
                </a:tc>
                <a:tc>
                  <a:txBody>
                    <a:bodyPr/>
                    <a:lstStyle/>
                    <a:p>
                      <a:endParaRPr lang="en-US" sz="1100" dirty="0"/>
                    </a:p>
                    <a:p>
                      <a:r>
                        <a:rPr lang="en-US" sz="1100" dirty="0"/>
                        <a:t>With hold planning permission</a:t>
                      </a:r>
                    </a:p>
                    <a:p>
                      <a:r>
                        <a:rPr lang="en-US" sz="1100" b="1" dirty="0"/>
                        <a:t>HIGH</a:t>
                      </a:r>
                    </a:p>
                  </a:txBody>
                  <a:tcPr marL="85572" marR="85572" marT="42786" marB="42786"/>
                </a:tc>
                <a:tc>
                  <a:txBody>
                    <a:bodyPr/>
                    <a:lstStyle/>
                    <a:p>
                      <a:endParaRPr lang="en-US" sz="1100" dirty="0"/>
                    </a:p>
                    <a:p>
                      <a:r>
                        <a:rPr lang="en-US" sz="1100" dirty="0"/>
                        <a:t>Want jobs</a:t>
                      </a:r>
                    </a:p>
                    <a:p>
                      <a:r>
                        <a:rPr lang="en-US" sz="1100" dirty="0"/>
                        <a:t>Need to protect local environment</a:t>
                      </a:r>
                    </a:p>
                    <a:p>
                      <a:r>
                        <a:rPr lang="en-US" sz="1100" dirty="0"/>
                        <a:t>Watching us carefully – </a:t>
                      </a:r>
                      <a:r>
                        <a:rPr lang="en-US" sz="1100" b="1" dirty="0"/>
                        <a:t>HIGH</a:t>
                      </a:r>
                    </a:p>
                  </a:txBody>
                  <a:tcPr marL="85572" marR="85572" marT="42786" marB="42786"/>
                </a:tc>
                <a:tc>
                  <a:txBody>
                    <a:bodyPr/>
                    <a:lstStyle/>
                    <a:p>
                      <a:endParaRPr lang="en-US" sz="1100"/>
                    </a:p>
                    <a:p>
                      <a:r>
                        <a:rPr lang="en-US" sz="1100"/>
                        <a:t>Key players</a:t>
                      </a:r>
                    </a:p>
                    <a:p>
                      <a:r>
                        <a:rPr lang="en-US" sz="1100"/>
                        <a:t>Communication important </a:t>
                      </a:r>
                    </a:p>
                    <a:p>
                      <a:r>
                        <a:rPr lang="en-US" sz="1100"/>
                        <a:t>Listen to concerns</a:t>
                      </a:r>
                    </a:p>
                    <a:p>
                      <a:r>
                        <a:rPr lang="en-US" sz="1100"/>
                        <a:t>May make us modify plans to approve plans</a:t>
                      </a:r>
                    </a:p>
                  </a:txBody>
                  <a:tcPr marL="85572" marR="85572" marT="42786" marB="42786"/>
                </a:tc>
                <a:extLst>
                  <a:ext uri="{0D108BD9-81ED-4DB2-BD59-A6C34878D82A}">
                    <a16:rowId xmlns="" xmlns:a16="http://schemas.microsoft.com/office/drawing/2014/main" val="3567715177"/>
                  </a:ext>
                </a:extLst>
              </a:tr>
              <a:tr h="975519">
                <a:tc>
                  <a:txBody>
                    <a:bodyPr/>
                    <a:lstStyle/>
                    <a:p>
                      <a:r>
                        <a:rPr lang="en-US" sz="1100"/>
                        <a:t>Central government</a:t>
                      </a:r>
                    </a:p>
                    <a:p>
                      <a:endParaRPr lang="en-US" sz="1100"/>
                    </a:p>
                    <a:p>
                      <a:endParaRPr lang="en-US" sz="1100"/>
                    </a:p>
                  </a:txBody>
                  <a:tcPr marL="85572" marR="85572" marT="42786" marB="42786"/>
                </a:tc>
                <a:tc>
                  <a:txBody>
                    <a:bodyPr/>
                    <a:lstStyle/>
                    <a:p>
                      <a:r>
                        <a:rPr lang="en-US" sz="1100" dirty="0"/>
                        <a:t>Could regulate</a:t>
                      </a:r>
                    </a:p>
                    <a:p>
                      <a:r>
                        <a:rPr lang="en-US" sz="1100" dirty="0"/>
                        <a:t>Could ban</a:t>
                      </a:r>
                    </a:p>
                    <a:p>
                      <a:r>
                        <a:rPr lang="en-US" sz="1100" b="1" dirty="0"/>
                        <a:t>HIGH</a:t>
                      </a:r>
                    </a:p>
                  </a:txBody>
                  <a:tcPr marL="85572" marR="85572" marT="42786" marB="42786"/>
                </a:tc>
                <a:tc>
                  <a:txBody>
                    <a:bodyPr/>
                    <a:lstStyle/>
                    <a:p>
                      <a:r>
                        <a:rPr lang="en-US" sz="1100" dirty="0"/>
                        <a:t>Want jobs</a:t>
                      </a:r>
                    </a:p>
                    <a:p>
                      <a:r>
                        <a:rPr lang="en-US" sz="1100" dirty="0"/>
                        <a:t>Need to protect local environment</a:t>
                      </a:r>
                    </a:p>
                    <a:p>
                      <a:r>
                        <a:rPr lang="en-US" sz="1100" dirty="0"/>
                        <a:t>Watching us carefully – </a:t>
                      </a:r>
                      <a:r>
                        <a:rPr lang="en-US" sz="1100" b="1" dirty="0"/>
                        <a:t>HIGH</a:t>
                      </a:r>
                      <a:r>
                        <a:rPr lang="en-US" sz="1100" dirty="0"/>
                        <a:t> But may be prepared to sit on sidelines though could move</a:t>
                      </a:r>
                    </a:p>
                    <a:p>
                      <a:endParaRPr lang="en-US" sz="1100" dirty="0"/>
                    </a:p>
                  </a:txBody>
                  <a:tcPr marL="85572" marR="85572" marT="42786" marB="42786"/>
                </a:tc>
                <a:tc>
                  <a:txBody>
                    <a:bodyPr/>
                    <a:lstStyle/>
                    <a:p>
                      <a:r>
                        <a:rPr lang="en-US" sz="1100"/>
                        <a:t>Keep them satisifed could move from box c to d</a:t>
                      </a:r>
                    </a:p>
                  </a:txBody>
                  <a:tcPr marL="85572" marR="85572" marT="42786" marB="42786"/>
                </a:tc>
                <a:extLst>
                  <a:ext uri="{0D108BD9-81ED-4DB2-BD59-A6C34878D82A}">
                    <a16:rowId xmlns="" xmlns:a16="http://schemas.microsoft.com/office/drawing/2014/main" val="2898478756"/>
                  </a:ext>
                </a:extLst>
              </a:tr>
              <a:tr h="975519">
                <a:tc>
                  <a:txBody>
                    <a:bodyPr/>
                    <a:lstStyle/>
                    <a:p>
                      <a:endParaRPr lang="en-US" sz="1100"/>
                    </a:p>
                    <a:p>
                      <a:r>
                        <a:rPr lang="en-US" sz="1100"/>
                        <a:t>Local residents</a:t>
                      </a:r>
                    </a:p>
                    <a:p>
                      <a:endParaRPr lang="en-US" sz="1100"/>
                    </a:p>
                  </a:txBody>
                  <a:tcPr marL="85572" marR="85572" marT="42786" marB="42786"/>
                </a:tc>
                <a:tc>
                  <a:txBody>
                    <a:bodyPr/>
                    <a:lstStyle/>
                    <a:p>
                      <a:endParaRPr lang="en-US" sz="1100" dirty="0"/>
                    </a:p>
                    <a:p>
                      <a:r>
                        <a:rPr lang="en-US" sz="1100" dirty="0"/>
                        <a:t>Could demonstrate</a:t>
                      </a:r>
                    </a:p>
                    <a:p>
                      <a:r>
                        <a:rPr lang="en-US" sz="1100" b="1" dirty="0"/>
                        <a:t>LOW</a:t>
                      </a:r>
                    </a:p>
                  </a:txBody>
                  <a:tcPr marL="85572" marR="85572" marT="42786" marB="42786"/>
                </a:tc>
                <a:tc>
                  <a:txBody>
                    <a:bodyPr/>
                    <a:lstStyle/>
                    <a:p>
                      <a:endParaRPr lang="en-US" sz="1100" dirty="0"/>
                    </a:p>
                    <a:p>
                      <a:r>
                        <a:rPr lang="en-US" sz="1100" dirty="0"/>
                        <a:t>Might want jobs/wealth but worried about damage to local environment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t>Lobby central/local governments </a:t>
                      </a:r>
                      <a:r>
                        <a:rPr lang="en-US" sz="1100" b="1" dirty="0"/>
                        <a:t>HIGH</a:t>
                      </a:r>
                      <a:r>
                        <a:rPr lang="en-US" sz="1100" dirty="0"/>
                        <a:t> </a:t>
                      </a:r>
                    </a:p>
                    <a:p>
                      <a:endParaRPr lang="en-US" sz="1100" dirty="0"/>
                    </a:p>
                  </a:txBody>
                  <a:tcPr marL="85572" marR="85572" marT="42786" marB="42786"/>
                </a:tc>
                <a:tc>
                  <a:txBody>
                    <a:bodyPr/>
                    <a:lstStyle/>
                    <a:p>
                      <a:endParaRPr lang="en-US" sz="1100"/>
                    </a:p>
                    <a:p>
                      <a:r>
                        <a:rPr lang="en-US" sz="1100"/>
                        <a:t>Keep informed –  good communication, local meetings, flyers. Want residents to trust fracking company</a:t>
                      </a:r>
                    </a:p>
                  </a:txBody>
                  <a:tcPr marL="85572" marR="85572" marT="42786" marB="42786"/>
                </a:tc>
                <a:extLst>
                  <a:ext uri="{0D108BD9-81ED-4DB2-BD59-A6C34878D82A}">
                    <a16:rowId xmlns="" xmlns:a16="http://schemas.microsoft.com/office/drawing/2014/main" val="2622397778"/>
                  </a:ext>
                </a:extLst>
              </a:tr>
              <a:tr h="804376">
                <a:tc>
                  <a:txBody>
                    <a:bodyPr/>
                    <a:lstStyle/>
                    <a:p>
                      <a:r>
                        <a:rPr lang="en-US" sz="1100"/>
                        <a:t>Southerners</a:t>
                      </a:r>
                    </a:p>
                  </a:txBody>
                  <a:tcPr marL="85572" marR="85572" marT="42786" marB="42786"/>
                </a:tc>
                <a:tc>
                  <a:txBody>
                    <a:bodyPr/>
                    <a:lstStyle/>
                    <a:p>
                      <a:r>
                        <a:rPr lang="en-US" sz="1100" dirty="0"/>
                        <a:t>Little power to influence what is happening in this environment </a:t>
                      </a:r>
                      <a:r>
                        <a:rPr lang="en-US" sz="1100" b="1" dirty="0"/>
                        <a:t>LOW</a:t>
                      </a:r>
                    </a:p>
                  </a:txBody>
                  <a:tcPr marL="85572" marR="85572" marT="42786" marB="42786"/>
                </a:tc>
                <a:tc>
                  <a:txBody>
                    <a:bodyPr/>
                    <a:lstStyle/>
                    <a:p>
                      <a:r>
                        <a:rPr lang="en-US" sz="1100" dirty="0"/>
                        <a:t>Not interested in this fracking</a:t>
                      </a:r>
                    </a:p>
                    <a:p>
                      <a:r>
                        <a:rPr lang="en-US" sz="1100" b="1" dirty="0"/>
                        <a:t>LOW</a:t>
                      </a:r>
                    </a:p>
                  </a:txBody>
                  <a:tcPr marL="85572" marR="85572" marT="42786" marB="42786"/>
                </a:tc>
                <a:tc>
                  <a:txBody>
                    <a:bodyPr/>
                    <a:lstStyle/>
                    <a:p>
                      <a:r>
                        <a:rPr lang="en-US" sz="1100"/>
                        <a:t>Minimal effort </a:t>
                      </a:r>
                    </a:p>
                    <a:p>
                      <a:r>
                        <a:rPr lang="en-US" sz="1100"/>
                        <a:t>Ignore – risky</a:t>
                      </a:r>
                    </a:p>
                    <a:p>
                      <a:r>
                        <a:rPr lang="en-US" sz="1100"/>
                        <a:t>Monitor – make sure they are not starting to stir up trouble</a:t>
                      </a:r>
                    </a:p>
                  </a:txBody>
                  <a:tcPr marL="85572" marR="85572" marT="42786" marB="42786"/>
                </a:tc>
                <a:extLst>
                  <a:ext uri="{0D108BD9-81ED-4DB2-BD59-A6C34878D82A}">
                    <a16:rowId xmlns="" xmlns:a16="http://schemas.microsoft.com/office/drawing/2014/main" val="3991024956"/>
                  </a:ext>
                </a:extLst>
              </a:tr>
            </a:tbl>
          </a:graphicData>
        </a:graphic>
      </p:graphicFrame>
    </p:spTree>
    <p:extLst>
      <p:ext uri="{BB962C8B-B14F-4D97-AF65-F5344CB8AC3E}">
        <p14:creationId xmlns:p14="http://schemas.microsoft.com/office/powerpoint/2010/main" val="1940553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9664D085-C814-4D74-BCE0-2059F0DC043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 xmlns:a16="http://schemas.microsoft.com/office/drawing/2014/main" id="{DDA5539E-D8B4-4F5A-B46F-C304F5D7A84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7012" y="48006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 xmlns:a16="http://schemas.microsoft.com/office/drawing/2014/main" id="{ADF3FD7A-13EE-E745-B5BE-3C3AC38B5B18}"/>
              </a:ext>
            </a:extLst>
          </p:cNvPr>
          <p:cNvGraphicFramePr>
            <a:graphicFrameLocks noGrp="1"/>
          </p:cNvGraphicFramePr>
          <p:nvPr>
            <p:extLst>
              <p:ext uri="{D42A27DB-BD31-4B8C-83A1-F6EECF244321}">
                <p14:modId xmlns:p14="http://schemas.microsoft.com/office/powerpoint/2010/main" val="2866259900"/>
              </p:ext>
            </p:extLst>
          </p:nvPr>
        </p:nvGraphicFramePr>
        <p:xfrm>
          <a:off x="1009790" y="803063"/>
          <a:ext cx="10172422" cy="5251876"/>
        </p:xfrm>
        <a:graphic>
          <a:graphicData uri="http://schemas.openxmlformats.org/drawingml/2006/table">
            <a:tbl>
              <a:tblPr firstRow="1" bandRow="1">
                <a:tableStyleId>{69C7853C-536D-4A76-A0AE-DD22124D55A5}</a:tableStyleId>
              </a:tblPr>
              <a:tblGrid>
                <a:gridCol w="2771697">
                  <a:extLst>
                    <a:ext uri="{9D8B030D-6E8A-4147-A177-3AD203B41FA5}">
                      <a16:colId xmlns="" xmlns:a16="http://schemas.microsoft.com/office/drawing/2014/main" val="540044213"/>
                    </a:ext>
                  </a:extLst>
                </a:gridCol>
                <a:gridCol w="1857331">
                  <a:extLst>
                    <a:ext uri="{9D8B030D-6E8A-4147-A177-3AD203B41FA5}">
                      <a16:colId xmlns="" xmlns:a16="http://schemas.microsoft.com/office/drawing/2014/main" val="2850256718"/>
                    </a:ext>
                  </a:extLst>
                </a:gridCol>
                <a:gridCol w="2771697">
                  <a:extLst>
                    <a:ext uri="{9D8B030D-6E8A-4147-A177-3AD203B41FA5}">
                      <a16:colId xmlns="" xmlns:a16="http://schemas.microsoft.com/office/drawing/2014/main" val="2501146088"/>
                    </a:ext>
                  </a:extLst>
                </a:gridCol>
                <a:gridCol w="2771697">
                  <a:extLst>
                    <a:ext uri="{9D8B030D-6E8A-4147-A177-3AD203B41FA5}">
                      <a16:colId xmlns="" xmlns:a16="http://schemas.microsoft.com/office/drawing/2014/main" val="1085963635"/>
                    </a:ext>
                  </a:extLst>
                </a:gridCol>
              </a:tblGrid>
              <a:tr h="916435">
                <a:tc rowSpan="2" gridSpan="2">
                  <a:txBody>
                    <a:bodyPr/>
                    <a:lstStyle/>
                    <a:p>
                      <a:pPr algn="ctr"/>
                      <a:endParaRPr lang="en-US" sz="1700" dirty="0"/>
                    </a:p>
                  </a:txBody>
                  <a:tcPr marL="88119" marR="88119" marT="44059" marB="44059"/>
                </a:tc>
                <a:tc rowSpan="2" hMerge="1">
                  <a:txBody>
                    <a:bodyPr/>
                    <a:lstStyle/>
                    <a:p>
                      <a:pPr algn="ctr"/>
                      <a:endParaRPr lang="en-US" dirty="0"/>
                    </a:p>
                  </a:txBody>
                  <a:tcPr/>
                </a:tc>
                <a:tc gridSpan="2">
                  <a:txBody>
                    <a:bodyPr/>
                    <a:lstStyle/>
                    <a:p>
                      <a:pPr algn="ctr"/>
                      <a:endParaRPr lang="en-US" sz="1700" b="1">
                        <a:solidFill>
                          <a:schemeClr val="tx1"/>
                        </a:solidFill>
                      </a:endParaRPr>
                    </a:p>
                    <a:p>
                      <a:pPr algn="ctr"/>
                      <a:r>
                        <a:rPr lang="en-US" sz="1700" b="1">
                          <a:solidFill>
                            <a:schemeClr val="tx1"/>
                          </a:solidFill>
                        </a:rPr>
                        <a:t>Level of Interest</a:t>
                      </a:r>
                    </a:p>
                    <a:p>
                      <a:pPr algn="ctr"/>
                      <a:endParaRPr lang="en-US" sz="1700" b="1">
                        <a:solidFill>
                          <a:schemeClr val="tx1"/>
                        </a:solidFill>
                      </a:endParaRPr>
                    </a:p>
                  </a:txBody>
                  <a:tcPr marL="88119" marR="88119" marT="44059" marB="44059"/>
                </a:tc>
                <a:tc hMerge="1">
                  <a:txBody>
                    <a:bodyPr/>
                    <a:lstStyle/>
                    <a:p>
                      <a:endParaRPr lang="en-US" dirty="0"/>
                    </a:p>
                  </a:txBody>
                  <a:tcPr/>
                </a:tc>
                <a:extLst>
                  <a:ext uri="{0D108BD9-81ED-4DB2-BD59-A6C34878D82A}">
                    <a16:rowId xmlns="" xmlns:a16="http://schemas.microsoft.com/office/drawing/2014/main" val="4051271745"/>
                  </a:ext>
                </a:extLst>
              </a:tr>
              <a:tr h="916435">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700"/>
                    </a:p>
                    <a:p>
                      <a:pPr algn="ctr"/>
                      <a:r>
                        <a:rPr lang="en-US" sz="1700" b="1"/>
                        <a:t>Low </a:t>
                      </a:r>
                    </a:p>
                    <a:p>
                      <a:pPr algn="ctr"/>
                      <a:endParaRPr lang="en-US" sz="1700"/>
                    </a:p>
                  </a:txBody>
                  <a:tcPr marL="88119" marR="88119" marT="44059" marB="44059"/>
                </a:tc>
                <a:tc>
                  <a:txBody>
                    <a:bodyPr/>
                    <a:lstStyle/>
                    <a:p>
                      <a:pPr algn="ctr"/>
                      <a:endParaRPr lang="en-US" sz="1700"/>
                    </a:p>
                    <a:p>
                      <a:pPr algn="ctr"/>
                      <a:r>
                        <a:rPr lang="en-US" sz="1700" b="1"/>
                        <a:t>High</a:t>
                      </a:r>
                    </a:p>
                  </a:txBody>
                  <a:tcPr marL="88119" marR="88119" marT="44059" marB="44059"/>
                </a:tc>
                <a:extLst>
                  <a:ext uri="{0D108BD9-81ED-4DB2-BD59-A6C34878D82A}">
                    <a16:rowId xmlns="" xmlns:a16="http://schemas.microsoft.com/office/drawing/2014/main" val="740755332"/>
                  </a:ext>
                </a:extLst>
              </a:tr>
              <a:tr h="1445147">
                <a:tc rowSpan="2">
                  <a:txBody>
                    <a:bodyPr/>
                    <a:lstStyle/>
                    <a:p>
                      <a:pPr algn="ctr"/>
                      <a:endParaRPr lang="en-US" sz="1700"/>
                    </a:p>
                    <a:p>
                      <a:pPr algn="ctr"/>
                      <a:endParaRPr lang="en-US" sz="1700"/>
                    </a:p>
                    <a:p>
                      <a:pPr algn="ctr"/>
                      <a:endParaRPr lang="en-US" sz="1700" b="1"/>
                    </a:p>
                    <a:p>
                      <a:pPr algn="ctr"/>
                      <a:r>
                        <a:rPr lang="en-US" sz="1700" b="1"/>
                        <a:t>Level of Power</a:t>
                      </a:r>
                    </a:p>
                  </a:txBody>
                  <a:tcPr marL="88119" marR="88119" marT="44059" marB="44059"/>
                </a:tc>
                <a:tc>
                  <a:txBody>
                    <a:bodyPr/>
                    <a:lstStyle/>
                    <a:p>
                      <a:pPr algn="ctr"/>
                      <a:endParaRPr lang="en-US" sz="1700"/>
                    </a:p>
                    <a:p>
                      <a:pPr algn="ctr"/>
                      <a:endParaRPr lang="en-US" sz="1700"/>
                    </a:p>
                    <a:p>
                      <a:pPr algn="ctr"/>
                      <a:r>
                        <a:rPr lang="en-US" sz="1700" b="1"/>
                        <a:t>Low</a:t>
                      </a:r>
                    </a:p>
                    <a:p>
                      <a:pPr algn="ctr"/>
                      <a:endParaRPr lang="en-US" sz="1700"/>
                    </a:p>
                    <a:p>
                      <a:pPr algn="ctr"/>
                      <a:endParaRPr lang="en-US" sz="1700"/>
                    </a:p>
                  </a:txBody>
                  <a:tcPr marL="88119" marR="88119" marT="44059" marB="44059"/>
                </a:tc>
                <a:tc>
                  <a:txBody>
                    <a:bodyPr/>
                    <a:lstStyle/>
                    <a:p>
                      <a:pPr algn="ctr"/>
                      <a:r>
                        <a:rPr lang="en-US" sz="1700" dirty="0"/>
                        <a:t>Minimal effort</a:t>
                      </a:r>
                    </a:p>
                    <a:p>
                      <a:pPr algn="ctr"/>
                      <a:endParaRPr lang="en-US" sz="1700" dirty="0"/>
                    </a:p>
                    <a:p>
                      <a:pPr algn="ctr"/>
                      <a:r>
                        <a:rPr lang="en-US" sz="1700" b="1" dirty="0"/>
                        <a:t>A</a:t>
                      </a:r>
                    </a:p>
                    <a:p>
                      <a:pPr algn="ctr"/>
                      <a:r>
                        <a:rPr lang="en-US" sz="1700" b="1" dirty="0" smtClean="0"/>
                        <a:t>‘Southerners’</a:t>
                      </a:r>
                      <a:endParaRPr lang="en-US" sz="1700" b="1" dirty="0"/>
                    </a:p>
                  </a:txBody>
                  <a:tcPr marL="88119" marR="88119" marT="44059" marB="44059"/>
                </a:tc>
                <a:tc>
                  <a:txBody>
                    <a:bodyPr/>
                    <a:lstStyle/>
                    <a:p>
                      <a:pPr algn="ctr"/>
                      <a:r>
                        <a:rPr lang="en-US" sz="1700" dirty="0"/>
                        <a:t>Keep informed</a:t>
                      </a:r>
                    </a:p>
                    <a:p>
                      <a:pPr algn="ctr"/>
                      <a:endParaRPr lang="en-US" sz="1700" dirty="0"/>
                    </a:p>
                    <a:p>
                      <a:pPr algn="ctr"/>
                      <a:r>
                        <a:rPr lang="en-US" sz="1700" b="1" dirty="0" smtClean="0"/>
                        <a:t>B</a:t>
                      </a:r>
                    </a:p>
                    <a:p>
                      <a:pPr algn="ctr"/>
                      <a:r>
                        <a:rPr lang="en-US" sz="1700" b="1" dirty="0" smtClean="0"/>
                        <a:t>Local residents</a:t>
                      </a:r>
                      <a:endParaRPr lang="en-US" sz="1700" b="1" dirty="0"/>
                    </a:p>
                  </a:txBody>
                  <a:tcPr marL="88119" marR="88119" marT="44059" marB="44059"/>
                </a:tc>
                <a:extLst>
                  <a:ext uri="{0D108BD9-81ED-4DB2-BD59-A6C34878D82A}">
                    <a16:rowId xmlns="" xmlns:a16="http://schemas.microsoft.com/office/drawing/2014/main" val="1687455405"/>
                  </a:ext>
                </a:extLst>
              </a:tr>
              <a:tr h="1973859">
                <a:tc vMerge="1">
                  <a:txBody>
                    <a:bodyPr/>
                    <a:lstStyle/>
                    <a:p>
                      <a:pPr algn="ctr"/>
                      <a:endParaRPr lang="en-US" dirty="0"/>
                    </a:p>
                  </a:txBody>
                  <a:tcPr/>
                </a:tc>
                <a:tc>
                  <a:txBody>
                    <a:bodyPr/>
                    <a:lstStyle/>
                    <a:p>
                      <a:pPr algn="ctr"/>
                      <a:endParaRPr lang="en-US" sz="1700"/>
                    </a:p>
                    <a:p>
                      <a:pPr algn="ctr"/>
                      <a:endParaRPr lang="en-US" sz="1700"/>
                    </a:p>
                    <a:p>
                      <a:pPr algn="ctr"/>
                      <a:r>
                        <a:rPr lang="en-US" sz="1700" b="1"/>
                        <a:t>High</a:t>
                      </a:r>
                    </a:p>
                  </a:txBody>
                  <a:tcPr marL="88119" marR="88119" marT="44059" marB="44059"/>
                </a:tc>
                <a:tc>
                  <a:txBody>
                    <a:bodyPr/>
                    <a:lstStyle/>
                    <a:p>
                      <a:pPr algn="ctr"/>
                      <a:r>
                        <a:rPr lang="en-US" sz="1700" dirty="0"/>
                        <a:t>Keep satisfied</a:t>
                      </a:r>
                    </a:p>
                    <a:p>
                      <a:pPr algn="ctr"/>
                      <a:endParaRPr lang="en-US" sz="1700" dirty="0"/>
                    </a:p>
                    <a:p>
                      <a:pPr algn="ctr"/>
                      <a:r>
                        <a:rPr lang="en-US" sz="1700" b="1" dirty="0"/>
                        <a:t>C</a:t>
                      </a:r>
                    </a:p>
                    <a:p>
                      <a:pPr algn="ctr"/>
                      <a:endParaRPr lang="en-US" sz="1700" b="1" dirty="0"/>
                    </a:p>
                    <a:p>
                      <a:pPr algn="ctr"/>
                      <a:endParaRPr lang="en-US" sz="1700" dirty="0"/>
                    </a:p>
                  </a:txBody>
                  <a:tcPr marL="88119" marR="88119" marT="44059" marB="44059"/>
                </a:tc>
                <a:tc>
                  <a:txBody>
                    <a:bodyPr/>
                    <a:lstStyle/>
                    <a:p>
                      <a:pPr algn="ctr"/>
                      <a:r>
                        <a:rPr lang="en-US" sz="1700" dirty="0"/>
                        <a:t>Key players</a:t>
                      </a:r>
                    </a:p>
                    <a:p>
                      <a:pPr algn="ctr"/>
                      <a:endParaRPr lang="en-US" sz="1700" dirty="0"/>
                    </a:p>
                    <a:p>
                      <a:pPr algn="ctr"/>
                      <a:r>
                        <a:rPr lang="en-US" sz="1700" b="1" dirty="0" smtClean="0"/>
                        <a:t>D</a:t>
                      </a:r>
                    </a:p>
                    <a:p>
                      <a:pPr algn="ctr"/>
                      <a:r>
                        <a:rPr lang="en-US" sz="1700" b="1" dirty="0" smtClean="0"/>
                        <a:t>Local</a:t>
                      </a:r>
                      <a:r>
                        <a:rPr lang="en-US" sz="1700" b="1" baseline="0" dirty="0" smtClean="0"/>
                        <a:t> government</a:t>
                      </a:r>
                    </a:p>
                    <a:p>
                      <a:pPr algn="ctr"/>
                      <a:r>
                        <a:rPr lang="en-US" sz="1700" b="1" baseline="0" dirty="0" smtClean="0"/>
                        <a:t>Central government</a:t>
                      </a:r>
                      <a:endParaRPr lang="en-US" sz="1700" b="1" dirty="0" smtClean="0"/>
                    </a:p>
                  </a:txBody>
                  <a:tcPr marL="88119" marR="88119" marT="44059" marB="44059"/>
                </a:tc>
                <a:extLst>
                  <a:ext uri="{0D108BD9-81ED-4DB2-BD59-A6C34878D82A}">
                    <a16:rowId xmlns="" xmlns:a16="http://schemas.microsoft.com/office/drawing/2014/main" val="777847615"/>
                  </a:ext>
                </a:extLst>
              </a:tr>
            </a:tbl>
          </a:graphicData>
        </a:graphic>
      </p:graphicFrame>
    </p:spTree>
    <p:extLst>
      <p:ext uri="{BB962C8B-B14F-4D97-AF65-F5344CB8AC3E}">
        <p14:creationId xmlns:p14="http://schemas.microsoft.com/office/powerpoint/2010/main" val="3276425853"/>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28526DB-6660-2C4F-9F95-D9F945BCB292}"/>
              </a:ext>
            </a:extLst>
          </p:cNvPr>
          <p:cNvSpPr>
            <a:spLocks noGrp="1"/>
          </p:cNvSpPr>
          <p:nvPr>
            <p:ph type="title"/>
          </p:nvPr>
        </p:nvSpPr>
        <p:spPr/>
        <p:txBody>
          <a:bodyPr/>
          <a:lstStyle/>
          <a:p>
            <a:endParaRPr lang="en-US"/>
          </a:p>
        </p:txBody>
      </p:sp>
      <p:sp>
        <p:nvSpPr>
          <p:cNvPr id="3" name="Content Placeholder 2">
            <a:extLst>
              <a:ext uri="{FF2B5EF4-FFF2-40B4-BE49-F238E27FC236}">
                <a16:creationId xmlns="" xmlns:a16="http://schemas.microsoft.com/office/drawing/2014/main" id="{F4FDBBC7-6BA1-6C41-B19E-388BA8931889}"/>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66542579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{3410DBAA-A807-BC40-BBAE-B83BF7B90E65}tf10001067</Template>
  <TotalTime>1861</TotalTime>
  <Words>3269</Words>
  <Application>Microsoft Office PowerPoint</Application>
  <PresentationFormat>Widescreen</PresentationFormat>
  <Paragraphs>556</Paragraphs>
  <Slides>76</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76</vt:i4>
      </vt:variant>
    </vt:vector>
  </HeadingPairs>
  <TitlesOfParts>
    <vt:vector size="84" baseType="lpstr">
      <vt:lpstr>ＭＳ Ｐゴシック</vt:lpstr>
      <vt:lpstr>Arial</vt:lpstr>
      <vt:lpstr>Calibri</vt:lpstr>
      <vt:lpstr>Century Gothic</vt:lpstr>
      <vt:lpstr>Garamond</vt:lpstr>
      <vt:lpstr>Tahoma</vt:lpstr>
      <vt:lpstr>Times New Roman</vt:lpstr>
      <vt:lpstr>Savon</vt:lpstr>
      <vt:lpstr>Stakeholder mapping</vt:lpstr>
      <vt:lpstr>Social responsibility</vt:lpstr>
      <vt:lpstr>Stockholder Theory</vt:lpstr>
      <vt:lpstr>Managing for Stakeholders</vt:lpstr>
      <vt:lpstr>Stakeholder theory</vt:lpstr>
      <vt:lpstr>Freeman’s work “Strategic Management: A stakeholder Approach” (1984)</vt:lpstr>
      <vt:lpstr>Doing Well by doing Good</vt:lpstr>
      <vt:lpstr>Apply this to Tesco</vt:lpstr>
      <vt:lpstr>PowerPoint Presentation</vt:lpstr>
      <vt:lpstr>PowerPoint Presentation</vt:lpstr>
      <vt:lpstr>Mendelow Grid</vt:lpstr>
      <vt:lpstr>Mendelow</vt:lpstr>
      <vt:lpstr>Stakeholder analysis</vt:lpstr>
      <vt:lpstr>Stakeholder influence - Mendelow matrix</vt:lpstr>
      <vt:lpstr>Mendelow’s power-interest matrix (1991) </vt:lpstr>
      <vt:lpstr>PowerPoint Presentation</vt:lpstr>
      <vt:lpstr>PowerPoint Presentation</vt:lpstr>
      <vt:lpstr>PowerPoint Presentation</vt:lpstr>
      <vt:lpstr>PowerPoint Presentation</vt:lpstr>
      <vt:lpstr>PowerPoint Presentation</vt:lpstr>
      <vt:lpstr>PowerPoint Presentation</vt:lpstr>
      <vt:lpstr>Mendelow</vt:lpstr>
      <vt:lpstr>Stakeholders </vt:lpstr>
      <vt:lpstr>PowerPoint Presentation</vt:lpstr>
      <vt:lpstr>A</vt:lpstr>
      <vt:lpstr>B</vt:lpstr>
      <vt:lpstr>C</vt:lpstr>
      <vt:lpstr>D</vt:lpstr>
      <vt:lpstr>PowerPoint Presentation</vt:lpstr>
      <vt:lpstr>PowerPoint Presentation</vt:lpstr>
      <vt:lpstr>PowerPoint Presentation</vt:lpstr>
      <vt:lpstr>PowerPoint Presentation</vt:lpstr>
      <vt:lpstr>Stakeholders</vt:lpstr>
      <vt:lpstr>Identify the stakeholders</vt:lpstr>
      <vt:lpstr>PowerPoint Presentation</vt:lpstr>
      <vt:lpstr>PowerPoint Presentation</vt:lpstr>
      <vt:lpstr>PowerPoint Presentation</vt:lpstr>
      <vt:lpstr>PowerPoint Presentation</vt:lpstr>
      <vt:lpstr>Key players</vt:lpstr>
      <vt:lpstr>Fans </vt:lpstr>
      <vt:lpstr>Players, Coach</vt:lpstr>
      <vt:lpstr>Media</vt:lpstr>
      <vt:lpstr>Manchester United v Liverpool - biggest club game in world football </vt:lpstr>
      <vt:lpstr>Shareholders</vt:lpstr>
      <vt:lpstr>PowerPoint Presentation</vt:lpstr>
      <vt:lpstr>FA, PL, FIFA</vt:lpstr>
      <vt:lpstr>Keep informed</vt:lpstr>
      <vt:lpstr>Agents </vt:lpstr>
      <vt:lpstr>Agents</vt:lpstr>
      <vt:lpstr>Employees</vt:lpstr>
      <vt:lpstr>Keep satisfied</vt:lpstr>
      <vt:lpstr>PowerPoint Presentation</vt:lpstr>
      <vt:lpstr>Sponsors</vt:lpstr>
      <vt:lpstr>Minimal effort</vt:lpstr>
      <vt:lpstr>Banks</vt:lpstr>
      <vt:lpstr>Other clubs</vt:lpstr>
      <vt:lpstr>Government, local authority</vt:lpstr>
      <vt:lpstr>Public institutions</vt:lpstr>
      <vt:lpstr>HM Revenue &amp; Customs investigates players, clubs &amp; agents over tax </vt:lpstr>
      <vt:lpstr>PowerPoint Presentation</vt:lpstr>
      <vt:lpstr>GSK GLAXO SMITH KLINE</vt:lpstr>
      <vt:lpstr>First task</vt:lpstr>
      <vt:lpstr>Stakeholders</vt:lpstr>
      <vt:lpstr>Types</vt:lpstr>
      <vt:lpstr>PowerPoint Presentation</vt:lpstr>
      <vt:lpstr>PowerPoint Presentation</vt:lpstr>
      <vt:lpstr>Fracking company</vt:lpstr>
      <vt:lpstr>PowerPoint Presentation</vt:lpstr>
      <vt:lpstr>PowerPoint Presentation</vt:lpstr>
      <vt:lpstr>PowerPoint Presentation</vt:lpstr>
      <vt:lpstr>PowerPoint Presentation</vt:lpstr>
      <vt:lpstr>PowerPoint Presentation</vt:lpstr>
      <vt:lpstr>STAKEHOLDERS</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Stakeholder mapping</dc:title>
  <dc:creator>caroline jawad</dc:creator>
  <cp:lastModifiedBy>Jayne Williams</cp:lastModifiedBy>
  <cp:revision>35</cp:revision>
  <dcterms:created xsi:type="dcterms:W3CDTF">2018-10-23T10:59:02Z</dcterms:created>
  <dcterms:modified xsi:type="dcterms:W3CDTF">2018-11-23T16:11:09Z</dcterms:modified>
</cp:coreProperties>
</file>