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61" r:id="rId5"/>
    <p:sldId id="262" r:id="rId6"/>
    <p:sldId id="263" r:id="rId7"/>
    <p:sldId id="259" r:id="rId8"/>
    <p:sldId id="260"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465" autoAdjust="0"/>
  </p:normalViewPr>
  <p:slideViewPr>
    <p:cSldViewPr snapToGrid="0">
      <p:cViewPr varScale="1">
        <p:scale>
          <a:sx n="59" d="100"/>
          <a:sy n="59" d="100"/>
        </p:scale>
        <p:origin x="9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3968FF-2CCD-412A-8559-17D994EA854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4D79A74-8C24-4F92-A234-B321A9C6D65F}">
      <dgm:prSet/>
      <dgm:spPr/>
      <dgm:t>
        <a:bodyPr/>
        <a:lstStyle/>
        <a:p>
          <a:pPr>
            <a:lnSpc>
              <a:spcPct val="100000"/>
            </a:lnSpc>
          </a:pPr>
          <a:r>
            <a:rPr lang="en-GB" dirty="0"/>
            <a:t>absence of tangible external rewards, such as financial incentives or recognition</a:t>
          </a:r>
          <a:endParaRPr lang="en-US" dirty="0"/>
        </a:p>
      </dgm:t>
    </dgm:pt>
    <dgm:pt modelId="{D4622CBD-49F6-447C-B96A-2369185F7508}" type="parTrans" cxnId="{5E0524AB-5F17-4996-9395-F6AC10CB7804}">
      <dgm:prSet/>
      <dgm:spPr/>
      <dgm:t>
        <a:bodyPr/>
        <a:lstStyle/>
        <a:p>
          <a:endParaRPr lang="en-US"/>
        </a:p>
      </dgm:t>
    </dgm:pt>
    <dgm:pt modelId="{51F79C2D-63F7-40A0-A763-E03F825D01DD}" type="sibTrans" cxnId="{5E0524AB-5F17-4996-9395-F6AC10CB7804}">
      <dgm:prSet/>
      <dgm:spPr/>
      <dgm:t>
        <a:bodyPr/>
        <a:lstStyle/>
        <a:p>
          <a:pPr>
            <a:lnSpc>
              <a:spcPct val="100000"/>
            </a:lnSpc>
          </a:pPr>
          <a:endParaRPr lang="en-US"/>
        </a:p>
      </dgm:t>
    </dgm:pt>
    <dgm:pt modelId="{AAEB9AAD-EC3B-4876-9492-E267B3B3A856}">
      <dgm:prSet/>
      <dgm:spPr/>
      <dgm:t>
        <a:bodyPr/>
        <a:lstStyle/>
        <a:p>
          <a:pPr>
            <a:lnSpc>
              <a:spcPct val="100000"/>
            </a:lnSpc>
          </a:pPr>
          <a:r>
            <a:rPr lang="en-GB" dirty="0"/>
            <a:t>significant obstacles, experience repeated failures, or face monotonous or mundane tasks, their intrinsic motivation can wane.</a:t>
          </a:r>
          <a:endParaRPr lang="en-US" dirty="0"/>
        </a:p>
      </dgm:t>
    </dgm:pt>
    <dgm:pt modelId="{D5100AA8-1DC0-4C8C-B252-AE8C1787AF0F}" type="parTrans" cxnId="{D2AB410C-274D-4E1B-ADF7-F00C8D94F9E8}">
      <dgm:prSet/>
      <dgm:spPr/>
      <dgm:t>
        <a:bodyPr/>
        <a:lstStyle/>
        <a:p>
          <a:endParaRPr lang="en-US"/>
        </a:p>
      </dgm:t>
    </dgm:pt>
    <dgm:pt modelId="{197691B6-040D-4C70-8ED1-684C97D660A6}" type="sibTrans" cxnId="{D2AB410C-274D-4E1B-ADF7-F00C8D94F9E8}">
      <dgm:prSet/>
      <dgm:spPr/>
      <dgm:t>
        <a:bodyPr/>
        <a:lstStyle/>
        <a:p>
          <a:pPr>
            <a:lnSpc>
              <a:spcPct val="100000"/>
            </a:lnSpc>
          </a:pPr>
          <a:endParaRPr lang="en-US"/>
        </a:p>
      </dgm:t>
    </dgm:pt>
    <dgm:pt modelId="{6BE41137-9B44-4D50-90CB-7188D7D484D9}">
      <dgm:prSet/>
      <dgm:spPr/>
      <dgm:t>
        <a:bodyPr/>
        <a:lstStyle/>
        <a:p>
          <a:pPr>
            <a:lnSpc>
              <a:spcPct val="100000"/>
            </a:lnSpc>
          </a:pPr>
          <a:r>
            <a:rPr lang="en-GB" dirty="0"/>
            <a:t>absence of external rewards or reinforcements may make it difficult to maintain motivation during challenging periods.</a:t>
          </a:r>
          <a:endParaRPr lang="en-US" dirty="0"/>
        </a:p>
      </dgm:t>
    </dgm:pt>
    <dgm:pt modelId="{DF990B0B-532C-41B7-847F-FD91D3141E18}" type="parTrans" cxnId="{2755B785-4B9F-4032-985D-296D28C92308}">
      <dgm:prSet/>
      <dgm:spPr/>
      <dgm:t>
        <a:bodyPr/>
        <a:lstStyle/>
        <a:p>
          <a:endParaRPr lang="en-US"/>
        </a:p>
      </dgm:t>
    </dgm:pt>
    <dgm:pt modelId="{6B69AE13-9B10-469A-9CC8-A85A58C21973}" type="sibTrans" cxnId="{2755B785-4B9F-4032-985D-296D28C92308}">
      <dgm:prSet/>
      <dgm:spPr/>
      <dgm:t>
        <a:bodyPr/>
        <a:lstStyle/>
        <a:p>
          <a:pPr>
            <a:lnSpc>
              <a:spcPct val="100000"/>
            </a:lnSpc>
          </a:pPr>
          <a:endParaRPr lang="en-US"/>
        </a:p>
      </dgm:t>
    </dgm:pt>
    <dgm:pt modelId="{12473940-93A5-4B1F-9257-1935DA4DAECC}">
      <dgm:prSet/>
      <dgm:spPr/>
      <dgm:t>
        <a:bodyPr/>
        <a:lstStyle/>
        <a:p>
          <a:pPr>
            <a:lnSpc>
              <a:spcPct val="100000"/>
            </a:lnSpc>
          </a:pPr>
          <a:r>
            <a:rPr lang="en-GB" dirty="0"/>
            <a:t>lack of external rewards, vulnerability to demotivation, limited applicability, and individual variability</a:t>
          </a:r>
          <a:endParaRPr lang="en-US" dirty="0"/>
        </a:p>
      </dgm:t>
    </dgm:pt>
    <dgm:pt modelId="{99286C89-2C19-4875-B621-1AED440E2B8D}" type="parTrans" cxnId="{A10D95EF-B9A6-4C0B-AAEE-0ED458ECFE3E}">
      <dgm:prSet/>
      <dgm:spPr/>
      <dgm:t>
        <a:bodyPr/>
        <a:lstStyle/>
        <a:p>
          <a:endParaRPr lang="en-US"/>
        </a:p>
      </dgm:t>
    </dgm:pt>
    <dgm:pt modelId="{37A97B70-78AD-4B6F-B8FB-C51300D90D9B}" type="sibTrans" cxnId="{A10D95EF-B9A6-4C0B-AAEE-0ED458ECFE3E}">
      <dgm:prSet/>
      <dgm:spPr/>
      <dgm:t>
        <a:bodyPr/>
        <a:lstStyle/>
        <a:p>
          <a:endParaRPr lang="en-US"/>
        </a:p>
      </dgm:t>
    </dgm:pt>
    <dgm:pt modelId="{795D5389-FD47-4E3F-A264-20117A4FBB99}" type="pres">
      <dgm:prSet presAssocID="{433968FF-2CCD-412A-8559-17D994EA854A}" presName="root" presStyleCnt="0">
        <dgm:presLayoutVars>
          <dgm:dir/>
          <dgm:resizeHandles val="exact"/>
        </dgm:presLayoutVars>
      </dgm:prSet>
      <dgm:spPr/>
    </dgm:pt>
    <dgm:pt modelId="{757C517F-8D9A-4603-83D6-567205E5212E}" type="pres">
      <dgm:prSet presAssocID="{433968FF-2CCD-412A-8559-17D994EA854A}" presName="container" presStyleCnt="0">
        <dgm:presLayoutVars>
          <dgm:dir/>
          <dgm:resizeHandles val="exact"/>
        </dgm:presLayoutVars>
      </dgm:prSet>
      <dgm:spPr/>
    </dgm:pt>
    <dgm:pt modelId="{3048062A-F58C-40B0-9870-1CB860BE7E3F}" type="pres">
      <dgm:prSet presAssocID="{64D79A74-8C24-4F92-A234-B321A9C6D65F}" presName="compNode" presStyleCnt="0"/>
      <dgm:spPr/>
    </dgm:pt>
    <dgm:pt modelId="{BBA9360A-412F-4B1C-B818-C0009EFC7CDD}" type="pres">
      <dgm:prSet presAssocID="{64D79A74-8C24-4F92-A234-B321A9C6D65F}" presName="iconBgRect" presStyleLbl="bgShp" presStyleIdx="0" presStyleCnt="4"/>
      <dgm:spPr/>
    </dgm:pt>
    <dgm:pt modelId="{6251AEB0-10C3-4E6B-8933-C5D9F9501A43}" type="pres">
      <dgm:prSet presAssocID="{64D79A74-8C24-4F92-A234-B321A9C6D65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71D5197D-F9D7-4126-BDD9-5EB888482DE2}" type="pres">
      <dgm:prSet presAssocID="{64D79A74-8C24-4F92-A234-B321A9C6D65F}" presName="spaceRect" presStyleCnt="0"/>
      <dgm:spPr/>
    </dgm:pt>
    <dgm:pt modelId="{E868C446-C62D-4360-A77B-EF674B81EC65}" type="pres">
      <dgm:prSet presAssocID="{64D79A74-8C24-4F92-A234-B321A9C6D65F}" presName="textRect" presStyleLbl="revTx" presStyleIdx="0" presStyleCnt="4">
        <dgm:presLayoutVars>
          <dgm:chMax val="1"/>
          <dgm:chPref val="1"/>
        </dgm:presLayoutVars>
      </dgm:prSet>
      <dgm:spPr/>
    </dgm:pt>
    <dgm:pt modelId="{744ECF42-3FA6-41D0-8F98-973099E4C9E7}" type="pres">
      <dgm:prSet presAssocID="{51F79C2D-63F7-40A0-A763-E03F825D01DD}" presName="sibTrans" presStyleLbl="sibTrans2D1" presStyleIdx="0" presStyleCnt="0"/>
      <dgm:spPr/>
    </dgm:pt>
    <dgm:pt modelId="{0ED6B391-88D0-478A-B94E-42A531AA6ECE}" type="pres">
      <dgm:prSet presAssocID="{AAEB9AAD-EC3B-4876-9492-E267B3B3A856}" presName="compNode" presStyleCnt="0"/>
      <dgm:spPr/>
    </dgm:pt>
    <dgm:pt modelId="{B7D36F1C-E3AE-48F7-AD51-28C2F77DF894}" type="pres">
      <dgm:prSet presAssocID="{AAEB9AAD-EC3B-4876-9492-E267B3B3A856}" presName="iconBgRect" presStyleLbl="bgShp" presStyleIdx="1" presStyleCnt="4"/>
      <dgm:spPr/>
    </dgm:pt>
    <dgm:pt modelId="{C1D1B5C3-AAAB-4065-A31C-FE51CC211D97}" type="pres">
      <dgm:prSet presAssocID="{AAEB9AAD-EC3B-4876-9492-E267B3B3A8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ze"/>
        </a:ext>
      </dgm:extLst>
    </dgm:pt>
    <dgm:pt modelId="{E2121653-12B4-4A5B-A518-68AB7F73F17A}" type="pres">
      <dgm:prSet presAssocID="{AAEB9AAD-EC3B-4876-9492-E267B3B3A856}" presName="spaceRect" presStyleCnt="0"/>
      <dgm:spPr/>
    </dgm:pt>
    <dgm:pt modelId="{666501BC-161A-4DD7-8B2D-1E1605E34740}" type="pres">
      <dgm:prSet presAssocID="{AAEB9AAD-EC3B-4876-9492-E267B3B3A856}" presName="textRect" presStyleLbl="revTx" presStyleIdx="1" presStyleCnt="4">
        <dgm:presLayoutVars>
          <dgm:chMax val="1"/>
          <dgm:chPref val="1"/>
        </dgm:presLayoutVars>
      </dgm:prSet>
      <dgm:spPr/>
    </dgm:pt>
    <dgm:pt modelId="{9B956B7E-29D9-4FF2-B78D-8A17C0E4D7A5}" type="pres">
      <dgm:prSet presAssocID="{197691B6-040D-4C70-8ED1-684C97D660A6}" presName="sibTrans" presStyleLbl="sibTrans2D1" presStyleIdx="0" presStyleCnt="0"/>
      <dgm:spPr/>
    </dgm:pt>
    <dgm:pt modelId="{D9A53F3E-0AD4-4395-ACBA-D2E70C47C79E}" type="pres">
      <dgm:prSet presAssocID="{6BE41137-9B44-4D50-90CB-7188D7D484D9}" presName="compNode" presStyleCnt="0"/>
      <dgm:spPr/>
    </dgm:pt>
    <dgm:pt modelId="{8EC8563B-D1DA-41ED-8DC3-952E5061E30D}" type="pres">
      <dgm:prSet presAssocID="{6BE41137-9B44-4D50-90CB-7188D7D484D9}" presName="iconBgRect" presStyleLbl="bgShp" presStyleIdx="2" presStyleCnt="4"/>
      <dgm:spPr/>
    </dgm:pt>
    <dgm:pt modelId="{42D42851-81F8-4BCB-B4E1-488A9C5E5535}" type="pres">
      <dgm:prSet presAssocID="{6BE41137-9B44-4D50-90CB-7188D7D484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A8F47A3C-607F-473C-88C4-8E38285F288D}" type="pres">
      <dgm:prSet presAssocID="{6BE41137-9B44-4D50-90CB-7188D7D484D9}" presName="spaceRect" presStyleCnt="0"/>
      <dgm:spPr/>
    </dgm:pt>
    <dgm:pt modelId="{16E35079-D801-406D-B1E0-236BD9D2C7F3}" type="pres">
      <dgm:prSet presAssocID="{6BE41137-9B44-4D50-90CB-7188D7D484D9}" presName="textRect" presStyleLbl="revTx" presStyleIdx="2" presStyleCnt="4">
        <dgm:presLayoutVars>
          <dgm:chMax val="1"/>
          <dgm:chPref val="1"/>
        </dgm:presLayoutVars>
      </dgm:prSet>
      <dgm:spPr/>
    </dgm:pt>
    <dgm:pt modelId="{7B951A47-AC0B-4A96-A159-561225564573}" type="pres">
      <dgm:prSet presAssocID="{6B69AE13-9B10-469A-9CC8-A85A58C21973}" presName="sibTrans" presStyleLbl="sibTrans2D1" presStyleIdx="0" presStyleCnt="0"/>
      <dgm:spPr/>
    </dgm:pt>
    <dgm:pt modelId="{34179C53-4CFB-4B62-8AE3-0092CAAF7780}" type="pres">
      <dgm:prSet presAssocID="{12473940-93A5-4B1F-9257-1935DA4DAECC}" presName="compNode" presStyleCnt="0"/>
      <dgm:spPr/>
    </dgm:pt>
    <dgm:pt modelId="{6E88C350-8167-4C45-A435-70715231A784}" type="pres">
      <dgm:prSet presAssocID="{12473940-93A5-4B1F-9257-1935DA4DAECC}" presName="iconBgRect" presStyleLbl="bgShp" presStyleIdx="3" presStyleCnt="4"/>
      <dgm:spPr/>
    </dgm:pt>
    <dgm:pt modelId="{95F562A2-960B-4E93-BBCE-F9B98B29D33C}" type="pres">
      <dgm:prSet presAssocID="{12473940-93A5-4B1F-9257-1935DA4DAEC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arning"/>
        </a:ext>
      </dgm:extLst>
    </dgm:pt>
    <dgm:pt modelId="{2D0CC4B8-ABC7-455C-A413-03E4605B1793}" type="pres">
      <dgm:prSet presAssocID="{12473940-93A5-4B1F-9257-1935DA4DAECC}" presName="spaceRect" presStyleCnt="0"/>
      <dgm:spPr/>
    </dgm:pt>
    <dgm:pt modelId="{7FF29E21-7319-48D6-A802-D61FBE6780EA}" type="pres">
      <dgm:prSet presAssocID="{12473940-93A5-4B1F-9257-1935DA4DAECC}" presName="textRect" presStyleLbl="revTx" presStyleIdx="3" presStyleCnt="4">
        <dgm:presLayoutVars>
          <dgm:chMax val="1"/>
          <dgm:chPref val="1"/>
        </dgm:presLayoutVars>
      </dgm:prSet>
      <dgm:spPr/>
    </dgm:pt>
  </dgm:ptLst>
  <dgm:cxnLst>
    <dgm:cxn modelId="{C75F4800-4C99-4C9E-A26B-C90DD00665B7}" type="presOf" srcId="{6BE41137-9B44-4D50-90CB-7188D7D484D9}" destId="{16E35079-D801-406D-B1E0-236BD9D2C7F3}" srcOrd="0" destOrd="0" presId="urn:microsoft.com/office/officeart/2018/2/layout/IconCircleList"/>
    <dgm:cxn modelId="{D2AB410C-274D-4E1B-ADF7-F00C8D94F9E8}" srcId="{433968FF-2CCD-412A-8559-17D994EA854A}" destId="{AAEB9AAD-EC3B-4876-9492-E267B3B3A856}" srcOrd="1" destOrd="0" parTransId="{D5100AA8-1DC0-4C8C-B252-AE8C1787AF0F}" sibTransId="{197691B6-040D-4C70-8ED1-684C97D660A6}"/>
    <dgm:cxn modelId="{9E1A2321-32D5-4D74-AE57-213A0A363C6F}" type="presOf" srcId="{197691B6-040D-4C70-8ED1-684C97D660A6}" destId="{9B956B7E-29D9-4FF2-B78D-8A17C0E4D7A5}" srcOrd="0" destOrd="0" presId="urn:microsoft.com/office/officeart/2018/2/layout/IconCircleList"/>
    <dgm:cxn modelId="{B93C454C-A3CB-4548-B031-D8B8F8E5C987}" type="presOf" srcId="{6B69AE13-9B10-469A-9CC8-A85A58C21973}" destId="{7B951A47-AC0B-4A96-A159-561225564573}" srcOrd="0" destOrd="0" presId="urn:microsoft.com/office/officeart/2018/2/layout/IconCircleList"/>
    <dgm:cxn modelId="{9A140252-0695-4249-A1FD-10CDDF1F1685}" type="presOf" srcId="{AAEB9AAD-EC3B-4876-9492-E267B3B3A856}" destId="{666501BC-161A-4DD7-8B2D-1E1605E34740}" srcOrd="0" destOrd="0" presId="urn:microsoft.com/office/officeart/2018/2/layout/IconCircleList"/>
    <dgm:cxn modelId="{CA197480-448B-4F43-9CD8-E16729E30439}" type="presOf" srcId="{433968FF-2CCD-412A-8559-17D994EA854A}" destId="{795D5389-FD47-4E3F-A264-20117A4FBB99}" srcOrd="0" destOrd="0" presId="urn:microsoft.com/office/officeart/2018/2/layout/IconCircleList"/>
    <dgm:cxn modelId="{2755B785-4B9F-4032-985D-296D28C92308}" srcId="{433968FF-2CCD-412A-8559-17D994EA854A}" destId="{6BE41137-9B44-4D50-90CB-7188D7D484D9}" srcOrd="2" destOrd="0" parTransId="{DF990B0B-532C-41B7-847F-FD91D3141E18}" sibTransId="{6B69AE13-9B10-469A-9CC8-A85A58C21973}"/>
    <dgm:cxn modelId="{DEA2C986-69E5-4A1D-8CB7-66DDF028489F}" type="presOf" srcId="{64D79A74-8C24-4F92-A234-B321A9C6D65F}" destId="{E868C446-C62D-4360-A77B-EF674B81EC65}" srcOrd="0" destOrd="0" presId="urn:microsoft.com/office/officeart/2018/2/layout/IconCircleList"/>
    <dgm:cxn modelId="{5E0524AB-5F17-4996-9395-F6AC10CB7804}" srcId="{433968FF-2CCD-412A-8559-17D994EA854A}" destId="{64D79A74-8C24-4F92-A234-B321A9C6D65F}" srcOrd="0" destOrd="0" parTransId="{D4622CBD-49F6-447C-B96A-2369185F7508}" sibTransId="{51F79C2D-63F7-40A0-A763-E03F825D01DD}"/>
    <dgm:cxn modelId="{BB0CF1C8-8FD6-4B89-8D45-D9BAE05D5B78}" type="presOf" srcId="{12473940-93A5-4B1F-9257-1935DA4DAECC}" destId="{7FF29E21-7319-48D6-A802-D61FBE6780EA}" srcOrd="0" destOrd="0" presId="urn:microsoft.com/office/officeart/2018/2/layout/IconCircleList"/>
    <dgm:cxn modelId="{A10D95EF-B9A6-4C0B-AAEE-0ED458ECFE3E}" srcId="{433968FF-2CCD-412A-8559-17D994EA854A}" destId="{12473940-93A5-4B1F-9257-1935DA4DAECC}" srcOrd="3" destOrd="0" parTransId="{99286C89-2C19-4875-B621-1AED440E2B8D}" sibTransId="{37A97B70-78AD-4B6F-B8FB-C51300D90D9B}"/>
    <dgm:cxn modelId="{4C5BD2F5-2665-4717-872F-B312EB92BCD4}" type="presOf" srcId="{51F79C2D-63F7-40A0-A763-E03F825D01DD}" destId="{744ECF42-3FA6-41D0-8F98-973099E4C9E7}" srcOrd="0" destOrd="0" presId="urn:microsoft.com/office/officeart/2018/2/layout/IconCircleList"/>
    <dgm:cxn modelId="{1EF22F77-F6B5-4210-9878-01ECD3DEEF0D}" type="presParOf" srcId="{795D5389-FD47-4E3F-A264-20117A4FBB99}" destId="{757C517F-8D9A-4603-83D6-567205E5212E}" srcOrd="0" destOrd="0" presId="urn:microsoft.com/office/officeart/2018/2/layout/IconCircleList"/>
    <dgm:cxn modelId="{5FBCC930-A28D-42EC-A8E9-7C97D22FC3DC}" type="presParOf" srcId="{757C517F-8D9A-4603-83D6-567205E5212E}" destId="{3048062A-F58C-40B0-9870-1CB860BE7E3F}" srcOrd="0" destOrd="0" presId="urn:microsoft.com/office/officeart/2018/2/layout/IconCircleList"/>
    <dgm:cxn modelId="{CD43457A-4EE8-4E95-AFA3-208E9CC5ADE4}" type="presParOf" srcId="{3048062A-F58C-40B0-9870-1CB860BE7E3F}" destId="{BBA9360A-412F-4B1C-B818-C0009EFC7CDD}" srcOrd="0" destOrd="0" presId="urn:microsoft.com/office/officeart/2018/2/layout/IconCircleList"/>
    <dgm:cxn modelId="{3B2D7775-1EE9-403D-BD2C-38920422760A}" type="presParOf" srcId="{3048062A-F58C-40B0-9870-1CB860BE7E3F}" destId="{6251AEB0-10C3-4E6B-8933-C5D9F9501A43}" srcOrd="1" destOrd="0" presId="urn:microsoft.com/office/officeart/2018/2/layout/IconCircleList"/>
    <dgm:cxn modelId="{0B9769B3-6438-432F-AC7E-BED11E183F28}" type="presParOf" srcId="{3048062A-F58C-40B0-9870-1CB860BE7E3F}" destId="{71D5197D-F9D7-4126-BDD9-5EB888482DE2}" srcOrd="2" destOrd="0" presId="urn:microsoft.com/office/officeart/2018/2/layout/IconCircleList"/>
    <dgm:cxn modelId="{A83F344E-20C7-4E96-9567-85C21576E4CD}" type="presParOf" srcId="{3048062A-F58C-40B0-9870-1CB860BE7E3F}" destId="{E868C446-C62D-4360-A77B-EF674B81EC65}" srcOrd="3" destOrd="0" presId="urn:microsoft.com/office/officeart/2018/2/layout/IconCircleList"/>
    <dgm:cxn modelId="{232FA5FD-B042-499F-B282-7053255D52B6}" type="presParOf" srcId="{757C517F-8D9A-4603-83D6-567205E5212E}" destId="{744ECF42-3FA6-41D0-8F98-973099E4C9E7}" srcOrd="1" destOrd="0" presId="urn:microsoft.com/office/officeart/2018/2/layout/IconCircleList"/>
    <dgm:cxn modelId="{9E547EDA-663B-4331-BAD1-3E296106E24D}" type="presParOf" srcId="{757C517F-8D9A-4603-83D6-567205E5212E}" destId="{0ED6B391-88D0-478A-B94E-42A531AA6ECE}" srcOrd="2" destOrd="0" presId="urn:microsoft.com/office/officeart/2018/2/layout/IconCircleList"/>
    <dgm:cxn modelId="{5752CBD5-124B-423E-BD2C-11D8422202DD}" type="presParOf" srcId="{0ED6B391-88D0-478A-B94E-42A531AA6ECE}" destId="{B7D36F1C-E3AE-48F7-AD51-28C2F77DF894}" srcOrd="0" destOrd="0" presId="urn:microsoft.com/office/officeart/2018/2/layout/IconCircleList"/>
    <dgm:cxn modelId="{80B7EAC8-2A87-4731-BD14-E8E4F887613B}" type="presParOf" srcId="{0ED6B391-88D0-478A-B94E-42A531AA6ECE}" destId="{C1D1B5C3-AAAB-4065-A31C-FE51CC211D97}" srcOrd="1" destOrd="0" presId="urn:microsoft.com/office/officeart/2018/2/layout/IconCircleList"/>
    <dgm:cxn modelId="{1706ABF5-21DD-4749-A6E3-19D5303BD43F}" type="presParOf" srcId="{0ED6B391-88D0-478A-B94E-42A531AA6ECE}" destId="{E2121653-12B4-4A5B-A518-68AB7F73F17A}" srcOrd="2" destOrd="0" presId="urn:microsoft.com/office/officeart/2018/2/layout/IconCircleList"/>
    <dgm:cxn modelId="{5277A527-742F-4EAD-A47B-77BC55231DA8}" type="presParOf" srcId="{0ED6B391-88D0-478A-B94E-42A531AA6ECE}" destId="{666501BC-161A-4DD7-8B2D-1E1605E34740}" srcOrd="3" destOrd="0" presId="urn:microsoft.com/office/officeart/2018/2/layout/IconCircleList"/>
    <dgm:cxn modelId="{41724F87-8CCF-46D4-8A94-3D910991F003}" type="presParOf" srcId="{757C517F-8D9A-4603-83D6-567205E5212E}" destId="{9B956B7E-29D9-4FF2-B78D-8A17C0E4D7A5}" srcOrd="3" destOrd="0" presId="urn:microsoft.com/office/officeart/2018/2/layout/IconCircleList"/>
    <dgm:cxn modelId="{E8945E8A-3A0F-49AF-9A5C-720254A9EEE8}" type="presParOf" srcId="{757C517F-8D9A-4603-83D6-567205E5212E}" destId="{D9A53F3E-0AD4-4395-ACBA-D2E70C47C79E}" srcOrd="4" destOrd="0" presId="urn:microsoft.com/office/officeart/2018/2/layout/IconCircleList"/>
    <dgm:cxn modelId="{4FCEB6CE-4A0E-4526-A3A2-8C1E0A9A3B6D}" type="presParOf" srcId="{D9A53F3E-0AD4-4395-ACBA-D2E70C47C79E}" destId="{8EC8563B-D1DA-41ED-8DC3-952E5061E30D}" srcOrd="0" destOrd="0" presId="urn:microsoft.com/office/officeart/2018/2/layout/IconCircleList"/>
    <dgm:cxn modelId="{0C193439-6880-433A-A29D-714337AB1424}" type="presParOf" srcId="{D9A53F3E-0AD4-4395-ACBA-D2E70C47C79E}" destId="{42D42851-81F8-4BCB-B4E1-488A9C5E5535}" srcOrd="1" destOrd="0" presId="urn:microsoft.com/office/officeart/2018/2/layout/IconCircleList"/>
    <dgm:cxn modelId="{D86C8FA5-EAB3-4DE5-93E5-35FB5B937376}" type="presParOf" srcId="{D9A53F3E-0AD4-4395-ACBA-D2E70C47C79E}" destId="{A8F47A3C-607F-473C-88C4-8E38285F288D}" srcOrd="2" destOrd="0" presId="urn:microsoft.com/office/officeart/2018/2/layout/IconCircleList"/>
    <dgm:cxn modelId="{C7A3D8B8-72E5-4700-B23E-2D67EF625CEB}" type="presParOf" srcId="{D9A53F3E-0AD4-4395-ACBA-D2E70C47C79E}" destId="{16E35079-D801-406D-B1E0-236BD9D2C7F3}" srcOrd="3" destOrd="0" presId="urn:microsoft.com/office/officeart/2018/2/layout/IconCircleList"/>
    <dgm:cxn modelId="{16894072-4B74-48B3-AAF0-8576722DD4BD}" type="presParOf" srcId="{757C517F-8D9A-4603-83D6-567205E5212E}" destId="{7B951A47-AC0B-4A96-A159-561225564573}" srcOrd="5" destOrd="0" presId="urn:microsoft.com/office/officeart/2018/2/layout/IconCircleList"/>
    <dgm:cxn modelId="{1CC14B6E-2D39-48D7-BFDD-453F9152AA36}" type="presParOf" srcId="{757C517F-8D9A-4603-83D6-567205E5212E}" destId="{34179C53-4CFB-4B62-8AE3-0092CAAF7780}" srcOrd="6" destOrd="0" presId="urn:microsoft.com/office/officeart/2018/2/layout/IconCircleList"/>
    <dgm:cxn modelId="{4D7D3CF4-6C6B-4310-9705-CD1C58C2535C}" type="presParOf" srcId="{34179C53-4CFB-4B62-8AE3-0092CAAF7780}" destId="{6E88C350-8167-4C45-A435-70715231A784}" srcOrd="0" destOrd="0" presId="urn:microsoft.com/office/officeart/2018/2/layout/IconCircleList"/>
    <dgm:cxn modelId="{B992ACAF-6B49-4775-81E3-40FD3E24A90D}" type="presParOf" srcId="{34179C53-4CFB-4B62-8AE3-0092CAAF7780}" destId="{95F562A2-960B-4E93-BBCE-F9B98B29D33C}" srcOrd="1" destOrd="0" presId="urn:microsoft.com/office/officeart/2018/2/layout/IconCircleList"/>
    <dgm:cxn modelId="{65B2D057-59E0-4D49-932F-A19BE8DE36B7}" type="presParOf" srcId="{34179C53-4CFB-4B62-8AE3-0092CAAF7780}" destId="{2D0CC4B8-ABC7-455C-A413-03E4605B1793}" srcOrd="2" destOrd="0" presId="urn:microsoft.com/office/officeart/2018/2/layout/IconCircleList"/>
    <dgm:cxn modelId="{B508B42E-894E-42E7-81B5-9A9F35BCD759}" type="presParOf" srcId="{34179C53-4CFB-4B62-8AE3-0092CAAF7780}" destId="{7FF29E21-7319-48D6-A802-D61FBE6780E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9360A-412F-4B1C-B818-C0009EFC7CDD}">
      <dsp:nvSpPr>
        <dsp:cNvPr id="0" name=""/>
        <dsp:cNvSpPr/>
      </dsp:nvSpPr>
      <dsp:spPr>
        <a:xfrm>
          <a:off x="64418" y="1013395"/>
          <a:ext cx="628572" cy="62857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1AEB0-10C3-4E6B-8933-C5D9F9501A43}">
      <dsp:nvSpPr>
        <dsp:cNvPr id="0" name=""/>
        <dsp:cNvSpPr/>
      </dsp:nvSpPr>
      <dsp:spPr>
        <a:xfrm>
          <a:off x="196418" y="1145395"/>
          <a:ext cx="364571" cy="3645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68C446-C62D-4360-A77B-EF674B81EC65}">
      <dsp:nvSpPr>
        <dsp:cNvPr id="0" name=""/>
        <dsp:cNvSpPr/>
      </dsp:nvSpPr>
      <dsp:spPr>
        <a:xfrm>
          <a:off x="827684" y="1013395"/>
          <a:ext cx="1481634" cy="628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absence of tangible external rewards, such as financial incentives or recognition</a:t>
          </a:r>
          <a:endParaRPr lang="en-US" sz="1100" kern="1200" dirty="0"/>
        </a:p>
      </dsp:txBody>
      <dsp:txXfrm>
        <a:off x="827684" y="1013395"/>
        <a:ext cx="1481634" cy="628572"/>
      </dsp:txXfrm>
    </dsp:sp>
    <dsp:sp modelId="{B7D36F1C-E3AE-48F7-AD51-28C2F77DF894}">
      <dsp:nvSpPr>
        <dsp:cNvPr id="0" name=""/>
        <dsp:cNvSpPr/>
      </dsp:nvSpPr>
      <dsp:spPr>
        <a:xfrm>
          <a:off x="2567482" y="1013395"/>
          <a:ext cx="628572" cy="62857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D1B5C3-AAAB-4065-A31C-FE51CC211D97}">
      <dsp:nvSpPr>
        <dsp:cNvPr id="0" name=""/>
        <dsp:cNvSpPr/>
      </dsp:nvSpPr>
      <dsp:spPr>
        <a:xfrm>
          <a:off x="2699482" y="1145395"/>
          <a:ext cx="364571" cy="3645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501BC-161A-4DD7-8B2D-1E1605E34740}">
      <dsp:nvSpPr>
        <dsp:cNvPr id="0" name=""/>
        <dsp:cNvSpPr/>
      </dsp:nvSpPr>
      <dsp:spPr>
        <a:xfrm>
          <a:off x="3330748" y="1013395"/>
          <a:ext cx="1481634" cy="628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significant obstacles, experience repeated failures, or face monotonous or mundane tasks, their intrinsic motivation can wane.</a:t>
          </a:r>
          <a:endParaRPr lang="en-US" sz="1100" kern="1200" dirty="0"/>
        </a:p>
      </dsp:txBody>
      <dsp:txXfrm>
        <a:off x="3330748" y="1013395"/>
        <a:ext cx="1481634" cy="628572"/>
      </dsp:txXfrm>
    </dsp:sp>
    <dsp:sp modelId="{8EC8563B-D1DA-41ED-8DC3-952E5061E30D}">
      <dsp:nvSpPr>
        <dsp:cNvPr id="0" name=""/>
        <dsp:cNvSpPr/>
      </dsp:nvSpPr>
      <dsp:spPr>
        <a:xfrm>
          <a:off x="64418" y="2314581"/>
          <a:ext cx="628572" cy="62857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42851-81F8-4BCB-B4E1-488A9C5E5535}">
      <dsp:nvSpPr>
        <dsp:cNvPr id="0" name=""/>
        <dsp:cNvSpPr/>
      </dsp:nvSpPr>
      <dsp:spPr>
        <a:xfrm>
          <a:off x="196418" y="2446581"/>
          <a:ext cx="364571" cy="3645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35079-D801-406D-B1E0-236BD9D2C7F3}">
      <dsp:nvSpPr>
        <dsp:cNvPr id="0" name=""/>
        <dsp:cNvSpPr/>
      </dsp:nvSpPr>
      <dsp:spPr>
        <a:xfrm>
          <a:off x="827684" y="2314581"/>
          <a:ext cx="1481634" cy="628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absence of external rewards or reinforcements may make it difficult to maintain motivation during challenging periods.</a:t>
          </a:r>
          <a:endParaRPr lang="en-US" sz="1100" kern="1200" dirty="0"/>
        </a:p>
      </dsp:txBody>
      <dsp:txXfrm>
        <a:off x="827684" y="2314581"/>
        <a:ext cx="1481634" cy="628572"/>
      </dsp:txXfrm>
    </dsp:sp>
    <dsp:sp modelId="{6E88C350-8167-4C45-A435-70715231A784}">
      <dsp:nvSpPr>
        <dsp:cNvPr id="0" name=""/>
        <dsp:cNvSpPr/>
      </dsp:nvSpPr>
      <dsp:spPr>
        <a:xfrm>
          <a:off x="2567482" y="2314581"/>
          <a:ext cx="628572" cy="62857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562A2-960B-4E93-BBCE-F9B98B29D33C}">
      <dsp:nvSpPr>
        <dsp:cNvPr id="0" name=""/>
        <dsp:cNvSpPr/>
      </dsp:nvSpPr>
      <dsp:spPr>
        <a:xfrm>
          <a:off x="2699482" y="2446581"/>
          <a:ext cx="364571" cy="3645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29E21-7319-48D6-A802-D61FBE6780EA}">
      <dsp:nvSpPr>
        <dsp:cNvPr id="0" name=""/>
        <dsp:cNvSpPr/>
      </dsp:nvSpPr>
      <dsp:spPr>
        <a:xfrm>
          <a:off x="3330748" y="2314581"/>
          <a:ext cx="1481634" cy="6285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lack of external rewards, vulnerability to demotivation, limited applicability, and individual variability</a:t>
          </a:r>
          <a:endParaRPr lang="en-US" sz="1100" kern="1200" dirty="0"/>
        </a:p>
      </dsp:txBody>
      <dsp:txXfrm>
        <a:off x="3330748" y="2314581"/>
        <a:ext cx="1481634" cy="62857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76B33-EF2F-4958-B00A-B3390BC288C4}" type="datetimeFigureOut">
              <a:rPr lang="en-GB" smtClean="0"/>
              <a:t>27/06/2023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75813F-4D9E-44AE-B39B-2DDCCC15C81F}" type="slidenum">
              <a:rPr lang="en-GB" smtClean="0"/>
              <a:t>‹#›</a:t>
            </a:fld>
            <a:endParaRPr lang="en-GB" dirty="0"/>
          </a:p>
        </p:txBody>
      </p:sp>
    </p:spTree>
    <p:extLst>
      <p:ext uri="{BB962C8B-B14F-4D97-AF65-F5344CB8AC3E}">
        <p14:creationId xmlns:p14="http://schemas.microsoft.com/office/powerpoint/2010/main" val="3818611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75813F-4D9E-44AE-B39B-2DDCCC15C81F}" type="slidenum">
              <a:rPr lang="en-GB" smtClean="0"/>
              <a:t>1</a:t>
            </a:fld>
            <a:endParaRPr lang="en-GB" dirty="0"/>
          </a:p>
        </p:txBody>
      </p:sp>
    </p:spTree>
    <p:extLst>
      <p:ext uri="{BB962C8B-B14F-4D97-AF65-F5344CB8AC3E}">
        <p14:creationId xmlns:p14="http://schemas.microsoft.com/office/powerpoint/2010/main" val="1963028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75813F-4D9E-44AE-B39B-2DDCCC15C81F}" type="slidenum">
              <a:rPr lang="en-GB" smtClean="0"/>
              <a:t>6</a:t>
            </a:fld>
            <a:endParaRPr lang="en-GB" dirty="0"/>
          </a:p>
        </p:txBody>
      </p:sp>
    </p:spTree>
    <p:extLst>
      <p:ext uri="{BB962C8B-B14F-4D97-AF65-F5344CB8AC3E}">
        <p14:creationId xmlns:p14="http://schemas.microsoft.com/office/powerpoint/2010/main" val="584880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75813F-4D9E-44AE-B39B-2DDCCC15C81F}" type="slidenum">
              <a:rPr lang="en-GB" smtClean="0"/>
              <a:t>9</a:t>
            </a:fld>
            <a:endParaRPr lang="en-GB" dirty="0"/>
          </a:p>
        </p:txBody>
      </p:sp>
    </p:spTree>
    <p:extLst>
      <p:ext uri="{BB962C8B-B14F-4D97-AF65-F5344CB8AC3E}">
        <p14:creationId xmlns:p14="http://schemas.microsoft.com/office/powerpoint/2010/main" val="2680626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75813F-4D9E-44AE-B39B-2DDCCC15C81F}" type="slidenum">
              <a:rPr lang="en-GB" smtClean="0"/>
              <a:t>10</a:t>
            </a:fld>
            <a:endParaRPr lang="en-GB" dirty="0"/>
          </a:p>
        </p:txBody>
      </p:sp>
    </p:spTree>
    <p:extLst>
      <p:ext uri="{BB962C8B-B14F-4D97-AF65-F5344CB8AC3E}">
        <p14:creationId xmlns:p14="http://schemas.microsoft.com/office/powerpoint/2010/main" val="2434595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107223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1131188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3140277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1711576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170562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13401266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799991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333151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814DD3BF-8F67-4492-9DB1-D80382F42C9E}" type="datetimeFigureOut">
              <a:rPr lang="en-GB" smtClean="0"/>
              <a:t>27/06/2023</a:t>
            </a:fld>
            <a:endParaRPr lang="en-GB" dirty="0"/>
          </a:p>
        </p:txBody>
      </p:sp>
      <p:sp>
        <p:nvSpPr>
          <p:cNvPr id="6" name="Footer Placeholder 5"/>
          <p:cNvSpPr>
            <a:spLocks noGrp="1"/>
          </p:cNvSpPr>
          <p:nvPr>
            <p:ph type="ftr" sz="quarter" idx="11"/>
          </p:nvPr>
        </p:nvSpPr>
        <p:spPr>
          <a:xfrm>
            <a:off x="1141412" y="5883275"/>
            <a:ext cx="5105400" cy="365125"/>
          </a:xfrm>
        </p:spPr>
        <p:txBody>
          <a:bodyPr/>
          <a:lstStyle/>
          <a:p>
            <a:endParaRPr lang="en-GB" dirty="0"/>
          </a:p>
        </p:txBody>
      </p:sp>
      <p:sp>
        <p:nvSpPr>
          <p:cNvPr id="7" name="Slide Number Placeholder 6"/>
          <p:cNvSpPr>
            <a:spLocks noGrp="1"/>
          </p:cNvSpPr>
          <p:nvPr>
            <p:ph type="sldNum" sz="quarter" idx="12"/>
          </p:nvPr>
        </p:nvSpPr>
        <p:spPr>
          <a:xfrm>
            <a:off x="10742612" y="5883275"/>
            <a:ext cx="322567" cy="365125"/>
          </a:xfrm>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035624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3667071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36249769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1633567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425569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368210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533814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33086274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DD3BF-8F67-4492-9DB1-D80382F42C9E}" type="datetimeFigureOut">
              <a:rPr lang="en-GB" smtClean="0"/>
              <a:t>27/06/2023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61E8129-B545-4FCE-9F7D-6E69C21919F0}" type="slidenum">
              <a:rPr lang="en-GB" smtClean="0"/>
              <a:t>‹#›</a:t>
            </a:fld>
            <a:endParaRPr lang="en-GB" dirty="0"/>
          </a:p>
        </p:txBody>
      </p:sp>
    </p:spTree>
    <p:extLst>
      <p:ext uri="{BB962C8B-B14F-4D97-AF65-F5344CB8AC3E}">
        <p14:creationId xmlns:p14="http://schemas.microsoft.com/office/powerpoint/2010/main" val="2896319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814DD3BF-8F67-4492-9DB1-D80382F42C9E}" type="datetimeFigureOut">
              <a:rPr lang="en-GB" smtClean="0"/>
              <a:t>27/06/2023</a:t>
            </a:fld>
            <a:endParaRPr lang="en-GB"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561E8129-B545-4FCE-9F7D-6E69C21919F0}" type="slidenum">
              <a:rPr lang="en-GB" smtClean="0"/>
              <a:t>‹#›</a:t>
            </a:fld>
            <a:endParaRPr lang="en-GB" dirty="0"/>
          </a:p>
        </p:txBody>
      </p:sp>
    </p:spTree>
    <p:extLst>
      <p:ext uri="{BB962C8B-B14F-4D97-AF65-F5344CB8AC3E}">
        <p14:creationId xmlns:p14="http://schemas.microsoft.com/office/powerpoint/2010/main" val="245268682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hyperlink" Target="https://www.pexels.com/photo/people-sitting-at-table-using-laptop-3866632/"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144152028@N08/32985596411/" TargetMode="External"/><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fr.wikipedia.org/wiki/Fichier:Maslow%27s_hierarchy_of_needs.p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hyperlink" Target="https://courses.lumenlearning.com/wm-organizationalbehavior/chapter/herzbergs-two-factor-theor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www.bbc.co.uk/bitesize/guides/zdn992p/revision/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www.maxpixel.net/Sign-Symbol-Thank-Thanks-Calligraphy-Pen-You-2658504" TargetMode="External"/><Relationship Id="rId4" Type="http://schemas.openxmlformats.org/officeDocument/2006/relationships/image" Target="../media/image16.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4FEFDF8-BF53-1DF7-5D2E-77F68232EAE2}"/>
              </a:ext>
            </a:extLst>
          </p:cNvPr>
          <p:cNvPicPr>
            <a:picLocks noChangeAspect="1"/>
          </p:cNvPicPr>
          <p:nvPr/>
        </p:nvPicPr>
        <p:blipFill rotWithShape="1">
          <a:blip r:embed="rId4">
            <a:duotone>
              <a:prstClr val="black"/>
              <a:schemeClr val="bg1">
                <a:tint val="45000"/>
                <a:satMod val="400000"/>
              </a:schemeClr>
            </a:duotone>
            <a:alphaModFix amt="25000"/>
          </a:blip>
          <a:srcRect t="8208" b="35542"/>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08D87BD5-B5FA-CA91-068A-A5AB94517AF5}"/>
              </a:ext>
            </a:extLst>
          </p:cNvPr>
          <p:cNvSpPr>
            <a:spLocks noGrp="1"/>
          </p:cNvSpPr>
          <p:nvPr>
            <p:ph type="subTitle" idx="1"/>
          </p:nvPr>
        </p:nvSpPr>
        <p:spPr>
          <a:xfrm>
            <a:off x="1751012" y="1306286"/>
            <a:ext cx="8676222" cy="4484914"/>
          </a:xfrm>
        </p:spPr>
        <p:txBody>
          <a:bodyPr>
            <a:normAutofit/>
          </a:bodyPr>
          <a:lstStyle/>
          <a:p>
            <a:pPr>
              <a:lnSpc>
                <a:spcPct val="90000"/>
              </a:lnSpc>
            </a:pPr>
            <a:r>
              <a:rPr lang="en-GB" sz="2400" dirty="0">
                <a:latin typeface="Arial" panose="020B0604020202020204" pitchFamily="34" charset="0"/>
                <a:cs typeface="Arial" panose="020B0604020202020204" pitchFamily="34" charset="0"/>
              </a:rPr>
              <a:t>Developing relationships </a:t>
            </a:r>
          </a:p>
          <a:p>
            <a:pPr>
              <a:lnSpc>
                <a:spcPct val="90000"/>
              </a:lnSpc>
            </a:pPr>
            <a:r>
              <a:rPr lang="en-GB" sz="2400" dirty="0">
                <a:latin typeface="Arial" panose="020B0604020202020204" pitchFamily="34" charset="0"/>
                <a:cs typeface="Arial" panose="020B0604020202020204" pitchFamily="34" charset="0"/>
              </a:rPr>
              <a:t>and </a:t>
            </a:r>
          </a:p>
          <a:p>
            <a:pPr>
              <a:lnSpc>
                <a:spcPct val="90000"/>
              </a:lnSpc>
            </a:pPr>
            <a:r>
              <a:rPr lang="en-GB" sz="2400" dirty="0">
                <a:latin typeface="Arial" panose="020B0604020202020204" pitchFamily="34" charset="0"/>
                <a:cs typeface="Arial" panose="020B0604020202020204" pitchFamily="34" charset="0"/>
              </a:rPr>
              <a:t>workplace achievement</a:t>
            </a:r>
          </a:p>
          <a:p>
            <a:pPr>
              <a:lnSpc>
                <a:spcPct val="90000"/>
              </a:lnSpc>
            </a:pPr>
            <a:endParaRPr lang="en-GB" sz="2400" dirty="0">
              <a:latin typeface="Arial" panose="020B0604020202020204" pitchFamily="34" charset="0"/>
              <a:cs typeface="Arial" panose="020B0604020202020204" pitchFamily="34" charset="0"/>
            </a:endParaRPr>
          </a:p>
          <a:p>
            <a:pPr>
              <a:lnSpc>
                <a:spcPct val="90000"/>
              </a:lnSpc>
            </a:pPr>
            <a:r>
              <a:rPr lang="en-GB" sz="2400" dirty="0">
                <a:latin typeface="Arial" panose="020B0604020202020204" pitchFamily="34" charset="0"/>
                <a:cs typeface="Arial" panose="020B0604020202020204" pitchFamily="34" charset="0"/>
              </a:rPr>
              <a:t>Elisa Maria Pop</a:t>
            </a:r>
          </a:p>
          <a:p>
            <a:pPr>
              <a:lnSpc>
                <a:spcPct val="90000"/>
              </a:lnSpc>
            </a:pPr>
            <a:r>
              <a:rPr lang="en-GB" sz="2400" dirty="0">
                <a:latin typeface="Arial" panose="020B0604020202020204" pitchFamily="34" charset="0"/>
                <a:cs typeface="Arial" panose="020B0604020202020204" pitchFamily="34" charset="0"/>
              </a:rPr>
              <a:t>2109184</a:t>
            </a:r>
          </a:p>
          <a:p>
            <a:pPr>
              <a:lnSpc>
                <a:spcPct val="90000"/>
              </a:lnSpc>
            </a:pPr>
            <a:r>
              <a:rPr lang="en-GB" sz="2400" dirty="0">
                <a:latin typeface="Arial" panose="020B0604020202020204" pitchFamily="34" charset="0"/>
                <a:cs typeface="Arial" panose="020B0604020202020204" pitchFamily="34" charset="0"/>
              </a:rPr>
              <a:t>Doreen Nya Amundam</a:t>
            </a:r>
          </a:p>
        </p:txBody>
      </p:sp>
    </p:spTree>
    <p:extLst>
      <p:ext uri="{BB962C8B-B14F-4D97-AF65-F5344CB8AC3E}">
        <p14:creationId xmlns:p14="http://schemas.microsoft.com/office/powerpoint/2010/main" val="49538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7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7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D1801-2DAA-3AFA-18FE-BD8DEA3290E1}"/>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dirty="0">
                <a:latin typeface="Arial" panose="020B0604020202020204" pitchFamily="34" charset="0"/>
                <a:cs typeface="Arial" panose="020B0604020202020204" pitchFamily="34" charset="0"/>
              </a:rPr>
              <a:t>Employee motivation</a:t>
            </a:r>
          </a:p>
        </p:txBody>
      </p:sp>
      <p:sp>
        <p:nvSpPr>
          <p:cNvPr id="5" name="Text Placeholder 4">
            <a:extLst>
              <a:ext uri="{FF2B5EF4-FFF2-40B4-BE49-F238E27FC236}">
                <a16:creationId xmlns:a16="http://schemas.microsoft.com/office/drawing/2014/main" id="{B34391C8-AE89-CE73-B3D6-FD5A08CF69CE}"/>
              </a:ext>
            </a:extLst>
          </p:cNvPr>
          <p:cNvSpPr>
            <a:spLocks noGrp="1"/>
          </p:cNvSpPr>
          <p:nvPr>
            <p:ph type="body" sz="quarter" idx="3"/>
          </p:nvPr>
        </p:nvSpPr>
        <p:spPr>
          <a:xfrm>
            <a:off x="643192" y="2666999"/>
            <a:ext cx="3643674" cy="3216276"/>
          </a:xfrm>
        </p:spPr>
        <p:txBody>
          <a:bodyPr vert="horz" lIns="91440" tIns="45720" rIns="91440" bIns="45720" rtlCol="0" anchor="ctr">
            <a:normAutofit lnSpcReduction="10000"/>
          </a:bodyPr>
          <a:lstStyle/>
          <a:p>
            <a:pPr>
              <a:lnSpc>
                <a:spcPct val="90000"/>
              </a:lnSpc>
            </a:pPr>
            <a:r>
              <a:rPr lang="en-GB" sz="1800" dirty="0">
                <a:latin typeface="Arial" panose="020B0604020202020204" pitchFamily="34" charset="0"/>
                <a:cs typeface="Arial" panose="020B0604020202020204" pitchFamily="34" charset="0"/>
              </a:rPr>
              <a:t>Employee motivation plays a crucial role in enhancing job satisfaction, productivity, and overall organizational performance.</a:t>
            </a:r>
          </a:p>
          <a:p>
            <a:pPr>
              <a:lnSpc>
                <a:spcPct val="90000"/>
              </a:lnSpc>
            </a:pPr>
            <a:r>
              <a:rPr lang="en-GB" sz="1800" dirty="0">
                <a:latin typeface="Arial" panose="020B0604020202020204" pitchFamily="34" charset="0"/>
                <a:cs typeface="Arial" panose="020B0604020202020204" pitchFamily="34" charset="0"/>
              </a:rPr>
              <a:t> employees are more likely to do a good job and work hard if they have a good motivation. </a:t>
            </a:r>
          </a:p>
          <a:p>
            <a:pPr>
              <a:lnSpc>
                <a:spcPct val="90000"/>
              </a:lnSpc>
              <a:buFont typeface="Arial"/>
              <a:buChar char="•"/>
            </a:pPr>
            <a:r>
              <a:rPr lang="en-GB" sz="1800" dirty="0">
                <a:latin typeface="Arial" panose="020B0604020202020204" pitchFamily="34" charset="0"/>
                <a:cs typeface="Arial" panose="020B0604020202020204" pitchFamily="34" charset="0"/>
              </a:rPr>
              <a:t>Motivation is essential for recruiting and retaining employees, as well as raising total output in an organisation.</a:t>
            </a:r>
            <a:endParaRPr lang="en-US" sz="1800" dirty="0">
              <a:latin typeface="Arial" panose="020B0604020202020204" pitchFamily="34" charset="0"/>
              <a:cs typeface="Arial" panose="020B0604020202020204" pitchFamily="34" charset="0"/>
            </a:endParaRPr>
          </a:p>
        </p:txBody>
      </p:sp>
      <p:pic>
        <p:nvPicPr>
          <p:cNvPr id="8" name="Content Placeholder 7" descr="A group of people looking at a computer&#10;&#10;Description automatically generated">
            <a:extLst>
              <a:ext uri="{FF2B5EF4-FFF2-40B4-BE49-F238E27FC236}">
                <a16:creationId xmlns:a16="http://schemas.microsoft.com/office/drawing/2014/main" id="{B4850DA0-DFB0-2BAC-F9A7-D5F1C81F257E}"/>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30994" y="1462009"/>
            <a:ext cx="6916633" cy="361394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04228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picture containing text, indoor, remote, measuring stick&#10;&#10;Description automatically generated">
            <a:extLst>
              <a:ext uri="{FF2B5EF4-FFF2-40B4-BE49-F238E27FC236}">
                <a16:creationId xmlns:a16="http://schemas.microsoft.com/office/drawing/2014/main" id="{22664132-CBCA-A87B-2FA1-6BBB8C2EB8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9245" y="0"/>
            <a:ext cx="12421403" cy="6945033"/>
          </a:xfrm>
          <a:prstGeom prst="rect">
            <a:avLst/>
          </a:prstGeom>
        </p:spPr>
      </p:pic>
      <p:sp>
        <p:nvSpPr>
          <p:cNvPr id="2" name="Title 1">
            <a:extLst>
              <a:ext uri="{FF2B5EF4-FFF2-40B4-BE49-F238E27FC236}">
                <a16:creationId xmlns:a16="http://schemas.microsoft.com/office/drawing/2014/main" id="{4BCC10EA-690B-0842-2695-8C02E91FD7E3}"/>
              </a:ext>
            </a:extLst>
          </p:cNvPr>
          <p:cNvSpPr>
            <a:spLocks noGrp="1"/>
          </p:cNvSpPr>
          <p:nvPr>
            <p:ph type="title"/>
          </p:nvPr>
        </p:nvSpPr>
        <p:spPr>
          <a:xfrm>
            <a:off x="819196" y="22324"/>
            <a:ext cx="9905998" cy="1905000"/>
          </a:xfrm>
        </p:spPr>
        <p:txBody>
          <a:bodyPr/>
          <a:lstStyle/>
          <a:p>
            <a:r>
              <a:rPr lang="en-GB" dirty="0"/>
              <a:t> </a:t>
            </a:r>
            <a:r>
              <a:rPr lang="en-GB" dirty="0">
                <a:solidFill>
                  <a:schemeClr val="tx1"/>
                </a:solidFill>
                <a:latin typeface="Arial" panose="020B0604020202020204" pitchFamily="34" charset="0"/>
                <a:cs typeface="Arial" panose="020B0604020202020204" pitchFamily="34" charset="0"/>
              </a:rPr>
              <a:t>differences  between extrinsic and intrinsic motivation </a:t>
            </a:r>
          </a:p>
        </p:txBody>
      </p:sp>
      <p:sp>
        <p:nvSpPr>
          <p:cNvPr id="3" name="Text Placeholder 2">
            <a:extLst>
              <a:ext uri="{FF2B5EF4-FFF2-40B4-BE49-F238E27FC236}">
                <a16:creationId xmlns:a16="http://schemas.microsoft.com/office/drawing/2014/main" id="{EAA6DE85-43C2-89A3-7366-5FFEC9F93A48}"/>
              </a:ext>
            </a:extLst>
          </p:cNvPr>
          <p:cNvSpPr>
            <a:spLocks noGrp="1"/>
          </p:cNvSpPr>
          <p:nvPr>
            <p:ph type="body" idx="1"/>
          </p:nvPr>
        </p:nvSpPr>
        <p:spPr>
          <a:xfrm>
            <a:off x="407711" y="3760608"/>
            <a:ext cx="4588931" cy="576262"/>
          </a:xfrm>
        </p:spPr>
        <p:txBody>
          <a:bodyPr/>
          <a:lstStyle/>
          <a:p>
            <a:r>
              <a:rPr lang="en-GB" dirty="0">
                <a:latin typeface="Arial" panose="020B0604020202020204" pitchFamily="34" charset="0"/>
                <a:cs typeface="Arial" panose="020B0604020202020204" pitchFamily="34" charset="0"/>
              </a:rPr>
              <a:t>Extrinsic Motivation</a:t>
            </a:r>
          </a:p>
        </p:txBody>
      </p:sp>
      <p:sp>
        <p:nvSpPr>
          <p:cNvPr id="4" name="Content Placeholder 3">
            <a:extLst>
              <a:ext uri="{FF2B5EF4-FFF2-40B4-BE49-F238E27FC236}">
                <a16:creationId xmlns:a16="http://schemas.microsoft.com/office/drawing/2014/main" id="{BFE366D2-A32D-9248-E580-0D386A1047F8}"/>
              </a:ext>
            </a:extLst>
          </p:cNvPr>
          <p:cNvSpPr>
            <a:spLocks noGrp="1"/>
          </p:cNvSpPr>
          <p:nvPr>
            <p:ph sz="half" idx="2"/>
          </p:nvPr>
        </p:nvSpPr>
        <p:spPr>
          <a:xfrm>
            <a:off x="119842" y="4484914"/>
            <a:ext cx="4876800" cy="1447798"/>
          </a:xfrm>
        </p:spPr>
        <p:txBody>
          <a:bodyPr/>
          <a:lstStyle/>
          <a:p>
            <a:r>
              <a:rPr lang="en-GB" dirty="0"/>
              <a:t> </a:t>
            </a:r>
            <a:r>
              <a:rPr lang="en-GB" dirty="0">
                <a:latin typeface="Arial" panose="020B0604020202020204" pitchFamily="34" charset="0"/>
                <a:cs typeface="Arial" panose="020B0604020202020204" pitchFamily="34" charset="0"/>
              </a:rPr>
              <a:t>prizes: higher pay, praise, or promotion,</a:t>
            </a:r>
          </a:p>
          <a:p>
            <a:r>
              <a:rPr lang="en-GB" dirty="0">
                <a:latin typeface="Arial" panose="020B0604020202020204" pitchFamily="34" charset="0"/>
                <a:cs typeface="Arial" panose="020B0604020202020204" pitchFamily="34" charset="0"/>
              </a:rPr>
              <a:t>Penalties: disciplinary action, pay withholding, or criticism.</a:t>
            </a:r>
          </a:p>
          <a:p>
            <a:endParaRPr lang="en-GB" dirty="0"/>
          </a:p>
        </p:txBody>
      </p:sp>
      <p:sp>
        <p:nvSpPr>
          <p:cNvPr id="5" name="Text Placeholder 4">
            <a:extLst>
              <a:ext uri="{FF2B5EF4-FFF2-40B4-BE49-F238E27FC236}">
                <a16:creationId xmlns:a16="http://schemas.microsoft.com/office/drawing/2014/main" id="{12DB782E-C6AB-92AA-613C-DD1630CBE5AB}"/>
              </a:ext>
            </a:extLst>
          </p:cNvPr>
          <p:cNvSpPr>
            <a:spLocks noGrp="1"/>
          </p:cNvSpPr>
          <p:nvPr>
            <p:ph type="body" sz="quarter" idx="3"/>
          </p:nvPr>
        </p:nvSpPr>
        <p:spPr>
          <a:xfrm>
            <a:off x="7467878" y="4844143"/>
            <a:ext cx="4604280" cy="576262"/>
          </a:xfrm>
        </p:spPr>
        <p:txBody>
          <a:bodyPr/>
          <a:lstStyle/>
          <a:p>
            <a:r>
              <a:rPr lang="en-GB" dirty="0">
                <a:latin typeface="Arial" panose="020B0604020202020204" pitchFamily="34" charset="0"/>
                <a:cs typeface="Arial" panose="020B0604020202020204" pitchFamily="34" charset="0"/>
              </a:rPr>
              <a:t>Intrinsic Motivation</a:t>
            </a:r>
          </a:p>
        </p:txBody>
      </p:sp>
      <p:sp>
        <p:nvSpPr>
          <p:cNvPr id="6" name="Content Placeholder 5">
            <a:extLst>
              <a:ext uri="{FF2B5EF4-FFF2-40B4-BE49-F238E27FC236}">
                <a16:creationId xmlns:a16="http://schemas.microsoft.com/office/drawing/2014/main" id="{EB4FBCE5-A253-0440-57F7-DB24819C668A}"/>
              </a:ext>
            </a:extLst>
          </p:cNvPr>
          <p:cNvSpPr>
            <a:spLocks noGrp="1"/>
          </p:cNvSpPr>
          <p:nvPr>
            <p:ph sz="quarter" idx="4"/>
          </p:nvPr>
        </p:nvSpPr>
        <p:spPr>
          <a:xfrm>
            <a:off x="7315199" y="5759647"/>
            <a:ext cx="4876801" cy="2547937"/>
          </a:xfrm>
        </p:spPr>
        <p:txBody>
          <a:bodyPr/>
          <a:lstStyle/>
          <a:p>
            <a:r>
              <a:rPr lang="en-GB" dirty="0">
                <a:latin typeface="Arial" panose="020B0604020202020204" pitchFamily="34" charset="0"/>
                <a:cs typeface="Arial" panose="020B0604020202020204" pitchFamily="34" charset="0"/>
              </a:rPr>
              <a:t>It is offered by the job itself and is related with the notion of involvement</a:t>
            </a:r>
            <a:r>
              <a:rPr lang="en-GB" dirty="0"/>
              <a:t>.</a:t>
            </a:r>
          </a:p>
        </p:txBody>
      </p:sp>
      <p:sp>
        <p:nvSpPr>
          <p:cNvPr id="21" name="TextBox 20">
            <a:extLst>
              <a:ext uri="{FF2B5EF4-FFF2-40B4-BE49-F238E27FC236}">
                <a16:creationId xmlns:a16="http://schemas.microsoft.com/office/drawing/2014/main" id="{6DDD1012-D318-DA33-936A-4426C33C6CBF}"/>
              </a:ext>
            </a:extLst>
          </p:cNvPr>
          <p:cNvSpPr txBox="1"/>
          <p:nvPr/>
        </p:nvSpPr>
        <p:spPr>
          <a:xfrm>
            <a:off x="4045130" y="1685269"/>
            <a:ext cx="614825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,,Every accomplishment starts with the decision to try.’’</a:t>
            </a:r>
          </a:p>
          <a:p>
            <a:endParaRPr lang="en-GB" dirty="0"/>
          </a:p>
        </p:txBody>
      </p:sp>
    </p:spTree>
    <p:extLst>
      <p:ext uri="{BB962C8B-B14F-4D97-AF65-F5344CB8AC3E}">
        <p14:creationId xmlns:p14="http://schemas.microsoft.com/office/powerpoint/2010/main" val="3554270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00DA2F2-A105-4C8A-9115-73802E6FC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1B5CBDF-A2C6-4862-A096-2D7D9D287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gradFill flip="none" rotWithShape="1">
            <a:gsLst>
              <a:gs pos="10000">
                <a:schemeClr val="bg2">
                  <a:lumMod val="60000"/>
                  <a:lumOff val="40000"/>
                  <a:alpha val="20000"/>
                </a:schemeClr>
              </a:gs>
              <a:gs pos="70000">
                <a:schemeClr val="bg2">
                  <a:alpha val="10000"/>
                </a:schemeClr>
              </a:gs>
              <a:gs pos="0">
                <a:schemeClr val="bg2">
                  <a:lumMod val="40000"/>
                  <a:lumOff val="60000"/>
                  <a:alpha val="3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3">
            <a:extLst>
              <a:ext uri="{FF2B5EF4-FFF2-40B4-BE49-F238E27FC236}">
                <a16:creationId xmlns:a16="http://schemas.microsoft.com/office/drawing/2014/main" id="{E8AF1C95-65C5-C34A-3970-4194CB81E1E5}"/>
              </a:ext>
            </a:extLst>
          </p:cNvPr>
          <p:cNvSpPr txBox="1"/>
          <p:nvPr/>
        </p:nvSpPr>
        <p:spPr>
          <a:xfrm>
            <a:off x="643467" y="995516"/>
            <a:ext cx="4353751" cy="5557683"/>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100000"/>
              <a:buFont typeface="Arial"/>
              <a:buChar char="•"/>
            </a:pPr>
            <a:r>
              <a:rPr lang="en-US" sz="16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  Depends on the type of job, from my perspective working for my business I can say that I identify myself for the Intrinsic Motivation type.</a:t>
            </a:r>
          </a:p>
          <a:p>
            <a:pPr>
              <a:lnSpc>
                <a:spcPct val="90000"/>
              </a:lnSpc>
              <a:spcBef>
                <a:spcPct val="20000"/>
              </a:spcBef>
              <a:spcAft>
                <a:spcPts val="600"/>
              </a:spcAft>
              <a:buClr>
                <a:schemeClr val="tx1"/>
              </a:buClr>
              <a:buSzPct val="100000"/>
            </a:pPr>
            <a:endParaRPr lang="en-US" sz="13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  Motivated to achieve goals</a:t>
            </a:r>
          </a:p>
          <a:p>
            <a:pPr>
              <a:lnSpc>
                <a:spcPct val="90000"/>
              </a:lnSpc>
              <a:spcBef>
                <a:spcPct val="20000"/>
              </a:spcBef>
              <a:spcAft>
                <a:spcPts val="600"/>
              </a:spcAft>
              <a:buClr>
                <a:schemeClr val="tx1"/>
              </a:buClr>
              <a:buSzPct val="100000"/>
              <a:buFont typeface="Arial"/>
              <a:buChar char="•"/>
            </a:pPr>
            <a:endPar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Became a top nail tech .</a:t>
            </a:r>
          </a:p>
          <a:p>
            <a:pPr>
              <a:lnSpc>
                <a:spcPct val="90000"/>
              </a:lnSpc>
              <a:spcBef>
                <a:spcPct val="20000"/>
              </a:spcBef>
              <a:spcAft>
                <a:spcPts val="600"/>
              </a:spcAft>
              <a:buClr>
                <a:schemeClr val="tx1"/>
              </a:buClr>
              <a:buSzPct val="100000"/>
              <a:buFont typeface="Arial"/>
              <a:buChar char="•"/>
            </a:pPr>
            <a:endPar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Offer accessible prices and good quality.</a:t>
            </a:r>
          </a:p>
          <a:p>
            <a:pPr>
              <a:lnSpc>
                <a:spcPct val="90000"/>
              </a:lnSpc>
              <a:spcBef>
                <a:spcPct val="20000"/>
              </a:spcBef>
              <a:spcAft>
                <a:spcPts val="600"/>
              </a:spcAft>
              <a:buClr>
                <a:schemeClr val="tx1"/>
              </a:buClr>
              <a:buSzPct val="100000"/>
              <a:buFont typeface="Arial"/>
              <a:buChar char="•"/>
            </a:pPr>
            <a:endPar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Advertising different services and gain more clients.</a:t>
            </a:r>
          </a:p>
          <a:p>
            <a:pPr>
              <a:lnSpc>
                <a:spcPct val="90000"/>
              </a:lnSpc>
              <a:spcBef>
                <a:spcPct val="20000"/>
              </a:spcBef>
              <a:spcAft>
                <a:spcPts val="600"/>
              </a:spcAft>
              <a:buClr>
                <a:schemeClr val="tx1"/>
              </a:buClr>
              <a:buSzPct val="100000"/>
              <a:buFont typeface="Arial"/>
              <a:buChar char="•"/>
            </a:pPr>
            <a:endPar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Great feedback from my clients.</a:t>
            </a:r>
          </a:p>
          <a:p>
            <a:pPr>
              <a:lnSpc>
                <a:spcPct val="90000"/>
              </a:lnSpc>
              <a:spcBef>
                <a:spcPct val="20000"/>
              </a:spcBef>
              <a:spcAft>
                <a:spcPts val="600"/>
              </a:spcAft>
              <a:buClr>
                <a:schemeClr val="tx1"/>
              </a:buClr>
              <a:buSzPct val="100000"/>
              <a:buFont typeface="Arial"/>
              <a:buChar char="•"/>
            </a:pPr>
            <a:endPar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lnSpc>
                <a:spcPct val="90000"/>
              </a:lnSpc>
              <a:spcBef>
                <a:spcPct val="20000"/>
              </a:spcBef>
              <a:spcAft>
                <a:spcPts val="600"/>
              </a:spcAft>
              <a:buClr>
                <a:schemeClr val="tx1"/>
              </a:buClr>
              <a:buSzPct val="100000"/>
              <a:buFont typeface="Arial"/>
              <a:buChar char="•"/>
            </a:pPr>
            <a:r>
              <a:rPr lang="en-US" sz="1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Word of mouth recommendation .</a:t>
            </a:r>
          </a:p>
          <a:p>
            <a:pPr>
              <a:lnSpc>
                <a:spcPct val="90000"/>
              </a:lnSpc>
              <a:spcBef>
                <a:spcPct val="20000"/>
              </a:spcBef>
              <a:spcAft>
                <a:spcPts val="600"/>
              </a:spcAft>
              <a:buClr>
                <a:schemeClr val="tx1"/>
              </a:buClr>
              <a:buSzPct val="100000"/>
              <a:buFont typeface="Arial"/>
              <a:buChar char="•"/>
            </a:pPr>
            <a:endParaRPr lang="en-US" sz="13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endParaRPr>
          </a:p>
        </p:txBody>
      </p:sp>
      <p:sp useBgFill="1">
        <p:nvSpPr>
          <p:cNvPr id="15" name="Freeform: Shape 14">
            <a:extLst>
              <a:ext uri="{FF2B5EF4-FFF2-40B4-BE49-F238E27FC236}">
                <a16:creationId xmlns:a16="http://schemas.microsoft.com/office/drawing/2014/main" id="{14C7473D-9E4B-4DB8-9EB0-359033F37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18953" y="0"/>
            <a:ext cx="6873046" cy="6858002"/>
          </a:xfrm>
          <a:custGeom>
            <a:avLst/>
            <a:gdLst>
              <a:gd name="connsiteX0" fmla="*/ 6621081 w 6873046"/>
              <a:gd name="connsiteY0" fmla="*/ 6858002 h 6858002"/>
              <a:gd name="connsiteX1" fmla="*/ 4347889 w 6873046"/>
              <a:gd name="connsiteY1" fmla="*/ 6858002 h 6858002"/>
              <a:gd name="connsiteX2" fmla="*/ 2008047 w 6873046"/>
              <a:gd name="connsiteY2" fmla="*/ 6858002 h 6858002"/>
              <a:gd name="connsiteX3" fmla="*/ 784557 w 6873046"/>
              <a:gd name="connsiteY3" fmla="*/ 6858002 h 6858002"/>
              <a:gd name="connsiteX4" fmla="*/ 784557 w 6873046"/>
              <a:gd name="connsiteY4" fmla="*/ 6858000 h 6858002"/>
              <a:gd name="connsiteX5" fmla="*/ 0 w 6873046"/>
              <a:gd name="connsiteY5" fmla="*/ 6858000 h 6858002"/>
              <a:gd name="connsiteX6" fmla="*/ 0 w 6873046"/>
              <a:gd name="connsiteY6" fmla="*/ 0 h 6858002"/>
              <a:gd name="connsiteX7" fmla="*/ 784557 w 6873046"/>
              <a:gd name="connsiteY7" fmla="*/ 0 h 6858002"/>
              <a:gd name="connsiteX8" fmla="*/ 3070301 w 6873046"/>
              <a:gd name="connsiteY8" fmla="*/ 0 h 6858002"/>
              <a:gd name="connsiteX9" fmla="*/ 4347889 w 6873046"/>
              <a:gd name="connsiteY9" fmla="*/ 0 h 6858002"/>
              <a:gd name="connsiteX10" fmla="*/ 4347889 w 6873046"/>
              <a:gd name="connsiteY10" fmla="*/ 3 h 6858002"/>
              <a:gd name="connsiteX11" fmla="*/ 6626656 w 6873046"/>
              <a:gd name="connsiteY11" fmla="*/ 3 h 6858002"/>
              <a:gd name="connsiteX12" fmla="*/ 6626656 w 6873046"/>
              <a:gd name="connsiteY12" fmla="*/ 4 h 6858002"/>
              <a:gd name="connsiteX13" fmla="*/ 6619903 w 6873046"/>
              <a:gd name="connsiteY13" fmla="*/ 4 h 6858002"/>
              <a:gd name="connsiteX14" fmla="*/ 6625786 w 6873046"/>
              <a:gd name="connsiteY14" fmla="*/ 40466 h 6858002"/>
              <a:gd name="connsiteX15" fmla="*/ 6643100 w 6873046"/>
              <a:gd name="connsiteY15" fmla="*/ 159110 h 6858002"/>
              <a:gd name="connsiteX16" fmla="*/ 6655202 w 6873046"/>
              <a:gd name="connsiteY16" fmla="*/ 245521 h 6858002"/>
              <a:gd name="connsiteX17" fmla="*/ 6667977 w 6873046"/>
              <a:gd name="connsiteY17" fmla="*/ 348391 h 6858002"/>
              <a:gd name="connsiteX18" fmla="*/ 6683273 w 6873046"/>
              <a:gd name="connsiteY18" fmla="*/ 470463 h 6858002"/>
              <a:gd name="connsiteX19" fmla="*/ 6699410 w 6873046"/>
              <a:gd name="connsiteY19" fmla="*/ 605566 h 6858002"/>
              <a:gd name="connsiteX20" fmla="*/ 6716387 w 6873046"/>
              <a:gd name="connsiteY20" fmla="*/ 757813 h 6858002"/>
              <a:gd name="connsiteX21" fmla="*/ 6734372 w 6873046"/>
              <a:gd name="connsiteY21" fmla="*/ 923777 h 6858002"/>
              <a:gd name="connsiteX22" fmla="*/ 6752358 w 6873046"/>
              <a:gd name="connsiteY22" fmla="*/ 1104142 h 6858002"/>
              <a:gd name="connsiteX23" fmla="*/ 6770679 w 6873046"/>
              <a:gd name="connsiteY23" fmla="*/ 1296166 h 6858002"/>
              <a:gd name="connsiteX24" fmla="*/ 6787656 w 6873046"/>
              <a:gd name="connsiteY24" fmla="*/ 1503278 h 6858002"/>
              <a:gd name="connsiteX25" fmla="*/ 6803961 w 6873046"/>
              <a:gd name="connsiteY25" fmla="*/ 1719991 h 6858002"/>
              <a:gd name="connsiteX26" fmla="*/ 6818753 w 6873046"/>
              <a:gd name="connsiteY26" fmla="*/ 1949048 h 6858002"/>
              <a:gd name="connsiteX27" fmla="*/ 6832872 w 6873046"/>
              <a:gd name="connsiteY27" fmla="*/ 2187706 h 6858002"/>
              <a:gd name="connsiteX28" fmla="*/ 6846152 w 6873046"/>
              <a:gd name="connsiteY28" fmla="*/ 2436652 h 6858002"/>
              <a:gd name="connsiteX29" fmla="*/ 6850858 w 6873046"/>
              <a:gd name="connsiteY29" fmla="*/ 2564211 h 6858002"/>
              <a:gd name="connsiteX30" fmla="*/ 6856069 w 6873046"/>
              <a:gd name="connsiteY30" fmla="*/ 2694512 h 6858002"/>
              <a:gd name="connsiteX31" fmla="*/ 6860943 w 6873046"/>
              <a:gd name="connsiteY31" fmla="*/ 2826871 h 6858002"/>
              <a:gd name="connsiteX32" fmla="*/ 6864137 w 6873046"/>
              <a:gd name="connsiteY32" fmla="*/ 2959917 h 6858002"/>
              <a:gd name="connsiteX33" fmla="*/ 6866995 w 6873046"/>
              <a:gd name="connsiteY33" fmla="*/ 3095705 h 6858002"/>
              <a:gd name="connsiteX34" fmla="*/ 6870020 w 6873046"/>
              <a:gd name="connsiteY34" fmla="*/ 3232865 h 6858002"/>
              <a:gd name="connsiteX35" fmla="*/ 6872037 w 6873046"/>
              <a:gd name="connsiteY35" fmla="*/ 3372768 h 6858002"/>
              <a:gd name="connsiteX36" fmla="*/ 6872037 w 6873046"/>
              <a:gd name="connsiteY36" fmla="*/ 3514043 h 6858002"/>
              <a:gd name="connsiteX37" fmla="*/ 6873046 w 6873046"/>
              <a:gd name="connsiteY37" fmla="*/ 3656689 h 6858002"/>
              <a:gd name="connsiteX38" fmla="*/ 6872037 w 6873046"/>
              <a:gd name="connsiteY38" fmla="*/ 3800707 h 6858002"/>
              <a:gd name="connsiteX39" fmla="*/ 6870020 w 6873046"/>
              <a:gd name="connsiteY39" fmla="*/ 3946783 h 6858002"/>
              <a:gd name="connsiteX40" fmla="*/ 6868171 w 6873046"/>
              <a:gd name="connsiteY40" fmla="*/ 4092858 h 6858002"/>
              <a:gd name="connsiteX41" fmla="*/ 6864137 w 6873046"/>
              <a:gd name="connsiteY41" fmla="*/ 4240991 h 6858002"/>
              <a:gd name="connsiteX42" fmla="*/ 6859935 w 6873046"/>
              <a:gd name="connsiteY42" fmla="*/ 4390495 h 6858002"/>
              <a:gd name="connsiteX43" fmla="*/ 6855060 w 6873046"/>
              <a:gd name="connsiteY43" fmla="*/ 4540000 h 6858002"/>
              <a:gd name="connsiteX44" fmla="*/ 6848169 w 6873046"/>
              <a:gd name="connsiteY44" fmla="*/ 4690876 h 6858002"/>
              <a:gd name="connsiteX45" fmla="*/ 6839932 w 6873046"/>
              <a:gd name="connsiteY45" fmla="*/ 4843123 h 6858002"/>
              <a:gd name="connsiteX46" fmla="*/ 6832032 w 6873046"/>
              <a:gd name="connsiteY46" fmla="*/ 4996057 h 6858002"/>
              <a:gd name="connsiteX47" fmla="*/ 6821947 w 6873046"/>
              <a:gd name="connsiteY47" fmla="*/ 5148990 h 6858002"/>
              <a:gd name="connsiteX48" fmla="*/ 6809844 w 6873046"/>
              <a:gd name="connsiteY48" fmla="*/ 5303981 h 6858002"/>
              <a:gd name="connsiteX49" fmla="*/ 6797742 w 6873046"/>
              <a:gd name="connsiteY49" fmla="*/ 5456914 h 6858002"/>
              <a:gd name="connsiteX50" fmla="*/ 6783790 w 6873046"/>
              <a:gd name="connsiteY50" fmla="*/ 5612591 h 6858002"/>
              <a:gd name="connsiteX51" fmla="*/ 6768494 w 6873046"/>
              <a:gd name="connsiteY51" fmla="*/ 5768953 h 6858002"/>
              <a:gd name="connsiteX52" fmla="*/ 6752358 w 6873046"/>
              <a:gd name="connsiteY52" fmla="*/ 5923258 h 6858002"/>
              <a:gd name="connsiteX53" fmla="*/ 6733532 w 6873046"/>
              <a:gd name="connsiteY53" fmla="*/ 6079621 h 6858002"/>
              <a:gd name="connsiteX54" fmla="*/ 6713361 w 6873046"/>
              <a:gd name="connsiteY54" fmla="*/ 6235297 h 6858002"/>
              <a:gd name="connsiteX55" fmla="*/ 6693358 w 6873046"/>
              <a:gd name="connsiteY55" fmla="*/ 6391660 h 6858002"/>
              <a:gd name="connsiteX56" fmla="*/ 6669994 w 6873046"/>
              <a:gd name="connsiteY56" fmla="*/ 6547336 h 6858002"/>
              <a:gd name="connsiteX57" fmla="*/ 6646125 w 6873046"/>
              <a:gd name="connsiteY57" fmla="*/ 670232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873046" h="6858002">
                <a:moveTo>
                  <a:pt x="6621081" y="6858002"/>
                </a:moveTo>
                <a:lnTo>
                  <a:pt x="4347889" y="6858002"/>
                </a:lnTo>
                <a:lnTo>
                  <a:pt x="2008047" y="6858002"/>
                </a:lnTo>
                <a:lnTo>
                  <a:pt x="784557" y="6858002"/>
                </a:lnTo>
                <a:lnTo>
                  <a:pt x="784557" y="6858000"/>
                </a:lnTo>
                <a:lnTo>
                  <a:pt x="0" y="6858000"/>
                </a:lnTo>
                <a:lnTo>
                  <a:pt x="0" y="0"/>
                </a:lnTo>
                <a:lnTo>
                  <a:pt x="784557" y="0"/>
                </a:lnTo>
                <a:lnTo>
                  <a:pt x="3070301" y="0"/>
                </a:lnTo>
                <a:lnTo>
                  <a:pt x="4347889" y="0"/>
                </a:lnTo>
                <a:lnTo>
                  <a:pt x="4347889" y="3"/>
                </a:lnTo>
                <a:lnTo>
                  <a:pt x="6626656" y="3"/>
                </a:lnTo>
                <a:lnTo>
                  <a:pt x="6626656" y="4"/>
                </a:lnTo>
                <a:lnTo>
                  <a:pt x="6619903" y="4"/>
                </a:lnTo>
                <a:lnTo>
                  <a:pt x="6625786" y="40466"/>
                </a:lnTo>
                <a:lnTo>
                  <a:pt x="6643100" y="159110"/>
                </a:lnTo>
                <a:lnTo>
                  <a:pt x="6655202" y="245521"/>
                </a:lnTo>
                <a:lnTo>
                  <a:pt x="6667977" y="348391"/>
                </a:lnTo>
                <a:lnTo>
                  <a:pt x="6683273" y="470463"/>
                </a:lnTo>
                <a:lnTo>
                  <a:pt x="6699410" y="605566"/>
                </a:lnTo>
                <a:lnTo>
                  <a:pt x="6716387" y="757813"/>
                </a:lnTo>
                <a:lnTo>
                  <a:pt x="6734372" y="923777"/>
                </a:lnTo>
                <a:lnTo>
                  <a:pt x="6752358" y="1104142"/>
                </a:lnTo>
                <a:lnTo>
                  <a:pt x="6770679" y="1296166"/>
                </a:lnTo>
                <a:lnTo>
                  <a:pt x="6787656" y="1503278"/>
                </a:lnTo>
                <a:lnTo>
                  <a:pt x="6803961" y="1719991"/>
                </a:lnTo>
                <a:lnTo>
                  <a:pt x="6818753" y="1949048"/>
                </a:lnTo>
                <a:lnTo>
                  <a:pt x="6832872" y="2187706"/>
                </a:lnTo>
                <a:lnTo>
                  <a:pt x="6846152" y="2436652"/>
                </a:lnTo>
                <a:lnTo>
                  <a:pt x="6850858" y="2564211"/>
                </a:lnTo>
                <a:lnTo>
                  <a:pt x="6856069" y="2694512"/>
                </a:lnTo>
                <a:lnTo>
                  <a:pt x="6860943" y="2826871"/>
                </a:lnTo>
                <a:lnTo>
                  <a:pt x="6864137" y="2959917"/>
                </a:lnTo>
                <a:lnTo>
                  <a:pt x="6866995" y="3095705"/>
                </a:lnTo>
                <a:lnTo>
                  <a:pt x="6870020" y="3232865"/>
                </a:lnTo>
                <a:lnTo>
                  <a:pt x="6872037" y="3372768"/>
                </a:lnTo>
                <a:lnTo>
                  <a:pt x="6872037" y="3514043"/>
                </a:lnTo>
                <a:lnTo>
                  <a:pt x="6873046" y="3656689"/>
                </a:lnTo>
                <a:lnTo>
                  <a:pt x="6872037" y="3800707"/>
                </a:lnTo>
                <a:lnTo>
                  <a:pt x="6870020" y="3946783"/>
                </a:lnTo>
                <a:lnTo>
                  <a:pt x="6868171" y="4092858"/>
                </a:lnTo>
                <a:lnTo>
                  <a:pt x="6864137" y="4240991"/>
                </a:lnTo>
                <a:lnTo>
                  <a:pt x="6859935" y="4390495"/>
                </a:lnTo>
                <a:lnTo>
                  <a:pt x="6855060" y="4540000"/>
                </a:lnTo>
                <a:lnTo>
                  <a:pt x="6848169" y="4690876"/>
                </a:lnTo>
                <a:lnTo>
                  <a:pt x="6839932" y="4843123"/>
                </a:lnTo>
                <a:lnTo>
                  <a:pt x="6832032" y="4996057"/>
                </a:lnTo>
                <a:lnTo>
                  <a:pt x="6821947" y="5148990"/>
                </a:lnTo>
                <a:lnTo>
                  <a:pt x="6809844" y="5303981"/>
                </a:lnTo>
                <a:lnTo>
                  <a:pt x="6797742" y="5456914"/>
                </a:lnTo>
                <a:lnTo>
                  <a:pt x="6783790" y="5612591"/>
                </a:lnTo>
                <a:lnTo>
                  <a:pt x="6768494" y="5768953"/>
                </a:lnTo>
                <a:lnTo>
                  <a:pt x="6752358" y="5923258"/>
                </a:lnTo>
                <a:lnTo>
                  <a:pt x="6733532" y="6079621"/>
                </a:lnTo>
                <a:lnTo>
                  <a:pt x="6713361" y="6235297"/>
                </a:lnTo>
                <a:lnTo>
                  <a:pt x="6693358" y="6391660"/>
                </a:lnTo>
                <a:lnTo>
                  <a:pt x="6669994" y="6547336"/>
                </a:lnTo>
                <a:lnTo>
                  <a:pt x="6646125" y="6702327"/>
                </a:lnTo>
                <a:close/>
              </a:path>
            </a:pathLst>
          </a:custGeom>
          <a:ln w="44450">
            <a:gradFill>
              <a:gsLst>
                <a:gs pos="5000">
                  <a:schemeClr val="bg2">
                    <a:alpha val="65000"/>
                  </a:schemeClr>
                </a:gs>
                <a:gs pos="98000">
                  <a:schemeClr val="bg2">
                    <a:lumMod val="75000"/>
                    <a:alpha val="55000"/>
                  </a:schemeClr>
                </a:gs>
              </a:gsLst>
              <a:lin ang="5400000" scaled="1"/>
            </a:gradFill>
          </a:ln>
          <a:effectLst>
            <a:outerShdw blurRad="50800" dist="25400" dir="10800000" algn="r" rotWithShape="0">
              <a:prstClr val="black">
                <a:alpha val="6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F6D810-CDEF-7F0D-BA17-A1E9620EB507}"/>
              </a:ext>
            </a:extLst>
          </p:cNvPr>
          <p:cNvSpPr>
            <a:spLocks noGrp="1"/>
          </p:cNvSpPr>
          <p:nvPr>
            <p:ph type="title"/>
          </p:nvPr>
        </p:nvSpPr>
        <p:spPr>
          <a:xfrm>
            <a:off x="6322741" y="995517"/>
            <a:ext cx="5207146" cy="4795684"/>
          </a:xfrm>
        </p:spPr>
        <p:txBody>
          <a:bodyPr vert="horz" lIns="91440" tIns="45720" rIns="91440" bIns="45720" rtlCol="0" anchor="ctr">
            <a:normAutofit/>
          </a:bodyPr>
          <a:lstStyle/>
          <a:p>
            <a:r>
              <a:rPr lang="en-US" sz="5400" dirty="0">
                <a:gradFill flip="none" rotWithShape="1">
                  <a:gsLst>
                    <a:gs pos="0">
                      <a:schemeClr val="tx1"/>
                    </a:gs>
                    <a:gs pos="100000">
                      <a:schemeClr val="tx1">
                        <a:lumMod val="65000"/>
                      </a:schemeClr>
                    </a:gs>
                  </a:gsLst>
                  <a:lin ang="5580000" scaled="0"/>
                  <a:tileRect/>
                </a:gradFill>
              </a:rPr>
              <a:t>My motivation at work </a:t>
            </a:r>
          </a:p>
        </p:txBody>
      </p:sp>
      <p:sp>
        <p:nvSpPr>
          <p:cNvPr id="6" name="TextBox 5">
            <a:extLst>
              <a:ext uri="{FF2B5EF4-FFF2-40B4-BE49-F238E27FC236}">
                <a16:creationId xmlns:a16="http://schemas.microsoft.com/office/drawing/2014/main" id="{2527B4EA-BDC7-3F54-28A8-7F59FE6B47AC}"/>
              </a:ext>
            </a:extLst>
          </p:cNvPr>
          <p:cNvSpPr txBox="1"/>
          <p:nvPr/>
        </p:nvSpPr>
        <p:spPr>
          <a:xfrm>
            <a:off x="3065417" y="3429000"/>
            <a:ext cx="2917372"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713726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BE7FE-D09B-070E-0830-9B2893C8E6CD}"/>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dirty="0"/>
              <a:t>Advantages and Disadvantages of Intrinsic Motivation</a:t>
            </a:r>
          </a:p>
        </p:txBody>
      </p:sp>
      <p:sp>
        <p:nvSpPr>
          <p:cNvPr id="3" name="TextBox 2">
            <a:extLst>
              <a:ext uri="{FF2B5EF4-FFF2-40B4-BE49-F238E27FC236}">
                <a16:creationId xmlns:a16="http://schemas.microsoft.com/office/drawing/2014/main" id="{C80C849E-F442-0B44-49AE-4901BCFDBDCC}"/>
              </a:ext>
            </a:extLst>
          </p:cNvPr>
          <p:cNvSpPr txBox="1"/>
          <p:nvPr/>
        </p:nvSpPr>
        <p:spPr>
          <a:xfrm>
            <a:off x="643192" y="2666999"/>
            <a:ext cx="3643674" cy="3216276"/>
          </a:xfrm>
          <a:prstGeom prst="rect">
            <a:avLst/>
          </a:prstGeom>
        </p:spPr>
        <p:txBody>
          <a:bodyPr vert="horz" lIns="91440" tIns="45720" rIns="91440" bIns="45720" rtlCol="0" anchor="ctr">
            <a:normAutofit lnSpcReduction="10000"/>
          </a:bodyPr>
          <a:lstStyle/>
          <a:p>
            <a:pPr>
              <a:lnSpc>
                <a:spcPct val="90000"/>
              </a:lnSpc>
              <a:spcBef>
                <a:spcPct val="20000"/>
              </a:spcBef>
              <a:spcAft>
                <a:spcPts val="600"/>
              </a:spcAft>
              <a:buClr>
                <a:schemeClr val="accent1"/>
              </a:buClr>
              <a:buSzPct val="100000"/>
            </a:pPr>
            <a:r>
              <a:rPr lang="en-GB" sz="1600"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Intrinsic motivation refers to engaging in an activity or pursuing a goal for the inherent satisfaction and enjoyment it brings, rather than relying on external rewards or incentives. When someone is intrinsically motivated, they are driven by their own internal desires, interests, or values. </a:t>
            </a:r>
            <a:endParaRPr lang="en-US" sz="1600"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buClr>
              <a:buSzPct val="100000"/>
              <a:buFont typeface="Arial"/>
              <a:buChar char="•"/>
            </a:pPr>
            <a:r>
              <a:rPr lang="en-US" sz="1600"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      Intrinsic motivation can have several advantages, it also has its share of disadvantages. Let's evaluate both sides:</a:t>
            </a:r>
          </a:p>
        </p:txBody>
      </p:sp>
      <p:pic>
        <p:nvPicPr>
          <p:cNvPr id="4" name="Picture 3">
            <a:extLst>
              <a:ext uri="{FF2B5EF4-FFF2-40B4-BE49-F238E27FC236}">
                <a16:creationId xmlns:a16="http://schemas.microsoft.com/office/drawing/2014/main" id="{DC948A87-45E4-62DF-ACD6-D02E9E342017}"/>
              </a:ext>
            </a:extLst>
          </p:cNvPr>
          <p:cNvPicPr>
            <a:picLocks noChangeAspect="1"/>
          </p:cNvPicPr>
          <p:nvPr/>
        </p:nvPicPr>
        <p:blipFill rotWithShape="1">
          <a:blip r:embed="rId3"/>
          <a:srcRect t="20483" r="2" b="3648"/>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45632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2763184-D9AA-C352-FE5B-4EE787EB279E}"/>
              </a:ext>
            </a:extLst>
          </p:cNvPr>
          <p:cNvSpPr>
            <a:spLocks noGrp="1"/>
          </p:cNvSpPr>
          <p:nvPr>
            <p:ph type="body" idx="1"/>
          </p:nvPr>
        </p:nvSpPr>
        <p:spPr>
          <a:xfrm>
            <a:off x="1141412" y="799694"/>
            <a:ext cx="4588931" cy="576262"/>
          </a:xfrm>
        </p:spPr>
        <p:txBody>
          <a:bodyPr/>
          <a:lstStyle/>
          <a:p>
            <a:r>
              <a:rPr lang="en-GB" dirty="0"/>
              <a:t>Advantages </a:t>
            </a:r>
          </a:p>
        </p:txBody>
      </p:sp>
      <p:sp>
        <p:nvSpPr>
          <p:cNvPr id="8" name="Text Placeholder 7">
            <a:extLst>
              <a:ext uri="{FF2B5EF4-FFF2-40B4-BE49-F238E27FC236}">
                <a16:creationId xmlns:a16="http://schemas.microsoft.com/office/drawing/2014/main" id="{78E1D008-1736-83C5-58FD-E5CFE8AFBFCA}"/>
              </a:ext>
            </a:extLst>
          </p:cNvPr>
          <p:cNvSpPr>
            <a:spLocks noGrp="1"/>
          </p:cNvSpPr>
          <p:nvPr>
            <p:ph type="body" sz="quarter" idx="3"/>
          </p:nvPr>
        </p:nvSpPr>
        <p:spPr>
          <a:xfrm>
            <a:off x="6317725" y="778670"/>
            <a:ext cx="4604280" cy="576262"/>
          </a:xfrm>
        </p:spPr>
        <p:txBody>
          <a:bodyPr/>
          <a:lstStyle/>
          <a:p>
            <a:r>
              <a:rPr lang="en-GB" dirty="0"/>
              <a:t>Disadvantages</a:t>
            </a:r>
          </a:p>
        </p:txBody>
      </p:sp>
      <p:graphicFrame>
        <p:nvGraphicFramePr>
          <p:cNvPr id="20" name="Content Placeholder 8">
            <a:extLst>
              <a:ext uri="{FF2B5EF4-FFF2-40B4-BE49-F238E27FC236}">
                <a16:creationId xmlns:a16="http://schemas.microsoft.com/office/drawing/2014/main" id="{009BB209-A9B0-19C6-506B-0956E9452944}"/>
              </a:ext>
            </a:extLst>
          </p:cNvPr>
          <p:cNvGraphicFramePr>
            <a:graphicFrameLocks noGrp="1"/>
          </p:cNvGraphicFramePr>
          <p:nvPr>
            <p:ph sz="quarter" idx="4"/>
          </p:nvPr>
        </p:nvGraphicFramePr>
        <p:xfrm>
          <a:off x="6170612" y="1834650"/>
          <a:ext cx="4876801" cy="3956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Content Placeholder 17">
            <a:extLst>
              <a:ext uri="{FF2B5EF4-FFF2-40B4-BE49-F238E27FC236}">
                <a16:creationId xmlns:a16="http://schemas.microsoft.com/office/drawing/2014/main" id="{92DDA0FD-763C-B735-F6C2-7EF91A76B1D3}"/>
              </a:ext>
            </a:extLst>
          </p:cNvPr>
          <p:cNvSpPr>
            <a:spLocks noGrp="1"/>
          </p:cNvSpPr>
          <p:nvPr>
            <p:ph sz="half" idx="2"/>
          </p:nvPr>
        </p:nvSpPr>
        <p:spPr>
          <a:xfrm>
            <a:off x="531812" y="1834650"/>
            <a:ext cx="4876800" cy="4223656"/>
          </a:xfrm>
        </p:spPr>
        <p:txBody>
          <a:bodyPr>
            <a:normAutofit fontScale="92500" lnSpcReduction="1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persist in the face of challenges, setbacks, and obstacles because they find the activity inherently enjoyable or satisfying.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 pursue activities that align with their personal values, interests, and goals, leading to a greater sense of fulfilment and satisfaction. </a:t>
            </a:r>
          </a:p>
          <a:p>
            <a:r>
              <a:rPr lang="en-GB" dirty="0">
                <a:latin typeface="Arial" panose="020B0604020202020204" pitchFamily="34" charset="0"/>
                <a:cs typeface="Arial" panose="020B0604020202020204" pitchFamily="34" charset="0"/>
              </a:rPr>
              <a:t>explore new ideas, think outside the box, and come up with innovative solutions</a:t>
            </a:r>
          </a:p>
          <a:p>
            <a:r>
              <a:rPr lang="en-GB" dirty="0">
                <a:latin typeface="Arial" panose="020B0604020202020204" pitchFamily="34" charset="0"/>
                <a:cs typeface="Arial" panose="020B0604020202020204" pitchFamily="34" charset="0"/>
              </a:rPr>
              <a:t> invest time and effort in mastering new skills, acquiring knowledge, and improving themselves. This continuous learning process contributes to their overall growth and self-improvement</a:t>
            </a:r>
            <a:r>
              <a:rPr lang="en-GB" dirty="0"/>
              <a:t>.</a:t>
            </a:r>
          </a:p>
          <a:p>
            <a:pPr marL="0" indent="0">
              <a:buNone/>
            </a:pPr>
            <a:endParaRPr lang="en-GB" dirty="0"/>
          </a:p>
        </p:txBody>
      </p:sp>
    </p:spTree>
    <p:extLst>
      <p:ext uri="{BB962C8B-B14F-4D97-AF65-F5344CB8AC3E}">
        <p14:creationId xmlns:p14="http://schemas.microsoft.com/office/powerpoint/2010/main" val="229436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FC3E9A0-97E6-0AA0-6F13-9E36E6906CB0}"/>
              </a:ext>
            </a:extLst>
          </p:cNvPr>
          <p:cNvSpPr txBox="1"/>
          <p:nvPr/>
        </p:nvSpPr>
        <p:spPr>
          <a:xfrm>
            <a:off x="817364" y="310243"/>
            <a:ext cx="3643674" cy="6063342"/>
          </a:xfrm>
          <a:prstGeom prst="rect">
            <a:avLst/>
          </a:prstGeom>
        </p:spPr>
        <p:txBody>
          <a:bodyPr vert="horz" lIns="91440" tIns="45720" rIns="91440" bIns="45720" rtlCol="0" anchor="ctr">
            <a:normAutofit/>
          </a:bodyPr>
          <a:lstStyle/>
          <a:p>
            <a:pPr>
              <a:spcBef>
                <a:spcPct val="20000"/>
              </a:spcBef>
              <a:spcAft>
                <a:spcPts val="600"/>
              </a:spcAft>
              <a:buClr>
                <a:schemeClr val="accent1"/>
              </a:buClr>
              <a:buSzPct val="100000"/>
              <a:buFont typeface="Arial"/>
              <a:buChar char="•"/>
            </a:pPr>
            <a:r>
              <a:rPr lang="en-US" sz="2000" cap="small" dirty="0">
                <a:solidFill>
                  <a:schemeClr val="accent1"/>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Maslow’s Hierarchy of Needs</a:t>
            </a:r>
          </a:p>
          <a:p>
            <a:pPr>
              <a:spcBef>
                <a:spcPct val="20000"/>
              </a:spcBef>
              <a:spcAft>
                <a:spcPts val="600"/>
              </a:spcAft>
              <a:buClr>
                <a:schemeClr val="accent1"/>
              </a:buClr>
              <a:buSzPct val="100000"/>
            </a:pPr>
            <a:endParaRPr lang="en-US" sz="2000" cap="small" dirty="0">
              <a:solidFill>
                <a:schemeClr val="accent1"/>
              </a:soli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algn="ctr">
              <a:lnSpc>
                <a:spcPct val="150000"/>
              </a:lnSpc>
              <a:spcBef>
                <a:spcPct val="20000"/>
              </a:spcBef>
              <a:spcAft>
                <a:spcPts val="600"/>
              </a:spcAft>
              <a:buClr>
                <a:schemeClr val="accent1"/>
              </a:buClr>
              <a:buSzPct val="100000"/>
            </a:pPr>
            <a:r>
              <a:rPr lang="en-GB" sz="1400"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Maslow's Hierarchy of Needs suggests that individuals have a set of hierarchical needs that must be fulfilled to motivate them. According to Maslow (1943), these needs are arranged in a pyramid-shaped hierarchy, consisting of physiological needs, safety needs, social needs, esteem needs, and self-actualization needs</a:t>
            </a:r>
            <a:endParaRPr lang="en-US" sz="1400" cap="small" dirty="0">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p:txBody>
      </p:sp>
      <p:pic>
        <p:nvPicPr>
          <p:cNvPr id="6" name="Picture 5" descr="A picture containing text, screenshot, font&#10;&#10;Description automatically generated">
            <a:extLst>
              <a:ext uri="{FF2B5EF4-FFF2-40B4-BE49-F238E27FC236}">
                <a16:creationId xmlns:a16="http://schemas.microsoft.com/office/drawing/2014/main" id="{5DA87623-587F-8AEB-E935-ED4774E689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30994" y="1003782"/>
            <a:ext cx="6916633" cy="453039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7" name="TextBox 6">
            <a:extLst>
              <a:ext uri="{FF2B5EF4-FFF2-40B4-BE49-F238E27FC236}">
                <a16:creationId xmlns:a16="http://schemas.microsoft.com/office/drawing/2014/main" id="{BAA01EAC-76EF-349C-A785-BA3AD491C943}"/>
              </a:ext>
            </a:extLst>
          </p:cNvPr>
          <p:cNvSpPr txBox="1"/>
          <p:nvPr/>
        </p:nvSpPr>
        <p:spPr>
          <a:xfrm>
            <a:off x="8867085" y="5334122"/>
            <a:ext cx="26805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fr.wikipedia.org/wiki/Fichier:Maslow%27s_hierarchy_of_needs.p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4073225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10565-C884-AB3A-222E-D886D2816475}"/>
              </a:ext>
            </a:extLst>
          </p:cNvPr>
          <p:cNvSpPr>
            <a:spLocks noGrp="1"/>
          </p:cNvSpPr>
          <p:nvPr>
            <p:ph type="title"/>
          </p:nvPr>
        </p:nvSpPr>
        <p:spPr>
          <a:xfrm>
            <a:off x="643192" y="609600"/>
            <a:ext cx="3643674" cy="1905000"/>
          </a:xfrm>
        </p:spPr>
        <p:txBody>
          <a:bodyPr vert="horz" lIns="91440" tIns="45720" rIns="91440" bIns="45720" rtlCol="0" anchor="ctr">
            <a:normAutofit/>
          </a:bodyPr>
          <a:lstStyle/>
          <a:p>
            <a:r>
              <a:rPr lang="en-US" sz="2800" dirty="0"/>
              <a:t>Herzberg’s Two-Factor Theory </a:t>
            </a:r>
          </a:p>
        </p:txBody>
      </p:sp>
      <p:sp>
        <p:nvSpPr>
          <p:cNvPr id="4" name="Text Placeholder 3">
            <a:extLst>
              <a:ext uri="{FF2B5EF4-FFF2-40B4-BE49-F238E27FC236}">
                <a16:creationId xmlns:a16="http://schemas.microsoft.com/office/drawing/2014/main" id="{FB634E33-10AE-3ECF-9275-CDA4FCC7C45B}"/>
              </a:ext>
            </a:extLst>
          </p:cNvPr>
          <p:cNvSpPr>
            <a:spLocks noGrp="1"/>
          </p:cNvSpPr>
          <p:nvPr>
            <p:ph type="body" sz="half" idx="2"/>
          </p:nvPr>
        </p:nvSpPr>
        <p:spPr>
          <a:xfrm>
            <a:off x="643192" y="2144486"/>
            <a:ext cx="3643674" cy="4506685"/>
          </a:xfrm>
        </p:spPr>
        <p:txBody>
          <a:bodyPr vert="horz" lIns="91440" tIns="45720" rIns="91440" bIns="45720" rtlCol="0" anchor="ctr">
            <a:normAutofit/>
          </a:bodyPr>
          <a:lstStyle/>
          <a:p>
            <a:pPr>
              <a:buFont typeface="Arial"/>
              <a:buChar char="•"/>
            </a:pPr>
            <a:r>
              <a:rPr lang="en-GB" sz="1800" dirty="0">
                <a:latin typeface="Arial" panose="020B0604020202020204" pitchFamily="34" charset="0"/>
                <a:cs typeface="Arial" panose="020B0604020202020204" pitchFamily="34" charset="0"/>
              </a:rPr>
              <a:t>Herzberg's Two-Factor Theory, proposed by Frederick Herzberg (1959), focuses on the factors that lead to job satisfaction and dissatisfaction. Herzberg identified two sets of factors: hygiene factors and motivators. Hygiene factors include aspects such as salary, working conditions, company policies, and interpersonal relationships. These factors, when absent or inadequate, can lead to dissatisfaction. </a:t>
            </a:r>
            <a:endParaRPr lang="en-US" sz="1800" dirty="0">
              <a:latin typeface="Arial" panose="020B0604020202020204" pitchFamily="34" charset="0"/>
              <a:cs typeface="Arial" panose="020B0604020202020204" pitchFamily="34" charset="0"/>
            </a:endParaRPr>
          </a:p>
        </p:txBody>
      </p:sp>
      <p:sp>
        <p:nvSpPr>
          <p:cNvPr id="9" name="Rounded Rectangle 7">
            <a:extLst>
              <a:ext uri="{FF2B5EF4-FFF2-40B4-BE49-F238E27FC236}">
                <a16:creationId xmlns:a16="http://schemas.microsoft.com/office/drawing/2014/main" id="{09A9F4B7-BB71-428C-9233-6923C88B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A picture containing text, screenshot, font&#10;&#10;Description automatically generated">
            <a:extLst>
              <a:ext uri="{FF2B5EF4-FFF2-40B4-BE49-F238E27FC236}">
                <a16:creationId xmlns:a16="http://schemas.microsoft.com/office/drawing/2014/main" id="{DBA1237E-0672-70CE-C945-D7050FAD787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8626" y="1632305"/>
            <a:ext cx="5934182" cy="3248963"/>
          </a:xfrm>
          <a:prstGeom prst="rect">
            <a:avLst/>
          </a:prstGeom>
        </p:spPr>
      </p:pic>
    </p:spTree>
    <p:extLst>
      <p:ext uri="{BB962C8B-B14F-4D97-AF65-F5344CB8AC3E}">
        <p14:creationId xmlns:p14="http://schemas.microsoft.com/office/powerpoint/2010/main" val="3958499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F168E-F8CC-F439-B6D4-A879ED84E9F9}"/>
              </a:ext>
            </a:extLst>
          </p:cNvPr>
          <p:cNvSpPr>
            <a:spLocks noGrp="1"/>
          </p:cNvSpPr>
          <p:nvPr>
            <p:ph type="title"/>
          </p:nvPr>
        </p:nvSpPr>
        <p:spPr>
          <a:xfrm>
            <a:off x="326392" y="324220"/>
            <a:ext cx="3369133" cy="823451"/>
          </a:xfrm>
        </p:spPr>
        <p:txBody>
          <a:bodyPr vert="horz" lIns="91440" tIns="45720" rIns="91440" bIns="45720" rtlCol="0" anchor="b">
            <a:normAutofit/>
          </a:bodyPr>
          <a:lstStyle/>
          <a:p>
            <a:pPr algn="ctr"/>
            <a:r>
              <a:rPr lang="en-US" sz="4100" dirty="0">
                <a:effectLst>
                  <a:glow rad="38100">
                    <a:schemeClr val="bg1">
                      <a:lumMod val="65000"/>
                      <a:lumOff val="35000"/>
                      <a:alpha val="50000"/>
                    </a:schemeClr>
                  </a:glow>
                  <a:outerShdw blurRad="28575" dist="31750" dir="13200000" algn="tl" rotWithShape="0">
                    <a:srgbClr val="000000">
                      <a:alpha val="25000"/>
                    </a:srgbClr>
                  </a:outerShdw>
                </a:effectLst>
              </a:rPr>
              <a:t>References </a:t>
            </a:r>
          </a:p>
        </p:txBody>
      </p:sp>
      <p:sp>
        <p:nvSpPr>
          <p:cNvPr id="4" name="TextBox 3">
            <a:extLst>
              <a:ext uri="{FF2B5EF4-FFF2-40B4-BE49-F238E27FC236}">
                <a16:creationId xmlns:a16="http://schemas.microsoft.com/office/drawing/2014/main" id="{8AF51EF4-3EDB-A31E-FA38-24BE5F45C17C}"/>
              </a:ext>
            </a:extLst>
          </p:cNvPr>
          <p:cNvSpPr txBox="1"/>
          <p:nvPr/>
        </p:nvSpPr>
        <p:spPr>
          <a:xfrm rot="10800000" flipV="1">
            <a:off x="933272" y="2189713"/>
            <a:ext cx="8860972"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Motivation ,Accessed on 18/06/23 at 17:01 ,Available at </a:t>
            </a:r>
            <a:r>
              <a:rPr lang="en-GB" dirty="0">
                <a:latin typeface="Arial" panose="020B0604020202020204" pitchFamily="34" charset="0"/>
                <a:cs typeface="Arial" panose="020B0604020202020204" pitchFamily="34" charset="0"/>
                <a:hlinkClick r:id="rId4"/>
              </a:rPr>
              <a:t>The benefits of a motivated workforce - Motivation - Educa's - GCSE Business Revision - Eduqas - BBC Bitesize</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Alshmemri, M., Shahwan-Akl, L., &amp; Maude, P. (2017). Herzberg’s two-factor theory. Life Science Journal, 14(5), 12-16.</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Ryan, R. M., &amp; Deci, E. L. (2000). Intrinsic and extrinsic motivations: Classic definitions and new directions. Contemporary educational psychology, 25(1), 54-67.</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Wiersma, U. J. (1992). The effects of extrinsic rewards in intrinsic motivation: A meta‐analysis. Journal of occupational and organizational psychology, 65(2), 101-114.</a:t>
            </a:r>
          </a:p>
          <a:p>
            <a:endParaRPr lang="en-GB" dirty="0"/>
          </a:p>
        </p:txBody>
      </p:sp>
    </p:spTree>
    <p:extLst>
      <p:ext uri="{BB962C8B-B14F-4D97-AF65-F5344CB8AC3E}">
        <p14:creationId xmlns:p14="http://schemas.microsoft.com/office/powerpoint/2010/main" val="108208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descr="Close-up of a pen writing on a piece of paper&#10;&#10;Description automatically generated with medium confidence">
            <a:extLst>
              <a:ext uri="{FF2B5EF4-FFF2-40B4-BE49-F238E27FC236}">
                <a16:creationId xmlns:a16="http://schemas.microsoft.com/office/drawing/2014/main" id="{A3348125-9A44-91BE-DFA4-658E1CBA238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5414"/>
          <a:stretch/>
        </p:blipFill>
        <p:spPr>
          <a:xfrm>
            <a:off x="20" y="10"/>
            <a:ext cx="12191980" cy="6857990"/>
          </a:xfrm>
          <a:prstGeom prst="rect">
            <a:avLst/>
          </a:prstGeom>
        </p:spPr>
      </p:pic>
    </p:spTree>
    <p:extLst>
      <p:ext uri="{BB962C8B-B14F-4D97-AF65-F5344CB8AC3E}">
        <p14:creationId xmlns:p14="http://schemas.microsoft.com/office/powerpoint/2010/main" val="1925261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0</TotalTime>
  <Words>699</Words>
  <Application>Microsoft Office PowerPoint</Application>
  <PresentationFormat>Widescreen</PresentationFormat>
  <Paragraphs>64</Paragraphs>
  <Slides>10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Mesh</vt:lpstr>
      <vt:lpstr>PowerPoint Presentation</vt:lpstr>
      <vt:lpstr>Employee motivation</vt:lpstr>
      <vt:lpstr> differences  between extrinsic and intrinsic motivation </vt:lpstr>
      <vt:lpstr>My motivation at work </vt:lpstr>
      <vt:lpstr>Advantages and Disadvantages of Intrinsic Motivation</vt:lpstr>
      <vt:lpstr>PowerPoint Presentation</vt:lpstr>
      <vt:lpstr>PowerPoint Presentation</vt:lpstr>
      <vt:lpstr>Herzberg’s Two-Factor Theory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Elisa Pop</dc:creator>
  <cp:lastModifiedBy>Elisa Pop (2109184)</cp:lastModifiedBy>
  <cp:revision>4</cp:revision>
  <dcterms:created xsi:type="dcterms:W3CDTF">2023-06-18T13:08:56Z</dcterms:created>
  <dcterms:modified xsi:type="dcterms:W3CDTF">2023-06-27T13:14:33Z</dcterms:modified>
</cp:coreProperties>
</file>