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7" r:id="rId2"/>
    <p:sldId id="258" r:id="rId3"/>
  </p:sldIdLst>
  <p:sldSz cx="21383625" cy="30275213"/>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p:scale>
          <a:sx n="69" d="100"/>
          <a:sy n="69" d="100"/>
        </p:scale>
        <p:origin x="420" y="5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08" name="Slide Image Placeholder 1"/>
          <p:cNvSpPr>
            <a:spLocks noGrp="1" noRot="1" noChangeAspect="1"/>
          </p:cNvSpPr>
          <p:nvPr>
            <p:ph type="sldImg"/>
          </p:nvPr>
        </p:nvSpPr>
        <p:spPr>
          <a:xfrm>
            <a:off x="1976438" y="1524000"/>
            <a:ext cx="2905125" cy="4114800"/>
          </a:xfrm>
          <a:prstGeom prst="rect">
            <a:avLst/>
          </a:prstGeom>
          <a:noFill/>
          <a:ln w="12700">
            <a:solidFill>
              <a:prstClr val="black"/>
            </a:solidFill>
          </a:ln>
        </p:spPr>
      </p:sp>
      <p:sp>
        <p:nvSpPr>
          <p:cNvPr id="1048609" name="Notes Placeholder 2"/>
          <p:cNvSpPr>
            <a:spLocks noGrp="1"/>
          </p:cNvSpPr>
          <p:nvPr>
            <p:ph type="body" idx="1"/>
          </p:nvPr>
        </p:nvSpPr>
        <p:spPr>
          <a:xfrm>
            <a:off x="685800" y="5867400"/>
            <a:ext cx="5486400" cy="4800600"/>
          </a:xfrm>
          <a:prstGeom prst="rect">
            <a:avLst/>
          </a:prstGeom>
        </p:spPr>
        <p:txBody>
          <a:bodyPr/>
          <a:lstStyle/>
          <a:p>
            <a:r>
              <a:rPr lang="en-US" sz="1200" kern="1200" dirty="0">
                <a:solidFill>
                  <a:schemeClr val="tx1"/>
                </a:solidFill>
                <a:effectLst/>
                <a:latin typeface="+mn-lt"/>
                <a:ea typeface="+mn-ea"/>
                <a:cs typeface="+mn-cs"/>
              </a:rPr>
              <a:t>I am today presenting dysthymic disorder, and the evolution of treatment of this disorder over time. Dysthymic disorder is a chronic, or long-term, depression in which a person feels depressed for an extended time. In ICD-11, it belongs to the group of mood disorders and depressive disorders. This classification is helpful as it can help professionals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and diagnose the condition, but should be used with caution as the person is not treated as a label.</a:t>
            </a:r>
          </a:p>
          <a:p>
            <a:r>
              <a:rPr lang="en-US" sz="1200" kern="1200" dirty="0">
                <a:solidFill>
                  <a:schemeClr val="tx1"/>
                </a:solidFill>
                <a:effectLst/>
                <a:latin typeface="+mn-lt"/>
                <a:ea typeface="+mn-ea"/>
                <a:cs typeface="+mn-cs"/>
              </a:rPr>
              <a:t>Historically dysthymia may not have been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as a mental health condition. Those who had persistent low mood were often described as weak, lazy, negative or difficult. Some of them were judged and not supported by society. Previously, explanations of dysthymia were connected to personality, and the implication was that individuals are at fault for their symptoms and not that they need appropriate care.</a:t>
            </a:r>
          </a:p>
          <a:p>
            <a:r>
              <a:rPr lang="en-US" sz="1200" kern="1200" dirty="0">
                <a:solidFill>
                  <a:schemeClr val="tx1"/>
                </a:solidFill>
                <a:effectLst/>
                <a:latin typeface="+mn-lt"/>
                <a:ea typeface="+mn-ea"/>
                <a:cs typeface="+mn-cs"/>
              </a:rPr>
              <a:t>Treatment was limited and not always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in the past. Some were isolated or </a:t>
            </a:r>
            <a:r>
              <a:rPr lang="en-US" sz="1200" kern="1200" dirty="0" err="1">
                <a:solidFill>
                  <a:schemeClr val="tx1"/>
                </a:solidFill>
                <a:effectLst/>
                <a:latin typeface="+mn-lt"/>
                <a:ea typeface="+mn-ea"/>
                <a:cs typeface="+mn-cs"/>
              </a:rPr>
              <a:t>institutionalised</a:t>
            </a:r>
            <a:r>
              <a:rPr lang="en-US" sz="1200" kern="1200" dirty="0">
                <a:solidFill>
                  <a:schemeClr val="tx1"/>
                </a:solidFill>
                <a:effectLst/>
                <a:latin typeface="+mn-lt"/>
                <a:ea typeface="+mn-ea"/>
                <a:cs typeface="+mn-cs"/>
              </a:rPr>
              <a:t> and others were expected to get on with it. Treatment tended to be more geared towards controlling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rather than comprehending emotional distress. It also didn't always take into account, trauma, poverty, family pressure, gender expectations or social inequality.</a:t>
            </a:r>
          </a:p>
          <a:p>
            <a:r>
              <a:rPr lang="en-US" sz="1200" kern="1200" dirty="0">
                <a:solidFill>
                  <a:schemeClr val="tx1"/>
                </a:solidFill>
                <a:effectLst/>
                <a:latin typeface="+mn-lt"/>
                <a:ea typeface="+mn-ea"/>
                <a:cs typeface="+mn-cs"/>
              </a:rPr>
              <a:t>Today's care is more evidence based and people-</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Talking therapy, antidepressant medication, lifestyle support and regular follow-up may be suggested as treatment. These negative thinking patterns, lack of confidence, avoidance, and relationship issues can be understood through therapy. Some individuals may also benefit from medication, but this should be carefully monitored since it is not effective for everyone.</a:t>
            </a:r>
          </a:p>
          <a:p>
            <a:r>
              <a:rPr lang="en-US" sz="1200" kern="1200" dirty="0">
                <a:solidFill>
                  <a:schemeClr val="tx1"/>
                </a:solidFill>
                <a:effectLst/>
                <a:latin typeface="+mn-lt"/>
                <a:ea typeface="+mn-ea"/>
                <a:cs typeface="+mn-cs"/>
              </a:rPr>
              <a:t>Today, care is more likely to be delivered in the community. Support from GP, therapy services, mental health teams, medication reviews and community support can be provided to a person. But dysthymic disorder may be hard to treat because it's a long-term condition and improvement may require time. This does not imply one-time-only care, but one that involves long-term care and relapse prevention.</a:t>
            </a:r>
          </a:p>
          <a:p>
            <a:r>
              <a:rPr lang="en-US" sz="1200" kern="1200" dirty="0">
                <a:solidFill>
                  <a:schemeClr val="tx1"/>
                </a:solidFill>
                <a:effectLst/>
                <a:latin typeface="+mn-lt"/>
                <a:ea typeface="+mn-ea"/>
                <a:cs typeface="+mn-cs"/>
              </a:rPr>
              <a:t>Social, cultural and political factors play important role in dysthymic disorder. These factors can worsen mental health: Poverty, unemployment, poor housing, discrimination, loneliness and family stress. Depression can also be interpreted as shame and weakness or a lack in faith in some communities, preventing individuals from seeking help.</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Stigma is still a major issue. Dysthymic disorder is long-term and people might be dismissed as lazy or negative, or lacking in motivation. This may impact on confidence, relationships, work, education and access to care. Inequality is also an issue as certain groups wait longer, have less therapy options and encounter more barriers to support.</a:t>
            </a:r>
          </a:p>
          <a:p>
            <a:r>
              <a:rPr lang="en-US" sz="1200" kern="1200" dirty="0">
                <a:solidFill>
                  <a:schemeClr val="tx1"/>
                </a:solidFill>
                <a:effectLst/>
                <a:latin typeface="+mn-lt"/>
                <a:ea typeface="+mn-ea"/>
                <a:cs typeface="+mn-cs"/>
              </a:rPr>
              <a:t>In general, there has been much improvement in dysthymic disorder treatment since the past. It has moved from blame and misunderstanding towards diagnosis, treatment and community support. But access, stigma and long-term care are still areas of concern. Therapy, medication review if necessary, social support, relapse prevention and culturally appropriate care should be the best approach. Care should be delivered in the future in a dignified way, with early support, equality and treating the person, not the diagnosis.</a:t>
            </a:r>
          </a:p>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CFB"/>
        </a:solidFill>
        <a:effectLst/>
      </p:bgPr>
    </p:bg>
    <p:spTree>
      <p:nvGrpSpPr>
        <p:cNvPr id="1" name=""/>
        <p:cNvGrpSpPr/>
        <p:nvPr/>
      </p:nvGrpSpPr>
      <p:grpSpPr>
        <a:xfrm>
          <a:off x="0" y="0"/>
          <a:ext cx="0" cy="0"/>
          <a:chOff x="0" y="0"/>
          <a:chExt cx="0" cy="0"/>
        </a:xfrm>
      </p:grpSpPr>
      <p:sp>
        <p:nvSpPr>
          <p:cNvPr id="1048576" name="Card_1_0"/>
          <p:cNvSpPr/>
          <p:nvPr/>
        </p:nvSpPr>
        <p:spPr>
          <a:xfrm>
            <a:off x="14370849" y="3785447"/>
            <a:ext cx="6494666" cy="8172000"/>
          </a:xfrm>
          <a:prstGeom prst="roundRect">
            <a:avLst>
              <a:gd name="adj" fmla="val 6000"/>
            </a:avLst>
          </a:prstGeom>
          <a:solidFill>
            <a:srgbClr val="FFFFFF"/>
          </a:solidFill>
          <a:ln w="12700">
            <a:solidFill>
              <a:srgbClr val="E4EEEA"/>
            </a:solidFill>
          </a:ln>
          <a:effectLst>
            <a:outerShdw blurRad="90000" dist="30000" dir="5400000" rotWithShape="0">
              <a:srgbClr val="2E3A38">
                <a:alpha val="18000"/>
              </a:srgbClr>
            </a:outerShdw>
          </a:effectLst>
        </p:spPr>
        <p:txBody>
          <a:bodyPr/>
          <a:lstStyle/>
          <a:p>
            <a:endParaRPr lang="en-US"/>
          </a:p>
        </p:txBody>
      </p:sp>
      <p:sp>
        <p:nvSpPr>
          <p:cNvPr id="1048577" name="HeaderBand"/>
          <p:cNvSpPr/>
          <p:nvPr/>
        </p:nvSpPr>
        <p:spPr>
          <a:xfrm>
            <a:off x="0" y="0"/>
            <a:ext cx="21384000" cy="3500000"/>
          </a:xfrm>
          <a:prstGeom prst="rect">
            <a:avLst/>
          </a:prstGeom>
          <a:solidFill>
            <a:srgbClr val="50808E"/>
          </a:solidFill>
          <a:ln>
            <a:noFill/>
          </a:ln>
        </p:spPr>
        <p:txBody>
          <a:bodyPr/>
          <a:lstStyle/>
          <a:p>
            <a:endParaRPr lang="en-US"/>
          </a:p>
        </p:txBody>
      </p:sp>
      <p:sp>
        <p:nvSpPr>
          <p:cNvPr id="1048578" name="HeaderDeco1"/>
          <p:cNvSpPr/>
          <p:nvPr/>
        </p:nvSpPr>
        <p:spPr>
          <a:xfrm>
            <a:off x="18784000" y="-1300000"/>
            <a:ext cx="3400000" cy="3400000"/>
          </a:xfrm>
          <a:prstGeom prst="ellipse">
            <a:avLst/>
          </a:prstGeom>
          <a:solidFill>
            <a:srgbClr val="69A297">
              <a:alpha val="25000"/>
            </a:srgbClr>
          </a:solidFill>
          <a:ln>
            <a:noFill/>
          </a:ln>
        </p:spPr>
        <p:txBody>
          <a:bodyPr/>
          <a:lstStyle/>
          <a:p>
            <a:endParaRPr lang="en-US"/>
          </a:p>
        </p:txBody>
      </p:sp>
      <p:sp>
        <p:nvSpPr>
          <p:cNvPr id="1048579" name="HeaderDeco2"/>
          <p:cNvSpPr/>
          <p:nvPr/>
        </p:nvSpPr>
        <p:spPr>
          <a:xfrm>
            <a:off x="-900000" y="2600000"/>
            <a:ext cx="2200000" cy="2200000"/>
          </a:xfrm>
          <a:prstGeom prst="ellipse">
            <a:avLst/>
          </a:prstGeom>
          <a:solidFill>
            <a:srgbClr val="84B59F">
              <a:alpha val="20000"/>
            </a:srgbClr>
          </a:solidFill>
          <a:ln>
            <a:noFill/>
          </a:ln>
        </p:spPr>
        <p:txBody>
          <a:bodyPr/>
          <a:lstStyle/>
          <a:p>
            <a:endParaRPr lang="en-US"/>
          </a:p>
        </p:txBody>
      </p:sp>
      <p:sp>
        <p:nvSpPr>
          <p:cNvPr id="1048580" name="KickerText"/>
          <p:cNvSpPr txBox="1"/>
          <p:nvPr/>
        </p:nvSpPr>
        <p:spPr>
          <a:xfrm>
            <a:off x="600000" y="420000"/>
            <a:ext cx="14000000" cy="380000"/>
          </a:xfrm>
          <a:prstGeom prst="rect">
            <a:avLst/>
          </a:prstGeom>
          <a:noFill/>
          <a:ln>
            <a:noFill/>
          </a:ln>
        </p:spPr>
        <p:txBody>
          <a:bodyPr wrap="square" lIns="0" tIns="0" rIns="0" bIns="0" rtlCol="0" anchor="t"/>
          <a:lstStyle/>
          <a:p>
            <a:pPr marL="0" indent="0" algn="l">
              <a:lnSpc>
                <a:spcPct val="118000"/>
              </a:lnSpc>
              <a:spcAft>
                <a:spcPts val="1200"/>
              </a:spcAft>
              <a:buNone/>
            </a:pPr>
            <a:r>
              <a:rPr lang="en-US" sz="2000" dirty="0">
                <a:solidFill>
                  <a:srgbClr val="D8E8E3"/>
                </a:solidFill>
                <a:latin typeface="Calibri" pitchFamily="34" charset="0"/>
              </a:rPr>
              <a:t>BMHP6029  ·  Psychological Classifications and Provisions</a:t>
            </a:r>
          </a:p>
        </p:txBody>
      </p:sp>
      <p:sp>
        <p:nvSpPr>
          <p:cNvPr id="1048581" name="PosterTitle"/>
          <p:cNvSpPr txBox="1"/>
          <p:nvPr/>
        </p:nvSpPr>
        <p:spPr>
          <a:xfrm>
            <a:off x="600000" y="850000"/>
            <a:ext cx="14200000" cy="1300000"/>
          </a:xfrm>
          <a:prstGeom prst="rect">
            <a:avLst/>
          </a:prstGeom>
          <a:noFill/>
          <a:ln>
            <a:noFill/>
          </a:ln>
        </p:spPr>
        <p:txBody>
          <a:bodyPr wrap="square" lIns="0" tIns="0" rIns="0" bIns="0" rtlCol="0" anchor="t"/>
          <a:lstStyle/>
          <a:p>
            <a:pPr marL="0" indent="0" algn="l">
              <a:lnSpc>
                <a:spcPct val="118000"/>
              </a:lnSpc>
              <a:spcAft>
                <a:spcPts val="1200"/>
              </a:spcAft>
              <a:buNone/>
            </a:pPr>
            <a:r>
              <a:rPr lang="en-US" sz="6600" b="1" dirty="0">
                <a:solidFill>
                  <a:srgbClr val="FFFFFF"/>
                </a:solidFill>
                <a:latin typeface="Cambria" pitchFamily="34" charset="0"/>
              </a:rPr>
              <a:t>Dysthymic Disorder</a:t>
            </a:r>
          </a:p>
        </p:txBody>
      </p:sp>
      <p:sp>
        <p:nvSpPr>
          <p:cNvPr id="1048582" name="PosterSubtitle"/>
          <p:cNvSpPr txBox="1"/>
          <p:nvPr/>
        </p:nvSpPr>
        <p:spPr>
          <a:xfrm>
            <a:off x="600000" y="2180000"/>
            <a:ext cx="14200000" cy="550000"/>
          </a:xfrm>
          <a:prstGeom prst="rect">
            <a:avLst/>
          </a:prstGeom>
          <a:noFill/>
          <a:ln>
            <a:noFill/>
          </a:ln>
        </p:spPr>
        <p:txBody>
          <a:bodyPr wrap="square" lIns="0" tIns="0" rIns="0" bIns="0" rtlCol="0" anchor="t"/>
          <a:lstStyle/>
          <a:p>
            <a:pPr marL="0" indent="0" algn="l">
              <a:lnSpc>
                <a:spcPct val="118000"/>
              </a:lnSpc>
              <a:spcAft>
                <a:spcPts val="1200"/>
              </a:spcAft>
              <a:buNone/>
            </a:pPr>
            <a:r>
              <a:rPr lang="en-US" sz="2000" dirty="0">
                <a:solidFill>
                  <a:srgbClr val="E7F0EC"/>
                </a:solidFill>
                <a:latin typeface="Calibri" pitchFamily="34" charset="0"/>
              </a:rPr>
              <a:t>Looking at how it has been understood and treated, then and now</a:t>
            </a:r>
          </a:p>
        </p:txBody>
      </p:sp>
      <p:sp>
        <p:nvSpPr>
          <p:cNvPr id="1048583" name="PosterAuthor"/>
          <p:cNvSpPr txBox="1"/>
          <p:nvPr/>
        </p:nvSpPr>
        <p:spPr>
          <a:xfrm>
            <a:off x="600000" y="2850000"/>
            <a:ext cx="14200000" cy="500000"/>
          </a:xfrm>
          <a:prstGeom prst="rect">
            <a:avLst/>
          </a:prstGeom>
          <a:noFill/>
          <a:ln>
            <a:noFill/>
          </a:ln>
        </p:spPr>
        <p:txBody>
          <a:bodyPr wrap="square" lIns="0" tIns="0" rIns="0" bIns="0" rtlCol="0" anchor="t"/>
          <a:lstStyle/>
          <a:p>
            <a:pPr marL="0" indent="0" algn="l">
              <a:lnSpc>
                <a:spcPct val="118000"/>
              </a:lnSpc>
              <a:spcAft>
                <a:spcPts val="1200"/>
              </a:spcAft>
              <a:buNone/>
            </a:pPr>
            <a:r>
              <a:rPr lang="en-US" sz="2000" dirty="0">
                <a:solidFill>
                  <a:srgbClr val="C9DCD6"/>
                </a:solidFill>
                <a:latin typeface="Calibri" pitchFamily="34" charset="0"/>
              </a:rPr>
              <a:t>Component 1 · Individual Presentation Academic Poster     Student Name: _Nabila Nazam____     Student Number</a:t>
            </a:r>
            <a:r>
              <a:rPr lang="en-US" sz="2000">
                <a:solidFill>
                  <a:srgbClr val="C9DCD6"/>
                </a:solidFill>
                <a:latin typeface="Calibri" pitchFamily="34" charset="0"/>
              </a:rPr>
              <a:t>: ____2324644______</a:t>
            </a:r>
            <a:endParaRPr lang="en-US" sz="2000" dirty="0">
              <a:solidFill>
                <a:srgbClr val="C9DCD6"/>
              </a:solidFill>
              <a:latin typeface="Calibri" pitchFamily="34" charset="0"/>
            </a:endParaRPr>
          </a:p>
        </p:txBody>
      </p:sp>
      <p:pic>
        <p:nvPicPr>
          <p:cNvPr id="2097152" name="HeroPhoto"/>
          <p:cNvPicPr>
            <a:picLocks noChangeAspect="1"/>
          </p:cNvPicPr>
          <p:nvPr/>
        </p:nvPicPr>
        <p:blipFill>
          <a:blip r:embed="rId3"/>
          <a:stretch>
            <a:fillRect/>
          </a:stretch>
        </p:blipFill>
        <p:spPr>
          <a:xfrm>
            <a:off x="17484000" y="500000"/>
            <a:ext cx="3300000" cy="2170000"/>
          </a:xfrm>
          <a:prstGeom prst="roundRect">
            <a:avLst/>
          </a:prstGeom>
          <a:ln w="19050">
            <a:solidFill>
              <a:srgbClr val="FFFFFF"/>
            </a:solidFill>
          </a:ln>
          <a:effectLst>
            <a:outerShdw blurRad="70000" dist="25000" dir="5400000" rotWithShape="0">
              <a:srgbClr val="000000">
                <a:alpha val="30000"/>
              </a:srgbClr>
            </a:outerShdw>
          </a:effectLst>
        </p:spPr>
      </p:pic>
      <p:sp>
        <p:nvSpPr>
          <p:cNvPr id="1048584" name="Card_0_0"/>
          <p:cNvSpPr/>
          <p:nvPr/>
        </p:nvSpPr>
        <p:spPr>
          <a:xfrm>
            <a:off x="600000" y="3850000"/>
            <a:ext cx="6494666" cy="8172000"/>
          </a:xfrm>
          <a:prstGeom prst="roundRect">
            <a:avLst>
              <a:gd name="adj" fmla="val 6000"/>
            </a:avLst>
          </a:prstGeom>
          <a:solidFill>
            <a:srgbClr val="FFFFFF"/>
          </a:solidFill>
          <a:ln w="12700">
            <a:solidFill>
              <a:srgbClr val="E4EEEA"/>
            </a:solidFill>
          </a:ln>
          <a:effectLst>
            <a:outerShdw blurRad="90000" dist="30000" dir="5400000" rotWithShape="0">
              <a:srgbClr val="2E3A38">
                <a:alpha val="18000"/>
              </a:srgbClr>
            </a:outerShdw>
          </a:effectLst>
        </p:spPr>
        <p:txBody>
          <a:bodyPr/>
          <a:lstStyle/>
          <a:p>
            <a:endParaRPr lang="en-US"/>
          </a:p>
        </p:txBody>
      </p:sp>
      <p:sp>
        <p:nvSpPr>
          <p:cNvPr id="1048585" name="Head_0_0"/>
          <p:cNvSpPr txBox="1"/>
          <p:nvPr/>
        </p:nvSpPr>
        <p:spPr>
          <a:xfrm>
            <a:off x="920000" y="4170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Abstract</a:t>
            </a:r>
          </a:p>
        </p:txBody>
      </p:sp>
      <p:sp>
        <p:nvSpPr>
          <p:cNvPr id="1048586" name="Bul_0_0"/>
          <p:cNvSpPr txBox="1"/>
          <p:nvPr/>
        </p:nvSpPr>
        <p:spPr>
          <a:xfrm>
            <a:off x="920000" y="4850000"/>
            <a:ext cx="5854666" cy="6852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Dysthymic disorder (persistent depressive disorder) is a long-lasting, low-grade form of depression recognised under ICD-11.</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This poster traces how understanding and care have evolved from institution-based, judgement-driven responses to today's evidence-based, community-focused, biopsychosocial approach.</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It also considers where stigma and inequality still limit access to fair, holistic care.</a:t>
            </a:r>
          </a:p>
        </p:txBody>
      </p:sp>
      <p:sp>
        <p:nvSpPr>
          <p:cNvPr id="1048587" name="Head_0_1"/>
          <p:cNvSpPr txBox="1"/>
          <p:nvPr/>
        </p:nvSpPr>
        <p:spPr>
          <a:xfrm>
            <a:off x="920000" y="12722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What Is Dysthymic Disorder?</a:t>
            </a:r>
          </a:p>
        </p:txBody>
      </p:sp>
      <p:sp>
        <p:nvSpPr>
          <p:cNvPr id="1048588" name="Bul_0_1"/>
          <p:cNvSpPr txBox="1"/>
          <p:nvPr/>
        </p:nvSpPr>
        <p:spPr>
          <a:xfrm>
            <a:off x="1015744" y="13538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A long-lasting form of depression: low mood most days, sometimes for years.</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Classified under ICD-11 mood and depressive disorders (World Health Organi</a:t>
            </a:r>
            <a:r>
              <a:rPr lang="en-US" altLang="en-GB" sz="2000" dirty="0">
                <a:solidFill>
                  <a:srgbClr val="2E3A38"/>
                </a:solidFill>
                <a:latin typeface="Calibri" pitchFamily="34" charset="0"/>
              </a:rPr>
              <a:t>s</a:t>
            </a:r>
            <a:r>
              <a:rPr lang="en-US" sz="2000" dirty="0">
                <a:solidFill>
                  <a:srgbClr val="2E3A38"/>
                </a:solidFill>
                <a:latin typeface="Calibri" pitchFamily="34" charset="0"/>
              </a:rPr>
              <a:t>ation, 2022).</a:t>
            </a:r>
            <a:endParaRPr lang="zh-CN" altLang="en-US"/>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Often goes unnoticed until it has already worn down confidence and quality of life.</a:t>
            </a:r>
          </a:p>
        </p:txBody>
      </p:sp>
      <p:pic>
        <p:nvPicPr>
          <p:cNvPr id="2097153" name="Photo_0_1"/>
          <p:cNvPicPr>
            <a:picLocks noChangeAspect="1"/>
          </p:cNvPicPr>
          <p:nvPr/>
        </p:nvPicPr>
        <p:blipFill>
          <a:blip r:embed="rId4"/>
          <a:stretch>
            <a:fillRect/>
          </a:stretch>
        </p:blipFill>
        <p:spPr>
          <a:xfrm>
            <a:off x="4236928" y="18500274"/>
            <a:ext cx="2933543" cy="1694618"/>
          </a:xfrm>
          <a:prstGeom prst="roundRect">
            <a:avLst/>
          </a:prstGeom>
          <a:ln w="19050">
            <a:solidFill>
              <a:srgbClr val="FFFFFF"/>
            </a:solidFill>
          </a:ln>
          <a:effectLst>
            <a:outerShdw blurRad="70000" dist="25000" dir="5400000" rotWithShape="0">
              <a:srgbClr val="000000">
                <a:alpha val="30000"/>
              </a:srgbClr>
            </a:outerShdw>
          </a:effectLst>
        </p:spPr>
      </p:pic>
      <p:sp>
        <p:nvSpPr>
          <p:cNvPr id="1048589" name="Card_0_2"/>
          <p:cNvSpPr/>
          <p:nvPr/>
        </p:nvSpPr>
        <p:spPr>
          <a:xfrm>
            <a:off x="600000" y="20954000"/>
            <a:ext cx="6494666" cy="8172000"/>
          </a:xfrm>
          <a:prstGeom prst="roundRect">
            <a:avLst>
              <a:gd name="adj" fmla="val 6000"/>
            </a:avLst>
          </a:prstGeom>
          <a:solidFill>
            <a:srgbClr val="FFFFFF"/>
          </a:solidFill>
          <a:ln w="12700">
            <a:solidFill>
              <a:srgbClr val="E4EEEA"/>
            </a:solidFill>
          </a:ln>
          <a:effectLst>
            <a:outerShdw blurRad="90000" dist="30000" dir="5400000" rotWithShape="0">
              <a:srgbClr val="2E3A38">
                <a:alpha val="18000"/>
              </a:srgbClr>
            </a:outerShdw>
          </a:effectLst>
        </p:spPr>
        <p:txBody>
          <a:bodyPr/>
          <a:lstStyle/>
          <a:p>
            <a:endParaRPr lang="en-US"/>
          </a:p>
        </p:txBody>
      </p:sp>
      <p:sp>
        <p:nvSpPr>
          <p:cNvPr id="1048590" name="Head_0_2"/>
          <p:cNvSpPr txBox="1"/>
          <p:nvPr/>
        </p:nvSpPr>
        <p:spPr>
          <a:xfrm>
            <a:off x="920000" y="21274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How It Was Understood in the Past</a:t>
            </a:r>
          </a:p>
        </p:txBody>
      </p:sp>
      <p:sp>
        <p:nvSpPr>
          <p:cNvPr id="1048591" name="Bul_0_2"/>
          <p:cNvSpPr txBox="1"/>
          <p:nvPr/>
        </p:nvSpPr>
        <p:spPr>
          <a:xfrm>
            <a:off x="920000" y="21954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Long-term low mood was once linked to weakness or treated as a moral failing.</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Valadas and Freitas (2021) trace a shift from personality-based to psychiatric understanding.</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How we classify mental health reflects the society and knowledge of its time.</a:t>
            </a:r>
          </a:p>
        </p:txBody>
      </p:sp>
      <p:sp>
        <p:nvSpPr>
          <p:cNvPr id="1048592" name="Head_1_0"/>
          <p:cNvSpPr txBox="1"/>
          <p:nvPr/>
        </p:nvSpPr>
        <p:spPr>
          <a:xfrm>
            <a:off x="7764666" y="4170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How It Was Treated in the Past</a:t>
            </a:r>
          </a:p>
        </p:txBody>
      </p:sp>
      <p:sp>
        <p:nvSpPr>
          <p:cNvPr id="1048593" name="Bul_1_0"/>
          <p:cNvSpPr txBox="1"/>
          <p:nvPr/>
        </p:nvSpPr>
        <p:spPr>
          <a:xfrm>
            <a:off x="7764666" y="4850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Treatment was limited and rarely centred on the individual; isolation and institutional care were common.</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Real causes such as trauma, poverty and inequality were frequently overlooked.</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Historical care treated the person as the problem, not their circumstances.</a:t>
            </a:r>
          </a:p>
        </p:txBody>
      </p:sp>
      <p:sp>
        <p:nvSpPr>
          <p:cNvPr id="1048594" name="Card_1_1"/>
          <p:cNvSpPr/>
          <p:nvPr/>
        </p:nvSpPr>
        <p:spPr>
          <a:xfrm>
            <a:off x="7444666" y="12402000"/>
            <a:ext cx="6494666" cy="8172000"/>
          </a:xfrm>
          <a:prstGeom prst="roundRect">
            <a:avLst>
              <a:gd name="adj" fmla="val 6000"/>
            </a:avLst>
          </a:prstGeom>
          <a:solidFill>
            <a:srgbClr val="FFFFFF"/>
          </a:solidFill>
          <a:ln w="12700">
            <a:solidFill>
              <a:srgbClr val="E4EEEA"/>
            </a:solidFill>
          </a:ln>
          <a:effectLst>
            <a:outerShdw blurRad="90000" dist="30000" dir="5400000" rotWithShape="0">
              <a:srgbClr val="2E3A38">
                <a:alpha val="18000"/>
              </a:srgbClr>
            </a:outerShdw>
          </a:effectLst>
        </p:spPr>
        <p:txBody>
          <a:bodyPr/>
          <a:lstStyle/>
          <a:p>
            <a:endParaRPr lang="en-US"/>
          </a:p>
        </p:txBody>
      </p:sp>
      <p:sp>
        <p:nvSpPr>
          <p:cNvPr id="1048595" name="Head_1_1"/>
          <p:cNvSpPr txBox="1"/>
          <p:nvPr/>
        </p:nvSpPr>
        <p:spPr>
          <a:xfrm>
            <a:off x="7764666" y="12722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How We Classify It Today</a:t>
            </a:r>
          </a:p>
        </p:txBody>
      </p:sp>
      <p:sp>
        <p:nvSpPr>
          <p:cNvPr id="1048596" name="Bul_1_1"/>
          <p:cNvSpPr txBox="1"/>
          <p:nvPr/>
        </p:nvSpPr>
        <p:spPr>
          <a:xfrm>
            <a:off x="7764666" y="13402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Recognised as a genuine depressive disorder, not a personal failing (WHO, 2022).</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A biopsychosocial model: biological, psychological and social factors combine (Marx et al., 2023).</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Classification has limits if professionals stop listening to a person's full story.</a:t>
            </a:r>
          </a:p>
        </p:txBody>
      </p:sp>
      <p:sp>
        <p:nvSpPr>
          <p:cNvPr id="1048597" name="Head_1_2"/>
          <p:cNvSpPr txBox="1"/>
          <p:nvPr/>
        </p:nvSpPr>
        <p:spPr>
          <a:xfrm>
            <a:off x="7764666" y="21274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How It Is Treated Today</a:t>
            </a:r>
          </a:p>
        </p:txBody>
      </p:sp>
      <p:sp>
        <p:nvSpPr>
          <p:cNvPr id="1048598" name="Bul_1_2"/>
          <p:cNvSpPr txBox="1"/>
          <p:nvPr/>
        </p:nvSpPr>
        <p:spPr>
          <a:xfrm>
            <a:off x="7764666" y="21954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Combines psychological therapy, medication where needed, and daily-life support.</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Therapy improves quality of life and everyday functioning (McPherson and Senra, 2022).</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Response to medication varies significantly between individuals (Quagliato et al., 2023).</a:t>
            </a:r>
          </a:p>
        </p:txBody>
      </p:sp>
      <p:pic>
        <p:nvPicPr>
          <p:cNvPr id="2097154" name="Photo_1_2"/>
          <p:cNvPicPr>
            <a:picLocks noChangeAspect="1"/>
          </p:cNvPicPr>
          <p:nvPr/>
        </p:nvPicPr>
        <p:blipFill>
          <a:blip r:embed="rId5"/>
          <a:stretch>
            <a:fillRect/>
          </a:stretch>
        </p:blipFill>
        <p:spPr>
          <a:xfrm>
            <a:off x="11175927" y="26377862"/>
            <a:ext cx="2927520" cy="1925434"/>
          </a:xfrm>
          <a:prstGeom prst="roundRect">
            <a:avLst/>
          </a:prstGeom>
          <a:ln w="19050">
            <a:solidFill>
              <a:srgbClr val="FFFFFF"/>
            </a:solidFill>
          </a:ln>
          <a:effectLst>
            <a:outerShdw blurRad="70000" dist="25000" dir="5400000" rotWithShape="0">
              <a:srgbClr val="000000">
                <a:alpha val="30000"/>
              </a:srgbClr>
            </a:outerShdw>
          </a:effectLst>
        </p:spPr>
      </p:pic>
      <p:sp>
        <p:nvSpPr>
          <p:cNvPr id="1048599" name="Card_2_0"/>
          <p:cNvSpPr/>
          <p:nvPr/>
        </p:nvSpPr>
        <p:spPr>
          <a:xfrm>
            <a:off x="14289332" y="3850000"/>
            <a:ext cx="6494666" cy="8172000"/>
          </a:xfrm>
          <a:prstGeom prst="roundRect">
            <a:avLst>
              <a:gd name="adj" fmla="val 6000"/>
            </a:avLst>
          </a:prstGeom>
          <a:noFill/>
          <a:ln>
            <a:noFill/>
          </a:ln>
        </p:spPr>
        <p:txBody>
          <a:bodyPr wrap="square" lIns="0" tIns="0" rIns="0" bIns="0" rtlCol="0" anchor="ctr"/>
          <a:lstStyle/>
          <a:p>
            <a:pPr algn="ctr">
              <a:lnSpc>
                <a:spcPct val="105000"/>
              </a:lnSpc>
            </a:pPr>
            <a:endParaRPr lang="en-US" sz="1400">
              <a:solidFill>
                <a:srgbClr val="50808E"/>
              </a:solidFill>
              <a:latin typeface="Calibri" pitchFamily="34" charset="0"/>
            </a:endParaRPr>
          </a:p>
        </p:txBody>
      </p:sp>
      <p:sp>
        <p:nvSpPr>
          <p:cNvPr id="1048600" name="Head_2_0"/>
          <p:cNvSpPr txBox="1"/>
          <p:nvPr/>
        </p:nvSpPr>
        <p:spPr>
          <a:xfrm>
            <a:off x="14609332" y="4170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How Care Is Delivered Today</a:t>
            </a:r>
          </a:p>
        </p:txBody>
      </p:sp>
      <p:sp>
        <p:nvSpPr>
          <p:cNvPr id="1048601" name="Bul_2_0"/>
          <p:cNvSpPr txBox="1"/>
          <p:nvPr/>
        </p:nvSpPr>
        <p:spPr>
          <a:xfrm>
            <a:off x="14609332" y="4850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Care now sits mainly within the community: GP, therapy services, medication reviews, mental health teams.</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Chronic depression needs longer, more complex care (Seemüller et al., 2022).</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Care for young people must also consider school, family and safeguarding (Walter et al., 2023).</a:t>
            </a:r>
          </a:p>
        </p:txBody>
      </p:sp>
      <p:sp>
        <p:nvSpPr>
          <p:cNvPr id="1048602" name="Head_2_1"/>
          <p:cNvSpPr txBox="1"/>
          <p:nvPr/>
        </p:nvSpPr>
        <p:spPr>
          <a:xfrm>
            <a:off x="14609332" y="12722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Social, Cultural and Political Context</a:t>
            </a:r>
          </a:p>
        </p:txBody>
      </p:sp>
      <p:sp>
        <p:nvSpPr>
          <p:cNvPr id="1048603" name="Bul_2_1"/>
          <p:cNvSpPr txBox="1"/>
          <p:nvPr/>
        </p:nvSpPr>
        <p:spPr>
          <a:xfrm>
            <a:off x="14609332" y="13402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Poverty, unemployment, poor housing and discrimination all feed chronic low mood.</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Social conditions need policy-level action, not treatment alone (Kirkbride et al., 2024).</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Culture, funding and waiting lists quietly shape how easy it is to get help.</a:t>
            </a:r>
          </a:p>
        </p:txBody>
      </p:sp>
      <p:sp>
        <p:nvSpPr>
          <p:cNvPr id="1048604" name="WheelCenterLbl"/>
          <p:cNvSpPr txBox="1"/>
          <p:nvPr/>
        </p:nvSpPr>
        <p:spPr>
          <a:xfrm>
            <a:off x="16988275" y="18171064"/>
            <a:ext cx="1096780" cy="383873"/>
          </a:xfrm>
          <a:prstGeom prst="rect">
            <a:avLst/>
          </a:prstGeom>
          <a:noFill/>
          <a:ln>
            <a:noFill/>
          </a:ln>
        </p:spPr>
        <p:txBody>
          <a:bodyPr wrap="square" lIns="0" tIns="0" rIns="0" bIns="0" rtlCol="0" anchor="ctr"/>
          <a:lstStyle/>
          <a:p>
            <a:pPr marL="0" indent="0" algn="ctr">
              <a:lnSpc>
                <a:spcPct val="118000"/>
              </a:lnSpc>
              <a:spcAft>
                <a:spcPts val="1200"/>
              </a:spcAft>
              <a:buNone/>
            </a:pPr>
            <a:r>
              <a:rPr lang="en-US" sz="1250" b="1" dirty="0">
                <a:solidFill>
                  <a:srgbClr val="FFFFFF"/>
                </a:solidFill>
                <a:latin typeface="Calibri" pitchFamily="34" charset="0"/>
              </a:rPr>
              <a:t>Dysthymia</a:t>
            </a:r>
          </a:p>
        </p:txBody>
      </p:sp>
      <p:sp>
        <p:nvSpPr>
          <p:cNvPr id="1048605" name="Card_2_2"/>
          <p:cNvSpPr/>
          <p:nvPr/>
        </p:nvSpPr>
        <p:spPr>
          <a:xfrm>
            <a:off x="14289332" y="20954000"/>
            <a:ext cx="6494666" cy="8172000"/>
          </a:xfrm>
          <a:prstGeom prst="roundRect">
            <a:avLst>
              <a:gd name="adj" fmla="val 6000"/>
            </a:avLst>
          </a:prstGeom>
          <a:solidFill>
            <a:srgbClr val="FFFFFF"/>
          </a:solidFill>
          <a:ln w="12700">
            <a:solidFill>
              <a:srgbClr val="E4EEEA"/>
            </a:solidFill>
          </a:ln>
          <a:effectLst>
            <a:outerShdw blurRad="90000" dist="30000" dir="5400000" rotWithShape="0">
              <a:srgbClr val="2E3A38">
                <a:alpha val="18000"/>
              </a:srgbClr>
            </a:outerShdw>
          </a:effectLst>
        </p:spPr>
        <p:txBody>
          <a:bodyPr/>
          <a:lstStyle/>
          <a:p>
            <a:endParaRPr lang="en-US"/>
          </a:p>
        </p:txBody>
      </p:sp>
      <p:sp>
        <p:nvSpPr>
          <p:cNvPr id="1048606" name="Head_2_2"/>
          <p:cNvSpPr txBox="1"/>
          <p:nvPr/>
        </p:nvSpPr>
        <p:spPr>
          <a:xfrm>
            <a:off x="14609332" y="21274000"/>
            <a:ext cx="5854666" cy="620000"/>
          </a:xfrm>
          <a:prstGeom prst="rect">
            <a:avLst/>
          </a:prstGeom>
          <a:noFill/>
          <a:ln>
            <a:noFill/>
          </a:ln>
        </p:spPr>
        <p:txBody>
          <a:bodyPr wrap="square" lIns="0" tIns="0" rIns="0" bIns="0" rtlCol="0" anchor="t"/>
          <a:lstStyle/>
          <a:p>
            <a:pPr marL="0" indent="0" algn="l">
              <a:lnSpc>
                <a:spcPct val="118000"/>
              </a:lnSpc>
              <a:spcAft>
                <a:spcPts val="1200"/>
              </a:spcAft>
              <a:buNone/>
            </a:pPr>
            <a:r>
              <a:rPr lang="en-US" sz="2400" b="1" dirty="0">
                <a:solidFill>
                  <a:srgbClr val="50808E"/>
                </a:solidFill>
                <a:latin typeface="Cambria" pitchFamily="34" charset="0"/>
              </a:rPr>
              <a:t>Stigma, Inequality and Conclusion</a:t>
            </a:r>
          </a:p>
        </p:txBody>
      </p:sp>
      <p:sp>
        <p:nvSpPr>
          <p:cNvPr id="1048607" name="Bul_2_2"/>
          <p:cNvSpPr txBox="1"/>
          <p:nvPr/>
        </p:nvSpPr>
        <p:spPr>
          <a:xfrm>
            <a:off x="14609332" y="21954000"/>
            <a:ext cx="5854666" cy="2950000"/>
          </a:xfrm>
          <a:prstGeom prst="rect">
            <a:avLst/>
          </a:prstGeom>
          <a:noFill/>
          <a:ln>
            <a:noFill/>
          </a:ln>
        </p:spPr>
        <p:txBody>
          <a:bodyPr wrap="square" lIns="0" tIns="0" rIns="0" bIns="0" rtlCol="0" anchor="t"/>
          <a:lstStyle/>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Long symptom duration means people are sometimes wrongly labelled lazy or unmotivated (Thornicroft et al., 2022).</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Fair access still depends on resourcing, not just guidelines (Lam et al., 2024).</a:t>
            </a:r>
          </a:p>
          <a:p>
            <a:pPr marL="228600" indent="-228600" algn="l">
              <a:lnSpc>
                <a:spcPct val="116000"/>
              </a:lnSpc>
              <a:spcAft>
                <a:spcPts val="1000"/>
              </a:spcAft>
              <a:buClr>
                <a:srgbClr val="50808E"/>
              </a:buClr>
              <a:buFont typeface="Arial"/>
              <a:buChar char="•"/>
            </a:pPr>
            <a:r>
              <a:rPr lang="en-US" sz="2000" dirty="0">
                <a:solidFill>
                  <a:srgbClr val="2E3A38"/>
                </a:solidFill>
                <a:latin typeface="Calibri" pitchFamily="34" charset="0"/>
              </a:rPr>
              <a:t>Dysthymic disorder has moved from a personality issue to a genuine, treatable depressive disorder fair, holistic, long-term care is the goal still to be reached.</a:t>
            </a:r>
          </a:p>
        </p:txBody>
      </p:sp>
      <p:pic>
        <p:nvPicPr>
          <p:cNvPr id="2097155" name="Photo_2_2"/>
          <p:cNvPicPr>
            <a:picLocks noChangeAspect="1"/>
          </p:cNvPicPr>
          <p:nvPr/>
        </p:nvPicPr>
        <p:blipFill>
          <a:blip r:embed="rId6"/>
          <a:stretch>
            <a:fillRect/>
          </a:stretch>
        </p:blipFill>
        <p:spPr>
          <a:xfrm>
            <a:off x="18269162" y="27233879"/>
            <a:ext cx="2426399" cy="1631441"/>
          </a:xfrm>
          <a:prstGeom prst="roundRect">
            <a:avLst/>
          </a:prstGeom>
          <a:ln w="19050">
            <a:solidFill>
              <a:srgbClr val="FFFFFF"/>
            </a:solidFill>
          </a:ln>
          <a:effectLst>
            <a:outerShdw blurRad="70000" dist="25000" dir="5400000" rotWithShape="0">
              <a:srgbClr val="000000">
                <a:alpha val="30000"/>
              </a:srgbClr>
            </a:outerShdw>
          </a:effectLst>
        </p:spPr>
      </p:pic>
      <p:pic>
        <p:nvPicPr>
          <p:cNvPr id="2097156" name="Picture 20"/>
          <p:cNvPicPr>
            <a:picLocks noChangeAspect="1"/>
          </p:cNvPicPr>
          <p:nvPr/>
        </p:nvPicPr>
        <p:blipFill>
          <a:blip r:embed="rId7"/>
          <a:stretch>
            <a:fillRect/>
          </a:stretch>
        </p:blipFill>
        <p:spPr>
          <a:xfrm>
            <a:off x="7627418" y="7991101"/>
            <a:ext cx="5991913" cy="2443917"/>
          </a:xfrm>
          <a:prstGeom prst="rect">
            <a:avLst/>
          </a:prstGeom>
        </p:spPr>
      </p:pic>
      <p:pic>
        <p:nvPicPr>
          <p:cNvPr id="2097157" name="Picture 22"/>
          <p:cNvPicPr>
            <a:picLocks noChangeAspect="1"/>
          </p:cNvPicPr>
          <p:nvPr/>
        </p:nvPicPr>
        <p:blipFill>
          <a:blip r:embed="rId8"/>
          <a:stretch>
            <a:fillRect/>
          </a:stretch>
        </p:blipFill>
        <p:spPr>
          <a:xfrm>
            <a:off x="14600000" y="7640342"/>
            <a:ext cx="6007125" cy="2225428"/>
          </a:xfrm>
          <a:prstGeom prst="rect">
            <a:avLst/>
          </a:prstGeom>
        </p:spPr>
      </p:pic>
      <p:pic>
        <p:nvPicPr>
          <p:cNvPr id="2097158" name="Picture 24"/>
          <p:cNvPicPr>
            <a:picLocks noChangeAspect="1"/>
          </p:cNvPicPr>
          <p:nvPr/>
        </p:nvPicPr>
        <p:blipFill>
          <a:blip r:embed="rId9"/>
          <a:stretch>
            <a:fillRect/>
          </a:stretch>
        </p:blipFill>
        <p:spPr>
          <a:xfrm>
            <a:off x="441490" y="15955322"/>
            <a:ext cx="6333176" cy="1774952"/>
          </a:xfrm>
          <a:prstGeom prst="rect">
            <a:avLst/>
          </a:prstGeom>
        </p:spPr>
      </p:pic>
      <p:pic>
        <p:nvPicPr>
          <p:cNvPr id="2097159" name="Picture 26"/>
          <p:cNvPicPr>
            <a:picLocks noChangeAspect="1"/>
          </p:cNvPicPr>
          <p:nvPr/>
        </p:nvPicPr>
        <p:blipFill>
          <a:blip r:embed="rId10"/>
          <a:stretch>
            <a:fillRect/>
          </a:stretch>
        </p:blipFill>
        <p:spPr>
          <a:xfrm>
            <a:off x="8390416" y="16128718"/>
            <a:ext cx="4815723" cy="4408351"/>
          </a:xfrm>
          <a:prstGeom prst="rect">
            <a:avLst/>
          </a:prstGeom>
        </p:spPr>
      </p:pic>
      <p:pic>
        <p:nvPicPr>
          <p:cNvPr id="2097160" name="Picture 32"/>
          <p:cNvPicPr>
            <a:picLocks noChangeAspect="1"/>
          </p:cNvPicPr>
          <p:nvPr/>
        </p:nvPicPr>
        <p:blipFill>
          <a:blip r:embed="rId11"/>
          <a:stretch>
            <a:fillRect/>
          </a:stretch>
        </p:blipFill>
        <p:spPr>
          <a:xfrm>
            <a:off x="14903004" y="16061308"/>
            <a:ext cx="5466200" cy="4114833"/>
          </a:xfrm>
          <a:prstGeom prst="rect">
            <a:avLst/>
          </a:prstGeom>
        </p:spPr>
      </p:pic>
      <p:pic>
        <p:nvPicPr>
          <p:cNvPr id="2097161" name="Picture 34"/>
          <p:cNvPicPr>
            <a:picLocks noChangeAspect="1"/>
          </p:cNvPicPr>
          <p:nvPr/>
        </p:nvPicPr>
        <p:blipFill>
          <a:blip r:embed="rId12"/>
          <a:stretch>
            <a:fillRect/>
          </a:stretch>
        </p:blipFill>
        <p:spPr>
          <a:xfrm>
            <a:off x="7628677" y="24630535"/>
            <a:ext cx="3340812" cy="1958930"/>
          </a:xfrm>
          <a:prstGeom prst="rect">
            <a:avLst/>
          </a:prstGeom>
        </p:spPr>
      </p:pic>
      <p:pic>
        <p:nvPicPr>
          <p:cNvPr id="2097162" name="Picture 36"/>
          <p:cNvPicPr>
            <a:picLocks noChangeAspect="1"/>
          </p:cNvPicPr>
          <p:nvPr/>
        </p:nvPicPr>
        <p:blipFill>
          <a:blip r:embed="rId13"/>
          <a:stretch>
            <a:fillRect/>
          </a:stretch>
        </p:blipFill>
        <p:spPr>
          <a:xfrm>
            <a:off x="14600000" y="25236172"/>
            <a:ext cx="3580726" cy="2813427"/>
          </a:xfrm>
          <a:prstGeom prst="rect">
            <a:avLst/>
          </a:prstGeom>
        </p:spPr>
      </p:pic>
      <p:pic>
        <p:nvPicPr>
          <p:cNvPr id="2097163" name="Picture 39"/>
          <p:cNvPicPr>
            <a:picLocks noChangeAspect="1"/>
          </p:cNvPicPr>
          <p:nvPr/>
        </p:nvPicPr>
        <p:blipFill>
          <a:blip r:embed="rId14"/>
          <a:stretch>
            <a:fillRect/>
          </a:stretch>
        </p:blipFill>
        <p:spPr>
          <a:xfrm>
            <a:off x="1571719" y="24285218"/>
            <a:ext cx="4777977" cy="347991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CFB"/>
        </a:solidFill>
        <a:effectLst/>
      </p:bgPr>
    </p:bg>
    <p:spTree>
      <p:nvGrpSpPr>
        <p:cNvPr id="1" name=""/>
        <p:cNvGrpSpPr/>
        <p:nvPr/>
      </p:nvGrpSpPr>
      <p:grpSpPr>
        <a:xfrm>
          <a:off x="0" y="0"/>
          <a:ext cx="0" cy="0"/>
          <a:chOff x="0" y="0"/>
          <a:chExt cx="0" cy="0"/>
        </a:xfrm>
      </p:grpSpPr>
      <p:sp>
        <p:nvSpPr>
          <p:cNvPr id="1048610" name="RefHeaderBand"/>
          <p:cNvSpPr/>
          <p:nvPr/>
        </p:nvSpPr>
        <p:spPr>
          <a:xfrm>
            <a:off x="0" y="0"/>
            <a:ext cx="21384000" cy="2400000"/>
          </a:xfrm>
          <a:prstGeom prst="rect">
            <a:avLst/>
          </a:prstGeom>
          <a:solidFill>
            <a:srgbClr val="50808E"/>
          </a:solidFill>
          <a:ln>
            <a:noFill/>
          </a:ln>
        </p:spPr>
        <p:txBody>
          <a:bodyPr/>
          <a:lstStyle/>
          <a:p>
            <a:endParaRPr lang="en-US"/>
          </a:p>
        </p:txBody>
      </p:sp>
      <p:sp>
        <p:nvSpPr>
          <p:cNvPr id="1048611" name="RefDeco1"/>
          <p:cNvSpPr/>
          <p:nvPr/>
        </p:nvSpPr>
        <p:spPr>
          <a:xfrm>
            <a:off x="19184000" y="-1100000"/>
            <a:ext cx="2800000" cy="2800000"/>
          </a:xfrm>
          <a:prstGeom prst="ellipse">
            <a:avLst/>
          </a:prstGeom>
          <a:solidFill>
            <a:srgbClr val="69A297">
              <a:alpha val="22000"/>
            </a:srgbClr>
          </a:solidFill>
          <a:ln>
            <a:noFill/>
          </a:ln>
        </p:spPr>
        <p:txBody>
          <a:bodyPr/>
          <a:lstStyle/>
          <a:p>
            <a:endParaRPr lang="en-US"/>
          </a:p>
        </p:txBody>
      </p:sp>
      <p:sp>
        <p:nvSpPr>
          <p:cNvPr id="1048612" name="RefKicker"/>
          <p:cNvSpPr txBox="1"/>
          <p:nvPr/>
        </p:nvSpPr>
        <p:spPr>
          <a:xfrm>
            <a:off x="600000" y="420000"/>
            <a:ext cx="14000000" cy="380000"/>
          </a:xfrm>
          <a:prstGeom prst="rect">
            <a:avLst/>
          </a:prstGeom>
          <a:noFill/>
          <a:ln>
            <a:noFill/>
          </a:ln>
        </p:spPr>
        <p:txBody>
          <a:bodyPr wrap="square" lIns="0" tIns="0" rIns="0" bIns="0" rtlCol="0" anchor="t"/>
          <a:lstStyle/>
          <a:p>
            <a:pPr marL="0" indent="0" algn="l">
              <a:lnSpc>
                <a:spcPct val="118000"/>
              </a:lnSpc>
              <a:spcAft>
                <a:spcPts val="1200"/>
              </a:spcAft>
              <a:buNone/>
            </a:pPr>
            <a:r>
              <a:rPr lang="en-US" sz="1500" dirty="0">
                <a:solidFill>
                  <a:srgbClr val="D8E8E3"/>
                </a:solidFill>
                <a:latin typeface="Calibri" pitchFamily="34" charset="0"/>
              </a:rPr>
              <a:t>BMHP6029  ·  Psychological Classifications and Provisions</a:t>
            </a:r>
          </a:p>
        </p:txBody>
      </p:sp>
      <p:sp>
        <p:nvSpPr>
          <p:cNvPr id="1048613" name="RefTitle"/>
          <p:cNvSpPr txBox="1"/>
          <p:nvPr/>
        </p:nvSpPr>
        <p:spPr>
          <a:xfrm>
            <a:off x="600000" y="850000"/>
            <a:ext cx="14200000" cy="1100000"/>
          </a:xfrm>
          <a:prstGeom prst="rect">
            <a:avLst/>
          </a:prstGeom>
          <a:noFill/>
          <a:ln>
            <a:noFill/>
          </a:ln>
        </p:spPr>
        <p:txBody>
          <a:bodyPr wrap="square" lIns="0" tIns="0" rIns="0" bIns="0" rtlCol="0" anchor="t"/>
          <a:lstStyle/>
          <a:p>
            <a:pPr marL="0" indent="0" algn="l">
              <a:lnSpc>
                <a:spcPct val="118000"/>
              </a:lnSpc>
              <a:spcAft>
                <a:spcPts val="1200"/>
              </a:spcAft>
              <a:buNone/>
            </a:pPr>
            <a:r>
              <a:rPr lang="en-US" sz="5000" b="1" dirty="0">
                <a:solidFill>
                  <a:srgbClr val="FFFFFF"/>
                </a:solidFill>
                <a:latin typeface="Cambria" pitchFamily="34" charset="0"/>
              </a:rPr>
              <a:t>References</a:t>
            </a:r>
          </a:p>
        </p:txBody>
      </p:sp>
      <p:sp>
        <p:nvSpPr>
          <p:cNvPr id="1048614" name="RefListCol1"/>
          <p:cNvSpPr txBox="1"/>
          <p:nvPr/>
        </p:nvSpPr>
        <p:spPr>
          <a:xfrm>
            <a:off x="600000" y="3100000"/>
            <a:ext cx="9842000" cy="26376000"/>
          </a:xfrm>
          <a:prstGeom prst="rect">
            <a:avLst/>
          </a:prstGeom>
          <a:noFill/>
          <a:ln>
            <a:noFill/>
          </a:ln>
        </p:spPr>
        <p:txBody>
          <a:bodyPr wrap="square" lIns="0" tIns="0" rIns="0" bIns="0" rtlCol="0" anchor="t"/>
          <a:lstStyle/>
          <a:p>
            <a:pPr marL="0" indent="0" algn="l">
              <a:lnSpc>
                <a:spcPct val="130000"/>
              </a:lnSpc>
              <a:spcAft>
                <a:spcPts val="1800"/>
              </a:spcAft>
              <a:buNone/>
            </a:pPr>
            <a:r>
              <a:rPr lang="en-US" sz="2000" dirty="0">
                <a:solidFill>
                  <a:srgbClr val="2E3A38"/>
                </a:solidFill>
                <a:latin typeface="Calibri" pitchFamily="34" charset="0"/>
              </a:rPr>
              <a:t>Kirkbride, J.B. et al. (2024) 'The social determinants of mental health and disorder: Evidence, prevention and recommendations', World Psychiatry, 23(1), pp. 58–90.</a:t>
            </a:r>
          </a:p>
          <a:p>
            <a:pPr marL="0" indent="0" algn="l">
              <a:lnSpc>
                <a:spcPct val="130000"/>
              </a:lnSpc>
              <a:spcAft>
                <a:spcPts val="1800"/>
              </a:spcAft>
              <a:buNone/>
            </a:pPr>
            <a:r>
              <a:rPr lang="en-US" sz="2000" dirty="0">
                <a:solidFill>
                  <a:srgbClr val="2E3A38"/>
                </a:solidFill>
                <a:latin typeface="Calibri" pitchFamily="34" charset="0"/>
              </a:rPr>
              <a:t>Lam, R.W. et al. (2024) 'CANMAT 2023 update on clinical guidelines for management of major depressive disorder in adults', The Canadian Journal of Psychiatry, 69(9), pp. 641–687.</a:t>
            </a:r>
          </a:p>
          <a:p>
            <a:pPr marL="0" indent="0" algn="l">
              <a:lnSpc>
                <a:spcPct val="130000"/>
              </a:lnSpc>
              <a:spcAft>
                <a:spcPts val="1800"/>
              </a:spcAft>
              <a:buNone/>
            </a:pPr>
            <a:r>
              <a:rPr lang="en-US" sz="2000" dirty="0">
                <a:solidFill>
                  <a:srgbClr val="2E3A38"/>
                </a:solidFill>
                <a:latin typeface="Calibri" pitchFamily="34" charset="0"/>
              </a:rPr>
              <a:t>Marx, W. et al. (2023) 'Major depressive disorder', Nature Reviews Disease Primers, 9(1), p. 44.</a:t>
            </a:r>
          </a:p>
          <a:p>
            <a:pPr marL="0" indent="0" algn="l">
              <a:lnSpc>
                <a:spcPct val="130000"/>
              </a:lnSpc>
              <a:spcAft>
                <a:spcPts val="1800"/>
              </a:spcAft>
              <a:buNone/>
            </a:pPr>
            <a:r>
              <a:rPr lang="en-US" sz="2000" dirty="0">
                <a:solidFill>
                  <a:srgbClr val="2E3A38"/>
                </a:solidFill>
                <a:latin typeface="Calibri" pitchFamily="34" charset="0"/>
              </a:rPr>
              <a:t>Mathias, L. et al. (2024) 'Challenges in the treatment of dysthymia: A narrative review', Expert Review of Neurotherapeutics, 24(7), pp. 633–642.</a:t>
            </a:r>
          </a:p>
          <a:p>
            <a:pPr marL="0" indent="0" algn="l">
              <a:lnSpc>
                <a:spcPct val="130000"/>
              </a:lnSpc>
              <a:spcAft>
                <a:spcPts val="1800"/>
              </a:spcAft>
              <a:buNone/>
            </a:pPr>
            <a:r>
              <a:rPr lang="en-US" sz="2000" dirty="0">
                <a:solidFill>
                  <a:srgbClr val="2E3A38"/>
                </a:solidFill>
                <a:latin typeface="Calibri" pitchFamily="34" charset="0"/>
              </a:rPr>
              <a:t>McPherson, S. and Senra, H. (2022) 'Psychological treatments for persistent depression', Psychotherapy, 59(3), pp. 447–459.</a:t>
            </a:r>
          </a:p>
          <a:p>
            <a:pPr marL="0" indent="0" algn="l">
              <a:lnSpc>
                <a:spcPct val="130000"/>
              </a:lnSpc>
              <a:spcAft>
                <a:spcPts val="1800"/>
              </a:spcAft>
              <a:buNone/>
            </a:pPr>
            <a:r>
              <a:rPr lang="en-US" sz="2000" dirty="0">
                <a:solidFill>
                  <a:srgbClr val="2E3A38"/>
                </a:solidFill>
                <a:latin typeface="Calibri" pitchFamily="34" charset="0"/>
              </a:rPr>
              <a:t>Quagliato, L.A. et al. (2023) 'An update on the pharmacotherapeutic strategies for dysthymic disorder', Expert Opinion on Pharmacotherapy, 24(18), pp. 2035–2040.</a:t>
            </a:r>
          </a:p>
        </p:txBody>
      </p:sp>
      <p:sp>
        <p:nvSpPr>
          <p:cNvPr id="1048615" name="RefListCol2"/>
          <p:cNvSpPr txBox="1"/>
          <p:nvPr/>
        </p:nvSpPr>
        <p:spPr>
          <a:xfrm>
            <a:off x="10942000" y="3100000"/>
            <a:ext cx="9842000" cy="26376000"/>
          </a:xfrm>
          <a:prstGeom prst="rect">
            <a:avLst/>
          </a:prstGeom>
          <a:noFill/>
          <a:ln>
            <a:noFill/>
          </a:ln>
        </p:spPr>
        <p:txBody>
          <a:bodyPr wrap="square" lIns="0" tIns="0" rIns="0" bIns="0" rtlCol="0" anchor="t"/>
          <a:lstStyle/>
          <a:p>
            <a:pPr marL="0" indent="0" algn="l">
              <a:lnSpc>
                <a:spcPct val="130000"/>
              </a:lnSpc>
              <a:spcAft>
                <a:spcPts val="1800"/>
              </a:spcAft>
              <a:buNone/>
            </a:pPr>
            <a:r>
              <a:rPr lang="en-US" sz="2000" dirty="0">
                <a:solidFill>
                  <a:srgbClr val="2E3A38"/>
                </a:solidFill>
                <a:latin typeface="Calibri" pitchFamily="34" charset="0"/>
              </a:rPr>
              <a:t>Seemüller, F. et al. (2022) 'Chronic vs non-chronic depression in psychiatric inpatient care', Journal of Affective Disorders, 299, pp. 73–84.</a:t>
            </a:r>
          </a:p>
          <a:p>
            <a:pPr marL="0" indent="0" algn="l">
              <a:lnSpc>
                <a:spcPct val="130000"/>
              </a:lnSpc>
              <a:spcAft>
                <a:spcPts val="1800"/>
              </a:spcAft>
              <a:buNone/>
            </a:pPr>
            <a:r>
              <a:rPr lang="en-US" sz="2000" dirty="0">
                <a:solidFill>
                  <a:srgbClr val="2E3A38"/>
                </a:solidFill>
                <a:latin typeface="Calibri" pitchFamily="34" charset="0"/>
              </a:rPr>
              <a:t>Thornicroft, G. et al. (2022) 'The Lancet Commission on ending stigma and discrimination in mental health', The Lancet, 400(10361), pp. 1438–1480.</a:t>
            </a:r>
          </a:p>
          <a:p>
            <a:pPr marL="0" indent="0" algn="l">
              <a:lnSpc>
                <a:spcPct val="130000"/>
              </a:lnSpc>
              <a:spcAft>
                <a:spcPts val="1800"/>
              </a:spcAft>
              <a:buNone/>
            </a:pPr>
            <a:r>
              <a:rPr lang="en-US" sz="2000" dirty="0">
                <a:solidFill>
                  <a:srgbClr val="2E3A38"/>
                </a:solidFill>
                <a:latin typeface="Calibri" pitchFamily="34" charset="0"/>
              </a:rPr>
              <a:t>Valadas, M.T. and Freitas, R.M. (2021) 'Dysthymia through time: A review', European Psychiatry, 64(S1), pp. S329–S329.</a:t>
            </a:r>
          </a:p>
          <a:p>
            <a:pPr marL="0" indent="0" algn="l">
              <a:lnSpc>
                <a:spcPct val="130000"/>
              </a:lnSpc>
              <a:spcAft>
                <a:spcPts val="1800"/>
              </a:spcAft>
              <a:buNone/>
            </a:pPr>
            <a:r>
              <a:rPr lang="en-US" sz="2000" dirty="0">
                <a:solidFill>
                  <a:srgbClr val="2E3A38"/>
                </a:solidFill>
                <a:latin typeface="Calibri" pitchFamily="34" charset="0"/>
              </a:rPr>
              <a:t>Walter, H.J. et al. (2023) 'Clinical practice guideline for the assessment and treatment of children and adolescents with major and persistent depressive disorders', JAACAP, 62(5), pp. 479–502.</a:t>
            </a:r>
          </a:p>
          <a:p>
            <a:pPr marL="0" indent="0" algn="l">
              <a:lnSpc>
                <a:spcPct val="130000"/>
              </a:lnSpc>
              <a:spcAft>
                <a:spcPts val="1800"/>
              </a:spcAft>
              <a:buNone/>
            </a:pPr>
            <a:r>
              <a:rPr lang="en-US" sz="2000" dirty="0">
                <a:solidFill>
                  <a:srgbClr val="2E3A38"/>
                </a:solidFill>
                <a:latin typeface="Calibri" pitchFamily="34" charset="0"/>
              </a:rPr>
              <a:t>World Health Organization (2022) International Classification of Diseases 11th Revision (ICD-11). Geneva: WHO. Available at: https://icd.who.int/ (Accessed: 2 July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1476</Words>
  <Application>Microsoft Office PowerPoint</Application>
  <PresentationFormat>Custom</PresentationFormat>
  <Paragraphs>63</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Cambria</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2510DRA23G</dc:creator>
  <cp:lastModifiedBy>Nabila Nazam (2324644)</cp:lastModifiedBy>
  <cp:revision>2</cp:revision>
  <dcterms:created xsi:type="dcterms:W3CDTF">2026-07-01T10:40:47Z</dcterms:created>
  <dcterms:modified xsi:type="dcterms:W3CDTF">2026-07-04T16:20:02Z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59501211223a4a379796a7a7aa374dc0_23</vt:lpwstr>
  </property>
</Properties>
</file>