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2" r:id="rId1"/>
  </p:sldMasterIdLst>
  <p:notesMasterIdLst>
    <p:notesMasterId r:id="rId12"/>
  </p:notesMasterIdLst>
  <p:sldIdLst>
    <p:sldId id="259" r:id="rId2"/>
    <p:sldId id="270" r:id="rId3"/>
    <p:sldId id="271" r:id="rId4"/>
    <p:sldId id="272" r:id="rId5"/>
    <p:sldId id="273" r:id="rId6"/>
    <p:sldId id="274" r:id="rId7"/>
    <p:sldId id="275" r:id="rId8"/>
    <p:sldId id="276" r:id="rId9"/>
    <p:sldId id="277" r:id="rId10"/>
    <p:sldId id="27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882" autoAdjust="0"/>
    <p:restoredTop sz="57782" autoAdjust="0"/>
  </p:normalViewPr>
  <p:slideViewPr>
    <p:cSldViewPr snapToGrid="0">
      <p:cViewPr varScale="1">
        <p:scale>
          <a:sx n="36" d="100"/>
          <a:sy n="36" d="100"/>
        </p:scale>
        <p:origin x="1808"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image" Target="../media/image28.jp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image" Target="../media/image29.jpg"/><Relationship Id="rId1" Type="http://schemas.openxmlformats.org/officeDocument/2006/relationships/image" Target="../media/image28.jp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D9ECE27-D4D9-47CF-B65C-EABBB81AA1CE}" type="doc">
      <dgm:prSet loTypeId="urn:microsoft.com/office/officeart/2005/8/layout/pList1" loCatId="list" qsTypeId="urn:microsoft.com/office/officeart/2005/8/quickstyle/3d2" qsCatId="3D" csTypeId="urn:microsoft.com/office/officeart/2005/8/colors/colorful1" csCatId="colorful" phldr="1"/>
      <dgm:spPr/>
      <dgm:t>
        <a:bodyPr/>
        <a:lstStyle/>
        <a:p>
          <a:endParaRPr lang="en-US"/>
        </a:p>
      </dgm:t>
    </dgm:pt>
    <dgm:pt modelId="{3663E048-210D-4A48-9A27-58F414F47FF2}">
      <dgm:prSet custT="1"/>
      <dgm:spPr/>
      <dgm:t>
        <a:bodyPr/>
        <a:lstStyle/>
        <a:p>
          <a:pPr>
            <a:defRPr cap="all"/>
          </a:pPr>
          <a:r>
            <a:rPr lang="en-US" sz="1400"/>
            <a:t>Customer Satisfaction</a:t>
          </a:r>
          <a:endParaRPr lang="en-US" sz="1400" dirty="0"/>
        </a:p>
      </dgm:t>
    </dgm:pt>
    <dgm:pt modelId="{A47144DF-76C2-4743-B032-0AC2C145E922}" type="parTrans" cxnId="{611DFD45-6488-4F45-B8E2-18DEC319F8F0}">
      <dgm:prSet/>
      <dgm:spPr/>
      <dgm:t>
        <a:bodyPr/>
        <a:lstStyle/>
        <a:p>
          <a:endParaRPr lang="en-US" sz="1200"/>
        </a:p>
      </dgm:t>
    </dgm:pt>
    <dgm:pt modelId="{CBA6A9D3-C5D1-4B2F-B103-A45C6308859C}" type="sibTrans" cxnId="{611DFD45-6488-4F45-B8E2-18DEC319F8F0}">
      <dgm:prSet/>
      <dgm:spPr/>
      <dgm:t>
        <a:bodyPr/>
        <a:lstStyle/>
        <a:p>
          <a:endParaRPr lang="en-US" sz="1200"/>
        </a:p>
      </dgm:t>
    </dgm:pt>
    <dgm:pt modelId="{E647E2D3-9FC0-4ADF-B834-4AB8E238776F}">
      <dgm:prSet custT="1"/>
      <dgm:spPr/>
      <dgm:t>
        <a:bodyPr/>
        <a:lstStyle/>
        <a:p>
          <a:pPr>
            <a:defRPr cap="all"/>
          </a:pPr>
          <a:r>
            <a:rPr lang="en-US" sz="1400" dirty="0"/>
            <a:t>Cultural Immersion</a:t>
          </a:r>
        </a:p>
      </dgm:t>
    </dgm:pt>
    <dgm:pt modelId="{7C8A7C48-7B31-4A78-8466-6E275D51E06F}" type="parTrans" cxnId="{5B838F4E-73EB-4CDE-A130-8F828015EE31}">
      <dgm:prSet/>
      <dgm:spPr/>
      <dgm:t>
        <a:bodyPr/>
        <a:lstStyle/>
        <a:p>
          <a:endParaRPr lang="en-US" sz="1200"/>
        </a:p>
      </dgm:t>
    </dgm:pt>
    <dgm:pt modelId="{9091A4AF-3E44-4577-9C48-F32376291017}" type="sibTrans" cxnId="{5B838F4E-73EB-4CDE-A130-8F828015EE31}">
      <dgm:prSet/>
      <dgm:spPr/>
      <dgm:t>
        <a:bodyPr/>
        <a:lstStyle/>
        <a:p>
          <a:endParaRPr lang="en-US" sz="1200"/>
        </a:p>
      </dgm:t>
    </dgm:pt>
    <dgm:pt modelId="{7F0FA9FC-753F-4A1C-8155-D5B608725F5C}">
      <dgm:prSet custT="1"/>
      <dgm:spPr/>
      <dgm:t>
        <a:bodyPr/>
        <a:lstStyle/>
        <a:p>
          <a:pPr>
            <a:defRPr cap="all"/>
          </a:pPr>
          <a:r>
            <a:rPr lang="en-US" sz="1400" dirty="0"/>
            <a:t>Environmental Sustainability</a:t>
          </a:r>
        </a:p>
      </dgm:t>
    </dgm:pt>
    <dgm:pt modelId="{C23951D1-FCF2-4899-9D94-81AAE2F8E016}" type="parTrans" cxnId="{50C00B82-4FF8-48B2-861A-F8C8AF8FE515}">
      <dgm:prSet/>
      <dgm:spPr/>
      <dgm:t>
        <a:bodyPr/>
        <a:lstStyle/>
        <a:p>
          <a:endParaRPr lang="en-US" sz="1200"/>
        </a:p>
      </dgm:t>
    </dgm:pt>
    <dgm:pt modelId="{206DC987-3608-4E9B-B4CA-46AABFF5E064}" type="sibTrans" cxnId="{50C00B82-4FF8-48B2-861A-F8C8AF8FE515}">
      <dgm:prSet/>
      <dgm:spPr/>
      <dgm:t>
        <a:bodyPr/>
        <a:lstStyle/>
        <a:p>
          <a:endParaRPr lang="en-US" sz="1200"/>
        </a:p>
      </dgm:t>
    </dgm:pt>
    <dgm:pt modelId="{E5848A50-2C3C-4F5D-BF4B-E02DC4BBB8F6}">
      <dgm:prSet custT="1"/>
      <dgm:spPr/>
      <dgm:t>
        <a:bodyPr/>
        <a:lstStyle/>
        <a:p>
          <a:pPr>
            <a:defRPr cap="all"/>
          </a:pPr>
          <a:r>
            <a:rPr lang="en-US" sz="1400"/>
            <a:t>Community Engagement (Burns, 2022)</a:t>
          </a:r>
        </a:p>
      </dgm:t>
    </dgm:pt>
    <dgm:pt modelId="{AE460A63-2669-46FE-92D8-E20BAD5E55D3}" type="parTrans" cxnId="{F40D3D76-7587-4029-8F4A-83E5451BAA19}">
      <dgm:prSet/>
      <dgm:spPr/>
      <dgm:t>
        <a:bodyPr/>
        <a:lstStyle/>
        <a:p>
          <a:endParaRPr lang="en-US" sz="1200"/>
        </a:p>
      </dgm:t>
    </dgm:pt>
    <dgm:pt modelId="{BCA572D9-91BB-4AD0-BE2F-7BE7BCD13A06}" type="sibTrans" cxnId="{F40D3D76-7587-4029-8F4A-83E5451BAA19}">
      <dgm:prSet/>
      <dgm:spPr/>
      <dgm:t>
        <a:bodyPr/>
        <a:lstStyle/>
        <a:p>
          <a:endParaRPr lang="en-US" sz="1200"/>
        </a:p>
      </dgm:t>
    </dgm:pt>
    <dgm:pt modelId="{48A0A579-D1A4-4FF8-914B-47F1C8E2EE63}">
      <dgm:prSet custT="1"/>
      <dgm:spPr/>
      <dgm:t>
        <a:bodyPr/>
        <a:lstStyle/>
        <a:p>
          <a:pPr>
            <a:defRPr cap="all"/>
          </a:pPr>
          <a:r>
            <a:rPr lang="en-US" sz="1400" dirty="0"/>
            <a:t>Business Expansion and Growth</a:t>
          </a:r>
        </a:p>
      </dgm:t>
    </dgm:pt>
    <dgm:pt modelId="{1F8CE3C0-1B24-4101-A7F8-9CD2C767934D}" type="parTrans" cxnId="{913DF829-CDCA-42F6-A77C-4D56E82A9A6B}">
      <dgm:prSet/>
      <dgm:spPr/>
      <dgm:t>
        <a:bodyPr/>
        <a:lstStyle/>
        <a:p>
          <a:endParaRPr lang="en-US" sz="1200"/>
        </a:p>
      </dgm:t>
    </dgm:pt>
    <dgm:pt modelId="{73BF1184-EE57-4568-A3F3-92C5CB113B88}" type="sibTrans" cxnId="{913DF829-CDCA-42F6-A77C-4D56E82A9A6B}">
      <dgm:prSet/>
      <dgm:spPr/>
      <dgm:t>
        <a:bodyPr/>
        <a:lstStyle/>
        <a:p>
          <a:endParaRPr lang="en-US" sz="1200"/>
        </a:p>
      </dgm:t>
    </dgm:pt>
    <dgm:pt modelId="{F4AB593F-0388-4D74-ADA6-099052453582}" type="pres">
      <dgm:prSet presAssocID="{8D9ECE27-D4D9-47CF-B65C-EABBB81AA1CE}" presName="Name0" presStyleCnt="0">
        <dgm:presLayoutVars>
          <dgm:dir/>
          <dgm:resizeHandles val="exact"/>
        </dgm:presLayoutVars>
      </dgm:prSet>
      <dgm:spPr/>
    </dgm:pt>
    <dgm:pt modelId="{C2920FF9-7E12-4D6B-A8D8-D66FAACF2236}" type="pres">
      <dgm:prSet presAssocID="{3663E048-210D-4A48-9A27-58F414F47FF2}" presName="compNode" presStyleCnt="0"/>
      <dgm:spPr/>
    </dgm:pt>
    <dgm:pt modelId="{FFF54B42-207A-4D83-A7BD-89A6D51DCDDA}" type="pres">
      <dgm:prSet presAssocID="{3663E048-210D-4A48-9A27-58F414F47FF2}" presName="pictRect" presStyleLbl="node1" presStyleIdx="0" presStyleCnt="5" custLinFactNeighborX="-27678" custLinFactNeighborY="-417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8019B109-957A-4E85-8B38-C593EA8E02C3}" type="pres">
      <dgm:prSet presAssocID="{3663E048-210D-4A48-9A27-58F414F47FF2}" presName="textRect" presStyleLbl="revTx" presStyleIdx="0" presStyleCnt="5" custLinFactNeighborX="-29861" custLinFactNeighborY="4023">
        <dgm:presLayoutVars>
          <dgm:bulletEnabled val="1"/>
        </dgm:presLayoutVars>
      </dgm:prSet>
      <dgm:spPr/>
    </dgm:pt>
    <dgm:pt modelId="{D6DE68D3-8414-4774-9F35-D99D98642C40}" type="pres">
      <dgm:prSet presAssocID="{CBA6A9D3-C5D1-4B2F-B103-A45C6308859C}" presName="sibTrans" presStyleLbl="sibTrans2D1" presStyleIdx="0" presStyleCnt="0"/>
      <dgm:spPr/>
    </dgm:pt>
    <dgm:pt modelId="{CC2FC8B3-0059-4043-893C-6783681D7E83}" type="pres">
      <dgm:prSet presAssocID="{E647E2D3-9FC0-4ADF-B834-4AB8E238776F}" presName="compNode" presStyleCnt="0"/>
      <dgm:spPr/>
    </dgm:pt>
    <dgm:pt modelId="{802BE534-7AB5-4529-B3E6-FDB17163061B}" type="pres">
      <dgm:prSet presAssocID="{E647E2D3-9FC0-4ADF-B834-4AB8E238776F}" presName="pict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7E09C500-87A2-4911-92F0-3BF9F5FE6D97}" type="pres">
      <dgm:prSet presAssocID="{E647E2D3-9FC0-4ADF-B834-4AB8E238776F}" presName="textRect" presStyleLbl="revTx" presStyleIdx="1" presStyleCnt="5">
        <dgm:presLayoutVars>
          <dgm:bulletEnabled val="1"/>
        </dgm:presLayoutVars>
      </dgm:prSet>
      <dgm:spPr/>
    </dgm:pt>
    <dgm:pt modelId="{B8F2C89F-5192-4490-BF20-D854AF02BDE7}" type="pres">
      <dgm:prSet presAssocID="{9091A4AF-3E44-4577-9C48-F32376291017}" presName="sibTrans" presStyleLbl="sibTrans2D1" presStyleIdx="0" presStyleCnt="0"/>
      <dgm:spPr/>
    </dgm:pt>
    <dgm:pt modelId="{ABD03C9D-A622-4FED-BE15-C3ABEFEBC7D0}" type="pres">
      <dgm:prSet presAssocID="{7F0FA9FC-753F-4A1C-8155-D5B608725F5C}" presName="compNode" presStyleCnt="0"/>
      <dgm:spPr/>
    </dgm:pt>
    <dgm:pt modelId="{05A65C42-7D49-4D6D-BA55-292E526D6A33}" type="pres">
      <dgm:prSet presAssocID="{7F0FA9FC-753F-4A1C-8155-D5B608725F5C}" presName="pictRect" presStyleLbl="node1" presStyleIdx="2" presStyleCnt="5" custLinFactNeighborX="14568" custLinFactNeighborY="-105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ciduous tree"/>
        </a:ext>
      </dgm:extLst>
    </dgm:pt>
    <dgm:pt modelId="{ADB5E101-BD78-48FD-8854-712B5B16C794}" type="pres">
      <dgm:prSet presAssocID="{7F0FA9FC-753F-4A1C-8155-D5B608725F5C}" presName="textRect" presStyleLbl="revTx" presStyleIdx="2" presStyleCnt="5" custLinFactNeighborX="9314" custLinFactNeighborY="1963">
        <dgm:presLayoutVars>
          <dgm:bulletEnabled val="1"/>
        </dgm:presLayoutVars>
      </dgm:prSet>
      <dgm:spPr/>
    </dgm:pt>
    <dgm:pt modelId="{58F5A7CF-139F-4890-9EE2-BA7E96C164A7}" type="pres">
      <dgm:prSet presAssocID="{206DC987-3608-4E9B-B4CA-46AABFF5E064}" presName="sibTrans" presStyleLbl="sibTrans2D1" presStyleIdx="0" presStyleCnt="0"/>
      <dgm:spPr/>
    </dgm:pt>
    <dgm:pt modelId="{8799F291-A789-4253-9A68-5C1FA527866B}" type="pres">
      <dgm:prSet presAssocID="{E5848A50-2C3C-4F5D-BF4B-E02DC4BBB8F6}" presName="compNode" presStyleCnt="0"/>
      <dgm:spPr/>
    </dgm:pt>
    <dgm:pt modelId="{463C3C83-DB2C-4945-81AD-CD8FCE3F21AD}" type="pres">
      <dgm:prSet presAssocID="{E5848A50-2C3C-4F5D-BF4B-E02DC4BBB8F6}" presName="pict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ire"/>
        </a:ext>
      </dgm:extLst>
    </dgm:pt>
    <dgm:pt modelId="{240EC904-10AE-40A9-9E7F-766807BA94C2}" type="pres">
      <dgm:prSet presAssocID="{E5848A50-2C3C-4F5D-BF4B-E02DC4BBB8F6}" presName="textRect" presStyleLbl="revTx" presStyleIdx="3" presStyleCnt="5">
        <dgm:presLayoutVars>
          <dgm:bulletEnabled val="1"/>
        </dgm:presLayoutVars>
      </dgm:prSet>
      <dgm:spPr/>
    </dgm:pt>
    <dgm:pt modelId="{17155780-016D-498F-8C47-69EF01AC1C8D}" type="pres">
      <dgm:prSet presAssocID="{BCA572D9-91BB-4AD0-BE2F-7BE7BCD13A06}" presName="sibTrans" presStyleLbl="sibTrans2D1" presStyleIdx="0" presStyleCnt="0"/>
      <dgm:spPr/>
    </dgm:pt>
    <dgm:pt modelId="{19F77B52-5C1A-4ABF-BFFA-632AFC8A393A}" type="pres">
      <dgm:prSet presAssocID="{48A0A579-D1A4-4FF8-914B-47F1C8E2EE63}" presName="compNode" presStyleCnt="0"/>
      <dgm:spPr/>
    </dgm:pt>
    <dgm:pt modelId="{D88D29BE-3C6A-4CE7-9858-569C6BB380E7}" type="pres">
      <dgm:prSet presAssocID="{48A0A579-D1A4-4FF8-914B-47F1C8E2EE63}" presName="pict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Upward trend"/>
        </a:ext>
      </dgm:extLst>
    </dgm:pt>
    <dgm:pt modelId="{C878079C-C289-495D-A30C-F376DDF65283}" type="pres">
      <dgm:prSet presAssocID="{48A0A579-D1A4-4FF8-914B-47F1C8E2EE63}" presName="textRect" presStyleLbl="revTx" presStyleIdx="4" presStyleCnt="5">
        <dgm:presLayoutVars>
          <dgm:bulletEnabled val="1"/>
        </dgm:presLayoutVars>
      </dgm:prSet>
      <dgm:spPr/>
    </dgm:pt>
  </dgm:ptLst>
  <dgm:cxnLst>
    <dgm:cxn modelId="{913DF829-CDCA-42F6-A77C-4D56E82A9A6B}" srcId="{8D9ECE27-D4D9-47CF-B65C-EABBB81AA1CE}" destId="{48A0A579-D1A4-4FF8-914B-47F1C8E2EE63}" srcOrd="4" destOrd="0" parTransId="{1F8CE3C0-1B24-4101-A7F8-9CD2C767934D}" sibTransId="{73BF1184-EE57-4568-A3F3-92C5CB113B88}"/>
    <dgm:cxn modelId="{611DFD45-6488-4F45-B8E2-18DEC319F8F0}" srcId="{8D9ECE27-D4D9-47CF-B65C-EABBB81AA1CE}" destId="{3663E048-210D-4A48-9A27-58F414F47FF2}" srcOrd="0" destOrd="0" parTransId="{A47144DF-76C2-4743-B032-0AC2C145E922}" sibTransId="{CBA6A9D3-C5D1-4B2F-B103-A45C6308859C}"/>
    <dgm:cxn modelId="{26DFC549-EA8E-4695-AB47-5CFEF71B256D}" type="presOf" srcId="{CBA6A9D3-C5D1-4B2F-B103-A45C6308859C}" destId="{D6DE68D3-8414-4774-9F35-D99D98642C40}" srcOrd="0" destOrd="0" presId="urn:microsoft.com/office/officeart/2005/8/layout/pList1"/>
    <dgm:cxn modelId="{5B838F4E-73EB-4CDE-A130-8F828015EE31}" srcId="{8D9ECE27-D4D9-47CF-B65C-EABBB81AA1CE}" destId="{E647E2D3-9FC0-4ADF-B834-4AB8E238776F}" srcOrd="1" destOrd="0" parTransId="{7C8A7C48-7B31-4A78-8466-6E275D51E06F}" sibTransId="{9091A4AF-3E44-4577-9C48-F32376291017}"/>
    <dgm:cxn modelId="{F7521970-FA79-4545-887A-8F1AC83D31B9}" type="presOf" srcId="{E647E2D3-9FC0-4ADF-B834-4AB8E238776F}" destId="{7E09C500-87A2-4911-92F0-3BF9F5FE6D97}" srcOrd="0" destOrd="0" presId="urn:microsoft.com/office/officeart/2005/8/layout/pList1"/>
    <dgm:cxn modelId="{96C03672-DECD-4BD8-A10F-CBF69CF08991}" type="presOf" srcId="{BCA572D9-91BB-4AD0-BE2F-7BE7BCD13A06}" destId="{17155780-016D-498F-8C47-69EF01AC1C8D}" srcOrd="0" destOrd="0" presId="urn:microsoft.com/office/officeart/2005/8/layout/pList1"/>
    <dgm:cxn modelId="{F40D3D76-7587-4029-8F4A-83E5451BAA19}" srcId="{8D9ECE27-D4D9-47CF-B65C-EABBB81AA1CE}" destId="{E5848A50-2C3C-4F5D-BF4B-E02DC4BBB8F6}" srcOrd="3" destOrd="0" parTransId="{AE460A63-2669-46FE-92D8-E20BAD5E55D3}" sibTransId="{BCA572D9-91BB-4AD0-BE2F-7BE7BCD13A06}"/>
    <dgm:cxn modelId="{E2FCE279-432F-4A50-812F-C55B3A6D93EC}" type="presOf" srcId="{3663E048-210D-4A48-9A27-58F414F47FF2}" destId="{8019B109-957A-4E85-8B38-C593EA8E02C3}" srcOrd="0" destOrd="0" presId="urn:microsoft.com/office/officeart/2005/8/layout/pList1"/>
    <dgm:cxn modelId="{50C00B82-4FF8-48B2-861A-F8C8AF8FE515}" srcId="{8D9ECE27-D4D9-47CF-B65C-EABBB81AA1CE}" destId="{7F0FA9FC-753F-4A1C-8155-D5B608725F5C}" srcOrd="2" destOrd="0" parTransId="{C23951D1-FCF2-4899-9D94-81AAE2F8E016}" sibTransId="{206DC987-3608-4E9B-B4CA-46AABFF5E064}"/>
    <dgm:cxn modelId="{1B4C648C-4920-4293-93FF-C614CF129527}" type="presOf" srcId="{206DC987-3608-4E9B-B4CA-46AABFF5E064}" destId="{58F5A7CF-139F-4890-9EE2-BA7E96C164A7}" srcOrd="0" destOrd="0" presId="urn:microsoft.com/office/officeart/2005/8/layout/pList1"/>
    <dgm:cxn modelId="{EEB3B790-A06C-4A8D-8B5E-BA59CF9C5191}" type="presOf" srcId="{9091A4AF-3E44-4577-9C48-F32376291017}" destId="{B8F2C89F-5192-4490-BF20-D854AF02BDE7}" srcOrd="0" destOrd="0" presId="urn:microsoft.com/office/officeart/2005/8/layout/pList1"/>
    <dgm:cxn modelId="{E805D897-2AFE-49E4-B510-339692B45DA4}" type="presOf" srcId="{8D9ECE27-D4D9-47CF-B65C-EABBB81AA1CE}" destId="{F4AB593F-0388-4D74-ADA6-099052453582}" srcOrd="0" destOrd="0" presId="urn:microsoft.com/office/officeart/2005/8/layout/pList1"/>
    <dgm:cxn modelId="{8540C9D2-145E-4844-9ABF-494C0CCD3608}" type="presOf" srcId="{E5848A50-2C3C-4F5D-BF4B-E02DC4BBB8F6}" destId="{240EC904-10AE-40A9-9E7F-766807BA94C2}" srcOrd="0" destOrd="0" presId="urn:microsoft.com/office/officeart/2005/8/layout/pList1"/>
    <dgm:cxn modelId="{37A32DFB-33EE-4121-9FFC-5006FBF48DC0}" type="presOf" srcId="{7F0FA9FC-753F-4A1C-8155-D5B608725F5C}" destId="{ADB5E101-BD78-48FD-8854-712B5B16C794}" srcOrd="0" destOrd="0" presId="urn:microsoft.com/office/officeart/2005/8/layout/pList1"/>
    <dgm:cxn modelId="{1BE4E6FE-A21D-49AF-8A15-72515BB60613}" type="presOf" srcId="{48A0A579-D1A4-4FF8-914B-47F1C8E2EE63}" destId="{C878079C-C289-495D-A30C-F376DDF65283}" srcOrd="0" destOrd="0" presId="urn:microsoft.com/office/officeart/2005/8/layout/pList1"/>
    <dgm:cxn modelId="{9225760D-23CA-435E-846A-4B7729691E8B}" type="presParOf" srcId="{F4AB593F-0388-4D74-ADA6-099052453582}" destId="{C2920FF9-7E12-4D6B-A8D8-D66FAACF2236}" srcOrd="0" destOrd="0" presId="urn:microsoft.com/office/officeart/2005/8/layout/pList1"/>
    <dgm:cxn modelId="{969B7175-4258-4A0C-B832-3E1F4B7A5B50}" type="presParOf" srcId="{C2920FF9-7E12-4D6B-A8D8-D66FAACF2236}" destId="{FFF54B42-207A-4D83-A7BD-89A6D51DCDDA}" srcOrd="0" destOrd="0" presId="urn:microsoft.com/office/officeart/2005/8/layout/pList1"/>
    <dgm:cxn modelId="{B136BA0A-3FDA-408A-BD8A-9EEEC10EFB2A}" type="presParOf" srcId="{C2920FF9-7E12-4D6B-A8D8-D66FAACF2236}" destId="{8019B109-957A-4E85-8B38-C593EA8E02C3}" srcOrd="1" destOrd="0" presId="urn:microsoft.com/office/officeart/2005/8/layout/pList1"/>
    <dgm:cxn modelId="{3DAAA180-7978-47D8-9EE4-FAE778E721D1}" type="presParOf" srcId="{F4AB593F-0388-4D74-ADA6-099052453582}" destId="{D6DE68D3-8414-4774-9F35-D99D98642C40}" srcOrd="1" destOrd="0" presId="urn:microsoft.com/office/officeart/2005/8/layout/pList1"/>
    <dgm:cxn modelId="{3F91D0CD-7243-444A-8969-06F95DA585F7}" type="presParOf" srcId="{F4AB593F-0388-4D74-ADA6-099052453582}" destId="{CC2FC8B3-0059-4043-893C-6783681D7E83}" srcOrd="2" destOrd="0" presId="urn:microsoft.com/office/officeart/2005/8/layout/pList1"/>
    <dgm:cxn modelId="{DEF4C4D8-6C6B-4F7E-AD9E-2B19A1290ACB}" type="presParOf" srcId="{CC2FC8B3-0059-4043-893C-6783681D7E83}" destId="{802BE534-7AB5-4529-B3E6-FDB17163061B}" srcOrd="0" destOrd="0" presId="urn:microsoft.com/office/officeart/2005/8/layout/pList1"/>
    <dgm:cxn modelId="{620E5D8B-81E8-451F-A9CA-1D64214336C3}" type="presParOf" srcId="{CC2FC8B3-0059-4043-893C-6783681D7E83}" destId="{7E09C500-87A2-4911-92F0-3BF9F5FE6D97}" srcOrd="1" destOrd="0" presId="urn:microsoft.com/office/officeart/2005/8/layout/pList1"/>
    <dgm:cxn modelId="{653E4A36-E6CE-4B30-9E42-091E26CAB614}" type="presParOf" srcId="{F4AB593F-0388-4D74-ADA6-099052453582}" destId="{B8F2C89F-5192-4490-BF20-D854AF02BDE7}" srcOrd="3" destOrd="0" presId="urn:microsoft.com/office/officeart/2005/8/layout/pList1"/>
    <dgm:cxn modelId="{43318A73-9D3B-4003-A47A-7D4BB07B0408}" type="presParOf" srcId="{F4AB593F-0388-4D74-ADA6-099052453582}" destId="{ABD03C9D-A622-4FED-BE15-C3ABEFEBC7D0}" srcOrd="4" destOrd="0" presId="urn:microsoft.com/office/officeart/2005/8/layout/pList1"/>
    <dgm:cxn modelId="{F1B90D8F-B688-43BA-810D-58C696047204}" type="presParOf" srcId="{ABD03C9D-A622-4FED-BE15-C3ABEFEBC7D0}" destId="{05A65C42-7D49-4D6D-BA55-292E526D6A33}" srcOrd="0" destOrd="0" presId="urn:microsoft.com/office/officeart/2005/8/layout/pList1"/>
    <dgm:cxn modelId="{C9F124C7-25A3-4E3B-9FB4-331183AAF858}" type="presParOf" srcId="{ABD03C9D-A622-4FED-BE15-C3ABEFEBC7D0}" destId="{ADB5E101-BD78-48FD-8854-712B5B16C794}" srcOrd="1" destOrd="0" presId="urn:microsoft.com/office/officeart/2005/8/layout/pList1"/>
    <dgm:cxn modelId="{B9D255BA-ED93-4457-9F9D-100BA067EAA1}" type="presParOf" srcId="{F4AB593F-0388-4D74-ADA6-099052453582}" destId="{58F5A7CF-139F-4890-9EE2-BA7E96C164A7}" srcOrd="5" destOrd="0" presId="urn:microsoft.com/office/officeart/2005/8/layout/pList1"/>
    <dgm:cxn modelId="{C43066C2-B06B-4C75-9E86-0AD02849DEFB}" type="presParOf" srcId="{F4AB593F-0388-4D74-ADA6-099052453582}" destId="{8799F291-A789-4253-9A68-5C1FA527866B}" srcOrd="6" destOrd="0" presId="urn:microsoft.com/office/officeart/2005/8/layout/pList1"/>
    <dgm:cxn modelId="{0FEF3BD5-7D9C-40C3-94F6-DA8563606657}" type="presParOf" srcId="{8799F291-A789-4253-9A68-5C1FA527866B}" destId="{463C3C83-DB2C-4945-81AD-CD8FCE3F21AD}" srcOrd="0" destOrd="0" presId="urn:microsoft.com/office/officeart/2005/8/layout/pList1"/>
    <dgm:cxn modelId="{0B3A66A2-4C1F-4D65-A8D2-20FE0B3355A0}" type="presParOf" srcId="{8799F291-A789-4253-9A68-5C1FA527866B}" destId="{240EC904-10AE-40A9-9E7F-766807BA94C2}" srcOrd="1" destOrd="0" presId="urn:microsoft.com/office/officeart/2005/8/layout/pList1"/>
    <dgm:cxn modelId="{8FD8899C-0CD0-4A8C-B51E-5EB0FD7C06B4}" type="presParOf" srcId="{F4AB593F-0388-4D74-ADA6-099052453582}" destId="{17155780-016D-498F-8C47-69EF01AC1C8D}" srcOrd="7" destOrd="0" presId="urn:microsoft.com/office/officeart/2005/8/layout/pList1"/>
    <dgm:cxn modelId="{73AF6CD1-685B-4A31-9E17-DD04E1444403}" type="presParOf" srcId="{F4AB593F-0388-4D74-ADA6-099052453582}" destId="{19F77B52-5C1A-4ABF-BFFA-632AFC8A393A}" srcOrd="8" destOrd="0" presId="urn:microsoft.com/office/officeart/2005/8/layout/pList1"/>
    <dgm:cxn modelId="{2F8F1131-F1B5-448B-8B11-6E6696B5219E}" type="presParOf" srcId="{19F77B52-5C1A-4ABF-BFFA-632AFC8A393A}" destId="{D88D29BE-3C6A-4CE7-9858-569C6BB380E7}" srcOrd="0" destOrd="0" presId="urn:microsoft.com/office/officeart/2005/8/layout/pList1"/>
    <dgm:cxn modelId="{58A60B65-8986-494F-9C17-E82176F7E580}" type="presParOf" srcId="{19F77B52-5C1A-4ABF-BFFA-632AFC8A393A}" destId="{C878079C-C289-495D-A30C-F376DDF65283}"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2D779D6-A170-4A81-9993-61C8B0D7AAD9}" type="doc">
      <dgm:prSet loTypeId="urn:microsoft.com/office/officeart/2005/8/layout/cycle5" loCatId="cycle" qsTypeId="urn:microsoft.com/office/officeart/2005/8/quickstyle/simple5" qsCatId="simple" csTypeId="urn:microsoft.com/office/officeart/2005/8/colors/colorful5" csCatId="colorful" phldr="1"/>
      <dgm:spPr/>
      <dgm:t>
        <a:bodyPr/>
        <a:lstStyle/>
        <a:p>
          <a:endParaRPr lang="en-GB"/>
        </a:p>
      </dgm:t>
    </dgm:pt>
    <dgm:pt modelId="{B78C30F5-8426-4C4D-A11D-B752101F654A}">
      <dgm:prSet/>
      <dgm:spPr/>
      <dgm:t>
        <a:bodyPr/>
        <a:lstStyle/>
        <a:p>
          <a:r>
            <a:rPr lang="en-US"/>
            <a:t>Effectuation Theory (Nielsen and Lassen, 2011)</a:t>
          </a:r>
          <a:endParaRPr lang="en-GB"/>
        </a:p>
      </dgm:t>
    </dgm:pt>
    <dgm:pt modelId="{4647824B-F97F-4576-9D61-39488F73165F}" type="parTrans" cxnId="{34E16ADC-8AEA-4E69-AB8E-0536AD5AC9B2}">
      <dgm:prSet/>
      <dgm:spPr/>
      <dgm:t>
        <a:bodyPr/>
        <a:lstStyle/>
        <a:p>
          <a:endParaRPr lang="en-GB"/>
        </a:p>
      </dgm:t>
    </dgm:pt>
    <dgm:pt modelId="{109CAF2C-A0AF-44E3-888F-7EAEC65A04FF}" type="sibTrans" cxnId="{34E16ADC-8AEA-4E69-AB8E-0536AD5AC9B2}">
      <dgm:prSet/>
      <dgm:spPr/>
      <dgm:t>
        <a:bodyPr/>
        <a:lstStyle/>
        <a:p>
          <a:endParaRPr lang="en-GB"/>
        </a:p>
      </dgm:t>
    </dgm:pt>
    <dgm:pt modelId="{1DBF30A0-A157-4982-B5C8-812D8C208251}">
      <dgm:prSet/>
      <dgm:spPr/>
      <dgm:t>
        <a:bodyPr/>
        <a:lstStyle/>
        <a:p>
          <a:r>
            <a:rPr lang="en-US"/>
            <a:t>Social Entrepreneurship Theory (Pless, 2012)</a:t>
          </a:r>
          <a:endParaRPr lang="en-GB"/>
        </a:p>
      </dgm:t>
    </dgm:pt>
    <dgm:pt modelId="{34F593B1-24E6-453F-BA44-495131CBF739}" type="parTrans" cxnId="{7C820EC8-B07C-47F5-8206-A919F68666A9}">
      <dgm:prSet/>
      <dgm:spPr/>
      <dgm:t>
        <a:bodyPr/>
        <a:lstStyle/>
        <a:p>
          <a:endParaRPr lang="en-GB"/>
        </a:p>
      </dgm:t>
    </dgm:pt>
    <dgm:pt modelId="{C6D4E8E1-D524-44F9-8C18-E5849D416744}" type="sibTrans" cxnId="{7C820EC8-B07C-47F5-8206-A919F68666A9}">
      <dgm:prSet/>
      <dgm:spPr/>
      <dgm:t>
        <a:bodyPr/>
        <a:lstStyle/>
        <a:p>
          <a:endParaRPr lang="en-GB"/>
        </a:p>
      </dgm:t>
    </dgm:pt>
    <dgm:pt modelId="{1C9FD26F-B9DF-4F55-A07E-60D336434C02}">
      <dgm:prSet/>
      <dgm:spPr/>
      <dgm:t>
        <a:bodyPr/>
        <a:lstStyle/>
        <a:p>
          <a:r>
            <a:rPr lang="en-US"/>
            <a:t>Lean Startup Methodology (Ries, 2023)</a:t>
          </a:r>
          <a:endParaRPr lang="en-GB"/>
        </a:p>
      </dgm:t>
    </dgm:pt>
    <dgm:pt modelId="{98A3D29A-72ED-4B99-9B75-B0DB987AD6B8}" type="parTrans" cxnId="{6CC3DD6E-9A8D-465E-B1BD-DBC7E5C081B9}">
      <dgm:prSet/>
      <dgm:spPr/>
      <dgm:t>
        <a:bodyPr/>
        <a:lstStyle/>
        <a:p>
          <a:endParaRPr lang="en-GB"/>
        </a:p>
      </dgm:t>
    </dgm:pt>
    <dgm:pt modelId="{5A0D9540-89C6-47BE-B591-267951D8085A}" type="sibTrans" cxnId="{6CC3DD6E-9A8D-465E-B1BD-DBC7E5C081B9}">
      <dgm:prSet/>
      <dgm:spPr/>
      <dgm:t>
        <a:bodyPr/>
        <a:lstStyle/>
        <a:p>
          <a:endParaRPr lang="en-GB"/>
        </a:p>
      </dgm:t>
    </dgm:pt>
    <dgm:pt modelId="{B3C4E5AE-9B79-40A5-95AB-79B06B705D1A}">
      <dgm:prSet/>
      <dgm:spPr/>
      <dgm:t>
        <a:bodyPr/>
        <a:lstStyle/>
        <a:p>
          <a:r>
            <a:rPr lang="en-US"/>
            <a:t>Resource-Based View (RBV) Theory (Madhani, 2010)</a:t>
          </a:r>
          <a:endParaRPr lang="en-GB"/>
        </a:p>
      </dgm:t>
    </dgm:pt>
    <dgm:pt modelId="{FE9F6306-C537-410E-A61B-08124F2985EE}" type="parTrans" cxnId="{6981A063-3252-475B-AFBE-7BEB30BA8A6D}">
      <dgm:prSet/>
      <dgm:spPr/>
      <dgm:t>
        <a:bodyPr/>
        <a:lstStyle/>
        <a:p>
          <a:endParaRPr lang="en-GB"/>
        </a:p>
      </dgm:t>
    </dgm:pt>
    <dgm:pt modelId="{434EAC24-B22D-4F4F-AFB5-A79508A6E958}" type="sibTrans" cxnId="{6981A063-3252-475B-AFBE-7BEB30BA8A6D}">
      <dgm:prSet/>
      <dgm:spPr/>
      <dgm:t>
        <a:bodyPr/>
        <a:lstStyle/>
        <a:p>
          <a:endParaRPr lang="en-GB"/>
        </a:p>
      </dgm:t>
    </dgm:pt>
    <dgm:pt modelId="{03C87E8C-173A-4AF3-B9E9-ADAF45D1960C}">
      <dgm:prSet/>
      <dgm:spPr/>
      <dgm:t>
        <a:bodyPr/>
        <a:lstStyle/>
        <a:p>
          <a:r>
            <a:rPr lang="en-US"/>
            <a:t>Opportunity Recognition Theory (Mary George et al., 2014)</a:t>
          </a:r>
          <a:endParaRPr lang="en-GB"/>
        </a:p>
      </dgm:t>
    </dgm:pt>
    <dgm:pt modelId="{41BD65FC-1BDC-4601-9F2A-31BD3DBD4AD2}" type="parTrans" cxnId="{99933307-80A8-41B8-B5B2-40BD8D3B15E1}">
      <dgm:prSet/>
      <dgm:spPr/>
      <dgm:t>
        <a:bodyPr/>
        <a:lstStyle/>
        <a:p>
          <a:endParaRPr lang="en-GB"/>
        </a:p>
      </dgm:t>
    </dgm:pt>
    <dgm:pt modelId="{06361A10-813F-40A4-A363-AB4CE53C684C}" type="sibTrans" cxnId="{99933307-80A8-41B8-B5B2-40BD8D3B15E1}">
      <dgm:prSet/>
      <dgm:spPr/>
      <dgm:t>
        <a:bodyPr/>
        <a:lstStyle/>
        <a:p>
          <a:endParaRPr lang="en-GB"/>
        </a:p>
      </dgm:t>
    </dgm:pt>
    <dgm:pt modelId="{F5C3B180-B0F1-4C98-AF9F-EA290940DBD2}" type="pres">
      <dgm:prSet presAssocID="{A2D779D6-A170-4A81-9993-61C8B0D7AAD9}" presName="cycle" presStyleCnt="0">
        <dgm:presLayoutVars>
          <dgm:dir/>
          <dgm:resizeHandles val="exact"/>
        </dgm:presLayoutVars>
      </dgm:prSet>
      <dgm:spPr/>
    </dgm:pt>
    <dgm:pt modelId="{DD64F3D6-30E4-4C8F-80F7-8CFA02760F86}" type="pres">
      <dgm:prSet presAssocID="{B78C30F5-8426-4C4D-A11D-B752101F654A}" presName="node" presStyleLbl="node1" presStyleIdx="0" presStyleCnt="5" custScaleX="135387" custScaleY="146459">
        <dgm:presLayoutVars>
          <dgm:bulletEnabled val="1"/>
        </dgm:presLayoutVars>
      </dgm:prSet>
      <dgm:spPr/>
    </dgm:pt>
    <dgm:pt modelId="{6BB9FB47-9CE4-4D3A-9DF1-B19BF4E11F45}" type="pres">
      <dgm:prSet presAssocID="{B78C30F5-8426-4C4D-A11D-B752101F654A}" presName="spNode" presStyleCnt="0"/>
      <dgm:spPr/>
    </dgm:pt>
    <dgm:pt modelId="{E12960B4-4D2D-4AD0-ADD3-6B128D622885}" type="pres">
      <dgm:prSet presAssocID="{109CAF2C-A0AF-44E3-888F-7EAEC65A04FF}" presName="sibTrans" presStyleLbl="sibTrans1D1" presStyleIdx="0" presStyleCnt="5" custScaleX="1172465" custScaleY="1951310"/>
      <dgm:spPr/>
    </dgm:pt>
    <dgm:pt modelId="{9CC25161-C327-49B6-93AD-E8178BF91985}" type="pres">
      <dgm:prSet presAssocID="{1DBF30A0-A157-4982-B5C8-812D8C208251}" presName="node" presStyleLbl="node1" presStyleIdx="1" presStyleCnt="5" custScaleX="135387" custScaleY="146459">
        <dgm:presLayoutVars>
          <dgm:bulletEnabled val="1"/>
        </dgm:presLayoutVars>
      </dgm:prSet>
      <dgm:spPr/>
    </dgm:pt>
    <dgm:pt modelId="{9DF31366-25DA-4CC8-ADE9-68B69A15C43B}" type="pres">
      <dgm:prSet presAssocID="{1DBF30A0-A157-4982-B5C8-812D8C208251}" presName="spNode" presStyleCnt="0"/>
      <dgm:spPr/>
    </dgm:pt>
    <dgm:pt modelId="{6F0EE681-5D16-4467-B166-3A2A5414F02E}" type="pres">
      <dgm:prSet presAssocID="{C6D4E8E1-D524-44F9-8C18-E5849D416744}" presName="sibTrans" presStyleLbl="sibTrans1D1" presStyleIdx="1" presStyleCnt="5" custScaleX="1172465" custScaleY="1951310"/>
      <dgm:spPr/>
    </dgm:pt>
    <dgm:pt modelId="{DD1343E9-DDF9-4916-8EAF-2B06C48AF336}" type="pres">
      <dgm:prSet presAssocID="{1C9FD26F-B9DF-4F55-A07E-60D336434C02}" presName="node" presStyleLbl="node1" presStyleIdx="2" presStyleCnt="5" custScaleX="135387" custScaleY="146459">
        <dgm:presLayoutVars>
          <dgm:bulletEnabled val="1"/>
        </dgm:presLayoutVars>
      </dgm:prSet>
      <dgm:spPr/>
    </dgm:pt>
    <dgm:pt modelId="{860E81F6-1171-439F-BE32-DB23CA69A6B5}" type="pres">
      <dgm:prSet presAssocID="{1C9FD26F-B9DF-4F55-A07E-60D336434C02}" presName="spNode" presStyleCnt="0"/>
      <dgm:spPr/>
    </dgm:pt>
    <dgm:pt modelId="{AD7207B3-69C1-44CC-BFF0-D2B7E284EE03}" type="pres">
      <dgm:prSet presAssocID="{5A0D9540-89C6-47BE-B591-267951D8085A}" presName="sibTrans" presStyleLbl="sibTrans1D1" presStyleIdx="2" presStyleCnt="5" custScaleX="1172465" custScaleY="1951310"/>
      <dgm:spPr/>
    </dgm:pt>
    <dgm:pt modelId="{E6B77E9C-EA4E-41B8-9878-E95F55DA6396}" type="pres">
      <dgm:prSet presAssocID="{B3C4E5AE-9B79-40A5-95AB-79B06B705D1A}" presName="node" presStyleLbl="node1" presStyleIdx="3" presStyleCnt="5" custScaleX="135387" custScaleY="146459">
        <dgm:presLayoutVars>
          <dgm:bulletEnabled val="1"/>
        </dgm:presLayoutVars>
      </dgm:prSet>
      <dgm:spPr/>
    </dgm:pt>
    <dgm:pt modelId="{839B442A-E9EF-462D-8758-93C1D439F30E}" type="pres">
      <dgm:prSet presAssocID="{B3C4E5AE-9B79-40A5-95AB-79B06B705D1A}" presName="spNode" presStyleCnt="0"/>
      <dgm:spPr/>
    </dgm:pt>
    <dgm:pt modelId="{B67C4547-8B24-4C85-81A3-FF9C4F3A4230}" type="pres">
      <dgm:prSet presAssocID="{434EAC24-B22D-4F4F-AFB5-A79508A6E958}" presName="sibTrans" presStyleLbl="sibTrans1D1" presStyleIdx="3" presStyleCnt="5" custScaleX="1172465" custScaleY="1951310"/>
      <dgm:spPr/>
    </dgm:pt>
    <dgm:pt modelId="{1D4A0BD4-4F22-4CA0-8952-615D0ACFE805}" type="pres">
      <dgm:prSet presAssocID="{03C87E8C-173A-4AF3-B9E9-ADAF45D1960C}" presName="node" presStyleLbl="node1" presStyleIdx="4" presStyleCnt="5" custScaleX="135387" custScaleY="146459">
        <dgm:presLayoutVars>
          <dgm:bulletEnabled val="1"/>
        </dgm:presLayoutVars>
      </dgm:prSet>
      <dgm:spPr/>
    </dgm:pt>
    <dgm:pt modelId="{DC5BFEFF-BBD8-42D2-A66F-0685F0F9A86D}" type="pres">
      <dgm:prSet presAssocID="{03C87E8C-173A-4AF3-B9E9-ADAF45D1960C}" presName="spNode" presStyleCnt="0"/>
      <dgm:spPr/>
    </dgm:pt>
    <dgm:pt modelId="{DC37217C-BE67-4432-8731-AC134C3C2E01}" type="pres">
      <dgm:prSet presAssocID="{06361A10-813F-40A4-A363-AB4CE53C684C}" presName="sibTrans" presStyleLbl="sibTrans1D1" presStyleIdx="4" presStyleCnt="5" custScaleX="1172465" custScaleY="1951310"/>
      <dgm:spPr/>
    </dgm:pt>
  </dgm:ptLst>
  <dgm:cxnLst>
    <dgm:cxn modelId="{028D3506-219A-4922-A45F-B1E035B59E4B}" type="presOf" srcId="{B3C4E5AE-9B79-40A5-95AB-79B06B705D1A}" destId="{E6B77E9C-EA4E-41B8-9878-E95F55DA6396}" srcOrd="0" destOrd="0" presId="urn:microsoft.com/office/officeart/2005/8/layout/cycle5"/>
    <dgm:cxn modelId="{99933307-80A8-41B8-B5B2-40BD8D3B15E1}" srcId="{A2D779D6-A170-4A81-9993-61C8B0D7AAD9}" destId="{03C87E8C-173A-4AF3-B9E9-ADAF45D1960C}" srcOrd="4" destOrd="0" parTransId="{41BD65FC-1BDC-4601-9F2A-31BD3DBD4AD2}" sibTransId="{06361A10-813F-40A4-A363-AB4CE53C684C}"/>
    <dgm:cxn modelId="{AEED2C10-4595-4F95-A952-9C1FFF7FEF37}" type="presOf" srcId="{C6D4E8E1-D524-44F9-8C18-E5849D416744}" destId="{6F0EE681-5D16-4467-B166-3A2A5414F02E}" srcOrd="0" destOrd="0" presId="urn:microsoft.com/office/officeart/2005/8/layout/cycle5"/>
    <dgm:cxn modelId="{C6BF591D-3BC7-4966-AD88-81EC68B8F9AE}" type="presOf" srcId="{A2D779D6-A170-4A81-9993-61C8B0D7AAD9}" destId="{F5C3B180-B0F1-4C98-AF9F-EA290940DBD2}" srcOrd="0" destOrd="0" presId="urn:microsoft.com/office/officeart/2005/8/layout/cycle5"/>
    <dgm:cxn modelId="{27442D37-FAC7-4B10-8D6A-F73B7F7DA270}" type="presOf" srcId="{1C9FD26F-B9DF-4F55-A07E-60D336434C02}" destId="{DD1343E9-DDF9-4916-8EAF-2B06C48AF336}" srcOrd="0" destOrd="0" presId="urn:microsoft.com/office/officeart/2005/8/layout/cycle5"/>
    <dgm:cxn modelId="{6981A063-3252-475B-AFBE-7BEB30BA8A6D}" srcId="{A2D779D6-A170-4A81-9993-61C8B0D7AAD9}" destId="{B3C4E5AE-9B79-40A5-95AB-79B06B705D1A}" srcOrd="3" destOrd="0" parTransId="{FE9F6306-C537-410E-A61B-08124F2985EE}" sibTransId="{434EAC24-B22D-4F4F-AFB5-A79508A6E958}"/>
    <dgm:cxn modelId="{6CC3DD6E-9A8D-465E-B1BD-DBC7E5C081B9}" srcId="{A2D779D6-A170-4A81-9993-61C8B0D7AAD9}" destId="{1C9FD26F-B9DF-4F55-A07E-60D336434C02}" srcOrd="2" destOrd="0" parTransId="{98A3D29A-72ED-4B99-9B75-B0DB987AD6B8}" sibTransId="{5A0D9540-89C6-47BE-B591-267951D8085A}"/>
    <dgm:cxn modelId="{72070B51-22C0-4253-B3AC-0D48F628BE07}" type="presOf" srcId="{109CAF2C-A0AF-44E3-888F-7EAEC65A04FF}" destId="{E12960B4-4D2D-4AD0-ADD3-6B128D622885}" srcOrd="0" destOrd="0" presId="urn:microsoft.com/office/officeart/2005/8/layout/cycle5"/>
    <dgm:cxn modelId="{235B2873-54AA-4E17-8D6E-2418A26973E7}" type="presOf" srcId="{06361A10-813F-40A4-A363-AB4CE53C684C}" destId="{DC37217C-BE67-4432-8731-AC134C3C2E01}" srcOrd="0" destOrd="0" presId="urn:microsoft.com/office/officeart/2005/8/layout/cycle5"/>
    <dgm:cxn modelId="{377ED756-F8E9-43A1-8C5D-B33684FA0EAB}" type="presOf" srcId="{434EAC24-B22D-4F4F-AFB5-A79508A6E958}" destId="{B67C4547-8B24-4C85-81A3-FF9C4F3A4230}" srcOrd="0" destOrd="0" presId="urn:microsoft.com/office/officeart/2005/8/layout/cycle5"/>
    <dgm:cxn modelId="{E4C03185-42C2-4212-A6C5-1CF631F4E3FF}" type="presOf" srcId="{5A0D9540-89C6-47BE-B591-267951D8085A}" destId="{AD7207B3-69C1-44CC-BFF0-D2B7E284EE03}" srcOrd="0" destOrd="0" presId="urn:microsoft.com/office/officeart/2005/8/layout/cycle5"/>
    <dgm:cxn modelId="{EA48D997-7781-4B51-B7CF-1041BEC15B77}" type="presOf" srcId="{B78C30F5-8426-4C4D-A11D-B752101F654A}" destId="{DD64F3D6-30E4-4C8F-80F7-8CFA02760F86}" srcOrd="0" destOrd="0" presId="urn:microsoft.com/office/officeart/2005/8/layout/cycle5"/>
    <dgm:cxn modelId="{7C820EC8-B07C-47F5-8206-A919F68666A9}" srcId="{A2D779D6-A170-4A81-9993-61C8B0D7AAD9}" destId="{1DBF30A0-A157-4982-B5C8-812D8C208251}" srcOrd="1" destOrd="0" parTransId="{34F593B1-24E6-453F-BA44-495131CBF739}" sibTransId="{C6D4E8E1-D524-44F9-8C18-E5849D416744}"/>
    <dgm:cxn modelId="{34E16ADC-8AEA-4E69-AB8E-0536AD5AC9B2}" srcId="{A2D779D6-A170-4A81-9993-61C8B0D7AAD9}" destId="{B78C30F5-8426-4C4D-A11D-B752101F654A}" srcOrd="0" destOrd="0" parTransId="{4647824B-F97F-4576-9D61-39488F73165F}" sibTransId="{109CAF2C-A0AF-44E3-888F-7EAEC65A04FF}"/>
    <dgm:cxn modelId="{B08768E9-1A22-404A-8242-566FABBF9224}" type="presOf" srcId="{03C87E8C-173A-4AF3-B9E9-ADAF45D1960C}" destId="{1D4A0BD4-4F22-4CA0-8952-615D0ACFE805}" srcOrd="0" destOrd="0" presId="urn:microsoft.com/office/officeart/2005/8/layout/cycle5"/>
    <dgm:cxn modelId="{45A53AF7-0340-4370-9FEB-2F26B1BA069F}" type="presOf" srcId="{1DBF30A0-A157-4982-B5C8-812D8C208251}" destId="{9CC25161-C327-49B6-93AD-E8178BF91985}" srcOrd="0" destOrd="0" presId="urn:microsoft.com/office/officeart/2005/8/layout/cycle5"/>
    <dgm:cxn modelId="{681D97BD-7292-40C3-B956-717EBD20730D}" type="presParOf" srcId="{F5C3B180-B0F1-4C98-AF9F-EA290940DBD2}" destId="{DD64F3D6-30E4-4C8F-80F7-8CFA02760F86}" srcOrd="0" destOrd="0" presId="urn:microsoft.com/office/officeart/2005/8/layout/cycle5"/>
    <dgm:cxn modelId="{C1675029-0E22-405D-ACBA-AE3E57A7AF6D}" type="presParOf" srcId="{F5C3B180-B0F1-4C98-AF9F-EA290940DBD2}" destId="{6BB9FB47-9CE4-4D3A-9DF1-B19BF4E11F45}" srcOrd="1" destOrd="0" presId="urn:microsoft.com/office/officeart/2005/8/layout/cycle5"/>
    <dgm:cxn modelId="{47941DE7-3999-40B6-8D1D-F4604DCD6E73}" type="presParOf" srcId="{F5C3B180-B0F1-4C98-AF9F-EA290940DBD2}" destId="{E12960B4-4D2D-4AD0-ADD3-6B128D622885}" srcOrd="2" destOrd="0" presId="urn:microsoft.com/office/officeart/2005/8/layout/cycle5"/>
    <dgm:cxn modelId="{1DF606AC-B94E-4B89-BE0D-E78520670C0C}" type="presParOf" srcId="{F5C3B180-B0F1-4C98-AF9F-EA290940DBD2}" destId="{9CC25161-C327-49B6-93AD-E8178BF91985}" srcOrd="3" destOrd="0" presId="urn:microsoft.com/office/officeart/2005/8/layout/cycle5"/>
    <dgm:cxn modelId="{1EF537A2-E265-40B3-9A65-EA3983E8CEA6}" type="presParOf" srcId="{F5C3B180-B0F1-4C98-AF9F-EA290940DBD2}" destId="{9DF31366-25DA-4CC8-ADE9-68B69A15C43B}" srcOrd="4" destOrd="0" presId="urn:microsoft.com/office/officeart/2005/8/layout/cycle5"/>
    <dgm:cxn modelId="{C4F78C3C-FE96-4E46-AE81-BF3D5B3BBB5C}" type="presParOf" srcId="{F5C3B180-B0F1-4C98-AF9F-EA290940DBD2}" destId="{6F0EE681-5D16-4467-B166-3A2A5414F02E}" srcOrd="5" destOrd="0" presId="urn:microsoft.com/office/officeart/2005/8/layout/cycle5"/>
    <dgm:cxn modelId="{5E704956-3B06-4211-B19E-A2720F629C19}" type="presParOf" srcId="{F5C3B180-B0F1-4C98-AF9F-EA290940DBD2}" destId="{DD1343E9-DDF9-4916-8EAF-2B06C48AF336}" srcOrd="6" destOrd="0" presId="urn:microsoft.com/office/officeart/2005/8/layout/cycle5"/>
    <dgm:cxn modelId="{296686F5-C8B6-4105-BB73-65FA338AC4AD}" type="presParOf" srcId="{F5C3B180-B0F1-4C98-AF9F-EA290940DBD2}" destId="{860E81F6-1171-439F-BE32-DB23CA69A6B5}" srcOrd="7" destOrd="0" presId="urn:microsoft.com/office/officeart/2005/8/layout/cycle5"/>
    <dgm:cxn modelId="{F75F4295-66B5-4C7C-919D-2A4642A735D3}" type="presParOf" srcId="{F5C3B180-B0F1-4C98-AF9F-EA290940DBD2}" destId="{AD7207B3-69C1-44CC-BFF0-D2B7E284EE03}" srcOrd="8" destOrd="0" presId="urn:microsoft.com/office/officeart/2005/8/layout/cycle5"/>
    <dgm:cxn modelId="{5324FE65-3D2C-448A-997E-F940C0B653FA}" type="presParOf" srcId="{F5C3B180-B0F1-4C98-AF9F-EA290940DBD2}" destId="{E6B77E9C-EA4E-41B8-9878-E95F55DA6396}" srcOrd="9" destOrd="0" presId="urn:microsoft.com/office/officeart/2005/8/layout/cycle5"/>
    <dgm:cxn modelId="{4DE26466-3B32-48DE-95B8-ACB160CED822}" type="presParOf" srcId="{F5C3B180-B0F1-4C98-AF9F-EA290940DBD2}" destId="{839B442A-E9EF-462D-8758-93C1D439F30E}" srcOrd="10" destOrd="0" presId="urn:microsoft.com/office/officeart/2005/8/layout/cycle5"/>
    <dgm:cxn modelId="{0EA3E98B-8F0D-4411-80E1-B5F1850B4E36}" type="presParOf" srcId="{F5C3B180-B0F1-4C98-AF9F-EA290940DBD2}" destId="{B67C4547-8B24-4C85-81A3-FF9C4F3A4230}" srcOrd="11" destOrd="0" presId="urn:microsoft.com/office/officeart/2005/8/layout/cycle5"/>
    <dgm:cxn modelId="{7AF15938-C712-4588-A4E2-777B2D7C5046}" type="presParOf" srcId="{F5C3B180-B0F1-4C98-AF9F-EA290940DBD2}" destId="{1D4A0BD4-4F22-4CA0-8952-615D0ACFE805}" srcOrd="12" destOrd="0" presId="urn:microsoft.com/office/officeart/2005/8/layout/cycle5"/>
    <dgm:cxn modelId="{9DD57EFE-5E56-4D08-8933-D845BBEF269E}" type="presParOf" srcId="{F5C3B180-B0F1-4C98-AF9F-EA290940DBD2}" destId="{DC5BFEFF-BBD8-42D2-A66F-0685F0F9A86D}" srcOrd="13" destOrd="0" presId="urn:microsoft.com/office/officeart/2005/8/layout/cycle5"/>
    <dgm:cxn modelId="{5BC60608-7755-41E1-A8B5-692C951E30B3}" type="presParOf" srcId="{F5C3B180-B0F1-4C98-AF9F-EA290940DBD2}" destId="{DC37217C-BE67-4432-8731-AC134C3C2E01}"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0252CFE-41A7-41AA-AA26-D5B916BB97A7}" type="doc">
      <dgm:prSet loTypeId="urn:microsoft.com/office/officeart/2018/2/layout/IconCircleList" loCatId="icon" qsTypeId="urn:microsoft.com/office/officeart/2005/8/quickstyle/simple5" qsCatId="simple" csTypeId="urn:microsoft.com/office/officeart/2018/5/colors/Iconchunking_neutralbg_colorful1" csCatId="colorful" phldr="1"/>
      <dgm:spPr/>
      <dgm:t>
        <a:bodyPr/>
        <a:lstStyle/>
        <a:p>
          <a:endParaRPr lang="en-US"/>
        </a:p>
      </dgm:t>
    </dgm:pt>
    <dgm:pt modelId="{1F496DEC-E0A5-418F-A438-E764A5C9D740}">
      <dgm:prSet custT="1"/>
      <dgm:spPr/>
      <dgm:t>
        <a:bodyPr/>
        <a:lstStyle/>
        <a:p>
          <a:pPr>
            <a:lnSpc>
              <a:spcPct val="100000"/>
            </a:lnSpc>
          </a:pPr>
          <a:r>
            <a:rPr lang="en-US" sz="2000" dirty="0"/>
            <a:t>Accommodation services</a:t>
          </a:r>
        </a:p>
      </dgm:t>
    </dgm:pt>
    <dgm:pt modelId="{A4C8D95E-1884-4EAA-B43B-677B4E921355}" type="parTrans" cxnId="{51C4DCCE-2EAE-4A1A-8474-2EF9D9E9EF1C}">
      <dgm:prSet/>
      <dgm:spPr/>
      <dgm:t>
        <a:bodyPr/>
        <a:lstStyle/>
        <a:p>
          <a:endParaRPr lang="en-US" sz="1800"/>
        </a:p>
      </dgm:t>
    </dgm:pt>
    <dgm:pt modelId="{3B1BE6F9-6982-4A4B-97AA-0B2109AAD22D}" type="sibTrans" cxnId="{51C4DCCE-2EAE-4A1A-8474-2EF9D9E9EF1C}">
      <dgm:prSet/>
      <dgm:spPr/>
      <dgm:t>
        <a:bodyPr/>
        <a:lstStyle/>
        <a:p>
          <a:pPr>
            <a:lnSpc>
              <a:spcPct val="100000"/>
            </a:lnSpc>
          </a:pPr>
          <a:endParaRPr lang="en-US" sz="1800"/>
        </a:p>
      </dgm:t>
    </dgm:pt>
    <dgm:pt modelId="{7559B1AE-D8EF-4FB4-80E7-4F1113527400}">
      <dgm:prSet custT="1"/>
      <dgm:spPr/>
      <dgm:t>
        <a:bodyPr/>
        <a:lstStyle/>
        <a:p>
          <a:pPr>
            <a:lnSpc>
              <a:spcPct val="100000"/>
            </a:lnSpc>
          </a:pPr>
          <a:r>
            <a:rPr lang="en-US" sz="2000" dirty="0"/>
            <a:t>Cultural experiences</a:t>
          </a:r>
        </a:p>
      </dgm:t>
    </dgm:pt>
    <dgm:pt modelId="{64503C8A-E536-40BE-BE2F-F55DF53A0125}" type="parTrans" cxnId="{B88F5450-4C37-499F-BC6A-1482EAAE488A}">
      <dgm:prSet/>
      <dgm:spPr/>
      <dgm:t>
        <a:bodyPr/>
        <a:lstStyle/>
        <a:p>
          <a:endParaRPr lang="en-US" sz="1800"/>
        </a:p>
      </dgm:t>
    </dgm:pt>
    <dgm:pt modelId="{2609A1AE-EDB7-4D89-9CB4-3595EB10DA27}" type="sibTrans" cxnId="{B88F5450-4C37-499F-BC6A-1482EAAE488A}">
      <dgm:prSet/>
      <dgm:spPr/>
      <dgm:t>
        <a:bodyPr/>
        <a:lstStyle/>
        <a:p>
          <a:pPr>
            <a:lnSpc>
              <a:spcPct val="100000"/>
            </a:lnSpc>
          </a:pPr>
          <a:endParaRPr lang="en-US" sz="1800"/>
        </a:p>
      </dgm:t>
    </dgm:pt>
    <dgm:pt modelId="{07C110F0-68C4-426C-8AA3-DA19311CECC1}">
      <dgm:prSet custT="1"/>
      <dgm:spPr/>
      <dgm:t>
        <a:bodyPr/>
        <a:lstStyle/>
        <a:p>
          <a:pPr>
            <a:lnSpc>
              <a:spcPct val="100000"/>
            </a:lnSpc>
          </a:pPr>
          <a:r>
            <a:rPr lang="en-US" sz="2000"/>
            <a:t>Catering services (Jackson, 2018)</a:t>
          </a:r>
        </a:p>
      </dgm:t>
    </dgm:pt>
    <dgm:pt modelId="{F6324877-12EF-4D18-924E-029A9041F458}" type="parTrans" cxnId="{90A8A5A5-358B-4107-AAE1-CF8210682AD4}">
      <dgm:prSet/>
      <dgm:spPr/>
      <dgm:t>
        <a:bodyPr/>
        <a:lstStyle/>
        <a:p>
          <a:endParaRPr lang="en-US" sz="1800"/>
        </a:p>
      </dgm:t>
    </dgm:pt>
    <dgm:pt modelId="{E74DD42F-DF1A-40A9-891B-2F08BB737EC0}" type="sibTrans" cxnId="{90A8A5A5-358B-4107-AAE1-CF8210682AD4}">
      <dgm:prSet/>
      <dgm:spPr/>
      <dgm:t>
        <a:bodyPr/>
        <a:lstStyle/>
        <a:p>
          <a:pPr>
            <a:lnSpc>
              <a:spcPct val="100000"/>
            </a:lnSpc>
          </a:pPr>
          <a:endParaRPr lang="en-US" sz="1800"/>
        </a:p>
      </dgm:t>
    </dgm:pt>
    <dgm:pt modelId="{D1B36C7C-A37A-4902-903B-4EA2A3800E6C}">
      <dgm:prSet custT="1"/>
      <dgm:spPr/>
      <dgm:t>
        <a:bodyPr/>
        <a:lstStyle/>
        <a:p>
          <a:pPr>
            <a:lnSpc>
              <a:spcPct val="100000"/>
            </a:lnSpc>
          </a:pPr>
          <a:r>
            <a:rPr lang="en-US" sz="2000"/>
            <a:t>Sustainable practices </a:t>
          </a:r>
        </a:p>
      </dgm:t>
    </dgm:pt>
    <dgm:pt modelId="{1B30A72E-50B6-4514-9EE5-E847858755F6}" type="parTrans" cxnId="{8750DDC3-3FC2-45C0-8603-C5F13B291C46}">
      <dgm:prSet/>
      <dgm:spPr/>
      <dgm:t>
        <a:bodyPr/>
        <a:lstStyle/>
        <a:p>
          <a:endParaRPr lang="en-US" sz="1800"/>
        </a:p>
      </dgm:t>
    </dgm:pt>
    <dgm:pt modelId="{AFE5034C-A69D-486F-8199-B81A9A074C25}" type="sibTrans" cxnId="{8750DDC3-3FC2-45C0-8603-C5F13B291C46}">
      <dgm:prSet/>
      <dgm:spPr/>
      <dgm:t>
        <a:bodyPr/>
        <a:lstStyle/>
        <a:p>
          <a:pPr>
            <a:lnSpc>
              <a:spcPct val="100000"/>
            </a:lnSpc>
          </a:pPr>
          <a:endParaRPr lang="en-US" sz="1800"/>
        </a:p>
      </dgm:t>
    </dgm:pt>
    <dgm:pt modelId="{F13F9C63-913F-4C1E-ABF1-5E79BB54AE0C}">
      <dgm:prSet custT="1"/>
      <dgm:spPr/>
      <dgm:t>
        <a:bodyPr/>
        <a:lstStyle/>
        <a:p>
          <a:pPr>
            <a:lnSpc>
              <a:spcPct val="100000"/>
            </a:lnSpc>
          </a:pPr>
          <a:r>
            <a:rPr lang="en-US" sz="2000"/>
            <a:t>Customer service </a:t>
          </a:r>
        </a:p>
      </dgm:t>
    </dgm:pt>
    <dgm:pt modelId="{EAAD1313-EBAC-4E24-ADF0-28FBC2C70B9E}" type="parTrans" cxnId="{5BF44D0F-E0E0-44BB-AA65-DEC164FFB211}">
      <dgm:prSet/>
      <dgm:spPr/>
      <dgm:t>
        <a:bodyPr/>
        <a:lstStyle/>
        <a:p>
          <a:endParaRPr lang="en-US" sz="1800"/>
        </a:p>
      </dgm:t>
    </dgm:pt>
    <dgm:pt modelId="{9088D909-01A9-480A-8A97-262B3EB7FA7C}" type="sibTrans" cxnId="{5BF44D0F-E0E0-44BB-AA65-DEC164FFB211}">
      <dgm:prSet/>
      <dgm:spPr/>
      <dgm:t>
        <a:bodyPr/>
        <a:lstStyle/>
        <a:p>
          <a:pPr>
            <a:lnSpc>
              <a:spcPct val="100000"/>
            </a:lnSpc>
          </a:pPr>
          <a:endParaRPr lang="en-US" sz="1800"/>
        </a:p>
      </dgm:t>
    </dgm:pt>
    <dgm:pt modelId="{BCAB30D3-CDA1-4B43-984A-463685125EB7}">
      <dgm:prSet custT="1"/>
      <dgm:spPr/>
      <dgm:t>
        <a:bodyPr/>
        <a:lstStyle/>
        <a:p>
          <a:pPr>
            <a:lnSpc>
              <a:spcPct val="100000"/>
            </a:lnSpc>
          </a:pPr>
          <a:r>
            <a:rPr lang="en-US" sz="2000" dirty="0"/>
            <a:t>Customer relationship management (</a:t>
          </a:r>
          <a:r>
            <a:rPr lang="en-US" sz="2000" dirty="0" err="1"/>
            <a:t>Dyshkantiuk</a:t>
          </a:r>
          <a:r>
            <a:rPr lang="en-US" sz="2000" dirty="0"/>
            <a:t> et al., 2020)</a:t>
          </a:r>
        </a:p>
      </dgm:t>
    </dgm:pt>
    <dgm:pt modelId="{6931AC65-BD30-4E7C-A3F5-71BDAB2CF428}" type="parTrans" cxnId="{FC2F319E-7505-4BBB-B52B-442FD3C1958B}">
      <dgm:prSet/>
      <dgm:spPr/>
      <dgm:t>
        <a:bodyPr/>
        <a:lstStyle/>
        <a:p>
          <a:endParaRPr lang="en-US" sz="1800"/>
        </a:p>
      </dgm:t>
    </dgm:pt>
    <dgm:pt modelId="{D546B991-D2A6-4063-B022-4C093AA49790}" type="sibTrans" cxnId="{FC2F319E-7505-4BBB-B52B-442FD3C1958B}">
      <dgm:prSet/>
      <dgm:spPr/>
      <dgm:t>
        <a:bodyPr/>
        <a:lstStyle/>
        <a:p>
          <a:endParaRPr lang="en-US" sz="1800"/>
        </a:p>
      </dgm:t>
    </dgm:pt>
    <dgm:pt modelId="{A8E8FC60-48EC-413D-9AF4-4D30FCCE51B1}" type="pres">
      <dgm:prSet presAssocID="{50252CFE-41A7-41AA-AA26-D5B916BB97A7}" presName="root" presStyleCnt="0">
        <dgm:presLayoutVars>
          <dgm:dir/>
          <dgm:resizeHandles val="exact"/>
        </dgm:presLayoutVars>
      </dgm:prSet>
      <dgm:spPr/>
    </dgm:pt>
    <dgm:pt modelId="{77FDFB98-447D-49BA-A681-B4CD341CDBED}" type="pres">
      <dgm:prSet presAssocID="{50252CFE-41A7-41AA-AA26-D5B916BB97A7}" presName="container" presStyleCnt="0">
        <dgm:presLayoutVars>
          <dgm:dir/>
          <dgm:resizeHandles val="exact"/>
        </dgm:presLayoutVars>
      </dgm:prSet>
      <dgm:spPr/>
    </dgm:pt>
    <dgm:pt modelId="{B5601867-B01F-4F9E-8C49-C8C87B97CD32}" type="pres">
      <dgm:prSet presAssocID="{1F496DEC-E0A5-418F-A438-E764A5C9D740}" presName="compNode" presStyleCnt="0"/>
      <dgm:spPr/>
    </dgm:pt>
    <dgm:pt modelId="{63908103-F251-479D-AB17-5D2258E1AAB3}" type="pres">
      <dgm:prSet presAssocID="{1F496DEC-E0A5-418F-A438-E764A5C9D740}" presName="iconBgRect" presStyleLbl="bgShp" presStyleIdx="0" presStyleCnt="6"/>
      <dgm:spPr/>
    </dgm:pt>
    <dgm:pt modelId="{B07F0E47-4905-44F1-89AA-AF2FAFA46C04}" type="pres">
      <dgm:prSet presAssocID="{1F496DEC-E0A5-418F-A438-E764A5C9D74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use"/>
        </a:ext>
      </dgm:extLst>
    </dgm:pt>
    <dgm:pt modelId="{088491DF-85A5-4464-BB39-25055D118831}" type="pres">
      <dgm:prSet presAssocID="{1F496DEC-E0A5-418F-A438-E764A5C9D740}" presName="spaceRect" presStyleCnt="0"/>
      <dgm:spPr/>
    </dgm:pt>
    <dgm:pt modelId="{32320954-4FC1-4101-8514-2AF5A886892C}" type="pres">
      <dgm:prSet presAssocID="{1F496DEC-E0A5-418F-A438-E764A5C9D740}" presName="textRect" presStyleLbl="revTx" presStyleIdx="0" presStyleCnt="6">
        <dgm:presLayoutVars>
          <dgm:chMax val="1"/>
          <dgm:chPref val="1"/>
        </dgm:presLayoutVars>
      </dgm:prSet>
      <dgm:spPr/>
    </dgm:pt>
    <dgm:pt modelId="{DE0A1D7E-35FF-44C2-9C32-C435C98F8C5B}" type="pres">
      <dgm:prSet presAssocID="{3B1BE6F9-6982-4A4B-97AA-0B2109AAD22D}" presName="sibTrans" presStyleLbl="sibTrans2D1" presStyleIdx="0" presStyleCnt="0"/>
      <dgm:spPr/>
    </dgm:pt>
    <dgm:pt modelId="{DE058C4E-F48D-4D54-BC04-EFC6D020B879}" type="pres">
      <dgm:prSet presAssocID="{7559B1AE-D8EF-4FB4-80E7-4F1113527400}" presName="compNode" presStyleCnt="0"/>
      <dgm:spPr/>
    </dgm:pt>
    <dgm:pt modelId="{D645A7EE-5AFA-4F27-A386-C7289782AB72}" type="pres">
      <dgm:prSet presAssocID="{7559B1AE-D8EF-4FB4-80E7-4F1113527400}" presName="iconBgRect" presStyleLbl="bgShp" presStyleIdx="1" presStyleCnt="6"/>
      <dgm:spPr/>
    </dgm:pt>
    <dgm:pt modelId="{41E4D304-A3D3-4C5C-9C98-88247FB61EA0}" type="pres">
      <dgm:prSet presAssocID="{7559B1AE-D8EF-4FB4-80E7-4F111352740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Earth Globe Americas"/>
        </a:ext>
      </dgm:extLst>
    </dgm:pt>
    <dgm:pt modelId="{CEDB6577-C48A-4C26-80C7-91A951586775}" type="pres">
      <dgm:prSet presAssocID="{7559B1AE-D8EF-4FB4-80E7-4F1113527400}" presName="spaceRect" presStyleCnt="0"/>
      <dgm:spPr/>
    </dgm:pt>
    <dgm:pt modelId="{7649A09A-F816-480F-8E98-FA1C432805D5}" type="pres">
      <dgm:prSet presAssocID="{7559B1AE-D8EF-4FB4-80E7-4F1113527400}" presName="textRect" presStyleLbl="revTx" presStyleIdx="1" presStyleCnt="6">
        <dgm:presLayoutVars>
          <dgm:chMax val="1"/>
          <dgm:chPref val="1"/>
        </dgm:presLayoutVars>
      </dgm:prSet>
      <dgm:spPr/>
    </dgm:pt>
    <dgm:pt modelId="{7F9E80F1-3627-43F8-B081-D30331E9FE76}" type="pres">
      <dgm:prSet presAssocID="{2609A1AE-EDB7-4D89-9CB4-3595EB10DA27}" presName="sibTrans" presStyleLbl="sibTrans2D1" presStyleIdx="0" presStyleCnt="0"/>
      <dgm:spPr/>
    </dgm:pt>
    <dgm:pt modelId="{0550FAF2-43BC-4EBE-842E-607216E03BF2}" type="pres">
      <dgm:prSet presAssocID="{07C110F0-68C4-426C-8AA3-DA19311CECC1}" presName="compNode" presStyleCnt="0"/>
      <dgm:spPr/>
    </dgm:pt>
    <dgm:pt modelId="{7DCD4077-0B63-43B9-A309-7CB7044B6204}" type="pres">
      <dgm:prSet presAssocID="{07C110F0-68C4-426C-8AA3-DA19311CECC1}" presName="iconBgRect" presStyleLbl="bgShp" presStyleIdx="2" presStyleCnt="6"/>
      <dgm:spPr/>
    </dgm:pt>
    <dgm:pt modelId="{5F4AE319-B017-404C-A8D8-4E68F4781205}" type="pres">
      <dgm:prSet presAssocID="{07C110F0-68C4-426C-8AA3-DA19311CECC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f"/>
        </a:ext>
      </dgm:extLst>
    </dgm:pt>
    <dgm:pt modelId="{A2003B35-54CB-439E-A58F-A07880AE326B}" type="pres">
      <dgm:prSet presAssocID="{07C110F0-68C4-426C-8AA3-DA19311CECC1}" presName="spaceRect" presStyleCnt="0"/>
      <dgm:spPr/>
    </dgm:pt>
    <dgm:pt modelId="{DD6FCD63-79DC-4639-B03D-204C0C47E23A}" type="pres">
      <dgm:prSet presAssocID="{07C110F0-68C4-426C-8AA3-DA19311CECC1}" presName="textRect" presStyleLbl="revTx" presStyleIdx="2" presStyleCnt="6">
        <dgm:presLayoutVars>
          <dgm:chMax val="1"/>
          <dgm:chPref val="1"/>
        </dgm:presLayoutVars>
      </dgm:prSet>
      <dgm:spPr/>
    </dgm:pt>
    <dgm:pt modelId="{D0927013-8B83-4DF4-B9D4-A2472A011E46}" type="pres">
      <dgm:prSet presAssocID="{E74DD42F-DF1A-40A9-891B-2F08BB737EC0}" presName="sibTrans" presStyleLbl="sibTrans2D1" presStyleIdx="0" presStyleCnt="0"/>
      <dgm:spPr/>
    </dgm:pt>
    <dgm:pt modelId="{706BA3C7-146A-4D64-A074-DAFB36AA05B1}" type="pres">
      <dgm:prSet presAssocID="{D1B36C7C-A37A-4902-903B-4EA2A3800E6C}" presName="compNode" presStyleCnt="0"/>
      <dgm:spPr/>
    </dgm:pt>
    <dgm:pt modelId="{D093C7A7-8B42-492E-BAE1-AF05DEFA96CA}" type="pres">
      <dgm:prSet presAssocID="{D1B36C7C-A37A-4902-903B-4EA2A3800E6C}" presName="iconBgRect" presStyleLbl="bgShp" presStyleIdx="3" presStyleCnt="6"/>
      <dgm:spPr/>
    </dgm:pt>
    <dgm:pt modelId="{C591B4DD-7463-400B-81A2-F65CD3F819B2}" type="pres">
      <dgm:prSet presAssocID="{D1B36C7C-A37A-4902-903B-4EA2A3800E6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Deciduous tree"/>
        </a:ext>
      </dgm:extLst>
    </dgm:pt>
    <dgm:pt modelId="{484586DF-C3ED-4E6C-AB40-7C9DACBDC1C4}" type="pres">
      <dgm:prSet presAssocID="{D1B36C7C-A37A-4902-903B-4EA2A3800E6C}" presName="spaceRect" presStyleCnt="0"/>
      <dgm:spPr/>
    </dgm:pt>
    <dgm:pt modelId="{C112FFDD-CBC7-4669-8080-2F28F8A59E2A}" type="pres">
      <dgm:prSet presAssocID="{D1B36C7C-A37A-4902-903B-4EA2A3800E6C}" presName="textRect" presStyleLbl="revTx" presStyleIdx="3" presStyleCnt="6">
        <dgm:presLayoutVars>
          <dgm:chMax val="1"/>
          <dgm:chPref val="1"/>
        </dgm:presLayoutVars>
      </dgm:prSet>
      <dgm:spPr/>
    </dgm:pt>
    <dgm:pt modelId="{1930BEE9-CFAB-46A4-B9BD-8EACF146A871}" type="pres">
      <dgm:prSet presAssocID="{AFE5034C-A69D-486F-8199-B81A9A074C25}" presName="sibTrans" presStyleLbl="sibTrans2D1" presStyleIdx="0" presStyleCnt="0"/>
      <dgm:spPr/>
    </dgm:pt>
    <dgm:pt modelId="{FBE8C511-E4BC-4C4E-B879-A62E1AA41387}" type="pres">
      <dgm:prSet presAssocID="{F13F9C63-913F-4C1E-ABF1-5E79BB54AE0C}" presName="compNode" presStyleCnt="0"/>
      <dgm:spPr/>
    </dgm:pt>
    <dgm:pt modelId="{DF54DBFF-5D1D-4934-A4CD-F896C4A80B0D}" type="pres">
      <dgm:prSet presAssocID="{F13F9C63-913F-4C1E-ABF1-5E79BB54AE0C}" presName="iconBgRect" presStyleLbl="bgShp" presStyleIdx="4" presStyleCnt="6"/>
      <dgm:spPr/>
    </dgm:pt>
    <dgm:pt modelId="{7E4A3F05-9388-4032-81E6-D45F45ED8955}" type="pres">
      <dgm:prSet presAssocID="{F13F9C63-913F-4C1E-ABF1-5E79BB54AE0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all center"/>
        </a:ext>
      </dgm:extLst>
    </dgm:pt>
    <dgm:pt modelId="{CBB4CC9D-BF8F-4035-979E-138D1A2B5137}" type="pres">
      <dgm:prSet presAssocID="{F13F9C63-913F-4C1E-ABF1-5E79BB54AE0C}" presName="spaceRect" presStyleCnt="0"/>
      <dgm:spPr/>
    </dgm:pt>
    <dgm:pt modelId="{F8DA34FF-73CC-43DF-8046-D33A88A944C6}" type="pres">
      <dgm:prSet presAssocID="{F13F9C63-913F-4C1E-ABF1-5E79BB54AE0C}" presName="textRect" presStyleLbl="revTx" presStyleIdx="4" presStyleCnt="6">
        <dgm:presLayoutVars>
          <dgm:chMax val="1"/>
          <dgm:chPref val="1"/>
        </dgm:presLayoutVars>
      </dgm:prSet>
      <dgm:spPr/>
    </dgm:pt>
    <dgm:pt modelId="{741BE03E-F27B-469D-87B0-13EB3D6C8227}" type="pres">
      <dgm:prSet presAssocID="{9088D909-01A9-480A-8A97-262B3EB7FA7C}" presName="sibTrans" presStyleLbl="sibTrans2D1" presStyleIdx="0" presStyleCnt="0"/>
      <dgm:spPr/>
    </dgm:pt>
    <dgm:pt modelId="{3EBA0A9D-931D-405F-93F4-9F8D361EA4BD}" type="pres">
      <dgm:prSet presAssocID="{BCAB30D3-CDA1-4B43-984A-463685125EB7}" presName="compNode" presStyleCnt="0"/>
      <dgm:spPr/>
    </dgm:pt>
    <dgm:pt modelId="{DA998A4F-4257-4611-AE9D-27B1E8667C3B}" type="pres">
      <dgm:prSet presAssocID="{BCAB30D3-CDA1-4B43-984A-463685125EB7}" presName="iconBgRect" presStyleLbl="bgShp" presStyleIdx="5" presStyleCnt="6"/>
      <dgm:spPr/>
    </dgm:pt>
    <dgm:pt modelId="{175AE233-E552-45C9-B0E6-361B0E41110B}" type="pres">
      <dgm:prSet presAssocID="{BCAB30D3-CDA1-4B43-984A-463685125EB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ycle with People"/>
        </a:ext>
      </dgm:extLst>
    </dgm:pt>
    <dgm:pt modelId="{83BBD4AA-D497-4F6E-AAD1-70EB9DD0F12E}" type="pres">
      <dgm:prSet presAssocID="{BCAB30D3-CDA1-4B43-984A-463685125EB7}" presName="spaceRect" presStyleCnt="0"/>
      <dgm:spPr/>
    </dgm:pt>
    <dgm:pt modelId="{82FDAF08-0AD0-4B72-8048-F3F4F3B60EEC}" type="pres">
      <dgm:prSet presAssocID="{BCAB30D3-CDA1-4B43-984A-463685125EB7}" presName="textRect" presStyleLbl="revTx" presStyleIdx="5" presStyleCnt="6">
        <dgm:presLayoutVars>
          <dgm:chMax val="1"/>
          <dgm:chPref val="1"/>
        </dgm:presLayoutVars>
      </dgm:prSet>
      <dgm:spPr/>
    </dgm:pt>
  </dgm:ptLst>
  <dgm:cxnLst>
    <dgm:cxn modelId="{DB9CC404-E0B7-4B09-BC18-A4BA45F03C4C}" type="presOf" srcId="{2609A1AE-EDB7-4D89-9CB4-3595EB10DA27}" destId="{7F9E80F1-3627-43F8-B081-D30331E9FE76}" srcOrd="0" destOrd="0" presId="urn:microsoft.com/office/officeart/2018/2/layout/IconCircleList"/>
    <dgm:cxn modelId="{B5ECFC0C-2324-4E6E-B31B-AFFB8EA1C3F6}" type="presOf" srcId="{E74DD42F-DF1A-40A9-891B-2F08BB737EC0}" destId="{D0927013-8B83-4DF4-B9D4-A2472A011E46}" srcOrd="0" destOrd="0" presId="urn:microsoft.com/office/officeart/2018/2/layout/IconCircleList"/>
    <dgm:cxn modelId="{5BF44D0F-E0E0-44BB-AA65-DEC164FFB211}" srcId="{50252CFE-41A7-41AA-AA26-D5B916BB97A7}" destId="{F13F9C63-913F-4C1E-ABF1-5E79BB54AE0C}" srcOrd="4" destOrd="0" parTransId="{EAAD1313-EBAC-4E24-ADF0-28FBC2C70B9E}" sibTransId="{9088D909-01A9-480A-8A97-262B3EB7FA7C}"/>
    <dgm:cxn modelId="{C7C88A1E-3935-47AB-A61E-9EBE13C9C61A}" type="presOf" srcId="{50252CFE-41A7-41AA-AA26-D5B916BB97A7}" destId="{A8E8FC60-48EC-413D-9AF4-4D30FCCE51B1}" srcOrd="0" destOrd="0" presId="urn:microsoft.com/office/officeart/2018/2/layout/IconCircleList"/>
    <dgm:cxn modelId="{316F9431-35FA-44AC-B5F6-4C8832359608}" type="presOf" srcId="{F13F9C63-913F-4C1E-ABF1-5E79BB54AE0C}" destId="{F8DA34FF-73CC-43DF-8046-D33A88A944C6}" srcOrd="0" destOrd="0" presId="urn:microsoft.com/office/officeart/2018/2/layout/IconCircleList"/>
    <dgm:cxn modelId="{AA5A7238-B9FB-48EF-95B8-ED105A6D67F6}" type="presOf" srcId="{9088D909-01A9-480A-8A97-262B3EB7FA7C}" destId="{741BE03E-F27B-469D-87B0-13EB3D6C8227}" srcOrd="0" destOrd="0" presId="urn:microsoft.com/office/officeart/2018/2/layout/IconCircleList"/>
    <dgm:cxn modelId="{073B8D6C-885D-4DE6-BC5A-D1BF708E3009}" type="presOf" srcId="{3B1BE6F9-6982-4A4B-97AA-0B2109AAD22D}" destId="{DE0A1D7E-35FF-44C2-9C32-C435C98F8C5B}" srcOrd="0" destOrd="0" presId="urn:microsoft.com/office/officeart/2018/2/layout/IconCircleList"/>
    <dgm:cxn modelId="{B88F5450-4C37-499F-BC6A-1482EAAE488A}" srcId="{50252CFE-41A7-41AA-AA26-D5B916BB97A7}" destId="{7559B1AE-D8EF-4FB4-80E7-4F1113527400}" srcOrd="1" destOrd="0" parTransId="{64503C8A-E536-40BE-BE2F-F55DF53A0125}" sibTransId="{2609A1AE-EDB7-4D89-9CB4-3595EB10DA27}"/>
    <dgm:cxn modelId="{DF5D5891-890A-401E-B218-1201560C2646}" type="presOf" srcId="{1F496DEC-E0A5-418F-A438-E764A5C9D740}" destId="{32320954-4FC1-4101-8514-2AF5A886892C}" srcOrd="0" destOrd="0" presId="urn:microsoft.com/office/officeart/2018/2/layout/IconCircleList"/>
    <dgm:cxn modelId="{FC2F319E-7505-4BBB-B52B-442FD3C1958B}" srcId="{50252CFE-41A7-41AA-AA26-D5B916BB97A7}" destId="{BCAB30D3-CDA1-4B43-984A-463685125EB7}" srcOrd="5" destOrd="0" parTransId="{6931AC65-BD30-4E7C-A3F5-71BDAB2CF428}" sibTransId="{D546B991-D2A6-4063-B022-4C093AA49790}"/>
    <dgm:cxn modelId="{845844A0-9F46-4C77-BF0E-066C24F44903}" type="presOf" srcId="{07C110F0-68C4-426C-8AA3-DA19311CECC1}" destId="{DD6FCD63-79DC-4639-B03D-204C0C47E23A}" srcOrd="0" destOrd="0" presId="urn:microsoft.com/office/officeart/2018/2/layout/IconCircleList"/>
    <dgm:cxn modelId="{90A8A5A5-358B-4107-AAE1-CF8210682AD4}" srcId="{50252CFE-41A7-41AA-AA26-D5B916BB97A7}" destId="{07C110F0-68C4-426C-8AA3-DA19311CECC1}" srcOrd="2" destOrd="0" parTransId="{F6324877-12EF-4D18-924E-029A9041F458}" sibTransId="{E74DD42F-DF1A-40A9-891B-2F08BB737EC0}"/>
    <dgm:cxn modelId="{EB1E16C0-CFD9-4564-BFF5-771D7756D964}" type="presOf" srcId="{7559B1AE-D8EF-4FB4-80E7-4F1113527400}" destId="{7649A09A-F816-480F-8E98-FA1C432805D5}" srcOrd="0" destOrd="0" presId="urn:microsoft.com/office/officeart/2018/2/layout/IconCircleList"/>
    <dgm:cxn modelId="{8750DDC3-3FC2-45C0-8603-C5F13B291C46}" srcId="{50252CFE-41A7-41AA-AA26-D5B916BB97A7}" destId="{D1B36C7C-A37A-4902-903B-4EA2A3800E6C}" srcOrd="3" destOrd="0" parTransId="{1B30A72E-50B6-4514-9EE5-E847858755F6}" sibTransId="{AFE5034C-A69D-486F-8199-B81A9A074C25}"/>
    <dgm:cxn modelId="{6F6728C5-B80F-452C-A51B-875A50EBF84E}" type="presOf" srcId="{AFE5034C-A69D-486F-8199-B81A9A074C25}" destId="{1930BEE9-CFAB-46A4-B9BD-8EACF146A871}" srcOrd="0" destOrd="0" presId="urn:microsoft.com/office/officeart/2018/2/layout/IconCircleList"/>
    <dgm:cxn modelId="{51C4DCCE-2EAE-4A1A-8474-2EF9D9E9EF1C}" srcId="{50252CFE-41A7-41AA-AA26-D5B916BB97A7}" destId="{1F496DEC-E0A5-418F-A438-E764A5C9D740}" srcOrd="0" destOrd="0" parTransId="{A4C8D95E-1884-4EAA-B43B-677B4E921355}" sibTransId="{3B1BE6F9-6982-4A4B-97AA-0B2109AAD22D}"/>
    <dgm:cxn modelId="{DD8A59DE-A312-4A3D-AA2D-8565624CDD9A}" type="presOf" srcId="{D1B36C7C-A37A-4902-903B-4EA2A3800E6C}" destId="{C112FFDD-CBC7-4669-8080-2F28F8A59E2A}" srcOrd="0" destOrd="0" presId="urn:microsoft.com/office/officeart/2018/2/layout/IconCircleList"/>
    <dgm:cxn modelId="{A699E1E0-9780-4A5A-948F-8D2963B4ABFF}" type="presOf" srcId="{BCAB30D3-CDA1-4B43-984A-463685125EB7}" destId="{82FDAF08-0AD0-4B72-8048-F3F4F3B60EEC}" srcOrd="0" destOrd="0" presId="urn:microsoft.com/office/officeart/2018/2/layout/IconCircleList"/>
    <dgm:cxn modelId="{425220B9-58C1-47C0-BE1D-A8C55035B983}" type="presParOf" srcId="{A8E8FC60-48EC-413D-9AF4-4D30FCCE51B1}" destId="{77FDFB98-447D-49BA-A681-B4CD341CDBED}" srcOrd="0" destOrd="0" presId="urn:microsoft.com/office/officeart/2018/2/layout/IconCircleList"/>
    <dgm:cxn modelId="{0EB44EB8-F3D9-42C3-BCDD-8E125FB4384E}" type="presParOf" srcId="{77FDFB98-447D-49BA-A681-B4CD341CDBED}" destId="{B5601867-B01F-4F9E-8C49-C8C87B97CD32}" srcOrd="0" destOrd="0" presId="urn:microsoft.com/office/officeart/2018/2/layout/IconCircleList"/>
    <dgm:cxn modelId="{3311C5C4-150E-4CA5-8F07-9F0BB3D04A10}" type="presParOf" srcId="{B5601867-B01F-4F9E-8C49-C8C87B97CD32}" destId="{63908103-F251-479D-AB17-5D2258E1AAB3}" srcOrd="0" destOrd="0" presId="urn:microsoft.com/office/officeart/2018/2/layout/IconCircleList"/>
    <dgm:cxn modelId="{450ACBCF-7D36-42BA-B150-7EE7A829B314}" type="presParOf" srcId="{B5601867-B01F-4F9E-8C49-C8C87B97CD32}" destId="{B07F0E47-4905-44F1-89AA-AF2FAFA46C04}" srcOrd="1" destOrd="0" presId="urn:microsoft.com/office/officeart/2018/2/layout/IconCircleList"/>
    <dgm:cxn modelId="{958CC2D1-C27A-4FCC-93C4-2B9424EAF09F}" type="presParOf" srcId="{B5601867-B01F-4F9E-8C49-C8C87B97CD32}" destId="{088491DF-85A5-4464-BB39-25055D118831}" srcOrd="2" destOrd="0" presId="urn:microsoft.com/office/officeart/2018/2/layout/IconCircleList"/>
    <dgm:cxn modelId="{9AECEAA6-0E58-433D-A10F-BED7B2C5148B}" type="presParOf" srcId="{B5601867-B01F-4F9E-8C49-C8C87B97CD32}" destId="{32320954-4FC1-4101-8514-2AF5A886892C}" srcOrd="3" destOrd="0" presId="urn:microsoft.com/office/officeart/2018/2/layout/IconCircleList"/>
    <dgm:cxn modelId="{487FD05F-8251-4CA4-9CAB-B009E76E11FF}" type="presParOf" srcId="{77FDFB98-447D-49BA-A681-B4CD341CDBED}" destId="{DE0A1D7E-35FF-44C2-9C32-C435C98F8C5B}" srcOrd="1" destOrd="0" presId="urn:microsoft.com/office/officeart/2018/2/layout/IconCircleList"/>
    <dgm:cxn modelId="{432A9A5B-0512-4373-AC07-327095B3D91A}" type="presParOf" srcId="{77FDFB98-447D-49BA-A681-B4CD341CDBED}" destId="{DE058C4E-F48D-4D54-BC04-EFC6D020B879}" srcOrd="2" destOrd="0" presId="urn:microsoft.com/office/officeart/2018/2/layout/IconCircleList"/>
    <dgm:cxn modelId="{F2067258-0962-4ADB-9756-3C591B52BFD8}" type="presParOf" srcId="{DE058C4E-F48D-4D54-BC04-EFC6D020B879}" destId="{D645A7EE-5AFA-4F27-A386-C7289782AB72}" srcOrd="0" destOrd="0" presId="urn:microsoft.com/office/officeart/2018/2/layout/IconCircleList"/>
    <dgm:cxn modelId="{54B7DCF3-0799-420A-A39C-F2774279307A}" type="presParOf" srcId="{DE058C4E-F48D-4D54-BC04-EFC6D020B879}" destId="{41E4D304-A3D3-4C5C-9C98-88247FB61EA0}" srcOrd="1" destOrd="0" presId="urn:microsoft.com/office/officeart/2018/2/layout/IconCircleList"/>
    <dgm:cxn modelId="{E4ADE9FD-B45B-4C4D-B640-5B44716A2824}" type="presParOf" srcId="{DE058C4E-F48D-4D54-BC04-EFC6D020B879}" destId="{CEDB6577-C48A-4C26-80C7-91A951586775}" srcOrd="2" destOrd="0" presId="urn:microsoft.com/office/officeart/2018/2/layout/IconCircleList"/>
    <dgm:cxn modelId="{B24B4252-93D5-468B-8E3E-0A9D7F76E86B}" type="presParOf" srcId="{DE058C4E-F48D-4D54-BC04-EFC6D020B879}" destId="{7649A09A-F816-480F-8E98-FA1C432805D5}" srcOrd="3" destOrd="0" presId="urn:microsoft.com/office/officeart/2018/2/layout/IconCircleList"/>
    <dgm:cxn modelId="{E3C79666-8B8E-4740-801A-5F128989E79F}" type="presParOf" srcId="{77FDFB98-447D-49BA-A681-B4CD341CDBED}" destId="{7F9E80F1-3627-43F8-B081-D30331E9FE76}" srcOrd="3" destOrd="0" presId="urn:microsoft.com/office/officeart/2018/2/layout/IconCircleList"/>
    <dgm:cxn modelId="{7F4A7B1A-439C-491E-8AC1-9CF32FD84A38}" type="presParOf" srcId="{77FDFB98-447D-49BA-A681-B4CD341CDBED}" destId="{0550FAF2-43BC-4EBE-842E-607216E03BF2}" srcOrd="4" destOrd="0" presId="urn:microsoft.com/office/officeart/2018/2/layout/IconCircleList"/>
    <dgm:cxn modelId="{3AC14D30-3BA5-46F4-B3CA-78A0EB0D1181}" type="presParOf" srcId="{0550FAF2-43BC-4EBE-842E-607216E03BF2}" destId="{7DCD4077-0B63-43B9-A309-7CB7044B6204}" srcOrd="0" destOrd="0" presId="urn:microsoft.com/office/officeart/2018/2/layout/IconCircleList"/>
    <dgm:cxn modelId="{4EEBD904-9583-42AE-9374-BF3ADE20401C}" type="presParOf" srcId="{0550FAF2-43BC-4EBE-842E-607216E03BF2}" destId="{5F4AE319-B017-404C-A8D8-4E68F4781205}" srcOrd="1" destOrd="0" presId="urn:microsoft.com/office/officeart/2018/2/layout/IconCircleList"/>
    <dgm:cxn modelId="{C52AAD0B-715F-473E-A9DD-B7F65E66BE86}" type="presParOf" srcId="{0550FAF2-43BC-4EBE-842E-607216E03BF2}" destId="{A2003B35-54CB-439E-A58F-A07880AE326B}" srcOrd="2" destOrd="0" presId="urn:microsoft.com/office/officeart/2018/2/layout/IconCircleList"/>
    <dgm:cxn modelId="{6AAEC9B7-6254-45E4-B70E-901254E3CED9}" type="presParOf" srcId="{0550FAF2-43BC-4EBE-842E-607216E03BF2}" destId="{DD6FCD63-79DC-4639-B03D-204C0C47E23A}" srcOrd="3" destOrd="0" presId="urn:microsoft.com/office/officeart/2018/2/layout/IconCircleList"/>
    <dgm:cxn modelId="{35B7E2A8-A973-4DEE-BF81-C151F6063BB1}" type="presParOf" srcId="{77FDFB98-447D-49BA-A681-B4CD341CDBED}" destId="{D0927013-8B83-4DF4-B9D4-A2472A011E46}" srcOrd="5" destOrd="0" presId="urn:microsoft.com/office/officeart/2018/2/layout/IconCircleList"/>
    <dgm:cxn modelId="{92C967D0-3EB8-417D-AF4F-D99B1EC3D8CF}" type="presParOf" srcId="{77FDFB98-447D-49BA-A681-B4CD341CDBED}" destId="{706BA3C7-146A-4D64-A074-DAFB36AA05B1}" srcOrd="6" destOrd="0" presId="urn:microsoft.com/office/officeart/2018/2/layout/IconCircleList"/>
    <dgm:cxn modelId="{7B5CB346-8A5F-49E9-A809-163D08FAE22A}" type="presParOf" srcId="{706BA3C7-146A-4D64-A074-DAFB36AA05B1}" destId="{D093C7A7-8B42-492E-BAE1-AF05DEFA96CA}" srcOrd="0" destOrd="0" presId="urn:microsoft.com/office/officeart/2018/2/layout/IconCircleList"/>
    <dgm:cxn modelId="{F629130A-991C-4422-82AD-D79EEA87B9FF}" type="presParOf" srcId="{706BA3C7-146A-4D64-A074-DAFB36AA05B1}" destId="{C591B4DD-7463-400B-81A2-F65CD3F819B2}" srcOrd="1" destOrd="0" presId="urn:microsoft.com/office/officeart/2018/2/layout/IconCircleList"/>
    <dgm:cxn modelId="{7D880333-9780-4E16-ABBA-355117891D52}" type="presParOf" srcId="{706BA3C7-146A-4D64-A074-DAFB36AA05B1}" destId="{484586DF-C3ED-4E6C-AB40-7C9DACBDC1C4}" srcOrd="2" destOrd="0" presId="urn:microsoft.com/office/officeart/2018/2/layout/IconCircleList"/>
    <dgm:cxn modelId="{17F3EDA0-37D1-4616-972E-D5DAE610AEEB}" type="presParOf" srcId="{706BA3C7-146A-4D64-A074-DAFB36AA05B1}" destId="{C112FFDD-CBC7-4669-8080-2F28F8A59E2A}" srcOrd="3" destOrd="0" presId="urn:microsoft.com/office/officeart/2018/2/layout/IconCircleList"/>
    <dgm:cxn modelId="{598B5C2B-A64A-487A-AAAE-EF6F4DB22C41}" type="presParOf" srcId="{77FDFB98-447D-49BA-A681-B4CD341CDBED}" destId="{1930BEE9-CFAB-46A4-B9BD-8EACF146A871}" srcOrd="7" destOrd="0" presId="urn:microsoft.com/office/officeart/2018/2/layout/IconCircleList"/>
    <dgm:cxn modelId="{C70322B5-FABE-4993-8C99-437E075F2770}" type="presParOf" srcId="{77FDFB98-447D-49BA-A681-B4CD341CDBED}" destId="{FBE8C511-E4BC-4C4E-B879-A62E1AA41387}" srcOrd="8" destOrd="0" presId="urn:microsoft.com/office/officeart/2018/2/layout/IconCircleList"/>
    <dgm:cxn modelId="{1692A4D1-AA2A-4D3D-B90A-45F3F573BDCF}" type="presParOf" srcId="{FBE8C511-E4BC-4C4E-B879-A62E1AA41387}" destId="{DF54DBFF-5D1D-4934-A4CD-F896C4A80B0D}" srcOrd="0" destOrd="0" presId="urn:microsoft.com/office/officeart/2018/2/layout/IconCircleList"/>
    <dgm:cxn modelId="{6FDC9135-87D0-4BF5-ADE7-609F10BFC1EB}" type="presParOf" srcId="{FBE8C511-E4BC-4C4E-B879-A62E1AA41387}" destId="{7E4A3F05-9388-4032-81E6-D45F45ED8955}" srcOrd="1" destOrd="0" presId="urn:microsoft.com/office/officeart/2018/2/layout/IconCircleList"/>
    <dgm:cxn modelId="{7F672BC7-AEB5-4928-B036-1170365ED809}" type="presParOf" srcId="{FBE8C511-E4BC-4C4E-B879-A62E1AA41387}" destId="{CBB4CC9D-BF8F-4035-979E-138D1A2B5137}" srcOrd="2" destOrd="0" presId="urn:microsoft.com/office/officeart/2018/2/layout/IconCircleList"/>
    <dgm:cxn modelId="{CA971418-30C1-43D2-9AEE-1FE3136F61E6}" type="presParOf" srcId="{FBE8C511-E4BC-4C4E-B879-A62E1AA41387}" destId="{F8DA34FF-73CC-43DF-8046-D33A88A944C6}" srcOrd="3" destOrd="0" presId="urn:microsoft.com/office/officeart/2018/2/layout/IconCircleList"/>
    <dgm:cxn modelId="{23A8F9C1-A22E-43C6-94B6-59F7ED952954}" type="presParOf" srcId="{77FDFB98-447D-49BA-A681-B4CD341CDBED}" destId="{741BE03E-F27B-469D-87B0-13EB3D6C8227}" srcOrd="9" destOrd="0" presId="urn:microsoft.com/office/officeart/2018/2/layout/IconCircleList"/>
    <dgm:cxn modelId="{A8731D9C-08C3-47BE-B993-0664DCC86688}" type="presParOf" srcId="{77FDFB98-447D-49BA-A681-B4CD341CDBED}" destId="{3EBA0A9D-931D-405F-93F4-9F8D361EA4BD}" srcOrd="10" destOrd="0" presId="urn:microsoft.com/office/officeart/2018/2/layout/IconCircleList"/>
    <dgm:cxn modelId="{A207B392-639E-4F0A-BCA7-E85F95D5001A}" type="presParOf" srcId="{3EBA0A9D-931D-405F-93F4-9F8D361EA4BD}" destId="{DA998A4F-4257-4611-AE9D-27B1E8667C3B}" srcOrd="0" destOrd="0" presId="urn:microsoft.com/office/officeart/2018/2/layout/IconCircleList"/>
    <dgm:cxn modelId="{38F14622-FA9A-4D8C-9DF0-BC9BA14D1A58}" type="presParOf" srcId="{3EBA0A9D-931D-405F-93F4-9F8D361EA4BD}" destId="{175AE233-E552-45C9-B0E6-361B0E41110B}" srcOrd="1" destOrd="0" presId="urn:microsoft.com/office/officeart/2018/2/layout/IconCircleList"/>
    <dgm:cxn modelId="{4934E128-4815-47DC-8AA0-A6D9E10381EE}" type="presParOf" srcId="{3EBA0A9D-931D-405F-93F4-9F8D361EA4BD}" destId="{83BBD4AA-D497-4F6E-AAD1-70EB9DD0F12E}" srcOrd="2" destOrd="0" presId="urn:microsoft.com/office/officeart/2018/2/layout/IconCircleList"/>
    <dgm:cxn modelId="{EE11AA6A-3532-4A4C-B5E9-8FCDA6A96A5B}" type="presParOf" srcId="{3EBA0A9D-931D-405F-93F4-9F8D361EA4BD}" destId="{82FDAF08-0AD0-4B72-8048-F3F4F3B60EE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C6091F-BB9A-41BD-AD9A-841C34805B2A}" type="doc">
      <dgm:prSet loTypeId="urn:microsoft.com/office/officeart/2008/layout/VerticalCurvedList" loCatId="list" qsTypeId="urn:microsoft.com/office/officeart/2005/8/quickstyle/3d3" qsCatId="3D" csTypeId="urn:microsoft.com/office/officeart/2005/8/colors/accent1_1" csCatId="accent1" phldr="1"/>
      <dgm:spPr/>
      <dgm:t>
        <a:bodyPr/>
        <a:lstStyle/>
        <a:p>
          <a:endParaRPr lang="en-GB"/>
        </a:p>
      </dgm:t>
    </dgm:pt>
    <dgm:pt modelId="{1EB3E499-3AE4-494B-BB5F-B47034BB5DEF}">
      <dgm:prSet custT="1"/>
      <dgm:spPr/>
      <dgm:t>
        <a:bodyPr/>
        <a:lstStyle/>
        <a:p>
          <a:pPr algn="just"/>
          <a:r>
            <a:rPr lang="en-US" sz="1800">
              <a:latin typeface="+mn-lt"/>
            </a:rPr>
            <a:t>Analyse internal and external forces of the business </a:t>
          </a:r>
          <a:endParaRPr lang="en-GB" sz="1800">
            <a:latin typeface="+mn-lt"/>
          </a:endParaRPr>
        </a:p>
      </dgm:t>
    </dgm:pt>
    <dgm:pt modelId="{BFA70C91-B06C-4391-ACAB-CBB533A73A1B}" type="parTrans" cxnId="{A8E5DC50-0EF7-4D50-BA60-215C930B6387}">
      <dgm:prSet/>
      <dgm:spPr/>
      <dgm:t>
        <a:bodyPr/>
        <a:lstStyle/>
        <a:p>
          <a:endParaRPr lang="en-GB"/>
        </a:p>
      </dgm:t>
    </dgm:pt>
    <dgm:pt modelId="{ADBB99B1-5EA4-4C8D-80BD-5D0F30022EBD}" type="sibTrans" cxnId="{A8E5DC50-0EF7-4D50-BA60-215C930B6387}">
      <dgm:prSet/>
      <dgm:spPr/>
      <dgm:t>
        <a:bodyPr/>
        <a:lstStyle/>
        <a:p>
          <a:endParaRPr lang="en-GB"/>
        </a:p>
      </dgm:t>
    </dgm:pt>
    <dgm:pt modelId="{4432BE01-9B86-4A74-93BE-CE9EB30D9BE1}">
      <dgm:prSet custT="1"/>
      <dgm:spPr/>
      <dgm:t>
        <a:bodyPr/>
        <a:lstStyle/>
        <a:p>
          <a:pPr algn="just"/>
          <a:r>
            <a:rPr lang="en-US" sz="1800" dirty="0">
              <a:latin typeface="+mn-lt"/>
            </a:rPr>
            <a:t>Perform digital marketing: Search Engine </a:t>
          </a:r>
          <a:r>
            <a:rPr lang="en-US" sz="1800" dirty="0" err="1">
              <a:latin typeface="+mn-lt"/>
            </a:rPr>
            <a:t>Optimisation</a:t>
          </a:r>
          <a:r>
            <a:rPr lang="en-US" sz="1800" dirty="0">
              <a:latin typeface="+mn-lt"/>
            </a:rPr>
            <a:t> (SEO), targeted online advertising (</a:t>
          </a:r>
          <a:r>
            <a:rPr lang="en-GB" sz="1800" dirty="0">
              <a:latin typeface="+mn-lt"/>
            </a:rPr>
            <a:t>Parvez et al.</a:t>
          </a:r>
          <a:r>
            <a:rPr lang="en-US" sz="1800" dirty="0">
              <a:latin typeface="+mn-lt"/>
            </a:rPr>
            <a:t>, 2018)</a:t>
          </a:r>
          <a:endParaRPr lang="en-GB" sz="1800" dirty="0">
            <a:latin typeface="+mn-lt"/>
          </a:endParaRPr>
        </a:p>
      </dgm:t>
    </dgm:pt>
    <dgm:pt modelId="{8C53858E-B27B-461C-B769-517BE283FA74}" type="parTrans" cxnId="{D1E3EAAD-0D60-4B06-8820-CF6072D2DE9C}">
      <dgm:prSet/>
      <dgm:spPr/>
      <dgm:t>
        <a:bodyPr/>
        <a:lstStyle/>
        <a:p>
          <a:endParaRPr lang="en-GB"/>
        </a:p>
      </dgm:t>
    </dgm:pt>
    <dgm:pt modelId="{6C346AE6-848D-4AB4-819C-F04A127220A6}" type="sibTrans" cxnId="{D1E3EAAD-0D60-4B06-8820-CF6072D2DE9C}">
      <dgm:prSet/>
      <dgm:spPr/>
      <dgm:t>
        <a:bodyPr/>
        <a:lstStyle/>
        <a:p>
          <a:endParaRPr lang="en-GB"/>
        </a:p>
      </dgm:t>
    </dgm:pt>
    <dgm:pt modelId="{C4C1234E-868E-4513-9824-34CF6C79EFA7}">
      <dgm:prSet custT="1"/>
      <dgm:spPr/>
      <dgm:t>
        <a:bodyPr/>
        <a:lstStyle/>
        <a:p>
          <a:pPr algn="just"/>
          <a:r>
            <a:rPr lang="en-US" sz="1800">
              <a:latin typeface="+mn-lt"/>
            </a:rPr>
            <a:t>Social media engagement </a:t>
          </a:r>
          <a:endParaRPr lang="en-GB" sz="1800">
            <a:latin typeface="+mn-lt"/>
          </a:endParaRPr>
        </a:p>
      </dgm:t>
    </dgm:pt>
    <dgm:pt modelId="{CB3ECF6B-3AC9-4138-B4C0-7D2DAA83F5B6}" type="parTrans" cxnId="{34D51FC1-70AE-4336-9913-2CBF8669546A}">
      <dgm:prSet/>
      <dgm:spPr/>
      <dgm:t>
        <a:bodyPr/>
        <a:lstStyle/>
        <a:p>
          <a:endParaRPr lang="en-GB"/>
        </a:p>
      </dgm:t>
    </dgm:pt>
    <dgm:pt modelId="{95CE9A81-6B4A-46A5-9180-C22812C25AEC}" type="sibTrans" cxnId="{34D51FC1-70AE-4336-9913-2CBF8669546A}">
      <dgm:prSet/>
      <dgm:spPr/>
      <dgm:t>
        <a:bodyPr/>
        <a:lstStyle/>
        <a:p>
          <a:endParaRPr lang="en-GB"/>
        </a:p>
      </dgm:t>
    </dgm:pt>
    <dgm:pt modelId="{927CF17B-4820-4EB1-8E6F-CD237954A303}">
      <dgm:prSet custT="1"/>
      <dgm:spPr/>
      <dgm:t>
        <a:bodyPr/>
        <a:lstStyle/>
        <a:p>
          <a:pPr algn="just"/>
          <a:r>
            <a:rPr lang="en-US" sz="1800" dirty="0">
              <a:latin typeface="+mn-lt"/>
            </a:rPr>
            <a:t>Content marketing</a:t>
          </a:r>
          <a:endParaRPr lang="en-GB" sz="1800" dirty="0">
            <a:latin typeface="+mn-lt"/>
          </a:endParaRPr>
        </a:p>
      </dgm:t>
    </dgm:pt>
    <dgm:pt modelId="{F3DCF7B0-D1ED-4BAA-A4F3-3C01984B2B62}" type="parTrans" cxnId="{378F1F77-C8AD-4BEF-ADCC-16873A82FB05}">
      <dgm:prSet/>
      <dgm:spPr/>
      <dgm:t>
        <a:bodyPr/>
        <a:lstStyle/>
        <a:p>
          <a:endParaRPr lang="en-GB"/>
        </a:p>
      </dgm:t>
    </dgm:pt>
    <dgm:pt modelId="{60D27804-902B-4E33-880D-9BE88993E654}" type="sibTrans" cxnId="{378F1F77-C8AD-4BEF-ADCC-16873A82FB05}">
      <dgm:prSet/>
      <dgm:spPr/>
      <dgm:t>
        <a:bodyPr/>
        <a:lstStyle/>
        <a:p>
          <a:endParaRPr lang="en-GB"/>
        </a:p>
      </dgm:t>
    </dgm:pt>
    <dgm:pt modelId="{EC5DE7A9-B661-4D0A-AD6E-8E79EAAD7A69}">
      <dgm:prSet custT="1"/>
      <dgm:spPr/>
      <dgm:t>
        <a:bodyPr/>
        <a:lstStyle/>
        <a:p>
          <a:pPr algn="just"/>
          <a:r>
            <a:rPr lang="en-US" sz="1800">
              <a:latin typeface="+mn-lt"/>
            </a:rPr>
            <a:t>Email marketing</a:t>
          </a:r>
          <a:endParaRPr lang="en-GB" sz="1800">
            <a:latin typeface="+mn-lt"/>
          </a:endParaRPr>
        </a:p>
      </dgm:t>
    </dgm:pt>
    <dgm:pt modelId="{58B9321C-634B-4B51-B864-89BDFE5F9932}" type="parTrans" cxnId="{3A685C64-05C2-4FAE-B805-15E8BCD2411E}">
      <dgm:prSet/>
      <dgm:spPr/>
      <dgm:t>
        <a:bodyPr/>
        <a:lstStyle/>
        <a:p>
          <a:endParaRPr lang="en-GB"/>
        </a:p>
      </dgm:t>
    </dgm:pt>
    <dgm:pt modelId="{1AE15CB4-A232-41D5-A318-59E26741CEC5}" type="sibTrans" cxnId="{3A685C64-05C2-4FAE-B805-15E8BCD2411E}">
      <dgm:prSet/>
      <dgm:spPr/>
      <dgm:t>
        <a:bodyPr/>
        <a:lstStyle/>
        <a:p>
          <a:endParaRPr lang="en-GB"/>
        </a:p>
      </dgm:t>
    </dgm:pt>
    <dgm:pt modelId="{7725B745-D087-4C89-B90B-95F9A47642C9}">
      <dgm:prSet custT="1"/>
      <dgm:spPr/>
      <dgm:t>
        <a:bodyPr/>
        <a:lstStyle/>
        <a:p>
          <a:pPr algn="just"/>
          <a:r>
            <a:rPr lang="en-US" sz="1800" dirty="0">
              <a:latin typeface="+mn-lt"/>
            </a:rPr>
            <a:t>Partnership and collaboration (Baines, Fill and Rosengren, 2017)</a:t>
          </a:r>
          <a:endParaRPr lang="en-GB" sz="1800" dirty="0">
            <a:latin typeface="+mn-lt"/>
          </a:endParaRPr>
        </a:p>
      </dgm:t>
    </dgm:pt>
    <dgm:pt modelId="{DD5432C7-5819-4DED-8989-950560985D2F}" type="parTrans" cxnId="{044F79D1-D39E-47AA-8295-E0263620A58B}">
      <dgm:prSet/>
      <dgm:spPr/>
      <dgm:t>
        <a:bodyPr/>
        <a:lstStyle/>
        <a:p>
          <a:endParaRPr lang="en-GB"/>
        </a:p>
      </dgm:t>
    </dgm:pt>
    <dgm:pt modelId="{00319745-E095-44A3-A0DB-E24DA7ECBD88}" type="sibTrans" cxnId="{044F79D1-D39E-47AA-8295-E0263620A58B}">
      <dgm:prSet/>
      <dgm:spPr/>
      <dgm:t>
        <a:bodyPr/>
        <a:lstStyle/>
        <a:p>
          <a:endParaRPr lang="en-GB"/>
        </a:p>
      </dgm:t>
    </dgm:pt>
    <dgm:pt modelId="{F07EF726-4FD2-4D86-A426-4A88CA2BA177}" type="pres">
      <dgm:prSet presAssocID="{EAC6091F-BB9A-41BD-AD9A-841C34805B2A}" presName="Name0" presStyleCnt="0">
        <dgm:presLayoutVars>
          <dgm:chMax val="7"/>
          <dgm:chPref val="7"/>
          <dgm:dir/>
        </dgm:presLayoutVars>
      </dgm:prSet>
      <dgm:spPr/>
    </dgm:pt>
    <dgm:pt modelId="{422440C3-770F-4B68-BB35-D4293AD3C877}" type="pres">
      <dgm:prSet presAssocID="{EAC6091F-BB9A-41BD-AD9A-841C34805B2A}" presName="Name1" presStyleCnt="0"/>
      <dgm:spPr/>
    </dgm:pt>
    <dgm:pt modelId="{19C57CBC-D660-4DE0-B050-64CE18ACD1E7}" type="pres">
      <dgm:prSet presAssocID="{EAC6091F-BB9A-41BD-AD9A-841C34805B2A}" presName="cycle" presStyleCnt="0"/>
      <dgm:spPr/>
    </dgm:pt>
    <dgm:pt modelId="{F3E68A1A-CE58-4A48-BA7D-456D637D1D61}" type="pres">
      <dgm:prSet presAssocID="{EAC6091F-BB9A-41BD-AD9A-841C34805B2A}" presName="srcNode" presStyleLbl="node1" presStyleIdx="0" presStyleCnt="6"/>
      <dgm:spPr/>
    </dgm:pt>
    <dgm:pt modelId="{8332FED4-5354-4FFA-973D-BFA78BA905C0}" type="pres">
      <dgm:prSet presAssocID="{EAC6091F-BB9A-41BD-AD9A-841C34805B2A}" presName="conn" presStyleLbl="parChTrans1D2" presStyleIdx="0" presStyleCnt="1"/>
      <dgm:spPr/>
    </dgm:pt>
    <dgm:pt modelId="{BB91C3B7-D972-4328-979D-3660B72C5534}" type="pres">
      <dgm:prSet presAssocID="{EAC6091F-BB9A-41BD-AD9A-841C34805B2A}" presName="extraNode" presStyleLbl="node1" presStyleIdx="0" presStyleCnt="6"/>
      <dgm:spPr/>
    </dgm:pt>
    <dgm:pt modelId="{8406087D-2403-4000-8E87-ACA7E39F0E70}" type="pres">
      <dgm:prSet presAssocID="{EAC6091F-BB9A-41BD-AD9A-841C34805B2A}" presName="dstNode" presStyleLbl="node1" presStyleIdx="0" presStyleCnt="6"/>
      <dgm:spPr/>
    </dgm:pt>
    <dgm:pt modelId="{F5999D67-D2E8-4AC5-A14A-753641558BF4}" type="pres">
      <dgm:prSet presAssocID="{1EB3E499-3AE4-494B-BB5F-B47034BB5DEF}" presName="text_1" presStyleLbl="node1" presStyleIdx="0" presStyleCnt="6">
        <dgm:presLayoutVars>
          <dgm:bulletEnabled val="1"/>
        </dgm:presLayoutVars>
      </dgm:prSet>
      <dgm:spPr/>
    </dgm:pt>
    <dgm:pt modelId="{4FF401E8-D5FF-4E7F-9126-99ADB34516E0}" type="pres">
      <dgm:prSet presAssocID="{1EB3E499-3AE4-494B-BB5F-B47034BB5DEF}" presName="accent_1" presStyleCnt="0"/>
      <dgm:spPr/>
    </dgm:pt>
    <dgm:pt modelId="{20E43A5C-2E00-4C84-AD93-DE0840DDDE8A}" type="pres">
      <dgm:prSet presAssocID="{1EB3E499-3AE4-494B-BB5F-B47034BB5DEF}" presName="accentRepeatNode" presStyleLbl="solidFgAcc1" presStyleIdx="0" presStyleCnt="6"/>
      <dgm:spPr/>
    </dgm:pt>
    <dgm:pt modelId="{BC308CBB-7B5C-4EE4-A8B5-BA508415EC0F}" type="pres">
      <dgm:prSet presAssocID="{4432BE01-9B86-4A74-93BE-CE9EB30D9BE1}" presName="text_2" presStyleLbl="node1" presStyleIdx="1" presStyleCnt="6">
        <dgm:presLayoutVars>
          <dgm:bulletEnabled val="1"/>
        </dgm:presLayoutVars>
      </dgm:prSet>
      <dgm:spPr/>
    </dgm:pt>
    <dgm:pt modelId="{1A429BC1-935D-4248-99C7-307D24AB148D}" type="pres">
      <dgm:prSet presAssocID="{4432BE01-9B86-4A74-93BE-CE9EB30D9BE1}" presName="accent_2" presStyleCnt="0"/>
      <dgm:spPr/>
    </dgm:pt>
    <dgm:pt modelId="{69F36C45-254F-4910-BC3E-B69884794F54}" type="pres">
      <dgm:prSet presAssocID="{4432BE01-9B86-4A74-93BE-CE9EB30D9BE1}" presName="accentRepeatNode" presStyleLbl="solidFgAcc1" presStyleIdx="1" presStyleCnt="6"/>
      <dgm:spPr/>
    </dgm:pt>
    <dgm:pt modelId="{968F7088-A5DD-497C-A298-B3D1DFE90D09}" type="pres">
      <dgm:prSet presAssocID="{C4C1234E-868E-4513-9824-34CF6C79EFA7}" presName="text_3" presStyleLbl="node1" presStyleIdx="2" presStyleCnt="6">
        <dgm:presLayoutVars>
          <dgm:bulletEnabled val="1"/>
        </dgm:presLayoutVars>
      </dgm:prSet>
      <dgm:spPr/>
    </dgm:pt>
    <dgm:pt modelId="{49F40F40-84E4-4AD5-B644-C36831DB33D5}" type="pres">
      <dgm:prSet presAssocID="{C4C1234E-868E-4513-9824-34CF6C79EFA7}" presName="accent_3" presStyleCnt="0"/>
      <dgm:spPr/>
    </dgm:pt>
    <dgm:pt modelId="{949F9DD0-7013-498C-A78E-FFAFAD9885AC}" type="pres">
      <dgm:prSet presAssocID="{C4C1234E-868E-4513-9824-34CF6C79EFA7}" presName="accentRepeatNode" presStyleLbl="solidFgAcc1" presStyleIdx="2" presStyleCnt="6"/>
      <dgm:spPr/>
    </dgm:pt>
    <dgm:pt modelId="{7F9DD5BB-BB5B-47FB-8092-9639AED26B07}" type="pres">
      <dgm:prSet presAssocID="{927CF17B-4820-4EB1-8E6F-CD237954A303}" presName="text_4" presStyleLbl="node1" presStyleIdx="3" presStyleCnt="6">
        <dgm:presLayoutVars>
          <dgm:bulletEnabled val="1"/>
        </dgm:presLayoutVars>
      </dgm:prSet>
      <dgm:spPr/>
    </dgm:pt>
    <dgm:pt modelId="{AC5C1ED7-5C70-4B4C-9136-2856CB88C711}" type="pres">
      <dgm:prSet presAssocID="{927CF17B-4820-4EB1-8E6F-CD237954A303}" presName="accent_4" presStyleCnt="0"/>
      <dgm:spPr/>
    </dgm:pt>
    <dgm:pt modelId="{DC3771F0-8762-44D6-8337-9B36434EC4EC}" type="pres">
      <dgm:prSet presAssocID="{927CF17B-4820-4EB1-8E6F-CD237954A303}" presName="accentRepeatNode" presStyleLbl="solidFgAcc1" presStyleIdx="3" presStyleCnt="6"/>
      <dgm:spPr/>
    </dgm:pt>
    <dgm:pt modelId="{5D77045C-182D-4E9F-A7FB-F110B3BC2E04}" type="pres">
      <dgm:prSet presAssocID="{EC5DE7A9-B661-4D0A-AD6E-8E79EAAD7A69}" presName="text_5" presStyleLbl="node1" presStyleIdx="4" presStyleCnt="6">
        <dgm:presLayoutVars>
          <dgm:bulletEnabled val="1"/>
        </dgm:presLayoutVars>
      </dgm:prSet>
      <dgm:spPr/>
    </dgm:pt>
    <dgm:pt modelId="{3E147DD1-43E2-45AC-B6BC-01C6620804C6}" type="pres">
      <dgm:prSet presAssocID="{EC5DE7A9-B661-4D0A-AD6E-8E79EAAD7A69}" presName="accent_5" presStyleCnt="0"/>
      <dgm:spPr/>
    </dgm:pt>
    <dgm:pt modelId="{E99A1D14-BD01-4AAD-9381-72F59B17036F}" type="pres">
      <dgm:prSet presAssocID="{EC5DE7A9-B661-4D0A-AD6E-8E79EAAD7A69}" presName="accentRepeatNode" presStyleLbl="solidFgAcc1" presStyleIdx="4" presStyleCnt="6"/>
      <dgm:spPr/>
    </dgm:pt>
    <dgm:pt modelId="{224F169E-5083-49F0-B451-6599049C7408}" type="pres">
      <dgm:prSet presAssocID="{7725B745-D087-4C89-B90B-95F9A47642C9}" presName="text_6" presStyleLbl="node1" presStyleIdx="5" presStyleCnt="6">
        <dgm:presLayoutVars>
          <dgm:bulletEnabled val="1"/>
        </dgm:presLayoutVars>
      </dgm:prSet>
      <dgm:spPr/>
    </dgm:pt>
    <dgm:pt modelId="{F4123AF2-37EF-4E78-83D6-382A89DADB8A}" type="pres">
      <dgm:prSet presAssocID="{7725B745-D087-4C89-B90B-95F9A47642C9}" presName="accent_6" presStyleCnt="0"/>
      <dgm:spPr/>
    </dgm:pt>
    <dgm:pt modelId="{579F5B8C-B39F-40B4-8F90-5261BA597C4B}" type="pres">
      <dgm:prSet presAssocID="{7725B745-D087-4C89-B90B-95F9A47642C9}" presName="accentRepeatNode" presStyleLbl="solidFgAcc1" presStyleIdx="5" presStyleCnt="6"/>
      <dgm:spPr/>
    </dgm:pt>
  </dgm:ptLst>
  <dgm:cxnLst>
    <dgm:cxn modelId="{E76F565D-BE83-4598-A459-8C1651409FC2}" type="presOf" srcId="{EC5DE7A9-B661-4D0A-AD6E-8E79EAAD7A69}" destId="{5D77045C-182D-4E9F-A7FB-F110B3BC2E04}" srcOrd="0" destOrd="0" presId="urn:microsoft.com/office/officeart/2008/layout/VerticalCurvedList"/>
    <dgm:cxn modelId="{6A78ED61-6679-43AA-BB72-CBA77440AD09}" type="presOf" srcId="{927CF17B-4820-4EB1-8E6F-CD237954A303}" destId="{7F9DD5BB-BB5B-47FB-8092-9639AED26B07}" srcOrd="0" destOrd="0" presId="urn:microsoft.com/office/officeart/2008/layout/VerticalCurvedList"/>
    <dgm:cxn modelId="{3A685C64-05C2-4FAE-B805-15E8BCD2411E}" srcId="{EAC6091F-BB9A-41BD-AD9A-841C34805B2A}" destId="{EC5DE7A9-B661-4D0A-AD6E-8E79EAAD7A69}" srcOrd="4" destOrd="0" parTransId="{58B9321C-634B-4B51-B864-89BDFE5F9932}" sibTransId="{1AE15CB4-A232-41D5-A318-59E26741CEC5}"/>
    <dgm:cxn modelId="{A8E5DC50-0EF7-4D50-BA60-215C930B6387}" srcId="{EAC6091F-BB9A-41BD-AD9A-841C34805B2A}" destId="{1EB3E499-3AE4-494B-BB5F-B47034BB5DEF}" srcOrd="0" destOrd="0" parTransId="{BFA70C91-B06C-4391-ACAB-CBB533A73A1B}" sibTransId="{ADBB99B1-5EA4-4C8D-80BD-5D0F30022EBD}"/>
    <dgm:cxn modelId="{378F1F77-C8AD-4BEF-ADCC-16873A82FB05}" srcId="{EAC6091F-BB9A-41BD-AD9A-841C34805B2A}" destId="{927CF17B-4820-4EB1-8E6F-CD237954A303}" srcOrd="3" destOrd="0" parTransId="{F3DCF7B0-D1ED-4BAA-A4F3-3C01984B2B62}" sibTransId="{60D27804-902B-4E33-880D-9BE88993E654}"/>
    <dgm:cxn modelId="{4E6AB47B-0F8C-4ACC-A869-76CDD35A1471}" type="presOf" srcId="{4432BE01-9B86-4A74-93BE-CE9EB30D9BE1}" destId="{BC308CBB-7B5C-4EE4-A8B5-BA508415EC0F}" srcOrd="0" destOrd="0" presId="urn:microsoft.com/office/officeart/2008/layout/VerticalCurvedList"/>
    <dgm:cxn modelId="{B6C99298-AAFC-45F6-AB5B-CA01889FCD99}" type="presOf" srcId="{C4C1234E-868E-4513-9824-34CF6C79EFA7}" destId="{968F7088-A5DD-497C-A298-B3D1DFE90D09}" srcOrd="0" destOrd="0" presId="urn:microsoft.com/office/officeart/2008/layout/VerticalCurvedList"/>
    <dgm:cxn modelId="{D1E3EAAD-0D60-4B06-8820-CF6072D2DE9C}" srcId="{EAC6091F-BB9A-41BD-AD9A-841C34805B2A}" destId="{4432BE01-9B86-4A74-93BE-CE9EB30D9BE1}" srcOrd="1" destOrd="0" parTransId="{8C53858E-B27B-461C-B769-517BE283FA74}" sibTransId="{6C346AE6-848D-4AB4-819C-F04A127220A6}"/>
    <dgm:cxn modelId="{CC47CCBF-73EB-4506-9EE9-A6B8D276E9F5}" type="presOf" srcId="{ADBB99B1-5EA4-4C8D-80BD-5D0F30022EBD}" destId="{8332FED4-5354-4FFA-973D-BFA78BA905C0}" srcOrd="0" destOrd="0" presId="urn:microsoft.com/office/officeart/2008/layout/VerticalCurvedList"/>
    <dgm:cxn modelId="{34D51FC1-70AE-4336-9913-2CBF8669546A}" srcId="{EAC6091F-BB9A-41BD-AD9A-841C34805B2A}" destId="{C4C1234E-868E-4513-9824-34CF6C79EFA7}" srcOrd="2" destOrd="0" parTransId="{CB3ECF6B-3AC9-4138-B4C0-7D2DAA83F5B6}" sibTransId="{95CE9A81-6B4A-46A5-9180-C22812C25AEC}"/>
    <dgm:cxn modelId="{727C82C6-074C-4F91-BBDA-D29F982FD1C5}" type="presOf" srcId="{7725B745-D087-4C89-B90B-95F9A47642C9}" destId="{224F169E-5083-49F0-B451-6599049C7408}" srcOrd="0" destOrd="0" presId="urn:microsoft.com/office/officeart/2008/layout/VerticalCurvedList"/>
    <dgm:cxn modelId="{1CB6CECF-B6F2-4E3A-BD5A-ADD956F9D643}" type="presOf" srcId="{1EB3E499-3AE4-494B-BB5F-B47034BB5DEF}" destId="{F5999D67-D2E8-4AC5-A14A-753641558BF4}" srcOrd="0" destOrd="0" presId="urn:microsoft.com/office/officeart/2008/layout/VerticalCurvedList"/>
    <dgm:cxn modelId="{044F79D1-D39E-47AA-8295-E0263620A58B}" srcId="{EAC6091F-BB9A-41BD-AD9A-841C34805B2A}" destId="{7725B745-D087-4C89-B90B-95F9A47642C9}" srcOrd="5" destOrd="0" parTransId="{DD5432C7-5819-4DED-8989-950560985D2F}" sibTransId="{00319745-E095-44A3-A0DB-E24DA7ECBD88}"/>
    <dgm:cxn modelId="{6B59B6E0-0DFF-4247-848F-988412FBA761}" type="presOf" srcId="{EAC6091F-BB9A-41BD-AD9A-841C34805B2A}" destId="{F07EF726-4FD2-4D86-A426-4A88CA2BA177}" srcOrd="0" destOrd="0" presId="urn:microsoft.com/office/officeart/2008/layout/VerticalCurvedList"/>
    <dgm:cxn modelId="{C3DAE01F-0779-4769-87D8-CAA89A5A64F5}" type="presParOf" srcId="{F07EF726-4FD2-4D86-A426-4A88CA2BA177}" destId="{422440C3-770F-4B68-BB35-D4293AD3C877}" srcOrd="0" destOrd="0" presId="urn:microsoft.com/office/officeart/2008/layout/VerticalCurvedList"/>
    <dgm:cxn modelId="{AF58BF59-63DC-4884-9ADE-A5CC59DC0DDD}" type="presParOf" srcId="{422440C3-770F-4B68-BB35-D4293AD3C877}" destId="{19C57CBC-D660-4DE0-B050-64CE18ACD1E7}" srcOrd="0" destOrd="0" presId="urn:microsoft.com/office/officeart/2008/layout/VerticalCurvedList"/>
    <dgm:cxn modelId="{20652770-F51E-40E2-9D65-096958F12B73}" type="presParOf" srcId="{19C57CBC-D660-4DE0-B050-64CE18ACD1E7}" destId="{F3E68A1A-CE58-4A48-BA7D-456D637D1D61}" srcOrd="0" destOrd="0" presId="urn:microsoft.com/office/officeart/2008/layout/VerticalCurvedList"/>
    <dgm:cxn modelId="{FB415EA7-BC6B-41F8-8B10-B6838AF94FA3}" type="presParOf" srcId="{19C57CBC-D660-4DE0-B050-64CE18ACD1E7}" destId="{8332FED4-5354-4FFA-973D-BFA78BA905C0}" srcOrd="1" destOrd="0" presId="urn:microsoft.com/office/officeart/2008/layout/VerticalCurvedList"/>
    <dgm:cxn modelId="{5F4F95BF-DB26-44DE-8E08-4A9187FF8B00}" type="presParOf" srcId="{19C57CBC-D660-4DE0-B050-64CE18ACD1E7}" destId="{BB91C3B7-D972-4328-979D-3660B72C5534}" srcOrd="2" destOrd="0" presId="urn:microsoft.com/office/officeart/2008/layout/VerticalCurvedList"/>
    <dgm:cxn modelId="{CA4CECEC-EB01-448D-9001-06129D29305D}" type="presParOf" srcId="{19C57CBC-D660-4DE0-B050-64CE18ACD1E7}" destId="{8406087D-2403-4000-8E87-ACA7E39F0E70}" srcOrd="3" destOrd="0" presId="urn:microsoft.com/office/officeart/2008/layout/VerticalCurvedList"/>
    <dgm:cxn modelId="{64BC0880-7A1F-424C-8B84-BEA9B42FF37A}" type="presParOf" srcId="{422440C3-770F-4B68-BB35-D4293AD3C877}" destId="{F5999D67-D2E8-4AC5-A14A-753641558BF4}" srcOrd="1" destOrd="0" presId="urn:microsoft.com/office/officeart/2008/layout/VerticalCurvedList"/>
    <dgm:cxn modelId="{9DC22A81-F9F0-4195-9D05-614941A7C573}" type="presParOf" srcId="{422440C3-770F-4B68-BB35-D4293AD3C877}" destId="{4FF401E8-D5FF-4E7F-9126-99ADB34516E0}" srcOrd="2" destOrd="0" presId="urn:microsoft.com/office/officeart/2008/layout/VerticalCurvedList"/>
    <dgm:cxn modelId="{B94D5EDE-5647-4A83-A472-70544EA09A27}" type="presParOf" srcId="{4FF401E8-D5FF-4E7F-9126-99ADB34516E0}" destId="{20E43A5C-2E00-4C84-AD93-DE0840DDDE8A}" srcOrd="0" destOrd="0" presId="urn:microsoft.com/office/officeart/2008/layout/VerticalCurvedList"/>
    <dgm:cxn modelId="{58856644-E61A-4FC8-AB8D-000559DCDD20}" type="presParOf" srcId="{422440C3-770F-4B68-BB35-D4293AD3C877}" destId="{BC308CBB-7B5C-4EE4-A8B5-BA508415EC0F}" srcOrd="3" destOrd="0" presId="urn:microsoft.com/office/officeart/2008/layout/VerticalCurvedList"/>
    <dgm:cxn modelId="{66A99116-D7B1-48DB-AC37-0AD18748A24E}" type="presParOf" srcId="{422440C3-770F-4B68-BB35-D4293AD3C877}" destId="{1A429BC1-935D-4248-99C7-307D24AB148D}" srcOrd="4" destOrd="0" presId="urn:microsoft.com/office/officeart/2008/layout/VerticalCurvedList"/>
    <dgm:cxn modelId="{7A371D77-8C87-4634-AF47-6F634BE4DDD1}" type="presParOf" srcId="{1A429BC1-935D-4248-99C7-307D24AB148D}" destId="{69F36C45-254F-4910-BC3E-B69884794F54}" srcOrd="0" destOrd="0" presId="urn:microsoft.com/office/officeart/2008/layout/VerticalCurvedList"/>
    <dgm:cxn modelId="{5200A09D-460F-49A4-BDFD-4897924A5302}" type="presParOf" srcId="{422440C3-770F-4B68-BB35-D4293AD3C877}" destId="{968F7088-A5DD-497C-A298-B3D1DFE90D09}" srcOrd="5" destOrd="0" presId="urn:microsoft.com/office/officeart/2008/layout/VerticalCurvedList"/>
    <dgm:cxn modelId="{D6A5BC79-13EA-4DE3-89F0-123EE2143F0E}" type="presParOf" srcId="{422440C3-770F-4B68-BB35-D4293AD3C877}" destId="{49F40F40-84E4-4AD5-B644-C36831DB33D5}" srcOrd="6" destOrd="0" presId="urn:microsoft.com/office/officeart/2008/layout/VerticalCurvedList"/>
    <dgm:cxn modelId="{FED30D18-FCAC-49EB-A09D-A8824384438C}" type="presParOf" srcId="{49F40F40-84E4-4AD5-B644-C36831DB33D5}" destId="{949F9DD0-7013-498C-A78E-FFAFAD9885AC}" srcOrd="0" destOrd="0" presId="urn:microsoft.com/office/officeart/2008/layout/VerticalCurvedList"/>
    <dgm:cxn modelId="{7F9155A1-82B1-4295-B47F-DB59563064E9}" type="presParOf" srcId="{422440C3-770F-4B68-BB35-D4293AD3C877}" destId="{7F9DD5BB-BB5B-47FB-8092-9639AED26B07}" srcOrd="7" destOrd="0" presId="urn:microsoft.com/office/officeart/2008/layout/VerticalCurvedList"/>
    <dgm:cxn modelId="{7633CD5C-9636-47B1-A3C0-920661B14C76}" type="presParOf" srcId="{422440C3-770F-4B68-BB35-D4293AD3C877}" destId="{AC5C1ED7-5C70-4B4C-9136-2856CB88C711}" srcOrd="8" destOrd="0" presId="urn:microsoft.com/office/officeart/2008/layout/VerticalCurvedList"/>
    <dgm:cxn modelId="{359DA6CD-D197-4819-B0BB-B481B704723D}" type="presParOf" srcId="{AC5C1ED7-5C70-4B4C-9136-2856CB88C711}" destId="{DC3771F0-8762-44D6-8337-9B36434EC4EC}" srcOrd="0" destOrd="0" presId="urn:microsoft.com/office/officeart/2008/layout/VerticalCurvedList"/>
    <dgm:cxn modelId="{547EE444-7436-439D-8DD0-8BDE1EC1BFCF}" type="presParOf" srcId="{422440C3-770F-4B68-BB35-D4293AD3C877}" destId="{5D77045C-182D-4E9F-A7FB-F110B3BC2E04}" srcOrd="9" destOrd="0" presId="urn:microsoft.com/office/officeart/2008/layout/VerticalCurvedList"/>
    <dgm:cxn modelId="{E4266908-3866-4B77-A1EE-A314A18BB62B}" type="presParOf" srcId="{422440C3-770F-4B68-BB35-D4293AD3C877}" destId="{3E147DD1-43E2-45AC-B6BC-01C6620804C6}" srcOrd="10" destOrd="0" presId="urn:microsoft.com/office/officeart/2008/layout/VerticalCurvedList"/>
    <dgm:cxn modelId="{074121E2-5EDB-476B-B0EF-6F858F4364FC}" type="presParOf" srcId="{3E147DD1-43E2-45AC-B6BC-01C6620804C6}" destId="{E99A1D14-BD01-4AAD-9381-72F59B17036F}" srcOrd="0" destOrd="0" presId="urn:microsoft.com/office/officeart/2008/layout/VerticalCurvedList"/>
    <dgm:cxn modelId="{44B83E3E-3EA2-4AB8-A9DD-C49E5F999B65}" type="presParOf" srcId="{422440C3-770F-4B68-BB35-D4293AD3C877}" destId="{224F169E-5083-49F0-B451-6599049C7408}" srcOrd="11" destOrd="0" presId="urn:microsoft.com/office/officeart/2008/layout/VerticalCurvedList"/>
    <dgm:cxn modelId="{E995206A-69E2-4FA8-B639-74B650D92F93}" type="presParOf" srcId="{422440C3-770F-4B68-BB35-D4293AD3C877}" destId="{F4123AF2-37EF-4E78-83D6-382A89DADB8A}" srcOrd="12" destOrd="0" presId="urn:microsoft.com/office/officeart/2008/layout/VerticalCurvedList"/>
    <dgm:cxn modelId="{4E93C431-5001-473F-A0D6-6119A68F131F}" type="presParOf" srcId="{F4123AF2-37EF-4E78-83D6-382A89DADB8A}" destId="{579F5B8C-B39F-40B4-8F90-5261BA597C4B}" srcOrd="0" destOrd="0" presId="urn:microsoft.com/office/officeart/2008/layout/VerticalCurv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0F289E-0D27-44E8-8BC5-95884522E40C}" type="doc">
      <dgm:prSet loTypeId="urn:microsoft.com/office/officeart/2005/8/layout/hierarchy2" loCatId="hierarchy" qsTypeId="urn:microsoft.com/office/officeart/2005/8/quickstyle/3d1" qsCatId="3D" csTypeId="urn:microsoft.com/office/officeart/2005/8/colors/accent2_1" csCatId="accent2" phldr="1"/>
      <dgm:spPr/>
      <dgm:t>
        <a:bodyPr/>
        <a:lstStyle/>
        <a:p>
          <a:endParaRPr lang="en-GB"/>
        </a:p>
      </dgm:t>
    </dgm:pt>
    <dgm:pt modelId="{654D722B-2ACF-4DA7-8F86-0F1FCD3F81C7}">
      <dgm:prSet/>
      <dgm:spPr/>
      <dgm:t>
        <a:bodyPr/>
        <a:lstStyle/>
        <a:p>
          <a:r>
            <a:rPr lang="en-US" dirty="0"/>
            <a:t>A culturally diverse workforce will be developed. Employees will have the following roles: general manager, front desk staff, housekeeping team, catering staff, event coordinator, marketing specialist, and sustainable officer (Indeed, 2023). </a:t>
          </a:r>
          <a:endParaRPr lang="en-GB" dirty="0"/>
        </a:p>
      </dgm:t>
    </dgm:pt>
    <dgm:pt modelId="{36F38A9C-4B0B-4E00-91FF-A7FB25137E7D}" type="parTrans" cxnId="{0C84537E-6939-4743-9039-11B0E78886F1}">
      <dgm:prSet/>
      <dgm:spPr/>
      <dgm:t>
        <a:bodyPr/>
        <a:lstStyle/>
        <a:p>
          <a:endParaRPr lang="en-GB"/>
        </a:p>
      </dgm:t>
    </dgm:pt>
    <dgm:pt modelId="{1CF175C3-BBB6-4F41-8655-95CA30863964}" type="sibTrans" cxnId="{0C84537E-6939-4743-9039-11B0E78886F1}">
      <dgm:prSet/>
      <dgm:spPr/>
      <dgm:t>
        <a:bodyPr/>
        <a:lstStyle/>
        <a:p>
          <a:endParaRPr lang="en-GB"/>
        </a:p>
      </dgm:t>
    </dgm:pt>
    <dgm:pt modelId="{ED594627-6B5C-4461-B545-56DE9794EC56}">
      <dgm:prSet/>
      <dgm:spPr/>
      <dgm:t>
        <a:bodyPr/>
        <a:lstStyle/>
        <a:p>
          <a:r>
            <a:rPr lang="en-US" dirty="0"/>
            <a:t>The premises will be set up using modern amenities and culturally inspired interiors. Space should be kept for hosting cultural events and exhibitions.</a:t>
          </a:r>
          <a:endParaRPr lang="en-GB" dirty="0"/>
        </a:p>
      </dgm:t>
    </dgm:pt>
    <dgm:pt modelId="{CAF43615-D4FE-4E86-9283-F23039EB5295}" type="parTrans" cxnId="{3935FA96-1558-4F21-83D8-D51CBEBE1890}">
      <dgm:prSet/>
      <dgm:spPr/>
      <dgm:t>
        <a:bodyPr/>
        <a:lstStyle/>
        <a:p>
          <a:endParaRPr lang="en-GB"/>
        </a:p>
      </dgm:t>
    </dgm:pt>
    <dgm:pt modelId="{A4279AF6-FB7E-4351-B729-D3181DE07C55}" type="sibTrans" cxnId="{3935FA96-1558-4F21-83D8-D51CBEBE1890}">
      <dgm:prSet/>
      <dgm:spPr/>
      <dgm:t>
        <a:bodyPr/>
        <a:lstStyle/>
        <a:p>
          <a:endParaRPr lang="en-GB"/>
        </a:p>
      </dgm:t>
    </dgm:pt>
    <dgm:pt modelId="{38FBC29D-9C9C-4BCB-932B-3934656F15D7}">
      <dgm:prSet/>
      <dgm:spPr/>
      <dgm:t>
        <a:bodyPr/>
        <a:lstStyle/>
        <a:p>
          <a:r>
            <a:rPr lang="en-US"/>
            <a:t>Partnerships with the local agents and suppliers should be developed. Ethical sourcing should also be promoted (Harrison et al., 2019).</a:t>
          </a:r>
          <a:endParaRPr lang="en-GB"/>
        </a:p>
      </dgm:t>
    </dgm:pt>
    <dgm:pt modelId="{249E652C-653E-49DB-99AC-E8E433A2F34A}" type="parTrans" cxnId="{83E0BED8-343C-4209-A147-818E0F97249E}">
      <dgm:prSet/>
      <dgm:spPr/>
      <dgm:t>
        <a:bodyPr/>
        <a:lstStyle/>
        <a:p>
          <a:endParaRPr lang="en-GB"/>
        </a:p>
      </dgm:t>
    </dgm:pt>
    <dgm:pt modelId="{304C312B-8E0B-4112-B669-EC43A1D4E99E}" type="sibTrans" cxnId="{83E0BED8-343C-4209-A147-818E0F97249E}">
      <dgm:prSet/>
      <dgm:spPr/>
      <dgm:t>
        <a:bodyPr/>
        <a:lstStyle/>
        <a:p>
          <a:endParaRPr lang="en-GB"/>
        </a:p>
      </dgm:t>
    </dgm:pt>
    <dgm:pt modelId="{953CC0B9-4196-4EA4-A1BA-3FB762414060}">
      <dgm:prSet/>
      <dgm:spPr/>
      <dgm:t>
        <a:bodyPr/>
        <a:lstStyle/>
        <a:p>
          <a:r>
            <a:rPr lang="en-US"/>
            <a:t>Risks such as staff turnover, and supply chain disruption should be addressed (Barringer and Ireland, 2019).</a:t>
          </a:r>
          <a:endParaRPr lang="en-GB"/>
        </a:p>
      </dgm:t>
    </dgm:pt>
    <dgm:pt modelId="{854151F4-59E5-4313-9AA6-CE0E7A5DF353}" type="parTrans" cxnId="{017B7284-13ED-44A8-AEBE-5528504E6D37}">
      <dgm:prSet/>
      <dgm:spPr/>
      <dgm:t>
        <a:bodyPr/>
        <a:lstStyle/>
        <a:p>
          <a:endParaRPr lang="en-GB"/>
        </a:p>
      </dgm:t>
    </dgm:pt>
    <dgm:pt modelId="{9D15C621-037F-44C8-A2FC-CAC6878D5B84}" type="sibTrans" cxnId="{017B7284-13ED-44A8-AEBE-5528504E6D37}">
      <dgm:prSet/>
      <dgm:spPr/>
      <dgm:t>
        <a:bodyPr/>
        <a:lstStyle/>
        <a:p>
          <a:endParaRPr lang="en-GB"/>
        </a:p>
      </dgm:t>
    </dgm:pt>
    <dgm:pt modelId="{F3627A17-7E4A-4813-80F0-B59C58869B44}" type="pres">
      <dgm:prSet presAssocID="{260F289E-0D27-44E8-8BC5-95884522E40C}" presName="diagram" presStyleCnt="0">
        <dgm:presLayoutVars>
          <dgm:chPref val="1"/>
          <dgm:dir/>
          <dgm:animOne val="branch"/>
          <dgm:animLvl val="lvl"/>
          <dgm:resizeHandles val="exact"/>
        </dgm:presLayoutVars>
      </dgm:prSet>
      <dgm:spPr/>
    </dgm:pt>
    <dgm:pt modelId="{15A2F9F1-2DBE-49B3-87C2-FDD763BB1471}" type="pres">
      <dgm:prSet presAssocID="{654D722B-2ACF-4DA7-8F86-0F1FCD3F81C7}" presName="root1" presStyleCnt="0"/>
      <dgm:spPr/>
    </dgm:pt>
    <dgm:pt modelId="{7419D21F-A459-4A2C-969F-84438F0F98BB}" type="pres">
      <dgm:prSet presAssocID="{654D722B-2ACF-4DA7-8F86-0F1FCD3F81C7}" presName="LevelOneTextNode" presStyleLbl="node0" presStyleIdx="0" presStyleCnt="4" custScaleX="251217">
        <dgm:presLayoutVars>
          <dgm:chPref val="3"/>
        </dgm:presLayoutVars>
      </dgm:prSet>
      <dgm:spPr/>
    </dgm:pt>
    <dgm:pt modelId="{3D36D7EE-9BA1-4A84-AB67-5CAE853241F9}" type="pres">
      <dgm:prSet presAssocID="{654D722B-2ACF-4DA7-8F86-0F1FCD3F81C7}" presName="level2hierChild" presStyleCnt="0"/>
      <dgm:spPr/>
    </dgm:pt>
    <dgm:pt modelId="{D23EB0FB-1A12-462F-9056-51E5654DFDB2}" type="pres">
      <dgm:prSet presAssocID="{ED594627-6B5C-4461-B545-56DE9794EC56}" presName="root1" presStyleCnt="0"/>
      <dgm:spPr/>
    </dgm:pt>
    <dgm:pt modelId="{4D5534A6-DE04-46DF-AEA4-02AE5F830B46}" type="pres">
      <dgm:prSet presAssocID="{ED594627-6B5C-4461-B545-56DE9794EC56}" presName="LevelOneTextNode" presStyleLbl="node0" presStyleIdx="1" presStyleCnt="4" custScaleX="251217">
        <dgm:presLayoutVars>
          <dgm:chPref val="3"/>
        </dgm:presLayoutVars>
      </dgm:prSet>
      <dgm:spPr/>
    </dgm:pt>
    <dgm:pt modelId="{B9C36C5C-488F-479F-BAA6-0B743D623A84}" type="pres">
      <dgm:prSet presAssocID="{ED594627-6B5C-4461-B545-56DE9794EC56}" presName="level2hierChild" presStyleCnt="0"/>
      <dgm:spPr/>
    </dgm:pt>
    <dgm:pt modelId="{9DC9540D-EDFA-4B9A-8E68-9D44DBFD16A3}" type="pres">
      <dgm:prSet presAssocID="{38FBC29D-9C9C-4BCB-932B-3934656F15D7}" presName="root1" presStyleCnt="0"/>
      <dgm:spPr/>
    </dgm:pt>
    <dgm:pt modelId="{A00250F3-0C02-4FB7-8C7B-F125957E6B1D}" type="pres">
      <dgm:prSet presAssocID="{38FBC29D-9C9C-4BCB-932B-3934656F15D7}" presName="LevelOneTextNode" presStyleLbl="node0" presStyleIdx="2" presStyleCnt="4" custScaleX="251217">
        <dgm:presLayoutVars>
          <dgm:chPref val="3"/>
        </dgm:presLayoutVars>
      </dgm:prSet>
      <dgm:spPr/>
    </dgm:pt>
    <dgm:pt modelId="{06FD9EDF-36C6-43A8-B02E-E26A86F63A49}" type="pres">
      <dgm:prSet presAssocID="{38FBC29D-9C9C-4BCB-932B-3934656F15D7}" presName="level2hierChild" presStyleCnt="0"/>
      <dgm:spPr/>
    </dgm:pt>
    <dgm:pt modelId="{DCF4C139-CEF9-4D73-A5B9-AA7B4C5AEF5D}" type="pres">
      <dgm:prSet presAssocID="{953CC0B9-4196-4EA4-A1BA-3FB762414060}" presName="root1" presStyleCnt="0"/>
      <dgm:spPr/>
    </dgm:pt>
    <dgm:pt modelId="{EBCA0E84-CF74-43D2-B236-374312DC3B99}" type="pres">
      <dgm:prSet presAssocID="{953CC0B9-4196-4EA4-A1BA-3FB762414060}" presName="LevelOneTextNode" presStyleLbl="node0" presStyleIdx="3" presStyleCnt="4" custScaleX="251217">
        <dgm:presLayoutVars>
          <dgm:chPref val="3"/>
        </dgm:presLayoutVars>
      </dgm:prSet>
      <dgm:spPr/>
    </dgm:pt>
    <dgm:pt modelId="{425989C9-4C13-4593-B547-6B2ABAA0D094}" type="pres">
      <dgm:prSet presAssocID="{953CC0B9-4196-4EA4-A1BA-3FB762414060}" presName="level2hierChild" presStyleCnt="0"/>
      <dgm:spPr/>
    </dgm:pt>
  </dgm:ptLst>
  <dgm:cxnLst>
    <dgm:cxn modelId="{E0317611-066E-40FC-AE4F-C982C501EE36}" type="presOf" srcId="{260F289E-0D27-44E8-8BC5-95884522E40C}" destId="{F3627A17-7E4A-4813-80F0-B59C58869B44}" srcOrd="0" destOrd="0" presId="urn:microsoft.com/office/officeart/2005/8/layout/hierarchy2"/>
    <dgm:cxn modelId="{E948DE35-2AFF-40AB-8D26-D1642A826C76}" type="presOf" srcId="{953CC0B9-4196-4EA4-A1BA-3FB762414060}" destId="{EBCA0E84-CF74-43D2-B236-374312DC3B99}" srcOrd="0" destOrd="0" presId="urn:microsoft.com/office/officeart/2005/8/layout/hierarchy2"/>
    <dgm:cxn modelId="{709BFD51-3CC5-4C44-A5CE-2F67D6E21293}" type="presOf" srcId="{654D722B-2ACF-4DA7-8F86-0F1FCD3F81C7}" destId="{7419D21F-A459-4A2C-969F-84438F0F98BB}" srcOrd="0" destOrd="0" presId="urn:microsoft.com/office/officeart/2005/8/layout/hierarchy2"/>
    <dgm:cxn modelId="{B9452153-8679-4ED0-AA3E-A4AAFEAB1F04}" type="presOf" srcId="{ED594627-6B5C-4461-B545-56DE9794EC56}" destId="{4D5534A6-DE04-46DF-AEA4-02AE5F830B46}" srcOrd="0" destOrd="0" presId="urn:microsoft.com/office/officeart/2005/8/layout/hierarchy2"/>
    <dgm:cxn modelId="{0C84537E-6939-4743-9039-11B0E78886F1}" srcId="{260F289E-0D27-44E8-8BC5-95884522E40C}" destId="{654D722B-2ACF-4DA7-8F86-0F1FCD3F81C7}" srcOrd="0" destOrd="0" parTransId="{36F38A9C-4B0B-4E00-91FF-A7FB25137E7D}" sibTransId="{1CF175C3-BBB6-4F41-8655-95CA30863964}"/>
    <dgm:cxn modelId="{017B7284-13ED-44A8-AEBE-5528504E6D37}" srcId="{260F289E-0D27-44E8-8BC5-95884522E40C}" destId="{953CC0B9-4196-4EA4-A1BA-3FB762414060}" srcOrd="3" destOrd="0" parTransId="{854151F4-59E5-4313-9AA6-CE0E7A5DF353}" sibTransId="{9D15C621-037F-44C8-A2FC-CAC6878D5B84}"/>
    <dgm:cxn modelId="{3935FA96-1558-4F21-83D8-D51CBEBE1890}" srcId="{260F289E-0D27-44E8-8BC5-95884522E40C}" destId="{ED594627-6B5C-4461-B545-56DE9794EC56}" srcOrd="1" destOrd="0" parTransId="{CAF43615-D4FE-4E86-9283-F23039EB5295}" sibTransId="{A4279AF6-FB7E-4351-B729-D3181DE07C55}"/>
    <dgm:cxn modelId="{3A65EAC3-AB5D-4FEA-B700-72DCD282BCB7}" type="presOf" srcId="{38FBC29D-9C9C-4BCB-932B-3934656F15D7}" destId="{A00250F3-0C02-4FB7-8C7B-F125957E6B1D}" srcOrd="0" destOrd="0" presId="urn:microsoft.com/office/officeart/2005/8/layout/hierarchy2"/>
    <dgm:cxn modelId="{83E0BED8-343C-4209-A147-818E0F97249E}" srcId="{260F289E-0D27-44E8-8BC5-95884522E40C}" destId="{38FBC29D-9C9C-4BCB-932B-3934656F15D7}" srcOrd="2" destOrd="0" parTransId="{249E652C-653E-49DB-99AC-E8E433A2F34A}" sibTransId="{304C312B-8E0B-4112-B669-EC43A1D4E99E}"/>
    <dgm:cxn modelId="{2416694B-835E-41C2-9E6C-0BA979696333}" type="presParOf" srcId="{F3627A17-7E4A-4813-80F0-B59C58869B44}" destId="{15A2F9F1-2DBE-49B3-87C2-FDD763BB1471}" srcOrd="0" destOrd="0" presId="urn:microsoft.com/office/officeart/2005/8/layout/hierarchy2"/>
    <dgm:cxn modelId="{1DF0EC55-B23B-491E-BFD2-A1F6EBEF90DC}" type="presParOf" srcId="{15A2F9F1-2DBE-49B3-87C2-FDD763BB1471}" destId="{7419D21F-A459-4A2C-969F-84438F0F98BB}" srcOrd="0" destOrd="0" presId="urn:microsoft.com/office/officeart/2005/8/layout/hierarchy2"/>
    <dgm:cxn modelId="{14B79696-472E-49C7-8DCD-B2D5E3D56C15}" type="presParOf" srcId="{15A2F9F1-2DBE-49B3-87C2-FDD763BB1471}" destId="{3D36D7EE-9BA1-4A84-AB67-5CAE853241F9}" srcOrd="1" destOrd="0" presId="urn:microsoft.com/office/officeart/2005/8/layout/hierarchy2"/>
    <dgm:cxn modelId="{7FF405C3-578A-4B65-85F7-9ED630D5D8DA}" type="presParOf" srcId="{F3627A17-7E4A-4813-80F0-B59C58869B44}" destId="{D23EB0FB-1A12-462F-9056-51E5654DFDB2}" srcOrd="1" destOrd="0" presId="urn:microsoft.com/office/officeart/2005/8/layout/hierarchy2"/>
    <dgm:cxn modelId="{E3DE8EBD-4333-4B5A-BC1C-2A6F9925B911}" type="presParOf" srcId="{D23EB0FB-1A12-462F-9056-51E5654DFDB2}" destId="{4D5534A6-DE04-46DF-AEA4-02AE5F830B46}" srcOrd="0" destOrd="0" presId="urn:microsoft.com/office/officeart/2005/8/layout/hierarchy2"/>
    <dgm:cxn modelId="{A9F4EC6F-6382-4A4E-813B-71FFEE5800F9}" type="presParOf" srcId="{D23EB0FB-1A12-462F-9056-51E5654DFDB2}" destId="{B9C36C5C-488F-479F-BAA6-0B743D623A84}" srcOrd="1" destOrd="0" presId="urn:microsoft.com/office/officeart/2005/8/layout/hierarchy2"/>
    <dgm:cxn modelId="{B0485A2E-BCF9-421F-800B-1CC38900CB51}" type="presParOf" srcId="{F3627A17-7E4A-4813-80F0-B59C58869B44}" destId="{9DC9540D-EDFA-4B9A-8E68-9D44DBFD16A3}" srcOrd="2" destOrd="0" presId="urn:microsoft.com/office/officeart/2005/8/layout/hierarchy2"/>
    <dgm:cxn modelId="{E2182794-FAB9-4711-AF23-500B7FA62F46}" type="presParOf" srcId="{9DC9540D-EDFA-4B9A-8E68-9D44DBFD16A3}" destId="{A00250F3-0C02-4FB7-8C7B-F125957E6B1D}" srcOrd="0" destOrd="0" presId="urn:microsoft.com/office/officeart/2005/8/layout/hierarchy2"/>
    <dgm:cxn modelId="{F411AB7A-0B31-4892-BFB5-F1DE28E0744C}" type="presParOf" srcId="{9DC9540D-EDFA-4B9A-8E68-9D44DBFD16A3}" destId="{06FD9EDF-36C6-43A8-B02E-E26A86F63A49}" srcOrd="1" destOrd="0" presId="urn:microsoft.com/office/officeart/2005/8/layout/hierarchy2"/>
    <dgm:cxn modelId="{1930885D-6194-4787-9C4A-D770F9B81FFE}" type="presParOf" srcId="{F3627A17-7E4A-4813-80F0-B59C58869B44}" destId="{DCF4C139-CEF9-4D73-A5B9-AA7B4C5AEF5D}" srcOrd="3" destOrd="0" presId="urn:microsoft.com/office/officeart/2005/8/layout/hierarchy2"/>
    <dgm:cxn modelId="{DB0F6C06-1670-4D23-BE72-301761E17BE0}" type="presParOf" srcId="{DCF4C139-CEF9-4D73-A5B9-AA7B4C5AEF5D}" destId="{EBCA0E84-CF74-43D2-B236-374312DC3B99}" srcOrd="0" destOrd="0" presId="urn:microsoft.com/office/officeart/2005/8/layout/hierarchy2"/>
    <dgm:cxn modelId="{44301DE3-B3E9-4581-A1A9-9EFBE719C217}" type="presParOf" srcId="{DCF4C139-CEF9-4D73-A5B9-AA7B4C5AEF5D}" destId="{425989C9-4C13-4593-B547-6B2ABAA0D094}" srcOrd="1" destOrd="0" presId="urn:microsoft.com/office/officeart/2005/8/layout/hierarchy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2A3FAA0-3670-4770-A9BE-38C31DFF4789}" type="doc">
      <dgm:prSet loTypeId="urn:microsoft.com/office/officeart/2005/8/layout/hList7" loCatId="list" qsTypeId="urn:microsoft.com/office/officeart/2005/8/quickstyle/3d3" qsCatId="3D" csTypeId="urn:microsoft.com/office/officeart/2005/8/colors/colorful4" csCatId="colorful" phldr="1"/>
      <dgm:spPr/>
      <dgm:t>
        <a:bodyPr/>
        <a:lstStyle/>
        <a:p>
          <a:endParaRPr lang="en-GB"/>
        </a:p>
      </dgm:t>
    </dgm:pt>
    <dgm:pt modelId="{B677A05C-5890-47CF-A1CF-B0725697A85B}">
      <dgm:prSet custT="1"/>
      <dgm:spPr/>
      <dgm:t>
        <a:bodyPr/>
        <a:lstStyle/>
        <a:p>
          <a:r>
            <a:rPr lang="en-US" sz="1600" dirty="0"/>
            <a:t>The startup costs of £350,000 will be required to cover property acquisition/rental, interior design and furnishing, equipment and supplies, marketing and advertising, staff training and recruitment, and licenses and permits.</a:t>
          </a:r>
          <a:endParaRPr lang="en-GB" sz="1600" dirty="0"/>
        </a:p>
      </dgm:t>
    </dgm:pt>
    <dgm:pt modelId="{159571D7-79FA-4045-B013-3D1B3A298246}" type="parTrans" cxnId="{5CF7A900-5E22-4841-B445-2D252AE30972}">
      <dgm:prSet/>
      <dgm:spPr/>
      <dgm:t>
        <a:bodyPr/>
        <a:lstStyle/>
        <a:p>
          <a:endParaRPr lang="en-GB"/>
        </a:p>
      </dgm:t>
    </dgm:pt>
    <dgm:pt modelId="{54E9B1F5-0CE2-4836-B942-651299A2D502}" type="sibTrans" cxnId="{5CF7A900-5E22-4841-B445-2D252AE30972}">
      <dgm:prSet/>
      <dgm:spPr/>
      <dgm:t>
        <a:bodyPr/>
        <a:lstStyle/>
        <a:p>
          <a:endParaRPr lang="en-GB"/>
        </a:p>
      </dgm:t>
    </dgm:pt>
    <dgm:pt modelId="{4260D14C-250E-4B42-B799-B69DEED29B10}">
      <dgm:prSet custT="1"/>
      <dgm:spPr/>
      <dgm:t>
        <a:bodyPr/>
        <a:lstStyle/>
        <a:p>
          <a:r>
            <a:rPr lang="en-US" sz="1600" dirty="0"/>
            <a:t>The forecasted first-year cash flow statement and profit and loss projections show the commitment to financial transparency and management. It ensures that the goals and objectives of the investors are achieved (Burns, 2022). </a:t>
          </a:r>
          <a:endParaRPr lang="en-GB" sz="1600" dirty="0"/>
        </a:p>
      </dgm:t>
    </dgm:pt>
    <dgm:pt modelId="{8D67DFF8-3D68-48F6-8A93-3500A8B835EA}" type="parTrans" cxnId="{F639E2DF-84F9-4AC6-A2F7-09758A0F5A23}">
      <dgm:prSet/>
      <dgm:spPr/>
      <dgm:t>
        <a:bodyPr/>
        <a:lstStyle/>
        <a:p>
          <a:endParaRPr lang="en-GB"/>
        </a:p>
      </dgm:t>
    </dgm:pt>
    <dgm:pt modelId="{B067A530-80D7-4E72-BB0E-5B13DB1A5DD6}" type="sibTrans" cxnId="{F639E2DF-84F9-4AC6-A2F7-09758A0F5A23}">
      <dgm:prSet/>
      <dgm:spPr/>
      <dgm:t>
        <a:bodyPr/>
        <a:lstStyle/>
        <a:p>
          <a:endParaRPr lang="en-GB"/>
        </a:p>
      </dgm:t>
    </dgm:pt>
    <dgm:pt modelId="{2E309A40-ED18-4A43-BE89-DFEF73961FFB}">
      <dgm:prSet custT="1"/>
      <dgm:spPr/>
      <dgm:t>
        <a:bodyPr/>
        <a:lstStyle/>
        <a:p>
          <a:r>
            <a:rPr lang="en-US" sz="1600" dirty="0"/>
            <a:t>The funds will be raised by lending from the banks and investors. </a:t>
          </a:r>
          <a:endParaRPr lang="en-GB" sz="1600" dirty="0"/>
        </a:p>
      </dgm:t>
    </dgm:pt>
    <dgm:pt modelId="{6BE09C26-DBA6-4661-A842-4CCE5D5EC449}" type="parTrans" cxnId="{64554615-6B8F-4555-8948-E05BB03813B2}">
      <dgm:prSet/>
      <dgm:spPr/>
      <dgm:t>
        <a:bodyPr/>
        <a:lstStyle/>
        <a:p>
          <a:endParaRPr lang="en-GB"/>
        </a:p>
      </dgm:t>
    </dgm:pt>
    <dgm:pt modelId="{E98019EC-7A32-4D69-BA30-F02B60765B46}" type="sibTrans" cxnId="{64554615-6B8F-4555-8948-E05BB03813B2}">
      <dgm:prSet/>
      <dgm:spPr/>
      <dgm:t>
        <a:bodyPr/>
        <a:lstStyle/>
        <a:p>
          <a:endParaRPr lang="en-GB"/>
        </a:p>
      </dgm:t>
    </dgm:pt>
    <dgm:pt modelId="{E1A10A53-1556-4606-BC70-6D3A0A4EB83E}" type="pres">
      <dgm:prSet presAssocID="{12A3FAA0-3670-4770-A9BE-38C31DFF4789}" presName="Name0" presStyleCnt="0">
        <dgm:presLayoutVars>
          <dgm:dir/>
          <dgm:resizeHandles val="exact"/>
        </dgm:presLayoutVars>
      </dgm:prSet>
      <dgm:spPr/>
    </dgm:pt>
    <dgm:pt modelId="{A58272E5-44D4-4C4C-BB0A-0A142B6ABC1B}" type="pres">
      <dgm:prSet presAssocID="{12A3FAA0-3670-4770-A9BE-38C31DFF4789}" presName="fgShape" presStyleLbl="fgShp" presStyleIdx="0" presStyleCnt="1"/>
      <dgm:spPr/>
    </dgm:pt>
    <dgm:pt modelId="{B285F9E5-51DC-4C3B-A8BA-7AD1A1F666BE}" type="pres">
      <dgm:prSet presAssocID="{12A3FAA0-3670-4770-A9BE-38C31DFF4789}" presName="linComp" presStyleCnt="0"/>
      <dgm:spPr/>
    </dgm:pt>
    <dgm:pt modelId="{32406C8A-CF0C-4F7F-B076-51568A44456D}" type="pres">
      <dgm:prSet presAssocID="{B677A05C-5890-47CF-A1CF-B0725697A85B}" presName="compNode" presStyleCnt="0"/>
      <dgm:spPr/>
    </dgm:pt>
    <dgm:pt modelId="{0189978E-6213-407A-826E-5A6569901EC3}" type="pres">
      <dgm:prSet presAssocID="{B677A05C-5890-47CF-A1CF-B0725697A85B}" presName="bkgdShape" presStyleLbl="node1" presStyleIdx="0" presStyleCnt="3"/>
      <dgm:spPr/>
    </dgm:pt>
    <dgm:pt modelId="{85A8E570-3DCD-4516-8D37-3C2D5CBCA3A1}" type="pres">
      <dgm:prSet presAssocID="{B677A05C-5890-47CF-A1CF-B0725697A85B}" presName="nodeTx" presStyleLbl="node1" presStyleIdx="0" presStyleCnt="3">
        <dgm:presLayoutVars>
          <dgm:bulletEnabled val="1"/>
        </dgm:presLayoutVars>
      </dgm:prSet>
      <dgm:spPr/>
    </dgm:pt>
    <dgm:pt modelId="{CEF83BE7-09AA-45CB-A9CB-2AB5DFF8761A}" type="pres">
      <dgm:prSet presAssocID="{B677A05C-5890-47CF-A1CF-B0725697A85B}" presName="invisiNode" presStyleLbl="node1" presStyleIdx="0" presStyleCnt="3"/>
      <dgm:spPr/>
    </dgm:pt>
    <dgm:pt modelId="{7492ECD4-C472-45D5-90C3-D85775787580}" type="pres">
      <dgm:prSet presAssocID="{B677A05C-5890-47CF-A1CF-B0725697A85B}" presName="imagNode" presStyleLbl="fgImgPlace1" presStyleIdx="0" presStyleCnt="3"/>
      <dgm:spPr>
        <a:blipFill>
          <a:blip xmlns:r="http://schemas.openxmlformats.org/officeDocument/2006/relationships" r:embed="rId1"/>
          <a:srcRect/>
          <a:stretch>
            <a:fillRect l="-21000" r="-21000"/>
          </a:stretch>
        </a:blipFill>
      </dgm:spPr>
    </dgm:pt>
    <dgm:pt modelId="{63179663-1129-429B-A880-E6D7AFB1DD7D}" type="pres">
      <dgm:prSet presAssocID="{54E9B1F5-0CE2-4836-B942-651299A2D502}" presName="sibTrans" presStyleLbl="sibTrans2D1" presStyleIdx="0" presStyleCnt="0"/>
      <dgm:spPr/>
    </dgm:pt>
    <dgm:pt modelId="{C85F036C-7383-4B6A-9B55-A6579DD9A989}" type="pres">
      <dgm:prSet presAssocID="{4260D14C-250E-4B42-B799-B69DEED29B10}" presName="compNode" presStyleCnt="0"/>
      <dgm:spPr/>
    </dgm:pt>
    <dgm:pt modelId="{16421BB1-29BB-449F-A2A5-3553B04B3483}" type="pres">
      <dgm:prSet presAssocID="{4260D14C-250E-4B42-B799-B69DEED29B10}" presName="bkgdShape" presStyleLbl="node1" presStyleIdx="1" presStyleCnt="3"/>
      <dgm:spPr/>
    </dgm:pt>
    <dgm:pt modelId="{68228005-8C2D-447B-8AC0-38C038A59F96}" type="pres">
      <dgm:prSet presAssocID="{4260D14C-250E-4B42-B799-B69DEED29B10}" presName="nodeTx" presStyleLbl="node1" presStyleIdx="1" presStyleCnt="3">
        <dgm:presLayoutVars>
          <dgm:bulletEnabled val="1"/>
        </dgm:presLayoutVars>
      </dgm:prSet>
      <dgm:spPr/>
    </dgm:pt>
    <dgm:pt modelId="{D8295E28-81F8-4266-96DB-93CD0267C720}" type="pres">
      <dgm:prSet presAssocID="{4260D14C-250E-4B42-B799-B69DEED29B10}" presName="invisiNode" presStyleLbl="node1" presStyleIdx="1" presStyleCnt="3"/>
      <dgm:spPr/>
    </dgm:pt>
    <dgm:pt modelId="{83D40A17-9AEB-4740-97F7-98BA79A99B44}" type="pres">
      <dgm:prSet presAssocID="{4260D14C-250E-4B42-B799-B69DEED29B10}" presName="imagNode" presStyleLbl="fgImgPlace1" presStyleIdx="1" presStyleCnt="3"/>
      <dgm:spPr>
        <a:blipFill>
          <a:blip xmlns:r="http://schemas.openxmlformats.org/officeDocument/2006/relationships" r:embed="rId2"/>
          <a:srcRect/>
          <a:stretch>
            <a:fillRect l="-37000" r="-37000"/>
          </a:stretch>
        </a:blipFill>
      </dgm:spPr>
    </dgm:pt>
    <dgm:pt modelId="{91C9E465-2BA1-413F-BD8A-46436C236E87}" type="pres">
      <dgm:prSet presAssocID="{B067A530-80D7-4E72-BB0E-5B13DB1A5DD6}" presName="sibTrans" presStyleLbl="sibTrans2D1" presStyleIdx="0" presStyleCnt="0"/>
      <dgm:spPr/>
    </dgm:pt>
    <dgm:pt modelId="{60CFE4A1-4380-4E9B-9A0B-2CADE474868C}" type="pres">
      <dgm:prSet presAssocID="{2E309A40-ED18-4A43-BE89-DFEF73961FFB}" presName="compNode" presStyleCnt="0"/>
      <dgm:spPr/>
    </dgm:pt>
    <dgm:pt modelId="{287DE3D7-06A0-4B6A-AD65-B5FA4D3869CF}" type="pres">
      <dgm:prSet presAssocID="{2E309A40-ED18-4A43-BE89-DFEF73961FFB}" presName="bkgdShape" presStyleLbl="node1" presStyleIdx="2" presStyleCnt="3"/>
      <dgm:spPr/>
    </dgm:pt>
    <dgm:pt modelId="{45321FA8-3227-4B36-823C-EC5DB5F3BA0D}" type="pres">
      <dgm:prSet presAssocID="{2E309A40-ED18-4A43-BE89-DFEF73961FFB}" presName="nodeTx" presStyleLbl="node1" presStyleIdx="2" presStyleCnt="3">
        <dgm:presLayoutVars>
          <dgm:bulletEnabled val="1"/>
        </dgm:presLayoutVars>
      </dgm:prSet>
      <dgm:spPr/>
    </dgm:pt>
    <dgm:pt modelId="{99E523C9-DAA5-4621-B548-D9FAB16EA5CC}" type="pres">
      <dgm:prSet presAssocID="{2E309A40-ED18-4A43-BE89-DFEF73961FFB}" presName="invisiNode" presStyleLbl="node1" presStyleIdx="2" presStyleCnt="3"/>
      <dgm:spPr/>
    </dgm:pt>
    <dgm:pt modelId="{561F1594-FD9C-4BB9-B94A-D258D3DE3526}" type="pres">
      <dgm:prSet presAssocID="{2E309A40-ED18-4A43-BE89-DFEF73961FFB}" presName="imagNode" presStyleLbl="fgImgPlace1" presStyleIdx="2" presStyleCnt="3"/>
      <dgm:spPr>
        <a:blipFill>
          <a:blip xmlns:r="http://schemas.openxmlformats.org/officeDocument/2006/relationships" r:embed="rId3"/>
          <a:srcRect/>
          <a:stretch>
            <a:fillRect l="-34000" r="-34000"/>
          </a:stretch>
        </a:blipFill>
      </dgm:spPr>
    </dgm:pt>
  </dgm:ptLst>
  <dgm:cxnLst>
    <dgm:cxn modelId="{5CF7A900-5E22-4841-B445-2D252AE30972}" srcId="{12A3FAA0-3670-4770-A9BE-38C31DFF4789}" destId="{B677A05C-5890-47CF-A1CF-B0725697A85B}" srcOrd="0" destOrd="0" parTransId="{159571D7-79FA-4045-B013-3D1B3A298246}" sibTransId="{54E9B1F5-0CE2-4836-B942-651299A2D502}"/>
    <dgm:cxn modelId="{64554615-6B8F-4555-8948-E05BB03813B2}" srcId="{12A3FAA0-3670-4770-A9BE-38C31DFF4789}" destId="{2E309A40-ED18-4A43-BE89-DFEF73961FFB}" srcOrd="2" destOrd="0" parTransId="{6BE09C26-DBA6-4661-A842-4CCE5D5EC449}" sibTransId="{E98019EC-7A32-4D69-BA30-F02B60765B46}"/>
    <dgm:cxn modelId="{B5077E19-6A90-410A-A157-CFD206469861}" type="presOf" srcId="{54E9B1F5-0CE2-4836-B942-651299A2D502}" destId="{63179663-1129-429B-A880-E6D7AFB1DD7D}" srcOrd="0" destOrd="0" presId="urn:microsoft.com/office/officeart/2005/8/layout/hList7"/>
    <dgm:cxn modelId="{49142257-B8B4-4ED8-916F-67C09BAA619F}" type="presOf" srcId="{4260D14C-250E-4B42-B799-B69DEED29B10}" destId="{16421BB1-29BB-449F-A2A5-3553B04B3483}" srcOrd="0" destOrd="0" presId="urn:microsoft.com/office/officeart/2005/8/layout/hList7"/>
    <dgm:cxn modelId="{F8834C7C-CE2B-46CF-84BD-D17FFFFC5153}" type="presOf" srcId="{B677A05C-5890-47CF-A1CF-B0725697A85B}" destId="{0189978E-6213-407A-826E-5A6569901EC3}" srcOrd="0" destOrd="0" presId="urn:microsoft.com/office/officeart/2005/8/layout/hList7"/>
    <dgm:cxn modelId="{0119D895-A86E-45F5-9BED-0E695AE09746}" type="presOf" srcId="{B677A05C-5890-47CF-A1CF-B0725697A85B}" destId="{85A8E570-3DCD-4516-8D37-3C2D5CBCA3A1}" srcOrd="1" destOrd="0" presId="urn:microsoft.com/office/officeart/2005/8/layout/hList7"/>
    <dgm:cxn modelId="{D07AE3AC-E34A-4776-9603-92317987FAC9}" type="presOf" srcId="{12A3FAA0-3670-4770-A9BE-38C31DFF4789}" destId="{E1A10A53-1556-4606-BC70-6D3A0A4EB83E}" srcOrd="0" destOrd="0" presId="urn:microsoft.com/office/officeart/2005/8/layout/hList7"/>
    <dgm:cxn modelId="{990686CF-6E3A-452D-9F63-469EA1EF6BC4}" type="presOf" srcId="{B067A530-80D7-4E72-BB0E-5B13DB1A5DD6}" destId="{91C9E465-2BA1-413F-BD8A-46436C236E87}" srcOrd="0" destOrd="0" presId="urn:microsoft.com/office/officeart/2005/8/layout/hList7"/>
    <dgm:cxn modelId="{DCDF94D7-DB7D-4C6B-B3C9-B4DB051AEAE3}" type="presOf" srcId="{2E309A40-ED18-4A43-BE89-DFEF73961FFB}" destId="{287DE3D7-06A0-4B6A-AD65-B5FA4D3869CF}" srcOrd="0" destOrd="0" presId="urn:microsoft.com/office/officeart/2005/8/layout/hList7"/>
    <dgm:cxn modelId="{1C3BC5DD-724B-4912-8CC1-56AA55971689}" type="presOf" srcId="{4260D14C-250E-4B42-B799-B69DEED29B10}" destId="{68228005-8C2D-447B-8AC0-38C038A59F96}" srcOrd="1" destOrd="0" presId="urn:microsoft.com/office/officeart/2005/8/layout/hList7"/>
    <dgm:cxn modelId="{F24494DE-7E3E-44E4-80E1-8A9EDD785C8F}" type="presOf" srcId="{2E309A40-ED18-4A43-BE89-DFEF73961FFB}" destId="{45321FA8-3227-4B36-823C-EC5DB5F3BA0D}" srcOrd="1" destOrd="0" presId="urn:microsoft.com/office/officeart/2005/8/layout/hList7"/>
    <dgm:cxn modelId="{F639E2DF-84F9-4AC6-A2F7-09758A0F5A23}" srcId="{12A3FAA0-3670-4770-A9BE-38C31DFF4789}" destId="{4260D14C-250E-4B42-B799-B69DEED29B10}" srcOrd="1" destOrd="0" parTransId="{8D67DFF8-3D68-48F6-8A93-3500A8B835EA}" sibTransId="{B067A530-80D7-4E72-BB0E-5B13DB1A5DD6}"/>
    <dgm:cxn modelId="{50632E9D-1EF4-4A96-A299-D9C79CCE4AAC}" type="presParOf" srcId="{E1A10A53-1556-4606-BC70-6D3A0A4EB83E}" destId="{A58272E5-44D4-4C4C-BB0A-0A142B6ABC1B}" srcOrd="0" destOrd="0" presId="urn:microsoft.com/office/officeart/2005/8/layout/hList7"/>
    <dgm:cxn modelId="{97E26C8F-12D3-4F59-9028-4FD3933C833F}" type="presParOf" srcId="{E1A10A53-1556-4606-BC70-6D3A0A4EB83E}" destId="{B285F9E5-51DC-4C3B-A8BA-7AD1A1F666BE}" srcOrd="1" destOrd="0" presId="urn:microsoft.com/office/officeart/2005/8/layout/hList7"/>
    <dgm:cxn modelId="{A0F7B27D-DB2F-4C1E-AB0E-1B5D45924513}" type="presParOf" srcId="{B285F9E5-51DC-4C3B-A8BA-7AD1A1F666BE}" destId="{32406C8A-CF0C-4F7F-B076-51568A44456D}" srcOrd="0" destOrd="0" presId="urn:microsoft.com/office/officeart/2005/8/layout/hList7"/>
    <dgm:cxn modelId="{FA34CD26-C5F5-41C0-B5D2-7F5769BE81B3}" type="presParOf" srcId="{32406C8A-CF0C-4F7F-B076-51568A44456D}" destId="{0189978E-6213-407A-826E-5A6569901EC3}" srcOrd="0" destOrd="0" presId="urn:microsoft.com/office/officeart/2005/8/layout/hList7"/>
    <dgm:cxn modelId="{0C266538-61E0-46D2-9851-277C85AD83C8}" type="presParOf" srcId="{32406C8A-CF0C-4F7F-B076-51568A44456D}" destId="{85A8E570-3DCD-4516-8D37-3C2D5CBCA3A1}" srcOrd="1" destOrd="0" presId="urn:microsoft.com/office/officeart/2005/8/layout/hList7"/>
    <dgm:cxn modelId="{575DE04D-5EDC-4C36-8D98-E9185F15C7B3}" type="presParOf" srcId="{32406C8A-CF0C-4F7F-B076-51568A44456D}" destId="{CEF83BE7-09AA-45CB-A9CB-2AB5DFF8761A}" srcOrd="2" destOrd="0" presId="urn:microsoft.com/office/officeart/2005/8/layout/hList7"/>
    <dgm:cxn modelId="{37E97908-D794-4750-9E45-F2B05E75BBE5}" type="presParOf" srcId="{32406C8A-CF0C-4F7F-B076-51568A44456D}" destId="{7492ECD4-C472-45D5-90C3-D85775787580}" srcOrd="3" destOrd="0" presId="urn:microsoft.com/office/officeart/2005/8/layout/hList7"/>
    <dgm:cxn modelId="{C6A1BF9C-5A98-4FAE-9086-E68067F2B48C}" type="presParOf" srcId="{B285F9E5-51DC-4C3B-A8BA-7AD1A1F666BE}" destId="{63179663-1129-429B-A880-E6D7AFB1DD7D}" srcOrd="1" destOrd="0" presId="urn:microsoft.com/office/officeart/2005/8/layout/hList7"/>
    <dgm:cxn modelId="{1393FAD0-1676-4579-9EEA-750D3B1560BD}" type="presParOf" srcId="{B285F9E5-51DC-4C3B-A8BA-7AD1A1F666BE}" destId="{C85F036C-7383-4B6A-9B55-A6579DD9A989}" srcOrd="2" destOrd="0" presId="urn:microsoft.com/office/officeart/2005/8/layout/hList7"/>
    <dgm:cxn modelId="{1EDD5DB7-6D37-4DA6-9F09-F45B5B0EB113}" type="presParOf" srcId="{C85F036C-7383-4B6A-9B55-A6579DD9A989}" destId="{16421BB1-29BB-449F-A2A5-3553B04B3483}" srcOrd="0" destOrd="0" presId="urn:microsoft.com/office/officeart/2005/8/layout/hList7"/>
    <dgm:cxn modelId="{D3CE3F32-53FE-4775-8792-291C750A2107}" type="presParOf" srcId="{C85F036C-7383-4B6A-9B55-A6579DD9A989}" destId="{68228005-8C2D-447B-8AC0-38C038A59F96}" srcOrd="1" destOrd="0" presId="urn:microsoft.com/office/officeart/2005/8/layout/hList7"/>
    <dgm:cxn modelId="{514A7563-6E87-4CC6-822A-0D9AECFE90CB}" type="presParOf" srcId="{C85F036C-7383-4B6A-9B55-A6579DD9A989}" destId="{D8295E28-81F8-4266-96DB-93CD0267C720}" srcOrd="2" destOrd="0" presId="urn:microsoft.com/office/officeart/2005/8/layout/hList7"/>
    <dgm:cxn modelId="{F0CF3B3E-AC46-476D-853E-FEE3BFCFFDF4}" type="presParOf" srcId="{C85F036C-7383-4B6A-9B55-A6579DD9A989}" destId="{83D40A17-9AEB-4740-97F7-98BA79A99B44}" srcOrd="3" destOrd="0" presId="urn:microsoft.com/office/officeart/2005/8/layout/hList7"/>
    <dgm:cxn modelId="{3249AA5E-2E34-4098-8812-225A0A9F84DF}" type="presParOf" srcId="{B285F9E5-51DC-4C3B-A8BA-7AD1A1F666BE}" destId="{91C9E465-2BA1-413F-BD8A-46436C236E87}" srcOrd="3" destOrd="0" presId="urn:microsoft.com/office/officeart/2005/8/layout/hList7"/>
    <dgm:cxn modelId="{4062BAF9-C1C0-4D1C-A7B7-0E96A841C446}" type="presParOf" srcId="{B285F9E5-51DC-4C3B-A8BA-7AD1A1F666BE}" destId="{60CFE4A1-4380-4E9B-9A0B-2CADE474868C}" srcOrd="4" destOrd="0" presId="urn:microsoft.com/office/officeart/2005/8/layout/hList7"/>
    <dgm:cxn modelId="{E12CDBAE-4D9D-46B3-815A-C1F4FB07055E}" type="presParOf" srcId="{60CFE4A1-4380-4E9B-9A0B-2CADE474868C}" destId="{287DE3D7-06A0-4B6A-AD65-B5FA4D3869CF}" srcOrd="0" destOrd="0" presId="urn:microsoft.com/office/officeart/2005/8/layout/hList7"/>
    <dgm:cxn modelId="{232DD394-6707-4C2B-B7AF-0BDB93522D5A}" type="presParOf" srcId="{60CFE4A1-4380-4E9B-9A0B-2CADE474868C}" destId="{45321FA8-3227-4B36-823C-EC5DB5F3BA0D}" srcOrd="1" destOrd="0" presId="urn:microsoft.com/office/officeart/2005/8/layout/hList7"/>
    <dgm:cxn modelId="{B36049CC-8486-4572-83D2-7D463DBBC8C1}" type="presParOf" srcId="{60CFE4A1-4380-4E9B-9A0B-2CADE474868C}" destId="{99E523C9-DAA5-4621-B548-D9FAB16EA5CC}" srcOrd="2" destOrd="0" presId="urn:microsoft.com/office/officeart/2005/8/layout/hList7"/>
    <dgm:cxn modelId="{314CC64C-03B2-43F2-A3B6-F4D290752F97}" type="presParOf" srcId="{60CFE4A1-4380-4E9B-9A0B-2CADE474868C}" destId="{561F1594-FD9C-4BB9-B94A-D258D3DE3526}"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F54B42-207A-4D83-A7BD-89A6D51DCDDA}">
      <dsp:nvSpPr>
        <dsp:cNvPr id="0" name=""/>
        <dsp:cNvSpPr/>
      </dsp:nvSpPr>
      <dsp:spPr>
        <a:xfrm>
          <a:off x="0" y="346274"/>
          <a:ext cx="2116642" cy="1458366"/>
        </a:xfrm>
        <a:prstGeom prst="round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8019B109-957A-4E85-8B38-C593EA8E02C3}">
      <dsp:nvSpPr>
        <dsp:cNvPr id="0" name=""/>
        <dsp:cNvSpPr/>
      </dsp:nvSpPr>
      <dsp:spPr>
        <a:xfrm>
          <a:off x="0" y="1897134"/>
          <a:ext cx="2116642" cy="78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Customer Satisfaction</a:t>
          </a:r>
          <a:endParaRPr lang="en-US" sz="1400" kern="1200" dirty="0"/>
        </a:p>
      </dsp:txBody>
      <dsp:txXfrm>
        <a:off x="0" y="1897134"/>
        <a:ext cx="2116642" cy="785274"/>
      </dsp:txXfrm>
    </dsp:sp>
    <dsp:sp modelId="{802BE534-7AB5-4529-B3E6-FDB17163061B}">
      <dsp:nvSpPr>
        <dsp:cNvPr id="0" name=""/>
        <dsp:cNvSpPr/>
      </dsp:nvSpPr>
      <dsp:spPr>
        <a:xfrm>
          <a:off x="2334530" y="407175"/>
          <a:ext cx="2116642" cy="1458366"/>
        </a:xfrm>
        <a:prstGeom prst="round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E09C500-87A2-4911-92F0-3BF9F5FE6D97}">
      <dsp:nvSpPr>
        <dsp:cNvPr id="0" name=""/>
        <dsp:cNvSpPr/>
      </dsp:nvSpPr>
      <dsp:spPr>
        <a:xfrm>
          <a:off x="2334530" y="1865542"/>
          <a:ext cx="2116642" cy="78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Cultural Immersion</a:t>
          </a:r>
        </a:p>
      </dsp:txBody>
      <dsp:txXfrm>
        <a:off x="2334530" y="1865542"/>
        <a:ext cx="2116642" cy="785274"/>
      </dsp:txXfrm>
    </dsp:sp>
    <dsp:sp modelId="{05A65C42-7D49-4D6D-BA55-292E526D6A33}">
      <dsp:nvSpPr>
        <dsp:cNvPr id="0" name=""/>
        <dsp:cNvSpPr/>
      </dsp:nvSpPr>
      <dsp:spPr>
        <a:xfrm>
          <a:off x="4971278" y="391761"/>
          <a:ext cx="2116642" cy="1458366"/>
        </a:xfrm>
        <a:prstGeom prst="round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ADB5E101-BD78-48FD-8854-712B5B16C794}">
      <dsp:nvSpPr>
        <dsp:cNvPr id="0" name=""/>
        <dsp:cNvSpPr/>
      </dsp:nvSpPr>
      <dsp:spPr>
        <a:xfrm>
          <a:off x="4860069" y="1880957"/>
          <a:ext cx="2116642" cy="78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Environmental Sustainability</a:t>
          </a:r>
        </a:p>
      </dsp:txBody>
      <dsp:txXfrm>
        <a:off x="4860069" y="1880957"/>
        <a:ext cx="2116642" cy="785274"/>
      </dsp:txXfrm>
    </dsp:sp>
    <dsp:sp modelId="{463C3C83-DB2C-4945-81AD-CD8FCE3F21AD}">
      <dsp:nvSpPr>
        <dsp:cNvPr id="0" name=""/>
        <dsp:cNvSpPr/>
      </dsp:nvSpPr>
      <dsp:spPr>
        <a:xfrm>
          <a:off x="6991321" y="407175"/>
          <a:ext cx="2116642" cy="1458366"/>
        </a:xfrm>
        <a:prstGeom prst="round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240EC904-10AE-40A9-9E7F-766807BA94C2}">
      <dsp:nvSpPr>
        <dsp:cNvPr id="0" name=""/>
        <dsp:cNvSpPr/>
      </dsp:nvSpPr>
      <dsp:spPr>
        <a:xfrm>
          <a:off x="6991321" y="1865542"/>
          <a:ext cx="2116642" cy="78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Community Engagement (Burns, 2022)</a:t>
          </a:r>
        </a:p>
      </dsp:txBody>
      <dsp:txXfrm>
        <a:off x="6991321" y="1865542"/>
        <a:ext cx="2116642" cy="785274"/>
      </dsp:txXfrm>
    </dsp:sp>
    <dsp:sp modelId="{D88D29BE-3C6A-4CE7-9858-569C6BB380E7}">
      <dsp:nvSpPr>
        <dsp:cNvPr id="0" name=""/>
        <dsp:cNvSpPr/>
      </dsp:nvSpPr>
      <dsp:spPr>
        <a:xfrm>
          <a:off x="9319717" y="407175"/>
          <a:ext cx="2116642" cy="1458366"/>
        </a:xfrm>
        <a:prstGeom prst="round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38100" dist="25400" dir="5400000" rotWithShape="0">
            <a:srgbClr val="000000">
              <a:alpha val="5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C878079C-C289-495D-A30C-F376DDF65283}">
      <dsp:nvSpPr>
        <dsp:cNvPr id="0" name=""/>
        <dsp:cNvSpPr/>
      </dsp:nvSpPr>
      <dsp:spPr>
        <a:xfrm>
          <a:off x="9319717" y="1865542"/>
          <a:ext cx="2116642" cy="7852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90000"/>
            </a:lnSpc>
            <a:spcBef>
              <a:spcPct val="0"/>
            </a:spcBef>
            <a:spcAft>
              <a:spcPct val="35000"/>
            </a:spcAft>
            <a:buNone/>
            <a:defRPr cap="all"/>
          </a:pPr>
          <a:r>
            <a:rPr lang="en-US" sz="1400" kern="1200" dirty="0"/>
            <a:t>Business Expansion and Growth</a:t>
          </a:r>
        </a:p>
      </dsp:txBody>
      <dsp:txXfrm>
        <a:off x="9319717" y="1865542"/>
        <a:ext cx="2116642" cy="7852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64F3D6-30E4-4C8F-80F7-8CFA02760F86}">
      <dsp:nvSpPr>
        <dsp:cNvPr id="0" name=""/>
        <dsp:cNvSpPr/>
      </dsp:nvSpPr>
      <dsp:spPr>
        <a:xfrm>
          <a:off x="3713500" y="-192030"/>
          <a:ext cx="2032309" cy="1429033"/>
        </a:xfrm>
        <a:prstGeom prst="roundRect">
          <a:avLst/>
        </a:prstGeom>
        <a:gradFill rotWithShape="0">
          <a:gsLst>
            <a:gs pos="0">
              <a:schemeClr val="accent5">
                <a:hueOff val="0"/>
                <a:satOff val="0"/>
                <a:lumOff val="0"/>
                <a:alphaOff val="0"/>
                <a:tint val="98000"/>
                <a:lumMod val="110000"/>
              </a:schemeClr>
            </a:gs>
            <a:gs pos="84000">
              <a:schemeClr val="accent5">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Effectuation Theory (Nielsen and Lassen, 2011)</a:t>
          </a:r>
          <a:endParaRPr lang="en-GB" sz="1700" kern="1200"/>
        </a:p>
      </dsp:txBody>
      <dsp:txXfrm>
        <a:off x="3783260" y="-122270"/>
        <a:ext cx="1892789" cy="1289513"/>
      </dsp:txXfrm>
    </dsp:sp>
    <dsp:sp modelId="{E12960B4-4D2D-4AD0-ADD3-6B128D622885}">
      <dsp:nvSpPr>
        <dsp:cNvPr id="0" name=""/>
        <dsp:cNvSpPr/>
      </dsp:nvSpPr>
      <dsp:spPr>
        <a:xfrm>
          <a:off x="2779961" y="522485"/>
          <a:ext cx="3899386" cy="3899386"/>
        </a:xfrm>
        <a:custGeom>
          <a:avLst/>
          <a:gdLst/>
          <a:ahLst/>
          <a:cxnLst/>
          <a:rect l="0" t="0" r="0" b="0"/>
          <a:pathLst>
            <a:path>
              <a:moveTo>
                <a:pt x="3057387" y="345225"/>
              </a:moveTo>
              <a:arcTo wR="1949693" hR="1949693" stAng="18277227" swAng="580711"/>
            </a:path>
          </a:pathLst>
        </a:custGeom>
        <a:noFill/>
        <a:ln w="12700" cap="rnd"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CC25161-C327-49B6-93AD-E8178BF91985}">
      <dsp:nvSpPr>
        <dsp:cNvPr id="0" name=""/>
        <dsp:cNvSpPr/>
      </dsp:nvSpPr>
      <dsp:spPr>
        <a:xfrm>
          <a:off x="5567768" y="1155174"/>
          <a:ext cx="2032309" cy="1429033"/>
        </a:xfrm>
        <a:prstGeom prst="roundRect">
          <a:avLst/>
        </a:prstGeom>
        <a:gradFill rotWithShape="0">
          <a:gsLst>
            <a:gs pos="0">
              <a:schemeClr val="accent5">
                <a:hueOff val="798252"/>
                <a:satOff val="-766"/>
                <a:lumOff val="-5049"/>
                <a:alphaOff val="0"/>
                <a:tint val="98000"/>
                <a:lumMod val="110000"/>
              </a:schemeClr>
            </a:gs>
            <a:gs pos="84000">
              <a:schemeClr val="accent5">
                <a:hueOff val="798252"/>
                <a:satOff val="-766"/>
                <a:lumOff val="-5049"/>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Social Entrepreneurship Theory (Pless, 2012)</a:t>
          </a:r>
          <a:endParaRPr lang="en-GB" sz="1700" kern="1200"/>
        </a:p>
      </dsp:txBody>
      <dsp:txXfrm>
        <a:off x="5637528" y="1224934"/>
        <a:ext cx="1892789" cy="1289513"/>
      </dsp:txXfrm>
    </dsp:sp>
    <dsp:sp modelId="{6F0EE681-5D16-4467-B166-3A2A5414F02E}">
      <dsp:nvSpPr>
        <dsp:cNvPr id="0" name=""/>
        <dsp:cNvSpPr/>
      </dsp:nvSpPr>
      <dsp:spPr>
        <a:xfrm>
          <a:off x="2779961" y="522485"/>
          <a:ext cx="3899386" cy="3899386"/>
        </a:xfrm>
        <a:custGeom>
          <a:avLst/>
          <a:gdLst/>
          <a:ahLst/>
          <a:cxnLst/>
          <a:rect l="0" t="0" r="0" b="0"/>
          <a:pathLst>
            <a:path>
              <a:moveTo>
                <a:pt x="3881080" y="2216242"/>
              </a:moveTo>
              <a:arcTo wR="1949693" hR="1949693" stAng="471462" swAng="830681"/>
            </a:path>
          </a:pathLst>
        </a:custGeom>
        <a:noFill/>
        <a:ln w="12700" cap="rnd" cmpd="sng" algn="ctr">
          <a:solidFill>
            <a:schemeClr val="accent5">
              <a:hueOff val="798252"/>
              <a:satOff val="-766"/>
              <a:lumOff val="-5049"/>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DD1343E9-DDF9-4916-8EAF-2B06C48AF336}">
      <dsp:nvSpPr>
        <dsp:cNvPr id="0" name=""/>
        <dsp:cNvSpPr/>
      </dsp:nvSpPr>
      <dsp:spPr>
        <a:xfrm>
          <a:off x="4859501" y="3334997"/>
          <a:ext cx="2032309" cy="1429033"/>
        </a:xfrm>
        <a:prstGeom prst="roundRect">
          <a:avLst/>
        </a:prstGeom>
        <a:gradFill rotWithShape="0">
          <a:gsLst>
            <a:gs pos="0">
              <a:schemeClr val="accent5">
                <a:hueOff val="1596505"/>
                <a:satOff val="-1531"/>
                <a:lumOff val="-10098"/>
                <a:alphaOff val="0"/>
                <a:tint val="98000"/>
                <a:lumMod val="110000"/>
              </a:schemeClr>
            </a:gs>
            <a:gs pos="84000">
              <a:schemeClr val="accent5">
                <a:hueOff val="1596505"/>
                <a:satOff val="-1531"/>
                <a:lumOff val="-10098"/>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Lean Startup Methodology (Ries, 2023)</a:t>
          </a:r>
          <a:endParaRPr lang="en-GB" sz="1700" kern="1200"/>
        </a:p>
      </dsp:txBody>
      <dsp:txXfrm>
        <a:off x="4929261" y="3404757"/>
        <a:ext cx="1892789" cy="1289513"/>
      </dsp:txXfrm>
    </dsp:sp>
    <dsp:sp modelId="{AD7207B3-69C1-44CC-BFF0-D2B7E284EE03}">
      <dsp:nvSpPr>
        <dsp:cNvPr id="0" name=""/>
        <dsp:cNvSpPr/>
      </dsp:nvSpPr>
      <dsp:spPr>
        <a:xfrm>
          <a:off x="2779961" y="522485"/>
          <a:ext cx="3899386" cy="3899386"/>
        </a:xfrm>
        <a:custGeom>
          <a:avLst/>
          <a:gdLst/>
          <a:ahLst/>
          <a:cxnLst/>
          <a:rect l="0" t="0" r="0" b="0"/>
          <a:pathLst>
            <a:path>
              <a:moveTo>
                <a:pt x="2027676" y="3897826"/>
              </a:moveTo>
              <a:arcTo wR="1949693" hR="1949693" stAng="5262462" swAng="275077"/>
            </a:path>
          </a:pathLst>
        </a:custGeom>
        <a:noFill/>
        <a:ln w="12700" cap="rnd" cmpd="sng" algn="ctr">
          <a:solidFill>
            <a:schemeClr val="accent5">
              <a:hueOff val="1596505"/>
              <a:satOff val="-1531"/>
              <a:lumOff val="-10098"/>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6B77E9C-EA4E-41B8-9878-E95F55DA6396}">
      <dsp:nvSpPr>
        <dsp:cNvPr id="0" name=""/>
        <dsp:cNvSpPr/>
      </dsp:nvSpPr>
      <dsp:spPr>
        <a:xfrm>
          <a:off x="2567499" y="3334997"/>
          <a:ext cx="2032309" cy="1429033"/>
        </a:xfrm>
        <a:prstGeom prst="roundRect">
          <a:avLst/>
        </a:prstGeom>
        <a:gradFill rotWithShape="0">
          <a:gsLst>
            <a:gs pos="0">
              <a:schemeClr val="accent5">
                <a:hueOff val="2394757"/>
                <a:satOff val="-2297"/>
                <a:lumOff val="-15146"/>
                <a:alphaOff val="0"/>
                <a:tint val="98000"/>
                <a:lumMod val="110000"/>
              </a:schemeClr>
            </a:gs>
            <a:gs pos="84000">
              <a:schemeClr val="accent5">
                <a:hueOff val="2394757"/>
                <a:satOff val="-2297"/>
                <a:lumOff val="-15146"/>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Resource-Based View (RBV) Theory (Madhani, 2010)</a:t>
          </a:r>
          <a:endParaRPr lang="en-GB" sz="1700" kern="1200"/>
        </a:p>
      </dsp:txBody>
      <dsp:txXfrm>
        <a:off x="2637259" y="3404757"/>
        <a:ext cx="1892789" cy="1289513"/>
      </dsp:txXfrm>
    </dsp:sp>
    <dsp:sp modelId="{B67C4547-8B24-4C85-81A3-FF9C4F3A4230}">
      <dsp:nvSpPr>
        <dsp:cNvPr id="0" name=""/>
        <dsp:cNvSpPr/>
      </dsp:nvSpPr>
      <dsp:spPr>
        <a:xfrm>
          <a:off x="2779961" y="522485"/>
          <a:ext cx="3899386" cy="3899386"/>
        </a:xfrm>
        <a:custGeom>
          <a:avLst/>
          <a:gdLst/>
          <a:ahLst/>
          <a:cxnLst/>
          <a:rect l="0" t="0" r="0" b="0"/>
          <a:pathLst>
            <a:path>
              <a:moveTo>
                <a:pt x="138199" y="2670661"/>
              </a:moveTo>
              <a:arcTo wR="1949693" hR="1949693" stAng="9497857" swAng="830681"/>
            </a:path>
          </a:pathLst>
        </a:custGeom>
        <a:noFill/>
        <a:ln w="12700" cap="rnd" cmpd="sng" algn="ctr">
          <a:solidFill>
            <a:schemeClr val="accent5">
              <a:hueOff val="2394757"/>
              <a:satOff val="-2297"/>
              <a:lumOff val="-15146"/>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1D4A0BD4-4F22-4CA0-8952-615D0ACFE805}">
      <dsp:nvSpPr>
        <dsp:cNvPr id="0" name=""/>
        <dsp:cNvSpPr/>
      </dsp:nvSpPr>
      <dsp:spPr>
        <a:xfrm>
          <a:off x="1859231" y="1155174"/>
          <a:ext cx="2032309" cy="1429033"/>
        </a:xfrm>
        <a:prstGeom prst="roundRect">
          <a:avLst/>
        </a:prstGeom>
        <a:gradFill rotWithShape="0">
          <a:gsLst>
            <a:gs pos="0">
              <a:schemeClr val="accent5">
                <a:hueOff val="3193009"/>
                <a:satOff val="-3062"/>
                <a:lumOff val="-20195"/>
                <a:alphaOff val="0"/>
                <a:tint val="98000"/>
                <a:lumMod val="110000"/>
              </a:schemeClr>
            </a:gs>
            <a:gs pos="84000">
              <a:schemeClr val="accent5">
                <a:hueOff val="3193009"/>
                <a:satOff val="-3062"/>
                <a:lumOff val="-20195"/>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Opportunity Recognition Theory (Mary George et al., 2014)</a:t>
          </a:r>
          <a:endParaRPr lang="en-GB" sz="1700" kern="1200"/>
        </a:p>
      </dsp:txBody>
      <dsp:txXfrm>
        <a:off x="1928991" y="1224934"/>
        <a:ext cx="1892789" cy="1289513"/>
      </dsp:txXfrm>
    </dsp:sp>
    <dsp:sp modelId="{DC37217C-BE67-4432-8731-AC134C3C2E01}">
      <dsp:nvSpPr>
        <dsp:cNvPr id="0" name=""/>
        <dsp:cNvSpPr/>
      </dsp:nvSpPr>
      <dsp:spPr>
        <a:xfrm>
          <a:off x="2779961" y="522485"/>
          <a:ext cx="3899386" cy="3899386"/>
        </a:xfrm>
        <a:custGeom>
          <a:avLst/>
          <a:gdLst/>
          <a:ahLst/>
          <a:cxnLst/>
          <a:rect l="0" t="0" r="0" b="0"/>
          <a:pathLst>
            <a:path>
              <a:moveTo>
                <a:pt x="588022" y="554287"/>
              </a:moveTo>
              <a:arcTo wR="1949693" hR="1949693" stAng="13542061" swAng="580711"/>
            </a:path>
          </a:pathLst>
        </a:custGeom>
        <a:noFill/>
        <a:ln w="12700" cap="rnd" cmpd="sng" algn="ctr">
          <a:solidFill>
            <a:schemeClr val="accent5">
              <a:hueOff val="3193009"/>
              <a:satOff val="-3062"/>
              <a:lumOff val="-20195"/>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908103-F251-479D-AB17-5D2258E1AAB3}">
      <dsp:nvSpPr>
        <dsp:cNvPr id="0" name=""/>
        <dsp:cNvSpPr/>
      </dsp:nvSpPr>
      <dsp:spPr>
        <a:xfrm>
          <a:off x="217500" y="46176"/>
          <a:ext cx="1027161" cy="1027161"/>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B07F0E47-4905-44F1-89AA-AF2FAFA46C04}">
      <dsp:nvSpPr>
        <dsp:cNvPr id="0" name=""/>
        <dsp:cNvSpPr/>
      </dsp:nvSpPr>
      <dsp:spPr>
        <a:xfrm>
          <a:off x="433204" y="261880"/>
          <a:ext cx="595753" cy="5957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32320954-4FC1-4101-8514-2AF5A886892C}">
      <dsp:nvSpPr>
        <dsp:cNvPr id="0" name=""/>
        <dsp:cNvSpPr/>
      </dsp:nvSpPr>
      <dsp:spPr>
        <a:xfrm>
          <a:off x="1464768" y="46176"/>
          <a:ext cx="2421167" cy="102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Accommodation services</a:t>
          </a:r>
        </a:p>
      </dsp:txBody>
      <dsp:txXfrm>
        <a:off x="1464768" y="46176"/>
        <a:ext cx="2421167" cy="1027161"/>
      </dsp:txXfrm>
    </dsp:sp>
    <dsp:sp modelId="{D645A7EE-5AFA-4F27-A386-C7289782AB72}">
      <dsp:nvSpPr>
        <dsp:cNvPr id="0" name=""/>
        <dsp:cNvSpPr/>
      </dsp:nvSpPr>
      <dsp:spPr>
        <a:xfrm>
          <a:off x="4307806" y="46176"/>
          <a:ext cx="1027161" cy="1027161"/>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41E4D304-A3D3-4C5C-9C98-88247FB61EA0}">
      <dsp:nvSpPr>
        <dsp:cNvPr id="0" name=""/>
        <dsp:cNvSpPr/>
      </dsp:nvSpPr>
      <dsp:spPr>
        <a:xfrm>
          <a:off x="4523510" y="261880"/>
          <a:ext cx="595753" cy="5957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7649A09A-F816-480F-8E98-FA1C432805D5}">
      <dsp:nvSpPr>
        <dsp:cNvPr id="0" name=""/>
        <dsp:cNvSpPr/>
      </dsp:nvSpPr>
      <dsp:spPr>
        <a:xfrm>
          <a:off x="5555074" y="46176"/>
          <a:ext cx="2421167" cy="102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Cultural experiences</a:t>
          </a:r>
        </a:p>
      </dsp:txBody>
      <dsp:txXfrm>
        <a:off x="5555074" y="46176"/>
        <a:ext cx="2421167" cy="1027161"/>
      </dsp:txXfrm>
    </dsp:sp>
    <dsp:sp modelId="{7DCD4077-0B63-43B9-A309-7CB7044B6204}">
      <dsp:nvSpPr>
        <dsp:cNvPr id="0" name=""/>
        <dsp:cNvSpPr/>
      </dsp:nvSpPr>
      <dsp:spPr>
        <a:xfrm>
          <a:off x="217500" y="1890843"/>
          <a:ext cx="1027161" cy="1027161"/>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5F4AE319-B017-404C-A8D8-4E68F4781205}">
      <dsp:nvSpPr>
        <dsp:cNvPr id="0" name=""/>
        <dsp:cNvSpPr/>
      </dsp:nvSpPr>
      <dsp:spPr>
        <a:xfrm>
          <a:off x="433204" y="2106547"/>
          <a:ext cx="595753" cy="5957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DD6FCD63-79DC-4639-B03D-204C0C47E23A}">
      <dsp:nvSpPr>
        <dsp:cNvPr id="0" name=""/>
        <dsp:cNvSpPr/>
      </dsp:nvSpPr>
      <dsp:spPr>
        <a:xfrm>
          <a:off x="1464768" y="1890843"/>
          <a:ext cx="2421167" cy="102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Catering services (Jackson, 2018)</a:t>
          </a:r>
        </a:p>
      </dsp:txBody>
      <dsp:txXfrm>
        <a:off x="1464768" y="1890843"/>
        <a:ext cx="2421167" cy="1027161"/>
      </dsp:txXfrm>
    </dsp:sp>
    <dsp:sp modelId="{D093C7A7-8B42-492E-BAE1-AF05DEFA96CA}">
      <dsp:nvSpPr>
        <dsp:cNvPr id="0" name=""/>
        <dsp:cNvSpPr/>
      </dsp:nvSpPr>
      <dsp:spPr>
        <a:xfrm>
          <a:off x="4307806" y="1890843"/>
          <a:ext cx="1027161" cy="1027161"/>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C591B4DD-7463-400B-81A2-F65CD3F819B2}">
      <dsp:nvSpPr>
        <dsp:cNvPr id="0" name=""/>
        <dsp:cNvSpPr/>
      </dsp:nvSpPr>
      <dsp:spPr>
        <a:xfrm>
          <a:off x="4523510" y="2106547"/>
          <a:ext cx="595753" cy="5957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C112FFDD-CBC7-4669-8080-2F28F8A59E2A}">
      <dsp:nvSpPr>
        <dsp:cNvPr id="0" name=""/>
        <dsp:cNvSpPr/>
      </dsp:nvSpPr>
      <dsp:spPr>
        <a:xfrm>
          <a:off x="5555074" y="1890843"/>
          <a:ext cx="2421167" cy="102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Sustainable practices </a:t>
          </a:r>
        </a:p>
      </dsp:txBody>
      <dsp:txXfrm>
        <a:off x="5555074" y="1890843"/>
        <a:ext cx="2421167" cy="1027161"/>
      </dsp:txXfrm>
    </dsp:sp>
    <dsp:sp modelId="{DF54DBFF-5D1D-4934-A4CD-F896C4A80B0D}">
      <dsp:nvSpPr>
        <dsp:cNvPr id="0" name=""/>
        <dsp:cNvSpPr/>
      </dsp:nvSpPr>
      <dsp:spPr>
        <a:xfrm>
          <a:off x="217500" y="3735509"/>
          <a:ext cx="1027161" cy="1027161"/>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7E4A3F05-9388-4032-81E6-D45F45ED8955}">
      <dsp:nvSpPr>
        <dsp:cNvPr id="0" name=""/>
        <dsp:cNvSpPr/>
      </dsp:nvSpPr>
      <dsp:spPr>
        <a:xfrm>
          <a:off x="433204" y="3951213"/>
          <a:ext cx="595753" cy="5957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F8DA34FF-73CC-43DF-8046-D33A88A944C6}">
      <dsp:nvSpPr>
        <dsp:cNvPr id="0" name=""/>
        <dsp:cNvSpPr/>
      </dsp:nvSpPr>
      <dsp:spPr>
        <a:xfrm>
          <a:off x="1464768" y="3735509"/>
          <a:ext cx="2421167" cy="102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a:t>Customer service </a:t>
          </a:r>
        </a:p>
      </dsp:txBody>
      <dsp:txXfrm>
        <a:off x="1464768" y="3735509"/>
        <a:ext cx="2421167" cy="1027161"/>
      </dsp:txXfrm>
    </dsp:sp>
    <dsp:sp modelId="{DA998A4F-4257-4611-AE9D-27B1E8667C3B}">
      <dsp:nvSpPr>
        <dsp:cNvPr id="0" name=""/>
        <dsp:cNvSpPr/>
      </dsp:nvSpPr>
      <dsp:spPr>
        <a:xfrm>
          <a:off x="4307806" y="3735509"/>
          <a:ext cx="1027161" cy="1027161"/>
        </a:xfrm>
        <a:prstGeom prst="ellipse">
          <a:avLst/>
        </a:prstGeom>
        <a:solidFill>
          <a:schemeClr val="bg1">
            <a:lumMod val="95000"/>
            <a:hueOff val="0"/>
            <a:satOff val="0"/>
            <a:lumOff val="0"/>
            <a:alphaOff val="0"/>
          </a:schemeClr>
        </a:solidFill>
        <a:ln>
          <a:noFill/>
        </a:ln>
        <a:effectLst>
          <a:outerShdw blurRad="38100" dist="25400" dir="5400000" rotWithShape="0">
            <a:srgbClr val="000000">
              <a:alpha val="55000"/>
            </a:srgbClr>
          </a:outerShdw>
        </a:effectLst>
      </dsp:spPr>
      <dsp:style>
        <a:lnRef idx="0">
          <a:scrgbClr r="0" g="0" b="0"/>
        </a:lnRef>
        <a:fillRef idx="1">
          <a:scrgbClr r="0" g="0" b="0"/>
        </a:fillRef>
        <a:effectRef idx="2">
          <a:scrgbClr r="0" g="0" b="0"/>
        </a:effectRef>
        <a:fontRef idx="minor"/>
      </dsp:style>
    </dsp:sp>
    <dsp:sp modelId="{175AE233-E552-45C9-B0E6-361B0E41110B}">
      <dsp:nvSpPr>
        <dsp:cNvPr id="0" name=""/>
        <dsp:cNvSpPr/>
      </dsp:nvSpPr>
      <dsp:spPr>
        <a:xfrm>
          <a:off x="4523510" y="3951213"/>
          <a:ext cx="595753" cy="5957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sp>
    <dsp:sp modelId="{82FDAF08-0AD0-4B72-8048-F3F4F3B60EEC}">
      <dsp:nvSpPr>
        <dsp:cNvPr id="0" name=""/>
        <dsp:cNvSpPr/>
      </dsp:nvSpPr>
      <dsp:spPr>
        <a:xfrm>
          <a:off x="5555074" y="3735509"/>
          <a:ext cx="2421167" cy="10271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t>Customer relationship management (</a:t>
          </a:r>
          <a:r>
            <a:rPr lang="en-US" sz="2000" kern="1200" dirty="0" err="1"/>
            <a:t>Dyshkantiuk</a:t>
          </a:r>
          <a:r>
            <a:rPr lang="en-US" sz="2000" kern="1200" dirty="0"/>
            <a:t> et al., 2020)</a:t>
          </a:r>
        </a:p>
      </dsp:txBody>
      <dsp:txXfrm>
        <a:off x="5555074" y="3735509"/>
        <a:ext cx="2421167" cy="10271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2FED4-5354-4FFA-973D-BFA78BA905C0}">
      <dsp:nvSpPr>
        <dsp:cNvPr id="0" name=""/>
        <dsp:cNvSpPr/>
      </dsp:nvSpPr>
      <dsp:spPr>
        <a:xfrm>
          <a:off x="-5645763" y="-864252"/>
          <a:ext cx="6721836" cy="6721836"/>
        </a:xfrm>
        <a:prstGeom prst="blockArc">
          <a:avLst>
            <a:gd name="adj1" fmla="val 18900000"/>
            <a:gd name="adj2" fmla="val 2700000"/>
            <a:gd name="adj3" fmla="val 321"/>
          </a:avLst>
        </a:prstGeom>
        <a:noFill/>
        <a:ln w="22225" cap="rnd" cmpd="sng" algn="ctr">
          <a:solidFill>
            <a:schemeClr val="accent1">
              <a:shade val="60000"/>
              <a:hueOff val="0"/>
              <a:satOff val="0"/>
              <a:lumOff val="0"/>
              <a:alphaOff val="0"/>
            </a:schemeClr>
          </a:solidFill>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F5999D67-D2E8-4AC5-A14A-753641558BF4}">
      <dsp:nvSpPr>
        <dsp:cNvPr id="0" name=""/>
        <dsp:cNvSpPr/>
      </dsp:nvSpPr>
      <dsp:spPr>
        <a:xfrm>
          <a:off x="401006" y="262948"/>
          <a:ext cx="5998867" cy="525697"/>
        </a:xfrm>
        <a:prstGeom prst="rect">
          <a:avLst/>
        </a:prstGeom>
        <a:solidFill>
          <a:schemeClr val="lt1">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7273"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a:latin typeface="+mn-lt"/>
            </a:rPr>
            <a:t>Analyse internal and external forces of the business </a:t>
          </a:r>
          <a:endParaRPr lang="en-GB" sz="1800" kern="1200">
            <a:latin typeface="+mn-lt"/>
          </a:endParaRPr>
        </a:p>
      </dsp:txBody>
      <dsp:txXfrm>
        <a:off x="401006" y="262948"/>
        <a:ext cx="5998867" cy="525697"/>
      </dsp:txXfrm>
    </dsp:sp>
    <dsp:sp modelId="{20E43A5C-2E00-4C84-AD93-DE0840DDDE8A}">
      <dsp:nvSpPr>
        <dsp:cNvPr id="0" name=""/>
        <dsp:cNvSpPr/>
      </dsp:nvSpPr>
      <dsp:spPr>
        <a:xfrm>
          <a:off x="72445" y="197236"/>
          <a:ext cx="657122" cy="65712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BC308CBB-7B5C-4EE4-A8B5-BA508415EC0F}">
      <dsp:nvSpPr>
        <dsp:cNvPr id="0" name=""/>
        <dsp:cNvSpPr/>
      </dsp:nvSpPr>
      <dsp:spPr>
        <a:xfrm>
          <a:off x="833429" y="1051395"/>
          <a:ext cx="5566445" cy="525697"/>
        </a:xfrm>
        <a:prstGeom prst="rect">
          <a:avLst/>
        </a:prstGeom>
        <a:solidFill>
          <a:schemeClr val="lt1">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7273"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mn-lt"/>
            </a:rPr>
            <a:t>Perform digital marketing: Search Engine </a:t>
          </a:r>
          <a:r>
            <a:rPr lang="en-US" sz="1800" kern="1200" dirty="0" err="1">
              <a:latin typeface="+mn-lt"/>
            </a:rPr>
            <a:t>Optimisation</a:t>
          </a:r>
          <a:r>
            <a:rPr lang="en-US" sz="1800" kern="1200" dirty="0">
              <a:latin typeface="+mn-lt"/>
            </a:rPr>
            <a:t> (SEO), targeted online advertising (</a:t>
          </a:r>
          <a:r>
            <a:rPr lang="en-GB" sz="1800" kern="1200" dirty="0">
              <a:latin typeface="+mn-lt"/>
            </a:rPr>
            <a:t>Parvez et al.</a:t>
          </a:r>
          <a:r>
            <a:rPr lang="en-US" sz="1800" kern="1200" dirty="0">
              <a:latin typeface="+mn-lt"/>
            </a:rPr>
            <a:t>, 2018)</a:t>
          </a:r>
          <a:endParaRPr lang="en-GB" sz="1800" kern="1200" dirty="0">
            <a:latin typeface="+mn-lt"/>
          </a:endParaRPr>
        </a:p>
      </dsp:txBody>
      <dsp:txXfrm>
        <a:off x="833429" y="1051395"/>
        <a:ext cx="5566445" cy="525697"/>
      </dsp:txXfrm>
    </dsp:sp>
    <dsp:sp modelId="{69F36C45-254F-4910-BC3E-B69884794F54}">
      <dsp:nvSpPr>
        <dsp:cNvPr id="0" name=""/>
        <dsp:cNvSpPr/>
      </dsp:nvSpPr>
      <dsp:spPr>
        <a:xfrm>
          <a:off x="504868" y="985683"/>
          <a:ext cx="657122" cy="65712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968F7088-A5DD-497C-A298-B3D1DFE90D09}">
      <dsp:nvSpPr>
        <dsp:cNvPr id="0" name=""/>
        <dsp:cNvSpPr/>
      </dsp:nvSpPr>
      <dsp:spPr>
        <a:xfrm>
          <a:off x="1031165" y="1839842"/>
          <a:ext cx="5368709" cy="525697"/>
        </a:xfrm>
        <a:prstGeom prst="rect">
          <a:avLst/>
        </a:prstGeom>
        <a:solidFill>
          <a:schemeClr val="lt1">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7273"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a:latin typeface="+mn-lt"/>
            </a:rPr>
            <a:t>Social media engagement </a:t>
          </a:r>
          <a:endParaRPr lang="en-GB" sz="1800" kern="1200">
            <a:latin typeface="+mn-lt"/>
          </a:endParaRPr>
        </a:p>
      </dsp:txBody>
      <dsp:txXfrm>
        <a:off x="1031165" y="1839842"/>
        <a:ext cx="5368709" cy="525697"/>
      </dsp:txXfrm>
    </dsp:sp>
    <dsp:sp modelId="{949F9DD0-7013-498C-A78E-FFAFAD9885AC}">
      <dsp:nvSpPr>
        <dsp:cNvPr id="0" name=""/>
        <dsp:cNvSpPr/>
      </dsp:nvSpPr>
      <dsp:spPr>
        <a:xfrm>
          <a:off x="702603" y="1774130"/>
          <a:ext cx="657122" cy="65712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7F9DD5BB-BB5B-47FB-8092-9639AED26B07}">
      <dsp:nvSpPr>
        <dsp:cNvPr id="0" name=""/>
        <dsp:cNvSpPr/>
      </dsp:nvSpPr>
      <dsp:spPr>
        <a:xfrm>
          <a:off x="1031165" y="2627790"/>
          <a:ext cx="5368709" cy="525697"/>
        </a:xfrm>
        <a:prstGeom prst="rect">
          <a:avLst/>
        </a:prstGeom>
        <a:solidFill>
          <a:schemeClr val="lt1">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7273"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mn-lt"/>
            </a:rPr>
            <a:t>Content marketing</a:t>
          </a:r>
          <a:endParaRPr lang="en-GB" sz="1800" kern="1200" dirty="0">
            <a:latin typeface="+mn-lt"/>
          </a:endParaRPr>
        </a:p>
      </dsp:txBody>
      <dsp:txXfrm>
        <a:off x="1031165" y="2627790"/>
        <a:ext cx="5368709" cy="525697"/>
      </dsp:txXfrm>
    </dsp:sp>
    <dsp:sp modelId="{DC3771F0-8762-44D6-8337-9B36434EC4EC}">
      <dsp:nvSpPr>
        <dsp:cNvPr id="0" name=""/>
        <dsp:cNvSpPr/>
      </dsp:nvSpPr>
      <dsp:spPr>
        <a:xfrm>
          <a:off x="702603" y="2562078"/>
          <a:ext cx="657122" cy="65712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5D77045C-182D-4E9F-A7FB-F110B3BC2E04}">
      <dsp:nvSpPr>
        <dsp:cNvPr id="0" name=""/>
        <dsp:cNvSpPr/>
      </dsp:nvSpPr>
      <dsp:spPr>
        <a:xfrm>
          <a:off x="833429" y="3416237"/>
          <a:ext cx="5566445" cy="525697"/>
        </a:xfrm>
        <a:prstGeom prst="rect">
          <a:avLst/>
        </a:prstGeom>
        <a:solidFill>
          <a:schemeClr val="lt1">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7273"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a:latin typeface="+mn-lt"/>
            </a:rPr>
            <a:t>Email marketing</a:t>
          </a:r>
          <a:endParaRPr lang="en-GB" sz="1800" kern="1200">
            <a:latin typeface="+mn-lt"/>
          </a:endParaRPr>
        </a:p>
      </dsp:txBody>
      <dsp:txXfrm>
        <a:off x="833429" y="3416237"/>
        <a:ext cx="5566445" cy="525697"/>
      </dsp:txXfrm>
    </dsp:sp>
    <dsp:sp modelId="{E99A1D14-BD01-4AAD-9381-72F59B17036F}">
      <dsp:nvSpPr>
        <dsp:cNvPr id="0" name=""/>
        <dsp:cNvSpPr/>
      </dsp:nvSpPr>
      <dsp:spPr>
        <a:xfrm>
          <a:off x="504868" y="3350525"/>
          <a:ext cx="657122" cy="65712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224F169E-5083-49F0-B451-6599049C7408}">
      <dsp:nvSpPr>
        <dsp:cNvPr id="0" name=""/>
        <dsp:cNvSpPr/>
      </dsp:nvSpPr>
      <dsp:spPr>
        <a:xfrm>
          <a:off x="401006" y="4204684"/>
          <a:ext cx="5998867" cy="525697"/>
        </a:xfrm>
        <a:prstGeom prst="rect">
          <a:avLst/>
        </a:prstGeom>
        <a:solidFill>
          <a:schemeClr val="lt1">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417273" tIns="45720" rIns="45720" bIns="45720" numCol="1" spcCol="1270" anchor="ctr" anchorCtr="0">
          <a:noAutofit/>
        </a:bodyPr>
        <a:lstStyle/>
        <a:p>
          <a:pPr marL="0" lvl="0" indent="0" algn="just" defTabSz="800100">
            <a:lnSpc>
              <a:spcPct val="90000"/>
            </a:lnSpc>
            <a:spcBef>
              <a:spcPct val="0"/>
            </a:spcBef>
            <a:spcAft>
              <a:spcPct val="35000"/>
            </a:spcAft>
            <a:buNone/>
          </a:pPr>
          <a:r>
            <a:rPr lang="en-US" sz="1800" kern="1200" dirty="0">
              <a:latin typeface="+mn-lt"/>
            </a:rPr>
            <a:t>Partnership and collaboration (Baines, Fill and Rosengren, 2017)</a:t>
          </a:r>
          <a:endParaRPr lang="en-GB" sz="1800" kern="1200" dirty="0">
            <a:latin typeface="+mn-lt"/>
          </a:endParaRPr>
        </a:p>
      </dsp:txBody>
      <dsp:txXfrm>
        <a:off x="401006" y="4204684"/>
        <a:ext cx="5998867" cy="525697"/>
      </dsp:txXfrm>
    </dsp:sp>
    <dsp:sp modelId="{579F5B8C-B39F-40B4-8F90-5261BA597C4B}">
      <dsp:nvSpPr>
        <dsp:cNvPr id="0" name=""/>
        <dsp:cNvSpPr/>
      </dsp:nvSpPr>
      <dsp:spPr>
        <a:xfrm>
          <a:off x="72445" y="4138972"/>
          <a:ext cx="657122" cy="657122"/>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19D21F-A459-4A2C-969F-84438F0F98BB}">
      <dsp:nvSpPr>
        <dsp:cNvPr id="0" name=""/>
        <dsp:cNvSpPr/>
      </dsp:nvSpPr>
      <dsp:spPr>
        <a:xfrm>
          <a:off x="189394" y="1124"/>
          <a:ext cx="5200032" cy="1034968"/>
        </a:xfrm>
        <a:prstGeom prst="roundRect">
          <a:avLst>
            <a:gd name="adj" fmla="val 10000"/>
          </a:avLst>
        </a:prstGeom>
        <a:gradFill rotWithShape="0">
          <a:gsLst>
            <a:gs pos="0">
              <a:schemeClr val="lt1">
                <a:hueOff val="0"/>
                <a:satOff val="0"/>
                <a:lumOff val="0"/>
                <a:alphaOff val="0"/>
                <a:tint val="98000"/>
                <a:lumMod val="110000"/>
              </a:schemeClr>
            </a:gs>
            <a:gs pos="84000">
              <a:schemeClr val="l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A culturally diverse workforce will be developed. Employees will have the following roles: general manager, front desk staff, housekeeping team, catering staff, event coordinator, marketing specialist, and sustainable officer (Indeed, 2023). </a:t>
          </a:r>
          <a:endParaRPr lang="en-GB" sz="1600" kern="1200" dirty="0"/>
        </a:p>
      </dsp:txBody>
      <dsp:txXfrm>
        <a:off x="219707" y="31437"/>
        <a:ext cx="5139406" cy="974342"/>
      </dsp:txXfrm>
    </dsp:sp>
    <dsp:sp modelId="{4D5534A6-DE04-46DF-AEA4-02AE5F830B46}">
      <dsp:nvSpPr>
        <dsp:cNvPr id="0" name=""/>
        <dsp:cNvSpPr/>
      </dsp:nvSpPr>
      <dsp:spPr>
        <a:xfrm>
          <a:off x="189394" y="1191338"/>
          <a:ext cx="5200032" cy="1034968"/>
        </a:xfrm>
        <a:prstGeom prst="roundRect">
          <a:avLst>
            <a:gd name="adj" fmla="val 10000"/>
          </a:avLst>
        </a:prstGeom>
        <a:gradFill rotWithShape="0">
          <a:gsLst>
            <a:gs pos="0">
              <a:schemeClr val="lt1">
                <a:hueOff val="0"/>
                <a:satOff val="0"/>
                <a:lumOff val="0"/>
                <a:alphaOff val="0"/>
                <a:tint val="98000"/>
                <a:lumMod val="110000"/>
              </a:schemeClr>
            </a:gs>
            <a:gs pos="84000">
              <a:schemeClr val="l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dirty="0"/>
            <a:t>The premises will be set up using modern amenities and culturally inspired interiors. Space should be kept for hosting cultural events and exhibitions.</a:t>
          </a:r>
          <a:endParaRPr lang="en-GB" sz="1600" kern="1200" dirty="0"/>
        </a:p>
      </dsp:txBody>
      <dsp:txXfrm>
        <a:off x="219707" y="1221651"/>
        <a:ext cx="5139406" cy="974342"/>
      </dsp:txXfrm>
    </dsp:sp>
    <dsp:sp modelId="{A00250F3-0C02-4FB7-8C7B-F125957E6B1D}">
      <dsp:nvSpPr>
        <dsp:cNvPr id="0" name=""/>
        <dsp:cNvSpPr/>
      </dsp:nvSpPr>
      <dsp:spPr>
        <a:xfrm>
          <a:off x="189394" y="2381552"/>
          <a:ext cx="5200032" cy="1034968"/>
        </a:xfrm>
        <a:prstGeom prst="roundRect">
          <a:avLst>
            <a:gd name="adj" fmla="val 10000"/>
          </a:avLst>
        </a:prstGeom>
        <a:gradFill rotWithShape="0">
          <a:gsLst>
            <a:gs pos="0">
              <a:schemeClr val="lt1">
                <a:hueOff val="0"/>
                <a:satOff val="0"/>
                <a:lumOff val="0"/>
                <a:alphaOff val="0"/>
                <a:tint val="98000"/>
                <a:lumMod val="110000"/>
              </a:schemeClr>
            </a:gs>
            <a:gs pos="84000">
              <a:schemeClr val="l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t>Partnerships with the local agents and suppliers should be developed. Ethical sourcing should also be promoted (Harrison et al., 2019).</a:t>
          </a:r>
          <a:endParaRPr lang="en-GB" sz="1600" kern="1200"/>
        </a:p>
      </dsp:txBody>
      <dsp:txXfrm>
        <a:off x="219707" y="2411865"/>
        <a:ext cx="5139406" cy="974342"/>
      </dsp:txXfrm>
    </dsp:sp>
    <dsp:sp modelId="{EBCA0E84-CF74-43D2-B236-374312DC3B99}">
      <dsp:nvSpPr>
        <dsp:cNvPr id="0" name=""/>
        <dsp:cNvSpPr/>
      </dsp:nvSpPr>
      <dsp:spPr>
        <a:xfrm>
          <a:off x="189394" y="3571765"/>
          <a:ext cx="5200032" cy="1034968"/>
        </a:xfrm>
        <a:prstGeom prst="roundRect">
          <a:avLst>
            <a:gd name="adj" fmla="val 10000"/>
          </a:avLst>
        </a:prstGeom>
        <a:gradFill rotWithShape="0">
          <a:gsLst>
            <a:gs pos="0">
              <a:schemeClr val="lt1">
                <a:hueOff val="0"/>
                <a:satOff val="0"/>
                <a:lumOff val="0"/>
                <a:alphaOff val="0"/>
                <a:tint val="98000"/>
                <a:lumMod val="110000"/>
              </a:schemeClr>
            </a:gs>
            <a:gs pos="84000">
              <a:schemeClr val="lt1">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a:lnSpc>
              <a:spcPct val="90000"/>
            </a:lnSpc>
            <a:spcBef>
              <a:spcPct val="0"/>
            </a:spcBef>
            <a:spcAft>
              <a:spcPct val="35000"/>
            </a:spcAft>
            <a:buNone/>
          </a:pPr>
          <a:r>
            <a:rPr lang="en-US" sz="1600" kern="1200"/>
            <a:t>Risks such as staff turnover, and supply chain disruption should be addressed (Barringer and Ireland, 2019).</a:t>
          </a:r>
          <a:endParaRPr lang="en-GB" sz="1600" kern="1200"/>
        </a:p>
      </dsp:txBody>
      <dsp:txXfrm>
        <a:off x="219707" y="3602078"/>
        <a:ext cx="5139406" cy="9743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89978E-6213-407A-826E-5A6569901EC3}">
      <dsp:nvSpPr>
        <dsp:cNvPr id="0" name=""/>
        <dsp:cNvSpPr/>
      </dsp:nvSpPr>
      <dsp:spPr>
        <a:xfrm>
          <a:off x="2317" y="0"/>
          <a:ext cx="3604875" cy="4078942"/>
        </a:xfrm>
        <a:prstGeom prst="roundRect">
          <a:avLst>
            <a:gd name="adj" fmla="val 10000"/>
          </a:avLst>
        </a:prstGeom>
        <a:solidFill>
          <a:schemeClr val="accent4">
            <a:hueOff val="0"/>
            <a:satOff val="0"/>
            <a:lumOff val="0"/>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The startup costs of £350,000 will be required to cover property acquisition/rental, interior design and furnishing, equipment and supplies, marketing and advertising, staff training and recruitment, and licenses and permits.</a:t>
          </a:r>
          <a:endParaRPr lang="en-GB" sz="1600" kern="1200" dirty="0"/>
        </a:p>
      </dsp:txBody>
      <dsp:txXfrm>
        <a:off x="2317" y="1631576"/>
        <a:ext cx="3604875" cy="1631576"/>
      </dsp:txXfrm>
    </dsp:sp>
    <dsp:sp modelId="{7492ECD4-C472-45D5-90C3-D85775787580}">
      <dsp:nvSpPr>
        <dsp:cNvPr id="0" name=""/>
        <dsp:cNvSpPr/>
      </dsp:nvSpPr>
      <dsp:spPr>
        <a:xfrm>
          <a:off x="1125611" y="244736"/>
          <a:ext cx="1358287" cy="1358287"/>
        </a:xfrm>
        <a:prstGeom prst="ellipse">
          <a:avLst/>
        </a:prstGeom>
        <a:blipFill>
          <a:blip xmlns:r="http://schemas.openxmlformats.org/officeDocument/2006/relationships" r:embed="rId1"/>
          <a:srcRect/>
          <a:stretch>
            <a:fillRect l="-21000" r="-21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16421BB1-29BB-449F-A2A5-3553B04B3483}">
      <dsp:nvSpPr>
        <dsp:cNvPr id="0" name=""/>
        <dsp:cNvSpPr/>
      </dsp:nvSpPr>
      <dsp:spPr>
        <a:xfrm>
          <a:off x="3715339" y="0"/>
          <a:ext cx="3604875" cy="4078942"/>
        </a:xfrm>
        <a:prstGeom prst="roundRect">
          <a:avLst>
            <a:gd name="adj" fmla="val 10000"/>
          </a:avLst>
        </a:prstGeom>
        <a:solidFill>
          <a:schemeClr val="accent4">
            <a:hueOff val="-3614724"/>
            <a:satOff val="16430"/>
            <a:lumOff val="98"/>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The forecasted first-year cash flow statement and profit and loss projections show the commitment to financial transparency and management. It ensures that the goals and objectives of the investors are achieved (Burns, 2022). </a:t>
          </a:r>
          <a:endParaRPr lang="en-GB" sz="1600" kern="1200" dirty="0"/>
        </a:p>
      </dsp:txBody>
      <dsp:txXfrm>
        <a:off x="3715339" y="1631576"/>
        <a:ext cx="3604875" cy="1631576"/>
      </dsp:txXfrm>
    </dsp:sp>
    <dsp:sp modelId="{83D40A17-9AEB-4740-97F7-98BA79A99B44}">
      <dsp:nvSpPr>
        <dsp:cNvPr id="0" name=""/>
        <dsp:cNvSpPr/>
      </dsp:nvSpPr>
      <dsp:spPr>
        <a:xfrm>
          <a:off x="4838633" y="244736"/>
          <a:ext cx="1358287" cy="1358287"/>
        </a:xfrm>
        <a:prstGeom prst="ellipse">
          <a:avLst/>
        </a:prstGeom>
        <a:blipFill>
          <a:blip xmlns:r="http://schemas.openxmlformats.org/officeDocument/2006/relationships" r:embed="rId2"/>
          <a:srcRect/>
          <a:stretch>
            <a:fillRect l="-37000" r="-37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287DE3D7-06A0-4B6A-AD65-B5FA4D3869CF}">
      <dsp:nvSpPr>
        <dsp:cNvPr id="0" name=""/>
        <dsp:cNvSpPr/>
      </dsp:nvSpPr>
      <dsp:spPr>
        <a:xfrm>
          <a:off x="7428361" y="0"/>
          <a:ext cx="3604875" cy="4078942"/>
        </a:xfrm>
        <a:prstGeom prst="roundRect">
          <a:avLst>
            <a:gd name="adj" fmla="val 10000"/>
          </a:avLst>
        </a:prstGeom>
        <a:solidFill>
          <a:schemeClr val="accent4">
            <a:hueOff val="-7229448"/>
            <a:satOff val="32859"/>
            <a:lumOff val="195"/>
            <a:alphaOff val="0"/>
          </a:schemeClr>
        </a:solidFill>
        <a:ln>
          <a:noFill/>
        </a:ln>
        <a:effectLst>
          <a:outerShdw blurRad="38100" dist="25400" dir="5400000" rotWithShape="0">
            <a:srgbClr val="000000">
              <a:alpha val="5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t>The funds will be raised by lending from the banks and investors. </a:t>
          </a:r>
          <a:endParaRPr lang="en-GB" sz="1600" kern="1200" dirty="0"/>
        </a:p>
      </dsp:txBody>
      <dsp:txXfrm>
        <a:off x="7428361" y="1631576"/>
        <a:ext cx="3604875" cy="1631576"/>
      </dsp:txXfrm>
    </dsp:sp>
    <dsp:sp modelId="{561F1594-FD9C-4BB9-B94A-D258D3DE3526}">
      <dsp:nvSpPr>
        <dsp:cNvPr id="0" name=""/>
        <dsp:cNvSpPr/>
      </dsp:nvSpPr>
      <dsp:spPr>
        <a:xfrm>
          <a:off x="8551655" y="244736"/>
          <a:ext cx="1358287" cy="1358287"/>
        </a:xfrm>
        <a:prstGeom prst="ellipse">
          <a:avLst/>
        </a:prstGeom>
        <a:blipFill>
          <a:blip xmlns:r="http://schemas.openxmlformats.org/officeDocument/2006/relationships" r:embed="rId3"/>
          <a:srcRect/>
          <a:stretch>
            <a:fillRect l="-34000" r="-34000"/>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A58272E5-44D4-4C4C-BB0A-0A142B6ABC1B}">
      <dsp:nvSpPr>
        <dsp:cNvPr id="0" name=""/>
        <dsp:cNvSpPr/>
      </dsp:nvSpPr>
      <dsp:spPr>
        <a:xfrm>
          <a:off x="441422" y="3263153"/>
          <a:ext cx="10152709" cy="611841"/>
        </a:xfrm>
        <a:prstGeom prst="leftRightArrow">
          <a:avLst/>
        </a:prstGeom>
        <a:solidFill>
          <a:schemeClr val="accent4">
            <a:tint val="4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D5A17D-784B-BC4C-AFAF-134E22047FDA}" type="datetimeFigureOut">
              <a:rPr lang="en-US" smtClean="0"/>
              <a:t>2/22/2024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2EA4B1-E59C-1A45-BBC6-58750EEA6E2F}" type="slidenum">
              <a:rPr lang="en-US" smtClean="0"/>
              <a:t>‹#›</a:t>
            </a:fld>
            <a:endParaRPr lang="en-US"/>
          </a:p>
        </p:txBody>
      </p:sp>
    </p:spTree>
    <p:extLst>
      <p:ext uri="{BB962C8B-B14F-4D97-AF65-F5344CB8AC3E}">
        <p14:creationId xmlns:p14="http://schemas.microsoft.com/office/powerpoint/2010/main" val="3165074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2EA4B1-E59C-1A45-BBC6-58750EEA6E2F}" type="slidenum">
              <a:rPr lang="en-US" smtClean="0"/>
              <a:t>1</a:t>
            </a:fld>
            <a:endParaRPr lang="en-US"/>
          </a:p>
        </p:txBody>
      </p:sp>
    </p:spTree>
    <p:extLst>
      <p:ext uri="{BB962C8B-B14F-4D97-AF65-F5344CB8AC3E}">
        <p14:creationId xmlns:p14="http://schemas.microsoft.com/office/powerpoint/2010/main" val="36136150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An entrepreneur generates a unique business idea that can stand out from the competitors. There are various types of risks involved in the decision-making. The entrepreneur takes the risk and executes the plan. The presentation will explore different aspects of a new business venture. The business idea is generated in the hospitality industry. The Newcastle Cultural Haven Hotel business idea has been generated by applying various entrepreneurship theories and frameworks. The location of the business is crucial as it influences profitability. Hence, Warwickshire, England has been chosen as the hotel’s strategic location. An initial investment of £350,000 is required to start the business. The investment will provide a positive return in the first year. The profitability will be achieved by providing exceptional customer experience.</a:t>
            </a:r>
          </a:p>
        </p:txBody>
      </p:sp>
      <p:sp>
        <p:nvSpPr>
          <p:cNvPr id="4" name="Slide Number Placeholder 3"/>
          <p:cNvSpPr>
            <a:spLocks noGrp="1"/>
          </p:cNvSpPr>
          <p:nvPr>
            <p:ph type="sldNum" sz="quarter" idx="5"/>
          </p:nvPr>
        </p:nvSpPr>
        <p:spPr/>
        <p:txBody>
          <a:bodyPr/>
          <a:lstStyle/>
          <a:p>
            <a:fld id="{3F2EA4B1-E59C-1A45-BBC6-58750EEA6E2F}" type="slidenum">
              <a:rPr lang="en-US" smtClean="0"/>
              <a:t>2</a:t>
            </a:fld>
            <a:endParaRPr lang="en-US"/>
          </a:p>
        </p:txBody>
      </p:sp>
    </p:spTree>
    <p:extLst>
      <p:ext uri="{BB962C8B-B14F-4D97-AF65-F5344CB8AC3E}">
        <p14:creationId xmlns:p14="http://schemas.microsoft.com/office/powerpoint/2010/main" val="18567533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Vision is a strategic statement of a business that communicates with the stakeholders about the business’s future activities and directions. When entrepreneurs are creating a vision statement for a new venture, they must evaluate the resources and capabilities of the business. Based on the evaluation, they should make a realistic vision statement. The Newcastle Cultural Haven Hotel aims to provide an exceptional and culturally immersive guest experience by welcoming diversity, strengthening relationships between people from various backgrounds, and establishing sustainable practices. The hotel has some specific goals to achieve through its operations. These goals are listed as follows: Achieving customer satisfaction is an important goal that should be pursued by the business continuously. Another goal is to integrate various cultural cuisines to provide an immersive experience. Achieving environmental sustainability through business practices is a long-term goal of the business. The hotel will have increased community engagement within the first year. Ultimately, it will pursue long term growth and expansion into new markets.</a:t>
            </a:r>
          </a:p>
        </p:txBody>
      </p:sp>
      <p:sp>
        <p:nvSpPr>
          <p:cNvPr id="4" name="Slide Number Placeholder 3"/>
          <p:cNvSpPr>
            <a:spLocks noGrp="1"/>
          </p:cNvSpPr>
          <p:nvPr>
            <p:ph type="sldNum" sz="quarter" idx="5"/>
          </p:nvPr>
        </p:nvSpPr>
        <p:spPr/>
        <p:txBody>
          <a:bodyPr/>
          <a:lstStyle/>
          <a:p>
            <a:fld id="{3F2EA4B1-E59C-1A45-BBC6-58750EEA6E2F}" type="slidenum">
              <a:rPr lang="en-US" smtClean="0"/>
              <a:t>3</a:t>
            </a:fld>
            <a:endParaRPr lang="en-US"/>
          </a:p>
        </p:txBody>
      </p:sp>
    </p:spTree>
    <p:extLst>
      <p:ext uri="{BB962C8B-B14F-4D97-AF65-F5344CB8AC3E}">
        <p14:creationId xmlns:p14="http://schemas.microsoft.com/office/powerpoint/2010/main" val="33470949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business plan has incorporated different entrepreneurship theories and frameworks. Some of the relevant theories and frameworks are explained below:
Effectuation theory has been applied to make an approach that is both flexible and iterative in decision-making. The entrepreneurs will leverage the resources that are available to them and create strong partnerships to attain the business’s vision. The theory suggests that uncertainties should be used as opportunities to demonstrate creativity and innovation. 
Social entrepreneurship theory guided the entrepreneurs to embed the social and environmental objectives into the business model. Hence, the hotel </a:t>
            </a:r>
            <a:r>
              <a:rPr lang="en-US" dirty="0" err="1"/>
              <a:t>emphasised</a:t>
            </a:r>
            <a:r>
              <a:rPr lang="en-US" dirty="0"/>
              <a:t> sustainability aspects and environmental impacts alongside the financial goals. The business will make various initiatives to address the social and environmental challenges through the hotel’s operations. 
Lean Startup Methodology suggests that a mindset should be developed to embrace experimentation, continuous adjustment, and improvement. The new venture might have many scopes for improvements that should be addressed by the entrepreneurs. 
Resource-Based View Theory suggests that unique resources such as the strategic location should be </a:t>
            </a:r>
            <a:r>
              <a:rPr lang="en-US" dirty="0" err="1"/>
              <a:t>utilised</a:t>
            </a:r>
            <a:r>
              <a:rPr lang="en-US" dirty="0"/>
              <a:t> to create a sustainable competitive advantage in the market. 
Opportunity Recognition theory applies to perform the market analysis for identifying the market gap and making the market offerings to fulfil the gap.</a:t>
            </a:r>
          </a:p>
        </p:txBody>
      </p:sp>
      <p:sp>
        <p:nvSpPr>
          <p:cNvPr id="4" name="Slide Number Placeholder 3"/>
          <p:cNvSpPr>
            <a:spLocks noGrp="1"/>
          </p:cNvSpPr>
          <p:nvPr>
            <p:ph type="sldNum" sz="quarter" idx="5"/>
          </p:nvPr>
        </p:nvSpPr>
        <p:spPr/>
        <p:txBody>
          <a:bodyPr/>
          <a:lstStyle/>
          <a:p>
            <a:fld id="{3F2EA4B1-E59C-1A45-BBC6-58750EEA6E2F}" type="slidenum">
              <a:rPr lang="en-US" smtClean="0"/>
              <a:t>4</a:t>
            </a:fld>
            <a:endParaRPr lang="en-US"/>
          </a:p>
        </p:txBody>
      </p:sp>
    </p:spTree>
    <p:extLst>
      <p:ext uri="{BB962C8B-B14F-4D97-AF65-F5344CB8AC3E}">
        <p14:creationId xmlns:p14="http://schemas.microsoft.com/office/powerpoint/2010/main" val="3609560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Newcastle Cultural Haven Hotel will perform different activities that other hotels do. It will provide accommodation services, catering services, customer services, sustainable practices, and customer relationship management. These are some common functions of the hotel business. However, Newcastle Cultural Haven Hotel’s unique selling point is its unique cultural experience offerings. This unique selling point will provide a competitive advantage in the hospitality industry. However, the business will provide accommodation services using sustainable materials in the hotel. It will offer catering services to various cultural events and festivals. By providing </a:t>
            </a:r>
            <a:r>
              <a:rPr lang="en-US" dirty="0" err="1"/>
              <a:t>personalised</a:t>
            </a:r>
            <a:r>
              <a:rPr lang="en-US" dirty="0"/>
              <a:t> customer services, the business can make its guests satisfied and loyal. The customer relationship management will ensure that the business can engage with the target customers effectively and improve brand recognition.</a:t>
            </a:r>
          </a:p>
        </p:txBody>
      </p:sp>
      <p:sp>
        <p:nvSpPr>
          <p:cNvPr id="4" name="Slide Number Placeholder 3"/>
          <p:cNvSpPr>
            <a:spLocks noGrp="1"/>
          </p:cNvSpPr>
          <p:nvPr>
            <p:ph type="sldNum" sz="quarter" idx="5"/>
          </p:nvPr>
        </p:nvSpPr>
        <p:spPr/>
        <p:txBody>
          <a:bodyPr/>
          <a:lstStyle/>
          <a:p>
            <a:fld id="{3F2EA4B1-E59C-1A45-BBC6-58750EEA6E2F}" type="slidenum">
              <a:rPr lang="en-US" smtClean="0"/>
              <a:t>5</a:t>
            </a:fld>
            <a:endParaRPr lang="en-US"/>
          </a:p>
        </p:txBody>
      </p:sp>
    </p:spTree>
    <p:extLst>
      <p:ext uri="{BB962C8B-B14F-4D97-AF65-F5344CB8AC3E}">
        <p14:creationId xmlns:p14="http://schemas.microsoft.com/office/powerpoint/2010/main" val="27188824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One of the leading challenges for a new venture is to get recognition in the market and attract the target customers. The new hotel will find it difficult to get customers and make them loyal. However, the marketing activities of the business can make the process such as customer acquisition and retention easier. At first, the marketing manager should </a:t>
            </a:r>
            <a:r>
              <a:rPr lang="en-US" dirty="0" err="1"/>
              <a:t>analyse</a:t>
            </a:r>
            <a:r>
              <a:rPr lang="en-US" dirty="0"/>
              <a:t> the internal and external forces of the business. The findings of the analysis will suggest the opportunities for the business. The hotel can </a:t>
            </a:r>
            <a:r>
              <a:rPr lang="en-US" dirty="0" err="1"/>
              <a:t>utilise</a:t>
            </a:r>
            <a:r>
              <a:rPr lang="en-US" dirty="0"/>
              <a:t> digital marketing approaches such as Search Engine </a:t>
            </a:r>
            <a:r>
              <a:rPr lang="en-US" dirty="0" err="1"/>
              <a:t>Optimisation</a:t>
            </a:r>
            <a:r>
              <a:rPr lang="en-US" dirty="0"/>
              <a:t> (SEO) and targeted online advertising. The digital marketing approach shows the effectiveness of the marketing campaign so the management can adjust the strategies. The business can use social media to engage with the customers. It helps to enhance the relationship. Different content regarding the hotel services should be created and </a:t>
            </a:r>
            <a:r>
              <a:rPr lang="en-US" dirty="0" err="1"/>
              <a:t>utilised</a:t>
            </a:r>
            <a:r>
              <a:rPr lang="en-US" dirty="0"/>
              <a:t> in the promotional activities. Customer retention will be achieved through email marketing. The business will send promotional mail such as coupons, and discounts to the customers’ email. Finally, to get revenue synergy and cost synergy, the business will form partnerships with the key suppliers and agents in the industry. It should also collaborate with celebrities for brand recognition in the target customer.</a:t>
            </a:r>
          </a:p>
        </p:txBody>
      </p:sp>
      <p:sp>
        <p:nvSpPr>
          <p:cNvPr id="4" name="Slide Number Placeholder 3"/>
          <p:cNvSpPr>
            <a:spLocks noGrp="1"/>
          </p:cNvSpPr>
          <p:nvPr>
            <p:ph type="sldNum" sz="quarter" idx="5"/>
          </p:nvPr>
        </p:nvSpPr>
        <p:spPr/>
        <p:txBody>
          <a:bodyPr/>
          <a:lstStyle/>
          <a:p>
            <a:fld id="{3F2EA4B1-E59C-1A45-BBC6-58750EEA6E2F}" type="slidenum">
              <a:rPr lang="en-US" smtClean="0"/>
              <a:t>6</a:t>
            </a:fld>
            <a:endParaRPr lang="en-US"/>
          </a:p>
        </p:txBody>
      </p:sp>
    </p:spTree>
    <p:extLst>
      <p:ext uri="{BB962C8B-B14F-4D97-AF65-F5344CB8AC3E}">
        <p14:creationId xmlns:p14="http://schemas.microsoft.com/office/powerpoint/2010/main" val="3236384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Since it is a Cultural Haven Hotel, it should recruit employees from diverse cultural backgrounds. A diverse cultural workforce provides immersive cultural experience to the guests. The employee role within the business must be determined and provided with adequate compensations and delivered the requirements for recruitment in those various job roles. The premises of the business should </a:t>
            </a:r>
            <a:r>
              <a:rPr lang="en-US" dirty="0" err="1"/>
              <a:t>utilise</a:t>
            </a:r>
            <a:r>
              <a:rPr lang="en-US" dirty="0"/>
              <a:t> modern amenities and the interiors should be culturally inspired.  Ethical sources should be identified for the supply of products. Creating a partnership with local suppliers can ensure the continuous supply of materials and products. The business operations can encounter higher employees turnover and supply chain disruption affecting the business performance. The management should offer incentives and opportunities to address high staff turnover. Creating sustainable sources can eliminate the risk of supply chain disruption.</a:t>
            </a:r>
          </a:p>
        </p:txBody>
      </p:sp>
      <p:sp>
        <p:nvSpPr>
          <p:cNvPr id="4" name="Slide Number Placeholder 3"/>
          <p:cNvSpPr>
            <a:spLocks noGrp="1"/>
          </p:cNvSpPr>
          <p:nvPr>
            <p:ph type="sldNum" sz="quarter" idx="5"/>
          </p:nvPr>
        </p:nvSpPr>
        <p:spPr/>
        <p:txBody>
          <a:bodyPr/>
          <a:lstStyle/>
          <a:p>
            <a:fld id="{3F2EA4B1-E59C-1A45-BBC6-58750EEA6E2F}" type="slidenum">
              <a:rPr lang="en-US" smtClean="0"/>
              <a:t>7</a:t>
            </a:fld>
            <a:endParaRPr lang="en-US"/>
          </a:p>
        </p:txBody>
      </p:sp>
    </p:spTree>
    <p:extLst>
      <p:ext uri="{BB962C8B-B14F-4D97-AF65-F5344CB8AC3E}">
        <p14:creationId xmlns:p14="http://schemas.microsoft.com/office/powerpoint/2010/main" val="6281790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financial overview shows the initial investment and sources of finance. The new hotel will require £350,000 as the initial investment.  This large amount will be financed by bank loans and investors contributions. The forecast of net profit and cash flow suggests that the financial goals and commitment of the business has been achieved.</a:t>
            </a:r>
          </a:p>
        </p:txBody>
      </p:sp>
      <p:sp>
        <p:nvSpPr>
          <p:cNvPr id="4" name="Slide Number Placeholder 3"/>
          <p:cNvSpPr>
            <a:spLocks noGrp="1"/>
          </p:cNvSpPr>
          <p:nvPr>
            <p:ph type="sldNum" sz="quarter" idx="5"/>
          </p:nvPr>
        </p:nvSpPr>
        <p:spPr/>
        <p:txBody>
          <a:bodyPr/>
          <a:lstStyle/>
          <a:p>
            <a:fld id="{3F2EA4B1-E59C-1A45-BBC6-58750EEA6E2F}" type="slidenum">
              <a:rPr lang="en-US" smtClean="0"/>
              <a:t>8</a:t>
            </a:fld>
            <a:endParaRPr lang="en-US"/>
          </a:p>
        </p:txBody>
      </p:sp>
    </p:spTree>
    <p:extLst>
      <p:ext uri="{BB962C8B-B14F-4D97-AF65-F5344CB8AC3E}">
        <p14:creationId xmlns:p14="http://schemas.microsoft.com/office/powerpoint/2010/main" val="40813226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This business plan is a comprehensive plan that shows how the new hotel should be started, operated, and managed successfully. The entrepreneur must adapt to the changing environment and show innovation in the planning. </a:t>
            </a:r>
          </a:p>
        </p:txBody>
      </p:sp>
      <p:sp>
        <p:nvSpPr>
          <p:cNvPr id="4" name="Slide Number Placeholder 3"/>
          <p:cNvSpPr>
            <a:spLocks noGrp="1"/>
          </p:cNvSpPr>
          <p:nvPr>
            <p:ph type="sldNum" sz="quarter" idx="5"/>
          </p:nvPr>
        </p:nvSpPr>
        <p:spPr/>
        <p:txBody>
          <a:bodyPr/>
          <a:lstStyle/>
          <a:p>
            <a:fld id="{3F2EA4B1-E59C-1A45-BBC6-58750EEA6E2F}" type="slidenum">
              <a:rPr lang="en-US" smtClean="0"/>
              <a:t>9</a:t>
            </a:fld>
            <a:endParaRPr lang="en-US"/>
          </a:p>
        </p:txBody>
      </p:sp>
    </p:spTree>
    <p:extLst>
      <p:ext uri="{BB962C8B-B14F-4D97-AF65-F5344CB8AC3E}">
        <p14:creationId xmlns:p14="http://schemas.microsoft.com/office/powerpoint/2010/main" val="4022521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2EA4B1-E59C-1A45-BBC6-58750EEA6E2F}" type="slidenum">
              <a:rPr lang="en-US" smtClean="0"/>
              <a:t>10</a:t>
            </a:fld>
            <a:endParaRPr lang="en-US"/>
          </a:p>
        </p:txBody>
      </p:sp>
    </p:spTree>
    <p:extLst>
      <p:ext uri="{BB962C8B-B14F-4D97-AF65-F5344CB8AC3E}">
        <p14:creationId xmlns:p14="http://schemas.microsoft.com/office/powerpoint/2010/main" val="3822914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76969C88-B244-455D-A017-012B25B1ACDD}" type="datetimeFigureOut">
              <a:rPr lang="en-US" smtClean="0"/>
              <a:t>2/22/2024</a:t>
            </a:fld>
            <a:endParaRPr lang="en-US"/>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07CE569E-9B7C-4CB9-AB80-C0841F922CFF}" type="slidenum">
              <a:rPr lang="en-US" smtClean="0"/>
              <a:t>‹#›</a:t>
            </a:fld>
            <a:endParaRPr lang="en-US"/>
          </a:p>
        </p:txBody>
      </p:sp>
    </p:spTree>
    <p:extLst>
      <p:ext uri="{BB962C8B-B14F-4D97-AF65-F5344CB8AC3E}">
        <p14:creationId xmlns:p14="http://schemas.microsoft.com/office/powerpoint/2010/main" val="124600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58300" y="5956137"/>
            <a:ext cx="1052508" cy="365125"/>
          </a:xfrm>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5354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6969C88-B244-455D-A017-012B25B1ACDD}" type="datetimeFigureOut">
              <a:rPr lang="en-US" smtClean="0"/>
              <a:t>2/22/2024</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07CE569E-9B7C-4CB9-AB80-C0841F922CFF}" type="slidenum">
              <a:rPr lang="en-US" smtClean="0"/>
              <a:t>‹#›</a:t>
            </a:fld>
            <a:endParaRPr lang="en-US"/>
          </a:p>
        </p:txBody>
      </p:sp>
    </p:spTree>
    <p:extLst>
      <p:ext uri="{BB962C8B-B14F-4D97-AF65-F5344CB8AC3E}">
        <p14:creationId xmlns:p14="http://schemas.microsoft.com/office/powerpoint/2010/main" val="2937150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6969C88-B244-455D-A017-012B25B1ACDD}"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03855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GB"/>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969C88-B244-455D-A017-012B25B1ACDD}" type="datetimeFigureOut">
              <a:rPr lang="en-US" smtClean="0"/>
              <a:t>2/22/2024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470218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6969C88-B244-455D-A017-012B25B1ACDD}" type="datetimeFigureOut">
              <a:rPr lang="en-US" smtClean="0"/>
              <a:t>2/22/2024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CE569E-9B7C-4CB9-AB80-C0841F922CFF}" type="slidenum">
              <a:rPr lang="en-US" smtClean="0"/>
              <a:t>‹#›</a:t>
            </a:fld>
            <a:endParaRPr lang="en-US"/>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GB"/>
              <a:t>Click to edit Master title style</a:t>
            </a:r>
            <a:endParaRPr lang="en-US" dirty="0"/>
          </a:p>
        </p:txBody>
      </p:sp>
    </p:spTree>
    <p:extLst>
      <p:ext uri="{BB962C8B-B14F-4D97-AF65-F5344CB8AC3E}">
        <p14:creationId xmlns:p14="http://schemas.microsoft.com/office/powerpoint/2010/main" val="454517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969C88-B244-455D-A017-012B25B1ACDD}" type="datetimeFigureOut">
              <a:rPr lang="en-US" smtClean="0"/>
              <a:t>2/22/2024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136745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GB"/>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6969C88-B244-455D-A017-012B25B1ACDD}" type="datetimeFigureOut">
              <a:rPr lang="en-US" smtClean="0"/>
              <a:t>2/22/2024</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07CE569E-9B7C-4CB9-AB80-C0841F922CFF}" type="slidenum">
              <a:rPr lang="en-US" smtClean="0"/>
              <a:t>‹#›</a:t>
            </a:fld>
            <a:endParaRPr lang="en-US"/>
          </a:p>
        </p:txBody>
      </p:sp>
    </p:spTree>
    <p:extLst>
      <p:ext uri="{BB962C8B-B14F-4D97-AF65-F5344CB8AC3E}">
        <p14:creationId xmlns:p14="http://schemas.microsoft.com/office/powerpoint/2010/main" val="1032666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969C88-B244-455D-A017-012B25B1ACDD}" type="datetimeFigureOut">
              <a:rPr lang="en-US" smtClean="0"/>
              <a:t>2/22/2024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8228683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6969C88-B244-455D-A017-012B25B1ACDD}" type="datetimeFigureOut">
              <a:rPr lang="en-US" smtClean="0"/>
              <a:t>2/22/2024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301355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76969C88-B244-455D-A017-012B25B1ACDD}" type="datetimeFigureOut">
              <a:rPr lang="en-US" smtClean="0"/>
              <a:t>2/22/2024</a:t>
            </a:fld>
            <a:endParaRPr lang="en-US"/>
          </a:p>
        </p:txBody>
      </p:sp>
      <p:sp>
        <p:nvSpPr>
          <p:cNvPr id="5" name="Footer Placeholder 4"/>
          <p:cNvSpPr>
            <a:spLocks noGrp="1"/>
          </p:cNvSpPr>
          <p:nvPr>
            <p:ph type="ftr" sz="quarter" idx="11"/>
          </p:nvPr>
        </p:nvSpPr>
        <p:spPr>
          <a:xfrm>
            <a:off x="774923" y="5951811"/>
            <a:ext cx="7896279" cy="365125"/>
          </a:xfrm>
        </p:spPr>
        <p:txBody>
          <a:bodyPr/>
          <a:lstStyle/>
          <a:p>
            <a:endParaRPr lang="en-US"/>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07CE569E-9B7C-4CB9-AB80-C0841F922CFF}" type="slidenum">
              <a:rPr lang="en-US" smtClean="0"/>
              <a:t>‹#›</a:t>
            </a:fld>
            <a:endParaRPr lang="en-US"/>
          </a:p>
        </p:txBody>
      </p:sp>
    </p:spTree>
    <p:extLst>
      <p:ext uri="{BB962C8B-B14F-4D97-AF65-F5344CB8AC3E}">
        <p14:creationId xmlns:p14="http://schemas.microsoft.com/office/powerpoint/2010/main" val="1500705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76969C88-B244-455D-A017-012B25B1ACDD}" type="datetimeFigureOut">
              <a:rPr lang="en-US" smtClean="0"/>
              <a:pPr/>
              <a:t>2/22/2024</a:t>
            </a:fld>
            <a:endParaRPr lang="en-US"/>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dirty="0"/>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07CE569E-9B7C-4CB9-AB80-C0841F922CFF}" type="slidenum">
              <a:rPr lang="en-US" smtClean="0"/>
              <a:pPr/>
              <a:t>‹#›</a:t>
            </a:fld>
            <a:endParaRPr lang="en-US"/>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93544948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25.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6.jpeg"/><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7.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cNvSpPr>
            <a:spLocks noGrp="1"/>
          </p:cNvSpPr>
          <p:nvPr>
            <p:ph type="ctrTitle"/>
          </p:nvPr>
        </p:nvSpPr>
        <p:spPr>
          <a:xfrm>
            <a:off x="4017364" y="352270"/>
            <a:ext cx="7802860" cy="1728866"/>
          </a:xfrm>
        </p:spPr>
        <p:txBody>
          <a:bodyPr>
            <a:normAutofit/>
          </a:bodyPr>
          <a:lstStyle/>
          <a:p>
            <a:pPr algn="r"/>
            <a:r>
              <a:rPr lang="en-US" sz="4100" dirty="0"/>
              <a:t>Plan for The Newcastle Cultural Haven Hotel</a:t>
            </a:r>
          </a:p>
        </p:txBody>
      </p:sp>
      <p:pic>
        <p:nvPicPr>
          <p:cNvPr id="5" name="Picture 4" descr="A hotel with a five star sign&#10;&#10;Description automatically generated">
            <a:extLst>
              <a:ext uri="{FF2B5EF4-FFF2-40B4-BE49-F238E27FC236}">
                <a16:creationId xmlns:a16="http://schemas.microsoft.com/office/drawing/2014/main" id="{81484A34-3582-6E68-EAD4-31CD1B83F8C0}"/>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8" y="762006"/>
            <a:ext cx="5948805" cy="6095979"/>
          </a:xfrm>
          <a:custGeom>
            <a:avLst/>
            <a:gdLst/>
            <a:ahLst/>
            <a:cxnLst/>
            <a:rect l="l" t="t" r="r" b="b"/>
            <a:pathLst>
              <a:path w="5948805" h="6095979">
                <a:moveTo>
                  <a:pt x="1573832" y="765"/>
                </a:moveTo>
                <a:cubicBezTo>
                  <a:pt x="1940190" y="-10734"/>
                  <a:pt x="2329345" y="109280"/>
                  <a:pt x="2734663" y="238687"/>
                </a:cubicBezTo>
                <a:cubicBezTo>
                  <a:pt x="4118244" y="680647"/>
                  <a:pt x="5296697" y="1302752"/>
                  <a:pt x="5668316" y="3639516"/>
                </a:cubicBezTo>
                <a:cubicBezTo>
                  <a:pt x="5788298" y="4393559"/>
                  <a:pt x="5890546" y="5142244"/>
                  <a:pt x="5937022" y="5865869"/>
                </a:cubicBezTo>
                <a:lnTo>
                  <a:pt x="5948805" y="6095979"/>
                </a:lnTo>
                <a:lnTo>
                  <a:pt x="0" y="6095979"/>
                </a:lnTo>
                <a:lnTo>
                  <a:pt x="0" y="1621672"/>
                </a:lnTo>
                <a:lnTo>
                  <a:pt x="36310" y="1518814"/>
                </a:lnTo>
                <a:cubicBezTo>
                  <a:pt x="109805" y="1321982"/>
                  <a:pt x="192755" y="1133640"/>
                  <a:pt x="287891" y="956872"/>
                </a:cubicBezTo>
                <a:cubicBezTo>
                  <a:pt x="669453" y="247734"/>
                  <a:pt x="1102800" y="15549"/>
                  <a:pt x="1573832" y="765"/>
                </a:cubicBezTo>
                <a:close/>
              </a:path>
            </a:pathLst>
          </a:custGeom>
        </p:spPr>
      </p:pic>
      <p:graphicFrame>
        <p:nvGraphicFramePr>
          <p:cNvPr id="7" name="Table 6">
            <a:extLst>
              <a:ext uri="{FF2B5EF4-FFF2-40B4-BE49-F238E27FC236}">
                <a16:creationId xmlns:a16="http://schemas.microsoft.com/office/drawing/2014/main" id="{7B3565A7-4789-62C0-59D0-9B9BA99B38F7}"/>
              </a:ext>
            </a:extLst>
          </p:cNvPr>
          <p:cNvGraphicFramePr>
            <a:graphicFrameLocks noGrp="1"/>
          </p:cNvGraphicFramePr>
          <p:nvPr>
            <p:extLst>
              <p:ext uri="{D42A27DB-BD31-4B8C-83A1-F6EECF244321}">
                <p14:modId xmlns:p14="http://schemas.microsoft.com/office/powerpoint/2010/main" val="186907537"/>
              </p:ext>
            </p:extLst>
          </p:nvPr>
        </p:nvGraphicFramePr>
        <p:xfrm>
          <a:off x="5948797" y="3102963"/>
          <a:ext cx="5871428" cy="3448583"/>
        </p:xfrm>
        <a:graphic>
          <a:graphicData uri="http://schemas.openxmlformats.org/drawingml/2006/table">
            <a:tbl>
              <a:tblPr firstRow="1" bandRow="1">
                <a:tableStyleId>{5C22544A-7EE6-4342-B048-85BDC9FD1C3A}</a:tableStyleId>
              </a:tblPr>
              <a:tblGrid>
                <a:gridCol w="2935714">
                  <a:extLst>
                    <a:ext uri="{9D8B030D-6E8A-4147-A177-3AD203B41FA5}">
                      <a16:colId xmlns:a16="http://schemas.microsoft.com/office/drawing/2014/main" val="2439732623"/>
                    </a:ext>
                  </a:extLst>
                </a:gridCol>
                <a:gridCol w="2935714">
                  <a:extLst>
                    <a:ext uri="{9D8B030D-6E8A-4147-A177-3AD203B41FA5}">
                      <a16:colId xmlns:a16="http://schemas.microsoft.com/office/drawing/2014/main" val="3524576781"/>
                    </a:ext>
                  </a:extLst>
                </a:gridCol>
              </a:tblGrid>
              <a:tr h="1025714">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dirty="0">
                          <a:solidFill>
                            <a:schemeClr val="bg1"/>
                          </a:solidFill>
                        </a:rPr>
                        <a:t>Names:</a:t>
                      </a:r>
                    </a:p>
                  </a:txBody>
                  <a:tcPr anchor="ct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US" sz="2400" dirty="0">
                          <a:solidFill>
                            <a:schemeClr val="bg1"/>
                          </a:solidFill>
                        </a:rPr>
                        <a:t>Group student ID numbers:</a:t>
                      </a:r>
                    </a:p>
                  </a:txBody>
                  <a:tcPr anchor="ctr"/>
                </a:tc>
                <a:extLst>
                  <a:ext uri="{0D108BD9-81ED-4DB2-BD59-A6C34878D82A}">
                    <a16:rowId xmlns:a16="http://schemas.microsoft.com/office/drawing/2014/main" val="1368405281"/>
                  </a:ext>
                </a:extLst>
              </a:tr>
              <a:tr h="594263">
                <a:tc>
                  <a:txBody>
                    <a:bodyPr/>
                    <a:lstStyle/>
                    <a:p>
                      <a:r>
                        <a:rPr lang="en-GB" dirty="0">
                          <a:solidFill>
                            <a:schemeClr val="tx1"/>
                          </a:solidFill>
                        </a:rPr>
                        <a:t>Mohammed Ali </a:t>
                      </a:r>
                      <a:r>
                        <a:rPr lang="en-GB" dirty="0" err="1">
                          <a:solidFill>
                            <a:schemeClr val="tx1"/>
                          </a:solidFill>
                        </a:rPr>
                        <a:t>Hayder</a:t>
                      </a:r>
                      <a:endParaRPr lang="en-GB" dirty="0">
                        <a:solidFill>
                          <a:schemeClr val="tx1"/>
                        </a:solidFill>
                      </a:endParaRPr>
                    </a:p>
                    <a:p>
                      <a:endParaRPr lang="en-GB" dirty="0">
                        <a:solidFill>
                          <a:schemeClr val="tx1"/>
                        </a:solidFill>
                      </a:endParaRPr>
                    </a:p>
                  </a:txBody>
                  <a:tcPr/>
                </a:tc>
                <a:tc>
                  <a:txBody>
                    <a:bodyPr/>
                    <a:lstStyle/>
                    <a:p>
                      <a:r>
                        <a:rPr lang="en-GB" dirty="0">
                          <a:solidFill>
                            <a:schemeClr val="tx1"/>
                          </a:solidFill>
                        </a:rPr>
                        <a:t>2210332</a:t>
                      </a:r>
                    </a:p>
                  </a:txBody>
                  <a:tcPr/>
                </a:tc>
                <a:extLst>
                  <a:ext uri="{0D108BD9-81ED-4DB2-BD59-A6C34878D82A}">
                    <a16:rowId xmlns:a16="http://schemas.microsoft.com/office/drawing/2014/main" val="117364763"/>
                  </a:ext>
                </a:extLst>
              </a:tr>
              <a:tr h="594263">
                <a:tc>
                  <a:txBody>
                    <a:bodyPr/>
                    <a:lstStyle/>
                    <a:p>
                      <a:r>
                        <a:rPr lang="en-GB" dirty="0" err="1">
                          <a:solidFill>
                            <a:schemeClr val="tx1"/>
                          </a:solidFill>
                        </a:rPr>
                        <a:t>Jaglu</a:t>
                      </a:r>
                      <a:r>
                        <a:rPr lang="en-GB" dirty="0">
                          <a:solidFill>
                            <a:schemeClr val="tx1"/>
                          </a:solidFill>
                        </a:rPr>
                        <a:t> </a:t>
                      </a:r>
                      <a:r>
                        <a:rPr lang="en-GB" dirty="0" err="1">
                          <a:solidFill>
                            <a:schemeClr val="tx1"/>
                          </a:solidFill>
                        </a:rPr>
                        <a:t>uddin</a:t>
                      </a:r>
                      <a:endParaRPr lang="en-GB" dirty="0">
                        <a:solidFill>
                          <a:schemeClr val="tx1"/>
                        </a:solidFill>
                      </a:endParaRPr>
                    </a:p>
                  </a:txBody>
                  <a:tcPr/>
                </a:tc>
                <a:tc>
                  <a:txBody>
                    <a:bodyPr/>
                    <a:lstStyle/>
                    <a:p>
                      <a:r>
                        <a:rPr lang="en-GB" dirty="0">
                          <a:solidFill>
                            <a:schemeClr val="tx1"/>
                          </a:solidFill>
                        </a:rPr>
                        <a:t>2209549</a:t>
                      </a:r>
                    </a:p>
                  </a:txBody>
                  <a:tcPr/>
                </a:tc>
                <a:extLst>
                  <a:ext uri="{0D108BD9-81ED-4DB2-BD59-A6C34878D82A}">
                    <a16:rowId xmlns:a16="http://schemas.microsoft.com/office/drawing/2014/main" val="1341083298"/>
                  </a:ext>
                </a:extLst>
              </a:tr>
              <a:tr h="594263">
                <a:tc>
                  <a:txBody>
                    <a:bodyPr/>
                    <a:lstStyle/>
                    <a:p>
                      <a:r>
                        <a:rPr lang="en-GB" dirty="0">
                          <a:solidFill>
                            <a:schemeClr val="tx1"/>
                          </a:solidFill>
                        </a:rPr>
                        <a:t>Mohammed </a:t>
                      </a:r>
                      <a:r>
                        <a:rPr lang="en-GB" dirty="0" err="1">
                          <a:solidFill>
                            <a:schemeClr val="tx1"/>
                          </a:solidFill>
                        </a:rPr>
                        <a:t>Oliur</a:t>
                      </a:r>
                      <a:r>
                        <a:rPr lang="en-GB" dirty="0">
                          <a:solidFill>
                            <a:schemeClr val="tx1"/>
                          </a:solidFill>
                        </a:rPr>
                        <a:t> Rahman</a:t>
                      </a:r>
                    </a:p>
                  </a:txBody>
                  <a:tcPr/>
                </a:tc>
                <a:tc>
                  <a:txBody>
                    <a:bodyPr/>
                    <a:lstStyle/>
                    <a:p>
                      <a:r>
                        <a:rPr lang="en-GB" dirty="0">
                          <a:solidFill>
                            <a:schemeClr val="tx1"/>
                          </a:solidFill>
                        </a:rPr>
                        <a:t>2207462</a:t>
                      </a:r>
                    </a:p>
                  </a:txBody>
                  <a:tcPr/>
                </a:tc>
                <a:extLst>
                  <a:ext uri="{0D108BD9-81ED-4DB2-BD59-A6C34878D82A}">
                    <a16:rowId xmlns:a16="http://schemas.microsoft.com/office/drawing/2014/main" val="1345563894"/>
                  </a:ext>
                </a:extLst>
              </a:tr>
              <a:tr h="594263">
                <a:tc>
                  <a:txBody>
                    <a:bodyPr/>
                    <a:lstStyle/>
                    <a:p>
                      <a:r>
                        <a:rPr lang="en-GB" dirty="0" err="1">
                          <a:solidFill>
                            <a:schemeClr val="tx1"/>
                          </a:solidFill>
                        </a:rPr>
                        <a:t>Mourana</a:t>
                      </a:r>
                      <a:r>
                        <a:rPr lang="en-GB" dirty="0">
                          <a:solidFill>
                            <a:schemeClr val="tx1"/>
                          </a:solidFill>
                        </a:rPr>
                        <a:t> </a:t>
                      </a:r>
                      <a:r>
                        <a:rPr lang="en-GB" dirty="0" err="1">
                          <a:solidFill>
                            <a:schemeClr val="tx1"/>
                          </a:solidFill>
                        </a:rPr>
                        <a:t>Yansane</a:t>
                      </a:r>
                      <a:endParaRPr lang="en-GB" dirty="0">
                        <a:solidFill>
                          <a:schemeClr val="tx1"/>
                        </a:solidFill>
                      </a:endParaRPr>
                    </a:p>
                  </a:txBody>
                  <a:tcPr/>
                </a:tc>
                <a:tc>
                  <a:txBody>
                    <a:bodyPr/>
                    <a:lstStyle/>
                    <a:p>
                      <a:r>
                        <a:rPr lang="en-GB" dirty="0">
                          <a:solidFill>
                            <a:schemeClr val="tx1"/>
                          </a:solidFill>
                        </a:rPr>
                        <a:t>2207923</a:t>
                      </a:r>
                    </a:p>
                  </a:txBody>
                  <a:tcPr/>
                </a:tc>
                <a:extLst>
                  <a:ext uri="{0D108BD9-81ED-4DB2-BD59-A6C34878D82A}">
                    <a16:rowId xmlns:a16="http://schemas.microsoft.com/office/drawing/2014/main" val="1101000467"/>
                  </a:ext>
                </a:extLst>
              </a:tr>
            </a:tbl>
          </a:graphicData>
        </a:graphic>
      </p:graphicFrame>
      <p:sp>
        <p:nvSpPr>
          <p:cNvPr id="10" name="TextBox 9">
            <a:extLst>
              <a:ext uri="{FF2B5EF4-FFF2-40B4-BE49-F238E27FC236}">
                <a16:creationId xmlns:a16="http://schemas.microsoft.com/office/drawing/2014/main" id="{A1EB9F0A-5921-2608-6919-9D6EDFD65346}"/>
              </a:ext>
            </a:extLst>
          </p:cNvPr>
          <p:cNvSpPr txBox="1"/>
          <p:nvPr/>
        </p:nvSpPr>
        <p:spPr>
          <a:xfrm>
            <a:off x="7567448" y="2081135"/>
            <a:ext cx="4252776" cy="769441"/>
          </a:xfrm>
          <a:prstGeom prst="rect">
            <a:avLst/>
          </a:prstGeom>
          <a:noFill/>
        </p:spPr>
        <p:txBody>
          <a:bodyPr wrap="square">
            <a:spAutoFit/>
          </a:bodyPr>
          <a:lstStyle/>
          <a:p>
            <a:pPr algn="r"/>
            <a:r>
              <a:rPr lang="en-GB" sz="2200" dirty="0"/>
              <a:t>The module title: Entrepreneurship</a:t>
            </a:r>
          </a:p>
          <a:p>
            <a:pPr algn="r"/>
            <a:r>
              <a:rPr lang="en-GB" sz="2200" dirty="0"/>
              <a:t>The Module code (BMIH5001) </a:t>
            </a:r>
          </a:p>
        </p:txBody>
      </p:sp>
    </p:spTree>
    <p:extLst>
      <p:ext uri="{BB962C8B-B14F-4D97-AF65-F5344CB8AC3E}">
        <p14:creationId xmlns:p14="http://schemas.microsoft.com/office/powerpoint/2010/main" val="82893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pic>
        <p:nvPicPr>
          <p:cNvPr id="6" name="Picture 5" descr="Curved building">
            <a:extLst>
              <a:ext uri="{FF2B5EF4-FFF2-40B4-BE49-F238E27FC236}">
                <a16:creationId xmlns:a16="http://schemas.microsoft.com/office/drawing/2014/main" id="{5023F714-136A-0F61-DBFC-7E53F70168D6}"/>
              </a:ext>
            </a:extLst>
          </p:cNvPr>
          <p:cNvPicPr>
            <a:picLocks noChangeAspect="1"/>
          </p:cNvPicPr>
          <p:nvPr/>
        </p:nvPicPr>
        <p:blipFill rotWithShape="1">
          <a:blip r:embed="rId3"/>
          <a:srcRect t="15730"/>
          <a:stretch/>
        </p:blipFill>
        <p:spPr>
          <a:xfrm>
            <a:off x="20" y="-1"/>
            <a:ext cx="12191980" cy="6858001"/>
          </a:xfrm>
          <a:prstGeom prst="rect">
            <a:avLst/>
          </a:prstGeom>
        </p:spPr>
      </p:pic>
      <p:sp>
        <p:nvSpPr>
          <p:cNvPr id="2" name="Title"/>
          <p:cNvSpPr>
            <a:spLocks noGrp="1"/>
          </p:cNvSpPr>
          <p:nvPr>
            <p:ph type="title"/>
          </p:nvPr>
        </p:nvSpPr>
        <p:spPr/>
        <p:txBody>
          <a:bodyPr>
            <a:normAutofit/>
          </a:bodyPr>
          <a:lstStyle/>
          <a:p>
            <a:pPr algn="ctr"/>
            <a:r>
              <a:rPr lang="en-US" sz="3600" dirty="0">
                <a:solidFill>
                  <a:schemeClr val="tx1"/>
                </a:solidFill>
              </a:rPr>
              <a:t>Executive Summary</a:t>
            </a:r>
          </a:p>
        </p:txBody>
      </p:sp>
      <p:sp>
        <p:nvSpPr>
          <p:cNvPr id="3" name="Content Placeholder"/>
          <p:cNvSpPr>
            <a:spLocks noGrp="1"/>
          </p:cNvSpPr>
          <p:nvPr>
            <p:ph idx="1"/>
          </p:nvPr>
        </p:nvSpPr>
        <p:spPr>
          <a:xfrm>
            <a:off x="680321" y="2336873"/>
            <a:ext cx="10592282" cy="3395060"/>
          </a:xfrm>
        </p:spPr>
        <p:style>
          <a:lnRef idx="2">
            <a:schemeClr val="accent2"/>
          </a:lnRef>
          <a:fillRef idx="1">
            <a:schemeClr val="lt1"/>
          </a:fillRef>
          <a:effectRef idx="0">
            <a:schemeClr val="accent2"/>
          </a:effectRef>
          <a:fontRef idx="minor">
            <a:schemeClr val="dk1"/>
          </a:fontRef>
        </p:style>
        <p:txBody>
          <a:bodyPr anchor="ctr">
            <a:normAutofit/>
          </a:bodyPr>
          <a:lstStyle/>
          <a:p>
            <a:pPr marL="0" lvl="0" indent="0" algn="just">
              <a:buNone/>
            </a:pPr>
            <a:endParaRPr lang="en-US" sz="2000" dirty="0"/>
          </a:p>
          <a:p>
            <a:pPr marL="0" lvl="0" indent="0" algn="just">
              <a:buNone/>
            </a:pPr>
            <a:r>
              <a:rPr lang="en-US" sz="2000" dirty="0"/>
              <a:t>The Newcastle Cultural Haven Hotel is the proposed business. Warwickshire, England is the strategic location of the business. The business requires £350,000 of initial investment and it will provide a positive return on the first year as forecast suggests. The business will provide exceptional guest experience and create strong position in the market. </a:t>
            </a:r>
          </a:p>
        </p:txBody>
      </p:sp>
    </p:spTree>
    <p:extLst>
      <p:ext uri="{BB962C8B-B14F-4D97-AF65-F5344CB8AC3E}">
        <p14:creationId xmlns:p14="http://schemas.microsoft.com/office/powerpoint/2010/main" val="27529913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3567660" y="719528"/>
            <a:ext cx="5471409" cy="1139252"/>
          </a:xfrm>
        </p:spPr>
        <p:txBody>
          <a:bodyPr anchor="ctr">
            <a:normAutofit/>
          </a:bodyPr>
          <a:lstStyle/>
          <a:p>
            <a:pPr algn="ctr"/>
            <a:r>
              <a:rPr lang="en-US" sz="3200" dirty="0">
                <a:solidFill>
                  <a:srgbClr val="FFFFFF"/>
                </a:solidFill>
              </a:rPr>
              <a:t>Vision</a:t>
            </a:r>
          </a:p>
        </p:txBody>
      </p:sp>
      <p:graphicFrame>
        <p:nvGraphicFramePr>
          <p:cNvPr id="6" name="Content Placeholder">
            <a:extLst>
              <a:ext uri="{FF2B5EF4-FFF2-40B4-BE49-F238E27FC236}">
                <a16:creationId xmlns:a16="http://schemas.microsoft.com/office/drawing/2014/main" id="{4B415967-4B43-6CB7-5865-48893118A978}"/>
              </a:ext>
            </a:extLst>
          </p:cNvPr>
          <p:cNvGraphicFramePr>
            <a:graphicFrameLocks noGrp="1"/>
          </p:cNvGraphicFramePr>
          <p:nvPr>
            <p:ph idx="1"/>
            <p:extLst>
              <p:ext uri="{D42A27DB-BD31-4B8C-83A1-F6EECF244321}">
                <p14:modId xmlns:p14="http://schemas.microsoft.com/office/powerpoint/2010/main" val="80647948"/>
              </p:ext>
            </p:extLst>
          </p:nvPr>
        </p:nvGraphicFramePr>
        <p:xfrm>
          <a:off x="404734" y="3552669"/>
          <a:ext cx="11442494" cy="3057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6B8F25C-77C1-2E9A-481F-F7D8919B245B}"/>
              </a:ext>
            </a:extLst>
          </p:cNvPr>
          <p:cNvSpPr txBox="1"/>
          <p:nvPr/>
        </p:nvSpPr>
        <p:spPr>
          <a:xfrm>
            <a:off x="1184223" y="2240232"/>
            <a:ext cx="10506231" cy="1631216"/>
          </a:xfrm>
          <a:prstGeom prst="rect">
            <a:avLst/>
          </a:prstGeom>
          <a:noFill/>
        </p:spPr>
        <p:txBody>
          <a:bodyPr wrap="square">
            <a:spAutoFit/>
          </a:bodyPr>
          <a:lstStyle/>
          <a:p>
            <a:pPr algn="just"/>
            <a:r>
              <a:rPr lang="en-GB" sz="2000" dirty="0"/>
              <a:t>The business envisions to provide exceptional and culturally immersive guest experience by welcoming diversity, strengthening relationships between people from various backgrounds, establishing sustainable practices (Barringer and Ireland, 2019). </a:t>
            </a:r>
            <a:r>
              <a:rPr lang="en-US" sz="2000" dirty="0"/>
              <a:t>The business goals are of various durations and they are listed as follows:</a:t>
            </a:r>
          </a:p>
          <a:p>
            <a:pPr algn="just"/>
            <a:endParaRPr lang="en-GB" sz="2000" dirty="0"/>
          </a:p>
        </p:txBody>
      </p:sp>
    </p:spTree>
    <p:extLst>
      <p:ext uri="{BB962C8B-B14F-4D97-AF65-F5344CB8AC3E}">
        <p14:creationId xmlns:p14="http://schemas.microsoft.com/office/powerpoint/2010/main" val="73795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772510" y="762000"/>
            <a:ext cx="10657490" cy="861848"/>
          </a:xfrm>
        </p:spPr>
        <p:txBody>
          <a:bodyPr>
            <a:normAutofit/>
          </a:bodyPr>
          <a:lstStyle/>
          <a:p>
            <a:pPr algn="ctr"/>
            <a:r>
              <a:rPr lang="en-US" sz="3200" dirty="0"/>
              <a:t>Relevant Theories</a:t>
            </a:r>
          </a:p>
        </p:txBody>
      </p:sp>
      <p:graphicFrame>
        <p:nvGraphicFramePr>
          <p:cNvPr id="4" name="Content Placeholder 3">
            <a:extLst>
              <a:ext uri="{FF2B5EF4-FFF2-40B4-BE49-F238E27FC236}">
                <a16:creationId xmlns:a16="http://schemas.microsoft.com/office/drawing/2014/main" id="{EC17037D-4B35-BF89-055F-93465B534410}"/>
              </a:ext>
            </a:extLst>
          </p:cNvPr>
          <p:cNvGraphicFramePr>
            <a:graphicFrameLocks noGrp="1"/>
          </p:cNvGraphicFramePr>
          <p:nvPr>
            <p:ph idx="1"/>
            <p:extLst>
              <p:ext uri="{D42A27DB-BD31-4B8C-83A1-F6EECF244321}">
                <p14:modId xmlns:p14="http://schemas.microsoft.com/office/powerpoint/2010/main" val="971062552"/>
              </p:ext>
            </p:extLst>
          </p:nvPr>
        </p:nvGraphicFramePr>
        <p:xfrm>
          <a:off x="1481959" y="2061882"/>
          <a:ext cx="945931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0621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519953" y="636494"/>
            <a:ext cx="11152094" cy="1174376"/>
          </a:xfrm>
        </p:spPr>
        <p:txBody>
          <a:bodyPr anchor="b">
            <a:normAutofit/>
          </a:bodyPr>
          <a:lstStyle/>
          <a:p>
            <a:pPr algn="ctr"/>
            <a:r>
              <a:rPr lang="en-US" sz="3200" dirty="0">
                <a:solidFill>
                  <a:srgbClr val="FFFFFF"/>
                </a:solidFill>
              </a:rPr>
              <a:t>Business Functions of Newcastle Cultural Haven Hotel</a:t>
            </a:r>
          </a:p>
        </p:txBody>
      </p:sp>
      <p:graphicFrame>
        <p:nvGraphicFramePr>
          <p:cNvPr id="6" name="Content Placeholder">
            <a:extLst>
              <a:ext uri="{FF2B5EF4-FFF2-40B4-BE49-F238E27FC236}">
                <a16:creationId xmlns:a16="http://schemas.microsoft.com/office/drawing/2014/main" id="{77F777E6-A745-269A-E8CA-01B212086AE9}"/>
              </a:ext>
            </a:extLst>
          </p:cNvPr>
          <p:cNvGraphicFramePr>
            <a:graphicFrameLocks noGrp="1"/>
          </p:cNvGraphicFramePr>
          <p:nvPr>
            <p:ph idx="1"/>
            <p:extLst>
              <p:ext uri="{D42A27DB-BD31-4B8C-83A1-F6EECF244321}">
                <p14:modId xmlns:p14="http://schemas.microsoft.com/office/powerpoint/2010/main" val="2878905170"/>
              </p:ext>
            </p:extLst>
          </p:nvPr>
        </p:nvGraphicFramePr>
        <p:xfrm>
          <a:off x="3765176" y="1936376"/>
          <a:ext cx="8193742" cy="48088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descr="A group of people standing in front of a door&#10;&#10;Description automatically generated">
            <a:extLst>
              <a:ext uri="{FF2B5EF4-FFF2-40B4-BE49-F238E27FC236}">
                <a16:creationId xmlns:a16="http://schemas.microsoft.com/office/drawing/2014/main" id="{D99572D2-B713-1777-238B-149A81B92F5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76518" y="2298730"/>
            <a:ext cx="3065929" cy="4446494"/>
          </a:xfrm>
          <a:prstGeom prst="rect">
            <a:avLst/>
          </a:prstGeom>
        </p:spPr>
      </p:pic>
    </p:spTree>
    <p:extLst>
      <p:ext uri="{BB962C8B-B14F-4D97-AF65-F5344CB8AC3E}">
        <p14:creationId xmlns:p14="http://schemas.microsoft.com/office/powerpoint/2010/main" val="38226947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96ABAE1-3711-C544-F387-BFEFC5595572}"/>
              </a:ext>
            </a:extLst>
          </p:cNvPr>
          <p:cNvPicPr>
            <a:picLocks noChangeAspect="1"/>
          </p:cNvPicPr>
          <p:nvPr/>
        </p:nvPicPr>
        <p:blipFill rotWithShape="1">
          <a:blip r:embed="rId3"/>
          <a:srcRect l="11651" r="39549" b="6255"/>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2" name="Title"/>
          <p:cNvSpPr>
            <a:spLocks noGrp="1"/>
          </p:cNvSpPr>
          <p:nvPr>
            <p:ph type="title"/>
          </p:nvPr>
        </p:nvSpPr>
        <p:spPr>
          <a:xfrm>
            <a:off x="6096000" y="762000"/>
            <a:ext cx="5334000" cy="833718"/>
          </a:xfrm>
        </p:spPr>
        <p:txBody>
          <a:bodyPr>
            <a:normAutofit/>
          </a:bodyPr>
          <a:lstStyle/>
          <a:p>
            <a:r>
              <a:rPr lang="en-US" sz="3200" dirty="0"/>
              <a:t>Marketing</a:t>
            </a:r>
          </a:p>
        </p:txBody>
      </p:sp>
      <p:graphicFrame>
        <p:nvGraphicFramePr>
          <p:cNvPr id="4" name="Content Placeholder 3">
            <a:extLst>
              <a:ext uri="{FF2B5EF4-FFF2-40B4-BE49-F238E27FC236}">
                <a16:creationId xmlns:a16="http://schemas.microsoft.com/office/drawing/2014/main" id="{800A1373-8081-13EC-65B5-D21CF44EA99B}"/>
              </a:ext>
            </a:extLst>
          </p:cNvPr>
          <p:cNvGraphicFramePr>
            <a:graphicFrameLocks noGrp="1"/>
          </p:cNvGraphicFramePr>
          <p:nvPr>
            <p:ph idx="1"/>
            <p:extLst>
              <p:ext uri="{D42A27DB-BD31-4B8C-83A1-F6EECF244321}">
                <p14:modId xmlns:p14="http://schemas.microsoft.com/office/powerpoint/2010/main" val="2338573709"/>
              </p:ext>
            </p:extLst>
          </p:nvPr>
        </p:nvGraphicFramePr>
        <p:xfrm>
          <a:off x="5578825" y="1864658"/>
          <a:ext cx="6469739" cy="49933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552088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Empty office area">
            <a:extLst>
              <a:ext uri="{FF2B5EF4-FFF2-40B4-BE49-F238E27FC236}">
                <a16:creationId xmlns:a16="http://schemas.microsoft.com/office/drawing/2014/main" id="{5DA6AE40-8B6C-B98C-30DD-B39B2089B54D}"/>
              </a:ext>
            </a:extLst>
          </p:cNvPr>
          <p:cNvPicPr>
            <a:picLocks noChangeAspect="1"/>
          </p:cNvPicPr>
          <p:nvPr/>
        </p:nvPicPr>
        <p:blipFill rotWithShape="1">
          <a:blip r:embed="rId3"/>
          <a:srcRect l="30742" r="7573" b="-7"/>
          <a:stretch/>
        </p:blipFill>
        <p:spPr>
          <a:xfrm>
            <a:off x="2" y="10"/>
            <a:ext cx="5578823" cy="6028246"/>
          </a:xfrm>
          <a:custGeom>
            <a:avLst/>
            <a:gdLst/>
            <a:ahLst/>
            <a:cxnLst/>
            <a:rect l="l" t="t" r="r" b="b"/>
            <a:pathLst>
              <a:path w="5578823" h="6028256">
                <a:moveTo>
                  <a:pt x="0" y="0"/>
                </a:moveTo>
                <a:lnTo>
                  <a:pt x="3897606" y="0"/>
                </a:lnTo>
                <a:lnTo>
                  <a:pt x="4274232" y="360545"/>
                </a:lnTo>
                <a:cubicBezTo>
                  <a:pt x="4408856" y="488910"/>
                  <a:pt x="4542134" y="615181"/>
                  <a:pt x="4673934" y="738354"/>
                </a:cubicBezTo>
                <a:cubicBezTo>
                  <a:pt x="5042663" y="1082881"/>
                  <a:pt x="5282330" y="1428108"/>
                  <a:pt x="5421862" y="1773839"/>
                </a:cubicBezTo>
                <a:cubicBezTo>
                  <a:pt x="5631101" y="2292214"/>
                  <a:pt x="5614731" y="2811325"/>
                  <a:pt x="5469198" y="3329255"/>
                </a:cubicBezTo>
                <a:cubicBezTo>
                  <a:pt x="5323662" y="3847185"/>
                  <a:pt x="5048962" y="4363935"/>
                  <a:pt x="4741546" y="4877588"/>
                </a:cubicBezTo>
                <a:cubicBezTo>
                  <a:pt x="4027238" y="6071494"/>
                  <a:pt x="2764972" y="6102970"/>
                  <a:pt x="1325600" y="5980388"/>
                </a:cubicBezTo>
                <a:cubicBezTo>
                  <a:pt x="903947" y="5944442"/>
                  <a:pt x="499735" y="5907589"/>
                  <a:pt x="137593" y="5804042"/>
                </a:cubicBezTo>
                <a:lnTo>
                  <a:pt x="0" y="5760161"/>
                </a:lnTo>
                <a:close/>
              </a:path>
            </a:pathLst>
          </a:custGeom>
        </p:spPr>
      </p:pic>
      <p:sp>
        <p:nvSpPr>
          <p:cNvPr id="2" name="Title"/>
          <p:cNvSpPr>
            <a:spLocks noGrp="1"/>
          </p:cNvSpPr>
          <p:nvPr>
            <p:ph type="title"/>
          </p:nvPr>
        </p:nvSpPr>
        <p:spPr>
          <a:xfrm>
            <a:off x="6096000" y="762000"/>
            <a:ext cx="5334000" cy="690282"/>
          </a:xfrm>
        </p:spPr>
        <p:txBody>
          <a:bodyPr>
            <a:normAutofit/>
          </a:bodyPr>
          <a:lstStyle/>
          <a:p>
            <a:r>
              <a:rPr lang="en-US" sz="3200"/>
              <a:t>Running the business </a:t>
            </a:r>
            <a:endParaRPr lang="en-US" sz="3200" dirty="0"/>
          </a:p>
        </p:txBody>
      </p:sp>
      <p:graphicFrame>
        <p:nvGraphicFramePr>
          <p:cNvPr id="4" name="Content Placeholder 3">
            <a:extLst>
              <a:ext uri="{FF2B5EF4-FFF2-40B4-BE49-F238E27FC236}">
                <a16:creationId xmlns:a16="http://schemas.microsoft.com/office/drawing/2014/main" id="{FDBA9744-C13A-0486-8F82-DA11D285AAEE}"/>
              </a:ext>
            </a:extLst>
          </p:cNvPr>
          <p:cNvGraphicFramePr>
            <a:graphicFrameLocks noGrp="1"/>
          </p:cNvGraphicFramePr>
          <p:nvPr>
            <p:ph idx="1"/>
            <p:extLst>
              <p:ext uri="{D42A27DB-BD31-4B8C-83A1-F6EECF244321}">
                <p14:modId xmlns:p14="http://schemas.microsoft.com/office/powerpoint/2010/main" val="978644523"/>
              </p:ext>
            </p:extLst>
          </p:nvPr>
        </p:nvGraphicFramePr>
        <p:xfrm>
          <a:off x="6096000" y="2008094"/>
          <a:ext cx="5578822" cy="46078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709693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6096000" y="762000"/>
            <a:ext cx="5334000" cy="762000"/>
          </a:xfrm>
        </p:spPr>
        <p:txBody>
          <a:bodyPr>
            <a:normAutofit/>
          </a:bodyPr>
          <a:lstStyle/>
          <a:p>
            <a:pPr algn="ctr"/>
            <a:r>
              <a:rPr lang="en-US" sz="3200" dirty="0"/>
              <a:t>Financial Overview </a:t>
            </a:r>
          </a:p>
        </p:txBody>
      </p:sp>
      <p:graphicFrame>
        <p:nvGraphicFramePr>
          <p:cNvPr id="4" name="Content Placeholder 3">
            <a:extLst>
              <a:ext uri="{FF2B5EF4-FFF2-40B4-BE49-F238E27FC236}">
                <a16:creationId xmlns:a16="http://schemas.microsoft.com/office/drawing/2014/main" id="{FD7E765D-3DB3-06F5-692B-F2D1900D56FE}"/>
              </a:ext>
            </a:extLst>
          </p:cNvPr>
          <p:cNvGraphicFramePr>
            <a:graphicFrameLocks noGrp="1"/>
          </p:cNvGraphicFramePr>
          <p:nvPr>
            <p:ph idx="1"/>
            <p:extLst>
              <p:ext uri="{D42A27DB-BD31-4B8C-83A1-F6EECF244321}">
                <p14:modId xmlns:p14="http://schemas.microsoft.com/office/powerpoint/2010/main" val="2296511446"/>
              </p:ext>
            </p:extLst>
          </p:nvPr>
        </p:nvGraphicFramePr>
        <p:xfrm>
          <a:off x="394447" y="2286000"/>
          <a:ext cx="11035554" cy="40789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971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D35255-F6AD-483C-8736-3BA2E77D7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3CC4EC-DB06-46D9-AFDB-90C92162D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230115"/>
            <a:ext cx="11262866" cy="21604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cNvSpPr>
            <a:spLocks noGrp="1"/>
          </p:cNvSpPr>
          <p:nvPr>
            <p:ph type="title"/>
          </p:nvPr>
        </p:nvSpPr>
        <p:spPr>
          <a:xfrm>
            <a:off x="768267" y="4428836"/>
            <a:ext cx="10619400" cy="1449346"/>
          </a:xfrm>
        </p:spPr>
        <p:txBody>
          <a:bodyPr anchor="t">
            <a:normAutofit/>
          </a:bodyPr>
          <a:lstStyle/>
          <a:p>
            <a:pPr algn="ctr"/>
            <a:r>
              <a:rPr lang="en-US" sz="3200" dirty="0">
                <a:solidFill>
                  <a:srgbClr val="FFFFFF"/>
                </a:solidFill>
              </a:rPr>
              <a:t>Conclusion</a:t>
            </a:r>
          </a:p>
        </p:txBody>
      </p:sp>
      <p:sp>
        <p:nvSpPr>
          <p:cNvPr id="12" name="Rectangle 11">
            <a:extLst>
              <a:ext uri="{FF2B5EF4-FFF2-40B4-BE49-F238E27FC236}">
                <a16:creationId xmlns:a16="http://schemas.microsoft.com/office/drawing/2014/main" id="{DD1E467B-4F3D-4B02-B4F6-B1F606610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2B8FFC3-0702-4F80-A25F-DCE76F0DCF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660FAA44-950B-4B8B-812E-B19BA4A762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p:cNvSpPr>
            <a:spLocks noGrp="1"/>
          </p:cNvSpPr>
          <p:nvPr>
            <p:ph idx="1"/>
          </p:nvPr>
        </p:nvSpPr>
        <p:spPr>
          <a:xfrm>
            <a:off x="768266" y="794327"/>
            <a:ext cx="10619401" cy="3173444"/>
          </a:xfrm>
        </p:spPr>
        <p:txBody>
          <a:bodyPr anchor="ctr">
            <a:normAutofit/>
          </a:bodyPr>
          <a:lstStyle/>
          <a:p>
            <a:pPr marL="0" lvl="0" indent="0" algn="just">
              <a:buNone/>
            </a:pPr>
            <a:r>
              <a:rPr lang="en-US" sz="2400" dirty="0"/>
              <a:t>The business plan is comprehensive and applies the entrepreneurship theories for guiding the business activities. It explores the risks and opportunities to leverage on the key resources and strengths to achieve success in the long-term. It will ensure guest satisfaction and loyalty to support its future growth.</a:t>
            </a:r>
          </a:p>
        </p:txBody>
      </p:sp>
    </p:spTree>
    <p:extLst>
      <p:ext uri="{BB962C8B-B14F-4D97-AF65-F5344CB8AC3E}">
        <p14:creationId xmlns:p14="http://schemas.microsoft.com/office/powerpoint/2010/main" val="1632844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770965" y="762000"/>
            <a:ext cx="10659035" cy="815788"/>
          </a:xfrm>
        </p:spPr>
        <p:txBody>
          <a:bodyPr>
            <a:normAutofit/>
          </a:bodyPr>
          <a:lstStyle/>
          <a:p>
            <a:pPr algn="ctr"/>
            <a:r>
              <a:rPr lang="en-US" sz="3200" dirty="0"/>
              <a:t>Reference list</a:t>
            </a:r>
          </a:p>
        </p:txBody>
      </p:sp>
      <p:sp>
        <p:nvSpPr>
          <p:cNvPr id="3" name="Content Placeholder"/>
          <p:cNvSpPr>
            <a:spLocks noGrp="1"/>
          </p:cNvSpPr>
          <p:nvPr>
            <p:ph idx="1"/>
          </p:nvPr>
        </p:nvSpPr>
        <p:spPr>
          <a:xfrm>
            <a:off x="143435" y="1787857"/>
            <a:ext cx="11852947" cy="5070143"/>
          </a:xfrm>
        </p:spPr>
        <p:txBody>
          <a:bodyPr>
            <a:noAutofit/>
          </a:bodyPr>
          <a:lstStyle/>
          <a:p>
            <a:pPr lvl="0">
              <a:lnSpc>
                <a:spcPct val="115000"/>
              </a:lnSpc>
              <a:spcBef>
                <a:spcPts val="0"/>
              </a:spcBef>
              <a:spcAft>
                <a:spcPts val="0"/>
              </a:spcAft>
            </a:pPr>
            <a:r>
              <a:rPr lang="en-US" sz="1400" dirty="0"/>
              <a:t>Baines, P., Fill, C. and Rosengren, S. (2017) </a:t>
            </a:r>
            <a:r>
              <a:rPr lang="en-US" sz="1400" i="1" dirty="0"/>
              <a:t>Marketing</a:t>
            </a:r>
            <a:r>
              <a:rPr lang="en-US" sz="1400" dirty="0"/>
              <a:t>. Oxford University Press.</a:t>
            </a:r>
          </a:p>
          <a:p>
            <a:pPr lvl="0">
              <a:lnSpc>
                <a:spcPct val="115000"/>
              </a:lnSpc>
              <a:spcBef>
                <a:spcPts val="0"/>
              </a:spcBef>
              <a:spcAft>
                <a:spcPts val="0"/>
              </a:spcAft>
            </a:pPr>
            <a:r>
              <a:rPr lang="en-US" sz="1400" dirty="0"/>
              <a:t>Barringer, B.R. and Ireland, R.D. (2019) </a:t>
            </a:r>
            <a:r>
              <a:rPr lang="en-US" sz="1400" i="1" dirty="0"/>
              <a:t>Entrepreneurship : Successfully Launching New Ventures</a:t>
            </a:r>
            <a:r>
              <a:rPr lang="en-US" sz="1400" dirty="0"/>
              <a:t>. New York, Ny: Pearson.</a:t>
            </a:r>
          </a:p>
          <a:p>
            <a:pPr lvl="0">
              <a:lnSpc>
                <a:spcPct val="115000"/>
              </a:lnSpc>
              <a:spcBef>
                <a:spcPts val="0"/>
              </a:spcBef>
              <a:spcAft>
                <a:spcPts val="0"/>
              </a:spcAft>
            </a:pPr>
            <a:r>
              <a:rPr lang="en-US" sz="1400" dirty="0"/>
              <a:t>Burns, P. (2022) </a:t>
            </a:r>
            <a:r>
              <a:rPr lang="en-US" sz="1400" i="1" dirty="0"/>
              <a:t>Entrepreneurship and Small Business : Start-up, Growth and Maturity</a:t>
            </a:r>
            <a:r>
              <a:rPr lang="en-US" sz="1400" dirty="0"/>
              <a:t>. 5th ed. Basingstoke (Gb): Palgrave Macmillan Education, Cop.</a:t>
            </a:r>
          </a:p>
          <a:p>
            <a:pPr lvl="0">
              <a:lnSpc>
                <a:spcPct val="115000"/>
              </a:lnSpc>
              <a:spcBef>
                <a:spcPts val="0"/>
              </a:spcBef>
              <a:spcAft>
                <a:spcPts val="0"/>
              </a:spcAft>
            </a:pPr>
            <a:r>
              <a:rPr lang="en-US" sz="1400" dirty="0" err="1"/>
              <a:t>Dyshkantiuk</a:t>
            </a:r>
            <a:r>
              <a:rPr lang="en-US" sz="1400" dirty="0"/>
              <a:t>, O., </a:t>
            </a:r>
            <a:r>
              <a:rPr lang="en-US" sz="1400" dirty="0" err="1"/>
              <a:t>Salamatina</a:t>
            </a:r>
            <a:r>
              <a:rPr lang="en-US" sz="1400" dirty="0"/>
              <a:t>, S., </a:t>
            </a:r>
            <a:r>
              <a:rPr lang="en-US" sz="1400" dirty="0" err="1"/>
              <a:t>Polishchuk</a:t>
            </a:r>
            <a:r>
              <a:rPr lang="en-US" sz="1400" dirty="0"/>
              <a:t>, L., </a:t>
            </a:r>
            <a:r>
              <a:rPr lang="en-US" sz="1400" dirty="0" err="1"/>
              <a:t>Komarnytskyi</a:t>
            </a:r>
            <a:r>
              <a:rPr lang="en-US" sz="1400" dirty="0"/>
              <a:t>, I., </a:t>
            </a:r>
            <a:r>
              <a:rPr lang="en-US" sz="1400" dirty="0" err="1"/>
              <a:t>Tserklevych</a:t>
            </a:r>
            <a:r>
              <a:rPr lang="en-US" sz="1400" dirty="0"/>
              <a:t>, V. and </a:t>
            </a:r>
            <a:r>
              <a:rPr lang="en-US" sz="1400" dirty="0" err="1"/>
              <a:t>Nedobiichuk</a:t>
            </a:r>
            <a:r>
              <a:rPr lang="en-US" sz="1400" dirty="0"/>
              <a:t>, T. (2020) </a:t>
            </a:r>
            <a:r>
              <a:rPr lang="en-US" sz="1400" i="1" dirty="0"/>
              <a:t>Modern Hotel Business Management Tools</a:t>
            </a:r>
            <a:r>
              <a:rPr lang="en-US" sz="1400" dirty="0"/>
              <a:t>. [online] papers.ssrn.com. Available at: https://ssrn.com/abstract=3645056.</a:t>
            </a:r>
          </a:p>
          <a:p>
            <a:pPr lvl="0">
              <a:lnSpc>
                <a:spcPct val="115000"/>
              </a:lnSpc>
              <a:spcBef>
                <a:spcPts val="0"/>
              </a:spcBef>
              <a:spcAft>
                <a:spcPts val="0"/>
              </a:spcAft>
            </a:pPr>
            <a:r>
              <a:rPr lang="en-US" sz="1400" dirty="0"/>
              <a:t>Harrison, B., Foley, C., Edwards, D. and Donaghy, G. (2019) Outcomes and Challenges of an International Convention </a:t>
            </a:r>
            <a:r>
              <a:rPr lang="en-US" sz="1400" dirty="0" err="1"/>
              <a:t>centre’s</a:t>
            </a:r>
            <a:r>
              <a:rPr lang="en-US" sz="1400" dirty="0"/>
              <a:t> Local Procurement Strategy. </a:t>
            </a:r>
            <a:r>
              <a:rPr lang="en-US" sz="1400" i="1" dirty="0"/>
              <a:t>Tourism Management</a:t>
            </a:r>
            <a:r>
              <a:rPr lang="en-US" sz="1400" dirty="0"/>
              <a:t>, 75, pp.328–339. </a:t>
            </a:r>
          </a:p>
          <a:p>
            <a:pPr lvl="0">
              <a:lnSpc>
                <a:spcPct val="115000"/>
              </a:lnSpc>
              <a:spcBef>
                <a:spcPts val="0"/>
              </a:spcBef>
              <a:spcAft>
                <a:spcPts val="0"/>
              </a:spcAft>
            </a:pPr>
            <a:r>
              <a:rPr lang="en-US" sz="1400" dirty="0"/>
              <a:t>Indeed (2023) </a:t>
            </a:r>
            <a:r>
              <a:rPr lang="en-US" sz="1400" i="1" dirty="0"/>
              <a:t>39 Types of Hotel Jobs You Can Pursue. [online] Indeed Career Guide</a:t>
            </a:r>
            <a:r>
              <a:rPr lang="en-US" sz="1400" dirty="0"/>
              <a:t>. Available at: https://www.indeed.com/career-advice/finding-a-job/what-are-the-different-jobs-in-a-hotel [Accessed 19 Feb. 2024].</a:t>
            </a:r>
          </a:p>
          <a:p>
            <a:pPr lvl="0">
              <a:lnSpc>
                <a:spcPct val="115000"/>
              </a:lnSpc>
              <a:spcBef>
                <a:spcPts val="0"/>
              </a:spcBef>
              <a:spcAft>
                <a:spcPts val="0"/>
              </a:spcAft>
            </a:pPr>
            <a:r>
              <a:rPr lang="en-US" sz="1400" dirty="0"/>
              <a:t>Jackson, E. (2018) </a:t>
            </a:r>
            <a:r>
              <a:rPr lang="en-US" sz="1400" i="1" dirty="0"/>
              <a:t>Hotel Management</a:t>
            </a:r>
            <a:r>
              <a:rPr lang="en-US" sz="1400" dirty="0"/>
              <a:t>. New York, Ny: Larsen &amp; Keller.</a:t>
            </a:r>
          </a:p>
          <a:p>
            <a:pPr lvl="0">
              <a:lnSpc>
                <a:spcPct val="115000"/>
              </a:lnSpc>
              <a:spcBef>
                <a:spcPts val="0"/>
              </a:spcBef>
              <a:spcAft>
                <a:spcPts val="0"/>
              </a:spcAft>
            </a:pPr>
            <a:r>
              <a:rPr lang="en-US" sz="1400" dirty="0" err="1"/>
              <a:t>Madhani</a:t>
            </a:r>
            <a:r>
              <a:rPr lang="en-US" sz="1400" dirty="0"/>
              <a:t>, P.M. (2010) </a:t>
            </a:r>
            <a:r>
              <a:rPr lang="en-US" sz="1400" i="1" dirty="0"/>
              <a:t>Resource Based View (RBV) of Competitive Advantage: an Overview</a:t>
            </a:r>
            <a:r>
              <a:rPr lang="en-US" sz="1400" dirty="0"/>
              <a:t>. [online] papers.ssrn.com. Available at: https://ssrn.com/abstract=1578704.</a:t>
            </a:r>
          </a:p>
          <a:p>
            <a:pPr lvl="0">
              <a:lnSpc>
                <a:spcPct val="115000"/>
              </a:lnSpc>
              <a:spcBef>
                <a:spcPts val="0"/>
              </a:spcBef>
              <a:spcAft>
                <a:spcPts val="0"/>
              </a:spcAft>
            </a:pPr>
            <a:r>
              <a:rPr lang="en-US" sz="1400" dirty="0"/>
              <a:t>Mary George, N., </a:t>
            </a:r>
            <a:r>
              <a:rPr lang="en-US" sz="1400" dirty="0" err="1"/>
              <a:t>Parida</a:t>
            </a:r>
            <a:r>
              <a:rPr lang="en-US" sz="1400" dirty="0"/>
              <a:t>, V., Lahti, T. and </a:t>
            </a:r>
            <a:r>
              <a:rPr lang="en-US" sz="1400" dirty="0" err="1"/>
              <a:t>Wincent</a:t>
            </a:r>
            <a:r>
              <a:rPr lang="en-US" sz="1400" dirty="0"/>
              <a:t>, J. (2014) A Systematic Literature Review of Entrepreneurial Opportunity recognition: Insights on Influencing Factors. </a:t>
            </a:r>
            <a:r>
              <a:rPr lang="en-US" sz="1400" i="1" dirty="0"/>
              <a:t>International Entrepreneurship and Management Journal</a:t>
            </a:r>
            <a:r>
              <a:rPr lang="en-US" sz="1400" dirty="0"/>
              <a:t>, [online] 12(2), pp.309–350. </a:t>
            </a:r>
          </a:p>
          <a:p>
            <a:pPr lvl="0">
              <a:lnSpc>
                <a:spcPct val="115000"/>
              </a:lnSpc>
              <a:spcBef>
                <a:spcPts val="0"/>
              </a:spcBef>
              <a:spcAft>
                <a:spcPts val="0"/>
              </a:spcAft>
            </a:pPr>
            <a:r>
              <a:rPr lang="en-US" sz="1400" dirty="0"/>
              <a:t>Nielsen, S.L. and Lassen, A.H. (2011) Identity in Entrepreneurship Effectuation theory: a Supplementary Framework. </a:t>
            </a:r>
            <a:r>
              <a:rPr lang="en-US" sz="1400" i="1" dirty="0"/>
              <a:t>International Entrepreneurship and Management Journal</a:t>
            </a:r>
            <a:r>
              <a:rPr lang="en-US" sz="1400" dirty="0"/>
              <a:t>, 8(3), pp.373–389. </a:t>
            </a:r>
          </a:p>
          <a:p>
            <a:pPr>
              <a:lnSpc>
                <a:spcPct val="115000"/>
              </a:lnSpc>
              <a:spcBef>
                <a:spcPts val="0"/>
              </a:spcBef>
              <a:spcAft>
                <a:spcPts val="0"/>
              </a:spcAft>
            </a:pPr>
            <a:r>
              <a:rPr lang="en-GB" sz="1400" dirty="0"/>
              <a:t>Parvez, S.J., </a:t>
            </a:r>
            <a:r>
              <a:rPr lang="en-GB" sz="1400" dirty="0" err="1"/>
              <a:t>Moyeenudin</a:t>
            </a:r>
            <a:r>
              <a:rPr lang="en-GB" sz="1400" dirty="0"/>
              <a:t>, H.M., Arun, S., </a:t>
            </a:r>
            <a:r>
              <a:rPr lang="en-GB" sz="1400" dirty="0" err="1"/>
              <a:t>Anandan</a:t>
            </a:r>
            <a:r>
              <a:rPr lang="en-GB" sz="1400" dirty="0"/>
              <a:t>, R. and </a:t>
            </a:r>
            <a:r>
              <a:rPr lang="en-GB" sz="1400" dirty="0" err="1"/>
              <a:t>Janahan</a:t>
            </a:r>
            <a:r>
              <a:rPr lang="en-GB" sz="1400" dirty="0"/>
              <a:t>, S.K. (2018) Digital marketing in hotel industry. </a:t>
            </a:r>
            <a:r>
              <a:rPr lang="en-GB" sz="1400" i="1" dirty="0"/>
              <a:t>International Journal of Engineering &amp; Technology</a:t>
            </a:r>
            <a:r>
              <a:rPr lang="en-GB" sz="1400" dirty="0"/>
              <a:t>, </a:t>
            </a:r>
            <a:r>
              <a:rPr lang="en-GB" sz="1400" i="1" dirty="0"/>
              <a:t>7</a:t>
            </a:r>
            <a:r>
              <a:rPr lang="en-GB" sz="1400" dirty="0"/>
              <a:t>(2.21), pp.288-290.</a:t>
            </a:r>
            <a:endParaRPr lang="en-US" sz="1400" dirty="0"/>
          </a:p>
          <a:p>
            <a:pPr lvl="0">
              <a:lnSpc>
                <a:spcPct val="115000"/>
              </a:lnSpc>
              <a:spcBef>
                <a:spcPts val="0"/>
              </a:spcBef>
              <a:spcAft>
                <a:spcPts val="0"/>
              </a:spcAft>
            </a:pPr>
            <a:r>
              <a:rPr lang="en-US" sz="1400" dirty="0" err="1"/>
              <a:t>Pless</a:t>
            </a:r>
            <a:r>
              <a:rPr lang="en-US" sz="1400" dirty="0"/>
              <a:t>, N.M. (2012) Social Entrepreneurship in Theory and Practice—An Introduction. </a:t>
            </a:r>
            <a:r>
              <a:rPr lang="en-US" sz="1400" i="1" dirty="0"/>
              <a:t>Journal of Business Ethics</a:t>
            </a:r>
            <a:r>
              <a:rPr lang="en-US" sz="1400" dirty="0"/>
              <a:t>, [online] 111(3), pp.317–320. </a:t>
            </a:r>
          </a:p>
          <a:p>
            <a:pPr lvl="0">
              <a:lnSpc>
                <a:spcPct val="115000"/>
              </a:lnSpc>
              <a:spcBef>
                <a:spcPts val="0"/>
              </a:spcBef>
              <a:spcAft>
                <a:spcPts val="0"/>
              </a:spcAft>
            </a:pPr>
            <a:r>
              <a:rPr lang="en-US" sz="1400" dirty="0"/>
              <a:t>Ries, E. (2023) </a:t>
            </a:r>
            <a:r>
              <a:rPr lang="en-US" sz="1400" i="1" dirty="0"/>
              <a:t>The Lean Startup | Methodology. </a:t>
            </a:r>
            <a:r>
              <a:rPr lang="en-US" sz="1400" dirty="0"/>
              <a:t>[online] theleanstartup.com. Available at: https://theleanstartup.com/principles [Accessed 19 Feb. 2024].</a:t>
            </a:r>
          </a:p>
          <a:p>
            <a:pPr>
              <a:lnSpc>
                <a:spcPct val="115000"/>
              </a:lnSpc>
              <a:spcBef>
                <a:spcPts val="0"/>
              </a:spcBef>
              <a:spcAft>
                <a:spcPts val="0"/>
              </a:spcAft>
            </a:pPr>
            <a:endParaRPr lang="en-US" sz="1400" dirty="0"/>
          </a:p>
        </p:txBody>
      </p:sp>
    </p:spTree>
    <p:extLst>
      <p:ext uri="{BB962C8B-B14F-4D97-AF65-F5344CB8AC3E}">
        <p14:creationId xmlns:p14="http://schemas.microsoft.com/office/powerpoint/2010/main" val="2046516701"/>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TM03457464[[fn=Dividend]]</Template>
  <TotalTime>0</TotalTime>
  <Words>2193</Words>
  <Application>Microsoft Office PowerPoint</Application>
  <PresentationFormat>Widescreen</PresentationFormat>
  <Paragraphs>86</Paragraphs>
  <Slides>10</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Gill Sans MT</vt:lpstr>
      <vt:lpstr>Wingdings 2</vt:lpstr>
      <vt:lpstr>Dividend</vt:lpstr>
      <vt:lpstr>Plan for The Newcastle Cultural Haven Hotel</vt:lpstr>
      <vt:lpstr>Executive Summary</vt:lpstr>
      <vt:lpstr>Vision</vt:lpstr>
      <vt:lpstr>Relevant Theories</vt:lpstr>
      <vt:lpstr>Business Functions of Newcastle Cultural Haven Hotel</vt:lpstr>
      <vt:lpstr>Marketing</vt:lpstr>
      <vt:lpstr>Running the business </vt:lpstr>
      <vt:lpstr>Financial Overview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2024-02-20T18:29:55Z</dcterms:created>
  <dcterms:modified xsi:type="dcterms:W3CDTF">2024-02-22T22:44:04Z</dcterms:modified>
</cp:coreProperties>
</file>