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theme/theme16.xml" ContentType="application/vnd.openxmlformats-officedocument.theme+xml"/>
  <Override PartName="/ppt/slideLayouts/slideLayout62.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0" r:id="rId4"/>
    <p:sldMasterId id="2147483758" r:id="rId5"/>
    <p:sldMasterId id="2147483666" r:id="rId6"/>
    <p:sldMasterId id="2147483668" r:id="rId7"/>
    <p:sldMasterId id="2147483669" r:id="rId8"/>
    <p:sldMasterId id="2147483754" r:id="rId9"/>
    <p:sldMasterId id="2147483755"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672" r:id="rId19"/>
    <p:sldMasterId id="2147483681" r:id="rId20"/>
  </p:sldMasterIdLst>
  <p:notesMasterIdLst>
    <p:notesMasterId r:id="rId81"/>
  </p:notesMasterIdLst>
  <p:sldIdLst>
    <p:sldId id="257" r:id="rId21"/>
    <p:sldId id="324" r:id="rId22"/>
    <p:sldId id="332" r:id="rId23"/>
    <p:sldId id="351" r:id="rId24"/>
    <p:sldId id="374" r:id="rId25"/>
    <p:sldId id="325" r:id="rId26"/>
    <p:sldId id="350" r:id="rId27"/>
    <p:sldId id="342" r:id="rId28"/>
    <p:sldId id="290" r:id="rId29"/>
    <p:sldId id="366" r:id="rId30"/>
    <p:sldId id="367" r:id="rId31"/>
    <p:sldId id="375" r:id="rId32"/>
    <p:sldId id="355" r:id="rId33"/>
    <p:sldId id="362" r:id="rId34"/>
    <p:sldId id="361" r:id="rId35"/>
    <p:sldId id="259" r:id="rId36"/>
    <p:sldId id="360" r:id="rId37"/>
    <p:sldId id="328" r:id="rId38"/>
    <p:sldId id="358" r:id="rId39"/>
    <p:sldId id="363" r:id="rId40"/>
    <p:sldId id="352" r:id="rId41"/>
    <p:sldId id="364" r:id="rId42"/>
    <p:sldId id="349" r:id="rId43"/>
    <p:sldId id="327" r:id="rId44"/>
    <p:sldId id="354" r:id="rId45"/>
    <p:sldId id="329" r:id="rId46"/>
    <p:sldId id="337" r:id="rId47"/>
    <p:sldId id="323" r:id="rId48"/>
    <p:sldId id="274" r:id="rId49"/>
    <p:sldId id="353" r:id="rId50"/>
    <p:sldId id="275" r:id="rId51"/>
    <p:sldId id="291" r:id="rId52"/>
    <p:sldId id="376" r:id="rId53"/>
    <p:sldId id="377" r:id="rId54"/>
    <p:sldId id="330" r:id="rId55"/>
    <p:sldId id="356" r:id="rId56"/>
    <p:sldId id="331" r:id="rId57"/>
    <p:sldId id="260" r:id="rId58"/>
    <p:sldId id="359" r:id="rId59"/>
    <p:sldId id="365" r:id="rId60"/>
    <p:sldId id="301" r:id="rId61"/>
    <p:sldId id="345" r:id="rId62"/>
    <p:sldId id="347" r:id="rId63"/>
    <p:sldId id="348" r:id="rId64"/>
    <p:sldId id="305" r:id="rId65"/>
    <p:sldId id="343" r:id="rId66"/>
    <p:sldId id="339" r:id="rId67"/>
    <p:sldId id="341" r:id="rId68"/>
    <p:sldId id="277" r:id="rId69"/>
    <p:sldId id="294" r:id="rId70"/>
    <p:sldId id="297" r:id="rId71"/>
    <p:sldId id="322" r:id="rId72"/>
    <p:sldId id="379" r:id="rId73"/>
    <p:sldId id="378" r:id="rId74"/>
    <p:sldId id="372" r:id="rId75"/>
    <p:sldId id="299" r:id="rId76"/>
    <p:sldId id="300" r:id="rId77"/>
    <p:sldId id="373" r:id="rId78"/>
    <p:sldId id="369" r:id="rId79"/>
    <p:sldId id="368" r:id="rId8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F7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282947-41C2-4784-81A4-C9B5C38678B0}" v="7" dt="2023-01-11T11:39:51.1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63" autoAdjust="0"/>
    <p:restoredTop sz="94830"/>
  </p:normalViewPr>
  <p:slideViewPr>
    <p:cSldViewPr snapToGrid="0" snapToObjects="1">
      <p:cViewPr varScale="1">
        <p:scale>
          <a:sx n="68" d="100"/>
          <a:sy n="68" d="100"/>
        </p:scale>
        <p:origin x="1258" y="5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slide" Target="slides/slide48.xml"/><Relationship Id="rId84" Type="http://schemas.openxmlformats.org/officeDocument/2006/relationships/theme" Target="theme/theme1.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2.xml"/><Relationship Id="rId37" Type="http://schemas.openxmlformats.org/officeDocument/2006/relationships/slide" Target="slides/slide17.xml"/><Relationship Id="rId53" Type="http://schemas.openxmlformats.org/officeDocument/2006/relationships/slide" Target="slides/slide33.xml"/><Relationship Id="rId58" Type="http://schemas.openxmlformats.org/officeDocument/2006/relationships/slide" Target="slides/slide38.xml"/><Relationship Id="rId74" Type="http://schemas.openxmlformats.org/officeDocument/2006/relationships/slide" Target="slides/slide54.xml"/><Relationship Id="rId79" Type="http://schemas.openxmlformats.org/officeDocument/2006/relationships/slide" Target="slides/slide59.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slide" Target="slides/slide44.xml"/><Relationship Id="rId69" Type="http://schemas.openxmlformats.org/officeDocument/2006/relationships/slide" Target="slides/slide49.xml"/><Relationship Id="rId77" Type="http://schemas.openxmlformats.org/officeDocument/2006/relationships/slide" Target="slides/slide57.xml"/><Relationship Id="rId8" Type="http://schemas.openxmlformats.org/officeDocument/2006/relationships/slideMaster" Target="slideMasters/slideMaster5.xml"/><Relationship Id="rId51" Type="http://schemas.openxmlformats.org/officeDocument/2006/relationships/slide" Target="slides/slide31.xml"/><Relationship Id="rId72" Type="http://schemas.openxmlformats.org/officeDocument/2006/relationships/slide" Target="slides/slide52.xml"/><Relationship Id="rId80" Type="http://schemas.openxmlformats.org/officeDocument/2006/relationships/slide" Target="slides/slide60.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slide" Target="slides/slide47.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openxmlformats.org/officeDocument/2006/relationships/slide" Target="slides/slide50.xml"/><Relationship Id="rId75" Type="http://schemas.openxmlformats.org/officeDocument/2006/relationships/slide" Target="slides/slide55.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slide" Target="slides/slide45.xml"/><Relationship Id="rId73" Type="http://schemas.openxmlformats.org/officeDocument/2006/relationships/slide" Target="slides/slide53.xml"/><Relationship Id="rId78" Type="http://schemas.openxmlformats.org/officeDocument/2006/relationships/slide" Target="slides/slide58.xml"/><Relationship Id="rId81" Type="http://schemas.openxmlformats.org/officeDocument/2006/relationships/notesMaster" Target="notesMasters/notesMaster1.xml"/><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 Id="rId76" Type="http://schemas.openxmlformats.org/officeDocument/2006/relationships/slide" Target="slides/slide56.xml"/><Relationship Id="rId7" Type="http://schemas.openxmlformats.org/officeDocument/2006/relationships/slideMaster" Target="slideMasters/slideMaster4.xml"/><Relationship Id="rId71" Type="http://schemas.openxmlformats.org/officeDocument/2006/relationships/slide" Target="slides/slide51.xml"/><Relationship Id="rId2" Type="http://schemas.openxmlformats.org/officeDocument/2006/relationships/customXml" Target="../customXml/item2.xml"/><Relationship Id="rId29" Type="http://schemas.openxmlformats.org/officeDocument/2006/relationships/slide" Target="slides/slide9.xml"/><Relationship Id="rId24" Type="http://schemas.openxmlformats.org/officeDocument/2006/relationships/slide" Target="slides/slide4.xml"/><Relationship Id="rId40" Type="http://schemas.openxmlformats.org/officeDocument/2006/relationships/slide" Target="slides/slide20.xml"/><Relationship Id="rId45" Type="http://schemas.openxmlformats.org/officeDocument/2006/relationships/slide" Target="slides/slide25.xml"/><Relationship Id="rId66" Type="http://schemas.openxmlformats.org/officeDocument/2006/relationships/slide" Target="slides/slide46.xml"/><Relationship Id="rId87" Type="http://schemas.microsoft.com/office/2015/10/relationships/revisionInfo" Target="revisionInfo.xml"/><Relationship Id="rId61" Type="http://schemas.openxmlformats.org/officeDocument/2006/relationships/slide" Target="slides/slide41.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83282947-41C2-4784-81A4-C9B5C38678B0}"/>
    <pc:docChg chg="custSel addSld modSld">
      <pc:chgData name="Julia Ault" userId="448e6d29-d07f-428e-8f66-47be6c4f352b" providerId="ADAL" clId="{83282947-41C2-4784-81A4-C9B5C38678B0}" dt="2023-01-11T11:41:11.166" v="36" actId="20577"/>
      <pc:docMkLst>
        <pc:docMk/>
      </pc:docMkLst>
      <pc:sldChg chg="modSp mod">
        <pc:chgData name="Julia Ault" userId="448e6d29-d07f-428e-8f66-47be6c4f352b" providerId="ADAL" clId="{83282947-41C2-4784-81A4-C9B5C38678B0}" dt="2023-01-11T11:41:11.166" v="36" actId="20577"/>
        <pc:sldMkLst>
          <pc:docMk/>
          <pc:sldMk cId="3320095467" sldId="299"/>
        </pc:sldMkLst>
        <pc:spChg chg="mod">
          <ac:chgData name="Julia Ault" userId="448e6d29-d07f-428e-8f66-47be6c4f352b" providerId="ADAL" clId="{83282947-41C2-4784-81A4-C9B5C38678B0}" dt="2023-01-11T11:41:11.166" v="36" actId="20577"/>
          <ac:spMkLst>
            <pc:docMk/>
            <pc:sldMk cId="3320095467" sldId="299"/>
            <ac:spMk id="3" creationId="{00000000-0000-0000-0000-000000000000}"/>
          </ac:spMkLst>
        </pc:spChg>
      </pc:sldChg>
      <pc:sldChg chg="modSp mod">
        <pc:chgData name="Julia Ault" userId="448e6d29-d07f-428e-8f66-47be6c4f352b" providerId="ADAL" clId="{83282947-41C2-4784-81A4-C9B5C38678B0}" dt="2023-01-11T11:40:41.288" v="32" actId="14100"/>
        <pc:sldMkLst>
          <pc:docMk/>
          <pc:sldMk cId="787344722" sldId="372"/>
        </pc:sldMkLst>
        <pc:spChg chg="mod">
          <ac:chgData name="Julia Ault" userId="448e6d29-d07f-428e-8f66-47be6c4f352b" providerId="ADAL" clId="{83282947-41C2-4784-81A4-C9B5C38678B0}" dt="2023-01-11T11:40:41.288" v="32" actId="14100"/>
          <ac:spMkLst>
            <pc:docMk/>
            <pc:sldMk cId="787344722" sldId="372"/>
            <ac:spMk id="7" creationId="{E545089D-D57E-4F86-88EB-2647E3208F03}"/>
          </ac:spMkLst>
        </pc:spChg>
      </pc:sldChg>
      <pc:sldChg chg="addSp delSp modSp mod">
        <pc:chgData name="Julia Ault" userId="448e6d29-d07f-428e-8f66-47be6c4f352b" providerId="ADAL" clId="{83282947-41C2-4784-81A4-C9B5C38678B0}" dt="2023-01-11T11:39:51.196" v="29"/>
        <pc:sldMkLst>
          <pc:docMk/>
          <pc:sldMk cId="880833179" sldId="378"/>
        </pc:sldMkLst>
        <pc:spChg chg="mod">
          <ac:chgData name="Julia Ault" userId="448e6d29-d07f-428e-8f66-47be6c4f352b" providerId="ADAL" clId="{83282947-41C2-4784-81A4-C9B5C38678B0}" dt="2023-01-11T11:38:58.089" v="26" actId="14100"/>
          <ac:spMkLst>
            <pc:docMk/>
            <pc:sldMk cId="880833179" sldId="378"/>
            <ac:spMk id="2" creationId="{06694B52-6369-4EB7-A20E-5BB724D7B1A4}"/>
          </ac:spMkLst>
        </pc:spChg>
        <pc:spChg chg="add del mod">
          <ac:chgData name="Julia Ault" userId="448e6d29-d07f-428e-8f66-47be6c4f352b" providerId="ADAL" clId="{83282947-41C2-4784-81A4-C9B5C38678B0}" dt="2023-01-11T11:38:19.686" v="19" actId="478"/>
          <ac:spMkLst>
            <pc:docMk/>
            <pc:sldMk cId="880833179" sldId="378"/>
            <ac:spMk id="4" creationId="{241712BD-1022-D0AE-F3F4-0008B2D64112}"/>
          </ac:spMkLst>
        </pc:spChg>
        <pc:spChg chg="add mod">
          <ac:chgData name="Julia Ault" userId="448e6d29-d07f-428e-8f66-47be6c4f352b" providerId="ADAL" clId="{83282947-41C2-4784-81A4-C9B5C38678B0}" dt="2023-01-11T11:39:25.622" v="27"/>
          <ac:spMkLst>
            <pc:docMk/>
            <pc:sldMk cId="880833179" sldId="378"/>
            <ac:spMk id="8" creationId="{17D58260-E11F-B6B3-B731-F61D13A7501C}"/>
          </ac:spMkLst>
        </pc:spChg>
        <pc:spChg chg="add mod">
          <ac:chgData name="Julia Ault" userId="448e6d29-d07f-428e-8f66-47be6c4f352b" providerId="ADAL" clId="{83282947-41C2-4784-81A4-C9B5C38678B0}" dt="2023-01-11T11:39:37.229" v="28"/>
          <ac:spMkLst>
            <pc:docMk/>
            <pc:sldMk cId="880833179" sldId="378"/>
            <ac:spMk id="9" creationId="{9384F228-4C18-BBCB-A935-7333A04005F0}"/>
          </ac:spMkLst>
        </pc:spChg>
        <pc:picChg chg="add mod">
          <ac:chgData name="Julia Ault" userId="448e6d29-d07f-428e-8f66-47be6c4f352b" providerId="ADAL" clId="{83282947-41C2-4784-81A4-C9B5C38678B0}" dt="2023-01-11T11:39:51.196" v="29"/>
          <ac:picMkLst>
            <pc:docMk/>
            <pc:sldMk cId="880833179" sldId="378"/>
            <ac:picMk id="6" creationId="{325B6969-6E8B-85A2-E07B-94D37F6F23F2}"/>
          </ac:picMkLst>
        </pc:picChg>
        <pc:picChg chg="del">
          <ac:chgData name="Julia Ault" userId="448e6d29-d07f-428e-8f66-47be6c4f352b" providerId="ADAL" clId="{83282947-41C2-4784-81A4-C9B5C38678B0}" dt="2023-01-11T11:38:17.205" v="18" actId="478"/>
          <ac:picMkLst>
            <pc:docMk/>
            <pc:sldMk cId="880833179" sldId="378"/>
            <ac:picMk id="7" creationId="{8C382DFE-B025-27D3-CA89-BE3A0AFF3B5B}"/>
          </ac:picMkLst>
        </pc:picChg>
      </pc:sldChg>
      <pc:sldChg chg="addSp delSp modSp add mod">
        <pc:chgData name="Julia Ault" userId="448e6d29-d07f-428e-8f66-47be6c4f352b" providerId="ADAL" clId="{83282947-41C2-4784-81A4-C9B5C38678B0}" dt="2023-01-11T11:40:53.059" v="33" actId="122"/>
        <pc:sldMkLst>
          <pc:docMk/>
          <pc:sldMk cId="3904106753" sldId="379"/>
        </pc:sldMkLst>
        <pc:spChg chg="add mod">
          <ac:chgData name="Julia Ault" userId="448e6d29-d07f-428e-8f66-47be6c4f352b" providerId="ADAL" clId="{83282947-41C2-4784-81A4-C9B5C38678B0}" dt="2023-01-11T11:40:53.059" v="33" actId="122"/>
          <ac:spMkLst>
            <pc:docMk/>
            <pc:sldMk cId="3904106753" sldId="379"/>
            <ac:spMk id="2" creationId="{7AE275E0-DD89-22C2-32F4-462A50305643}"/>
          </ac:spMkLst>
        </pc:spChg>
        <pc:spChg chg="add del mod">
          <ac:chgData name="Julia Ault" userId="448e6d29-d07f-428e-8f66-47be6c4f352b" providerId="ADAL" clId="{83282947-41C2-4784-81A4-C9B5C38678B0}" dt="2023-01-11T11:08:19.770" v="4" actId="478"/>
          <ac:spMkLst>
            <pc:docMk/>
            <pc:sldMk cId="3904106753" sldId="379"/>
            <ac:spMk id="4" creationId="{40E5FFD7-BD4F-388F-28C0-D8BC5C71BDD3}"/>
          </ac:spMkLst>
        </pc:spChg>
        <pc:spChg chg="del">
          <ac:chgData name="Julia Ault" userId="448e6d29-d07f-428e-8f66-47be6c4f352b" providerId="ADAL" clId="{83282947-41C2-4784-81A4-C9B5C38678B0}" dt="2023-01-11T11:08:13.524" v="2" actId="478"/>
          <ac:spMkLst>
            <pc:docMk/>
            <pc:sldMk cId="3904106753" sldId="379"/>
            <ac:spMk id="5" creationId="{589F0F8B-A17A-4ABE-B18B-8A543B4B2F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2"/>
            <a:ext cx="2057400" cy="365125"/>
          </a:xfrm>
          <a:prstGeom prst="rect">
            <a:avLst/>
          </a:prstGeom>
        </p:spPr>
        <p:txBody>
          <a:bodyPr/>
          <a:lstStyle/>
          <a:p>
            <a:pPr>
              <a:defRPr/>
            </a:pPr>
            <a:fld id="{3280217D-976E-4701-B677-C6175AAE263B}" type="datetime1">
              <a:rPr lang="en-GB" smtClean="0"/>
              <a:t>11/01/2023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2"/>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2"/>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32574220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6517103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theme" Target="../theme/theme16.xml"/><Relationship Id="rId1" Type="http://schemas.openxmlformats.org/officeDocument/2006/relationships/slideLayout" Target="../slideLayouts/slideLayout61.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17.xml"/><Relationship Id="rId1" Type="http://schemas.openxmlformats.org/officeDocument/2006/relationships/slideLayout" Target="../slideLayouts/slideLayout6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756" r:id="rId1"/>
    <p:sldLayoutId id="2147483682" r:id="rId2"/>
    <p:sldLayoutId id="2147483757"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61" r:id="rId4"/>
    <p:sldLayoutId id="2147483733" r:id="rId5"/>
    <p:sldLayoutId id="2147483762"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51249"/>
      </p:ext>
    </p:extLst>
  </p:cSld>
  <p:clrMap bg1="lt1" tx1="dk1" bg2="lt2" tx2="dk2" accent1="accent1" accent2="accent2" accent3="accent3" accent4="accent4" accent5="accent5" accent6="accent6" hlink="hlink" folHlink="folHlink"/>
  <p:sldLayoutIdLst>
    <p:sldLayoutId id="214748367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01183171"/>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moodle.uwtsd.ac.uk/course/view.php?id=11247" TargetMode="External"/><Relationship Id="rId1" Type="http://schemas.openxmlformats.org/officeDocument/2006/relationships/slideLayout" Target="../slideLayouts/slideLayout11.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6.png"/><Relationship Id="rId1" Type="http://schemas.openxmlformats.org/officeDocument/2006/relationships/slideLayout" Target="../slideLayouts/slideLayout11.xml"/><Relationship Id="rId5" Type="http://schemas.microsoft.com/office/2007/relationships/hdphoto" Target="../media/hdphoto3.wdp"/><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uwtsd.ac.uk/quick-links/" TargetMode="External"/><Relationship Id="rId1" Type="http://schemas.openxmlformats.org/officeDocument/2006/relationships/slideLayout" Target="../slideLayouts/slideLayout11.xml"/><Relationship Id="rId6" Type="http://schemas.microsoft.com/office/2007/relationships/hdphoto" Target="../media/hdphoto5.wdp"/><Relationship Id="rId5" Type="http://schemas.openxmlformats.org/officeDocument/2006/relationships/image" Target="../media/image29.png"/><Relationship Id="rId4" Type="http://schemas.microsoft.com/office/2007/relationships/hdphoto" Target="../media/hdphoto4.wdp"/></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uwtsd.ac.uk/quick-links/" TargetMode="External"/><Relationship Id="rId1" Type="http://schemas.openxmlformats.org/officeDocument/2006/relationships/slideLayout" Target="../slideLayouts/slideLayout11.xml"/><Relationship Id="rId4" Type="http://schemas.microsoft.com/office/2007/relationships/hdphoto" Target="../media/hdphoto6.wdp"/></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uwtsd.ac.uk/hwb/" TargetMode="Externa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2.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3.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4.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35.pn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teams.microsoft.com/" TargetMode="External"/><Relationship Id="rId1" Type="http://schemas.openxmlformats.org/officeDocument/2006/relationships/slideLayout" Target="../slideLayouts/slideLayout11.xml"/><Relationship Id="rId4" Type="http://schemas.microsoft.com/office/2007/relationships/hdphoto" Target="../media/hdphoto11.wdp"/></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hyperlink" Target="https://mytsd.uwtsd.ac.uk/urd/sits.urd/run/siw_lgn?refresh" TargetMode="Externa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hyperlink" Target="mailto:123456@studnt.uwtsd.ac.uk" TargetMode="External"/><Relationship Id="rId2" Type="http://schemas.openxmlformats.org/officeDocument/2006/relationships/hyperlink" Target="https://moodle.uwtsd.ac.uk/" TargetMode="External"/><Relationship Id="rId1" Type="http://schemas.openxmlformats.org/officeDocument/2006/relationships/slideLayout" Target="../slideLayouts/slideLayout13.xml"/><Relationship Id="rId5" Type="http://schemas.microsoft.com/office/2007/relationships/hdphoto" Target="../media/hdphoto12.wdp"/><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0.png"/><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41.pn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42.png"/><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43.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uwtsd.ac.uk/quick-links/" TargetMode="External"/><Relationship Id="rId1" Type="http://schemas.openxmlformats.org/officeDocument/2006/relationships/slideLayout" Target="../slideLayouts/slideLayout11.xml"/><Relationship Id="rId4" Type="http://schemas.microsoft.com/office/2007/relationships/hdphoto" Target="../media/hdphoto6.wdp"/></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hyperlink" Target="https://support.office.com/en-gb/article/download-and-install-or-reinstall-office-365-or-office-2019-on-a-pc-or-mac-4414eaaf-0478-48be-9c42-23adc4716658#InstallSteps=Install_on_a_PC" TargetMode="External"/><Relationship Id="rId2" Type="http://schemas.openxmlformats.org/officeDocument/2006/relationships/hyperlink" Target="http://www.office.com/" TargetMode="External"/><Relationship Id="rId1" Type="http://schemas.openxmlformats.org/officeDocument/2006/relationships/slideLayout" Target="../slideLayouts/slideLayout11.xml"/><Relationship Id="rId4" Type="http://schemas.openxmlformats.org/officeDocument/2006/relationships/hyperlink" Target="https://support.office.com/en-gb/Article/install-office-apps-from-office-365-dcf2d841-dac7-455b-9a77-fc8f7ee92702" TargetMode="External"/></Relationships>
</file>

<file path=ppt/slides/_rels/slide39.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46.pn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47.png"/><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4.xml.rels><?xml version="1.0" encoding="UTF-8" standalone="yes"?>
<Relationships xmlns="http://schemas.openxmlformats.org/package/2006/relationships"><Relationship Id="rId2" Type="http://schemas.openxmlformats.org/officeDocument/2006/relationships/hyperlink" Target="https://www.uwtsdunion.co.uk/extenuating-circumstances" TargetMode="External"/><Relationship Id="rId1" Type="http://schemas.openxmlformats.org/officeDocument/2006/relationships/slideLayout" Target="../slideLayouts/slideLayout6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2" Type="http://schemas.openxmlformats.org/officeDocument/2006/relationships/image" Target="../media/image48.tmp"/><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moodle.uwtsd.ac.uk/course/view.php?id=11247" TargetMode="External"/><Relationship Id="rId1" Type="http://schemas.openxmlformats.org/officeDocument/2006/relationships/slideLayout" Target="../slideLayouts/slideLayout11.xml"/><Relationship Id="rId4" Type="http://schemas.microsoft.com/office/2007/relationships/hdphoto" Target="../media/hdphoto19.wdp"/></Relationships>
</file>

<file path=ppt/slides/_rels/slide5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moodle.uwtsd.ac.uk/course/view.php?id=11247&amp;section=12" TargetMode="Externa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hyperlink" Target="https://moodle.uwtsd.ac.uk/course/view.php?id=11247" TargetMode="External"/><Relationship Id="rId2" Type="http://schemas.openxmlformats.org/officeDocument/2006/relationships/hyperlink" Target="https://moodle.uwtsd.ac.uk/mod/book/view.php?id=446086" TargetMode="External"/><Relationship Id="rId1" Type="http://schemas.openxmlformats.org/officeDocument/2006/relationships/slideLayout" Target="../slideLayouts/slideLayout62.xml"/></Relationships>
</file>

<file path=ppt/slides/_rels/slide57.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51.png"/><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slideLayout" Target="../slideLayouts/slideLayout15.xml"/><Relationship Id="rId1" Type="http://schemas.openxmlformats.org/officeDocument/2006/relationships/video" Target="https://web.microsoftstream.com/embed/video/e81e554c-17e5-48f2-b218-ebfa3683f14a?autoplay=false&amp;showinfo=true&amp;app=powerpoint&amp;appPlatform=win32&amp;hostCorrelationId=6c43eec9-49d1-469d-ae46-1d510dc09151"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hyperlink" Target="https://sway.office.com/Ks5ciyl3kCiF4n4n" TargetMode="External"/><Relationship Id="rId1" Type="http://schemas.openxmlformats.org/officeDocument/2006/relationships/slideLayout" Target="../slideLayouts/slideLayout6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76708" y="1584691"/>
            <a:ext cx="4033479" cy="4983266"/>
          </a:xfrm>
        </p:spPr>
        <p:txBody>
          <a:bodyPr/>
          <a:lstStyle/>
          <a:p>
            <a:r>
              <a:rPr lang="en-GB" sz="2400" dirty="0"/>
              <a:t>Business Skills for the International Hotel Industry</a:t>
            </a:r>
            <a:br>
              <a:rPr lang="en-GB" sz="2400" dirty="0"/>
            </a:br>
            <a:r>
              <a:rPr lang="en-GB" sz="2400" dirty="0"/>
              <a:t>Module</a:t>
            </a:r>
            <a:br>
              <a:rPr lang="en-GB" sz="2400" dirty="0"/>
            </a:br>
            <a:r>
              <a:rPr lang="en-GB" sz="2400" dirty="0"/>
              <a:t>BMIH4001</a:t>
            </a:r>
            <a:br>
              <a:rPr lang="en-GB" sz="2400" dirty="0"/>
            </a:br>
            <a:br>
              <a:rPr lang="en-GB" sz="2400" dirty="0"/>
            </a:br>
            <a:r>
              <a:rPr lang="en-GB" sz="2400" dirty="0"/>
              <a:t>Week 1: Becoming an Independent Learner</a:t>
            </a:r>
            <a:br>
              <a:rPr lang="en-GB" sz="2400" dirty="0"/>
            </a:br>
            <a:br>
              <a:rPr lang="en-GB" sz="2400" dirty="0"/>
            </a:br>
            <a:r>
              <a:rPr lang="en-GB" sz="2400" dirty="0"/>
              <a:t>Welcome to International Hotel Management  </a:t>
            </a:r>
            <a:br>
              <a:rPr lang="en-GB" sz="2400" dirty="0"/>
            </a:br>
            <a:br>
              <a:rPr lang="en-GB" sz="2400" dirty="0"/>
            </a:br>
            <a:endParaRPr lang="en-GB"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518160" y="1658953"/>
            <a:ext cx="8209279" cy="3540093"/>
          </a:xfrm>
        </p:spPr>
        <p:txBody>
          <a:bodyPr/>
          <a:lstStyle/>
          <a:p>
            <a:pPr marL="0" indent="0">
              <a:lnSpc>
                <a:spcPct val="90000"/>
              </a:lnSpc>
              <a:buNone/>
            </a:pPr>
            <a:r>
              <a:rPr lang="en-GB" sz="3200" dirty="0">
                <a:solidFill>
                  <a:schemeClr val="bg1"/>
                </a:solidFill>
              </a:rPr>
              <a:t>Before we start….</a:t>
            </a:r>
            <a:br>
              <a:rPr lang="en-GB" sz="2000" dirty="0">
                <a:solidFill>
                  <a:schemeClr val="bg1"/>
                </a:solidFill>
              </a:rPr>
            </a:br>
            <a:br>
              <a:rPr lang="en-GB" sz="2000" dirty="0">
                <a:solidFill>
                  <a:schemeClr val="bg1"/>
                </a:solidFill>
              </a:rPr>
            </a:br>
            <a:r>
              <a:rPr lang="en-GB" sz="2400" dirty="0">
                <a:solidFill>
                  <a:schemeClr val="bg1"/>
                </a:solidFill>
              </a:rPr>
              <a:t>Please keep your camera on during lectures and use the Teams university background</a:t>
            </a:r>
            <a:r>
              <a:rPr lang="en-GB" sz="2400" dirty="0"/>
              <a:t> to protect your privacy.</a:t>
            </a:r>
            <a:br>
              <a:rPr lang="en-GB" sz="2400" dirty="0">
                <a:solidFill>
                  <a:schemeClr val="bg1"/>
                </a:solidFill>
              </a:rPr>
            </a:br>
            <a:br>
              <a:rPr lang="en-GB" sz="2400" dirty="0">
                <a:solidFill>
                  <a:schemeClr val="bg1"/>
                </a:solidFill>
              </a:rPr>
            </a:br>
            <a:br>
              <a:rPr lang="en-GB" sz="2400" dirty="0">
                <a:solidFill>
                  <a:schemeClr val="bg1"/>
                </a:solidFill>
              </a:rPr>
            </a:br>
            <a:r>
              <a:rPr lang="en-GB" sz="2400" dirty="0">
                <a:solidFill>
                  <a:schemeClr val="bg1"/>
                </a:solidFill>
              </a:rPr>
              <a:t>As there are quite a few of us here, please ensure that your microphone is muted during all teaching until you are asked a question or there is a group discussion - to prevent background noise from interfering with the class.</a:t>
            </a:r>
            <a:br>
              <a:rPr lang="en-GB" sz="2400" dirty="0">
                <a:solidFill>
                  <a:schemeClr val="bg1"/>
                </a:solidFill>
              </a:rPr>
            </a:br>
            <a:br>
              <a:rPr lang="en-GB" sz="2000" dirty="0">
                <a:solidFill>
                  <a:schemeClr val="bg1"/>
                </a:solidFill>
              </a:rPr>
            </a:br>
            <a:br>
              <a:rPr lang="en-GB" sz="2000" dirty="0">
                <a:solidFill>
                  <a:schemeClr val="bg1"/>
                </a:solidFill>
              </a:rPr>
            </a:br>
            <a:br>
              <a:rPr lang="en-GB" sz="2000" dirty="0">
                <a:solidFill>
                  <a:schemeClr val="bg1"/>
                </a:solidFill>
              </a:rPr>
            </a:br>
            <a:r>
              <a:rPr lang="en-GB" sz="2000" dirty="0">
                <a:solidFill>
                  <a:schemeClr val="bg1"/>
                </a:solidFill>
              </a:rPr>
              <a:t> </a:t>
            </a:r>
            <a:endParaRPr lang="en-GB" sz="2000" dirty="0"/>
          </a:p>
        </p:txBody>
      </p:sp>
    </p:spTree>
    <p:extLst>
      <p:ext uri="{BB962C8B-B14F-4D97-AF65-F5344CB8AC3E}">
        <p14:creationId xmlns:p14="http://schemas.microsoft.com/office/powerpoint/2010/main" val="3511822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4000" b="1" dirty="0"/>
              <a:t>Attendance and Engagement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516109" y="1576625"/>
            <a:ext cx="7886700" cy="3704749"/>
          </a:xfrm>
        </p:spPr>
        <p:txBody>
          <a:bodyPr/>
          <a:lstStyle/>
          <a:p>
            <a:pPr>
              <a:buFont typeface="Wingdings" panose="05000000000000000000" pitchFamily="2" charset="2"/>
              <a:buChar char="Ø"/>
            </a:pPr>
            <a:r>
              <a:rPr lang="en-GB" sz="2400" dirty="0"/>
              <a:t> You should attend every class. </a:t>
            </a:r>
            <a:br>
              <a:rPr lang="en-GB" sz="2400" dirty="0"/>
            </a:br>
            <a:endParaRPr lang="en-GB" sz="2400" dirty="0"/>
          </a:p>
          <a:p>
            <a:pPr>
              <a:buFont typeface="Wingdings" panose="05000000000000000000" pitchFamily="2" charset="2"/>
              <a:buChar char="Ø"/>
            </a:pPr>
            <a:r>
              <a:rPr lang="en-GB" sz="2400" dirty="0"/>
              <a:t> You should have a private space to do this so that you can  concentrate fully on the lesson. </a:t>
            </a:r>
            <a:br>
              <a:rPr lang="en-GB" sz="2400" dirty="0"/>
            </a:br>
            <a:endParaRPr lang="en-GB" sz="2400" dirty="0"/>
          </a:p>
          <a:p>
            <a:pPr>
              <a:buFont typeface="Wingdings" panose="05000000000000000000" pitchFamily="2" charset="2"/>
              <a:buChar char="Ø"/>
            </a:pPr>
            <a:r>
              <a:rPr lang="en-GB" sz="2400" dirty="0"/>
              <a:t> You should not be at work, shopping, driving or caring for children. </a:t>
            </a:r>
            <a:br>
              <a:rPr lang="en-GB" sz="2400" dirty="0"/>
            </a:br>
            <a:endParaRPr lang="en-GB" sz="2400" dirty="0"/>
          </a:p>
          <a:p>
            <a:pPr>
              <a:buFont typeface="Wingdings" panose="05000000000000000000" pitchFamily="2" charset="2"/>
              <a:buChar char="Ø"/>
            </a:pPr>
            <a:r>
              <a:rPr lang="en-GB" sz="2400" dirty="0"/>
              <a:t> You should </a:t>
            </a:r>
            <a:r>
              <a:rPr lang="en-GB" sz="2400" b="1" dirty="0">
                <a:solidFill>
                  <a:srgbClr val="FF0000"/>
                </a:solidFill>
              </a:rPr>
              <a:t>not be joining on your phones.</a:t>
            </a:r>
            <a:r>
              <a:rPr lang="en-GB" sz="2400" dirty="0">
                <a:solidFill>
                  <a:srgbClr val="FF0000"/>
                </a:solidFill>
              </a:rPr>
              <a:t> </a:t>
            </a:r>
            <a:br>
              <a:rPr lang="en-GB" sz="2400" dirty="0"/>
            </a:br>
            <a:endParaRPr lang="en-GB" sz="2400" dirty="0"/>
          </a:p>
          <a:p>
            <a:pPr>
              <a:buFont typeface="Wingdings" panose="05000000000000000000" pitchFamily="2" charset="2"/>
              <a:buChar char="Ø"/>
            </a:pPr>
            <a:endParaRPr lang="en-GB" sz="2400" dirty="0"/>
          </a:p>
        </p:txBody>
      </p:sp>
    </p:spTree>
    <p:extLst>
      <p:ext uri="{BB962C8B-B14F-4D97-AF65-F5344CB8AC3E}">
        <p14:creationId xmlns:p14="http://schemas.microsoft.com/office/powerpoint/2010/main" val="3277949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628650" y="365125"/>
            <a:ext cx="7886700" cy="624579"/>
          </a:xfrm>
        </p:spPr>
        <p:txBody>
          <a:bodyPr/>
          <a:lstStyle/>
          <a:p>
            <a:pPr marL="0" indent="0">
              <a:buNone/>
            </a:pPr>
            <a:r>
              <a:rPr lang="en-GB" sz="4000" b="1" dirty="0"/>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628650" y="1209980"/>
            <a:ext cx="7672852" cy="4164660"/>
          </a:xfrm>
        </p:spPr>
        <p:txBody>
          <a:bodyPr/>
          <a:lstStyle/>
          <a:p>
            <a:pPr>
              <a:buFont typeface="Wingdings" panose="05000000000000000000" pitchFamily="2" charset="2"/>
              <a:buChar char="Ø"/>
            </a:pPr>
            <a:r>
              <a:rPr lang="en-GB" sz="2400" dirty="0"/>
              <a:t> You should be using a </a:t>
            </a:r>
            <a:r>
              <a:rPr lang="en-GB" sz="2400" b="1" dirty="0"/>
              <a:t>desktop or laptop device </a:t>
            </a:r>
            <a:r>
              <a:rPr lang="en-GB" sz="2400" dirty="0"/>
              <a:t>with video, speakers and a microphone. </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a:t>You will need to be able to access documents, write assignments and create presentations. </a:t>
            </a:r>
            <a:br>
              <a:rPr lang="en-GB" sz="2400" dirty="0"/>
            </a:br>
            <a:endParaRPr lang="en-GB" sz="2400" dirty="0"/>
          </a:p>
          <a:p>
            <a:pPr>
              <a:buFont typeface="Wingdings" panose="05000000000000000000" pitchFamily="2" charset="2"/>
              <a:buChar char="Ø"/>
            </a:pPr>
            <a:r>
              <a:rPr lang="en-GB" sz="2400" dirty="0"/>
              <a:t> You will be asked to share your screen and “present” your work</a:t>
            </a:r>
            <a:br>
              <a:rPr lang="en-GB" sz="2400" dirty="0"/>
            </a:br>
            <a:endParaRPr lang="en-GB" sz="2400" b="1" dirty="0"/>
          </a:p>
          <a:p>
            <a:pPr>
              <a:buFont typeface="Wingdings" panose="05000000000000000000" pitchFamily="2" charset="2"/>
              <a:buChar char="Ø"/>
            </a:pPr>
            <a:r>
              <a:rPr lang="en-GB" sz="2400" dirty="0"/>
              <a:t> </a:t>
            </a:r>
            <a:r>
              <a:rPr lang="en-GB" sz="2400" b="1" dirty="0"/>
              <a:t>These are all things that are either not possible or incredibly difficult to do on a phone.</a:t>
            </a:r>
            <a:br>
              <a:rPr lang="en-GB" sz="2400" b="1" dirty="0"/>
            </a:br>
            <a:endParaRPr lang="en-GB" sz="240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628650" y="365125"/>
            <a:ext cx="7886700" cy="624579"/>
          </a:xfrm>
        </p:spPr>
        <p:txBody>
          <a:bodyPr/>
          <a:lstStyle/>
          <a:p>
            <a:pPr marL="0" indent="0">
              <a:buNone/>
            </a:pPr>
            <a:r>
              <a:rPr lang="en-GB" sz="4000" b="1" dirty="0"/>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516108" y="1281061"/>
            <a:ext cx="8337435" cy="4295877"/>
          </a:xfrm>
        </p:spPr>
        <p:txBody>
          <a:bodyPr/>
          <a:lstStyle/>
          <a:p>
            <a:pPr>
              <a:buFont typeface="Wingdings" panose="05000000000000000000" pitchFamily="2" charset="2"/>
              <a:buChar char="Ø"/>
            </a:pPr>
            <a:r>
              <a:rPr lang="en-GB" sz="2400" dirty="0"/>
              <a:t>Therefore, we ask you to purchase a laptop if you don’t already own one, </a:t>
            </a:r>
            <a:r>
              <a:rPr lang="en-GB" sz="2400" b="1" dirty="0"/>
              <a:t>by the end of Week 2</a:t>
            </a:r>
            <a:r>
              <a:rPr lang="en-GB" sz="2400" dirty="0"/>
              <a:t>.</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a:t> Failure to do so within this time period will result in you being reported to the Level 4 Lead in Week 3. </a:t>
            </a:r>
            <a:br>
              <a:rPr lang="en-GB" sz="2400" dirty="0"/>
            </a:br>
            <a:endParaRPr lang="en-GB" sz="2400" dirty="0"/>
          </a:p>
          <a:p>
            <a:pPr>
              <a:buFont typeface="Wingdings" panose="05000000000000000000" pitchFamily="2" charset="2"/>
              <a:buChar char="Ø"/>
            </a:pPr>
            <a:r>
              <a:rPr lang="en-GB" sz="2400" dirty="0"/>
              <a:t> </a:t>
            </a:r>
            <a:r>
              <a:rPr lang="en-GB" sz="2400" b="1" dirty="0"/>
              <a:t>However…</a:t>
            </a:r>
          </a:p>
          <a:p>
            <a:pPr>
              <a:buFont typeface="Wingdings" panose="05000000000000000000" pitchFamily="2" charset="2"/>
              <a:buChar char="Ø"/>
            </a:pPr>
            <a:endParaRPr lang="en-GB" sz="2400" dirty="0"/>
          </a:p>
          <a:p>
            <a:pPr>
              <a:buFont typeface="Wingdings" panose="05000000000000000000" pitchFamily="2" charset="2"/>
              <a:buChar char="Ø"/>
            </a:pPr>
            <a:r>
              <a:rPr lang="en-GB" sz="2400" dirty="0"/>
              <a:t>The University offers bursaries that can provide a suitable device and/or contribute towards connectivity costs if you need some financial help with this. </a:t>
            </a:r>
          </a:p>
        </p:txBody>
      </p:sp>
    </p:spTree>
    <p:extLst>
      <p:ext uri="{BB962C8B-B14F-4D97-AF65-F5344CB8AC3E}">
        <p14:creationId xmlns:p14="http://schemas.microsoft.com/office/powerpoint/2010/main" val="255080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E366A4-AD54-4EE4-A011-A682162F7C81}"/>
              </a:ext>
            </a:extLst>
          </p:cNvPr>
          <p:cNvSpPr>
            <a:spLocks noGrp="1"/>
          </p:cNvSpPr>
          <p:nvPr>
            <p:ph type="title"/>
          </p:nvPr>
        </p:nvSpPr>
        <p:spPr>
          <a:xfrm>
            <a:off x="628650" y="365126"/>
            <a:ext cx="5793665" cy="828974"/>
          </a:xfrm>
        </p:spPr>
        <p:txBody>
          <a:bodyPr/>
          <a:lstStyle/>
          <a:p>
            <a:r>
              <a:rPr lang="en-GB" sz="4000" b="1" dirty="0"/>
              <a:t>Digital Connectivity Bursary</a:t>
            </a:r>
          </a:p>
        </p:txBody>
      </p:sp>
      <p:sp>
        <p:nvSpPr>
          <p:cNvPr id="6" name="Content Placeholder 5">
            <a:extLst>
              <a:ext uri="{FF2B5EF4-FFF2-40B4-BE49-F238E27FC236}">
                <a16:creationId xmlns:a16="http://schemas.microsoft.com/office/drawing/2014/main" id="{0EA6ED7A-C1DF-4D2B-95F6-BDADAB4B7CA1}"/>
              </a:ext>
            </a:extLst>
          </p:cNvPr>
          <p:cNvSpPr>
            <a:spLocks noGrp="1"/>
          </p:cNvSpPr>
          <p:nvPr>
            <p:ph idx="1"/>
          </p:nvPr>
        </p:nvSpPr>
        <p:spPr>
          <a:xfrm>
            <a:off x="521073" y="1253331"/>
            <a:ext cx="7886700" cy="4351338"/>
          </a:xfrm>
        </p:spPr>
        <p:txBody>
          <a:bodyPr/>
          <a:lstStyle/>
          <a:p>
            <a:pPr marL="0" indent="0">
              <a:buNone/>
            </a:pPr>
            <a:endParaRPr lang="en-GB" dirty="0"/>
          </a:p>
          <a:p>
            <a:pPr marL="0" indent="0">
              <a:buNone/>
            </a:pPr>
            <a:endParaRPr lang="en-GB" sz="2000" dirty="0"/>
          </a:p>
          <a:p>
            <a:endParaRPr lang="en-GB" dirty="0"/>
          </a:p>
          <a:p>
            <a:pPr marL="0" indent="0">
              <a:buNone/>
            </a:pPr>
            <a:endParaRPr lang="en-GB" dirty="0"/>
          </a:p>
          <a:p>
            <a:endParaRPr lang="en-GB" dirty="0"/>
          </a:p>
          <a:p>
            <a:pPr marL="0" indent="0">
              <a:buNone/>
            </a:pPr>
            <a:endParaRPr lang="en-GB" dirty="0"/>
          </a:p>
        </p:txBody>
      </p:sp>
      <p:sp>
        <p:nvSpPr>
          <p:cNvPr id="3" name="TextBox 2">
            <a:extLst>
              <a:ext uri="{FF2B5EF4-FFF2-40B4-BE49-F238E27FC236}">
                <a16:creationId xmlns:a16="http://schemas.microsoft.com/office/drawing/2014/main" id="{18386438-7743-327E-162E-E1380B42E204}"/>
              </a:ext>
            </a:extLst>
          </p:cNvPr>
          <p:cNvSpPr txBox="1"/>
          <p:nvPr/>
        </p:nvSpPr>
        <p:spPr>
          <a:xfrm>
            <a:off x="628650" y="1105287"/>
            <a:ext cx="8074286" cy="4647426"/>
          </a:xfrm>
          <a:prstGeom prst="rect">
            <a:avLst/>
          </a:prstGeom>
          <a:noFill/>
        </p:spPr>
        <p:txBody>
          <a:bodyPr wrap="square">
            <a:spAutoFit/>
          </a:bodyPr>
          <a:lstStyle/>
          <a:p>
            <a:r>
              <a:rPr lang="en-GB" sz="2800" b="1" dirty="0"/>
              <a:t>What can I get?</a:t>
            </a:r>
            <a:br>
              <a:rPr lang="en-GB" sz="2800" b="1" dirty="0"/>
            </a:br>
            <a:endParaRPr lang="en-GB" sz="2800" b="1" dirty="0"/>
          </a:p>
          <a:p>
            <a:pPr marL="342900" indent="-342900">
              <a:buFont typeface="Wingdings" panose="05000000000000000000" pitchFamily="2" charset="2"/>
              <a:buChar char="Ø"/>
            </a:pPr>
            <a:r>
              <a:rPr lang="en-GB" sz="2400" dirty="0"/>
              <a:t>A UWTSD </a:t>
            </a:r>
            <a:r>
              <a:rPr lang="en-GB" sz="2400" i="1" dirty="0"/>
              <a:t>Microsoft Surface Go </a:t>
            </a:r>
            <a:r>
              <a:rPr lang="en-GB" sz="2400" dirty="0"/>
              <a:t>laptop with keyboard case will be provided to qualifying students for the duration of their course.</a:t>
            </a:r>
          </a:p>
          <a:p>
            <a:pPr marL="342900" indent="-342900">
              <a:buFont typeface="Wingdings" panose="05000000000000000000" pitchFamily="2" charset="2"/>
              <a:buChar char="Ø"/>
            </a:pPr>
            <a:r>
              <a:rPr lang="en-GB" sz="2400" dirty="0"/>
              <a:t>Device ownership will be retained by the University and will be managed by IT&amp;S</a:t>
            </a:r>
          </a:p>
          <a:p>
            <a:pPr marL="342900" indent="-342900">
              <a:buFont typeface="Wingdings" panose="05000000000000000000" pitchFamily="2" charset="2"/>
              <a:buChar char="Ø"/>
            </a:pPr>
            <a:r>
              <a:rPr lang="en-GB" sz="2400" dirty="0"/>
              <a:t>At the end of a period of study, students who have completed over 240 credits are eligible to take over ownership of the device allocated to them.</a:t>
            </a:r>
          </a:p>
          <a:p>
            <a:pPr marL="342900" indent="-342900">
              <a:buFont typeface="Wingdings" panose="05000000000000000000" pitchFamily="2" charset="2"/>
              <a:buChar char="Ø"/>
            </a:pPr>
            <a:r>
              <a:rPr lang="en-GB" sz="2400" dirty="0"/>
              <a:t>Up to £100 grant per annum to support the purchase and installation of home or mobile broadband</a:t>
            </a:r>
          </a:p>
        </p:txBody>
      </p:sp>
    </p:spTree>
    <p:extLst>
      <p:ext uri="{BB962C8B-B14F-4D97-AF65-F5344CB8AC3E}">
        <p14:creationId xmlns:p14="http://schemas.microsoft.com/office/powerpoint/2010/main" val="3915973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E366A4-AD54-4EE4-A011-A682162F7C81}"/>
              </a:ext>
            </a:extLst>
          </p:cNvPr>
          <p:cNvSpPr>
            <a:spLocks noGrp="1"/>
          </p:cNvSpPr>
          <p:nvPr>
            <p:ph type="title"/>
          </p:nvPr>
        </p:nvSpPr>
        <p:spPr>
          <a:xfrm>
            <a:off x="628650" y="365126"/>
            <a:ext cx="5793665" cy="828974"/>
          </a:xfrm>
        </p:spPr>
        <p:txBody>
          <a:bodyPr/>
          <a:lstStyle/>
          <a:p>
            <a:r>
              <a:rPr lang="en-GB" sz="4000" b="1" dirty="0"/>
              <a:t>Digital Connectivity Bursary</a:t>
            </a:r>
          </a:p>
        </p:txBody>
      </p:sp>
      <p:sp>
        <p:nvSpPr>
          <p:cNvPr id="6" name="Content Placeholder 5">
            <a:extLst>
              <a:ext uri="{FF2B5EF4-FFF2-40B4-BE49-F238E27FC236}">
                <a16:creationId xmlns:a16="http://schemas.microsoft.com/office/drawing/2014/main" id="{0EA6ED7A-C1DF-4D2B-95F6-BDADAB4B7CA1}"/>
              </a:ext>
            </a:extLst>
          </p:cNvPr>
          <p:cNvSpPr>
            <a:spLocks noGrp="1"/>
          </p:cNvSpPr>
          <p:nvPr>
            <p:ph idx="1"/>
          </p:nvPr>
        </p:nvSpPr>
        <p:spPr>
          <a:xfrm>
            <a:off x="521073" y="1253331"/>
            <a:ext cx="7886700" cy="4351338"/>
          </a:xfrm>
        </p:spPr>
        <p:txBody>
          <a:bodyPr/>
          <a:lstStyle/>
          <a:p>
            <a:pPr marL="0" indent="0">
              <a:buNone/>
            </a:pPr>
            <a:endParaRPr lang="en-GB" dirty="0"/>
          </a:p>
          <a:p>
            <a:pPr marL="0" indent="0">
              <a:buNone/>
            </a:pPr>
            <a:endParaRPr lang="en-GB" sz="2000" dirty="0"/>
          </a:p>
          <a:p>
            <a:endParaRPr lang="en-GB" dirty="0"/>
          </a:p>
          <a:p>
            <a:pPr marL="0" indent="0">
              <a:buNone/>
            </a:pPr>
            <a:endParaRPr lang="en-GB" dirty="0"/>
          </a:p>
          <a:p>
            <a:endParaRPr lang="en-GB" dirty="0"/>
          </a:p>
          <a:p>
            <a:pPr marL="0" indent="0">
              <a:buNone/>
            </a:pPr>
            <a:endParaRPr lang="en-GB" dirty="0"/>
          </a:p>
        </p:txBody>
      </p:sp>
      <p:sp>
        <p:nvSpPr>
          <p:cNvPr id="3" name="TextBox 2">
            <a:extLst>
              <a:ext uri="{FF2B5EF4-FFF2-40B4-BE49-F238E27FC236}">
                <a16:creationId xmlns:a16="http://schemas.microsoft.com/office/drawing/2014/main" id="{18386438-7743-327E-162E-E1380B42E204}"/>
              </a:ext>
            </a:extLst>
          </p:cNvPr>
          <p:cNvSpPr txBox="1"/>
          <p:nvPr/>
        </p:nvSpPr>
        <p:spPr>
          <a:xfrm>
            <a:off x="521073" y="1415891"/>
            <a:ext cx="7994277" cy="3847207"/>
          </a:xfrm>
          <a:prstGeom prst="rect">
            <a:avLst/>
          </a:prstGeom>
          <a:noFill/>
        </p:spPr>
        <p:txBody>
          <a:bodyPr wrap="square">
            <a:spAutoFit/>
          </a:bodyPr>
          <a:lstStyle/>
          <a:p>
            <a:r>
              <a:rPr lang="en-GB" sz="2800" b="1" dirty="0"/>
              <a:t>How do I apply? </a:t>
            </a:r>
            <a:br>
              <a:rPr lang="en-GB" sz="2800" b="1" dirty="0"/>
            </a:br>
            <a:br>
              <a:rPr lang="en-GB" sz="2400" b="1" dirty="0"/>
            </a:br>
            <a:endParaRPr lang="en-GB" sz="2400" b="1" dirty="0"/>
          </a:p>
          <a:p>
            <a:pPr marL="342900" indent="-342900">
              <a:buFont typeface="Wingdings" panose="05000000000000000000" pitchFamily="2" charset="2"/>
              <a:buChar char="Ø"/>
            </a:pPr>
            <a:r>
              <a:rPr lang="en-GB" sz="2400" b="1" dirty="0"/>
              <a:t>Complete the  </a:t>
            </a:r>
            <a:r>
              <a:rPr lang="en-GB" sz="2400" dirty="0">
                <a:hlinkClick r:id="rId2"/>
              </a:rPr>
              <a:t>Digital Connectivity Bursary Application Form</a:t>
            </a:r>
            <a:endParaRPr lang="en-GB" sz="2400" dirty="0"/>
          </a:p>
          <a:p>
            <a:pPr marL="342900" indent="-342900">
              <a:buFont typeface="Wingdings" panose="05000000000000000000" pitchFamily="2" charset="2"/>
              <a:buChar char="Ø"/>
            </a:pPr>
            <a:endParaRPr lang="en-GB" sz="2400" b="1" dirty="0"/>
          </a:p>
          <a:p>
            <a:endParaRPr lang="en-GB" sz="2400" b="1" dirty="0"/>
          </a:p>
          <a:p>
            <a:pPr marL="342900" indent="-342900">
              <a:buFont typeface="Wingdings" panose="05000000000000000000" pitchFamily="2" charset="2"/>
              <a:buChar char="Ø"/>
            </a:pPr>
            <a:r>
              <a:rPr lang="en-GB" sz="2400" b="1" dirty="0"/>
              <a:t>Read more about </a:t>
            </a:r>
            <a:r>
              <a:rPr lang="en-GB" sz="2400" b="1" dirty="0">
                <a:hlinkClick r:id="rId3"/>
              </a:rPr>
              <a:t>Undergraduate Bursaries</a:t>
            </a:r>
            <a:r>
              <a:rPr lang="en-GB" sz="2400" b="1" dirty="0"/>
              <a:t> in general.</a:t>
            </a:r>
          </a:p>
          <a:p>
            <a:endParaRPr lang="en-GB" sz="2400" b="1" dirty="0"/>
          </a:p>
          <a:p>
            <a:endParaRPr lang="en-GB" sz="2400" b="1" dirty="0"/>
          </a:p>
          <a:p>
            <a:endParaRPr lang="en-GB" sz="2400" b="1" dirty="0"/>
          </a:p>
        </p:txBody>
      </p:sp>
    </p:spTree>
    <p:extLst>
      <p:ext uri="{BB962C8B-B14F-4D97-AF65-F5344CB8AC3E}">
        <p14:creationId xmlns:p14="http://schemas.microsoft.com/office/powerpoint/2010/main" val="944253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4B52-6369-4EB7-A20E-5BB724D7B1A4}"/>
              </a:ext>
            </a:extLst>
          </p:cNvPr>
          <p:cNvSpPr>
            <a:spLocks noGrp="1"/>
          </p:cNvSpPr>
          <p:nvPr>
            <p:ph type="title"/>
          </p:nvPr>
        </p:nvSpPr>
        <p:spPr/>
        <p:txBody>
          <a:bodyPr/>
          <a:lstStyle/>
          <a:p>
            <a:r>
              <a:rPr lang="en-GB" sz="4000" b="1" dirty="0"/>
              <a:t>Learning Outcome</a:t>
            </a:r>
          </a:p>
        </p:txBody>
      </p:sp>
      <p:sp>
        <p:nvSpPr>
          <p:cNvPr id="3" name="Content Placeholder 2">
            <a:extLst>
              <a:ext uri="{FF2B5EF4-FFF2-40B4-BE49-F238E27FC236}">
                <a16:creationId xmlns:a16="http://schemas.microsoft.com/office/drawing/2014/main" id="{00175DC7-B915-4F91-A055-96E78085FD23}"/>
              </a:ext>
            </a:extLst>
          </p:cNvPr>
          <p:cNvSpPr>
            <a:spLocks noGrp="1"/>
          </p:cNvSpPr>
          <p:nvPr>
            <p:ph idx="1"/>
          </p:nvPr>
        </p:nvSpPr>
        <p:spPr>
          <a:xfrm>
            <a:off x="760224" y="2578894"/>
            <a:ext cx="7886700" cy="1325563"/>
          </a:xfrm>
        </p:spPr>
        <p:txBody>
          <a:bodyPr/>
          <a:lstStyle/>
          <a:p>
            <a:pPr marL="0" indent="0">
              <a:buNone/>
            </a:pPr>
            <a:r>
              <a:rPr lang="en-GB" sz="2400" dirty="0"/>
              <a:t>By the end of this session, you should be able to demonstrate an understanding of where to locate key resources and further information.</a:t>
            </a:r>
          </a:p>
        </p:txBody>
      </p:sp>
    </p:spTree>
    <p:extLst>
      <p:ext uri="{BB962C8B-B14F-4D97-AF65-F5344CB8AC3E}">
        <p14:creationId xmlns:p14="http://schemas.microsoft.com/office/powerpoint/2010/main" val="2454650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201EA-7B23-4CE8-9CF1-B39441E4872E}"/>
              </a:ext>
            </a:extLst>
          </p:cNvPr>
          <p:cNvSpPr>
            <a:spLocks noGrp="1"/>
          </p:cNvSpPr>
          <p:nvPr>
            <p:ph type="title"/>
          </p:nvPr>
        </p:nvSpPr>
        <p:spPr/>
        <p:txBody>
          <a:bodyPr vert="horz" lIns="91440" tIns="45720" rIns="91440" bIns="45720" rtlCol="0" anchor="b">
            <a:normAutofit/>
          </a:bodyPr>
          <a:lstStyle/>
          <a:p>
            <a:r>
              <a:rPr lang="en-US" sz="4200" b="1" kern="1200" dirty="0">
                <a:solidFill>
                  <a:srgbClr val="FFFFFF"/>
                </a:solidFill>
                <a:latin typeface="+mj-lt"/>
                <a:cs typeface="+mj-cs"/>
              </a:rPr>
              <a:t>Welcome!</a:t>
            </a:r>
            <a:br>
              <a:rPr lang="en-US" sz="4200" b="1" kern="1200" dirty="0">
                <a:solidFill>
                  <a:srgbClr val="FFFFFF"/>
                </a:solidFill>
                <a:latin typeface="+mj-lt"/>
                <a:cs typeface="+mj-cs"/>
              </a:rPr>
            </a:br>
            <a:br>
              <a:rPr lang="en-US" sz="4200" b="1" dirty="0">
                <a:solidFill>
                  <a:srgbClr val="FFFFFF"/>
                </a:solidFill>
                <a:latin typeface="+mj-lt"/>
                <a:cs typeface="+mj-cs"/>
              </a:rPr>
            </a:br>
            <a:endParaRPr lang="en-US" sz="4200" b="1" kern="1200" dirty="0">
              <a:solidFill>
                <a:srgbClr val="FFFFFF"/>
              </a:solidFill>
              <a:latin typeface="+mj-lt"/>
              <a:cs typeface="+mj-cs"/>
            </a:endParaRPr>
          </a:p>
        </p:txBody>
      </p:sp>
      <p:sp>
        <p:nvSpPr>
          <p:cNvPr id="3" name="Content Placeholder 2">
            <a:extLst>
              <a:ext uri="{FF2B5EF4-FFF2-40B4-BE49-F238E27FC236}">
                <a16:creationId xmlns:a16="http://schemas.microsoft.com/office/drawing/2014/main" id="{6325C42F-07DB-47E7-8D19-1E4A77BD64D6}"/>
              </a:ext>
            </a:extLst>
          </p:cNvPr>
          <p:cNvSpPr>
            <a:spLocks noGrp="1"/>
          </p:cNvSpPr>
          <p:nvPr>
            <p:ph type="body" sz="quarter" idx="10"/>
          </p:nvPr>
        </p:nvSpPr>
        <p:spPr>
          <a:xfrm>
            <a:off x="4108175" y="1516008"/>
            <a:ext cx="4491314" cy="3608442"/>
          </a:xfrm>
          <a:prstGeom prst="rect">
            <a:avLst/>
          </a:prstGeom>
        </p:spPr>
        <p:txBody>
          <a:bodyPr vert="horz" lIns="91440" tIns="45720" rIns="91440" bIns="45720" rtlCol="0">
            <a:normAutofit/>
          </a:bodyPr>
          <a:lstStyle/>
          <a:p>
            <a:pPr marL="0" indent="0" algn="r">
              <a:buNone/>
            </a:pPr>
            <a:endParaRPr lang="en-US" sz="2800" kern="1200" dirty="0">
              <a:solidFill>
                <a:srgbClr val="FFFFFF"/>
              </a:solidFill>
              <a:latin typeface="+mn-lt"/>
              <a:ea typeface="+mn-ea"/>
              <a:cs typeface="+mn-cs"/>
            </a:endParaRPr>
          </a:p>
          <a:p>
            <a:pPr marL="0" indent="0" algn="r">
              <a:buNone/>
            </a:pPr>
            <a:endParaRPr lang="en-US" sz="2800" dirty="0">
              <a:solidFill>
                <a:srgbClr val="FFFFFF"/>
              </a:solidFill>
              <a:latin typeface="+mn-lt"/>
              <a:cs typeface="+mn-cs"/>
            </a:endParaRPr>
          </a:p>
          <a:p>
            <a:pPr marL="0" indent="0">
              <a:buNone/>
            </a:pPr>
            <a:r>
              <a:rPr lang="en-US" sz="2800" kern="1200" dirty="0">
                <a:solidFill>
                  <a:srgbClr val="FFFFFF"/>
                </a:solidFill>
                <a:latin typeface="+mn-lt"/>
                <a:ea typeface="+mn-ea"/>
                <a:cs typeface="+mn-cs"/>
              </a:rPr>
              <a:t>Let's take some time to explore online….</a:t>
            </a:r>
          </a:p>
          <a:p>
            <a:pPr marL="0" indent="0" algn="r">
              <a:buNone/>
            </a:pPr>
            <a:endParaRPr lang="en-US" sz="2400" kern="1200" dirty="0">
              <a:solidFill>
                <a:srgbClr val="FFFFFF"/>
              </a:solidFill>
              <a:latin typeface="+mn-lt"/>
              <a:ea typeface="+mn-ea"/>
              <a:cs typeface="+mn-cs"/>
            </a:endParaRPr>
          </a:p>
        </p:txBody>
      </p:sp>
      <p:sp>
        <p:nvSpPr>
          <p:cNvPr id="19" name="Arrow: Right 18">
            <a:extLst>
              <a:ext uri="{FF2B5EF4-FFF2-40B4-BE49-F238E27FC236}">
                <a16:creationId xmlns:a16="http://schemas.microsoft.com/office/drawing/2014/main" id="{113A4588-EB60-4531-9236-DA7E23561FF9}"/>
              </a:ext>
            </a:extLst>
          </p:cNvPr>
          <p:cNvSpPr/>
          <p:nvPr/>
        </p:nvSpPr>
        <p:spPr>
          <a:xfrm>
            <a:off x="5736967" y="3696286"/>
            <a:ext cx="2384219" cy="791308"/>
          </a:xfrm>
          <a:prstGeom prst="rightArrow">
            <a:avLst/>
          </a:prstGeom>
          <a:solidFill>
            <a:schemeClr val="accent4">
              <a:lumMod val="60000"/>
              <a:lumOff val="40000"/>
            </a:schemeClr>
          </a:solidFill>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751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4B52-6369-4EB7-A20E-5BB724D7B1A4}"/>
              </a:ext>
            </a:extLst>
          </p:cNvPr>
          <p:cNvSpPr>
            <a:spLocks noGrp="1"/>
          </p:cNvSpPr>
          <p:nvPr>
            <p:ph type="title"/>
          </p:nvPr>
        </p:nvSpPr>
        <p:spPr>
          <a:xfrm>
            <a:off x="408791" y="193002"/>
            <a:ext cx="8106559" cy="2324287"/>
          </a:xfrm>
        </p:spPr>
        <p:txBody>
          <a:bodyPr/>
          <a:lstStyle/>
          <a:p>
            <a:pPr algn="ctr"/>
            <a:r>
              <a:rPr lang="en-GB" sz="2800" b="1" dirty="0"/>
              <a:t>*New* </a:t>
            </a:r>
            <a:br>
              <a:rPr lang="en-GB" sz="2800" b="1" dirty="0"/>
            </a:br>
            <a:r>
              <a:rPr lang="en-GB" sz="2800" b="1" dirty="0">
                <a:hlinkClick r:id="rId2"/>
              </a:rPr>
              <a:t>Digital Support: Hospitality and Tourism </a:t>
            </a:r>
            <a:r>
              <a:rPr lang="en-GB" sz="2800" b="1" dirty="0"/>
              <a:t>Moodle page</a:t>
            </a:r>
          </a:p>
        </p:txBody>
      </p:sp>
      <p:pic>
        <p:nvPicPr>
          <p:cNvPr id="7" name="Content Placeholder 6" descr="A picture containing calendar&#10;&#10;Description automatically generated">
            <a:hlinkClick r:id="rId2"/>
            <a:extLst>
              <a:ext uri="{FF2B5EF4-FFF2-40B4-BE49-F238E27FC236}">
                <a16:creationId xmlns:a16="http://schemas.microsoft.com/office/drawing/2014/main" id="{8C382DFE-B025-27D3-CA89-BE3A0AFF3B5B}"/>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708840" y="1113448"/>
            <a:ext cx="7726320" cy="463110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64133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4B52-6369-4EB7-A20E-5BB724D7B1A4}"/>
              </a:ext>
            </a:extLst>
          </p:cNvPr>
          <p:cNvSpPr>
            <a:spLocks noGrp="1"/>
          </p:cNvSpPr>
          <p:nvPr>
            <p:ph type="title"/>
          </p:nvPr>
        </p:nvSpPr>
        <p:spPr>
          <a:xfrm>
            <a:off x="628650" y="365126"/>
            <a:ext cx="7886700" cy="570790"/>
          </a:xfrm>
        </p:spPr>
        <p:txBody>
          <a:bodyPr/>
          <a:lstStyle/>
          <a:p>
            <a:pPr algn="l"/>
            <a:r>
              <a:rPr lang="en-GB" sz="3200" b="1" i="0" dirty="0">
                <a:solidFill>
                  <a:srgbClr val="555555"/>
                </a:solidFill>
                <a:effectLst/>
              </a:rPr>
              <a:t>Digital Support: Hospitality and Tourism</a:t>
            </a:r>
          </a:p>
        </p:txBody>
      </p:sp>
      <p:sp>
        <p:nvSpPr>
          <p:cNvPr id="5" name="Content Placeholder 4">
            <a:extLst>
              <a:ext uri="{FF2B5EF4-FFF2-40B4-BE49-F238E27FC236}">
                <a16:creationId xmlns:a16="http://schemas.microsoft.com/office/drawing/2014/main" id="{FD5D4343-E85A-3C6E-4018-655D11D9BF64}"/>
              </a:ext>
            </a:extLst>
          </p:cNvPr>
          <p:cNvSpPr>
            <a:spLocks noGrp="1"/>
          </p:cNvSpPr>
          <p:nvPr>
            <p:ph idx="1"/>
          </p:nvPr>
        </p:nvSpPr>
        <p:spPr>
          <a:xfrm>
            <a:off x="445769" y="1592198"/>
            <a:ext cx="8353985" cy="3396362"/>
          </a:xfrm>
        </p:spPr>
        <p:txBody>
          <a:bodyPr/>
          <a:lstStyle/>
          <a:p>
            <a:pPr>
              <a:buFont typeface="Wingdings" panose="05000000000000000000" pitchFamily="2" charset="2"/>
              <a:buChar char="Ø"/>
            </a:pPr>
            <a:r>
              <a:rPr lang="en-GB" sz="2400" dirty="0"/>
              <a:t>The page has been designed as a "One-Stop Shop" for anything you might need in the university outside of your weekly classes, in order to make your university experience as enjoyable and free from stress as possible.</a:t>
            </a:r>
            <a:br>
              <a:rPr lang="en-GB" sz="2400" dirty="0"/>
            </a:br>
            <a:endParaRPr lang="en-GB" sz="2400" dirty="0"/>
          </a:p>
          <a:p>
            <a:pPr>
              <a:buFont typeface="Wingdings" panose="05000000000000000000" pitchFamily="2" charset="2"/>
              <a:buChar char="Ø"/>
            </a:pPr>
            <a:r>
              <a:rPr lang="en-GB" sz="2400" dirty="0"/>
              <a:t>Each ‘tile’ covers a different aspect of university services, help and support.</a:t>
            </a:r>
          </a:p>
          <a:p>
            <a:endParaRPr lang="en-GB" sz="2000" dirty="0"/>
          </a:p>
        </p:txBody>
      </p:sp>
    </p:spTree>
    <p:extLst>
      <p:ext uri="{BB962C8B-B14F-4D97-AF65-F5344CB8AC3E}">
        <p14:creationId xmlns:p14="http://schemas.microsoft.com/office/powerpoint/2010/main" val="1736713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4B52-6369-4EB7-A20E-5BB724D7B1A4}"/>
              </a:ext>
            </a:extLst>
          </p:cNvPr>
          <p:cNvSpPr>
            <a:spLocks noGrp="1"/>
          </p:cNvSpPr>
          <p:nvPr>
            <p:ph type="title"/>
          </p:nvPr>
        </p:nvSpPr>
        <p:spPr>
          <a:xfrm>
            <a:off x="628650" y="365126"/>
            <a:ext cx="7886700" cy="570790"/>
          </a:xfrm>
        </p:spPr>
        <p:txBody>
          <a:bodyPr/>
          <a:lstStyle/>
          <a:p>
            <a:pPr algn="l"/>
            <a:r>
              <a:rPr lang="en-GB" sz="3200" b="1" i="0" dirty="0">
                <a:solidFill>
                  <a:srgbClr val="555555"/>
                </a:solidFill>
                <a:effectLst/>
              </a:rPr>
              <a:t>Digital Support: Hospitality and Tourism</a:t>
            </a:r>
          </a:p>
        </p:txBody>
      </p:sp>
      <p:sp>
        <p:nvSpPr>
          <p:cNvPr id="5" name="Content Placeholder 4">
            <a:extLst>
              <a:ext uri="{FF2B5EF4-FFF2-40B4-BE49-F238E27FC236}">
                <a16:creationId xmlns:a16="http://schemas.microsoft.com/office/drawing/2014/main" id="{FD5D4343-E85A-3C6E-4018-655D11D9BF64}"/>
              </a:ext>
            </a:extLst>
          </p:cNvPr>
          <p:cNvSpPr>
            <a:spLocks noGrp="1"/>
          </p:cNvSpPr>
          <p:nvPr>
            <p:ph idx="1"/>
          </p:nvPr>
        </p:nvSpPr>
        <p:spPr>
          <a:xfrm>
            <a:off x="445769" y="1669859"/>
            <a:ext cx="8353985" cy="3518282"/>
          </a:xfrm>
        </p:spPr>
        <p:txBody>
          <a:bodyPr/>
          <a:lstStyle/>
          <a:p>
            <a:pPr>
              <a:buFont typeface="Wingdings" panose="05000000000000000000" pitchFamily="2" charset="2"/>
              <a:buChar char="Ø"/>
            </a:pPr>
            <a:r>
              <a:rPr lang="en-GB" sz="2400" dirty="0"/>
              <a:t>Some of the essential skills that are so important if you are to be successful in your professional life have also been included, and these will complement your learning in this first module and when you move on next term.</a:t>
            </a:r>
            <a:br>
              <a:rPr lang="en-GB" sz="2400" dirty="0"/>
            </a:br>
            <a:endParaRPr lang="en-GB" sz="2400" dirty="0"/>
          </a:p>
          <a:p>
            <a:pPr>
              <a:buFont typeface="Wingdings" panose="05000000000000000000" pitchFamily="2" charset="2"/>
              <a:buChar char="Ø"/>
            </a:pPr>
            <a:r>
              <a:rPr lang="en-GB" sz="2400" dirty="0"/>
              <a:t>The tiles contain step by step tutorials, podcasts, videos, information files, short online courses and/or links to the relevant pages on the university website, depending on the topic covered.</a:t>
            </a:r>
          </a:p>
          <a:p>
            <a:endParaRPr lang="en-GB" sz="2000" dirty="0"/>
          </a:p>
        </p:txBody>
      </p:sp>
    </p:spTree>
    <p:extLst>
      <p:ext uri="{BB962C8B-B14F-4D97-AF65-F5344CB8AC3E}">
        <p14:creationId xmlns:p14="http://schemas.microsoft.com/office/powerpoint/2010/main" val="3338493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a:xfrm>
            <a:off x="1519181" y="128458"/>
            <a:ext cx="6105638" cy="635336"/>
          </a:xfrm>
        </p:spPr>
        <p:txBody>
          <a:bodyPr/>
          <a:lstStyle/>
          <a:p>
            <a:r>
              <a:rPr lang="en-GB" sz="4000" b="1" dirty="0"/>
              <a:t>Find UWTSD on the web</a:t>
            </a:r>
            <a:endParaRPr lang="en-GB" sz="2400" b="1" i="1" dirty="0"/>
          </a:p>
        </p:txBody>
      </p:sp>
      <p:pic>
        <p:nvPicPr>
          <p:cNvPr id="9" name="Picture 8" descr="A screenshot of a video game&#10;&#10;Description automatically generated">
            <a:extLst>
              <a:ext uri="{FF2B5EF4-FFF2-40B4-BE49-F238E27FC236}">
                <a16:creationId xmlns:a16="http://schemas.microsoft.com/office/drawing/2014/main" id="{827D680F-0C09-36C0-A289-68925B652A0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447298" y="911394"/>
            <a:ext cx="6029384" cy="3248808"/>
          </a:xfrm>
          <a:prstGeom prst="rect">
            <a:avLst/>
          </a:prstGeom>
          <a:ln>
            <a:noFill/>
          </a:ln>
          <a:effectLst>
            <a:outerShdw blurRad="292100" dist="139700" dir="2700000" algn="tl" rotWithShape="0">
              <a:srgbClr val="333333">
                <a:alpha val="65000"/>
              </a:srgbClr>
            </a:outerShdw>
          </a:effectLst>
        </p:spPr>
      </p:pic>
      <p:pic>
        <p:nvPicPr>
          <p:cNvPr id="11" name="Picture 10" descr="Graphical user interface, text, application, email&#10;&#10;Description automatically generated">
            <a:extLst>
              <a:ext uri="{FF2B5EF4-FFF2-40B4-BE49-F238E27FC236}">
                <a16:creationId xmlns:a16="http://schemas.microsoft.com/office/drawing/2014/main" id="{732F6AEE-CC06-4D1D-7A84-264E581C2257}"/>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25000"/>
                    </a14:imgEffect>
                  </a14:imgLayer>
                </a14:imgProps>
              </a:ext>
            </a:extLst>
          </a:blip>
          <a:srcRect l="20206" t="53590" b="8579"/>
          <a:stretch/>
        </p:blipFill>
        <p:spPr>
          <a:xfrm>
            <a:off x="1027363" y="4307802"/>
            <a:ext cx="7346358" cy="140925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4501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a:xfrm>
            <a:off x="628649" y="128458"/>
            <a:ext cx="8388974" cy="635336"/>
          </a:xfrm>
        </p:spPr>
        <p:txBody>
          <a:bodyPr/>
          <a:lstStyle/>
          <a:p>
            <a:r>
              <a:rPr lang="en-GB" sz="4000" b="1" dirty="0">
                <a:hlinkClick r:id="rId2"/>
              </a:rPr>
              <a:t>Quick Links</a:t>
            </a:r>
            <a:r>
              <a:rPr lang="en-GB" sz="4000" b="1" dirty="0"/>
              <a:t> </a:t>
            </a:r>
            <a:r>
              <a:rPr lang="en-GB" sz="2400" b="1" i="1" dirty="0"/>
              <a:t>(available at top of UWTSD website home page)</a:t>
            </a:r>
          </a:p>
        </p:txBody>
      </p:sp>
      <p:pic>
        <p:nvPicPr>
          <p:cNvPr id="7" name="Picture 6" descr="Graphical user interface&#10;&#10;Description automatically generated with low confidence">
            <a:extLst>
              <a:ext uri="{FF2B5EF4-FFF2-40B4-BE49-F238E27FC236}">
                <a16:creationId xmlns:a16="http://schemas.microsoft.com/office/drawing/2014/main" id="{FB34598E-1CAB-4E76-8D86-66598EB2CD1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4310822" y="3107021"/>
            <a:ext cx="4706801" cy="1854194"/>
          </a:xfrm>
          <a:prstGeom prst="rect">
            <a:avLst/>
          </a:prstGeom>
          <a:ln>
            <a:noFill/>
          </a:ln>
          <a:effectLst>
            <a:outerShdw blurRad="292100" dist="139700" dir="2700000" algn="tl" rotWithShape="0">
              <a:srgbClr val="333333">
                <a:alpha val="65000"/>
              </a:srgbClr>
            </a:outerShdw>
          </a:effectLst>
        </p:spPr>
      </p:pic>
      <p:pic>
        <p:nvPicPr>
          <p:cNvPr id="4" name="Picture 3" descr="Graphical user interface&#10;&#10;Description automatically generated">
            <a:extLst>
              <a:ext uri="{FF2B5EF4-FFF2-40B4-BE49-F238E27FC236}">
                <a16:creationId xmlns:a16="http://schemas.microsoft.com/office/drawing/2014/main" id="{9E2ABB21-F174-0995-6E1E-4E90DB6829FF}"/>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Lst>
          </a:blip>
          <a:srcRect l="13547" r="3271"/>
          <a:stretch/>
        </p:blipFill>
        <p:spPr>
          <a:xfrm>
            <a:off x="473337" y="1447628"/>
            <a:ext cx="3657600" cy="3962743"/>
          </a:xfrm>
          <a:prstGeom prst="rect">
            <a:avLst/>
          </a:prstGeom>
          <a:ln>
            <a:noFill/>
          </a:ln>
          <a:effectLst>
            <a:outerShdw blurRad="292100" dist="139700" dir="2700000" algn="tl" rotWithShape="0">
              <a:srgbClr val="333333">
                <a:alpha val="65000"/>
              </a:srgbClr>
            </a:outerShdw>
          </a:effectLst>
        </p:spPr>
      </p:pic>
      <p:cxnSp>
        <p:nvCxnSpPr>
          <p:cNvPr id="6" name="Straight Arrow Connector 5">
            <a:extLst>
              <a:ext uri="{FF2B5EF4-FFF2-40B4-BE49-F238E27FC236}">
                <a16:creationId xmlns:a16="http://schemas.microsoft.com/office/drawing/2014/main" id="{42EBF5EB-1525-2E24-E6B9-DFE0EAB761D3}"/>
              </a:ext>
            </a:extLst>
          </p:cNvPr>
          <p:cNvCxnSpPr>
            <a:cxnSpLocks/>
          </p:cNvCxnSpPr>
          <p:nvPr/>
        </p:nvCxnSpPr>
        <p:spPr>
          <a:xfrm>
            <a:off x="2194560" y="1667435"/>
            <a:ext cx="4066391" cy="1439586"/>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Rectangle: Rounded Corners 9">
            <a:extLst>
              <a:ext uri="{FF2B5EF4-FFF2-40B4-BE49-F238E27FC236}">
                <a16:creationId xmlns:a16="http://schemas.microsoft.com/office/drawing/2014/main" id="{C506C04E-5F3B-18C3-5F35-D9CE0CA542F0}"/>
              </a:ext>
            </a:extLst>
          </p:cNvPr>
          <p:cNvSpPr/>
          <p:nvPr/>
        </p:nvSpPr>
        <p:spPr>
          <a:xfrm>
            <a:off x="5572461" y="3126597"/>
            <a:ext cx="1376979" cy="464518"/>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34433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a:xfrm>
            <a:off x="628648" y="128458"/>
            <a:ext cx="8267925" cy="635336"/>
          </a:xfrm>
        </p:spPr>
        <p:txBody>
          <a:bodyPr/>
          <a:lstStyle/>
          <a:p>
            <a:r>
              <a:rPr lang="en-GB" sz="4000" b="1" dirty="0">
                <a:hlinkClick r:id="rId2"/>
              </a:rPr>
              <a:t>Quick Links</a:t>
            </a:r>
            <a:r>
              <a:rPr lang="en-GB" sz="4000" b="1" dirty="0"/>
              <a:t> </a:t>
            </a:r>
            <a:r>
              <a:rPr lang="en-GB" sz="2400" b="1" i="1" dirty="0"/>
              <a:t>(available at top of UWTSD website home page)</a:t>
            </a:r>
          </a:p>
        </p:txBody>
      </p:sp>
      <p:pic>
        <p:nvPicPr>
          <p:cNvPr id="5" name="Picture 4" descr="Graphical user interface&#10;&#10;Description automatically generated">
            <a:extLst>
              <a:ext uri="{FF2B5EF4-FFF2-40B4-BE49-F238E27FC236}">
                <a16:creationId xmlns:a16="http://schemas.microsoft.com/office/drawing/2014/main" id="{A55D7260-49FF-A75B-AC88-A853BC5A06B1}"/>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r="24117"/>
          <a:stretch/>
        </p:blipFill>
        <p:spPr>
          <a:xfrm>
            <a:off x="628649" y="880350"/>
            <a:ext cx="7896113" cy="50973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42286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The Hwb</a:t>
            </a:r>
          </a:p>
        </p:txBody>
      </p:sp>
      <p:sp>
        <p:nvSpPr>
          <p:cNvPr id="3" name="Content Placeholder 2">
            <a:extLst>
              <a:ext uri="{FF2B5EF4-FFF2-40B4-BE49-F238E27FC236}">
                <a16:creationId xmlns:a16="http://schemas.microsoft.com/office/drawing/2014/main" id="{093B317C-E34B-1BB3-237F-8B4615A653FC}"/>
              </a:ext>
            </a:extLst>
          </p:cNvPr>
          <p:cNvSpPr>
            <a:spLocks noGrp="1"/>
          </p:cNvSpPr>
          <p:nvPr>
            <p:ph idx="1"/>
          </p:nvPr>
        </p:nvSpPr>
        <p:spPr>
          <a:xfrm>
            <a:off x="3778985" y="507010"/>
            <a:ext cx="4589266" cy="4351338"/>
          </a:xfrm>
        </p:spPr>
        <p:txBody>
          <a:bodyPr/>
          <a:lstStyle/>
          <a:p>
            <a:pPr marL="0" indent="0">
              <a:buNone/>
            </a:pPr>
            <a:r>
              <a:rPr lang="en-GB" sz="2800" dirty="0"/>
              <a:t>You can access MyTSD, Moodle, Teams and much more, via the </a:t>
            </a:r>
            <a:r>
              <a:rPr lang="en-GB" sz="2800" dirty="0">
                <a:hlinkClick r:id="rId2"/>
              </a:rPr>
              <a:t>Hwb</a:t>
            </a:r>
            <a:r>
              <a:rPr lang="en-GB" sz="2800" dirty="0"/>
              <a:t> - available on any device with internet.</a:t>
            </a:r>
          </a:p>
          <a:p>
            <a:pPr marL="0" indent="0">
              <a:buNone/>
            </a:pPr>
            <a:r>
              <a:rPr lang="en-GB" dirty="0"/>
              <a:t>Download the app for your phone/tablet from the App store or Google Play store.</a:t>
            </a:r>
          </a:p>
          <a:p>
            <a:pPr marL="0" indent="0">
              <a:buNone/>
            </a:pPr>
            <a:endParaRPr lang="en-GB" dirty="0"/>
          </a:p>
        </p:txBody>
      </p:sp>
      <p:pic>
        <p:nvPicPr>
          <p:cNvPr id="7" name="Picture 6" descr="Icon&#10;&#10;Description automatically generated">
            <a:hlinkClick r:id="rId2"/>
            <a:extLst>
              <a:ext uri="{FF2B5EF4-FFF2-40B4-BE49-F238E27FC236}">
                <a16:creationId xmlns:a16="http://schemas.microsoft.com/office/drawing/2014/main" id="{9AC3D0C8-3AD5-0AFF-6C5F-1D5682B8C819}"/>
              </a:ext>
            </a:extLst>
          </p:cNvPr>
          <p:cNvPicPr>
            <a:picLocks noChangeAspect="1"/>
          </p:cNvPicPr>
          <p:nvPr/>
        </p:nvPicPr>
        <p:blipFill>
          <a:blip r:embed="rId3"/>
          <a:stretch>
            <a:fillRect/>
          </a:stretch>
        </p:blipFill>
        <p:spPr>
          <a:xfrm>
            <a:off x="4462779" y="3490516"/>
            <a:ext cx="3211725" cy="3220622"/>
          </a:xfrm>
          <a:prstGeom prst="rect">
            <a:avLst/>
          </a:prstGeom>
        </p:spPr>
      </p:pic>
    </p:spTree>
    <p:extLst>
      <p:ext uri="{BB962C8B-B14F-4D97-AF65-F5344CB8AC3E}">
        <p14:creationId xmlns:p14="http://schemas.microsoft.com/office/powerpoint/2010/main" val="2537598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a:xfrm>
            <a:off x="1228724" y="295951"/>
            <a:ext cx="6460640" cy="689124"/>
          </a:xfrm>
        </p:spPr>
        <p:txBody>
          <a:bodyPr/>
          <a:lstStyle/>
          <a:p>
            <a:r>
              <a:rPr lang="en-GB" sz="4000" b="1" dirty="0"/>
              <a:t>Click on Teams from the HWB </a:t>
            </a:r>
            <a:br>
              <a:rPr lang="en-GB" sz="4000" b="1" dirty="0"/>
            </a:br>
            <a:endParaRPr lang="en-GB" sz="4000" b="1" dirty="0"/>
          </a:p>
        </p:txBody>
      </p:sp>
      <p:pic>
        <p:nvPicPr>
          <p:cNvPr id="4" name="Picture 3" descr="Graphical user interface, application&#10;&#10;Description automatically generated">
            <a:extLst>
              <a:ext uri="{FF2B5EF4-FFF2-40B4-BE49-F238E27FC236}">
                <a16:creationId xmlns:a16="http://schemas.microsoft.com/office/drawing/2014/main" id="{E0DF82DC-AF2A-5AEA-D9D4-1B3A7C69AFA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2293992" y="1541110"/>
            <a:ext cx="4079992" cy="3775780"/>
          </a:xfrm>
          <a:prstGeom prst="rect">
            <a:avLst/>
          </a:prstGeom>
          <a:ln>
            <a:noFill/>
          </a:ln>
          <a:effectLst>
            <a:outerShdw blurRad="292100" dist="139700" dir="2700000" algn="tl" rotWithShape="0">
              <a:srgbClr val="333333">
                <a:alpha val="65000"/>
              </a:srgbClr>
            </a:outerShdw>
          </a:effectLst>
        </p:spPr>
      </p:pic>
      <p:sp>
        <p:nvSpPr>
          <p:cNvPr id="9" name="Arrow: Right 8">
            <a:extLst>
              <a:ext uri="{FF2B5EF4-FFF2-40B4-BE49-F238E27FC236}">
                <a16:creationId xmlns:a16="http://schemas.microsoft.com/office/drawing/2014/main" id="{F2ABC6E6-61E0-30C1-C4D3-6C06ACC69B53}"/>
              </a:ext>
            </a:extLst>
          </p:cNvPr>
          <p:cNvSpPr/>
          <p:nvPr/>
        </p:nvSpPr>
        <p:spPr>
          <a:xfrm rot="11621754">
            <a:off x="5836668" y="3507809"/>
            <a:ext cx="1452283" cy="451821"/>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29239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p:txBody>
          <a:bodyPr/>
          <a:lstStyle/>
          <a:p>
            <a:r>
              <a:rPr lang="en-GB" sz="4000" b="1" dirty="0"/>
              <a:t>Teams</a:t>
            </a:r>
          </a:p>
        </p:txBody>
      </p:sp>
      <p:sp>
        <p:nvSpPr>
          <p:cNvPr id="6" name="Content Placeholder 5">
            <a:extLst>
              <a:ext uri="{FF2B5EF4-FFF2-40B4-BE49-F238E27FC236}">
                <a16:creationId xmlns:a16="http://schemas.microsoft.com/office/drawing/2014/main" id="{9B71FCD7-B720-4675-AD91-EE68A1E126EC}"/>
              </a:ext>
            </a:extLst>
          </p:cNvPr>
          <p:cNvSpPr>
            <a:spLocks noGrp="1"/>
          </p:cNvSpPr>
          <p:nvPr>
            <p:ph idx="1"/>
          </p:nvPr>
        </p:nvSpPr>
        <p:spPr>
          <a:xfrm>
            <a:off x="483422" y="1275161"/>
            <a:ext cx="8177156" cy="4490937"/>
          </a:xfrm>
        </p:spPr>
        <p:txBody>
          <a:bodyPr/>
          <a:lstStyle/>
          <a:p>
            <a:pPr>
              <a:buFont typeface="Wingdings" panose="05000000000000000000" pitchFamily="2" charset="2"/>
              <a:buChar char="Ø"/>
            </a:pPr>
            <a:r>
              <a:rPr lang="en-GB" sz="2400" b="1" dirty="0">
                <a:solidFill>
                  <a:srgbClr val="FF0000"/>
                </a:solidFill>
              </a:rPr>
              <a:t>Please make sure you are using your student/university account to sign into Microsoft Teams and not your personal account. </a:t>
            </a:r>
          </a:p>
          <a:p>
            <a:pPr>
              <a:buFont typeface="Wingdings" panose="05000000000000000000" pitchFamily="2" charset="2"/>
              <a:buChar char="Ø"/>
            </a:pPr>
            <a:r>
              <a:rPr lang="en-GB" sz="2400" dirty="0"/>
              <a:t> Click the circle on the top right of your screen (top left if on   phone!). </a:t>
            </a:r>
          </a:p>
          <a:p>
            <a:pPr>
              <a:buFont typeface="Wingdings" panose="05000000000000000000" pitchFamily="2" charset="2"/>
              <a:buChar char="Ø"/>
            </a:pPr>
            <a:r>
              <a:rPr lang="en-GB" sz="2400" dirty="0"/>
              <a:t> It will tell you which account is logged in. </a:t>
            </a:r>
          </a:p>
          <a:p>
            <a:pPr>
              <a:buFont typeface="Wingdings" panose="05000000000000000000" pitchFamily="2" charset="2"/>
              <a:buChar char="Ø"/>
            </a:pPr>
            <a:r>
              <a:rPr lang="en-GB" sz="2400" dirty="0"/>
              <a:t> It needs to display your student/university account, not your personal one.</a:t>
            </a:r>
          </a:p>
          <a:p>
            <a:pPr>
              <a:buFont typeface="Wingdings" panose="05000000000000000000" pitchFamily="2" charset="2"/>
              <a:buChar char="Ø"/>
            </a:pPr>
            <a:r>
              <a:rPr lang="en-GB" sz="2400" dirty="0"/>
              <a:t> You will need to sign-out and then sign-in using your student details if not in the correct account</a:t>
            </a:r>
          </a:p>
          <a:p>
            <a:endParaRPr lang="en-GB" dirty="0"/>
          </a:p>
        </p:txBody>
      </p:sp>
    </p:spTree>
    <p:extLst>
      <p:ext uri="{BB962C8B-B14F-4D97-AF65-F5344CB8AC3E}">
        <p14:creationId xmlns:p14="http://schemas.microsoft.com/office/powerpoint/2010/main" val="366356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p:txBody>
          <a:bodyPr/>
          <a:lstStyle/>
          <a:p>
            <a:r>
              <a:rPr lang="en-GB" sz="4000" b="1" dirty="0"/>
              <a:t>Teams</a:t>
            </a:r>
          </a:p>
        </p:txBody>
      </p:sp>
      <p:pic>
        <p:nvPicPr>
          <p:cNvPr id="4" name="Picture 3" descr="Graphical user interface&#10;&#10;Description automatically generated with low confidence">
            <a:extLst>
              <a:ext uri="{FF2B5EF4-FFF2-40B4-BE49-F238E27FC236}">
                <a16:creationId xmlns:a16="http://schemas.microsoft.com/office/drawing/2014/main" id="{2DDA58E4-F29F-9DEE-6AA3-F7E06036834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358726" y="1046745"/>
            <a:ext cx="6426547" cy="476450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132250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a:xfrm>
            <a:off x="488800" y="236035"/>
            <a:ext cx="3620621" cy="689124"/>
          </a:xfrm>
        </p:spPr>
        <p:txBody>
          <a:bodyPr/>
          <a:lstStyle/>
          <a:p>
            <a:r>
              <a:rPr lang="en-GB" sz="4000" b="1" dirty="0"/>
              <a:t>Login to Teams</a:t>
            </a:r>
          </a:p>
        </p:txBody>
      </p:sp>
      <p:pic>
        <p:nvPicPr>
          <p:cNvPr id="8" name="Picture 7" descr="Graphical user interface, text, application, Teams&#10;&#10;Description automatically generated">
            <a:extLst>
              <a:ext uri="{FF2B5EF4-FFF2-40B4-BE49-F238E27FC236}">
                <a16:creationId xmlns:a16="http://schemas.microsoft.com/office/drawing/2014/main" id="{0D578671-7421-DD40-59F5-29749D87072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436098" y="1017061"/>
            <a:ext cx="6271803" cy="4823878"/>
          </a:xfrm>
          <a:prstGeom prst="rect">
            <a:avLst/>
          </a:prstGeom>
          <a:ln>
            <a:noFill/>
          </a:ln>
          <a:effectLst>
            <a:outerShdw blurRad="292100" dist="139700" dir="2700000" algn="tl" rotWithShape="0">
              <a:srgbClr val="333333">
                <a:alpha val="65000"/>
              </a:srgbClr>
            </a:outerShdw>
          </a:effectLst>
        </p:spPr>
      </p:pic>
      <p:sp>
        <p:nvSpPr>
          <p:cNvPr id="9" name="Arrow: Right 8">
            <a:extLst>
              <a:ext uri="{FF2B5EF4-FFF2-40B4-BE49-F238E27FC236}">
                <a16:creationId xmlns:a16="http://schemas.microsoft.com/office/drawing/2014/main" id="{F2ABC6E6-61E0-30C1-C4D3-6C06ACC69B53}"/>
              </a:ext>
            </a:extLst>
          </p:cNvPr>
          <p:cNvSpPr/>
          <p:nvPr/>
        </p:nvSpPr>
        <p:spPr>
          <a:xfrm rot="11621754">
            <a:off x="3732903" y="4953611"/>
            <a:ext cx="1452283" cy="451821"/>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230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a:xfrm>
            <a:off x="488800" y="236035"/>
            <a:ext cx="3620621" cy="689124"/>
          </a:xfrm>
        </p:spPr>
        <p:txBody>
          <a:bodyPr/>
          <a:lstStyle/>
          <a:p>
            <a:r>
              <a:rPr lang="en-GB" sz="4000" b="1" dirty="0"/>
              <a:t>Login to Teams</a:t>
            </a:r>
          </a:p>
        </p:txBody>
      </p:sp>
      <p:pic>
        <p:nvPicPr>
          <p:cNvPr id="11" name="Picture 10" descr="Graphical user interface, text, application&#10;&#10;Description automatically generated">
            <a:extLst>
              <a:ext uri="{FF2B5EF4-FFF2-40B4-BE49-F238E27FC236}">
                <a16:creationId xmlns:a16="http://schemas.microsoft.com/office/drawing/2014/main" id="{92D13CCB-E99D-ADC9-7B7E-4D92B8BFDCA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2299110" y="925159"/>
            <a:ext cx="4824131" cy="4938312"/>
          </a:xfrm>
          <a:prstGeom prst="rect">
            <a:avLst/>
          </a:prstGeom>
          <a:ln>
            <a:noFill/>
          </a:ln>
          <a:effectLst>
            <a:outerShdw blurRad="292100" dist="139700" dir="2700000" algn="tl" rotWithShape="0">
              <a:srgbClr val="333333">
                <a:alpha val="65000"/>
              </a:srgbClr>
            </a:outerShdw>
          </a:effectLst>
        </p:spPr>
      </p:pic>
      <p:sp>
        <p:nvSpPr>
          <p:cNvPr id="9" name="Arrow: Right 8">
            <a:extLst>
              <a:ext uri="{FF2B5EF4-FFF2-40B4-BE49-F238E27FC236}">
                <a16:creationId xmlns:a16="http://schemas.microsoft.com/office/drawing/2014/main" id="{F2ABC6E6-61E0-30C1-C4D3-6C06ACC69B53}"/>
              </a:ext>
            </a:extLst>
          </p:cNvPr>
          <p:cNvSpPr/>
          <p:nvPr/>
        </p:nvSpPr>
        <p:spPr>
          <a:xfrm rot="11621754">
            <a:off x="5324464" y="3203088"/>
            <a:ext cx="1452283" cy="451821"/>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35295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a:xfrm>
            <a:off x="666664" y="336446"/>
            <a:ext cx="7998984" cy="1302471"/>
          </a:xfrm>
        </p:spPr>
        <p:txBody>
          <a:bodyPr/>
          <a:lstStyle/>
          <a:p>
            <a:r>
              <a:rPr lang="en-GB" sz="4000" b="1" dirty="0"/>
              <a:t>Download Teams for Desktop </a:t>
            </a:r>
            <a:br>
              <a:rPr lang="en-GB" sz="4000" b="1" dirty="0"/>
            </a:br>
            <a:r>
              <a:rPr lang="en-GB" sz="3600" b="1" i="1" dirty="0"/>
              <a:t>(it works better than on the web)</a:t>
            </a:r>
          </a:p>
        </p:txBody>
      </p:sp>
      <p:pic>
        <p:nvPicPr>
          <p:cNvPr id="4" name="Picture 3" descr="Graphical user interface, application, Teams&#10;&#10;Description automatically generated">
            <a:extLst>
              <a:ext uri="{FF2B5EF4-FFF2-40B4-BE49-F238E27FC236}">
                <a16:creationId xmlns:a16="http://schemas.microsoft.com/office/drawing/2014/main" id="{115D3BB8-AAF3-2CD6-C907-EE5071467CC6}"/>
              </a:ext>
            </a:extLst>
          </p:cNvPr>
          <p:cNvPicPr>
            <a:picLocks noChangeAspect="1"/>
          </p:cNvPicPr>
          <p:nvPr/>
        </p:nvPicPr>
        <p:blipFill rotWithShape="1">
          <a:blip r:embed="rId2"/>
          <a:srcRect t="10190"/>
          <a:stretch/>
        </p:blipFill>
        <p:spPr>
          <a:xfrm>
            <a:off x="525429" y="1936376"/>
            <a:ext cx="8093141" cy="3367306"/>
          </a:xfrm>
          <a:prstGeom prst="rect">
            <a:avLst/>
          </a:prstGeom>
          <a:ln>
            <a:noFill/>
          </a:ln>
          <a:effectLst>
            <a:outerShdw blurRad="292100" dist="139700" dir="2700000" algn="tl" rotWithShape="0">
              <a:srgbClr val="333333">
                <a:alpha val="65000"/>
              </a:srgbClr>
            </a:outerShdw>
          </a:effectLst>
        </p:spPr>
      </p:pic>
      <p:cxnSp>
        <p:nvCxnSpPr>
          <p:cNvPr id="6" name="Straight Connector 5">
            <a:extLst>
              <a:ext uri="{FF2B5EF4-FFF2-40B4-BE49-F238E27FC236}">
                <a16:creationId xmlns:a16="http://schemas.microsoft.com/office/drawing/2014/main" id="{3AF64E20-CC26-7B5C-BB6F-DB3E0ACB1ACE}"/>
              </a:ext>
            </a:extLst>
          </p:cNvPr>
          <p:cNvCxnSpPr/>
          <p:nvPr/>
        </p:nvCxnSpPr>
        <p:spPr>
          <a:xfrm>
            <a:off x="817581" y="3786692"/>
            <a:ext cx="4055633" cy="1688950"/>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1B1B9C9-D9F1-B24D-CD14-744AE553BF64}"/>
              </a:ext>
            </a:extLst>
          </p:cNvPr>
          <p:cNvCxnSpPr/>
          <p:nvPr/>
        </p:nvCxnSpPr>
        <p:spPr>
          <a:xfrm flipH="1">
            <a:off x="860611" y="3684494"/>
            <a:ext cx="3711388" cy="1893346"/>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
        <p:nvSpPr>
          <p:cNvPr id="9" name="Arrow: Right 8">
            <a:extLst>
              <a:ext uri="{FF2B5EF4-FFF2-40B4-BE49-F238E27FC236}">
                <a16:creationId xmlns:a16="http://schemas.microsoft.com/office/drawing/2014/main" id="{F2ABC6E6-61E0-30C1-C4D3-6C06ACC69B53}"/>
              </a:ext>
            </a:extLst>
          </p:cNvPr>
          <p:cNvSpPr/>
          <p:nvPr/>
        </p:nvSpPr>
        <p:spPr>
          <a:xfrm rot="12040901">
            <a:off x="7636329" y="4959358"/>
            <a:ext cx="1484601" cy="688647"/>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3790A153-F301-1836-BA31-125A4481D6A4}"/>
              </a:ext>
            </a:extLst>
          </p:cNvPr>
          <p:cNvSpPr txBox="1"/>
          <p:nvPr/>
        </p:nvSpPr>
        <p:spPr>
          <a:xfrm>
            <a:off x="5776857" y="2165347"/>
            <a:ext cx="2710927" cy="954107"/>
          </a:xfrm>
          <a:prstGeom prst="rect">
            <a:avLst/>
          </a:prstGeom>
          <a:noFill/>
          <a:ln w="28575">
            <a:solidFill>
              <a:srgbClr val="FF0000"/>
            </a:solidFill>
          </a:ln>
        </p:spPr>
        <p:txBody>
          <a:bodyPr wrap="square" rtlCol="0">
            <a:spAutoFit/>
          </a:bodyPr>
          <a:lstStyle/>
          <a:p>
            <a:r>
              <a:rPr lang="en-GB" sz="2800" dirty="0">
                <a:latin typeface="Arial" panose="020B0604020202020204" pitchFamily="34" charset="0"/>
                <a:cs typeface="Arial" panose="020B0604020202020204" pitchFamily="34" charset="0"/>
              </a:rPr>
              <a:t>Choose work or school option!</a:t>
            </a:r>
          </a:p>
        </p:txBody>
      </p:sp>
    </p:spTree>
    <p:extLst>
      <p:ext uri="{BB962C8B-B14F-4D97-AF65-F5344CB8AC3E}">
        <p14:creationId xmlns:p14="http://schemas.microsoft.com/office/powerpoint/2010/main" val="3328824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E366A4-AD54-4EE4-A011-A682162F7C81}"/>
              </a:ext>
            </a:extLst>
          </p:cNvPr>
          <p:cNvSpPr>
            <a:spLocks noGrp="1"/>
          </p:cNvSpPr>
          <p:nvPr>
            <p:ph type="title"/>
          </p:nvPr>
        </p:nvSpPr>
        <p:spPr/>
        <p:txBody>
          <a:bodyPr/>
          <a:lstStyle/>
          <a:p>
            <a:r>
              <a:rPr lang="en-GB" sz="4000" b="1" dirty="0">
                <a:hlinkClick r:id="rId2"/>
              </a:rPr>
              <a:t>Teams</a:t>
            </a:r>
            <a:endParaRPr lang="en-GB" sz="4000" b="1" dirty="0"/>
          </a:p>
        </p:txBody>
      </p:sp>
      <p:sp>
        <p:nvSpPr>
          <p:cNvPr id="6" name="Content Placeholder 5">
            <a:extLst>
              <a:ext uri="{FF2B5EF4-FFF2-40B4-BE49-F238E27FC236}">
                <a16:creationId xmlns:a16="http://schemas.microsoft.com/office/drawing/2014/main" id="{0EA6ED7A-C1DF-4D2B-95F6-BDADAB4B7CA1}"/>
              </a:ext>
            </a:extLst>
          </p:cNvPr>
          <p:cNvSpPr>
            <a:spLocks noGrp="1"/>
          </p:cNvSpPr>
          <p:nvPr>
            <p:ph idx="1"/>
          </p:nvPr>
        </p:nvSpPr>
        <p:spPr>
          <a:xfrm>
            <a:off x="714711" y="473336"/>
            <a:ext cx="7886700" cy="5131333"/>
          </a:xfrm>
        </p:spPr>
        <p:txBody>
          <a:bodyPr/>
          <a:lstStyle/>
          <a:p>
            <a:pPr marL="0" indent="0">
              <a:buNone/>
            </a:pPr>
            <a:endParaRPr lang="en-GB" dirty="0"/>
          </a:p>
          <a:p>
            <a:pPr marL="0" indent="0">
              <a:buNone/>
            </a:pPr>
            <a:r>
              <a:rPr lang="en-GB" dirty="0"/>
              <a:t>Can you locate </a:t>
            </a:r>
            <a:r>
              <a:rPr lang="en-GB" b="1" dirty="0"/>
              <a:t>your</a:t>
            </a:r>
            <a:r>
              <a:rPr lang="en-GB" dirty="0"/>
              <a:t> Business Skills Group Tile on Teams?</a:t>
            </a:r>
          </a:p>
          <a:p>
            <a:pPr marL="0" indent="0">
              <a:buNone/>
            </a:pPr>
            <a:endParaRPr lang="en-GB" dirty="0"/>
          </a:p>
          <a:p>
            <a:pPr marL="0" indent="0">
              <a:buNone/>
            </a:pPr>
            <a:endParaRPr lang="en-GB" sz="2000" dirty="0"/>
          </a:p>
          <a:p>
            <a:endParaRPr lang="en-GB" dirty="0"/>
          </a:p>
          <a:p>
            <a:pPr marL="0" indent="0">
              <a:buNone/>
            </a:pPr>
            <a:endParaRPr lang="en-GB" dirty="0"/>
          </a:p>
          <a:p>
            <a:endParaRPr lang="en-GB" dirty="0"/>
          </a:p>
          <a:p>
            <a:pPr marL="0" indent="0">
              <a:buNone/>
            </a:pPr>
            <a:endParaRPr lang="en-GB" dirty="0"/>
          </a:p>
        </p:txBody>
      </p:sp>
      <p:pic>
        <p:nvPicPr>
          <p:cNvPr id="3" name="Picture 2" descr="Graphical user interface, text, application&#10;&#10;Description automatically generated">
            <a:extLst>
              <a:ext uri="{FF2B5EF4-FFF2-40B4-BE49-F238E27FC236}">
                <a16:creationId xmlns:a16="http://schemas.microsoft.com/office/drawing/2014/main" id="{AA203FFE-258B-76CA-22B0-7C67C238BCB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2416492" y="1973699"/>
            <a:ext cx="4375566" cy="3907196"/>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9E819825-8A7F-95B8-D1F3-6B41904D47F3}"/>
              </a:ext>
            </a:extLst>
          </p:cNvPr>
          <p:cNvSpPr txBox="1"/>
          <p:nvPr/>
        </p:nvSpPr>
        <p:spPr>
          <a:xfrm>
            <a:off x="7100048" y="4163209"/>
            <a:ext cx="1329242" cy="1200329"/>
          </a:xfrm>
          <a:prstGeom prst="rect">
            <a:avLst/>
          </a:prstGeom>
          <a:noFill/>
          <a:ln w="28575">
            <a:solidFill>
              <a:srgbClr val="FF0000"/>
            </a:solidFill>
          </a:ln>
        </p:spPr>
        <p:txBody>
          <a:bodyPr wrap="square" rtlCol="0">
            <a:spAutoFit/>
          </a:bodyPr>
          <a:lstStyle/>
          <a:p>
            <a:r>
              <a:rPr lang="en-GB" dirty="0">
                <a:latin typeface="Arial" panose="020B0604020202020204" pitchFamily="34" charset="0"/>
                <a:cs typeface="Arial" panose="020B0604020202020204" pitchFamily="34" charset="0"/>
              </a:rPr>
              <a:t>Month and year of joining the course</a:t>
            </a:r>
          </a:p>
        </p:txBody>
      </p:sp>
      <p:cxnSp>
        <p:nvCxnSpPr>
          <p:cNvPr id="10" name="Straight Arrow Connector 9">
            <a:extLst>
              <a:ext uri="{FF2B5EF4-FFF2-40B4-BE49-F238E27FC236}">
                <a16:creationId xmlns:a16="http://schemas.microsoft.com/office/drawing/2014/main" id="{B1803912-A27E-0259-AAA6-D39079BB9F7D}"/>
              </a:ext>
            </a:extLst>
          </p:cNvPr>
          <p:cNvCxnSpPr>
            <a:cxnSpLocks/>
          </p:cNvCxnSpPr>
          <p:nvPr/>
        </p:nvCxnSpPr>
        <p:spPr>
          <a:xfrm flipH="1">
            <a:off x="6239435" y="4485939"/>
            <a:ext cx="860612" cy="11462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DD3D645-D198-C7BF-2E3A-19ECEA9DE987}"/>
              </a:ext>
            </a:extLst>
          </p:cNvPr>
          <p:cNvSpPr txBox="1"/>
          <p:nvPr/>
        </p:nvSpPr>
        <p:spPr>
          <a:xfrm>
            <a:off x="451821" y="4485940"/>
            <a:ext cx="1463040" cy="646331"/>
          </a:xfrm>
          <a:prstGeom prst="rect">
            <a:avLst/>
          </a:prstGeom>
          <a:noFill/>
          <a:ln w="28575">
            <a:solidFill>
              <a:srgbClr val="FF0000"/>
            </a:solidFill>
          </a:ln>
        </p:spPr>
        <p:txBody>
          <a:bodyPr wrap="square" rtlCol="0">
            <a:spAutoFit/>
          </a:bodyPr>
          <a:lstStyle/>
          <a:p>
            <a:r>
              <a:rPr lang="en-GB" dirty="0">
                <a:latin typeface="Arial" panose="020B0604020202020204" pitchFamily="34" charset="0"/>
                <a:cs typeface="Arial" panose="020B0604020202020204" pitchFamily="34" charset="0"/>
              </a:rPr>
              <a:t>Group Letter (A –J)</a:t>
            </a:r>
          </a:p>
        </p:txBody>
      </p:sp>
      <p:cxnSp>
        <p:nvCxnSpPr>
          <p:cNvPr id="16" name="Straight Arrow Connector 15">
            <a:extLst>
              <a:ext uri="{FF2B5EF4-FFF2-40B4-BE49-F238E27FC236}">
                <a16:creationId xmlns:a16="http://schemas.microsoft.com/office/drawing/2014/main" id="{795C21BE-C19D-446F-B4E8-BD47CDDB8938}"/>
              </a:ext>
            </a:extLst>
          </p:cNvPr>
          <p:cNvCxnSpPr>
            <a:cxnSpLocks/>
            <a:stCxn id="14" idx="3"/>
          </p:cNvCxnSpPr>
          <p:nvPr/>
        </p:nvCxnSpPr>
        <p:spPr>
          <a:xfrm>
            <a:off x="1914861" y="4809106"/>
            <a:ext cx="1828800" cy="18244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C2CA397D-E2EE-7B4E-F6E7-42C106EA7321}"/>
              </a:ext>
            </a:extLst>
          </p:cNvPr>
          <p:cNvSpPr/>
          <p:nvPr/>
        </p:nvSpPr>
        <p:spPr>
          <a:xfrm>
            <a:off x="5432611" y="4421830"/>
            <a:ext cx="806823" cy="387275"/>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55525AFF-A6B9-AC8D-787E-8842F4AD005C}"/>
              </a:ext>
            </a:extLst>
          </p:cNvPr>
          <p:cNvSpPr/>
          <p:nvPr/>
        </p:nvSpPr>
        <p:spPr>
          <a:xfrm>
            <a:off x="4572000" y="4809105"/>
            <a:ext cx="247426" cy="387275"/>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3DA3F0D4-54A6-78AA-F9C6-7700E3212AFB}"/>
              </a:ext>
            </a:extLst>
          </p:cNvPr>
          <p:cNvSpPr txBox="1"/>
          <p:nvPr/>
        </p:nvSpPr>
        <p:spPr>
          <a:xfrm>
            <a:off x="2759337" y="2141228"/>
            <a:ext cx="3625326" cy="523220"/>
          </a:xfrm>
          <a:prstGeom prst="rect">
            <a:avLst/>
          </a:prstGeom>
          <a:noFill/>
          <a:ln w="38100">
            <a:solidFill>
              <a:srgbClr val="FF0000"/>
            </a:solidFill>
          </a:ln>
        </p:spPr>
        <p:txBody>
          <a:bodyPr wrap="square" rtlCol="0">
            <a:spAutoFit/>
          </a:bodyPr>
          <a:lstStyle/>
          <a:p>
            <a:r>
              <a:rPr lang="en-GB" sz="2800" dirty="0">
                <a:latin typeface="Arial" panose="020B0604020202020204" pitchFamily="34" charset="0"/>
                <a:cs typeface="Arial" panose="020B0604020202020204" pitchFamily="34" charset="0"/>
              </a:rPr>
              <a:t>Example Group Team</a:t>
            </a:r>
          </a:p>
        </p:txBody>
      </p:sp>
    </p:spTree>
    <p:extLst>
      <p:ext uri="{BB962C8B-B14F-4D97-AF65-F5344CB8AC3E}">
        <p14:creationId xmlns:p14="http://schemas.microsoft.com/office/powerpoint/2010/main" val="2108597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C652C-600F-46A1-B44F-B31B01D5EA76}"/>
              </a:ext>
            </a:extLst>
          </p:cNvPr>
          <p:cNvSpPr>
            <a:spLocks noGrp="1"/>
          </p:cNvSpPr>
          <p:nvPr>
            <p:ph type="title"/>
          </p:nvPr>
        </p:nvSpPr>
        <p:spPr/>
        <p:txBody>
          <a:bodyPr/>
          <a:lstStyle/>
          <a:p>
            <a:r>
              <a:rPr lang="en-GB" sz="4000" b="1" dirty="0" err="1"/>
              <a:t>MyTSD</a:t>
            </a:r>
            <a:r>
              <a:rPr lang="en-GB" sz="4000" b="1" dirty="0"/>
              <a:t>: Access via Google, Hwb or Quick Links </a:t>
            </a:r>
            <a:br>
              <a:rPr lang="en-GB" sz="4000" b="1" dirty="0"/>
            </a:br>
            <a:endParaRPr lang="en-GB" sz="4000" b="1" dirty="0"/>
          </a:p>
        </p:txBody>
      </p:sp>
      <p:sp>
        <p:nvSpPr>
          <p:cNvPr id="3" name="Content Placeholder 2">
            <a:extLst>
              <a:ext uri="{FF2B5EF4-FFF2-40B4-BE49-F238E27FC236}">
                <a16:creationId xmlns:a16="http://schemas.microsoft.com/office/drawing/2014/main" id="{4969B8FE-945B-442C-9A27-F7EFFB5A8F17}"/>
              </a:ext>
            </a:extLst>
          </p:cNvPr>
          <p:cNvSpPr>
            <a:spLocks noGrp="1"/>
          </p:cNvSpPr>
          <p:nvPr>
            <p:ph idx="1"/>
          </p:nvPr>
        </p:nvSpPr>
        <p:spPr>
          <a:xfrm>
            <a:off x="537882" y="1927356"/>
            <a:ext cx="8283388" cy="3472983"/>
          </a:xfrm>
        </p:spPr>
        <p:txBody>
          <a:bodyPr/>
          <a:lstStyle/>
          <a:p>
            <a:pPr marL="0" indent="0">
              <a:buNone/>
            </a:pPr>
            <a:endParaRPr lang="en-GB" b="1" dirty="0"/>
          </a:p>
          <a:p>
            <a:pPr marL="0" indent="0">
              <a:buNone/>
            </a:pPr>
            <a:r>
              <a:rPr lang="en-GB" sz="2400" b="1" dirty="0"/>
              <a:t>Let’s log on to the portal:</a:t>
            </a:r>
          </a:p>
          <a:p>
            <a:pPr>
              <a:buFont typeface="Wingdings" panose="05000000000000000000" pitchFamily="2" charset="2"/>
              <a:buChar char="Ø"/>
            </a:pPr>
            <a:r>
              <a:rPr lang="en-GB" sz="2400" dirty="0"/>
              <a:t>You need you type in your student NUMBER and PASSWORD</a:t>
            </a:r>
          </a:p>
          <a:p>
            <a:pPr>
              <a:buFont typeface="Wingdings" panose="05000000000000000000" pitchFamily="2" charset="2"/>
              <a:buChar char="Ø"/>
            </a:pPr>
            <a:r>
              <a:rPr lang="en-GB" sz="2400" dirty="0"/>
              <a:t>Your username is your </a:t>
            </a:r>
            <a:r>
              <a:rPr lang="en-GB" sz="2400" b="1" dirty="0"/>
              <a:t>student number </a:t>
            </a:r>
            <a:r>
              <a:rPr lang="en-GB" sz="2400" dirty="0"/>
              <a:t>e.g.;</a:t>
            </a:r>
          </a:p>
          <a:p>
            <a:pPr>
              <a:buFont typeface="Wingdings" panose="05000000000000000000" pitchFamily="2" charset="2"/>
              <a:buChar char="Ø"/>
            </a:pPr>
            <a:r>
              <a:rPr lang="en-GB" sz="2400" dirty="0"/>
              <a:t>1234567</a:t>
            </a:r>
          </a:p>
          <a:p>
            <a:pPr>
              <a:buFont typeface="Wingdings" panose="05000000000000000000" pitchFamily="2" charset="2"/>
              <a:buChar char="Ø"/>
            </a:pPr>
            <a:r>
              <a:rPr lang="en-GB" sz="2400" dirty="0"/>
              <a:t>Password is based on your date of birth by default (e.g. “dob17.06.87”)</a:t>
            </a:r>
          </a:p>
          <a:p>
            <a:pPr marL="0" indent="0">
              <a:buNone/>
            </a:pPr>
            <a:endParaRPr lang="en-GB" dirty="0"/>
          </a:p>
        </p:txBody>
      </p:sp>
    </p:spTree>
    <p:extLst>
      <p:ext uri="{BB962C8B-B14F-4D97-AF65-F5344CB8AC3E}">
        <p14:creationId xmlns:p14="http://schemas.microsoft.com/office/powerpoint/2010/main" val="4038950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10;&#10;Description automatically generated">
            <a:extLst>
              <a:ext uri="{FF2B5EF4-FFF2-40B4-BE49-F238E27FC236}">
                <a16:creationId xmlns:a16="http://schemas.microsoft.com/office/drawing/2014/main" id="{1AA449D8-C1CA-410B-A97A-1494EC87E7A8}"/>
              </a:ext>
            </a:extLst>
          </p:cNvPr>
          <p:cNvPicPr>
            <a:picLocks noChangeAspect="1"/>
          </p:cNvPicPr>
          <p:nvPr/>
        </p:nvPicPr>
        <p:blipFill rotWithShape="1">
          <a:blip r:embed="rId2">
            <a:extLst>
              <a:ext uri="{28A0092B-C50C-407E-A947-70E740481C1C}">
                <a14:useLocalDpi xmlns:a14="http://schemas.microsoft.com/office/drawing/2010/main" val="0"/>
              </a:ext>
            </a:extLst>
          </a:blip>
          <a:srcRect r="1458" b="5468"/>
          <a:stretch/>
        </p:blipFill>
        <p:spPr>
          <a:xfrm>
            <a:off x="204293" y="542417"/>
            <a:ext cx="8735413" cy="52774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194607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C76B-19E4-4A6D-90C3-E10B4EEA9266}"/>
              </a:ext>
            </a:extLst>
          </p:cNvPr>
          <p:cNvSpPr>
            <a:spLocks noGrp="1"/>
          </p:cNvSpPr>
          <p:nvPr>
            <p:ph type="title"/>
          </p:nvPr>
        </p:nvSpPr>
        <p:spPr/>
        <p:txBody>
          <a:bodyPr/>
          <a:lstStyle/>
          <a:p>
            <a:r>
              <a:rPr lang="en-GB" sz="4000" b="1" dirty="0" err="1">
                <a:hlinkClick r:id="rId2"/>
              </a:rPr>
              <a:t>MyTSD</a:t>
            </a:r>
            <a:endParaRPr lang="en-GB" sz="4000" b="1" dirty="0"/>
          </a:p>
        </p:txBody>
      </p:sp>
      <p:sp>
        <p:nvSpPr>
          <p:cNvPr id="3" name="Content Placeholder 2">
            <a:extLst>
              <a:ext uri="{FF2B5EF4-FFF2-40B4-BE49-F238E27FC236}">
                <a16:creationId xmlns:a16="http://schemas.microsoft.com/office/drawing/2014/main" id="{4DF497D5-D1A2-422A-9944-3F6D11AE6886}"/>
              </a:ext>
            </a:extLst>
          </p:cNvPr>
          <p:cNvSpPr>
            <a:spLocks noGrp="1"/>
          </p:cNvSpPr>
          <p:nvPr>
            <p:ph idx="1"/>
          </p:nvPr>
        </p:nvSpPr>
        <p:spPr>
          <a:xfrm>
            <a:off x="628650" y="1825625"/>
            <a:ext cx="7886700" cy="3640455"/>
          </a:xfrm>
        </p:spPr>
        <p:txBody>
          <a:bodyPr/>
          <a:lstStyle/>
          <a:p>
            <a:pPr marL="0" indent="0">
              <a:buNone/>
            </a:pPr>
            <a:r>
              <a:rPr lang="en-GB" sz="2400" dirty="0"/>
              <a:t>Here you will find:</a:t>
            </a:r>
          </a:p>
          <a:p>
            <a:r>
              <a:rPr lang="en-GB" sz="2400" dirty="0"/>
              <a:t>Enrolment details</a:t>
            </a:r>
          </a:p>
          <a:p>
            <a:r>
              <a:rPr lang="en-GB" sz="2400" dirty="0"/>
              <a:t>Results and progression</a:t>
            </a:r>
          </a:p>
          <a:p>
            <a:r>
              <a:rPr lang="en-GB" sz="2400" dirty="0"/>
              <a:t>Access to forms such as extenuating circumstances </a:t>
            </a:r>
          </a:p>
          <a:p>
            <a:r>
              <a:rPr lang="en-GB" sz="2400" dirty="0"/>
              <a:t>Useful links such as student services and bursaries </a:t>
            </a:r>
          </a:p>
          <a:p>
            <a:pPr marL="0" indent="0">
              <a:buNone/>
            </a:pPr>
            <a:endParaRPr lang="en-GB" sz="2400" b="1" dirty="0"/>
          </a:p>
          <a:p>
            <a:pPr marL="0" indent="0">
              <a:buNone/>
            </a:pPr>
            <a:r>
              <a:rPr lang="en-GB" sz="2400" b="1" dirty="0"/>
              <a:t>Let’s take five minutes to navigate this page</a:t>
            </a:r>
          </a:p>
          <a:p>
            <a:pPr marL="0" indent="0">
              <a:buNone/>
            </a:pPr>
            <a:endParaRPr lang="en-GB" dirty="0"/>
          </a:p>
        </p:txBody>
      </p:sp>
    </p:spTree>
    <p:extLst>
      <p:ext uri="{BB962C8B-B14F-4D97-AF65-F5344CB8AC3E}">
        <p14:creationId xmlns:p14="http://schemas.microsoft.com/office/powerpoint/2010/main" val="38706803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Login to </a:t>
            </a:r>
            <a:r>
              <a:rPr lang="en-GB" sz="4000" b="1" dirty="0">
                <a:hlinkClick r:id="rId2"/>
              </a:rPr>
              <a:t>UWTSD Moodle</a:t>
            </a:r>
            <a:endParaRPr lang="en-GB" sz="4000" b="1" dirty="0"/>
          </a:p>
        </p:txBody>
      </p:sp>
      <p:sp>
        <p:nvSpPr>
          <p:cNvPr id="3" name="Content Placeholder 2"/>
          <p:cNvSpPr>
            <a:spLocks noGrp="1"/>
          </p:cNvSpPr>
          <p:nvPr>
            <p:ph sz="half" idx="1"/>
          </p:nvPr>
        </p:nvSpPr>
        <p:spPr>
          <a:xfrm>
            <a:off x="384730" y="1668746"/>
            <a:ext cx="4187270" cy="3270752"/>
          </a:xfrm>
        </p:spPr>
        <p:txBody>
          <a:bodyPr/>
          <a:lstStyle/>
          <a:p>
            <a:r>
              <a:rPr lang="en-US" sz="2400" dirty="0"/>
              <a:t>Access through MyTSD, Quick Links or Hwb </a:t>
            </a:r>
          </a:p>
          <a:p>
            <a:r>
              <a:rPr lang="en-US" sz="2400" dirty="0"/>
              <a:t>Login with your </a:t>
            </a:r>
            <a:r>
              <a:rPr lang="en-US" sz="2400" b="1" dirty="0"/>
              <a:t>Student email address </a:t>
            </a:r>
            <a:r>
              <a:rPr lang="en-US" sz="2400" dirty="0">
                <a:hlinkClick r:id="rId3"/>
              </a:rPr>
              <a:t>123456@student.uwtsd.ac.uk</a:t>
            </a:r>
            <a:endParaRPr lang="en-US" sz="2400" dirty="0"/>
          </a:p>
          <a:p>
            <a:r>
              <a:rPr lang="en-GB" sz="2400" dirty="0"/>
              <a:t>Password is based on your date of birth by default (e.g., “dob17.06.87”)</a:t>
            </a:r>
          </a:p>
          <a:p>
            <a:pPr marL="0" indent="0">
              <a:buNone/>
            </a:pPr>
            <a:endParaRPr lang="en-GB" sz="2400" b="1" dirty="0"/>
          </a:p>
          <a:p>
            <a:endParaRPr lang="en-GB" dirty="0"/>
          </a:p>
        </p:txBody>
      </p:sp>
      <p:pic>
        <p:nvPicPr>
          <p:cNvPr id="8" name="Content Placeholder 7" descr="Graphical user interface, application&#10;&#10;Description automatically generated">
            <a:extLst>
              <a:ext uri="{FF2B5EF4-FFF2-40B4-BE49-F238E27FC236}">
                <a16:creationId xmlns:a16="http://schemas.microsoft.com/office/drawing/2014/main" id="{C12CEC45-EF15-AD59-F7F7-CA3F580F9BFF}"/>
              </a:ext>
            </a:extLst>
          </p:cNvPr>
          <p:cNvPicPr>
            <a:picLocks noGrp="1" noChangeAspect="1"/>
          </p:cNvPicPr>
          <p:nvPr>
            <p:ph sz="half" idx="2"/>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4700612" y="1690688"/>
            <a:ext cx="4187271" cy="271250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95440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50668C2A-1818-F904-98DC-3CBDCF886BFB}"/>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246244" y="389357"/>
            <a:ext cx="8651511" cy="531219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64374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Accessing Your Modules</a:t>
            </a:r>
          </a:p>
        </p:txBody>
      </p:sp>
      <p:sp>
        <p:nvSpPr>
          <p:cNvPr id="4" name="Content Placeholder 3"/>
          <p:cNvSpPr>
            <a:spLocks noGrp="1"/>
          </p:cNvSpPr>
          <p:nvPr>
            <p:ph idx="1"/>
          </p:nvPr>
        </p:nvSpPr>
        <p:spPr>
          <a:xfrm>
            <a:off x="531831" y="1690688"/>
            <a:ext cx="3440256" cy="3620233"/>
          </a:xfrm>
          <a:prstGeom prst="rect">
            <a:avLst/>
          </a:prstGeom>
        </p:spPr>
        <p:txBody>
          <a:bodyPr/>
          <a:lstStyle/>
          <a:p>
            <a:pPr>
              <a:buFont typeface="Wingdings" panose="05000000000000000000" pitchFamily="2" charset="2"/>
              <a:buChar char="Ø"/>
            </a:pPr>
            <a:r>
              <a:rPr lang="en-GB" sz="2400" dirty="0"/>
              <a:t>Modules that you’re currently enrolled on will appear in</a:t>
            </a:r>
            <a:br>
              <a:rPr lang="en-GB" sz="2400" dirty="0"/>
            </a:br>
            <a:r>
              <a:rPr lang="en-GB" sz="2400" b="1" dirty="0"/>
              <a:t>My modules</a:t>
            </a:r>
            <a:br>
              <a:rPr lang="en-GB" sz="2400" b="1" dirty="0"/>
            </a:br>
            <a:endParaRPr lang="en-GB" sz="2400" b="1" dirty="0"/>
          </a:p>
          <a:p>
            <a:pPr>
              <a:buFont typeface="Wingdings" panose="05000000000000000000" pitchFamily="2" charset="2"/>
              <a:buChar char="Ø"/>
            </a:pPr>
            <a:r>
              <a:rPr lang="en-GB" sz="2400" dirty="0"/>
              <a:t>Select ‘</a:t>
            </a:r>
            <a:r>
              <a:rPr lang="en-GB" sz="2400" b="1" dirty="0"/>
              <a:t>Business Skills for the International Hotel Industry (BMIH4001)’ </a:t>
            </a:r>
            <a:r>
              <a:rPr lang="en-GB" sz="2400" dirty="0"/>
              <a:t>for this Module</a:t>
            </a:r>
            <a:br>
              <a:rPr lang="en-GB" sz="2400" dirty="0"/>
            </a:br>
            <a:endParaRPr lang="en-GB" sz="2400" dirty="0"/>
          </a:p>
          <a:p>
            <a:endParaRPr lang="en-GB" dirty="0"/>
          </a:p>
        </p:txBody>
      </p:sp>
      <p:pic>
        <p:nvPicPr>
          <p:cNvPr id="5" name="Picture 4" descr="Graphical user interface, text&#10;&#10;Description automatically generated">
            <a:extLst>
              <a:ext uri="{FF2B5EF4-FFF2-40B4-BE49-F238E27FC236}">
                <a16:creationId xmlns:a16="http://schemas.microsoft.com/office/drawing/2014/main" id="{F0E836F8-EF6A-C0F8-18C6-E4CD8C8030B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4165725" y="1620277"/>
            <a:ext cx="4446444" cy="361744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615974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574E9-0C2E-40A4-8474-64B325BF0BE2}"/>
              </a:ext>
            </a:extLst>
          </p:cNvPr>
          <p:cNvSpPr>
            <a:spLocks noGrp="1"/>
          </p:cNvSpPr>
          <p:nvPr>
            <p:ph type="title"/>
          </p:nvPr>
        </p:nvSpPr>
        <p:spPr>
          <a:xfrm>
            <a:off x="628650" y="365125"/>
            <a:ext cx="7886700" cy="2002155"/>
          </a:xfrm>
        </p:spPr>
        <p:txBody>
          <a:bodyPr/>
          <a:lstStyle/>
          <a:p>
            <a:r>
              <a:rPr lang="en-GB" sz="4000" b="1" dirty="0"/>
              <a:t>Accessing the Library via Moodle</a:t>
            </a:r>
          </a:p>
        </p:txBody>
      </p:sp>
      <p:sp>
        <p:nvSpPr>
          <p:cNvPr id="3" name="Content Placeholder 2">
            <a:extLst>
              <a:ext uri="{FF2B5EF4-FFF2-40B4-BE49-F238E27FC236}">
                <a16:creationId xmlns:a16="http://schemas.microsoft.com/office/drawing/2014/main" id="{42E09BA3-5358-4524-A42F-5686B9547894}"/>
              </a:ext>
            </a:extLst>
          </p:cNvPr>
          <p:cNvSpPr>
            <a:spLocks noGrp="1"/>
          </p:cNvSpPr>
          <p:nvPr>
            <p:ph idx="1"/>
          </p:nvPr>
        </p:nvSpPr>
        <p:spPr>
          <a:xfrm>
            <a:off x="580239" y="1027906"/>
            <a:ext cx="7886700" cy="4181882"/>
          </a:xfrm>
        </p:spPr>
        <p:txBody>
          <a:bodyPr/>
          <a:lstStyle/>
          <a:p>
            <a:pPr marL="0" indent="0">
              <a:buNone/>
            </a:pPr>
            <a:br>
              <a:rPr lang="en-GB" sz="2400" dirty="0"/>
            </a:br>
            <a:r>
              <a:rPr lang="en-GB" sz="2400" dirty="0"/>
              <a:t>Click on ‘Useful Links’ at the top of the Moodle page and then ‘Library &amp; Learning Resources’</a:t>
            </a:r>
          </a:p>
        </p:txBody>
      </p:sp>
      <p:pic>
        <p:nvPicPr>
          <p:cNvPr id="4" name="Picture 3">
            <a:extLst>
              <a:ext uri="{FF2B5EF4-FFF2-40B4-BE49-F238E27FC236}">
                <a16:creationId xmlns:a16="http://schemas.microsoft.com/office/drawing/2014/main" id="{98FF6B3B-6FD3-33A7-D034-614ABF26DAC0}"/>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l="31060" t="185" r="28909" b="56052"/>
          <a:stretch/>
        </p:blipFill>
        <p:spPr>
          <a:xfrm>
            <a:off x="2398953" y="2433483"/>
            <a:ext cx="4249271" cy="3084024"/>
          </a:xfrm>
          <a:prstGeom prst="rect">
            <a:avLst/>
          </a:prstGeom>
          <a:ln>
            <a:noFill/>
          </a:ln>
          <a:effectLst>
            <a:outerShdw blurRad="292100" dist="139700" dir="2700000" algn="tl" rotWithShape="0">
              <a:srgbClr val="333333">
                <a:alpha val="65000"/>
              </a:srgbClr>
            </a:outerShdw>
          </a:effectLst>
        </p:spPr>
      </p:pic>
      <p:sp>
        <p:nvSpPr>
          <p:cNvPr id="5" name="Arrow: Right 4">
            <a:extLst>
              <a:ext uri="{FF2B5EF4-FFF2-40B4-BE49-F238E27FC236}">
                <a16:creationId xmlns:a16="http://schemas.microsoft.com/office/drawing/2014/main" id="{52DD00F9-3A32-2EBB-9390-265DBA87AE5B}"/>
              </a:ext>
            </a:extLst>
          </p:cNvPr>
          <p:cNvSpPr/>
          <p:nvPr/>
        </p:nvSpPr>
        <p:spPr>
          <a:xfrm rot="11400412">
            <a:off x="5936208" y="4050255"/>
            <a:ext cx="882127" cy="247426"/>
          </a:xfrm>
          <a:prstGeom prst="rightArrow">
            <a:avLst/>
          </a:prstGeom>
          <a:solidFill>
            <a:srgbClr val="FF0000"/>
          </a:solidFill>
          <a:ln>
            <a:solidFill>
              <a:srgbClr val="FF0000"/>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solidFill>
                <a:srgbClr val="FF0000"/>
              </a:solidFill>
              <a:effectLst>
                <a:outerShdw blurRad="50800" dist="38100" dir="5400000" algn="t" rotWithShape="0">
                  <a:prstClr val="black">
                    <a:alpha val="40000"/>
                  </a:prstClr>
                </a:outerShdw>
              </a:effectLst>
            </a:endParaRPr>
          </a:p>
        </p:txBody>
      </p:sp>
    </p:spTree>
    <p:extLst>
      <p:ext uri="{BB962C8B-B14F-4D97-AF65-F5344CB8AC3E}">
        <p14:creationId xmlns:p14="http://schemas.microsoft.com/office/powerpoint/2010/main" val="31980586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0386" y="375248"/>
            <a:ext cx="8343228" cy="785943"/>
          </a:xfrm>
        </p:spPr>
        <p:txBody>
          <a:bodyPr/>
          <a:lstStyle/>
          <a:p>
            <a:r>
              <a:rPr lang="en-GB" sz="4000" b="1" dirty="0"/>
              <a:t>Each module page on Moodle contains:</a:t>
            </a:r>
          </a:p>
        </p:txBody>
      </p:sp>
      <p:sp>
        <p:nvSpPr>
          <p:cNvPr id="6" name="Content Placeholder 5"/>
          <p:cNvSpPr>
            <a:spLocks noGrp="1"/>
          </p:cNvSpPr>
          <p:nvPr>
            <p:ph idx="1"/>
          </p:nvPr>
        </p:nvSpPr>
        <p:spPr>
          <a:xfrm>
            <a:off x="1171406" y="1568291"/>
            <a:ext cx="6060123" cy="3521869"/>
          </a:xfrm>
        </p:spPr>
        <p:txBody>
          <a:bodyPr/>
          <a:lstStyle/>
          <a:p>
            <a:endParaRPr lang="en-GB" dirty="0"/>
          </a:p>
          <a:p>
            <a:pPr>
              <a:buFont typeface="Wingdings" panose="05000000000000000000" pitchFamily="2" charset="2"/>
              <a:buChar char="Ø"/>
            </a:pPr>
            <a:r>
              <a:rPr lang="en-GB" sz="2400" dirty="0"/>
              <a:t>Details of course lecturer/s </a:t>
            </a:r>
          </a:p>
          <a:p>
            <a:pPr>
              <a:buFont typeface="Wingdings" panose="05000000000000000000" pitchFamily="2" charset="2"/>
              <a:buChar char="Ø"/>
            </a:pPr>
            <a:r>
              <a:rPr lang="en-GB" sz="2400" dirty="0"/>
              <a:t>Module Handbook</a:t>
            </a:r>
          </a:p>
          <a:p>
            <a:pPr>
              <a:buFont typeface="Wingdings" panose="05000000000000000000" pitchFamily="2" charset="2"/>
              <a:buChar char="Ø"/>
            </a:pPr>
            <a:r>
              <a:rPr lang="en-GB" sz="2400" dirty="0"/>
              <a:t>Level Guidebook</a:t>
            </a:r>
          </a:p>
          <a:p>
            <a:pPr>
              <a:buFont typeface="Wingdings" panose="05000000000000000000" pitchFamily="2" charset="2"/>
              <a:buChar char="Ø"/>
            </a:pPr>
            <a:r>
              <a:rPr lang="en-GB" sz="2400" dirty="0"/>
              <a:t>Assessment submission links</a:t>
            </a:r>
          </a:p>
          <a:p>
            <a:pPr>
              <a:buFont typeface="Wingdings" panose="05000000000000000000" pitchFamily="2" charset="2"/>
              <a:buChar char="Ø"/>
            </a:pPr>
            <a:r>
              <a:rPr lang="en-GB" sz="2400" dirty="0"/>
              <a:t>Lecture content and supporting materials</a:t>
            </a:r>
          </a:p>
          <a:p>
            <a:pPr>
              <a:buFont typeface="Wingdings" panose="05000000000000000000" pitchFamily="2" charset="2"/>
              <a:buChar char="Ø"/>
            </a:pPr>
            <a:r>
              <a:rPr lang="en-GB" sz="2400" dirty="0"/>
              <a:t>Useful links</a:t>
            </a:r>
          </a:p>
          <a:p>
            <a:pPr marL="0" indent="0">
              <a:buNone/>
            </a:pPr>
            <a:endParaRPr lang="en-GB" sz="2400" b="1" dirty="0"/>
          </a:p>
          <a:p>
            <a:endParaRPr lang="en-GB" dirty="0"/>
          </a:p>
        </p:txBody>
      </p:sp>
    </p:spTree>
    <p:extLst>
      <p:ext uri="{BB962C8B-B14F-4D97-AF65-F5344CB8AC3E}">
        <p14:creationId xmlns:p14="http://schemas.microsoft.com/office/powerpoint/2010/main" val="1523615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3E12-F301-47E7-979B-05744621ABD6}"/>
              </a:ext>
            </a:extLst>
          </p:cNvPr>
          <p:cNvSpPr>
            <a:spLocks noGrp="1"/>
          </p:cNvSpPr>
          <p:nvPr>
            <p:ph type="title"/>
          </p:nvPr>
        </p:nvSpPr>
        <p:spPr/>
        <p:txBody>
          <a:bodyPr>
            <a:normAutofit/>
          </a:bodyPr>
          <a:lstStyle/>
          <a:p>
            <a:r>
              <a:rPr lang="en-GB" sz="2800" dirty="0">
                <a:solidFill>
                  <a:srgbClr val="FFFFFF"/>
                </a:solidFill>
              </a:rPr>
              <a:t>Moodle</a:t>
            </a:r>
          </a:p>
        </p:txBody>
      </p:sp>
      <p:sp>
        <p:nvSpPr>
          <p:cNvPr id="3" name="Content Placeholder 2">
            <a:extLst>
              <a:ext uri="{FF2B5EF4-FFF2-40B4-BE49-F238E27FC236}">
                <a16:creationId xmlns:a16="http://schemas.microsoft.com/office/drawing/2014/main" id="{3E785409-EB72-4242-A50E-6A5B12AF6C55}"/>
              </a:ext>
            </a:extLst>
          </p:cNvPr>
          <p:cNvSpPr>
            <a:spLocks noGrp="1"/>
          </p:cNvSpPr>
          <p:nvPr>
            <p:ph idx="4294967295"/>
          </p:nvPr>
        </p:nvSpPr>
        <p:spPr>
          <a:xfrm>
            <a:off x="515184" y="117947"/>
            <a:ext cx="6810773" cy="494356"/>
          </a:xfrm>
          <a:prstGeom prst="rect">
            <a:avLst/>
          </a:prstGeom>
        </p:spPr>
        <p:txBody>
          <a:bodyPr>
            <a:normAutofit/>
          </a:bodyPr>
          <a:lstStyle/>
          <a:p>
            <a:pPr marL="0" indent="0">
              <a:buNone/>
            </a:pPr>
            <a:r>
              <a:rPr lang="en-GB" sz="2400" dirty="0"/>
              <a:t>Let’s explore the Business Skills module:</a:t>
            </a:r>
          </a:p>
        </p:txBody>
      </p:sp>
      <p:pic>
        <p:nvPicPr>
          <p:cNvPr id="5" name="Picture 4" descr="Graphical user interface, application, website&#10;&#10;Description automatically generated">
            <a:extLst>
              <a:ext uri="{FF2B5EF4-FFF2-40B4-BE49-F238E27FC236}">
                <a16:creationId xmlns:a16="http://schemas.microsoft.com/office/drawing/2014/main" id="{B010457A-940D-1EE7-EE4C-4F97976DDDC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628914" y="612303"/>
            <a:ext cx="5886171" cy="5306610"/>
          </a:xfrm>
          <a:prstGeom prst="rect">
            <a:avLst/>
          </a:prstGeom>
          <a:ln>
            <a:noFill/>
          </a:ln>
          <a:effectLst>
            <a:outerShdw blurRad="292100" dist="139700" dir="2700000" algn="tl" rotWithShape="0">
              <a:srgbClr val="333333">
                <a:alpha val="65000"/>
              </a:srgbClr>
            </a:outerShdw>
          </a:effectLst>
        </p:spPr>
      </p:pic>
      <p:sp>
        <p:nvSpPr>
          <p:cNvPr id="7" name="Rectangle 6">
            <a:extLst>
              <a:ext uri="{FF2B5EF4-FFF2-40B4-BE49-F238E27FC236}">
                <a16:creationId xmlns:a16="http://schemas.microsoft.com/office/drawing/2014/main" id="{1D1ACBC5-B965-17AD-2776-9E3625F15286}"/>
              </a:ext>
            </a:extLst>
          </p:cNvPr>
          <p:cNvSpPr/>
          <p:nvPr/>
        </p:nvSpPr>
        <p:spPr>
          <a:xfrm>
            <a:off x="4819426" y="1581374"/>
            <a:ext cx="2398955" cy="356492"/>
          </a:xfrm>
          <a:prstGeom prst="rect">
            <a:avLst/>
          </a:prstGeom>
          <a:solidFill>
            <a:srgbClr val="FBF7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96435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3E12-F301-47E7-979B-05744621ABD6}"/>
              </a:ext>
            </a:extLst>
          </p:cNvPr>
          <p:cNvSpPr>
            <a:spLocks noGrp="1"/>
          </p:cNvSpPr>
          <p:nvPr>
            <p:ph type="title"/>
          </p:nvPr>
        </p:nvSpPr>
        <p:spPr>
          <a:xfrm>
            <a:off x="628650" y="1"/>
            <a:ext cx="7886700" cy="612302"/>
          </a:xfrm>
        </p:spPr>
        <p:txBody>
          <a:bodyPr>
            <a:normAutofit/>
          </a:bodyPr>
          <a:lstStyle/>
          <a:p>
            <a:r>
              <a:rPr lang="en-GB" sz="2800">
                <a:solidFill>
                  <a:srgbClr val="FFFFFF"/>
                </a:solidFill>
              </a:rPr>
              <a:t>Moodle</a:t>
            </a:r>
            <a:endParaRPr lang="en-GB" sz="2800" dirty="0">
              <a:solidFill>
                <a:srgbClr val="FFFFFF"/>
              </a:solidFill>
            </a:endParaRPr>
          </a:p>
        </p:txBody>
      </p:sp>
      <p:sp>
        <p:nvSpPr>
          <p:cNvPr id="3" name="Content Placeholder 2">
            <a:extLst>
              <a:ext uri="{FF2B5EF4-FFF2-40B4-BE49-F238E27FC236}">
                <a16:creationId xmlns:a16="http://schemas.microsoft.com/office/drawing/2014/main" id="{3E785409-EB72-4242-A50E-6A5B12AF6C55}"/>
              </a:ext>
            </a:extLst>
          </p:cNvPr>
          <p:cNvSpPr>
            <a:spLocks noGrp="1"/>
          </p:cNvSpPr>
          <p:nvPr>
            <p:ph idx="4294967295"/>
          </p:nvPr>
        </p:nvSpPr>
        <p:spPr>
          <a:xfrm>
            <a:off x="2895893" y="199227"/>
            <a:ext cx="3027388" cy="494356"/>
          </a:xfrm>
          <a:prstGeom prst="rect">
            <a:avLst/>
          </a:prstGeom>
        </p:spPr>
        <p:txBody>
          <a:bodyPr>
            <a:noAutofit/>
          </a:bodyPr>
          <a:lstStyle/>
          <a:p>
            <a:pPr marL="0" indent="0" algn="ctr">
              <a:buNone/>
            </a:pPr>
            <a:r>
              <a:rPr lang="en-GB" sz="3600" dirty="0">
                <a:latin typeface="Arial Rounded MT Bold" panose="020F0704030504030204" pitchFamily="34" charset="0"/>
              </a:rPr>
              <a:t>Module Lead</a:t>
            </a:r>
          </a:p>
        </p:txBody>
      </p:sp>
      <p:pic>
        <p:nvPicPr>
          <p:cNvPr id="8" name="Picture 7" descr="Graphical user interface, website&#10;&#10;Description automatically generated">
            <a:extLst>
              <a:ext uri="{FF2B5EF4-FFF2-40B4-BE49-F238E27FC236}">
                <a16:creationId xmlns:a16="http://schemas.microsoft.com/office/drawing/2014/main" id="{4B97D414-80A7-B4AF-9121-8BB514001FD9}"/>
              </a:ext>
            </a:extLst>
          </p:cNvPr>
          <p:cNvPicPr>
            <a:picLocks noChangeAspect="1"/>
          </p:cNvPicPr>
          <p:nvPr/>
        </p:nvPicPr>
        <p:blipFill>
          <a:blip r:embed="rId2"/>
          <a:stretch>
            <a:fillRect/>
          </a:stretch>
        </p:blipFill>
        <p:spPr>
          <a:xfrm>
            <a:off x="243465" y="892809"/>
            <a:ext cx="8657070" cy="49229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698049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3E12-F301-47E7-979B-05744621ABD6}"/>
              </a:ext>
            </a:extLst>
          </p:cNvPr>
          <p:cNvSpPr>
            <a:spLocks noGrp="1"/>
          </p:cNvSpPr>
          <p:nvPr>
            <p:ph type="title"/>
          </p:nvPr>
        </p:nvSpPr>
        <p:spPr>
          <a:xfrm>
            <a:off x="628650" y="1"/>
            <a:ext cx="7886700" cy="612302"/>
          </a:xfrm>
        </p:spPr>
        <p:txBody>
          <a:bodyPr>
            <a:normAutofit/>
          </a:bodyPr>
          <a:lstStyle/>
          <a:p>
            <a:r>
              <a:rPr lang="en-GB" sz="2800">
                <a:solidFill>
                  <a:srgbClr val="FFFFFF"/>
                </a:solidFill>
              </a:rPr>
              <a:t>Moodle</a:t>
            </a:r>
            <a:endParaRPr lang="en-GB" sz="2800" dirty="0">
              <a:solidFill>
                <a:srgbClr val="FFFFFF"/>
              </a:solidFill>
            </a:endParaRPr>
          </a:p>
        </p:txBody>
      </p:sp>
      <p:sp>
        <p:nvSpPr>
          <p:cNvPr id="3" name="Content Placeholder 2">
            <a:extLst>
              <a:ext uri="{FF2B5EF4-FFF2-40B4-BE49-F238E27FC236}">
                <a16:creationId xmlns:a16="http://schemas.microsoft.com/office/drawing/2014/main" id="{3E785409-EB72-4242-A50E-6A5B12AF6C55}"/>
              </a:ext>
            </a:extLst>
          </p:cNvPr>
          <p:cNvSpPr>
            <a:spLocks noGrp="1"/>
          </p:cNvSpPr>
          <p:nvPr>
            <p:ph idx="4294967295"/>
          </p:nvPr>
        </p:nvSpPr>
        <p:spPr>
          <a:xfrm>
            <a:off x="2895892" y="199227"/>
            <a:ext cx="3586187" cy="494356"/>
          </a:xfrm>
          <a:prstGeom prst="rect">
            <a:avLst/>
          </a:prstGeom>
        </p:spPr>
        <p:txBody>
          <a:bodyPr>
            <a:noAutofit/>
          </a:bodyPr>
          <a:lstStyle/>
          <a:p>
            <a:pPr marL="0" indent="0" algn="ctr">
              <a:buNone/>
            </a:pPr>
            <a:r>
              <a:rPr lang="en-GB" sz="3600" dirty="0">
                <a:latin typeface="Arial Rounded MT Bold" panose="020F0704030504030204" pitchFamily="34" charset="0"/>
              </a:rPr>
              <a:t>Module Tutor</a:t>
            </a:r>
          </a:p>
        </p:txBody>
      </p:sp>
      <p:pic>
        <p:nvPicPr>
          <p:cNvPr id="5" name="Picture 4" descr="Graphical user interface, website&#10;&#10;Description automatically generated">
            <a:extLst>
              <a:ext uri="{FF2B5EF4-FFF2-40B4-BE49-F238E27FC236}">
                <a16:creationId xmlns:a16="http://schemas.microsoft.com/office/drawing/2014/main" id="{D127F983-C277-7234-F3C9-DF4E3438F76A}"/>
              </a:ext>
            </a:extLst>
          </p:cNvPr>
          <p:cNvPicPr>
            <a:picLocks noChangeAspect="1"/>
          </p:cNvPicPr>
          <p:nvPr/>
        </p:nvPicPr>
        <p:blipFill>
          <a:blip r:embed="rId2"/>
          <a:stretch>
            <a:fillRect/>
          </a:stretch>
        </p:blipFill>
        <p:spPr>
          <a:xfrm>
            <a:off x="249996" y="892809"/>
            <a:ext cx="8644007" cy="483916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402301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332F2-6C66-4D57-B12A-58AF84EE8EFB}"/>
              </a:ext>
            </a:extLst>
          </p:cNvPr>
          <p:cNvSpPr>
            <a:spLocks noGrp="1"/>
          </p:cNvSpPr>
          <p:nvPr>
            <p:ph type="title"/>
          </p:nvPr>
        </p:nvSpPr>
        <p:spPr/>
        <p:txBody>
          <a:bodyPr/>
          <a:lstStyle/>
          <a:p>
            <a:r>
              <a:rPr lang="en-GB" sz="4000" b="1" dirty="0"/>
              <a:t>Student email</a:t>
            </a:r>
          </a:p>
        </p:txBody>
      </p:sp>
      <p:sp>
        <p:nvSpPr>
          <p:cNvPr id="3" name="Content Placeholder 2">
            <a:extLst>
              <a:ext uri="{FF2B5EF4-FFF2-40B4-BE49-F238E27FC236}">
                <a16:creationId xmlns:a16="http://schemas.microsoft.com/office/drawing/2014/main" id="{583DC24B-5DE1-4D85-8AFE-97F26CC101EF}"/>
              </a:ext>
            </a:extLst>
          </p:cNvPr>
          <p:cNvSpPr>
            <a:spLocks noGrp="1"/>
          </p:cNvSpPr>
          <p:nvPr>
            <p:ph idx="1"/>
          </p:nvPr>
        </p:nvSpPr>
        <p:spPr>
          <a:xfrm>
            <a:off x="628650" y="1407733"/>
            <a:ext cx="8060787" cy="3981848"/>
          </a:xfrm>
        </p:spPr>
        <p:txBody>
          <a:bodyPr/>
          <a:lstStyle/>
          <a:p>
            <a:pPr marL="0" indent="0">
              <a:buNone/>
            </a:pPr>
            <a:r>
              <a:rPr lang="en-GB" sz="2400" b="1" dirty="0"/>
              <a:t>Let’s practice</a:t>
            </a:r>
          </a:p>
          <a:p>
            <a:r>
              <a:rPr lang="en-GB" sz="2400" dirty="0"/>
              <a:t>You can access this via Moodle or Quick Links. </a:t>
            </a:r>
          </a:p>
          <a:p>
            <a:r>
              <a:rPr lang="en-US" sz="2400" dirty="0"/>
              <a:t>Login with your email address (e.g., 1234567@student.uwtsd.ac.uk)</a:t>
            </a:r>
          </a:p>
          <a:p>
            <a:r>
              <a:rPr lang="en-GB" sz="2400" dirty="0"/>
              <a:t>Password is based on your date of birth by default (e.g., “dob17.06.87”)</a:t>
            </a:r>
          </a:p>
          <a:p>
            <a:pPr marL="0" indent="0">
              <a:buNone/>
            </a:pPr>
            <a:r>
              <a:rPr lang="en-GB" sz="2400" b="1" dirty="0"/>
              <a:t>You should check this email address regularly, at least 3 times a week, because this is where we will send all communication to you and it is your responsibility to make sure that you receive and understand what is sent. </a:t>
            </a:r>
          </a:p>
          <a:p>
            <a:pPr marL="0" indent="0">
              <a:buNone/>
            </a:pPr>
            <a:endParaRPr lang="en-GB" sz="2400" b="1" i="0" dirty="0">
              <a:effectLst/>
              <a:latin typeface="Calibri" panose="020F0502020204030204" pitchFamily="34" charset="0"/>
            </a:endParaRPr>
          </a:p>
          <a:p>
            <a:endParaRPr lang="en-GB" dirty="0"/>
          </a:p>
        </p:txBody>
      </p:sp>
    </p:spTree>
    <p:extLst>
      <p:ext uri="{BB962C8B-B14F-4D97-AF65-F5344CB8AC3E}">
        <p14:creationId xmlns:p14="http://schemas.microsoft.com/office/powerpoint/2010/main" val="8677277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7321-09DC-4F47-A6F1-BDF6EC27AAF8}"/>
              </a:ext>
            </a:extLst>
          </p:cNvPr>
          <p:cNvSpPr>
            <a:spLocks noGrp="1"/>
          </p:cNvSpPr>
          <p:nvPr>
            <p:ph type="title"/>
          </p:nvPr>
        </p:nvSpPr>
        <p:spPr>
          <a:xfrm>
            <a:off x="628650" y="128458"/>
            <a:ext cx="2426522" cy="635336"/>
          </a:xfrm>
        </p:spPr>
        <p:txBody>
          <a:bodyPr/>
          <a:lstStyle/>
          <a:p>
            <a:r>
              <a:rPr lang="en-GB" sz="4000" b="1" dirty="0">
                <a:hlinkClick r:id="rId2"/>
              </a:rPr>
              <a:t>Quick Links</a:t>
            </a:r>
            <a:endParaRPr lang="en-GB" sz="4000" b="1" dirty="0"/>
          </a:p>
        </p:txBody>
      </p:sp>
      <p:pic>
        <p:nvPicPr>
          <p:cNvPr id="5" name="Picture 4" descr="Graphical user interface&#10;&#10;Description automatically generated">
            <a:extLst>
              <a:ext uri="{FF2B5EF4-FFF2-40B4-BE49-F238E27FC236}">
                <a16:creationId xmlns:a16="http://schemas.microsoft.com/office/drawing/2014/main" id="{A55D7260-49FF-A75B-AC88-A853BC5A06B1}"/>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r="24117"/>
          <a:stretch/>
        </p:blipFill>
        <p:spPr>
          <a:xfrm>
            <a:off x="774550" y="880350"/>
            <a:ext cx="7896113" cy="50973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531535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FFC0F-265C-43DD-95B7-4F6C32F091CC}"/>
              </a:ext>
            </a:extLst>
          </p:cNvPr>
          <p:cNvSpPr>
            <a:spLocks noGrp="1"/>
          </p:cNvSpPr>
          <p:nvPr>
            <p:ph type="title"/>
          </p:nvPr>
        </p:nvSpPr>
        <p:spPr/>
        <p:txBody>
          <a:bodyPr/>
          <a:lstStyle/>
          <a:p>
            <a:r>
              <a:rPr lang="en-GB" sz="4000" b="1" dirty="0"/>
              <a:t>Student email</a:t>
            </a:r>
          </a:p>
        </p:txBody>
      </p:sp>
      <p:sp>
        <p:nvSpPr>
          <p:cNvPr id="3" name="Content Placeholder 2">
            <a:extLst>
              <a:ext uri="{FF2B5EF4-FFF2-40B4-BE49-F238E27FC236}">
                <a16:creationId xmlns:a16="http://schemas.microsoft.com/office/drawing/2014/main" id="{2635B518-25BF-4053-9085-FCDFDAE1FB87}"/>
              </a:ext>
            </a:extLst>
          </p:cNvPr>
          <p:cNvSpPr>
            <a:spLocks noGrp="1"/>
          </p:cNvSpPr>
          <p:nvPr>
            <p:ph idx="1"/>
          </p:nvPr>
        </p:nvSpPr>
        <p:spPr/>
        <p:txBody>
          <a:bodyPr/>
          <a:lstStyle/>
          <a:p>
            <a:pPr marL="0" indent="0">
              <a:buNone/>
            </a:pPr>
            <a:r>
              <a:rPr lang="en-GB" sz="2400" dirty="0">
                <a:latin typeface="Calibri" panose="020F0502020204030204" pitchFamily="34" charset="0"/>
              </a:rPr>
              <a:t>Y</a:t>
            </a:r>
            <a:r>
              <a:rPr lang="en-GB" sz="2400" i="0" dirty="0">
                <a:effectLst/>
                <a:latin typeface="Calibri" panose="020F0502020204030204" pitchFamily="34" charset="0"/>
              </a:rPr>
              <a:t>ou should use your student email address and not use your personal email address when emailing anyone at the university.</a:t>
            </a:r>
          </a:p>
          <a:p>
            <a:r>
              <a:rPr lang="en-GB" sz="2400" dirty="0"/>
              <a:t>Please ensure that you check your student email regularly for updates or important information. The Team chat is not a substitute for this. </a:t>
            </a:r>
          </a:p>
          <a:p>
            <a:r>
              <a:rPr lang="en-GB" sz="2400" dirty="0"/>
              <a:t>If you cannot attend, please email your lecturer rather than message via Teams </a:t>
            </a:r>
          </a:p>
        </p:txBody>
      </p:sp>
    </p:spTree>
    <p:extLst>
      <p:ext uri="{BB962C8B-B14F-4D97-AF65-F5344CB8AC3E}">
        <p14:creationId xmlns:p14="http://schemas.microsoft.com/office/powerpoint/2010/main" val="35010384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350041" y="586855"/>
            <a:ext cx="2401025" cy="3387497"/>
          </a:xfrm>
        </p:spPr>
        <p:txBody>
          <a:bodyPr anchor="b">
            <a:normAutofit/>
          </a:bodyPr>
          <a:lstStyle/>
          <a:p>
            <a:pPr algn="r"/>
            <a:r>
              <a:rPr lang="en-GB" sz="3500" b="1">
                <a:solidFill>
                  <a:srgbClr val="FFFFFF"/>
                </a:solidFill>
              </a:rPr>
              <a:t>Microsoft Office 365 can be installed for free</a:t>
            </a:r>
            <a:endParaRPr lang="en-GB" sz="3500">
              <a:solidFill>
                <a:srgbClr val="FFFFFF"/>
              </a:solidFill>
            </a:endParaRPr>
          </a:p>
        </p:txBody>
      </p:sp>
      <p:sp>
        <p:nvSpPr>
          <p:cNvPr id="6" name="Content Placeholder 5"/>
          <p:cNvSpPr>
            <a:spLocks noGrp="1"/>
          </p:cNvSpPr>
          <p:nvPr>
            <p:ph idx="1"/>
          </p:nvPr>
        </p:nvSpPr>
        <p:spPr>
          <a:xfrm>
            <a:off x="3607694" y="649480"/>
            <a:ext cx="4916510" cy="5546047"/>
          </a:xfrm>
        </p:spPr>
        <p:txBody>
          <a:bodyPr anchor="ctr">
            <a:normAutofit/>
          </a:bodyPr>
          <a:lstStyle/>
          <a:p>
            <a:r>
              <a:rPr lang="en-GB" sz="2400" dirty="0"/>
              <a:t>Once installed on your personal device, you can login with your university account and access Microsoft Office 365.</a:t>
            </a:r>
          </a:p>
          <a:p>
            <a:r>
              <a:rPr lang="en-GB" sz="2400" b="1" dirty="0"/>
              <a:t>Windows &amp; Apple Mac Laptops &amp; Computers</a:t>
            </a:r>
          </a:p>
          <a:p>
            <a:pPr lvl="1"/>
            <a:r>
              <a:rPr lang="en-GB" dirty="0"/>
              <a:t>Visit </a:t>
            </a:r>
            <a:r>
              <a:rPr lang="en-GB" u="sng" dirty="0">
                <a:hlinkClick r:id="rId2"/>
              </a:rPr>
              <a:t>www.office.com</a:t>
            </a:r>
            <a:r>
              <a:rPr lang="en-GB" dirty="0"/>
              <a:t> and login with your university email address and password</a:t>
            </a:r>
          </a:p>
          <a:p>
            <a:pPr lvl="1"/>
            <a:r>
              <a:rPr lang="en-GB" dirty="0"/>
              <a:t>Follow the instructions to install Office 365</a:t>
            </a:r>
          </a:p>
          <a:p>
            <a:pPr lvl="1"/>
            <a:r>
              <a:rPr lang="en-GB" dirty="0"/>
              <a:t>More detailed instructions can be found on the </a:t>
            </a:r>
            <a:r>
              <a:rPr lang="en-GB" u="sng" dirty="0">
                <a:hlinkClick r:id="rId3"/>
              </a:rPr>
              <a:t>Microsoft Website</a:t>
            </a:r>
            <a:r>
              <a:rPr lang="en-GB" dirty="0"/>
              <a:t> or you can watch a short </a:t>
            </a:r>
            <a:r>
              <a:rPr lang="en-GB" u="sng" dirty="0">
                <a:hlinkClick r:id="rId4"/>
              </a:rPr>
              <a:t>Microsoft video guide</a:t>
            </a:r>
            <a:r>
              <a:rPr lang="en-GB" dirty="0"/>
              <a:t>.</a:t>
            </a:r>
          </a:p>
          <a:p>
            <a:endParaRPr lang="en-GB" sz="1700" dirty="0"/>
          </a:p>
        </p:txBody>
      </p:sp>
    </p:spTree>
    <p:extLst>
      <p:ext uri="{BB962C8B-B14F-4D97-AF65-F5344CB8AC3E}">
        <p14:creationId xmlns:p14="http://schemas.microsoft.com/office/powerpoint/2010/main" val="8005881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350041" y="586855"/>
            <a:ext cx="2401025" cy="3387497"/>
          </a:xfrm>
        </p:spPr>
        <p:txBody>
          <a:bodyPr anchor="b">
            <a:normAutofit/>
          </a:bodyPr>
          <a:lstStyle/>
          <a:p>
            <a:pPr algn="ctr"/>
            <a:r>
              <a:rPr lang="en-GB" sz="3500" b="1" dirty="0">
                <a:solidFill>
                  <a:srgbClr val="FFFFFF"/>
                </a:solidFill>
              </a:rPr>
              <a:t>More on Microsoft Office 365</a:t>
            </a:r>
            <a:endParaRPr lang="en-GB" sz="3500" dirty="0">
              <a:solidFill>
                <a:srgbClr val="FFFFFF"/>
              </a:solidFill>
            </a:endParaRPr>
          </a:p>
        </p:txBody>
      </p:sp>
      <p:sp>
        <p:nvSpPr>
          <p:cNvPr id="2" name="TextBox 1">
            <a:extLst>
              <a:ext uri="{FF2B5EF4-FFF2-40B4-BE49-F238E27FC236}">
                <a16:creationId xmlns:a16="http://schemas.microsoft.com/office/drawing/2014/main" id="{ACBCA7D1-630F-94A3-1398-78613E1A0E52}"/>
              </a:ext>
            </a:extLst>
          </p:cNvPr>
          <p:cNvSpPr txBox="1"/>
          <p:nvPr/>
        </p:nvSpPr>
        <p:spPr>
          <a:xfrm>
            <a:off x="3284906" y="426908"/>
            <a:ext cx="5577423" cy="2585323"/>
          </a:xfrm>
          <a:prstGeom prst="rect">
            <a:avLst/>
          </a:prstGeom>
          <a:noFill/>
        </p:spPr>
        <p:txBody>
          <a:bodyPr wrap="square" rtlCol="0">
            <a:spAutoFit/>
          </a:bodyPr>
          <a:lstStyle/>
          <a:p>
            <a:r>
              <a:rPr lang="en-GB" sz="2400" dirty="0"/>
              <a:t>Please click on the Microsoft Office 365 tile on the </a:t>
            </a:r>
            <a:r>
              <a:rPr lang="en-GB" sz="2400" i="1" dirty="0"/>
              <a:t>Digital Support Hospitality and Tourism </a:t>
            </a:r>
            <a:r>
              <a:rPr lang="en-GB" sz="2400" dirty="0"/>
              <a:t>Moodle page for a detailed guide on how to install Office 365 - as well as a number of tutorials on how to use Office apps (Word, PowerPoint, Excel) effectively</a:t>
            </a:r>
          </a:p>
          <a:p>
            <a:endParaRPr lang="en-GB" dirty="0"/>
          </a:p>
        </p:txBody>
      </p:sp>
      <p:pic>
        <p:nvPicPr>
          <p:cNvPr id="4" name="Picture 3" descr="Graphical user interface, text&#10;&#10;Description automatically generated with medium confidence">
            <a:extLst>
              <a:ext uri="{FF2B5EF4-FFF2-40B4-BE49-F238E27FC236}">
                <a16:creationId xmlns:a16="http://schemas.microsoft.com/office/drawing/2014/main" id="{750CBAD6-AEF2-F9C8-D63B-7256DCF3D5B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3652774" y="3059197"/>
            <a:ext cx="4564499" cy="322199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120701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350041" y="586855"/>
            <a:ext cx="2401025" cy="3387497"/>
          </a:xfrm>
        </p:spPr>
        <p:txBody>
          <a:bodyPr anchor="b">
            <a:normAutofit/>
          </a:bodyPr>
          <a:lstStyle/>
          <a:p>
            <a:pPr algn="ctr"/>
            <a:r>
              <a:rPr lang="en-GB" sz="3500" b="1" dirty="0">
                <a:solidFill>
                  <a:srgbClr val="FFFFFF"/>
                </a:solidFill>
              </a:rPr>
              <a:t>More on Microsoft Office 365</a:t>
            </a:r>
            <a:endParaRPr lang="en-GB" sz="3500" dirty="0">
              <a:solidFill>
                <a:srgbClr val="FFFFFF"/>
              </a:solidFill>
            </a:endParaRPr>
          </a:p>
        </p:txBody>
      </p:sp>
      <p:pic>
        <p:nvPicPr>
          <p:cNvPr id="6" name="Picture 5" descr="Graphical user interface, application&#10;&#10;Description automatically generated">
            <a:extLst>
              <a:ext uri="{FF2B5EF4-FFF2-40B4-BE49-F238E27FC236}">
                <a16:creationId xmlns:a16="http://schemas.microsoft.com/office/drawing/2014/main" id="{1487805B-6EFB-0627-C97F-A137E77695F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3616185" y="315089"/>
            <a:ext cx="4645688" cy="642249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474493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48E9AC-00BE-4F5B-AAA0-AFEF326C7A92}"/>
              </a:ext>
            </a:extLst>
          </p:cNvPr>
          <p:cNvSpPr>
            <a:spLocks noGrp="1"/>
          </p:cNvSpPr>
          <p:nvPr>
            <p:ph type="title"/>
          </p:nvPr>
        </p:nvSpPr>
        <p:spPr>
          <a:xfrm>
            <a:off x="811530" y="2348670"/>
            <a:ext cx="7886700" cy="1702825"/>
          </a:xfrm>
        </p:spPr>
        <p:txBody>
          <a:bodyPr/>
          <a:lstStyle/>
          <a:p>
            <a:r>
              <a:rPr lang="en-GB" sz="4000" b="1" dirty="0"/>
              <a:t>Understanding Assessment and Locating Resources and Further Information</a:t>
            </a:r>
          </a:p>
        </p:txBody>
      </p:sp>
      <p:sp>
        <p:nvSpPr>
          <p:cNvPr id="5" name="Arrow: Right 4">
            <a:extLst>
              <a:ext uri="{FF2B5EF4-FFF2-40B4-BE49-F238E27FC236}">
                <a16:creationId xmlns:a16="http://schemas.microsoft.com/office/drawing/2014/main" id="{5547D24A-5846-46B8-A827-7FC85EAFC382}"/>
              </a:ext>
            </a:extLst>
          </p:cNvPr>
          <p:cNvSpPr/>
          <p:nvPr/>
        </p:nvSpPr>
        <p:spPr>
          <a:xfrm>
            <a:off x="3840479" y="3674233"/>
            <a:ext cx="3516923" cy="8299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35642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65CB1-3322-F4B3-C702-709B837C41D3}"/>
              </a:ext>
            </a:extLst>
          </p:cNvPr>
          <p:cNvSpPr>
            <a:spLocks noGrp="1"/>
          </p:cNvSpPr>
          <p:nvPr>
            <p:ph type="title"/>
          </p:nvPr>
        </p:nvSpPr>
        <p:spPr/>
        <p:txBody>
          <a:bodyPr/>
          <a:lstStyle/>
          <a:p>
            <a:r>
              <a:rPr lang="en-GB" sz="4000" b="1" dirty="0"/>
              <a:t>Assessments</a:t>
            </a:r>
          </a:p>
        </p:txBody>
      </p:sp>
      <p:sp>
        <p:nvSpPr>
          <p:cNvPr id="3" name="Content Placeholder 2">
            <a:extLst>
              <a:ext uri="{FF2B5EF4-FFF2-40B4-BE49-F238E27FC236}">
                <a16:creationId xmlns:a16="http://schemas.microsoft.com/office/drawing/2014/main" id="{BB9CB19B-4EE1-ACE6-F7CC-C2C6E201B146}"/>
              </a:ext>
            </a:extLst>
          </p:cNvPr>
          <p:cNvSpPr>
            <a:spLocks noGrp="1"/>
          </p:cNvSpPr>
          <p:nvPr>
            <p:ph idx="1"/>
          </p:nvPr>
        </p:nvSpPr>
        <p:spPr>
          <a:xfrm>
            <a:off x="628650" y="1530203"/>
            <a:ext cx="7886700" cy="4351338"/>
          </a:xfrm>
        </p:spPr>
        <p:txBody>
          <a:bodyPr/>
          <a:lstStyle/>
          <a:p>
            <a:r>
              <a:rPr lang="en-GB" sz="2400" dirty="0"/>
              <a:t>Throughout the academic year you will be expected to submit assessments for all 6 modules. </a:t>
            </a:r>
            <a:r>
              <a:rPr lang="en-GB" sz="2400" b="1" i="1" dirty="0"/>
              <a:t>Your final mark for each module contributes to your final grade for level 4.</a:t>
            </a:r>
          </a:p>
          <a:p>
            <a:r>
              <a:rPr lang="en-GB" sz="2400" b="1" i="1" dirty="0"/>
              <a:t>Failure to submit may result in you failing the year and being withdrawn from the course.</a:t>
            </a:r>
          </a:p>
          <a:p>
            <a:r>
              <a:rPr lang="en-GB" sz="2400" dirty="0"/>
              <a:t>The mode of assessment for Business Skills is a portfolio made up of 8 elements (8 small assignments). It is important that you attempt all elements to pass the module.</a:t>
            </a:r>
          </a:p>
        </p:txBody>
      </p:sp>
    </p:spTree>
    <p:extLst>
      <p:ext uri="{BB962C8B-B14F-4D97-AF65-F5344CB8AC3E}">
        <p14:creationId xmlns:p14="http://schemas.microsoft.com/office/powerpoint/2010/main" val="3056763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55DA7-3278-63E3-DCC7-AEC5D4CA9258}"/>
              </a:ext>
            </a:extLst>
          </p:cNvPr>
          <p:cNvSpPr>
            <a:spLocks noGrp="1"/>
          </p:cNvSpPr>
          <p:nvPr>
            <p:ph type="title"/>
          </p:nvPr>
        </p:nvSpPr>
        <p:spPr/>
        <p:txBody>
          <a:bodyPr/>
          <a:lstStyle/>
          <a:p>
            <a:r>
              <a:rPr lang="en-GB" sz="4000" b="1" dirty="0"/>
              <a:t>Extenuating Circumstances:</a:t>
            </a:r>
            <a:endParaRPr lang="en-GB" sz="4000" dirty="0"/>
          </a:p>
        </p:txBody>
      </p:sp>
      <p:sp>
        <p:nvSpPr>
          <p:cNvPr id="3" name="Content Placeholder 2">
            <a:extLst>
              <a:ext uri="{FF2B5EF4-FFF2-40B4-BE49-F238E27FC236}">
                <a16:creationId xmlns:a16="http://schemas.microsoft.com/office/drawing/2014/main" id="{DEBFC541-FD6A-1A1A-D903-5AD7858246EE}"/>
              </a:ext>
            </a:extLst>
          </p:cNvPr>
          <p:cNvSpPr>
            <a:spLocks noGrp="1"/>
          </p:cNvSpPr>
          <p:nvPr>
            <p:ph idx="1"/>
          </p:nvPr>
        </p:nvSpPr>
        <p:spPr>
          <a:xfrm>
            <a:off x="714711" y="1501933"/>
            <a:ext cx="7886700" cy="4145832"/>
          </a:xfrm>
        </p:spPr>
        <p:txBody>
          <a:bodyPr/>
          <a:lstStyle/>
          <a:p>
            <a:r>
              <a:rPr lang="en-GB" sz="2400" dirty="0"/>
              <a:t>It isn’t possible for your tutor to provide extensions to deadlines. The course has been planned to be manageable with the deadline dates, and there is an expectation that you manage your time in order to meet the deadlines throughout the term. </a:t>
            </a:r>
          </a:p>
          <a:p>
            <a:r>
              <a:rPr lang="en-GB" sz="2400" dirty="0"/>
              <a:t>If there are exceptional circumstances that affect your ability to do the assignment, which can be evidenced (like a hospitalisation, family bereavement or other unforeseen emergencies) then you can apply for Extenuating Circumstances which is reviewed by the Academic Office. </a:t>
            </a:r>
          </a:p>
        </p:txBody>
      </p:sp>
    </p:spTree>
    <p:extLst>
      <p:ext uri="{BB962C8B-B14F-4D97-AF65-F5344CB8AC3E}">
        <p14:creationId xmlns:p14="http://schemas.microsoft.com/office/powerpoint/2010/main" val="24720011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0D451-2F0D-6098-EE89-32B237C51490}"/>
              </a:ext>
            </a:extLst>
          </p:cNvPr>
          <p:cNvSpPr>
            <a:spLocks noGrp="1"/>
          </p:cNvSpPr>
          <p:nvPr>
            <p:ph type="title"/>
          </p:nvPr>
        </p:nvSpPr>
        <p:spPr/>
        <p:txBody>
          <a:bodyPr/>
          <a:lstStyle/>
          <a:p>
            <a:r>
              <a:rPr lang="en-GB" sz="4000" b="1" dirty="0"/>
              <a:t>Extenuating Circumstances:</a:t>
            </a:r>
            <a:endParaRPr lang="en-GB" sz="4000" dirty="0"/>
          </a:p>
        </p:txBody>
      </p:sp>
      <p:sp>
        <p:nvSpPr>
          <p:cNvPr id="3" name="Content Placeholder 2">
            <a:extLst>
              <a:ext uri="{FF2B5EF4-FFF2-40B4-BE49-F238E27FC236}">
                <a16:creationId xmlns:a16="http://schemas.microsoft.com/office/drawing/2014/main" id="{8A78B785-6871-1CF2-A91F-FD444183FA29}"/>
              </a:ext>
            </a:extLst>
          </p:cNvPr>
          <p:cNvSpPr>
            <a:spLocks noGrp="1"/>
          </p:cNvSpPr>
          <p:nvPr>
            <p:ph idx="1"/>
          </p:nvPr>
        </p:nvSpPr>
        <p:spPr>
          <a:xfrm>
            <a:off x="628650" y="2146215"/>
            <a:ext cx="7886700" cy="3243365"/>
          </a:xfrm>
        </p:spPr>
        <p:txBody>
          <a:bodyPr/>
          <a:lstStyle/>
          <a:p>
            <a:r>
              <a:rPr lang="en-GB" sz="2400" dirty="0"/>
              <a:t>You can apply for Extenuating Circumstances through mytsd.uwtsd.ac.uk  Please see the level 4 guidebook p. 30 for guidance. </a:t>
            </a:r>
          </a:p>
          <a:p>
            <a:r>
              <a:rPr lang="en-GB" sz="2400" dirty="0"/>
              <a:t>If you need help with gathering evidence, you can contact the </a:t>
            </a:r>
            <a:r>
              <a:rPr lang="en-GB" sz="2400" dirty="0">
                <a:hlinkClick r:id="rId2"/>
              </a:rPr>
              <a:t>Students’ Union </a:t>
            </a:r>
            <a:r>
              <a:rPr lang="en-GB" sz="2400" dirty="0"/>
              <a:t>for guidance</a:t>
            </a:r>
          </a:p>
          <a:p>
            <a:pPr marL="0" indent="0">
              <a:buNone/>
            </a:pPr>
            <a:endParaRPr lang="en-GB" dirty="0"/>
          </a:p>
        </p:txBody>
      </p:sp>
    </p:spTree>
    <p:extLst>
      <p:ext uri="{BB962C8B-B14F-4D97-AF65-F5344CB8AC3E}">
        <p14:creationId xmlns:p14="http://schemas.microsoft.com/office/powerpoint/2010/main" val="40921624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rgbClr val="000000"/>
                </a:solidFill>
              </a:rPr>
              <a:t>Module Handbook</a:t>
            </a:r>
          </a:p>
        </p:txBody>
      </p:sp>
      <p:sp>
        <p:nvSpPr>
          <p:cNvPr id="3" name="Content Placeholder 2"/>
          <p:cNvSpPr>
            <a:spLocks noGrp="1"/>
          </p:cNvSpPr>
          <p:nvPr>
            <p:ph idx="1"/>
          </p:nvPr>
        </p:nvSpPr>
        <p:spPr>
          <a:xfrm>
            <a:off x="379828" y="1209821"/>
            <a:ext cx="8037048" cy="4768948"/>
          </a:xfrm>
        </p:spPr>
        <p:txBody>
          <a:bodyPr anchor="ctr">
            <a:normAutofit/>
          </a:bodyPr>
          <a:lstStyle/>
          <a:p>
            <a:pPr marL="0" indent="0">
              <a:buNone/>
            </a:pPr>
            <a:endParaRPr lang="en-GB" sz="2400" b="1" i="1" dirty="0">
              <a:solidFill>
                <a:srgbClr val="000000"/>
              </a:solidFill>
            </a:endParaRPr>
          </a:p>
          <a:p>
            <a:pPr marL="0" indent="0">
              <a:buNone/>
            </a:pPr>
            <a:r>
              <a:rPr lang="en-GB" sz="2400" b="1" i="1" dirty="0">
                <a:solidFill>
                  <a:srgbClr val="000000"/>
                </a:solidFill>
              </a:rPr>
              <a:t>Developing an understanding of the criteria used to assess your work is critical for producing a high-quality piece of work. </a:t>
            </a:r>
            <a:endParaRPr lang="en-GB" sz="3200" b="1" i="1" dirty="0">
              <a:cs typeface="Calibri"/>
            </a:endParaRPr>
          </a:p>
          <a:p>
            <a:pPr marL="0" indent="0">
              <a:buNone/>
            </a:pPr>
            <a:r>
              <a:rPr lang="en-GB" sz="2400" dirty="0"/>
              <a:t>You will have a different handbook for each module. </a:t>
            </a:r>
          </a:p>
          <a:p>
            <a:pPr marL="0" indent="0">
              <a:buNone/>
            </a:pPr>
            <a:r>
              <a:rPr lang="en-GB" sz="2400" dirty="0"/>
              <a:t>Individual Activity: </a:t>
            </a:r>
          </a:p>
          <a:p>
            <a:pPr marL="0" indent="0">
              <a:buNone/>
            </a:pPr>
            <a:r>
              <a:rPr lang="en-GB" sz="2400" dirty="0"/>
              <a:t>Go to your </a:t>
            </a:r>
            <a:r>
              <a:rPr lang="en-GB" sz="2400" b="1" dirty="0"/>
              <a:t>Business Skills Moodle Page, </a:t>
            </a:r>
            <a:r>
              <a:rPr lang="en-GB" sz="2400" dirty="0"/>
              <a:t>click on the </a:t>
            </a:r>
            <a:r>
              <a:rPr lang="en-GB" sz="2400" b="1" dirty="0"/>
              <a:t>Module Information Tab a</a:t>
            </a:r>
            <a:r>
              <a:rPr lang="en-GB" sz="2400" dirty="0"/>
              <a:t>nd scroll down to the Business Skills module handbook and download.</a:t>
            </a:r>
          </a:p>
          <a:p>
            <a:pPr marL="0" indent="0">
              <a:buNone/>
            </a:pPr>
            <a:r>
              <a:rPr lang="en-GB" sz="2400" dirty="0"/>
              <a:t>We will now explore the ten-week teaching plan, assignments and assessment criteria together.</a:t>
            </a:r>
          </a:p>
          <a:p>
            <a:pPr marL="0" indent="0">
              <a:buNone/>
            </a:pPr>
            <a:endParaRPr lang="en-GB" sz="2400" b="1" dirty="0">
              <a:solidFill>
                <a:srgbClr val="000000"/>
              </a:solidFill>
            </a:endParaRPr>
          </a:p>
          <a:p>
            <a:pPr marL="0" indent="0">
              <a:buNone/>
            </a:pPr>
            <a:endParaRPr lang="en-GB" sz="1050" b="1" dirty="0">
              <a:solidFill>
                <a:srgbClr val="000000"/>
              </a:solidFill>
            </a:endParaRPr>
          </a:p>
        </p:txBody>
      </p:sp>
    </p:spTree>
    <p:extLst>
      <p:ext uri="{BB962C8B-B14F-4D97-AF65-F5344CB8AC3E}">
        <p14:creationId xmlns:p14="http://schemas.microsoft.com/office/powerpoint/2010/main" val="41433103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95AE-A361-42F6-944C-88E9D5988FD7}"/>
              </a:ext>
            </a:extLst>
          </p:cNvPr>
          <p:cNvSpPr>
            <a:spLocks noGrp="1"/>
          </p:cNvSpPr>
          <p:nvPr>
            <p:ph type="title"/>
          </p:nvPr>
        </p:nvSpPr>
        <p:spPr/>
        <p:txBody>
          <a:bodyPr/>
          <a:lstStyle/>
          <a:p>
            <a:r>
              <a:rPr lang="en-GB" sz="4000" b="1" dirty="0"/>
              <a:t>Any Questions?</a:t>
            </a:r>
          </a:p>
        </p:txBody>
      </p:sp>
      <p:sp>
        <p:nvSpPr>
          <p:cNvPr id="3" name="Content Placeholder 2">
            <a:extLst>
              <a:ext uri="{FF2B5EF4-FFF2-40B4-BE49-F238E27FC236}">
                <a16:creationId xmlns:a16="http://schemas.microsoft.com/office/drawing/2014/main" id="{BE410CAB-16DC-4BFC-90BE-B0D5CA48CE5B}"/>
              </a:ext>
            </a:extLst>
          </p:cNvPr>
          <p:cNvSpPr>
            <a:spLocks noGrp="1"/>
          </p:cNvSpPr>
          <p:nvPr>
            <p:ph idx="1"/>
          </p:nvPr>
        </p:nvSpPr>
        <p:spPr>
          <a:xfrm>
            <a:off x="628650" y="1824330"/>
            <a:ext cx="7886700" cy="3174389"/>
          </a:xfrm>
        </p:spPr>
        <p:txBody>
          <a:bodyPr/>
          <a:lstStyle/>
          <a:p>
            <a:r>
              <a:rPr lang="en-GB" sz="2800" b="1" i="1" dirty="0"/>
              <a:t>Your lecturers are here to help but you should refer to the module handbook regularly for information about the module, assessments and assessment criteria. </a:t>
            </a:r>
          </a:p>
          <a:p>
            <a:r>
              <a:rPr lang="en-GB" b="1" i="1" dirty="0"/>
              <a:t>Assessment Criteria and Learning Outcomes will be explained and discussed in more detail next week.</a:t>
            </a:r>
            <a:endParaRPr lang="en-GB" sz="2800" b="1" i="1" dirty="0"/>
          </a:p>
          <a:p>
            <a:endParaRPr lang="en-GB" dirty="0"/>
          </a:p>
        </p:txBody>
      </p:sp>
    </p:spTree>
    <p:extLst>
      <p:ext uri="{BB962C8B-B14F-4D97-AF65-F5344CB8AC3E}">
        <p14:creationId xmlns:p14="http://schemas.microsoft.com/office/powerpoint/2010/main" val="12353497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AE0A-B57A-4F68-AE16-91FB62F1AE7D}"/>
              </a:ext>
            </a:extLst>
          </p:cNvPr>
          <p:cNvSpPr>
            <a:spLocks noGrp="1"/>
          </p:cNvSpPr>
          <p:nvPr>
            <p:ph type="title"/>
          </p:nvPr>
        </p:nvSpPr>
        <p:spPr/>
        <p:txBody>
          <a:bodyPr/>
          <a:lstStyle/>
          <a:p>
            <a:r>
              <a:rPr lang="en-GB" sz="4000" b="1" dirty="0"/>
              <a:t>Level 4 Guidebook</a:t>
            </a:r>
          </a:p>
        </p:txBody>
      </p:sp>
      <p:sp>
        <p:nvSpPr>
          <p:cNvPr id="3" name="Content Placeholder 2">
            <a:extLst>
              <a:ext uri="{FF2B5EF4-FFF2-40B4-BE49-F238E27FC236}">
                <a16:creationId xmlns:a16="http://schemas.microsoft.com/office/drawing/2014/main" id="{263EFF18-824D-4348-A066-65422D5BFB6D}"/>
              </a:ext>
            </a:extLst>
          </p:cNvPr>
          <p:cNvSpPr>
            <a:spLocks noGrp="1"/>
          </p:cNvSpPr>
          <p:nvPr>
            <p:ph idx="1"/>
          </p:nvPr>
        </p:nvSpPr>
        <p:spPr>
          <a:xfrm>
            <a:off x="516108" y="1763517"/>
            <a:ext cx="7886700" cy="3330965"/>
          </a:xfrm>
        </p:spPr>
        <p:txBody>
          <a:bodyPr/>
          <a:lstStyle/>
          <a:p>
            <a:r>
              <a:rPr lang="en-GB" sz="2400" dirty="0"/>
              <a:t>This is an important document as it provides information about all 6 modules, assessment writing guidelines, and resources and further information.</a:t>
            </a:r>
            <a:br>
              <a:rPr lang="en-GB" sz="2400" dirty="0"/>
            </a:br>
            <a:endParaRPr lang="en-GB" sz="2400" dirty="0"/>
          </a:p>
          <a:p>
            <a:r>
              <a:rPr lang="en-GB" sz="2400" dirty="0"/>
              <a:t>Go to your </a:t>
            </a:r>
            <a:r>
              <a:rPr lang="en-GB" sz="2400" b="1" dirty="0"/>
              <a:t>Business Skills Moodle Page, </a:t>
            </a:r>
            <a:r>
              <a:rPr lang="en-GB" sz="2400" dirty="0"/>
              <a:t>click on the </a:t>
            </a:r>
            <a:r>
              <a:rPr lang="en-GB" sz="2400" b="1" dirty="0"/>
              <a:t>Module Information Tab a</a:t>
            </a:r>
            <a:r>
              <a:rPr lang="en-GB" sz="2400" dirty="0"/>
              <a:t>nd scroll down to the </a:t>
            </a:r>
            <a:r>
              <a:rPr lang="en-GB" sz="2400" b="1" dirty="0"/>
              <a:t>Level 4 Guidebook PDF</a:t>
            </a:r>
          </a:p>
          <a:p>
            <a:endParaRPr lang="en-GB" sz="2400" b="1" dirty="0"/>
          </a:p>
          <a:p>
            <a:r>
              <a:rPr lang="en-GB" sz="2400" dirty="0"/>
              <a:t>Let’s look at this now….</a:t>
            </a:r>
          </a:p>
          <a:p>
            <a:endParaRPr lang="en-GB" sz="2400" dirty="0"/>
          </a:p>
          <a:p>
            <a:endParaRPr lang="en-GB" dirty="0"/>
          </a:p>
        </p:txBody>
      </p:sp>
    </p:spTree>
    <p:extLst>
      <p:ext uri="{BB962C8B-B14F-4D97-AF65-F5344CB8AC3E}">
        <p14:creationId xmlns:p14="http://schemas.microsoft.com/office/powerpoint/2010/main" val="16166271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D6E6-CBB1-4607-8828-53486AB10440}"/>
              </a:ext>
            </a:extLst>
          </p:cNvPr>
          <p:cNvSpPr>
            <a:spLocks noGrp="1"/>
          </p:cNvSpPr>
          <p:nvPr>
            <p:ph type="title"/>
          </p:nvPr>
        </p:nvSpPr>
        <p:spPr/>
        <p:txBody>
          <a:bodyPr/>
          <a:lstStyle/>
          <a:p>
            <a:r>
              <a:rPr lang="en-GB" sz="4000" b="1" dirty="0"/>
              <a:t>Any Questions?</a:t>
            </a:r>
          </a:p>
        </p:txBody>
      </p:sp>
      <p:sp>
        <p:nvSpPr>
          <p:cNvPr id="3" name="Content Placeholder 2">
            <a:extLst>
              <a:ext uri="{FF2B5EF4-FFF2-40B4-BE49-F238E27FC236}">
                <a16:creationId xmlns:a16="http://schemas.microsoft.com/office/drawing/2014/main" id="{775CFD4B-4BFA-4BD3-B926-863B2218ADC2}"/>
              </a:ext>
            </a:extLst>
          </p:cNvPr>
          <p:cNvSpPr>
            <a:spLocks noGrp="1"/>
          </p:cNvSpPr>
          <p:nvPr>
            <p:ph idx="1"/>
          </p:nvPr>
        </p:nvSpPr>
        <p:spPr>
          <a:xfrm>
            <a:off x="628650" y="1966717"/>
            <a:ext cx="7886700" cy="2924566"/>
          </a:xfrm>
        </p:spPr>
        <p:txBody>
          <a:bodyPr/>
          <a:lstStyle/>
          <a:p>
            <a:pPr marL="0" indent="0">
              <a:buNone/>
            </a:pPr>
            <a:r>
              <a:rPr lang="en-GB" sz="2400" b="1" i="1" dirty="0"/>
              <a:t>Your lecturers are here to help but you should refer to the level 4 guidebook regularly for information about:</a:t>
            </a:r>
          </a:p>
          <a:p>
            <a:r>
              <a:rPr lang="en-GB" sz="2400" dirty="0"/>
              <a:t>Your modules</a:t>
            </a:r>
          </a:p>
          <a:p>
            <a:r>
              <a:rPr lang="en-GB" sz="2400" dirty="0"/>
              <a:t>assessment writing guidelines</a:t>
            </a:r>
          </a:p>
          <a:p>
            <a:r>
              <a:rPr lang="en-GB" sz="2400" dirty="0"/>
              <a:t>resources and further information.</a:t>
            </a:r>
          </a:p>
          <a:p>
            <a:pPr marL="0" indent="0">
              <a:buNone/>
            </a:pPr>
            <a:endParaRPr lang="en-GB" sz="2800" dirty="0"/>
          </a:p>
        </p:txBody>
      </p:sp>
    </p:spTree>
    <p:extLst>
      <p:ext uri="{BB962C8B-B14F-4D97-AF65-F5344CB8AC3E}">
        <p14:creationId xmlns:p14="http://schemas.microsoft.com/office/powerpoint/2010/main" val="14826848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Turnitin - A brief overview…</a:t>
            </a:r>
          </a:p>
        </p:txBody>
      </p:sp>
      <p:sp>
        <p:nvSpPr>
          <p:cNvPr id="5" name="Content Placeholder 4"/>
          <p:cNvSpPr>
            <a:spLocks noGrp="1"/>
          </p:cNvSpPr>
          <p:nvPr>
            <p:ph idx="1"/>
          </p:nvPr>
        </p:nvSpPr>
        <p:spPr>
          <a:xfrm>
            <a:off x="520505" y="1502067"/>
            <a:ext cx="7994845" cy="4195347"/>
          </a:xfrm>
        </p:spPr>
        <p:txBody>
          <a:bodyPr/>
          <a:lstStyle/>
          <a:p>
            <a:pPr marL="0" indent="0">
              <a:buNone/>
            </a:pPr>
            <a:r>
              <a:rPr lang="en-GB" sz="2400" dirty="0"/>
              <a:t>You will submit your assessments via Turnitin.</a:t>
            </a:r>
          </a:p>
          <a:p>
            <a:pPr marL="0" indent="0">
              <a:buNone/>
            </a:pPr>
            <a:r>
              <a:rPr lang="en-GB" sz="2400" dirty="0"/>
              <a:t>This is an online service that enables universities and lecturers to compare their students' assignments with a range of electronic sources, including other students' work.</a:t>
            </a:r>
          </a:p>
          <a:p>
            <a:pPr marL="0" indent="0">
              <a:buNone/>
            </a:pPr>
            <a:r>
              <a:rPr lang="en-GB" sz="2400" dirty="0"/>
              <a:t>The service is a valuable tool to help institutions, staff and students prevent and detect plagiarism (the taking of someone else’s work or ideas and passing it off as one’s own). </a:t>
            </a:r>
          </a:p>
          <a:p>
            <a:pPr marL="0" indent="0">
              <a:buNone/>
            </a:pPr>
            <a:endParaRPr lang="en-GB" sz="2400" b="1" dirty="0"/>
          </a:p>
          <a:p>
            <a:pPr marL="0" indent="0">
              <a:buNone/>
            </a:pPr>
            <a:r>
              <a:rPr lang="en-GB" sz="2400" b="1" dirty="0"/>
              <a:t>We will be covering Turnitin and plagiarism in more detail during week 3.</a:t>
            </a:r>
          </a:p>
          <a:p>
            <a:pPr marL="0" indent="0">
              <a:buNone/>
            </a:pPr>
            <a:endParaRPr lang="en-GB" dirty="0"/>
          </a:p>
        </p:txBody>
      </p:sp>
    </p:spTree>
    <p:extLst>
      <p:ext uri="{BB962C8B-B14F-4D97-AF65-F5344CB8AC3E}">
        <p14:creationId xmlns:p14="http://schemas.microsoft.com/office/powerpoint/2010/main" val="20055756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B8C63-942C-44FA-97B5-491D50A8D202}"/>
              </a:ext>
            </a:extLst>
          </p:cNvPr>
          <p:cNvSpPr>
            <a:spLocks noGrp="1"/>
          </p:cNvSpPr>
          <p:nvPr>
            <p:ph type="title"/>
          </p:nvPr>
        </p:nvSpPr>
        <p:spPr/>
        <p:txBody>
          <a:bodyPr/>
          <a:lstStyle/>
          <a:p>
            <a:r>
              <a:rPr lang="en-GB" sz="4000" b="1" dirty="0"/>
              <a:t>Saving Assessment in Word…</a:t>
            </a:r>
          </a:p>
        </p:txBody>
      </p:sp>
      <p:sp>
        <p:nvSpPr>
          <p:cNvPr id="3" name="Content Placeholder 2">
            <a:extLst>
              <a:ext uri="{FF2B5EF4-FFF2-40B4-BE49-F238E27FC236}">
                <a16:creationId xmlns:a16="http://schemas.microsoft.com/office/drawing/2014/main" id="{E0AD615F-F1FF-4BCE-8B55-311CD2C89D99}"/>
              </a:ext>
            </a:extLst>
          </p:cNvPr>
          <p:cNvSpPr>
            <a:spLocks noGrp="1"/>
          </p:cNvSpPr>
          <p:nvPr>
            <p:ph idx="1"/>
          </p:nvPr>
        </p:nvSpPr>
        <p:spPr/>
        <p:txBody>
          <a:bodyPr/>
          <a:lstStyle/>
          <a:p>
            <a:r>
              <a:rPr lang="en-GB" sz="2400" b="0" i="0" dirty="0">
                <a:solidFill>
                  <a:srgbClr val="000000"/>
                </a:solidFill>
                <a:effectLst/>
                <a:latin typeface="Calibri" panose="020F0502020204030204" pitchFamily="34" charset="0"/>
              </a:rPr>
              <a:t>Please avoid saving your work as an </a:t>
            </a:r>
            <a:r>
              <a:rPr lang="en-GB" sz="2400" b="0" i="0" dirty="0">
                <a:solidFill>
                  <a:srgbClr val="FF0000"/>
                </a:solidFill>
                <a:effectLst/>
                <a:latin typeface="Calibri" panose="020F0502020204030204" pitchFamily="34" charset="0"/>
              </a:rPr>
              <a:t>OPEN DOCUMENT TEXT. </a:t>
            </a:r>
            <a:r>
              <a:rPr lang="en-GB" sz="2400" dirty="0">
                <a:solidFill>
                  <a:srgbClr val="000000"/>
                </a:solidFill>
                <a:latin typeface="Calibri" panose="020F0502020204030204" pitchFamily="34" charset="0"/>
              </a:rPr>
              <a:t>The system the university uses (Turnitin) does</a:t>
            </a:r>
            <a:r>
              <a:rPr lang="en-GB" sz="2400" b="0" i="0" dirty="0">
                <a:solidFill>
                  <a:srgbClr val="000000"/>
                </a:solidFill>
                <a:effectLst/>
                <a:latin typeface="Calibri" panose="020F0502020204030204" pitchFamily="34" charset="0"/>
              </a:rPr>
              <a:t> not recognise this format. You can change the format by clicking on the More Options tab in the Save As menu on Word.</a:t>
            </a:r>
          </a:p>
          <a:p>
            <a:endParaRPr lang="en-GB" dirty="0"/>
          </a:p>
        </p:txBody>
      </p:sp>
    </p:spTree>
    <p:extLst>
      <p:ext uri="{BB962C8B-B14F-4D97-AF65-F5344CB8AC3E}">
        <p14:creationId xmlns:p14="http://schemas.microsoft.com/office/powerpoint/2010/main" val="11796422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raphical user interface, text, application&#10;&#10;Description automatically generated">
            <a:extLst>
              <a:ext uri="{FF2B5EF4-FFF2-40B4-BE49-F238E27FC236}">
                <a16:creationId xmlns:a16="http://schemas.microsoft.com/office/drawing/2014/main" id="{865658B2-0A52-4234-BBD1-0F1ACF643E58}"/>
              </a:ext>
            </a:extLst>
          </p:cNvPr>
          <p:cNvPicPr/>
          <p:nvPr/>
        </p:nvPicPr>
        <p:blipFill rotWithShape="1">
          <a:blip r:embed="rId2">
            <a:extLst>
              <a:ext uri="{28A0092B-C50C-407E-A947-70E740481C1C}">
                <a14:useLocalDpi xmlns:a14="http://schemas.microsoft.com/office/drawing/2010/main" val="0"/>
              </a:ext>
            </a:extLst>
          </a:blip>
          <a:srcRect t="3302"/>
          <a:stretch/>
        </p:blipFill>
        <p:spPr>
          <a:xfrm>
            <a:off x="342900" y="1404730"/>
            <a:ext cx="8458200" cy="4191684"/>
          </a:xfrm>
          <a:prstGeom prst="rect">
            <a:avLst/>
          </a:prstGeom>
        </p:spPr>
      </p:pic>
    </p:spTree>
    <p:extLst>
      <p:ext uri="{BB962C8B-B14F-4D97-AF65-F5344CB8AC3E}">
        <p14:creationId xmlns:p14="http://schemas.microsoft.com/office/powerpoint/2010/main" val="8760951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9F0F8B-A17A-4ABE-B18B-8A543B4B2F3C}"/>
              </a:ext>
            </a:extLst>
          </p:cNvPr>
          <p:cNvSpPr>
            <a:spLocks noGrp="1"/>
          </p:cNvSpPr>
          <p:nvPr>
            <p:ph type="title"/>
          </p:nvPr>
        </p:nvSpPr>
        <p:spPr>
          <a:xfrm>
            <a:off x="628650" y="2404941"/>
            <a:ext cx="7886700" cy="1325563"/>
          </a:xfrm>
        </p:spPr>
        <p:txBody>
          <a:bodyPr/>
          <a:lstStyle/>
          <a:p>
            <a:pPr algn="ctr"/>
            <a:r>
              <a:rPr lang="en-GB" sz="4000" b="1" dirty="0"/>
              <a:t>Any Questions?</a:t>
            </a:r>
            <a:br>
              <a:rPr lang="en-GB" sz="4000" b="1" dirty="0"/>
            </a:br>
            <a:endParaRPr lang="en-GB" sz="4000" b="1" dirty="0"/>
          </a:p>
        </p:txBody>
      </p:sp>
    </p:spTree>
    <p:extLst>
      <p:ext uri="{BB962C8B-B14F-4D97-AF65-F5344CB8AC3E}">
        <p14:creationId xmlns:p14="http://schemas.microsoft.com/office/powerpoint/2010/main" val="97733738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7AE275E0-DD89-22C2-32F4-462A50305643}"/>
              </a:ext>
            </a:extLst>
          </p:cNvPr>
          <p:cNvSpPr txBox="1">
            <a:spLocks/>
          </p:cNvSpPr>
          <p:nvPr/>
        </p:nvSpPr>
        <p:spPr>
          <a:xfrm>
            <a:off x="1522995" y="2108458"/>
            <a:ext cx="5954765" cy="132054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latin typeface="Arial Rounded MT Bold" panose="020F0704030504030204" pitchFamily="34" charset="0"/>
              </a:rPr>
              <a:t>Independent Study: </a:t>
            </a:r>
            <a:br>
              <a:rPr lang="en-GB" sz="4000" dirty="0">
                <a:latin typeface="Arial Rounded MT Bold" panose="020F0704030504030204" pitchFamily="34" charset="0"/>
              </a:rPr>
            </a:br>
            <a:br>
              <a:rPr lang="en-GB" sz="4000" dirty="0">
                <a:latin typeface="Arial Rounded MT Bold" panose="020F0704030504030204" pitchFamily="34" charset="0"/>
              </a:rPr>
            </a:br>
            <a:r>
              <a:rPr lang="en-GB" sz="4000" dirty="0">
                <a:latin typeface="Arial Rounded MT Bold" panose="020F0704030504030204" pitchFamily="34" charset="0"/>
              </a:rPr>
              <a:t>Preparation for Week 2</a:t>
            </a:r>
          </a:p>
        </p:txBody>
      </p:sp>
    </p:spTree>
    <p:extLst>
      <p:ext uri="{BB962C8B-B14F-4D97-AF65-F5344CB8AC3E}">
        <p14:creationId xmlns:p14="http://schemas.microsoft.com/office/powerpoint/2010/main" val="39041067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4B52-6369-4EB7-A20E-5BB724D7B1A4}"/>
              </a:ext>
            </a:extLst>
          </p:cNvPr>
          <p:cNvSpPr>
            <a:spLocks noGrp="1"/>
          </p:cNvSpPr>
          <p:nvPr>
            <p:ph type="title"/>
          </p:nvPr>
        </p:nvSpPr>
        <p:spPr>
          <a:xfrm>
            <a:off x="408791" y="193003"/>
            <a:ext cx="8106559" cy="721398"/>
          </a:xfrm>
        </p:spPr>
        <p:txBody>
          <a:bodyPr/>
          <a:lstStyle/>
          <a:p>
            <a:pPr algn="ctr"/>
            <a:r>
              <a:rPr lang="en-GB" sz="2800" b="1" dirty="0">
                <a:hlinkClick r:id="rId2"/>
              </a:rPr>
              <a:t>Digital Support: Hospitality and Tourism </a:t>
            </a:r>
            <a:r>
              <a:rPr lang="en-GB" sz="2800" b="1" dirty="0"/>
              <a:t>Moodle page</a:t>
            </a:r>
          </a:p>
        </p:txBody>
      </p:sp>
      <p:pic>
        <p:nvPicPr>
          <p:cNvPr id="6" name="Picture 5" descr="Calendar&#10;&#10;Description automatically generated with medium confidence">
            <a:extLst>
              <a:ext uri="{FF2B5EF4-FFF2-40B4-BE49-F238E27FC236}">
                <a16:creationId xmlns:a16="http://schemas.microsoft.com/office/drawing/2014/main" id="{325B6969-6E8B-85A2-E07B-94D37F6F23F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86310" y="1161853"/>
            <a:ext cx="8771380" cy="4534293"/>
          </a:xfrm>
          <a:prstGeom prst="rect">
            <a:avLst/>
          </a:prstGeom>
          <a:ln>
            <a:noFill/>
          </a:ln>
          <a:effectLst>
            <a:outerShdw blurRad="292100" dist="139700" dir="2700000" algn="tl" rotWithShape="0">
              <a:srgbClr val="333333">
                <a:alpha val="65000"/>
              </a:srgbClr>
            </a:outerShdw>
          </a:effectLst>
        </p:spPr>
      </p:pic>
      <p:sp>
        <p:nvSpPr>
          <p:cNvPr id="8" name="Rectangle 7">
            <a:extLst>
              <a:ext uri="{FF2B5EF4-FFF2-40B4-BE49-F238E27FC236}">
                <a16:creationId xmlns:a16="http://schemas.microsoft.com/office/drawing/2014/main" id="{17D58260-E11F-B6B3-B731-F61D13A7501C}"/>
              </a:ext>
            </a:extLst>
          </p:cNvPr>
          <p:cNvSpPr/>
          <p:nvPr/>
        </p:nvSpPr>
        <p:spPr>
          <a:xfrm>
            <a:off x="6724914" y="4146062"/>
            <a:ext cx="2232775" cy="165686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9384F228-4C18-BBCB-A935-7333A04005F0}"/>
              </a:ext>
            </a:extLst>
          </p:cNvPr>
          <p:cNvSpPr/>
          <p:nvPr/>
        </p:nvSpPr>
        <p:spPr>
          <a:xfrm>
            <a:off x="5902402" y="4693362"/>
            <a:ext cx="1014883" cy="411982"/>
          </a:xfrm>
          <a:prstGeom prst="rightArrow">
            <a:avLst/>
          </a:prstGeom>
          <a:solidFill>
            <a:srgbClr val="FF0000"/>
          </a:solidFill>
          <a:ln>
            <a:solidFill>
              <a:srgbClr val="FF0000"/>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08331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45089D-D57E-4F86-88EB-2647E3208F03}"/>
              </a:ext>
            </a:extLst>
          </p:cNvPr>
          <p:cNvSpPr>
            <a:spLocks noGrp="1"/>
          </p:cNvSpPr>
          <p:nvPr>
            <p:ph type="title"/>
          </p:nvPr>
        </p:nvSpPr>
        <p:spPr>
          <a:xfrm>
            <a:off x="436880" y="372533"/>
            <a:ext cx="8442960" cy="1090508"/>
          </a:xfrm>
        </p:spPr>
        <p:txBody>
          <a:bodyPr/>
          <a:lstStyle/>
          <a:p>
            <a:pPr algn="ctr"/>
            <a:r>
              <a:rPr lang="en-GB" sz="3600" b="1" dirty="0"/>
              <a:t>Click on the Credible Digital Research tile</a:t>
            </a:r>
          </a:p>
        </p:txBody>
      </p:sp>
      <p:sp>
        <p:nvSpPr>
          <p:cNvPr id="8" name="Arrow: Right 7">
            <a:extLst>
              <a:ext uri="{FF2B5EF4-FFF2-40B4-BE49-F238E27FC236}">
                <a16:creationId xmlns:a16="http://schemas.microsoft.com/office/drawing/2014/main" id="{38414F07-77FD-4A78-8043-214B295F5A6B}"/>
              </a:ext>
            </a:extLst>
          </p:cNvPr>
          <p:cNvSpPr/>
          <p:nvPr/>
        </p:nvSpPr>
        <p:spPr>
          <a:xfrm>
            <a:off x="3139324" y="4984652"/>
            <a:ext cx="3460652" cy="8018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picture containing graphical user interface&#10;&#10;Description automatically generated">
            <a:hlinkClick r:id="rId2"/>
            <a:extLst>
              <a:ext uri="{FF2B5EF4-FFF2-40B4-BE49-F238E27FC236}">
                <a16:creationId xmlns:a16="http://schemas.microsoft.com/office/drawing/2014/main" id="{1A89A021-5593-31B3-7A29-1941008A6A52}"/>
              </a:ext>
            </a:extLst>
          </p:cNvPr>
          <p:cNvPicPr>
            <a:picLocks noChangeAspect="1"/>
          </p:cNvPicPr>
          <p:nvPr/>
        </p:nvPicPr>
        <p:blipFill>
          <a:blip r:embed="rId3"/>
          <a:stretch>
            <a:fillRect/>
          </a:stretch>
        </p:blipFill>
        <p:spPr>
          <a:xfrm>
            <a:off x="2162905" y="1356295"/>
            <a:ext cx="4818189" cy="344938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873447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226" y="247012"/>
            <a:ext cx="5322930" cy="662781"/>
          </a:xfrm>
        </p:spPr>
        <p:txBody>
          <a:bodyPr/>
          <a:lstStyle/>
          <a:p>
            <a:r>
              <a:rPr lang="en-GB" sz="4000" b="1" dirty="0"/>
              <a:t>Preparation for Week 2</a:t>
            </a:r>
            <a:br>
              <a:rPr lang="en-GB" dirty="0"/>
            </a:br>
            <a:endParaRPr lang="en-GB" dirty="0"/>
          </a:p>
        </p:txBody>
      </p:sp>
      <p:sp>
        <p:nvSpPr>
          <p:cNvPr id="3" name="Content Placeholder 2"/>
          <p:cNvSpPr>
            <a:spLocks noGrp="1"/>
          </p:cNvSpPr>
          <p:nvPr>
            <p:ph idx="1"/>
          </p:nvPr>
        </p:nvSpPr>
        <p:spPr>
          <a:xfrm>
            <a:off x="428977" y="1161695"/>
            <a:ext cx="8398933" cy="4619345"/>
          </a:xfrm>
        </p:spPr>
        <p:txBody>
          <a:bodyPr/>
          <a:lstStyle/>
          <a:p>
            <a:pPr marL="457200" indent="-457200">
              <a:buAutoNum type="arabicPeriod"/>
            </a:pPr>
            <a:r>
              <a:rPr lang="en-GB" sz="2400" dirty="0"/>
              <a:t>Work your way through the </a:t>
            </a:r>
            <a:r>
              <a:rPr lang="en-GB" sz="2400" dirty="0">
                <a:hlinkClick r:id="rId2"/>
              </a:rPr>
              <a:t>Basics of Credible Digital Research Skills</a:t>
            </a:r>
            <a:r>
              <a:rPr lang="en-GB" sz="2400" dirty="0"/>
              <a:t> book in the </a:t>
            </a:r>
            <a:r>
              <a:rPr lang="en-GB" sz="2400" i="1" dirty="0"/>
              <a:t>Credible Digital Research </a:t>
            </a:r>
            <a:r>
              <a:rPr lang="en-GB" sz="2400" dirty="0"/>
              <a:t>tile on the </a:t>
            </a:r>
            <a:r>
              <a:rPr lang="en-GB" sz="2400" i="1" dirty="0">
                <a:hlinkClick r:id="rId3"/>
              </a:rPr>
              <a:t>Digital Support: Hospitality and Tourism </a:t>
            </a:r>
            <a:r>
              <a:rPr lang="en-GB" sz="2400" dirty="0"/>
              <a:t>Moodle page, to prepare for next week’s session on the library and digital research.</a:t>
            </a:r>
            <a:br>
              <a:rPr lang="en-GB" sz="2400" dirty="0"/>
            </a:br>
            <a:br>
              <a:rPr lang="en-GB" sz="2400" dirty="0"/>
            </a:br>
            <a:r>
              <a:rPr lang="en-GB" sz="2400" i="1" dirty="0"/>
              <a:t>Don’t feel you have to watch all the videos/visit all the links provided in this book, as some are quite similar in nature but </a:t>
            </a:r>
            <a:r>
              <a:rPr lang="en-GB" sz="2400" b="1" i="1" dirty="0"/>
              <a:t>do watch a few </a:t>
            </a:r>
            <a:r>
              <a:rPr lang="en-GB" sz="2400" i="1" dirty="0"/>
              <a:t>to get a flavour of the topic areas. You can always return to the book during the module or afterwards as you wish. </a:t>
            </a:r>
            <a:br>
              <a:rPr lang="en-GB" sz="2400" i="1" dirty="0"/>
            </a:br>
            <a:endParaRPr lang="en-GB" sz="2400" i="1" dirty="0"/>
          </a:p>
          <a:p>
            <a:pPr marL="0" indent="0">
              <a:buNone/>
            </a:pPr>
            <a:r>
              <a:rPr lang="en-GB" sz="2400" dirty="0"/>
              <a:t>2. Watch the </a:t>
            </a:r>
            <a:r>
              <a:rPr lang="en-GB" sz="2400" i="1" dirty="0"/>
              <a:t>Introduction to Digital Research Skills </a:t>
            </a:r>
            <a:r>
              <a:rPr lang="en-GB" sz="2400" dirty="0"/>
              <a:t>video in the same tile (and on the next slide) as well and you will be all set for Week 2!</a:t>
            </a:r>
          </a:p>
        </p:txBody>
      </p:sp>
    </p:spTree>
    <p:extLst>
      <p:ext uri="{BB962C8B-B14F-4D97-AF65-F5344CB8AC3E}">
        <p14:creationId xmlns:p14="http://schemas.microsoft.com/office/powerpoint/2010/main" val="33200954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 application, email&#10;&#10;Description automatically generated">
            <a:extLst>
              <a:ext uri="{FF2B5EF4-FFF2-40B4-BE49-F238E27FC236}">
                <a16:creationId xmlns:a16="http://schemas.microsoft.com/office/drawing/2014/main" id="{4FC2D1A0-7902-2AD8-165C-021126BD324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678229" y="1562664"/>
            <a:ext cx="7787542" cy="3141416"/>
          </a:xfrm>
          <a:prstGeom prst="rect">
            <a:avLst/>
          </a:prstGeom>
          <a:ln>
            <a:noFill/>
          </a:ln>
          <a:effectLst>
            <a:outerShdw blurRad="292100" dist="139700" dir="2700000" algn="tl" rotWithShape="0">
              <a:srgbClr val="333333">
                <a:alpha val="65000"/>
              </a:srgbClr>
            </a:outerShdw>
          </a:effectLst>
        </p:spPr>
      </p:pic>
      <p:sp>
        <p:nvSpPr>
          <p:cNvPr id="6" name="Rectangle: Rounded Corners 5">
            <a:extLst>
              <a:ext uri="{FF2B5EF4-FFF2-40B4-BE49-F238E27FC236}">
                <a16:creationId xmlns:a16="http://schemas.microsoft.com/office/drawing/2014/main" id="{3E126837-9F67-06AF-E464-52BEFB07A8D5}"/>
              </a:ext>
            </a:extLst>
          </p:cNvPr>
          <p:cNvSpPr/>
          <p:nvPr/>
        </p:nvSpPr>
        <p:spPr>
          <a:xfrm>
            <a:off x="1166415" y="2607044"/>
            <a:ext cx="4230356" cy="622998"/>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909A48A-C0C4-66B5-107C-737FF4828EDC}"/>
              </a:ext>
            </a:extLst>
          </p:cNvPr>
          <p:cNvSpPr txBox="1"/>
          <p:nvPr/>
        </p:nvSpPr>
        <p:spPr>
          <a:xfrm>
            <a:off x="5789054" y="1960713"/>
            <a:ext cx="2340931" cy="646331"/>
          </a:xfrm>
          <a:prstGeom prst="rect">
            <a:avLst/>
          </a:prstGeom>
          <a:noFill/>
          <a:ln w="28575">
            <a:solidFill>
              <a:srgbClr val="FF0000"/>
            </a:solidFill>
          </a:ln>
        </p:spPr>
        <p:txBody>
          <a:bodyPr wrap="square" rtlCol="0">
            <a:spAutoFit/>
          </a:bodyPr>
          <a:lstStyle/>
          <a:p>
            <a:r>
              <a:rPr lang="en-GB" dirty="0"/>
              <a:t>Click here to open the “book”</a:t>
            </a:r>
          </a:p>
        </p:txBody>
      </p:sp>
      <p:cxnSp>
        <p:nvCxnSpPr>
          <p:cNvPr id="11" name="Straight Arrow Connector 10">
            <a:extLst>
              <a:ext uri="{FF2B5EF4-FFF2-40B4-BE49-F238E27FC236}">
                <a16:creationId xmlns:a16="http://schemas.microsoft.com/office/drawing/2014/main" id="{7BF32FC5-80C4-C01E-6C97-6C1CA298F568}"/>
              </a:ext>
            </a:extLst>
          </p:cNvPr>
          <p:cNvCxnSpPr>
            <a:stCxn id="9" idx="1"/>
          </p:cNvCxnSpPr>
          <p:nvPr/>
        </p:nvCxnSpPr>
        <p:spPr>
          <a:xfrm flipH="1">
            <a:off x="5298758" y="2283879"/>
            <a:ext cx="490296" cy="43369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280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a:hlinkClick r:id="" action="ppaction://media"/>
            <a:extLst>
              <a:ext uri="{FF2B5EF4-FFF2-40B4-BE49-F238E27FC236}">
                <a16:creationId xmlns:a16="http://schemas.microsoft.com/office/drawing/2014/main" id="{1B578185-22CE-0C4D-C418-641C57E28A13}"/>
              </a:ext>
            </a:extLst>
          </p:cNvPr>
          <p:cNvPicPr>
            <a:picLocks noRot="1" noChangeAspect="1"/>
          </p:cNvPicPr>
          <p:nvPr>
            <a:videoFile r:link="rId1"/>
          </p:nvPr>
        </p:nvPicPr>
        <p:blipFill>
          <a:blip r:embed="rId3"/>
          <a:stretch>
            <a:fillRect/>
          </a:stretch>
        </p:blipFill>
        <p:spPr>
          <a:xfrm>
            <a:off x="508000" y="746760"/>
            <a:ext cx="8127999" cy="4572000"/>
          </a:xfrm>
          <a:prstGeom prst="rect">
            <a:avLst/>
          </a:prstGeom>
        </p:spPr>
      </p:pic>
    </p:spTree>
    <p:extLst>
      <p:ext uri="{BB962C8B-B14F-4D97-AF65-F5344CB8AC3E}">
        <p14:creationId xmlns:p14="http://schemas.microsoft.com/office/powerpoint/2010/main" val="76543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3191" y="415847"/>
            <a:ext cx="8119067" cy="2672794"/>
          </a:xfrm>
        </p:spPr>
        <p:txBody>
          <a:bodyPr/>
          <a:lstStyle/>
          <a:p>
            <a:pPr marL="0" indent="0">
              <a:buNone/>
            </a:pPr>
            <a:r>
              <a:rPr lang="en-GB" sz="2400" dirty="0"/>
              <a:t>You won’t understand everything you read about yet, but please don’t panic(!) because we will be covering these topics with you in detail and with the help of our wonderful Academic Liaison Librarian, Lisa Ellis, so this is just an opportunity for you to dip your toe into the water in advance! </a:t>
            </a:r>
            <a:br>
              <a:rPr lang="en-GB" sz="2400" dirty="0"/>
            </a:br>
            <a:endParaRPr lang="en-GB" sz="2400" dirty="0"/>
          </a:p>
          <a:p>
            <a:pPr marL="0" indent="0">
              <a:buNone/>
            </a:pPr>
            <a:endParaRPr lang="en-GB" sz="2400" dirty="0"/>
          </a:p>
          <a:p>
            <a:pPr marL="0" indent="0">
              <a:buNone/>
            </a:pPr>
            <a:r>
              <a:rPr lang="en-GB" sz="2400" dirty="0"/>
              <a:t> </a:t>
            </a:r>
            <a:endParaRPr lang="en-GB" dirty="0">
              <a:hlinkClick r:id="rId2"/>
            </a:endParaRPr>
          </a:p>
        </p:txBody>
      </p:sp>
      <p:pic>
        <p:nvPicPr>
          <p:cNvPr id="9" name="Picture 8" descr="Ocean wave on a sandy beach">
            <a:extLst>
              <a:ext uri="{FF2B5EF4-FFF2-40B4-BE49-F238E27FC236}">
                <a16:creationId xmlns:a16="http://schemas.microsoft.com/office/drawing/2014/main" id="{C6D7A4A6-8691-0462-7A2D-4FFDE32246A9}"/>
              </a:ext>
            </a:extLst>
          </p:cNvPr>
          <p:cNvPicPr>
            <a:picLocks noChangeAspect="1"/>
          </p:cNvPicPr>
          <p:nvPr/>
        </p:nvPicPr>
        <p:blipFill>
          <a:blip r:embed="rId3"/>
          <a:stretch>
            <a:fillRect/>
          </a:stretch>
        </p:blipFill>
        <p:spPr>
          <a:xfrm>
            <a:off x="2237740" y="2438401"/>
            <a:ext cx="4668520" cy="311158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3040741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B75BF-6E57-4457-A66B-A96A65291124}"/>
              </a:ext>
            </a:extLst>
          </p:cNvPr>
          <p:cNvSpPr>
            <a:spLocks noGrp="1"/>
          </p:cNvSpPr>
          <p:nvPr>
            <p:ph type="title"/>
          </p:nvPr>
        </p:nvSpPr>
        <p:spPr>
          <a:xfrm>
            <a:off x="1092884" y="2573753"/>
            <a:ext cx="7886700" cy="1325563"/>
          </a:xfrm>
        </p:spPr>
        <p:txBody>
          <a:bodyPr/>
          <a:lstStyle/>
          <a:p>
            <a:r>
              <a:rPr lang="en-GB" b="1" dirty="0"/>
              <a:t>See you next week! </a:t>
            </a:r>
            <a:r>
              <a:rPr lang="en-GB" b="1" dirty="0">
                <a:sym typeface="Wingdings" panose="05000000000000000000" pitchFamily="2" charset="2"/>
              </a:rPr>
              <a:t></a:t>
            </a:r>
            <a:endParaRPr lang="en-GB" b="1" dirty="0"/>
          </a:p>
        </p:txBody>
      </p:sp>
    </p:spTree>
    <p:extLst>
      <p:ext uri="{BB962C8B-B14F-4D97-AF65-F5344CB8AC3E}">
        <p14:creationId xmlns:p14="http://schemas.microsoft.com/office/powerpoint/2010/main" val="25895706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1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3" ma:contentTypeDescription="Create a new document." ma:contentTypeScope="" ma:versionID="5285deccbbd58d31ff707d1a3f91f5cb">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8fe1701e233f48fe774b778d5a8b69a2"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928cb23-5615-40cd-b4dc-3e154f2c5758}"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42FC72-B148-4D40-9658-C646FC7EBC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21d196cf-f9af-4479-8112-17ef11d165e4"/>
    <ds:schemaRef ds:uri="http://schemas.microsoft.com/office/2006/documentManagement/types"/>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http://purl.org/dc/terms/"/>
    <ds:schemaRef ds:uri="577b6c5c-d293-49e3-9c3b-c98474d6b631"/>
    <ds:schemaRef ds:uri="http://www.w3.org/XML/1998/namespace"/>
    <ds:schemaRef ds:uri="http://purl.org/dc/dcmitype/"/>
    <ds:schemaRef ds:uri="6e64d6fd-104f-4775-b027-3bb9d4227659"/>
    <ds:schemaRef ds:uri="3e7a15d4-c698-4f99-9f68-49b1414f3841"/>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2131</TotalTime>
  <Words>2215</Words>
  <Application>Microsoft Office PowerPoint</Application>
  <PresentationFormat>On-screen Show (4:3)</PresentationFormat>
  <Paragraphs>191</Paragraphs>
  <Slides>60</Slides>
  <Notes>0</Notes>
  <HiddenSlides>0</HiddenSlides>
  <MMClips>1</MMClips>
  <ScaleCrop>false</ScaleCrop>
  <HeadingPairs>
    <vt:vector size="6" baseType="variant">
      <vt:variant>
        <vt:lpstr>Fonts Used</vt:lpstr>
      </vt:variant>
      <vt:variant>
        <vt:i4>5</vt:i4>
      </vt:variant>
      <vt:variant>
        <vt:lpstr>Theme</vt:lpstr>
      </vt:variant>
      <vt:variant>
        <vt:i4>17</vt:i4>
      </vt:variant>
      <vt:variant>
        <vt:lpstr>Slide Titles</vt:lpstr>
      </vt:variant>
      <vt:variant>
        <vt:i4>60</vt:i4>
      </vt:variant>
    </vt:vector>
  </HeadingPairs>
  <TitlesOfParts>
    <vt:vector size="82" baseType="lpstr">
      <vt:lpstr>Arial</vt:lpstr>
      <vt:lpstr>Arial Rounded MT Bold</vt:lpstr>
      <vt:lpstr>Calibri</vt:lpstr>
      <vt:lpstr>Calibri Light</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Custom Design</vt:lpstr>
      <vt:lpstr>Text 1</vt:lpstr>
      <vt:lpstr>Business Skills for the International Hotel Industry Module BMIH4001  Week 1: Becoming an Independent Learner  Welcome to International Hotel Management    </vt:lpstr>
      <vt:lpstr>Before we start….  Please keep your camera on during lectures and use the Teams university background to protect your privacy.   As there are quite a few of us here, please ensure that your microphone is muted during all teaching until you are asked a question or there is a group discussion - to prevent background noise from interfering with the class.     </vt:lpstr>
      <vt:lpstr>Attendance and Engagement</vt:lpstr>
      <vt:lpstr>Why is this important?</vt:lpstr>
      <vt:lpstr>Get a laptop!</vt:lpstr>
      <vt:lpstr>Digital Connectivity Bursary</vt:lpstr>
      <vt:lpstr>Digital Connectivity Bursary</vt:lpstr>
      <vt:lpstr>Learning Outcome</vt:lpstr>
      <vt:lpstr>Welcome!  </vt:lpstr>
      <vt:lpstr>*New*  Digital Support: Hospitality and Tourism Moodle page</vt:lpstr>
      <vt:lpstr>Digital Support: Hospitality and Tourism</vt:lpstr>
      <vt:lpstr>Digital Support: Hospitality and Tourism</vt:lpstr>
      <vt:lpstr>Find UWTSD on the web</vt:lpstr>
      <vt:lpstr>Quick Links (available at top of UWTSD website home page)</vt:lpstr>
      <vt:lpstr>Quick Links (available at top of UWTSD website home page)</vt:lpstr>
      <vt:lpstr>The Hwb</vt:lpstr>
      <vt:lpstr>Click on Teams from the HWB  </vt:lpstr>
      <vt:lpstr>Teams</vt:lpstr>
      <vt:lpstr>Teams</vt:lpstr>
      <vt:lpstr>Login to Teams</vt:lpstr>
      <vt:lpstr>Login to Teams</vt:lpstr>
      <vt:lpstr>Download Teams for Desktop  (it works better than on the web)</vt:lpstr>
      <vt:lpstr>Teams</vt:lpstr>
      <vt:lpstr>MyTSD: Access via Google, Hwb or Quick Links  </vt:lpstr>
      <vt:lpstr>PowerPoint Presentation</vt:lpstr>
      <vt:lpstr>MyTSD</vt:lpstr>
      <vt:lpstr>Login to UWTSD Moodle</vt:lpstr>
      <vt:lpstr>PowerPoint Presentation</vt:lpstr>
      <vt:lpstr>Accessing Your Modules</vt:lpstr>
      <vt:lpstr>Accessing the Library via Moodle</vt:lpstr>
      <vt:lpstr>Each module page on Moodle contains:</vt:lpstr>
      <vt:lpstr>Moodle</vt:lpstr>
      <vt:lpstr>Moodle</vt:lpstr>
      <vt:lpstr>Moodle</vt:lpstr>
      <vt:lpstr>Student email</vt:lpstr>
      <vt:lpstr>Quick Links</vt:lpstr>
      <vt:lpstr>Student email</vt:lpstr>
      <vt:lpstr>Microsoft Office 365 can be installed for free</vt:lpstr>
      <vt:lpstr>More on Microsoft Office 365</vt:lpstr>
      <vt:lpstr>More on Microsoft Office 365</vt:lpstr>
      <vt:lpstr>Understanding Assessment and Locating Resources and Further Information</vt:lpstr>
      <vt:lpstr>Assessments</vt:lpstr>
      <vt:lpstr>Extenuating Circumstances:</vt:lpstr>
      <vt:lpstr>Extenuating Circumstances:</vt:lpstr>
      <vt:lpstr>Module Handbook</vt:lpstr>
      <vt:lpstr>Any Questions?</vt:lpstr>
      <vt:lpstr>Level 4 Guidebook</vt:lpstr>
      <vt:lpstr>Any Questions?</vt:lpstr>
      <vt:lpstr>Turnitin - A brief overview…</vt:lpstr>
      <vt:lpstr>Saving Assessment in Word…</vt:lpstr>
      <vt:lpstr>PowerPoint Presentation</vt:lpstr>
      <vt:lpstr>Any Questions? </vt:lpstr>
      <vt:lpstr>PowerPoint Presentation</vt:lpstr>
      <vt:lpstr>Digital Support: Hospitality and Tourism Moodle page</vt:lpstr>
      <vt:lpstr>Click on the Credible Digital Research tile</vt:lpstr>
      <vt:lpstr>Preparation for Week 2 </vt:lpstr>
      <vt:lpstr>PowerPoint Presentation</vt:lpstr>
      <vt:lpstr>PowerPoint Presentation</vt:lpstr>
      <vt:lpstr>PowerPoint Presentation</vt:lpstr>
      <vt:lpstr>See you 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 Week 1 Welcome to the Module Jan23</dc:title>
  <dc:creator>"Julia Ault" &lt;J.Ault@uwtsd.ac.uk&gt;;Deborah Lloyd</dc:creator>
  <cp:lastModifiedBy>Julia Ault</cp:lastModifiedBy>
  <cp:revision>87</cp:revision>
  <dcterms:created xsi:type="dcterms:W3CDTF">2021-03-10T12:10:47Z</dcterms:created>
  <dcterms:modified xsi:type="dcterms:W3CDTF">2023-01-11T11:41:17Z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