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62" r:id="rId6"/>
    <p:sldId id="265" r:id="rId7"/>
    <p:sldId id="266" r:id="rId8"/>
    <p:sldId id="263" r:id="rId9"/>
    <p:sldId id="260" r:id="rId10"/>
    <p:sldId id="264" r:id="rId11"/>
    <p:sldId id="272" r:id="rId12"/>
    <p:sldId id="267" r:id="rId13"/>
    <p:sldId id="268" r:id="rId14"/>
    <p:sldId id="269" r:id="rId15"/>
    <p:sldId id="270" r:id="rId16"/>
    <p:sldId id="273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E3E4A6-4371-36FF-974B-6B5D1CE3E3B5}" v="1" dt="2024-02-22T10:21:20.643"/>
    <p1510:client id="{3D31EE0B-A191-8E35-835F-8F8199A7484A}" v="112" dt="2024-02-22T20:27:57.771"/>
    <p1510:client id="{42859F21-6C85-6A4D-85C3-F0BD93A99D65}" v="1" dt="2024-02-23T14:56:58.193"/>
    <p1510:client id="{821274BE-ACB4-7CFE-86BE-B977CE6CEFC2}" v="89" dt="2024-02-23T17:37:50.746"/>
    <p1510:client id="{A7AFF3BD-547B-92D6-E87B-DFF2D427FF65}" v="263" dt="2024-02-22T10:20:46.238"/>
    <p1510:client id="{CB9060A2-E144-854A-5336-F89C23CE0996}" v="7" dt="2024-02-22T10:33:28.0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anva.com/design/DAF9nssJ3Pg/mftm993tngedMg47ZGrgjw/watch?utm_content=DAF9nssJ3Pg&amp;utm_campaign=designshare&amp;utm_medium=link&amp;utm_source=editor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ePkA74dIBE?feature=oembed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08/QRJ-D-18-0003" TargetMode="External"/><Relationship Id="rId7" Type="http://schemas.openxmlformats.org/officeDocument/2006/relationships/hyperlink" Target="https://www2.deloitte.com/content/dam/Deloitte/uk/Documents/sports-business-group/deloitte-uk-sbg-potential-economic-impact-rwc.pdf" TargetMode="External"/><Relationship Id="rId2" Type="http://schemas.openxmlformats.org/officeDocument/2006/relationships/hyperlink" Target="https://doi.org/10.36348/gajhss2020.v02i03.00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spn.co.uk/rugby/story/_/id/38391686/rugby-world-cup-beer-shortage-result-unfortunate-difficulties-organisers-say" TargetMode="External"/><Relationship Id="rId5" Type="http://schemas.openxmlformats.org/officeDocument/2006/relationships/hyperlink" Target="https://www.bkacontent.com/9-steps-to-creating-a-case-study/" TargetMode="External"/><Relationship Id="rId4" Type="http://schemas.openxmlformats.org/officeDocument/2006/relationships/hyperlink" Target="https://www.bachelorprint.com/methodology/triangulation-in-research/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arketing91.com/research-limitations/" TargetMode="External"/><Relationship Id="rId3" Type="http://schemas.openxmlformats.org/officeDocument/2006/relationships/hyperlink" Target="https://www.euronews.com/business/2023/10/29/rugby-world-cup-the-business-of-the-game" TargetMode="External"/><Relationship Id="rId7" Type="http://schemas.openxmlformats.org/officeDocument/2006/relationships/hyperlink" Target="https://www.google.com/search?q=paris+rugby+village+google+reviews&amp;rlz=1CAEVJI_enGB1084&amp;oq=paris+rugby+village+google&amp;gs_lcrp=EgZjaHJvbWUqBwgBECEYoAEyBggAEEUYOTIHCAEQIRigATIHCAIQIRigAdIBCDQxNjRqMGo0qAIAsAIA&amp;sourceid=chrome&amp;ie=UTF-8#lrd=0x47e66f5ca806d27b:0x6695e4fc7199cd70,1" TargetMode="External"/><Relationship Id="rId2" Type="http://schemas.openxmlformats.org/officeDocument/2006/relationships/hyperlink" Target="https://www.educba.com/what-is-methodolog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lobaldata.com/store/report/rugby-league-world-cup-event-analysis/" TargetMode="External"/><Relationship Id="rId11" Type="http://schemas.openxmlformats.org/officeDocument/2006/relationships/hyperlink" Target="https://www.rugbyworldcup.com/about/history" TargetMode="External"/><Relationship Id="rId5" Type="http://schemas.openxmlformats.org/officeDocument/2006/relationships/hyperlink" Target="https://jfsdigital.org/articles-and-essays/2018-2/towards-an-explicit-research-methodology-adapting-research-onion-model-for-futures-studies/" TargetMode="External"/><Relationship Id="rId10" Type="http://schemas.openxmlformats.org/officeDocument/2006/relationships/hyperlink" Target="https://www.relevantinsights.com/articles/what-is-qualitative-research/" TargetMode="External"/><Relationship Id="rId4" Type="http://schemas.openxmlformats.org/officeDocument/2006/relationships/hyperlink" Target="https://www.evalcommunity.com/career-center/quantitative-data/" TargetMode="External"/><Relationship Id="rId9" Type="http://schemas.openxmlformats.org/officeDocument/2006/relationships/hyperlink" Target="https://www.qualtrics.com/uk/experience-management/research/qualitative-vs-quantitative-research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portspromedia.com/news/rugby-world-cup-2023-france-attendance-ticket-sales-michel-poussau/?zephr_sso_ott=R9axgP#:~:text=%E2%80%9CMore%20than%202.5%20million%20tickets,in%20from%20outside%20of%20France" TargetMode="External"/><Relationship Id="rId7" Type="http://schemas.openxmlformats.org/officeDocument/2006/relationships/hyperlink" Target="https://doi.org/10.1016/j.chest.2020.03.012" TargetMode="External"/><Relationship Id="rId2" Type="http://schemas.openxmlformats.org/officeDocument/2006/relationships/hyperlink" Target="https://www.rugbyworldcup.com/about/host-na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pePkA74dIBE" TargetMode="External"/><Relationship Id="rId5" Type="http://schemas.openxmlformats.org/officeDocument/2006/relationships/hyperlink" Target="https://talksport.com/sport/1558837/rugby-world-cup-2023-final-date-time-location-venue-france/" TargetMode="External"/><Relationship Id="rId4" Type="http://schemas.openxmlformats.org/officeDocument/2006/relationships/hyperlink" Target="https://talentpredix.com/insights/strengths-based-strategies-help-reduce-weakness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3388571"/>
            <a:ext cx="9144000" cy="2387600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2800" dirty="0">
                <a:latin typeface="Arial"/>
                <a:cs typeface="Arial"/>
              </a:rPr>
              <a:t>Megan Marston-Phipps </a:t>
            </a:r>
          </a:p>
          <a:p>
            <a:r>
              <a:rPr lang="en-GB" sz="2800" dirty="0">
                <a:latin typeface="Arial"/>
                <a:cs typeface="Arial"/>
              </a:rPr>
              <a:t>Research Methods and Field Study</a:t>
            </a:r>
          </a:p>
          <a:p>
            <a:r>
              <a:rPr lang="en-GB" sz="2800" dirty="0">
                <a:latin typeface="Arial"/>
                <a:cs typeface="Arial"/>
              </a:rPr>
              <a:t>BMTP5022</a:t>
            </a:r>
          </a:p>
          <a:p>
            <a:r>
              <a:rPr lang="en-GB" sz="2800" dirty="0">
                <a:latin typeface="Arial"/>
                <a:cs typeface="Arial"/>
              </a:rPr>
              <a:t>Dr Emma Roberts </a:t>
            </a:r>
          </a:p>
          <a:p>
            <a:r>
              <a:rPr lang="en-GB" sz="2800" dirty="0">
                <a:latin typeface="Arial"/>
                <a:cs typeface="Arial"/>
              </a:rPr>
              <a:t>A continuation of the investigation into the relationship between the Rugby World Cup 2023 </a:t>
            </a:r>
            <a:br>
              <a:rPr lang="en-GB" sz="2800" dirty="0">
                <a:latin typeface="Arial"/>
                <a:cs typeface="Arial"/>
              </a:rPr>
            </a:br>
            <a:r>
              <a:rPr lang="en-GB" sz="2800" dirty="0">
                <a:latin typeface="Arial"/>
                <a:cs typeface="Arial"/>
              </a:rPr>
              <a:t>in France and the Hospitality Industry within the host nation. </a:t>
            </a:r>
          </a:p>
          <a:p>
            <a:endParaRPr lang="en-GB" sz="9600">
              <a:cs typeface="Calibri Ligh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2746D0-0407-C467-543E-370FD596FF07}"/>
              </a:ext>
            </a:extLst>
          </p:cNvPr>
          <p:cNvSpPr txBox="1"/>
          <p:nvPr/>
        </p:nvSpPr>
        <p:spPr>
          <a:xfrm>
            <a:off x="2149660" y="5881375"/>
            <a:ext cx="789819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  <a:hlinkClick r:id="rId2"/>
              </a:rPr>
              <a:t> https://www.canva.com/design/DAF9nssJ3Pg/mftm993tngedMg47ZGrgjw/watch?utm_content=DAF9nssJ3Pg&amp;utm_campaign=designshare&amp;utm_medium=link&amp;utm_source=editor</a:t>
            </a:r>
            <a:r>
              <a:rPr lang="en-GB" dirty="0">
                <a:ea typeface="+mn-lt"/>
                <a:cs typeface="+mn-lt"/>
              </a:rPr>
              <a:t> </a:t>
            </a:r>
            <a:endParaRPr lang="en-US" dirty="0"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34FB51-F336-B78A-5666-4DF994E84F10}"/>
              </a:ext>
            </a:extLst>
          </p:cNvPr>
          <p:cNvSpPr txBox="1"/>
          <p:nvPr/>
        </p:nvSpPr>
        <p:spPr>
          <a:xfrm>
            <a:off x="2294581" y="5506995"/>
            <a:ext cx="339356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Link to recorded video: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trophy on a blue box&#10;&#10;Description automatically generated">
            <a:extLst>
              <a:ext uri="{FF2B5EF4-FFF2-40B4-BE49-F238E27FC236}">
                <a16:creationId xmlns:a16="http://schemas.microsoft.com/office/drawing/2014/main" id="{2F3BA330-7DEB-2C35-102B-5DBEC872C8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845" y="200539"/>
            <a:ext cx="9856518" cy="64668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B1DB0DA-7EE8-5322-DB0A-EDD07751C044}"/>
              </a:ext>
            </a:extLst>
          </p:cNvPr>
          <p:cNvSpPr txBox="1"/>
          <p:nvPr/>
        </p:nvSpPr>
        <p:spPr>
          <a:xfrm>
            <a:off x="11121263" y="5738916"/>
            <a:ext cx="107390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Talk Sport (2023).</a:t>
            </a:r>
          </a:p>
        </p:txBody>
      </p:sp>
    </p:spTree>
    <p:extLst>
      <p:ext uri="{BB962C8B-B14F-4D97-AF65-F5344CB8AC3E}">
        <p14:creationId xmlns:p14="http://schemas.microsoft.com/office/powerpoint/2010/main" val="29008028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white brick wall with writing on it&#10;&#10;Description automatically generated">
            <a:extLst>
              <a:ext uri="{FF2B5EF4-FFF2-40B4-BE49-F238E27FC236}">
                <a16:creationId xmlns:a16="http://schemas.microsoft.com/office/drawing/2014/main" id="{72795EF6-FB5D-A6BA-0758-6BF8F46806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570" y="129235"/>
            <a:ext cx="10424431" cy="658795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3AD79AC-39F1-5CB9-C0EC-1D07E53BE18C}"/>
              </a:ext>
            </a:extLst>
          </p:cNvPr>
          <p:cNvSpPr txBox="1"/>
          <p:nvPr/>
        </p:nvSpPr>
        <p:spPr>
          <a:xfrm>
            <a:off x="9947733" y="6494612"/>
            <a:ext cx="217249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ea typeface="Calibri"/>
                <a:cs typeface="Calibri"/>
              </a:rPr>
              <a:t>Bkacontent</a:t>
            </a:r>
            <a:r>
              <a:rPr lang="en-GB">
                <a:ea typeface="Calibri"/>
                <a:cs typeface="Calibri"/>
              </a:rPr>
              <a:t> (2023).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5740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DDA69-976F-A8C2-3854-A0765F197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group of circles on a brick wall&#10;&#10;Description automatically generated">
            <a:extLst>
              <a:ext uri="{FF2B5EF4-FFF2-40B4-BE49-F238E27FC236}">
                <a16:creationId xmlns:a16="http://schemas.microsoft.com/office/drawing/2014/main" id="{462C834D-4E01-E831-93B5-1B5868CA29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013" y="363190"/>
            <a:ext cx="11241974" cy="614151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AD04DC3-F775-EDAF-350B-817BFAA0B7D4}"/>
              </a:ext>
            </a:extLst>
          </p:cNvPr>
          <p:cNvSpPr txBox="1"/>
          <p:nvPr/>
        </p:nvSpPr>
        <p:spPr>
          <a:xfrm>
            <a:off x="8667105" y="6574651"/>
            <a:ext cx="28356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EDUCBA (2023).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19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iagram of a mixed method&#10;&#10;Description automatically generated">
            <a:extLst>
              <a:ext uri="{FF2B5EF4-FFF2-40B4-BE49-F238E27FC236}">
                <a16:creationId xmlns:a16="http://schemas.microsoft.com/office/drawing/2014/main" id="{8E0BE4CA-27F2-2F03-0F0E-78BE3F644A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360" y="334854"/>
            <a:ext cx="11978640" cy="630005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4452CE2-F940-9B21-DEB9-A6B97DD3A259}"/>
              </a:ext>
            </a:extLst>
          </p:cNvPr>
          <p:cNvSpPr txBox="1"/>
          <p:nvPr/>
        </p:nvSpPr>
        <p:spPr>
          <a:xfrm>
            <a:off x="9673313" y="6323099"/>
            <a:ext cx="236687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Qualtrics (No Date).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1945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magnifying glass with text&#10;&#10;Description automatically generated">
            <a:extLst>
              <a:ext uri="{FF2B5EF4-FFF2-40B4-BE49-F238E27FC236}">
                <a16:creationId xmlns:a16="http://schemas.microsoft.com/office/drawing/2014/main" id="{B7529F48-569C-886C-B75E-494516365C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8960" y="1306512"/>
            <a:ext cx="8879840" cy="40722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0B55DC4-7C5A-E1AE-0AAC-3546B6B1540C}"/>
              </a:ext>
            </a:extLst>
          </p:cNvPr>
          <p:cNvSpPr txBox="1"/>
          <p:nvPr/>
        </p:nvSpPr>
        <p:spPr>
          <a:xfrm>
            <a:off x="9513234" y="6231626"/>
            <a:ext cx="258412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Bachelor print (2022).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2313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3C1EE00-480F-EE33-17C6-A97AE09D74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5722" y="612676"/>
            <a:ext cx="8794750" cy="598297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7E76D45-396E-7C9F-3BF1-80352B143908}"/>
              </a:ext>
            </a:extLst>
          </p:cNvPr>
          <p:cNvSpPr txBox="1"/>
          <p:nvPr/>
        </p:nvSpPr>
        <p:spPr>
          <a:xfrm>
            <a:off x="10555075" y="5579456"/>
            <a:ext cx="135259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>
                <a:ea typeface="Calibri"/>
                <a:cs typeface="Calibri"/>
              </a:rPr>
              <a:t>Jfsdigital</a:t>
            </a:r>
            <a:r>
              <a:rPr lang="en-GB" dirty="0">
                <a:ea typeface="Calibri"/>
                <a:cs typeface="Calibri"/>
              </a:rPr>
              <a:t> (2018).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0862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1A77B72-FE50-8F76-ACE0-F4641E4960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520" y="832224"/>
            <a:ext cx="10972800" cy="53256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CBE375-F81B-A97D-0DEA-CA0975CF0802}"/>
              </a:ext>
            </a:extLst>
          </p:cNvPr>
          <p:cNvSpPr txBox="1"/>
          <p:nvPr/>
        </p:nvSpPr>
        <p:spPr>
          <a:xfrm>
            <a:off x="8587066" y="6403138"/>
            <a:ext cx="349885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Eval Community (No Date).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6260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watercolor painting of people sitting at a table&#10;&#10;Description automatically generated">
            <a:extLst>
              <a:ext uri="{FF2B5EF4-FFF2-40B4-BE49-F238E27FC236}">
                <a16:creationId xmlns:a16="http://schemas.microsoft.com/office/drawing/2014/main" id="{34E16601-98B2-1142-377D-AB2A1B2C34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680" y="578978"/>
            <a:ext cx="11196320" cy="56898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1686248-12B8-2ADF-9823-11A7935635F0}"/>
              </a:ext>
            </a:extLst>
          </p:cNvPr>
          <p:cNvSpPr txBox="1"/>
          <p:nvPr/>
        </p:nvSpPr>
        <p:spPr>
          <a:xfrm>
            <a:off x="9215946" y="6460310"/>
            <a:ext cx="289284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Relevant Insights (2022).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2975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C98A213-5994-475E-B327-DC6EC27FB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B30D71-D8FF-006B-9791-6DE7DB5C8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670218"/>
            <a:ext cx="10909640" cy="1065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/>
              <a:t>Netnography</a:t>
            </a:r>
          </a:p>
        </p:txBody>
      </p:sp>
      <p:sp>
        <p:nvSpPr>
          <p:cNvPr id="22" name="sketch line">
            <a:extLst>
              <a:ext uri="{FF2B5EF4-FFF2-40B4-BE49-F238E27FC236}">
                <a16:creationId xmlns:a16="http://schemas.microsoft.com/office/drawing/2014/main" id="{4B030A0D-0DAD-4A99-89BB-419527D6A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9376" y="1800088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F9CB992D-3E61-9829-9EC3-F27519832F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608" y="4290765"/>
            <a:ext cx="4743704" cy="2300239"/>
          </a:xfrm>
          <a:prstGeom prst="rect">
            <a:avLst/>
          </a:prstGeom>
        </p:spPr>
      </p:pic>
      <p:pic>
        <p:nvPicPr>
          <p:cNvPr id="6" name="Picture 5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351FB147-3945-E488-77E4-356501BF96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6988" y="1994605"/>
            <a:ext cx="4733544" cy="2290079"/>
          </a:xfrm>
          <a:prstGeom prst="rect">
            <a:avLst/>
          </a:prstGeom>
        </p:spPr>
      </p:pic>
      <p:pic>
        <p:nvPicPr>
          <p:cNvPr id="5" name="Picture 4" descr="A screenshot of a video game&#10;&#10;Description automatically generated">
            <a:extLst>
              <a:ext uri="{FF2B5EF4-FFF2-40B4-BE49-F238E27FC236}">
                <a16:creationId xmlns:a16="http://schemas.microsoft.com/office/drawing/2014/main" id="{16C640F9-08B9-5CF8-A77D-217E58B83E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5368" y="4290765"/>
            <a:ext cx="4814824" cy="230023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442EE04-F9F0-452D-F4ED-BBBAED769875}"/>
              </a:ext>
            </a:extLst>
          </p:cNvPr>
          <p:cNvSpPr txBox="1"/>
          <p:nvPr/>
        </p:nvSpPr>
        <p:spPr>
          <a:xfrm>
            <a:off x="10917378" y="5144693"/>
            <a:ext cx="112313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Google reviews (2023).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48870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RUGBY VILLAGE IN MARSEILLE #RWC2023">
            <a:hlinkClick r:id="" action="ppaction://media"/>
            <a:extLst>
              <a:ext uri="{FF2B5EF4-FFF2-40B4-BE49-F238E27FC236}">
                <a16:creationId xmlns:a16="http://schemas.microsoft.com/office/drawing/2014/main" id="{5D39DB03-BEFC-AC3B-92F7-080B060E73F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73880" y="247964"/>
            <a:ext cx="11242652" cy="6358295"/>
          </a:xfrm>
        </p:spPr>
      </p:pic>
    </p:spTree>
    <p:extLst>
      <p:ext uri="{BB962C8B-B14F-4D97-AF65-F5344CB8AC3E}">
        <p14:creationId xmlns:p14="http://schemas.microsoft.com/office/powerpoint/2010/main" val="37967630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9C7D025-D275-B7E6-EBB1-8B5E8AD60E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17" y="768700"/>
            <a:ext cx="11261766" cy="5320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76041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sign&#10;&#10;Description automatically generated">
            <a:extLst>
              <a:ext uri="{FF2B5EF4-FFF2-40B4-BE49-F238E27FC236}">
                <a16:creationId xmlns:a16="http://schemas.microsoft.com/office/drawing/2014/main" id="{2ACEF5BF-C25F-5996-E6C0-086B6E648D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104" y="711592"/>
            <a:ext cx="10937791" cy="543481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73461E1-C2B7-234B-2DD6-53285DA199E1}"/>
              </a:ext>
            </a:extLst>
          </p:cNvPr>
          <p:cNvSpPr txBox="1"/>
          <p:nvPr/>
        </p:nvSpPr>
        <p:spPr>
          <a:xfrm>
            <a:off x="8876408" y="6400675"/>
            <a:ext cx="287426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Talent Predix (2024).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35690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5D195-EC24-7B0D-EFB4-22F21E5E74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AC49-C9F3-6E7B-214F-3F017B5649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 dirty="0" err="1">
                <a:latin typeface="Arial"/>
                <a:cs typeface="Arial"/>
              </a:rPr>
              <a:t>Alharahsheh</a:t>
            </a:r>
            <a:r>
              <a:rPr lang="en-GB" sz="1200" dirty="0">
                <a:latin typeface="Arial"/>
                <a:cs typeface="Arial"/>
              </a:rPr>
              <a:t>, H, H. (2020). A Review of key paradigms: positivism VS interpretivism., </a:t>
            </a:r>
            <a:r>
              <a:rPr lang="en-GB" sz="1200" i="1" dirty="0">
                <a:latin typeface="Arial"/>
                <a:cs typeface="Arial"/>
              </a:rPr>
              <a:t>Global Academic Journal of Humanities and Social Sciences, 2, </a:t>
            </a:r>
            <a:r>
              <a:rPr lang="en-GB" sz="1200" dirty="0">
                <a:latin typeface="Arial"/>
                <a:cs typeface="Arial"/>
              </a:rPr>
              <a:t>39-43. </a:t>
            </a:r>
            <a:r>
              <a:rPr lang="en-GB" sz="1200" u="sng" dirty="0">
                <a:latin typeface="Arial"/>
                <a:cs typeface="Arial"/>
                <a:hlinkClick r:id="rId2"/>
              </a:rPr>
              <a:t>https://doi.org/10.36348/gajhss2020.v02i03.001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r>
              <a:rPr lang="en-GB" sz="1200" dirty="0" err="1">
                <a:latin typeface="Arial"/>
                <a:cs typeface="Arial"/>
              </a:rPr>
              <a:t>Azungah</a:t>
            </a:r>
            <a:r>
              <a:rPr lang="en-GB" sz="1200" dirty="0">
                <a:latin typeface="Arial"/>
                <a:cs typeface="Arial"/>
              </a:rPr>
              <a:t>, T. (2018). Qualitative research: deductive and inductive approaches to data analysis., </a:t>
            </a:r>
            <a:r>
              <a:rPr lang="en-GB" sz="1200" i="1" dirty="0">
                <a:latin typeface="Arial"/>
                <a:cs typeface="Arial"/>
              </a:rPr>
              <a:t>Qualitative Research Journal, 18., </a:t>
            </a:r>
            <a:r>
              <a:rPr lang="en-GB" sz="1200" dirty="0">
                <a:latin typeface="Arial"/>
                <a:cs typeface="Arial"/>
              </a:rPr>
              <a:t>383-400. </a:t>
            </a:r>
            <a:r>
              <a:rPr lang="en-GB" sz="1200" u="sng" dirty="0">
                <a:latin typeface="Arial"/>
                <a:cs typeface="Arial"/>
                <a:hlinkClick r:id="rId3"/>
              </a:rPr>
              <a:t>https://doi.org/10.1108/QRJ-D-18-0003</a:t>
            </a:r>
            <a:endParaRPr lang="en-GB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Bachelor print. 2022. </a:t>
            </a:r>
            <a:r>
              <a:rPr lang="en-GB" sz="1200" i="1" dirty="0">
                <a:latin typeface="Arial"/>
                <a:cs typeface="Arial"/>
              </a:rPr>
              <a:t>Triangulation in Research Definition &amp; Examples. </a:t>
            </a:r>
            <a:r>
              <a:rPr lang="en-GB" sz="1200" dirty="0">
                <a:latin typeface="Arial"/>
                <a:cs typeface="Arial"/>
              </a:rPr>
              <a:t>Available at: </a:t>
            </a:r>
            <a:r>
              <a:rPr lang="en-GB" sz="1200" u="sng" dirty="0">
                <a:latin typeface="Arial"/>
                <a:cs typeface="Arial"/>
                <a:hlinkClick r:id="rId4"/>
              </a:rPr>
              <a:t>https://www.bachelorprint.com/methodology/triangulation-in-research/</a:t>
            </a:r>
            <a:r>
              <a:rPr lang="en-GB" sz="1200" dirty="0">
                <a:latin typeface="Arial"/>
                <a:cs typeface="Arial"/>
              </a:rPr>
              <a:t> (Accessed February 16</a:t>
            </a:r>
            <a:r>
              <a:rPr lang="en-GB" sz="1200" baseline="30000" dirty="0">
                <a:latin typeface="Arial"/>
                <a:cs typeface="Arial"/>
              </a:rPr>
              <a:t>th</a:t>
            </a:r>
            <a:r>
              <a:rPr lang="en-GB" sz="1200" dirty="0">
                <a:latin typeface="Arial"/>
                <a:cs typeface="Arial"/>
              </a:rPr>
              <a:t> 2024).</a:t>
            </a:r>
          </a:p>
          <a:p>
            <a:r>
              <a:rPr lang="en-GB" sz="1200" dirty="0" err="1">
                <a:latin typeface="Arial"/>
                <a:cs typeface="Arial"/>
              </a:rPr>
              <a:t>Bkacontent</a:t>
            </a:r>
            <a:r>
              <a:rPr lang="en-GB" sz="1200" dirty="0">
                <a:latin typeface="Arial"/>
                <a:cs typeface="Arial"/>
              </a:rPr>
              <a:t>. 2023. </a:t>
            </a:r>
            <a:r>
              <a:rPr lang="en-GB" sz="1200" i="1" dirty="0">
                <a:latin typeface="Arial"/>
                <a:cs typeface="Arial"/>
              </a:rPr>
              <a:t>9 Crucial Steps To Creating A Case Study. </a:t>
            </a:r>
            <a:r>
              <a:rPr lang="en-GB" sz="1200" dirty="0">
                <a:latin typeface="Arial"/>
                <a:cs typeface="Arial"/>
              </a:rPr>
              <a:t>Available at: </a:t>
            </a:r>
            <a:r>
              <a:rPr lang="en-GB" sz="1200" u="sng" dirty="0">
                <a:latin typeface="Arial"/>
                <a:cs typeface="Arial"/>
                <a:hlinkClick r:id="rId5"/>
              </a:rPr>
              <a:t>https://www.bkacontent.com/9-steps-to-creating-a-case-study/</a:t>
            </a:r>
            <a:r>
              <a:rPr lang="en-GB" sz="1200" dirty="0">
                <a:latin typeface="Arial"/>
                <a:cs typeface="Arial"/>
              </a:rPr>
              <a:t> (Accessed February 16</a:t>
            </a:r>
            <a:r>
              <a:rPr lang="en-GB" sz="1200" baseline="30000" dirty="0">
                <a:latin typeface="Arial"/>
                <a:cs typeface="Arial"/>
              </a:rPr>
              <a:t>th</a:t>
            </a:r>
            <a:r>
              <a:rPr lang="en-GB" sz="1200" dirty="0">
                <a:latin typeface="Arial"/>
                <a:cs typeface="Arial"/>
              </a:rPr>
              <a:t> 2024).</a:t>
            </a:r>
          </a:p>
          <a:p>
            <a:r>
              <a:rPr lang="en-GB" sz="1200" dirty="0">
                <a:latin typeface="Arial"/>
                <a:cs typeface="Arial"/>
              </a:rPr>
              <a:t>Bruce, S., (2023). </a:t>
            </a:r>
            <a:r>
              <a:rPr lang="en-GB" sz="1200" i="1" dirty="0">
                <a:latin typeface="Arial"/>
                <a:cs typeface="Arial"/>
              </a:rPr>
              <a:t>Rugby World Cup beer woes blamed on ‘heatwave’ consumption. </a:t>
            </a:r>
            <a:r>
              <a:rPr lang="en-GB" sz="1200" dirty="0">
                <a:latin typeface="Arial"/>
                <a:cs typeface="Arial"/>
              </a:rPr>
              <a:t>Available at: </a:t>
            </a:r>
            <a:r>
              <a:rPr lang="en-GB" sz="1200" u="sng" dirty="0">
                <a:latin typeface="Arial"/>
                <a:cs typeface="Arial"/>
                <a:hlinkClick r:id="rId6"/>
              </a:rPr>
              <a:t>https://www.espn.co.uk/rugby/story/_/id/38391686/rugby-world-cup-beer-shortage-result-unfortunate-difficulties-organisers-say</a:t>
            </a:r>
            <a:r>
              <a:rPr lang="en-GB" sz="1200" dirty="0">
                <a:latin typeface="Arial"/>
                <a:cs typeface="Arial"/>
              </a:rPr>
              <a:t> (Accessed 30</a:t>
            </a:r>
            <a:r>
              <a:rPr lang="en-GB" sz="1200" baseline="30000" dirty="0">
                <a:latin typeface="Arial"/>
                <a:cs typeface="Arial"/>
              </a:rPr>
              <a:t>th</a:t>
            </a:r>
            <a:r>
              <a:rPr lang="en-GB" sz="1200" dirty="0">
                <a:latin typeface="Arial"/>
                <a:cs typeface="Arial"/>
              </a:rPr>
              <a:t> November, 2023).  </a:t>
            </a:r>
          </a:p>
          <a:p>
            <a:r>
              <a:rPr lang="en-GB" sz="1200" dirty="0">
                <a:latin typeface="Arial"/>
                <a:cs typeface="Arial"/>
              </a:rPr>
              <a:t>Burns, P. (Peter M.), Palmer, C. (Catherine, A.), &amp; Ritchie, B. W. (2004). </a:t>
            </a:r>
            <a:r>
              <a:rPr lang="en-GB" sz="1200" i="1" dirty="0">
                <a:latin typeface="Arial"/>
                <a:cs typeface="Arial"/>
              </a:rPr>
              <a:t>Tourism research methods integrating theory with practice. </a:t>
            </a:r>
            <a:r>
              <a:rPr lang="en-GB" sz="1200" dirty="0">
                <a:latin typeface="Arial"/>
                <a:cs typeface="Arial"/>
              </a:rPr>
              <a:t>CABI Pub. </a:t>
            </a:r>
          </a:p>
          <a:p>
            <a:r>
              <a:rPr lang="en-GB" sz="1200" dirty="0">
                <a:latin typeface="Arial"/>
                <a:cs typeface="Arial"/>
              </a:rPr>
              <a:t>Creswell, J. W. &amp; Clark, V., (2011). </a:t>
            </a:r>
            <a:r>
              <a:rPr lang="en-GB" sz="1200" i="1" dirty="0">
                <a:latin typeface="Arial"/>
                <a:cs typeface="Arial"/>
              </a:rPr>
              <a:t>Designing and Conducting Mixed Methods Research, </a:t>
            </a:r>
            <a:r>
              <a:rPr lang="en-GB" sz="1200" dirty="0">
                <a:latin typeface="Arial"/>
                <a:cs typeface="Arial"/>
              </a:rPr>
              <a:t>2</a:t>
            </a:r>
            <a:r>
              <a:rPr lang="en-GB" sz="1200" baseline="30000" dirty="0">
                <a:latin typeface="Arial"/>
                <a:cs typeface="Arial"/>
              </a:rPr>
              <a:t>nd</a:t>
            </a:r>
            <a:r>
              <a:rPr lang="en-GB" sz="1200" dirty="0">
                <a:latin typeface="Arial"/>
                <a:cs typeface="Arial"/>
              </a:rPr>
              <a:t> edition., Los Angeles: Sage. </a:t>
            </a:r>
          </a:p>
          <a:p>
            <a:r>
              <a:rPr lang="en-GB" sz="1200" dirty="0">
                <a:latin typeface="Arial"/>
                <a:cs typeface="Arial"/>
              </a:rPr>
              <a:t>Crotty, M. (1998). </a:t>
            </a:r>
            <a:r>
              <a:rPr lang="en-GB" sz="1200" i="1" dirty="0">
                <a:latin typeface="Arial"/>
                <a:cs typeface="Arial"/>
              </a:rPr>
              <a:t>The Foundations of Social Research. </a:t>
            </a:r>
            <a:r>
              <a:rPr lang="en-GB" sz="1200" dirty="0">
                <a:latin typeface="Arial"/>
                <a:cs typeface="Arial"/>
              </a:rPr>
              <a:t>London: Sage.</a:t>
            </a:r>
          </a:p>
          <a:p>
            <a:r>
              <a:rPr lang="en-GB" sz="1200" dirty="0">
                <a:latin typeface="Arial"/>
                <a:cs typeface="Arial"/>
              </a:rPr>
              <a:t>Dawson, C. (2019). </a:t>
            </a:r>
            <a:r>
              <a:rPr lang="en-GB" sz="1200" i="1" dirty="0">
                <a:latin typeface="Arial"/>
                <a:cs typeface="Arial"/>
              </a:rPr>
              <a:t>Introduction to research methods</a:t>
            </a:r>
            <a:r>
              <a:rPr lang="en-GB" sz="1200" dirty="0">
                <a:latin typeface="Arial"/>
                <a:cs typeface="Arial"/>
              </a:rPr>
              <a:t> (TIFFIN MAIN Q180.55.M4 D36 2019; Fifth edition.). Robinson. </a:t>
            </a:r>
          </a:p>
          <a:p>
            <a:r>
              <a:rPr lang="en-GB" sz="1200" dirty="0">
                <a:latin typeface="Arial"/>
                <a:cs typeface="Arial"/>
              </a:rPr>
              <a:t>Deloitte. (2008). </a:t>
            </a:r>
            <a:r>
              <a:rPr lang="en-GB" sz="1200" i="1" dirty="0">
                <a:latin typeface="Arial"/>
                <a:cs typeface="Arial"/>
              </a:rPr>
              <a:t>Potential Economic Impact of the Rugby World Cup on a Host Nation. </a:t>
            </a:r>
            <a:r>
              <a:rPr lang="en-GB" sz="1200" dirty="0">
                <a:latin typeface="Arial"/>
                <a:cs typeface="Arial"/>
              </a:rPr>
              <a:t>Available at: </a:t>
            </a:r>
            <a:r>
              <a:rPr lang="en-GB" sz="1200" u="sng" dirty="0">
                <a:latin typeface="Arial"/>
                <a:cs typeface="Arial"/>
                <a:hlinkClick r:id="rId7"/>
              </a:rPr>
              <a:t>https://www2.deloitte.com/content/dam/Deloitte/uk/Documents/sports-business-group/deloitte-uk-sbg-potential-economic-impact-rwc.pdf</a:t>
            </a:r>
            <a:r>
              <a:rPr lang="en-GB" sz="1200" dirty="0">
                <a:latin typeface="Arial"/>
                <a:cs typeface="Arial"/>
              </a:rPr>
              <a:t> (Accessed 25</a:t>
            </a:r>
            <a:r>
              <a:rPr lang="en-GB" sz="1200" baseline="30000" dirty="0">
                <a:latin typeface="Arial"/>
                <a:cs typeface="Arial"/>
              </a:rPr>
              <a:t>th</a:t>
            </a:r>
            <a:r>
              <a:rPr lang="en-GB" sz="1200" dirty="0">
                <a:latin typeface="Arial"/>
                <a:cs typeface="Arial"/>
              </a:rPr>
              <a:t> November, 2023). </a:t>
            </a: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2456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48809-9E0B-97E8-4F74-F3682EB5FF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81833"/>
            <a:ext cx="10515600" cy="58951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 dirty="0">
                <a:latin typeface="Arial"/>
                <a:cs typeface="Arial"/>
              </a:rPr>
              <a:t>EDUCBA. 2023. </a:t>
            </a:r>
            <a:r>
              <a:rPr lang="en-GB" sz="1200" i="1" dirty="0">
                <a:latin typeface="Arial"/>
                <a:cs typeface="Arial"/>
              </a:rPr>
              <a:t>What is methodology? </a:t>
            </a:r>
            <a:r>
              <a:rPr lang="en-GB" sz="1200" dirty="0">
                <a:latin typeface="Arial"/>
                <a:cs typeface="Arial"/>
              </a:rPr>
              <a:t>Available at: </a:t>
            </a:r>
            <a:r>
              <a:rPr lang="en-GB" sz="1200" u="sng" dirty="0">
                <a:latin typeface="Arial"/>
                <a:cs typeface="Arial"/>
                <a:hlinkClick r:id="rId2"/>
              </a:rPr>
              <a:t>https://www.educba.com/what-is-methodology/</a:t>
            </a:r>
            <a:r>
              <a:rPr lang="en-GB" sz="1200" dirty="0">
                <a:latin typeface="Arial"/>
                <a:cs typeface="Arial"/>
              </a:rPr>
              <a:t> (Accessed February 16</a:t>
            </a:r>
            <a:r>
              <a:rPr lang="en-GB" sz="1200" baseline="30000" dirty="0">
                <a:latin typeface="Arial"/>
                <a:cs typeface="Arial"/>
              </a:rPr>
              <a:t>th</a:t>
            </a:r>
            <a:r>
              <a:rPr lang="en-GB" sz="1200" dirty="0">
                <a:latin typeface="Arial"/>
                <a:cs typeface="Arial"/>
              </a:rPr>
              <a:t> 2024).</a:t>
            </a:r>
          </a:p>
          <a:p>
            <a:r>
              <a:rPr lang="en-GB" sz="1200" dirty="0">
                <a:latin typeface="Arial"/>
                <a:cs typeface="Arial"/>
              </a:rPr>
              <a:t>Euronews. (2023). </a:t>
            </a:r>
            <a:r>
              <a:rPr lang="en-GB" sz="1200" i="1" dirty="0">
                <a:latin typeface="Arial"/>
                <a:cs typeface="Arial"/>
              </a:rPr>
              <a:t>Rugby World Cup brings billions to the French economy. </a:t>
            </a:r>
            <a:r>
              <a:rPr lang="en-GB" sz="1200" dirty="0">
                <a:latin typeface="Arial"/>
                <a:cs typeface="Arial"/>
              </a:rPr>
              <a:t>Available at: </a:t>
            </a:r>
            <a:r>
              <a:rPr lang="en-GB" sz="1200" u="sng" dirty="0">
                <a:latin typeface="Arial"/>
                <a:cs typeface="Arial"/>
                <a:hlinkClick r:id="rId3"/>
              </a:rPr>
              <a:t>https://www.euronews.com/business/2023/10/29/rugby-world-cup-the-business-of-the-game</a:t>
            </a:r>
            <a:r>
              <a:rPr lang="en-GB" sz="1200" dirty="0">
                <a:latin typeface="Arial"/>
                <a:cs typeface="Arial"/>
              </a:rPr>
              <a:t> (Accessed 30</a:t>
            </a:r>
            <a:r>
              <a:rPr lang="en-GB" sz="1200" baseline="30000" dirty="0">
                <a:latin typeface="Arial"/>
                <a:cs typeface="Arial"/>
              </a:rPr>
              <a:t>th</a:t>
            </a:r>
            <a:r>
              <a:rPr lang="en-GB" sz="1200" dirty="0">
                <a:latin typeface="Arial"/>
                <a:cs typeface="Arial"/>
              </a:rPr>
              <a:t> November, 2023). </a:t>
            </a:r>
          </a:p>
          <a:p>
            <a:r>
              <a:rPr lang="en-GB" sz="1200" dirty="0">
                <a:latin typeface="Arial"/>
                <a:cs typeface="Arial"/>
              </a:rPr>
              <a:t>Eval Community. No date. </a:t>
            </a:r>
            <a:r>
              <a:rPr lang="en-GB" sz="1200" i="1" dirty="0">
                <a:latin typeface="Arial"/>
                <a:cs typeface="Arial"/>
              </a:rPr>
              <a:t>Quantitative Data. </a:t>
            </a:r>
            <a:r>
              <a:rPr lang="en-GB" sz="1200" dirty="0">
                <a:latin typeface="Arial"/>
                <a:cs typeface="Arial"/>
              </a:rPr>
              <a:t>Available at: </a:t>
            </a:r>
            <a:r>
              <a:rPr lang="en-GB" sz="1200" u="sng" dirty="0">
                <a:latin typeface="Arial"/>
                <a:cs typeface="Arial"/>
                <a:hlinkClick r:id="rId4"/>
              </a:rPr>
              <a:t>https://www.evalcommunity.com/career-center/quantitative-data/</a:t>
            </a:r>
            <a:r>
              <a:rPr lang="en-GB" sz="1200" dirty="0">
                <a:latin typeface="Arial"/>
                <a:cs typeface="Arial"/>
              </a:rPr>
              <a:t> (Accessed February 16</a:t>
            </a:r>
            <a:r>
              <a:rPr lang="en-GB" sz="1200" baseline="30000" dirty="0">
                <a:latin typeface="Arial"/>
                <a:cs typeface="Arial"/>
              </a:rPr>
              <a:t>th</a:t>
            </a:r>
            <a:r>
              <a:rPr lang="en-GB" sz="1200" dirty="0">
                <a:latin typeface="Arial"/>
                <a:cs typeface="Arial"/>
              </a:rPr>
              <a:t> 2024).</a:t>
            </a:r>
          </a:p>
          <a:p>
            <a:r>
              <a:rPr lang="en-GB" sz="1200" dirty="0" err="1">
                <a:latin typeface="Arial"/>
                <a:cs typeface="Arial"/>
              </a:rPr>
              <a:t>Jfsdigital</a:t>
            </a:r>
            <a:r>
              <a:rPr lang="en-GB" sz="1200" dirty="0">
                <a:latin typeface="Arial"/>
                <a:cs typeface="Arial"/>
              </a:rPr>
              <a:t>. (2018). Journal of Futures Studies. </a:t>
            </a:r>
            <a:r>
              <a:rPr lang="en-GB" sz="1200" i="1" dirty="0">
                <a:latin typeface="Arial"/>
                <a:cs typeface="Arial"/>
              </a:rPr>
              <a:t>Towards an Explicit Research Methodology: Adapting Research Onion Model for Futures Studies. </a:t>
            </a:r>
            <a:r>
              <a:rPr lang="en-GB" sz="1200" dirty="0">
                <a:latin typeface="Arial"/>
                <a:cs typeface="Arial"/>
              </a:rPr>
              <a:t>Available at: </a:t>
            </a:r>
            <a:r>
              <a:rPr lang="en-GB" sz="1200" u="sng" dirty="0">
                <a:latin typeface="Arial"/>
                <a:cs typeface="Arial"/>
                <a:hlinkClick r:id="rId5"/>
              </a:rPr>
              <a:t>https://jfsdigital.org/articles-and-essays/2018-2/towards-an-explicit-research-methodology-adapting-research-onion-model-for-futures-studies/</a:t>
            </a:r>
            <a:r>
              <a:rPr lang="en-GB" sz="1200" dirty="0">
                <a:latin typeface="Arial"/>
                <a:cs typeface="Arial"/>
              </a:rPr>
              <a:t> (Accessed 26</a:t>
            </a:r>
            <a:r>
              <a:rPr lang="en-GB" sz="1200" baseline="30000" dirty="0">
                <a:latin typeface="Arial"/>
                <a:cs typeface="Arial"/>
              </a:rPr>
              <a:t>th</a:t>
            </a:r>
            <a:r>
              <a:rPr lang="en-GB" sz="1200" dirty="0">
                <a:latin typeface="Arial"/>
                <a:cs typeface="Arial"/>
              </a:rPr>
              <a:t> November, 2023). </a:t>
            </a:r>
          </a:p>
          <a:p>
            <a:r>
              <a:rPr lang="en-GB" sz="1200" dirty="0" err="1">
                <a:latin typeface="Arial"/>
                <a:cs typeface="Arial"/>
              </a:rPr>
              <a:t>GlobalData</a:t>
            </a:r>
            <a:r>
              <a:rPr lang="en-GB" sz="1200" dirty="0">
                <a:latin typeface="Arial"/>
                <a:cs typeface="Arial"/>
              </a:rPr>
              <a:t>. (2023). Rugby World Cup 2023 – Event Analysis. </a:t>
            </a:r>
            <a:r>
              <a:rPr lang="en-GB" sz="1200" i="1" dirty="0">
                <a:latin typeface="Arial"/>
                <a:cs typeface="Arial"/>
              </a:rPr>
              <a:t>Rugby World Cup 2023 Report Overview. </a:t>
            </a:r>
            <a:r>
              <a:rPr lang="en-GB" sz="1200" dirty="0">
                <a:latin typeface="Arial"/>
                <a:cs typeface="Arial"/>
              </a:rPr>
              <a:t>Available at: </a:t>
            </a:r>
            <a:r>
              <a:rPr lang="en-GB" sz="1200" u="sng" dirty="0">
                <a:latin typeface="Arial"/>
                <a:cs typeface="Arial"/>
                <a:hlinkClick r:id="rId6"/>
              </a:rPr>
              <a:t>https://www.globaldata.com/store/report/rugby-league-world-cup-event-analysis/</a:t>
            </a:r>
            <a:r>
              <a:rPr lang="en-GB" sz="1200" dirty="0">
                <a:latin typeface="Arial"/>
                <a:cs typeface="Arial"/>
              </a:rPr>
              <a:t> (Accessed 25</a:t>
            </a:r>
            <a:r>
              <a:rPr lang="en-GB" sz="1200" baseline="30000" dirty="0">
                <a:latin typeface="Arial"/>
                <a:cs typeface="Arial"/>
              </a:rPr>
              <a:t>th</a:t>
            </a:r>
            <a:r>
              <a:rPr lang="en-GB" sz="1200" dirty="0">
                <a:latin typeface="Arial"/>
                <a:cs typeface="Arial"/>
              </a:rPr>
              <a:t> November, 2023). </a:t>
            </a:r>
          </a:p>
          <a:p>
            <a:r>
              <a:rPr lang="en-GB" sz="1200" dirty="0">
                <a:latin typeface="Arial"/>
                <a:cs typeface="Arial"/>
              </a:rPr>
              <a:t>Google Reviews. (2023). Village Rugby Paris Coupe du Monde de Rugby 2023. Available at: </a:t>
            </a:r>
            <a:r>
              <a:rPr lang="en-GB" sz="1200" u="sng" dirty="0">
                <a:latin typeface="Arial"/>
                <a:cs typeface="Arial"/>
                <a:hlinkClick r:id="rId7"/>
              </a:rPr>
              <a:t>https://www.google.com/search?q=paris+rugby+village+google+reviews&amp;rlz=1CAEVJI_enGB1084&amp;oq=paris+rugby+village+google&amp;gs_lcrp=EgZjaHJvbWUqBwgBECEYoAEyBggAEEUYOTIHCAEQIRigATIHCAIQIRigAdIBCDQxNjRqMGo0qAIAsAIA&amp;sourceid=chrome&amp;ie=UTF-8#lrd=0x47e66f5ca806d27b:0x6695e4fc7199cd70,1</a:t>
            </a:r>
            <a:r>
              <a:rPr lang="en-GB" sz="1200" dirty="0">
                <a:latin typeface="Arial"/>
                <a:cs typeface="Arial"/>
              </a:rPr>
              <a:t>,,,, (Accessed 30</a:t>
            </a:r>
            <a:r>
              <a:rPr lang="en-GB" sz="1200" baseline="30000" dirty="0">
                <a:latin typeface="Arial"/>
                <a:cs typeface="Arial"/>
              </a:rPr>
              <a:t>th</a:t>
            </a:r>
            <a:r>
              <a:rPr lang="en-GB" sz="1200" dirty="0">
                <a:latin typeface="Arial"/>
                <a:cs typeface="Arial"/>
              </a:rPr>
              <a:t> November, 2023). </a:t>
            </a:r>
          </a:p>
          <a:p>
            <a:r>
              <a:rPr lang="en-GB" sz="1200" dirty="0" err="1">
                <a:latin typeface="Arial"/>
                <a:cs typeface="Arial"/>
              </a:rPr>
              <a:t>Kleboth</a:t>
            </a:r>
            <a:r>
              <a:rPr lang="en-GB" sz="1200" dirty="0">
                <a:latin typeface="Arial"/>
                <a:cs typeface="Arial"/>
              </a:rPr>
              <a:t>, J. A., Luning, P. A. &amp; Fogliano, V. (2016). Risk-based integrity audits in the food chain – A framework for complex systems. </a:t>
            </a:r>
            <a:r>
              <a:rPr lang="en-GB" sz="1200" i="1" dirty="0">
                <a:latin typeface="Arial"/>
                <a:cs typeface="Arial"/>
              </a:rPr>
              <a:t>Trends in Food Science &amp; Technology, 56, </a:t>
            </a:r>
            <a:r>
              <a:rPr lang="en-GB" sz="1200" dirty="0">
                <a:latin typeface="Arial"/>
                <a:cs typeface="Arial"/>
              </a:rPr>
              <a:t>167-174. </a:t>
            </a:r>
            <a:r>
              <a:rPr lang="en-GB" sz="1200" dirty="0" err="1">
                <a:latin typeface="Arial"/>
                <a:cs typeface="Arial"/>
              </a:rPr>
              <a:t>https:doi.org</a:t>
            </a:r>
            <a:r>
              <a:rPr lang="en-GB" sz="1200" dirty="0">
                <a:latin typeface="Arial"/>
                <a:cs typeface="Arial"/>
              </a:rPr>
              <a:t>/10.1016/j.tifs.2016.07.010 </a:t>
            </a:r>
          </a:p>
          <a:p>
            <a:r>
              <a:rPr lang="en-GB" sz="1200" dirty="0">
                <a:latin typeface="Arial"/>
                <a:cs typeface="Arial"/>
              </a:rPr>
              <a:t>Kumar, R. (2019). </a:t>
            </a:r>
            <a:r>
              <a:rPr lang="en-GB" sz="1200" i="1" dirty="0">
                <a:latin typeface="Arial"/>
                <a:cs typeface="Arial"/>
              </a:rPr>
              <a:t>Research Methodology a step-by-step guide for beginners, </a:t>
            </a:r>
            <a:r>
              <a:rPr lang="en-GB" sz="1200" dirty="0">
                <a:latin typeface="Arial"/>
                <a:cs typeface="Arial"/>
              </a:rPr>
              <a:t>5</a:t>
            </a:r>
            <a:r>
              <a:rPr lang="en-GB" sz="1200" baseline="30000" dirty="0">
                <a:latin typeface="Arial"/>
                <a:cs typeface="Arial"/>
              </a:rPr>
              <a:t>th</a:t>
            </a:r>
            <a:r>
              <a:rPr lang="en-GB" sz="1200" dirty="0">
                <a:latin typeface="Arial"/>
                <a:cs typeface="Arial"/>
              </a:rPr>
              <a:t> edition., London: Sage.</a:t>
            </a:r>
          </a:p>
          <a:p>
            <a:r>
              <a:rPr lang="en-GB" sz="1200" dirty="0">
                <a:latin typeface="Arial"/>
                <a:cs typeface="Arial"/>
              </a:rPr>
              <a:t>Marketing 91. 2023. </a:t>
            </a:r>
            <a:r>
              <a:rPr lang="en-GB" sz="1200" i="1" dirty="0">
                <a:latin typeface="Arial"/>
                <a:cs typeface="Arial"/>
              </a:rPr>
              <a:t>What are Research Limitations and Tips to Organize Them. </a:t>
            </a:r>
            <a:r>
              <a:rPr lang="en-GB" sz="1200" dirty="0">
                <a:latin typeface="Arial"/>
                <a:cs typeface="Arial"/>
              </a:rPr>
              <a:t>Available at: </a:t>
            </a:r>
            <a:r>
              <a:rPr lang="en-GB" sz="1200" u="sng" dirty="0">
                <a:latin typeface="Arial"/>
                <a:cs typeface="Arial"/>
                <a:hlinkClick r:id="rId8"/>
              </a:rPr>
              <a:t>https://www.marketing91.com/research-limitations/</a:t>
            </a:r>
            <a:r>
              <a:rPr lang="en-GB" sz="1200" dirty="0">
                <a:latin typeface="Arial"/>
                <a:cs typeface="Arial"/>
              </a:rPr>
              <a:t> (Accessed February 16</a:t>
            </a:r>
            <a:r>
              <a:rPr lang="en-GB" sz="1200" baseline="30000" dirty="0">
                <a:latin typeface="Arial"/>
                <a:cs typeface="Arial"/>
              </a:rPr>
              <a:t>th</a:t>
            </a:r>
            <a:r>
              <a:rPr lang="en-GB" sz="1200" dirty="0">
                <a:latin typeface="Arial"/>
                <a:cs typeface="Arial"/>
              </a:rPr>
              <a:t> 2024). </a:t>
            </a:r>
          </a:p>
          <a:p>
            <a:r>
              <a:rPr lang="en-GB" sz="1200" dirty="0">
                <a:latin typeface="Arial"/>
                <a:cs typeface="Arial"/>
              </a:rPr>
              <a:t>Qualtrics. No date. </a:t>
            </a:r>
            <a:r>
              <a:rPr lang="en-GB" sz="1200" i="1" dirty="0">
                <a:latin typeface="Arial"/>
                <a:cs typeface="Arial"/>
              </a:rPr>
              <a:t>Qualitative vs Quantitative Research. </a:t>
            </a:r>
            <a:r>
              <a:rPr lang="en-GB" sz="1200" dirty="0">
                <a:latin typeface="Arial"/>
                <a:cs typeface="Arial"/>
              </a:rPr>
              <a:t>Available at: </a:t>
            </a:r>
            <a:r>
              <a:rPr lang="en-GB" sz="1200" u="sng" dirty="0">
                <a:latin typeface="Arial"/>
                <a:cs typeface="Arial"/>
                <a:hlinkClick r:id="rId9"/>
              </a:rPr>
              <a:t>https://www.qualtrics.com/uk/experience-management/research/qualitative-vs-quantitative-research/</a:t>
            </a:r>
            <a:r>
              <a:rPr lang="en-GB" sz="1200" dirty="0">
                <a:latin typeface="Arial"/>
                <a:cs typeface="Arial"/>
              </a:rPr>
              <a:t> (Accessed February 16</a:t>
            </a:r>
            <a:r>
              <a:rPr lang="en-GB" sz="1200" baseline="30000" dirty="0">
                <a:latin typeface="Arial"/>
                <a:cs typeface="Arial"/>
              </a:rPr>
              <a:t>th</a:t>
            </a:r>
            <a:r>
              <a:rPr lang="en-GB" sz="1200" dirty="0">
                <a:latin typeface="Arial"/>
                <a:cs typeface="Arial"/>
              </a:rPr>
              <a:t> 2024).</a:t>
            </a:r>
          </a:p>
          <a:p>
            <a:r>
              <a:rPr lang="en-GB" sz="1200" dirty="0">
                <a:latin typeface="Arial"/>
                <a:cs typeface="Arial"/>
              </a:rPr>
              <a:t>Relevant Insights. 2022. </a:t>
            </a:r>
            <a:r>
              <a:rPr lang="en-GB" sz="1200" i="1" dirty="0">
                <a:latin typeface="Arial"/>
                <a:cs typeface="Arial"/>
              </a:rPr>
              <a:t>What is Qualitative Research? </a:t>
            </a:r>
            <a:r>
              <a:rPr lang="en-GB" sz="1200" dirty="0">
                <a:latin typeface="Arial"/>
                <a:cs typeface="Arial"/>
              </a:rPr>
              <a:t>Available at: </a:t>
            </a:r>
            <a:r>
              <a:rPr lang="en-GB" sz="1200" u="sng" dirty="0">
                <a:latin typeface="Arial"/>
                <a:cs typeface="Arial"/>
                <a:hlinkClick r:id="rId10"/>
              </a:rPr>
              <a:t>https://www.relevantinsights.com/articles/what-is-qualitative-research/</a:t>
            </a:r>
            <a:r>
              <a:rPr lang="en-GB" sz="1200" dirty="0">
                <a:latin typeface="Arial"/>
                <a:cs typeface="Arial"/>
              </a:rPr>
              <a:t> (Accessed February 16</a:t>
            </a:r>
            <a:r>
              <a:rPr lang="en-GB" sz="1200" baseline="30000" dirty="0">
                <a:latin typeface="Arial"/>
                <a:cs typeface="Arial"/>
              </a:rPr>
              <a:t>th</a:t>
            </a:r>
            <a:r>
              <a:rPr lang="en-GB" sz="1200" dirty="0">
                <a:latin typeface="Arial"/>
                <a:cs typeface="Arial"/>
              </a:rPr>
              <a:t> 2024).</a:t>
            </a:r>
          </a:p>
          <a:p>
            <a:r>
              <a:rPr lang="en-GB" sz="1200" dirty="0">
                <a:latin typeface="Arial"/>
                <a:cs typeface="Arial"/>
              </a:rPr>
              <a:t>Rugby World Cup., (2023)., </a:t>
            </a:r>
            <a:r>
              <a:rPr lang="en-GB" sz="1200" i="1" dirty="0">
                <a:latin typeface="Arial"/>
                <a:cs typeface="Arial"/>
              </a:rPr>
              <a:t>Tournament History., </a:t>
            </a:r>
            <a:r>
              <a:rPr lang="en-GB" sz="1200" dirty="0">
                <a:latin typeface="Arial"/>
                <a:cs typeface="Arial"/>
              </a:rPr>
              <a:t>Available at: </a:t>
            </a:r>
            <a:r>
              <a:rPr lang="en-GB" sz="1200" u="sng" dirty="0">
                <a:latin typeface="Arial"/>
                <a:cs typeface="Arial"/>
                <a:hlinkClick r:id="rId11"/>
              </a:rPr>
              <a:t>https://www.rugbyworldcup.com/about/history</a:t>
            </a:r>
            <a:r>
              <a:rPr lang="en-GB" sz="1200" dirty="0">
                <a:latin typeface="Arial"/>
                <a:cs typeface="Arial"/>
              </a:rPr>
              <a:t> (Accessed 21</a:t>
            </a:r>
            <a:r>
              <a:rPr lang="en-GB" sz="1200" baseline="30000" dirty="0">
                <a:latin typeface="Arial"/>
                <a:cs typeface="Arial"/>
              </a:rPr>
              <a:t>st</a:t>
            </a:r>
            <a:r>
              <a:rPr lang="en-GB" sz="1200" dirty="0">
                <a:latin typeface="Arial"/>
                <a:cs typeface="Arial"/>
              </a:rPr>
              <a:t> November, 2023). </a:t>
            </a: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015177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A8842-6CC1-E017-D4F4-9C27370E18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249"/>
            <a:ext cx="10515600" cy="59347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 dirty="0">
                <a:latin typeface="Arial"/>
                <a:cs typeface="Arial"/>
              </a:rPr>
              <a:t>Rugby World Cup., (2023)., </a:t>
            </a:r>
            <a:r>
              <a:rPr lang="en-GB" sz="1200" i="1" dirty="0">
                <a:latin typeface="Arial"/>
                <a:cs typeface="Arial"/>
              </a:rPr>
              <a:t>Selection of Hosts., </a:t>
            </a:r>
            <a:r>
              <a:rPr lang="en-GB" sz="1200" dirty="0">
                <a:latin typeface="Arial"/>
                <a:cs typeface="Arial"/>
              </a:rPr>
              <a:t>Available at: </a:t>
            </a:r>
            <a:r>
              <a:rPr lang="en-GB" sz="1200" u="sng" dirty="0">
                <a:latin typeface="Arial"/>
                <a:cs typeface="Arial"/>
                <a:hlinkClick r:id="rId2"/>
              </a:rPr>
              <a:t>https://www.rugbyworldcup.com/about/host-nation</a:t>
            </a:r>
            <a:r>
              <a:rPr lang="en-GB" sz="1200" dirty="0">
                <a:latin typeface="Arial"/>
                <a:cs typeface="Arial"/>
              </a:rPr>
              <a:t> (Accessed 21</a:t>
            </a:r>
            <a:r>
              <a:rPr lang="en-GB" sz="1200" baseline="30000" dirty="0">
                <a:latin typeface="Arial"/>
                <a:cs typeface="Arial"/>
              </a:rPr>
              <a:t>st</a:t>
            </a:r>
            <a:r>
              <a:rPr lang="en-GB" sz="1200" dirty="0">
                <a:latin typeface="Arial"/>
                <a:cs typeface="Arial"/>
              </a:rPr>
              <a:t> November, 2023). </a:t>
            </a:r>
          </a:p>
          <a:p>
            <a:r>
              <a:rPr lang="en-GB" sz="1200" dirty="0" err="1">
                <a:latin typeface="Arial"/>
                <a:cs typeface="Arial"/>
              </a:rPr>
              <a:t>SportsPro</a:t>
            </a:r>
            <a:r>
              <a:rPr lang="en-GB" sz="1200" dirty="0">
                <a:latin typeface="Arial"/>
                <a:cs typeface="Arial"/>
              </a:rPr>
              <a:t>., (2023). </a:t>
            </a:r>
            <a:r>
              <a:rPr lang="en-GB" sz="1200" i="1" dirty="0">
                <a:latin typeface="Arial"/>
                <a:cs typeface="Arial"/>
              </a:rPr>
              <a:t>2023 Rugby World Cup set for record international visitors and attendance. </a:t>
            </a:r>
            <a:r>
              <a:rPr lang="en-GB" sz="1200" dirty="0">
                <a:latin typeface="Arial"/>
                <a:cs typeface="Arial"/>
              </a:rPr>
              <a:t>Available at: </a:t>
            </a:r>
            <a:r>
              <a:rPr lang="en-GB" sz="1200" u="sng" dirty="0">
                <a:latin typeface="Arial"/>
                <a:cs typeface="Arial"/>
                <a:hlinkClick r:id="rId3"/>
              </a:rPr>
              <a:t>https://www.sportspromedia.com/news/rugby-world-cup-2023-france-attendance-ticket-sales-michel-poussau/?zephr_sso_ott=R9axgP#:~:text=%E2%80%9CMore%20than%202.5%20million%20tickets,in%20from%20outside%20of%20France</a:t>
            </a:r>
            <a:r>
              <a:rPr lang="en-GB" sz="1200" dirty="0">
                <a:latin typeface="Arial"/>
                <a:cs typeface="Arial"/>
              </a:rPr>
              <a:t>. (Accessed 30</a:t>
            </a:r>
            <a:r>
              <a:rPr lang="en-GB" sz="1200" baseline="30000" dirty="0">
                <a:latin typeface="Arial"/>
                <a:cs typeface="Arial"/>
              </a:rPr>
              <a:t>th</a:t>
            </a:r>
            <a:r>
              <a:rPr lang="en-GB" sz="1200" dirty="0">
                <a:latin typeface="Arial"/>
                <a:cs typeface="Arial"/>
              </a:rPr>
              <a:t> November, 2023). </a:t>
            </a:r>
          </a:p>
          <a:p>
            <a:r>
              <a:rPr lang="en-GB" sz="1200" dirty="0">
                <a:latin typeface="Arial"/>
                <a:cs typeface="Arial"/>
              </a:rPr>
              <a:t>Talent Predix. 2024. </a:t>
            </a:r>
            <a:r>
              <a:rPr lang="en-GB" sz="1200" i="1" dirty="0">
                <a:latin typeface="Arial"/>
                <a:cs typeface="Arial"/>
              </a:rPr>
              <a:t>Strength-based people strategies also help people reduce their weaknesses. </a:t>
            </a:r>
            <a:r>
              <a:rPr lang="en-GB" sz="1200" dirty="0">
                <a:latin typeface="Arial"/>
                <a:cs typeface="Arial"/>
              </a:rPr>
              <a:t>Available at: </a:t>
            </a:r>
            <a:r>
              <a:rPr lang="en-GB" sz="1200" u="sng" dirty="0">
                <a:latin typeface="Arial"/>
                <a:cs typeface="Arial"/>
                <a:hlinkClick r:id="rId4"/>
              </a:rPr>
              <a:t>https://talentpredix.com/insights/strengths-based-strategies-help-reduce-weaknesses/</a:t>
            </a:r>
            <a:r>
              <a:rPr lang="en-GB" sz="1200" dirty="0">
                <a:latin typeface="Arial"/>
                <a:cs typeface="Arial"/>
              </a:rPr>
              <a:t> (Accessed February 16th 2024).</a:t>
            </a:r>
          </a:p>
          <a:p>
            <a:r>
              <a:rPr lang="en-GB" sz="1200" dirty="0">
                <a:latin typeface="Arial"/>
                <a:cs typeface="Arial"/>
              </a:rPr>
              <a:t>Talk Sport. 2023. </a:t>
            </a:r>
            <a:r>
              <a:rPr lang="en-GB" sz="1200" i="1" dirty="0">
                <a:solidFill>
                  <a:srgbClr val="222526"/>
                </a:solidFill>
                <a:latin typeface="Arial"/>
                <a:cs typeface="Arial"/>
              </a:rPr>
              <a:t>Rugby World Cup final 2023 LIVE: Kick-off time, team news and how to follow as New Zealand take on South Africa in Paris.</a:t>
            </a:r>
            <a:r>
              <a:rPr lang="en-GB" sz="1200" dirty="0">
                <a:solidFill>
                  <a:srgbClr val="222526"/>
                </a:solidFill>
                <a:latin typeface="Arial"/>
                <a:cs typeface="Arial"/>
              </a:rPr>
              <a:t> Available at: </a:t>
            </a:r>
            <a:r>
              <a:rPr lang="en-GB" sz="1200" u="sng" dirty="0">
                <a:latin typeface="Arial"/>
                <a:cs typeface="Arial"/>
                <a:hlinkClick r:id="rId5"/>
              </a:rPr>
              <a:t>https://talksport.com/sport/1558837/rugby-world-cup-2023-final-date-time-location-venue-france/</a:t>
            </a:r>
            <a:r>
              <a:rPr lang="en-GB" sz="1200" dirty="0">
                <a:solidFill>
                  <a:srgbClr val="222526"/>
                </a:solidFill>
                <a:latin typeface="Arial"/>
                <a:cs typeface="Arial"/>
              </a:rPr>
              <a:t> (Accessed February 16</a:t>
            </a:r>
            <a:r>
              <a:rPr lang="en-GB" sz="1200" baseline="30000" dirty="0">
                <a:solidFill>
                  <a:srgbClr val="222526"/>
                </a:solidFill>
                <a:latin typeface="Arial"/>
                <a:cs typeface="Arial"/>
              </a:rPr>
              <a:t>th</a:t>
            </a:r>
            <a:r>
              <a:rPr lang="en-GB" sz="1200" dirty="0">
                <a:solidFill>
                  <a:srgbClr val="222526"/>
                </a:solidFill>
                <a:latin typeface="Arial"/>
                <a:cs typeface="Arial"/>
              </a:rPr>
              <a:t> 2024).</a:t>
            </a:r>
          </a:p>
          <a:p>
            <a:r>
              <a:rPr lang="en-GB" sz="1200" dirty="0" err="1">
                <a:solidFill>
                  <a:srgbClr val="222526"/>
                </a:solidFill>
                <a:latin typeface="Arial"/>
                <a:cs typeface="Arial"/>
              </a:rPr>
              <a:t>Youtube</a:t>
            </a:r>
            <a:r>
              <a:rPr lang="en-GB" sz="1200" dirty="0">
                <a:solidFill>
                  <a:srgbClr val="222526"/>
                </a:solidFill>
                <a:latin typeface="Arial"/>
                <a:cs typeface="Arial"/>
              </a:rPr>
              <a:t>. 2023. Available at: </a:t>
            </a:r>
            <a:r>
              <a:rPr lang="en-GB" sz="1200" dirty="0">
                <a:solidFill>
                  <a:srgbClr val="222526"/>
                </a:solidFill>
                <a:ea typeface="+mn-lt"/>
                <a:cs typeface="+mn-lt"/>
                <a:hlinkClick r:id="rId6"/>
              </a:rPr>
              <a:t>https://www.youtube.com/watch?v=pePkA74dIBE</a:t>
            </a:r>
            <a:r>
              <a:rPr lang="en-GB" sz="1200" dirty="0">
                <a:solidFill>
                  <a:srgbClr val="222526"/>
                </a:solidFill>
                <a:ea typeface="+mn-lt"/>
                <a:cs typeface="+mn-lt"/>
              </a:rPr>
              <a:t> (Accessed February 22nd 2024). </a:t>
            </a:r>
            <a:endParaRPr lang="en-GB" sz="1200" dirty="0">
              <a:solidFill>
                <a:srgbClr val="222526"/>
              </a:solidFill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Vo Thanh &amp; Kirova, V. (2018). Wine tourism experience: A </a:t>
            </a:r>
            <a:r>
              <a:rPr lang="en-GB" sz="1200" dirty="0" err="1">
                <a:latin typeface="Arial"/>
                <a:cs typeface="Arial"/>
              </a:rPr>
              <a:t>netnography</a:t>
            </a:r>
            <a:r>
              <a:rPr lang="en-GB" sz="1200" dirty="0">
                <a:latin typeface="Arial"/>
                <a:cs typeface="Arial"/>
              </a:rPr>
              <a:t> study. Journal of Business Research, 83 30-37.</a:t>
            </a:r>
          </a:p>
          <a:p>
            <a:r>
              <a:rPr lang="en-GB" sz="1200" dirty="0">
                <a:latin typeface="Arial"/>
                <a:cs typeface="Arial"/>
              </a:rPr>
              <a:t>Wang, X. &amp; Cheng, Z. (2020). Cross-Sectional Studies: Strengths, Weaknesses, and Recommendations.</a:t>
            </a:r>
            <a:r>
              <a:rPr lang="en-GB" sz="1200" i="1" dirty="0">
                <a:latin typeface="Arial"/>
                <a:cs typeface="Arial"/>
              </a:rPr>
              <a:t> Supplement: An overview of study design and statistical considerations, 158, </a:t>
            </a:r>
            <a:r>
              <a:rPr lang="en-GB" sz="1200" dirty="0">
                <a:latin typeface="Arial"/>
                <a:cs typeface="Arial"/>
              </a:rPr>
              <a:t>65-71. </a:t>
            </a:r>
            <a:r>
              <a:rPr lang="en-GB" sz="1200" u="sng" dirty="0">
                <a:latin typeface="Arial"/>
                <a:cs typeface="Arial"/>
                <a:hlinkClick r:id="rId7"/>
              </a:rPr>
              <a:t>https://doi.org/10.1016/j.chest.2020.03.012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r>
              <a:rPr lang="en-GB" sz="1200" dirty="0">
                <a:latin typeface="Arial"/>
                <a:cs typeface="Arial"/>
              </a:rPr>
              <a:t>Yin, R. K., (2018)., </a:t>
            </a:r>
            <a:r>
              <a:rPr lang="en-GB" sz="1200" i="1" dirty="0">
                <a:latin typeface="Arial"/>
                <a:cs typeface="Arial"/>
              </a:rPr>
              <a:t>Case Study Research and Applications: Design and Methods, </a:t>
            </a:r>
            <a:r>
              <a:rPr lang="en-GB" sz="1200" dirty="0">
                <a:latin typeface="Arial"/>
                <a:cs typeface="Arial"/>
              </a:rPr>
              <a:t>6</a:t>
            </a:r>
            <a:r>
              <a:rPr lang="en-GB" sz="1200" baseline="30000" dirty="0">
                <a:latin typeface="Arial"/>
                <a:cs typeface="Arial"/>
              </a:rPr>
              <a:t>th</a:t>
            </a:r>
            <a:r>
              <a:rPr lang="en-GB" sz="1200" dirty="0">
                <a:latin typeface="Arial"/>
                <a:cs typeface="Arial"/>
              </a:rPr>
              <a:t> edition., London: Sage.</a:t>
            </a: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715898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Megan Marston-Phipps  Research Methods and Field Study BMTP5022 Dr Emma Roberts  A continuation of the investigation into the relationship between the Rugby World Cup 2023  in France and the Hospitality Industry within the host nation. 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Netnography</vt:lpstr>
      <vt:lpstr>PowerPoint Presentation</vt:lpstr>
      <vt:lpstr>PowerPoint Presentation</vt:lpstr>
      <vt:lpstr>PowerPoint Presentation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71</cp:revision>
  <dcterms:created xsi:type="dcterms:W3CDTF">2024-02-19T20:27:29Z</dcterms:created>
  <dcterms:modified xsi:type="dcterms:W3CDTF">2024-02-23T17:38:36Z</dcterms:modified>
</cp:coreProperties>
</file>