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15"/>
  </p:notesMasterIdLst>
  <p:handoutMasterIdLst>
    <p:handoutMasterId r:id="rId16"/>
  </p:handoutMasterIdLst>
  <p:sldIdLst>
    <p:sldId id="256" r:id="rId2"/>
    <p:sldId id="309" r:id="rId3"/>
    <p:sldId id="310" r:id="rId4"/>
    <p:sldId id="311" r:id="rId5"/>
    <p:sldId id="317" r:id="rId6"/>
    <p:sldId id="318" r:id="rId7"/>
    <p:sldId id="319" r:id="rId8"/>
    <p:sldId id="327" r:id="rId9"/>
    <p:sldId id="328" r:id="rId10"/>
    <p:sldId id="325" r:id="rId11"/>
    <p:sldId id="326" r:id="rId12"/>
    <p:sldId id="320" r:id="rId13"/>
    <p:sldId id="268" r:id="rId1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/>
    <p:restoredTop sz="94626"/>
  </p:normalViewPr>
  <p:slideViewPr>
    <p:cSldViewPr snapToGrid="0" snapToObjects="1"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2/17/2020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565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25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311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D110F-3F4E-48D9-B8AA-5D0E825AFDBA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0364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314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23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420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EA7E191-5F94-4FC1-B823-BD7CABF7FA06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013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410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13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811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921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703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x8MIU5qSmM4" TargetMode="External"/><Relationship Id="rId5" Type="http://schemas.openxmlformats.org/officeDocument/2006/relationships/hyperlink" Target="https://worldschildrensprize.org/iqbal-masih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we.org/en-GB/about-we/we-charity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8hx0ajieM3M" TargetMode="Externa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geographic.com/environment/2019/03/youth-climate-change-lawsuit-grows-suppor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theguardian.com/environment/2019/mar/19/school-climate-strikes-more-than-1-million-took-part-say-campaigners-greta-thunberg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hi/english/static/events/reith_2000/lecture5.stm" TargetMode="External"/><Relationship Id="rId2" Type="http://schemas.openxmlformats.org/officeDocument/2006/relationships/hyperlink" Target="http://www.foodsecurity.ac.uk/food/food-globa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ales.gov.uk/about/programmeforgov/about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dirty="0" smtClean="0">
                <a:solidFill>
                  <a:schemeClr val="tx1"/>
                </a:solidFill>
              </a:rPr>
              <a:t>SJYW5012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1970532"/>
            <a:ext cx="7543800" cy="1143000"/>
          </a:xfrm>
        </p:spPr>
        <p:txBody>
          <a:bodyPr>
            <a:normAutofit fontScale="85000" lnSpcReduction="20000"/>
          </a:bodyPr>
          <a:lstStyle/>
          <a:p>
            <a:r>
              <a:rPr lang="en-US" sz="5400" b="1" dirty="0" smtClean="0">
                <a:solidFill>
                  <a:schemeClr val="tx1"/>
                </a:solidFill>
              </a:rPr>
              <a:t>Building a climate of change youth activism </a:t>
            </a:r>
            <a:endParaRPr lang="en-US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lvl="0" indent="-457200">
              <a:buFont typeface="+mj-lt"/>
              <a:buAutoNum type="arabicPeriod"/>
            </a:pPr>
            <a:endParaRPr lang="en-GB" dirty="0" smtClean="0"/>
          </a:p>
          <a:p>
            <a:pPr marL="457200" lvl="0" indent="-457200">
              <a:buFont typeface="+mj-lt"/>
              <a:buAutoNum type="arabicPeriod"/>
            </a:pPr>
            <a:endParaRPr lang="en-GB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Explore how we can promote change as part of our youth work practice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Discuss </a:t>
            </a:r>
            <a:r>
              <a:rPr lang="en-GB" dirty="0" smtClean="0"/>
              <a:t>your ideas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28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380" y="710673"/>
            <a:ext cx="7543800" cy="1450757"/>
          </a:xfrm>
        </p:spPr>
        <p:txBody>
          <a:bodyPr>
            <a:normAutofit/>
          </a:bodyPr>
          <a:lstStyle/>
          <a:p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en-GB" dirty="0" smtClean="0"/>
              <a:t>Think about:</a:t>
            </a:r>
          </a:p>
          <a:p>
            <a:r>
              <a:rPr lang="en-GB" dirty="0" smtClean="0"/>
              <a:t>Current Impacts and Threats to young People and communities? </a:t>
            </a:r>
          </a:p>
          <a:p>
            <a:endParaRPr lang="en-GB" dirty="0"/>
          </a:p>
          <a:p>
            <a:r>
              <a:rPr lang="en-GB" dirty="0" smtClean="0"/>
              <a:t>What we discussed in last lecture?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322470" y="1506331"/>
            <a:ext cx="4033851" cy="299499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Discuss: </a:t>
            </a:r>
          </a:p>
          <a:p>
            <a:pPr algn="ctr"/>
            <a:r>
              <a:rPr lang="en-US" dirty="0"/>
              <a:t>Why is ESDGC / GYW important to explore in youth work practice?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810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ESDGC and Youth Work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tx1"/>
                </a:solidFill>
              </a:rPr>
              <a:t>ESDGC in a youth work context starts from the young people’s experiences, </a:t>
            </a:r>
            <a:endParaRPr lang="en-US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 smtClean="0">
                <a:solidFill>
                  <a:schemeClr val="tx1"/>
                </a:solidFill>
              </a:rPr>
              <a:t>encourages </a:t>
            </a:r>
            <a:r>
              <a:rPr lang="en-US" b="1" dirty="0">
                <a:solidFill>
                  <a:schemeClr val="tx1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critical understanding of the links </a:t>
            </a:r>
            <a:r>
              <a:rPr lang="en-US" b="1" dirty="0">
                <a:solidFill>
                  <a:schemeClr val="tx1"/>
                </a:solidFill>
              </a:rPr>
              <a:t>between their lives and histories with </a:t>
            </a:r>
            <a:r>
              <a:rPr lang="en-US" b="1" dirty="0" smtClean="0">
                <a:solidFill>
                  <a:schemeClr val="tx1"/>
                </a:solidFill>
              </a:rPr>
              <a:t>those in </a:t>
            </a:r>
            <a:r>
              <a:rPr lang="en-US" b="1" dirty="0">
                <a:solidFill>
                  <a:schemeClr val="tx1"/>
                </a:solidFill>
              </a:rPr>
              <a:t>their community and others throughout the world, </a:t>
            </a:r>
            <a:endParaRPr lang="en-US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 smtClean="0">
                <a:solidFill>
                  <a:schemeClr val="tx1"/>
                </a:solidFill>
              </a:rPr>
              <a:t>making </a:t>
            </a:r>
            <a:r>
              <a:rPr lang="en-US" b="1" dirty="0">
                <a:solidFill>
                  <a:schemeClr val="tx1"/>
                </a:solidFill>
              </a:rPr>
              <a:t>the connections between society, economy, the environment and politics. </a:t>
            </a:r>
            <a:endParaRPr lang="en-US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 smtClean="0">
                <a:solidFill>
                  <a:schemeClr val="tx1"/>
                </a:solidFill>
              </a:rPr>
              <a:t>It </a:t>
            </a:r>
            <a:r>
              <a:rPr lang="en-US" b="1" dirty="0">
                <a:solidFill>
                  <a:schemeClr val="tx1"/>
                </a:solidFill>
              </a:rPr>
              <a:t>reflects on attitudes and values, and develops skills to enable </a:t>
            </a:r>
            <a:r>
              <a:rPr lang="en-US" b="1" i="1" u="sng" dirty="0">
                <a:solidFill>
                  <a:srgbClr val="FF0000"/>
                </a:solidFill>
              </a:rPr>
              <a:t>active participation </a:t>
            </a:r>
            <a:r>
              <a:rPr lang="en-US" b="1" dirty="0">
                <a:solidFill>
                  <a:schemeClr val="tx1"/>
                </a:solidFill>
              </a:rPr>
              <a:t>in creating a more just and sustainable world.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Welsh Government (2008)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618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Give examples</a:t>
            </a:r>
          </a:p>
          <a:p>
            <a:endParaRPr lang="en-US" dirty="0"/>
          </a:p>
        </p:txBody>
      </p:sp>
      <p:sp>
        <p:nvSpPr>
          <p:cNvPr id="6" name="Oval Callout 5"/>
          <p:cNvSpPr/>
          <p:nvPr/>
        </p:nvSpPr>
        <p:spPr>
          <a:xfrm>
            <a:off x="632481" y="357808"/>
            <a:ext cx="3753988" cy="454991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Can young people be powerful?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0654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411" y="3129864"/>
            <a:ext cx="2143125" cy="2143125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Who are they? 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870" y="2725743"/>
            <a:ext cx="2109629" cy="2816464"/>
          </a:xfrm>
        </p:spPr>
      </p:pic>
      <p:pic>
        <p:nvPicPr>
          <p:cNvPr id="2" name="Picture 1" descr="craig k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84707"/>
            <a:ext cx="238125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67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13" y="2571750"/>
            <a:ext cx="2143125" cy="2143125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Answers 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5" name="x8MIU5qSmM4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29100" y="2571750"/>
            <a:ext cx="4572000" cy="25717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46313" y="1923723"/>
            <a:ext cx="2443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Iqbal </a:t>
            </a:r>
            <a:r>
              <a:rPr lang="en-US" sz="2400" dirty="0" err="1" smtClean="0"/>
              <a:t>Masih</a:t>
            </a:r>
            <a:endParaRPr lang="en-US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946313" y="5015345"/>
            <a:ext cx="2919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5"/>
              </a:rPr>
              <a:t>https://</a:t>
            </a:r>
            <a:r>
              <a:rPr lang="en-GB" dirty="0" err="1" smtClean="0">
                <a:hlinkClick r:id="rId5"/>
              </a:rPr>
              <a:t>worldschildrensprize.org</a:t>
            </a:r>
            <a:r>
              <a:rPr lang="en-GB" dirty="0" smtClean="0">
                <a:hlinkClick r:id="rId5"/>
              </a:rPr>
              <a:t>/</a:t>
            </a:r>
            <a:r>
              <a:rPr lang="en-GB" dirty="0" err="1" smtClean="0">
                <a:hlinkClick r:id="rId5"/>
              </a:rPr>
              <a:t>iqbal-masih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773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https://</a:t>
            </a:r>
            <a:r>
              <a:rPr lang="en-GB" dirty="0" err="1" smtClean="0">
                <a:hlinkClick r:id="rId2"/>
              </a:rPr>
              <a:t>www.we.org</a:t>
            </a:r>
            <a:r>
              <a:rPr lang="en-GB" dirty="0" smtClean="0">
                <a:hlinkClick r:id="rId2"/>
              </a:rPr>
              <a:t>/</a:t>
            </a:r>
            <a:r>
              <a:rPr lang="en-GB" dirty="0" err="1" smtClean="0">
                <a:hlinkClick r:id="rId2"/>
              </a:rPr>
              <a:t>en</a:t>
            </a:r>
            <a:r>
              <a:rPr lang="en-GB" dirty="0" smtClean="0">
                <a:hlinkClick r:id="rId2"/>
              </a:rPr>
              <a:t>-GB/about-we/we-charity/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Content Placeholder 8" descr="craig k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519" y="2428875"/>
            <a:ext cx="2381250" cy="2857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483519" y="1884687"/>
            <a:ext cx="26551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Craig Kielburger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88530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Malala </a:t>
            </a:r>
            <a:r>
              <a:rPr lang="en-US" sz="2400" dirty="0" smtClean="0"/>
              <a:t>Yousafzai</a:t>
            </a:r>
            <a:endParaRPr lang="en-US" sz="2400" dirty="0"/>
          </a:p>
        </p:txBody>
      </p:sp>
      <p:pic>
        <p:nvPicPr>
          <p:cNvPr id="13" name="8hx0ajieM3M"/>
          <p:cNvPicPr>
            <a:picLocks noGrp="1" noRot="1" noChangeAspect="1"/>
          </p:cNvPicPr>
          <p:nvPr>
            <p:ph sz="quarter" idx="4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29100" y="2986088"/>
            <a:ext cx="4572000" cy="2571750"/>
          </a:xfrm>
          <a:prstGeom prst="rect">
            <a:avLst/>
          </a:prstGeom>
        </p:spPr>
      </p:pic>
      <p:pic>
        <p:nvPicPr>
          <p:cNvPr id="5" name="Content Placeholder 9"/>
          <p:cNvPicPr>
            <a:picLocks noGrp="1" noChangeAspect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296" y="3318616"/>
            <a:ext cx="1847850" cy="2466975"/>
          </a:xfrm>
        </p:spPr>
      </p:pic>
    </p:spTree>
    <p:extLst>
      <p:ext uri="{BB962C8B-B14F-4D97-AF65-F5344CB8AC3E}">
        <p14:creationId xmlns:p14="http://schemas.microsoft.com/office/powerpoint/2010/main" val="3678313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Young people Take Action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Support is surging for teens’ climate change lawsuit</a:t>
            </a:r>
          </a:p>
          <a:p>
            <a:r>
              <a:rPr lang="en-GB" b="1" dirty="0"/>
              <a:t>The U.S. Constitution protects the right to a safe climate, say 30,000 kids and eight members of Congress in support of the suit</a:t>
            </a:r>
          </a:p>
          <a:p>
            <a:r>
              <a:rPr lang="en-GB" dirty="0">
                <a:hlinkClick r:id="rId2"/>
              </a:rPr>
              <a:t>https://www.nationalgeographic.com/environment/2019/03/youth-climate-change-lawsuit-grows-support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766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069" y="499165"/>
            <a:ext cx="3703320" cy="5382446"/>
          </a:xfrm>
        </p:spPr>
        <p:txBody>
          <a:bodyPr/>
          <a:lstStyle/>
          <a:p>
            <a:r>
              <a:rPr lang="en-GB" dirty="0" smtClean="0"/>
              <a:t>School </a:t>
            </a:r>
            <a:r>
              <a:rPr lang="en-GB" dirty="0"/>
              <a:t>climate strikes: 1.4 million people took part, say campaigners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www.theguardian.com/environment/2019/mar/19/school-climate-strikes-more-than-1-million-took-part-say-campaigners-greta-thunberg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0902" y="2389809"/>
            <a:ext cx="4709675" cy="2825805"/>
          </a:xfrm>
        </p:spPr>
      </p:pic>
    </p:spTree>
    <p:extLst>
      <p:ext uri="{BB962C8B-B14F-4D97-AF65-F5344CB8AC3E}">
        <p14:creationId xmlns:p14="http://schemas.microsoft.com/office/powerpoint/2010/main" val="1498093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32278"/>
            <a:ext cx="7408333" cy="3893885"/>
          </a:xfrm>
        </p:spPr>
        <p:txBody>
          <a:bodyPr/>
          <a:lstStyle/>
          <a:p>
            <a:r>
              <a:rPr lang="en-US" dirty="0" smtClean="0"/>
              <a:t>Imagine what young people could do with your support.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Youth Work</a:t>
            </a:r>
            <a:br>
              <a:rPr lang="en-US" dirty="0" smtClean="0"/>
            </a:b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Ieuenctid</a:t>
            </a:r>
            <a:endParaRPr lang="en-US" dirty="0"/>
          </a:p>
        </p:txBody>
      </p:sp>
      <p:pic>
        <p:nvPicPr>
          <p:cNvPr id="4" name="Picture 3" descr="change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643" y="3100264"/>
            <a:ext cx="3322340" cy="2304816"/>
          </a:xfrm>
          <a:prstGeom prst="rect">
            <a:avLst/>
          </a:prstGeom>
        </p:spPr>
      </p:pic>
      <p:pic>
        <p:nvPicPr>
          <p:cNvPr id="5" name="Picture 4" descr="changetheworld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231" y="2949366"/>
            <a:ext cx="2972396" cy="283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320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References</a:t>
            </a:r>
            <a:br>
              <a:rPr lang="en-US" dirty="0" smtClean="0"/>
            </a:br>
            <a:r>
              <a:rPr lang="cy-GB" dirty="0">
                <a:latin typeface="Candara" charset="0"/>
              </a:rPr>
              <a:t>Cyfeiriadau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altLang="en-US" sz="1600" dirty="0"/>
              <a:t>DEA, (2002) An Exploration of Black Perspectives in Global Youth Work. London: DEA Oxford</a:t>
            </a:r>
          </a:p>
          <a:p>
            <a:pPr>
              <a:defRPr/>
            </a:pPr>
            <a:r>
              <a:rPr lang="en-GB" altLang="en-US" sz="1600" dirty="0"/>
              <a:t>DEA, (2007) Global Youth Work. London: DEA Oxford. </a:t>
            </a:r>
          </a:p>
          <a:p>
            <a:pPr>
              <a:defRPr/>
            </a:pPr>
            <a:r>
              <a:rPr lang="en-GB" altLang="en-US" sz="1600" dirty="0"/>
              <a:t>Global Food Security, Your food is global </a:t>
            </a:r>
            <a:r>
              <a:rPr lang="en-GB" altLang="en-US" sz="1600" dirty="0">
                <a:hlinkClick r:id="rId2"/>
              </a:rPr>
              <a:t>http://www.foodsecurity.ac.uk/food/food-global.html</a:t>
            </a:r>
            <a:r>
              <a:rPr lang="en-GB" altLang="en-US" sz="1600" dirty="0"/>
              <a:t> (Accessed: 27 February 2015)</a:t>
            </a:r>
          </a:p>
          <a:p>
            <a:pPr>
              <a:defRPr/>
            </a:pPr>
            <a:r>
              <a:rPr lang="en-GB" altLang="en-US" sz="1600" dirty="0"/>
              <a:t>Freire, P. (1993) Pedagogy of the oppressed. New rev. 20</a:t>
            </a:r>
            <a:r>
              <a:rPr lang="en-GB" altLang="en-US" sz="1600" baseline="30000" dirty="0"/>
              <a:t>th</a:t>
            </a:r>
            <a:r>
              <a:rPr lang="en-GB" altLang="en-US" sz="1600" dirty="0"/>
              <a:t>-Anniversary ed. New York: Continuum.  </a:t>
            </a:r>
          </a:p>
          <a:p>
            <a:pPr>
              <a:defRPr/>
            </a:pPr>
            <a:r>
              <a:rPr lang="en-GB" altLang="en-US" sz="1600" dirty="0" err="1"/>
              <a:t>Sallah</a:t>
            </a:r>
            <a:r>
              <a:rPr lang="en-GB" altLang="en-US" sz="1600" dirty="0"/>
              <a:t>, M. (2008) </a:t>
            </a:r>
            <a:r>
              <a:rPr lang="en-GB" altLang="en-US" sz="1600" i="1" dirty="0"/>
              <a:t>The State of Global Youth Work in British HEIs</a:t>
            </a:r>
            <a:r>
              <a:rPr lang="en-GB" altLang="en-US" sz="1600" dirty="0"/>
              <a:t>. Leicester: De Montfort University. </a:t>
            </a:r>
          </a:p>
          <a:p>
            <a:pPr>
              <a:defRPr/>
            </a:pPr>
            <a:r>
              <a:rPr lang="en-GB" altLang="en-US" sz="1600" dirty="0"/>
              <a:t>Shiva, V. (2000) Poverty and Globalisation </a:t>
            </a:r>
            <a:r>
              <a:rPr lang="en-GB" altLang="en-US" sz="1600" dirty="0">
                <a:hlinkClick r:id="rId3"/>
              </a:rPr>
              <a:t>http://news.bbc.co.uk/hi/english/static/events/reith_2000/lecture5.stm</a:t>
            </a:r>
            <a:r>
              <a:rPr lang="en-GB" altLang="en-US" sz="1600" dirty="0"/>
              <a:t>  (Accessed: 27 February 2015)</a:t>
            </a:r>
          </a:p>
          <a:p>
            <a:pPr>
              <a:buFont typeface="Symbol" charset="0"/>
              <a:buChar char=""/>
              <a:defRPr/>
            </a:pPr>
            <a:r>
              <a:rPr lang="en-GB" sz="1600" dirty="0"/>
              <a:t>Welsh Government (2015)  Program for Government </a:t>
            </a:r>
          </a:p>
          <a:p>
            <a:pPr marL="0" indent="0">
              <a:buFont typeface="Symbol" charset="0"/>
              <a:buNone/>
              <a:defRPr/>
            </a:pPr>
            <a:r>
              <a:rPr lang="en-GB" sz="1600" u="sng" dirty="0">
                <a:hlinkClick r:id="rId4"/>
              </a:rPr>
              <a:t>        </a:t>
            </a:r>
            <a:r>
              <a:rPr lang="en-GB" sz="1600" dirty="0">
                <a:hlinkClick r:id="rId4"/>
              </a:rPr>
              <a:t>http://wales.gov.uk/about/programmeforgov/about?lang=en</a:t>
            </a:r>
            <a:endParaRPr lang="en-GB" sz="1600" dirty="0"/>
          </a:p>
          <a:p>
            <a:pPr marL="0" indent="0">
              <a:buFont typeface="Symbol" charset="0"/>
              <a:buNone/>
              <a:defRPr/>
            </a:pPr>
            <a:r>
              <a:rPr lang="en-GB" sz="1600" dirty="0"/>
              <a:t>        (Accessed: 09/02/15) 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2682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768</TotalTime>
  <Words>380</Words>
  <Application>Microsoft Office PowerPoint</Application>
  <PresentationFormat>On-screen Show (4:3)</PresentationFormat>
  <Paragraphs>52</Paragraphs>
  <Slides>13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Calibri Light</vt:lpstr>
      <vt:lpstr>Candara</vt:lpstr>
      <vt:lpstr>Symbol</vt:lpstr>
      <vt:lpstr>Wingdings</vt:lpstr>
      <vt:lpstr>Retrospect</vt:lpstr>
      <vt:lpstr>SJYW5012</vt:lpstr>
      <vt:lpstr>Aims </vt:lpstr>
      <vt:lpstr> </vt:lpstr>
      <vt:lpstr>ESDGC and Youth Work </vt:lpstr>
      <vt:lpstr>PowerPoint Presentation</vt:lpstr>
      <vt:lpstr>Who are they?  </vt:lpstr>
      <vt:lpstr>Answers  </vt:lpstr>
      <vt:lpstr>PowerPoint Presentation</vt:lpstr>
      <vt:lpstr>PowerPoint Presentation</vt:lpstr>
      <vt:lpstr>Young people Take Action </vt:lpstr>
      <vt:lpstr>PowerPoint Presentation</vt:lpstr>
      <vt:lpstr>Youth Work Gwaith Ieuenctid</vt:lpstr>
      <vt:lpstr>References Cyfeiriadau 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Nicola Welton</cp:lastModifiedBy>
  <cp:revision>72</cp:revision>
  <cp:lastPrinted>2015-03-05T16:38:27Z</cp:lastPrinted>
  <dcterms:created xsi:type="dcterms:W3CDTF">2015-01-19T16:43:38Z</dcterms:created>
  <dcterms:modified xsi:type="dcterms:W3CDTF">2020-02-17T15:03:38Z</dcterms:modified>
</cp:coreProperties>
</file>