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4"/>
  </p:notesMasterIdLst>
  <p:sldIdLst>
    <p:sldId id="256" r:id="rId5"/>
    <p:sldId id="346" r:id="rId6"/>
    <p:sldId id="347" r:id="rId7"/>
    <p:sldId id="288" r:id="rId8"/>
    <p:sldId id="272" r:id="rId9"/>
    <p:sldId id="265" r:id="rId10"/>
    <p:sldId id="278" r:id="rId11"/>
    <p:sldId id="348" r:id="rId12"/>
    <p:sldId id="349" r:id="rId13"/>
    <p:sldId id="350" r:id="rId14"/>
    <p:sldId id="351" r:id="rId15"/>
    <p:sldId id="352" r:id="rId16"/>
    <p:sldId id="353" r:id="rId17"/>
    <p:sldId id="302" r:id="rId18"/>
    <p:sldId id="303" r:id="rId19"/>
    <p:sldId id="279" r:id="rId20"/>
    <p:sldId id="379" r:id="rId21"/>
    <p:sldId id="377" r:id="rId22"/>
    <p:sldId id="380"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ul Tinkler" initials="PT" lastIdx="2" clrIdx="0">
    <p:extLst>
      <p:ext uri="{19B8F6BF-5375-455C-9EA6-DF929625EA0E}">
        <p15:presenceInfo xmlns:p15="http://schemas.microsoft.com/office/powerpoint/2012/main" userId="S::paul@thinkingperformers.com::bcebf29c-73c2-433d-80d2-6bad896374b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FF3300"/>
    <a:srgbClr val="D60093"/>
    <a:srgbClr val="CC3300"/>
    <a:srgbClr val="22A641"/>
    <a:srgbClr val="D2A000"/>
    <a:srgbClr val="E91135"/>
    <a:srgbClr val="FFFF00"/>
    <a:srgbClr val="009900"/>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0F8D4D-1544-4024-A8F5-DA81275013EE}" v="406" dt="2020-07-23T20:07:51.4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99" autoAdjust="0"/>
    <p:restoredTop sz="86876" autoAdjust="0"/>
  </p:normalViewPr>
  <p:slideViewPr>
    <p:cSldViewPr snapToGrid="0">
      <p:cViewPr varScale="1">
        <p:scale>
          <a:sx n="100" d="100"/>
          <a:sy n="100" d="100"/>
        </p:scale>
        <p:origin x="1914" y="96"/>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D6E2D5-76ED-43D9-99B4-F0815A2CDC08}" type="datetimeFigureOut">
              <a:rPr lang="en-GB" smtClean="0"/>
              <a:t>23/07/2020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651D80-B2C2-482F-8142-881402B33ACC}" type="slidenum">
              <a:rPr lang="en-GB" smtClean="0"/>
              <a:t>‹#›</a:t>
            </a:fld>
            <a:endParaRPr lang="en-GB"/>
          </a:p>
        </p:txBody>
      </p:sp>
    </p:spTree>
    <p:extLst>
      <p:ext uri="{BB962C8B-B14F-4D97-AF65-F5344CB8AC3E}">
        <p14:creationId xmlns:p14="http://schemas.microsoft.com/office/powerpoint/2010/main" val="16970542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mgvqLwFbmpw"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https://www.youtube.com/watch?v=mgvqLwFbmpw</a:t>
            </a:r>
            <a:r>
              <a:rPr lang="en-GB" dirty="0"/>
              <a:t>      Do not show the video in the session (unless you want to!), but ask the students to watch it as soon as they can, as it will be useful.  Tutor to lead a discussion on the key elements of the video – can use the following slide, Slide 5, as a framework/aide Memoire</a:t>
            </a:r>
          </a:p>
          <a:p>
            <a:endParaRPr lang="en-GB" dirty="0"/>
          </a:p>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4</a:t>
            </a:fld>
            <a:endParaRPr lang="en-GB"/>
          </a:p>
        </p:txBody>
      </p:sp>
    </p:spTree>
    <p:extLst>
      <p:ext uri="{BB962C8B-B14F-4D97-AF65-F5344CB8AC3E}">
        <p14:creationId xmlns:p14="http://schemas.microsoft.com/office/powerpoint/2010/main" val="25223776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5</a:t>
            </a:fld>
            <a:endParaRPr lang="en-GB"/>
          </a:p>
        </p:txBody>
      </p:sp>
    </p:spTree>
    <p:extLst>
      <p:ext uri="{BB962C8B-B14F-4D97-AF65-F5344CB8AC3E}">
        <p14:creationId xmlns:p14="http://schemas.microsoft.com/office/powerpoint/2010/main" val="27776491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Teresa Amabile – How to Kill Creativity, in Henry, J. (2009):  </a:t>
            </a:r>
            <a:r>
              <a:rPr lang="en-GB" i="1" dirty="0"/>
              <a:t>Creative Management And Development</a:t>
            </a:r>
            <a:r>
              <a:rPr lang="en-GB" dirty="0"/>
              <a:t>, 3</a:t>
            </a:r>
            <a:r>
              <a:rPr lang="en-GB" baseline="30000" dirty="0"/>
              <a:t>rd</a:t>
            </a:r>
            <a:r>
              <a:rPr lang="en-GB" dirty="0"/>
              <a:t> Ed. London: Sage Publications Ltd.</a:t>
            </a:r>
          </a:p>
          <a:p>
            <a:endParaRPr lang="en-GB" dirty="0"/>
          </a:p>
          <a:p>
            <a:r>
              <a:rPr lang="en-GB" dirty="0"/>
              <a:t>Thomas Edison had 1,093 successful patent applications in the U.S.A., 512 Worldwide patents.  However, all three element were present at his laboratory/factory in Menlo.   He did not view inventions or ideas as successful or unsuccessful, he just viewed them as activities from which he could learn and improve.    Edison is quoted as saying </a:t>
            </a:r>
            <a:r>
              <a:rPr lang="en-GB" b="1" dirty="0"/>
              <a:t>‘</a:t>
            </a:r>
            <a:r>
              <a:rPr lang="en-GB" b="1" i="1" dirty="0"/>
              <a:t>Our greatest weakness lies in giving up.  The most certain way to succeed is always to try just one more time</a:t>
            </a:r>
            <a:r>
              <a:rPr lang="en-GB" b="1" dirty="0"/>
              <a:t>.’</a:t>
            </a:r>
          </a:p>
          <a:p>
            <a:endParaRPr lang="en-GB" b="1" dirty="0"/>
          </a:p>
          <a:p>
            <a:r>
              <a:rPr lang="en-GB" b="1" dirty="0"/>
              <a:t>Discussion should include</a:t>
            </a:r>
            <a:r>
              <a:rPr lang="en-GB" b="0" dirty="0"/>
              <a:t>: Leadership, and its role in establishing and maintaining a culture of creativity – reinforcing the behaviours we want to see, through recognition and reward.  Management encouraging employees to see creative thinking and ideas as a significant part of their role – not a ‘nice to have’, if you’ve got the time or ‘want to work on a bit later’. …..but a job requirement, therefore part of your day/week needs to be dedicated to this activity.  Training and educational courses to support skill and knowledge development.  Equipment provided to support creativity – I.T and internet access.  Autonomy – the freedom to think and develop ideas.  Team support for ideas – utilising complementary skillsets – this needs management support and encouragement…”Why don’t you talk with Sarah?  She has done some work in this area and may provide some additional insights for you.”  Communication channels – freedom to liaise with others without sanction.  Resources – money, equipment, space, materials, assistance/support, etc…….and, importantly, </a:t>
            </a:r>
            <a:r>
              <a:rPr lang="en-GB" b="1" dirty="0"/>
              <a:t>time.</a:t>
            </a:r>
          </a:p>
        </p:txBody>
      </p:sp>
      <p:sp>
        <p:nvSpPr>
          <p:cNvPr id="4" name="Slide Number Placeholder 3"/>
          <p:cNvSpPr>
            <a:spLocks noGrp="1"/>
          </p:cNvSpPr>
          <p:nvPr>
            <p:ph type="sldNum" sz="quarter" idx="5"/>
          </p:nvPr>
        </p:nvSpPr>
        <p:spPr/>
        <p:txBody>
          <a:bodyPr/>
          <a:lstStyle/>
          <a:p>
            <a:fld id="{5A651D80-B2C2-482F-8142-881402B33ACC}" type="slidenum">
              <a:rPr lang="en-GB" smtClean="0"/>
              <a:t>6</a:t>
            </a:fld>
            <a:endParaRPr lang="en-GB"/>
          </a:p>
        </p:txBody>
      </p:sp>
    </p:spTree>
    <p:extLst>
      <p:ext uri="{BB962C8B-B14F-4D97-AF65-F5344CB8AC3E}">
        <p14:creationId xmlns:p14="http://schemas.microsoft.com/office/powerpoint/2010/main" val="37037269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well as the external factors – where leaders and managers can effect our creativity – there are also </a:t>
            </a:r>
            <a:r>
              <a:rPr lang="en-GB" b="1" i="1" u="sng" dirty="0"/>
              <a:t>internal obstacles</a:t>
            </a:r>
            <a:r>
              <a:rPr lang="en-GB" dirty="0"/>
              <a:t>.  These could be personal to us, or shared with others.  They could include self-confidence, self-consciousness, levels of competence, fear, apprehension, stress, dominance/submissiveness, self-discipline or lack of, motivation, emotions in general, and lack of trust, etc..</a:t>
            </a:r>
          </a:p>
        </p:txBody>
      </p:sp>
      <p:sp>
        <p:nvSpPr>
          <p:cNvPr id="4" name="Slide Number Placeholder 3"/>
          <p:cNvSpPr>
            <a:spLocks noGrp="1"/>
          </p:cNvSpPr>
          <p:nvPr>
            <p:ph type="sldNum" sz="quarter" idx="5"/>
          </p:nvPr>
        </p:nvSpPr>
        <p:spPr/>
        <p:txBody>
          <a:bodyPr/>
          <a:lstStyle/>
          <a:p>
            <a:fld id="{5A651D80-B2C2-482F-8142-881402B33ACC}" type="slidenum">
              <a:rPr lang="en-GB" smtClean="0"/>
              <a:t>8</a:t>
            </a:fld>
            <a:endParaRPr lang="en-GB"/>
          </a:p>
        </p:txBody>
      </p:sp>
    </p:spTree>
    <p:extLst>
      <p:ext uri="{BB962C8B-B14F-4D97-AF65-F5344CB8AC3E}">
        <p14:creationId xmlns:p14="http://schemas.microsoft.com/office/powerpoint/2010/main" val="16630250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pp. 23 – 52 of </a:t>
            </a:r>
            <a:r>
              <a:rPr lang="en-GB" b="1" dirty="0"/>
              <a:t>Owens, D. A. (2012). </a:t>
            </a:r>
            <a:r>
              <a:rPr lang="en-GB" b="1" i="1" dirty="0"/>
              <a:t>Creative people must be stopped: 6 ways we kill innovations (without even trying).  </a:t>
            </a:r>
            <a:r>
              <a:rPr lang="en-GB" b="1" i="0" dirty="0"/>
              <a:t>San Francisco; Jossey-Bass</a:t>
            </a:r>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9</a:t>
            </a:fld>
            <a:endParaRPr lang="en-GB"/>
          </a:p>
        </p:txBody>
      </p:sp>
    </p:spTree>
    <p:extLst>
      <p:ext uri="{BB962C8B-B14F-4D97-AF65-F5344CB8AC3E}">
        <p14:creationId xmlns:p14="http://schemas.microsoft.com/office/powerpoint/2010/main" val="22963196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ideas covered in the next couple of slides can be found on pp. 23 – 52 of </a:t>
            </a:r>
            <a:r>
              <a:rPr lang="en-GB" b="1" dirty="0"/>
              <a:t>Owens, D. A. (2012). </a:t>
            </a:r>
            <a:r>
              <a:rPr lang="en-GB" b="1" i="1" dirty="0"/>
              <a:t>Creative people must be stopped: 6 ways we kill innovations (without even trying).  </a:t>
            </a:r>
            <a:r>
              <a:rPr lang="en-GB" b="1" i="0" dirty="0"/>
              <a:t>San Francisco; Jossey-Bass</a:t>
            </a:r>
            <a:endParaRPr lang="en-GB" b="1" i="1" dirty="0"/>
          </a:p>
        </p:txBody>
      </p:sp>
      <p:sp>
        <p:nvSpPr>
          <p:cNvPr id="4" name="Slide Number Placeholder 3"/>
          <p:cNvSpPr>
            <a:spLocks noGrp="1"/>
          </p:cNvSpPr>
          <p:nvPr>
            <p:ph type="sldNum" sz="quarter" idx="5"/>
          </p:nvPr>
        </p:nvSpPr>
        <p:spPr/>
        <p:txBody>
          <a:bodyPr/>
          <a:lstStyle/>
          <a:p>
            <a:fld id="{5A651D80-B2C2-482F-8142-881402B33ACC}" type="slidenum">
              <a:rPr lang="en-GB" smtClean="0"/>
              <a:t>10</a:t>
            </a:fld>
            <a:endParaRPr lang="en-GB"/>
          </a:p>
        </p:txBody>
      </p:sp>
    </p:spTree>
    <p:extLst>
      <p:ext uri="{BB962C8B-B14F-4D97-AF65-F5344CB8AC3E}">
        <p14:creationId xmlns:p14="http://schemas.microsoft.com/office/powerpoint/2010/main" val="4977383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pp. 23 – 52 of </a:t>
            </a:r>
            <a:r>
              <a:rPr lang="en-GB" b="1" dirty="0"/>
              <a:t>Owens, D. A. (2012). </a:t>
            </a:r>
            <a:r>
              <a:rPr lang="en-GB" b="1" i="1" dirty="0"/>
              <a:t>Creative people must be stopped: 6 ways we kill innovations (without even trying).  </a:t>
            </a:r>
            <a:r>
              <a:rPr lang="en-GB" b="1" i="0" dirty="0"/>
              <a:t>San Francisco; Jossey-Bass</a:t>
            </a:r>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11</a:t>
            </a:fld>
            <a:endParaRPr lang="en-GB"/>
          </a:p>
        </p:txBody>
      </p:sp>
    </p:spTree>
    <p:extLst>
      <p:ext uri="{BB962C8B-B14F-4D97-AF65-F5344CB8AC3E}">
        <p14:creationId xmlns:p14="http://schemas.microsoft.com/office/powerpoint/2010/main" val="33539167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pp. 23 – 52 of </a:t>
            </a:r>
            <a:r>
              <a:rPr lang="en-GB" b="1" dirty="0"/>
              <a:t>Owens, D. A. (2012). </a:t>
            </a:r>
            <a:r>
              <a:rPr lang="en-GB" b="1" i="1" dirty="0"/>
              <a:t>Creative people must be stopped: 6 ways we kill innovations (without even trying).  </a:t>
            </a:r>
            <a:r>
              <a:rPr lang="en-GB" b="1" i="0" dirty="0"/>
              <a:t>San Francisco; Jossey-Bass</a:t>
            </a:r>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12</a:t>
            </a:fld>
            <a:endParaRPr lang="en-GB"/>
          </a:p>
        </p:txBody>
      </p:sp>
    </p:spTree>
    <p:extLst>
      <p:ext uri="{BB962C8B-B14F-4D97-AF65-F5344CB8AC3E}">
        <p14:creationId xmlns:p14="http://schemas.microsoft.com/office/powerpoint/2010/main" val="21566990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1DE6D8F5-3B66-4E0D-BBBB-E183ECB3851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37AFED5E-33BF-4816-A9AD-F71087B25A7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White hat: Information approach - white as in paper, printout, faxes; white paper is neutral and merely conveys information.</a:t>
            </a:r>
          </a:p>
          <a:p>
            <a:pPr eaLnBrk="1" hangingPunct="1">
              <a:spcBef>
                <a:spcPct val="0"/>
              </a:spcBef>
            </a:pPr>
            <a:endParaRPr lang="en-GB" altLang="en-US"/>
          </a:p>
          <a:p>
            <a:pPr eaLnBrk="1" hangingPunct="1">
              <a:spcBef>
                <a:spcPct val="0"/>
              </a:spcBef>
            </a:pPr>
            <a:r>
              <a:rPr lang="en-GB" altLang="en-US"/>
              <a:t>Red hat: Feelings approach - red as in fire, red for warmth; the red hat covers feelings, emotions and intuition; helps keep people warm.</a:t>
            </a:r>
          </a:p>
          <a:p>
            <a:pPr eaLnBrk="1" hangingPunct="1">
              <a:spcBef>
                <a:spcPct val="0"/>
              </a:spcBef>
            </a:pPr>
            <a:endParaRPr lang="en-GB" altLang="en-US"/>
          </a:p>
          <a:p>
            <a:pPr eaLnBrk="1" hangingPunct="1">
              <a:spcBef>
                <a:spcPct val="0"/>
              </a:spcBef>
            </a:pPr>
            <a:r>
              <a:rPr lang="en-GB" altLang="en-US"/>
              <a:t>Black hat: Logical Negative approach - black robes of a judge; assessing matters with stern caution and no nonsense.</a:t>
            </a:r>
          </a:p>
          <a:p>
            <a:pPr eaLnBrk="1" hangingPunct="1">
              <a:spcBef>
                <a:spcPct val="0"/>
              </a:spcBef>
            </a:pPr>
            <a:endParaRPr lang="en-GB" altLang="en-US"/>
          </a:p>
          <a:p>
            <a:pPr eaLnBrk="1" hangingPunct="1">
              <a:spcBef>
                <a:spcPct val="0"/>
              </a:spcBef>
            </a:pPr>
            <a:r>
              <a:rPr lang="en-GB" altLang="en-US"/>
              <a:t>Yellow hat: Logical Positive approach - sunshine and optimism; look on the bright side; feel positive in the sunshine.</a:t>
            </a:r>
          </a:p>
          <a:p>
            <a:pPr eaLnBrk="1" hangingPunct="1">
              <a:spcBef>
                <a:spcPct val="0"/>
              </a:spcBef>
            </a:pPr>
            <a:endParaRPr lang="en-GB" altLang="en-US"/>
          </a:p>
          <a:p>
            <a:pPr eaLnBrk="1" hangingPunct="1">
              <a:spcBef>
                <a:spcPct val="0"/>
              </a:spcBef>
            </a:pPr>
            <a:r>
              <a:rPr lang="en-GB" altLang="en-US"/>
              <a:t>Green hat: Creating thinking approaches - green for nature and creation; green for growth, new shoots, energy; new ideas springing up.</a:t>
            </a:r>
          </a:p>
          <a:p>
            <a:pPr eaLnBrk="1" hangingPunct="1">
              <a:spcBef>
                <a:spcPct val="0"/>
              </a:spcBef>
            </a:pPr>
            <a:endParaRPr lang="en-GB" altLang="en-US"/>
          </a:p>
          <a:p>
            <a:pPr eaLnBrk="1" hangingPunct="1">
              <a:spcBef>
                <a:spcPct val="0"/>
              </a:spcBef>
            </a:pPr>
            <a:r>
              <a:rPr lang="en-GB" altLang="en-US"/>
              <a:t>Blue hat: Control of Thinking approaches - blue for sky and the overview; looking down on the thinking; helicoptering; blue for cool and detached but all knowing and wise</a:t>
            </a:r>
          </a:p>
        </p:txBody>
      </p:sp>
      <p:sp>
        <p:nvSpPr>
          <p:cNvPr id="33796" name="Slide Number Placeholder 3">
            <a:extLst>
              <a:ext uri="{FF2B5EF4-FFF2-40B4-BE49-F238E27FC236}">
                <a16:creationId xmlns:a16="http://schemas.microsoft.com/office/drawing/2014/main" id="{FDE22A32-CFD9-47FD-89E9-DCA98854FFD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FB7894D5-5DF9-4BB7-9BC0-9A09451F700C}" type="slidenum">
              <a:rPr lang="en-GB" altLang="en-US" smtClean="0">
                <a:cs typeface="Arial" panose="020B0604020202020204" pitchFamily="34" charset="0"/>
              </a:rPr>
              <a:pPr fontAlgn="base">
                <a:spcBef>
                  <a:spcPct val="0"/>
                </a:spcBef>
                <a:spcAft>
                  <a:spcPct val="0"/>
                </a:spcAft>
              </a:pPr>
              <a:t>14</a:t>
            </a:fld>
            <a:endParaRPr lang="en-GB" altLang="en-US">
              <a:cs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68909B93-4046-4926-92C2-4BE881C4CBE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A81C1633-5073-4750-A20A-1874B0BB88C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Six Thinking Hats - Looking at a Decision From All Points of View.    'Six Thinking Hats' is an important and powerful technique. It is used to look at decisions from a number of important perspectives. This forces you to move outside your habitual thinking style, and helps you to get a more rounded view of a situation.</a:t>
            </a:r>
          </a:p>
          <a:p>
            <a:pPr eaLnBrk="1" hangingPunct="1">
              <a:spcBef>
                <a:spcPct val="0"/>
              </a:spcBef>
            </a:pPr>
            <a:endParaRPr lang="en-GB" altLang="en-US" dirty="0"/>
          </a:p>
          <a:p>
            <a:pPr eaLnBrk="1" hangingPunct="1">
              <a:spcBef>
                <a:spcPct val="0"/>
              </a:spcBef>
            </a:pPr>
            <a:r>
              <a:rPr lang="en-GB" altLang="en-US" dirty="0"/>
              <a:t>This tool was created by Edward de Bono in his book '6 Thinking Hats'.</a:t>
            </a:r>
          </a:p>
          <a:p>
            <a:pPr eaLnBrk="1" hangingPunct="1">
              <a:spcBef>
                <a:spcPct val="0"/>
              </a:spcBef>
            </a:pPr>
            <a:endParaRPr lang="en-GB" altLang="en-US" dirty="0"/>
          </a:p>
          <a:p>
            <a:pPr eaLnBrk="1" hangingPunct="1">
              <a:spcBef>
                <a:spcPct val="0"/>
              </a:spcBef>
            </a:pPr>
            <a:r>
              <a:rPr lang="en-GB" altLang="en-US" dirty="0"/>
              <a:t>Many successful people think from a very rational, positive viewpoint. This is part of the reason that they are successful. Often, though, they may fail to look at a problem from an emotional, intuitive, creative or negative viewpoint. This can mean that they underestimate resistance to plans, fail to make creative leaps and do not make essential contingency plans.</a:t>
            </a:r>
          </a:p>
          <a:p>
            <a:pPr eaLnBrk="1" hangingPunct="1">
              <a:spcBef>
                <a:spcPct val="0"/>
              </a:spcBef>
            </a:pPr>
            <a:endParaRPr lang="en-GB" altLang="en-US" dirty="0"/>
          </a:p>
          <a:p>
            <a:pPr eaLnBrk="1" hangingPunct="1">
              <a:spcBef>
                <a:spcPct val="0"/>
              </a:spcBef>
            </a:pPr>
            <a:r>
              <a:rPr lang="en-GB" altLang="en-US" dirty="0"/>
              <a:t>Similarly, pessimists may be excessively defensive. Emotional people may fail to look at decisions calmly and rationally.</a:t>
            </a:r>
          </a:p>
          <a:p>
            <a:pPr eaLnBrk="1" hangingPunct="1">
              <a:spcBef>
                <a:spcPct val="0"/>
              </a:spcBef>
            </a:pPr>
            <a:endParaRPr lang="en-GB" altLang="en-US" dirty="0"/>
          </a:p>
          <a:p>
            <a:pPr eaLnBrk="1" hangingPunct="1">
              <a:spcBef>
                <a:spcPct val="0"/>
              </a:spcBef>
            </a:pPr>
            <a:r>
              <a:rPr lang="en-GB" altLang="en-US" dirty="0"/>
              <a:t>If you look at a problem with the 'Six Thinking Hats' technique, then you will solve it using all approaches. Your decisions and plans will mix ambition, skill in execution, public sensitivity, creativity and good contingency planning.</a:t>
            </a:r>
          </a:p>
          <a:p>
            <a:pPr eaLnBrk="1" hangingPunct="1">
              <a:spcBef>
                <a:spcPct val="0"/>
              </a:spcBef>
            </a:pPr>
            <a:endParaRPr lang="en-GB" altLang="en-US" dirty="0"/>
          </a:p>
          <a:p>
            <a:pPr eaLnBrk="1" hangingPunct="1">
              <a:spcBef>
                <a:spcPct val="0"/>
              </a:spcBef>
            </a:pPr>
            <a:r>
              <a:rPr lang="en-GB" altLang="en-US" dirty="0"/>
              <a:t>How to Use the Tool:</a:t>
            </a:r>
          </a:p>
          <a:p>
            <a:pPr eaLnBrk="1" hangingPunct="1">
              <a:spcBef>
                <a:spcPct val="0"/>
              </a:spcBef>
            </a:pPr>
            <a:r>
              <a:rPr lang="en-GB" altLang="en-US" dirty="0"/>
              <a:t>You can use Six Thinking Hats in meetings or on your own. In meetings it has the benefit of blocking the confrontations that happen when people with different thinking styles discuss the same problem.</a:t>
            </a:r>
          </a:p>
          <a:p>
            <a:pPr eaLnBrk="1" hangingPunct="1">
              <a:spcBef>
                <a:spcPct val="0"/>
              </a:spcBef>
            </a:pPr>
            <a:endParaRPr lang="en-GB" altLang="en-US" dirty="0"/>
          </a:p>
          <a:p>
            <a:pPr eaLnBrk="1" hangingPunct="1">
              <a:spcBef>
                <a:spcPct val="0"/>
              </a:spcBef>
            </a:pPr>
            <a:r>
              <a:rPr lang="en-GB" altLang="en-US" dirty="0"/>
              <a:t>Each 'Thinking Hat' is a different style of thinking. These are explained below:</a:t>
            </a:r>
          </a:p>
          <a:p>
            <a:pPr eaLnBrk="1" hangingPunct="1">
              <a:spcBef>
                <a:spcPct val="0"/>
              </a:spcBef>
            </a:pPr>
            <a:r>
              <a:rPr lang="en-GB" altLang="en-US" dirty="0"/>
              <a:t> </a:t>
            </a:r>
          </a:p>
          <a:p>
            <a:pPr eaLnBrk="1" hangingPunct="1">
              <a:spcBef>
                <a:spcPct val="0"/>
              </a:spcBef>
            </a:pPr>
            <a:r>
              <a:rPr lang="en-GB" altLang="en-US" dirty="0"/>
              <a:t>White Hat:</a:t>
            </a:r>
          </a:p>
          <a:p>
            <a:pPr eaLnBrk="1" hangingPunct="1">
              <a:spcBef>
                <a:spcPct val="0"/>
              </a:spcBef>
            </a:pPr>
            <a:r>
              <a:rPr lang="en-GB" altLang="en-US" dirty="0"/>
              <a:t>With this thinking hat you focus on the data available. Look at the information you have, and see what you can learn from it. Look for gaps in your knowledge, and either try to fill them or take account of them.</a:t>
            </a:r>
          </a:p>
          <a:p>
            <a:pPr eaLnBrk="1" hangingPunct="1">
              <a:spcBef>
                <a:spcPct val="0"/>
              </a:spcBef>
            </a:pPr>
            <a:endParaRPr lang="en-GB" altLang="en-US" dirty="0"/>
          </a:p>
          <a:p>
            <a:pPr eaLnBrk="1" hangingPunct="1">
              <a:spcBef>
                <a:spcPct val="0"/>
              </a:spcBef>
            </a:pPr>
            <a:r>
              <a:rPr lang="en-GB" altLang="en-US" dirty="0"/>
              <a:t>This is where you </a:t>
            </a:r>
            <a:r>
              <a:rPr lang="en-GB" altLang="en-US" dirty="0" err="1"/>
              <a:t>analyze</a:t>
            </a:r>
            <a:r>
              <a:rPr lang="en-GB" altLang="en-US" dirty="0"/>
              <a:t> past trends, and try to extrapolate from historical data.</a:t>
            </a:r>
          </a:p>
          <a:p>
            <a:pPr eaLnBrk="1" hangingPunct="1">
              <a:spcBef>
                <a:spcPct val="0"/>
              </a:spcBef>
            </a:pPr>
            <a:endParaRPr lang="en-GB" altLang="en-US" dirty="0"/>
          </a:p>
          <a:p>
            <a:pPr eaLnBrk="1" hangingPunct="1">
              <a:spcBef>
                <a:spcPct val="0"/>
              </a:spcBef>
            </a:pPr>
            <a:r>
              <a:rPr lang="en-GB" altLang="en-US" dirty="0"/>
              <a:t>Red Hat:</a:t>
            </a:r>
          </a:p>
          <a:p>
            <a:pPr eaLnBrk="1" hangingPunct="1">
              <a:spcBef>
                <a:spcPct val="0"/>
              </a:spcBef>
            </a:pPr>
            <a:r>
              <a:rPr lang="en-GB" altLang="en-US" dirty="0"/>
              <a:t>'Wearing' the red hat, you look at problems using intuition, gut reaction, and emotion. Also try to think how other people will react emotionally. Try to understand the responses of people who do not fully know your reasoning.</a:t>
            </a:r>
          </a:p>
          <a:p>
            <a:pPr eaLnBrk="1" hangingPunct="1">
              <a:spcBef>
                <a:spcPct val="0"/>
              </a:spcBef>
            </a:pPr>
            <a:endParaRPr lang="en-GB" altLang="en-US" dirty="0"/>
          </a:p>
          <a:p>
            <a:pPr eaLnBrk="1" hangingPunct="1">
              <a:spcBef>
                <a:spcPct val="0"/>
              </a:spcBef>
            </a:pPr>
            <a:r>
              <a:rPr lang="en-GB" altLang="en-US" dirty="0"/>
              <a:t>Black Hat:</a:t>
            </a:r>
          </a:p>
          <a:p>
            <a:pPr eaLnBrk="1" hangingPunct="1">
              <a:spcBef>
                <a:spcPct val="0"/>
              </a:spcBef>
            </a:pPr>
            <a:r>
              <a:rPr lang="en-GB" altLang="en-US" dirty="0"/>
              <a:t>Using black hat thinking, look at all the bad points of the decision. Look at it cautiously and defensively. Try to see why it might not work. This is important because it highlights the weak points in a plan. It allows you to eliminate them, alter them, or prepare contingency plans to counter them. </a:t>
            </a:r>
          </a:p>
          <a:p>
            <a:pPr eaLnBrk="1" hangingPunct="1">
              <a:spcBef>
                <a:spcPct val="0"/>
              </a:spcBef>
            </a:pPr>
            <a:r>
              <a:rPr lang="en-GB" altLang="en-US" dirty="0"/>
              <a:t> </a:t>
            </a:r>
          </a:p>
          <a:p>
            <a:pPr eaLnBrk="1" hangingPunct="1">
              <a:spcBef>
                <a:spcPct val="0"/>
              </a:spcBef>
            </a:pPr>
            <a:r>
              <a:rPr lang="en-GB" altLang="en-US" dirty="0"/>
              <a:t>Black Hat thinking helps to make your plans 'tougher' and more resilient. It can also help you to spot fatal flaws and risks before you embark on a course of action. Black Hat thinking is one of the real benefits of this technique, as many successful people get so used to thinking positively that often they cannot see problems in advance. This leaves them under-prepared for difficulties.</a:t>
            </a:r>
          </a:p>
          <a:p>
            <a:pPr eaLnBrk="1" hangingPunct="1">
              <a:spcBef>
                <a:spcPct val="0"/>
              </a:spcBef>
            </a:pPr>
            <a:r>
              <a:rPr lang="en-GB" altLang="en-US" dirty="0"/>
              <a:t>Yellow Hat:</a:t>
            </a:r>
          </a:p>
          <a:p>
            <a:pPr eaLnBrk="1" hangingPunct="1">
              <a:spcBef>
                <a:spcPct val="0"/>
              </a:spcBef>
            </a:pPr>
            <a:r>
              <a:rPr lang="en-GB" altLang="en-US" dirty="0"/>
              <a:t>The yellow hat helps you to think positively. It is the optimistic viewpoint that helps you to see all the benefits of the decision and the value in it. Yellow Hat thinking helps you to keep going when everything looks gloomy and difficult.</a:t>
            </a:r>
          </a:p>
          <a:p>
            <a:pPr eaLnBrk="1" hangingPunct="1">
              <a:spcBef>
                <a:spcPct val="0"/>
              </a:spcBef>
            </a:pPr>
            <a:endParaRPr lang="en-GB" altLang="en-US" dirty="0"/>
          </a:p>
          <a:p>
            <a:pPr eaLnBrk="1" hangingPunct="1">
              <a:spcBef>
                <a:spcPct val="0"/>
              </a:spcBef>
            </a:pPr>
            <a:r>
              <a:rPr lang="en-GB" altLang="en-US" dirty="0"/>
              <a:t>Green Hat:</a:t>
            </a:r>
          </a:p>
          <a:p>
            <a:pPr eaLnBrk="1" hangingPunct="1">
              <a:spcBef>
                <a:spcPct val="0"/>
              </a:spcBef>
            </a:pPr>
            <a:r>
              <a:rPr lang="en-GB" altLang="en-US" dirty="0"/>
              <a:t>The Green Hat stands for creativity. This is where you can develop creative solutions to a problem. It is a freewheeling way of thinking, in which there is little criticism of ideas. A whole range of creativity tools can help you here.</a:t>
            </a:r>
          </a:p>
          <a:p>
            <a:pPr eaLnBrk="1" hangingPunct="1">
              <a:spcBef>
                <a:spcPct val="0"/>
              </a:spcBef>
            </a:pPr>
            <a:endParaRPr lang="en-GB" altLang="en-US" dirty="0"/>
          </a:p>
          <a:p>
            <a:pPr eaLnBrk="1" hangingPunct="1">
              <a:spcBef>
                <a:spcPct val="0"/>
              </a:spcBef>
            </a:pPr>
            <a:r>
              <a:rPr lang="en-GB" altLang="en-US" dirty="0"/>
              <a:t>Blue Hat:</a:t>
            </a:r>
          </a:p>
          <a:p>
            <a:pPr eaLnBrk="1" hangingPunct="1">
              <a:spcBef>
                <a:spcPct val="0"/>
              </a:spcBef>
            </a:pPr>
            <a:r>
              <a:rPr lang="en-GB" altLang="en-US" dirty="0"/>
              <a:t>The Blue Hat stands for process control. This is the hat worn by people chairing meetings. When running into difficulties because ideas are running dry, they may direct activity into Green Hat thinking. When contingency plans are needed, they will ask for Black Hat thinking, etc.</a:t>
            </a:r>
          </a:p>
          <a:p>
            <a:pPr eaLnBrk="1" hangingPunct="1">
              <a:spcBef>
                <a:spcPct val="0"/>
              </a:spcBef>
            </a:pPr>
            <a:r>
              <a:rPr lang="en-GB" altLang="en-US" dirty="0"/>
              <a:t>A variant of this technique is to look at problems from the point of view of different professionals (e.g. doctors, architects, sales directors, etc.) or different customers.</a:t>
            </a:r>
          </a:p>
          <a:p>
            <a:pPr eaLnBrk="1" hangingPunct="1">
              <a:spcBef>
                <a:spcPct val="0"/>
              </a:spcBef>
            </a:pPr>
            <a:endParaRPr lang="en-GB" altLang="en-US" dirty="0"/>
          </a:p>
          <a:p>
            <a:pPr eaLnBrk="1" hangingPunct="1">
              <a:spcBef>
                <a:spcPct val="0"/>
              </a:spcBef>
            </a:pPr>
            <a:r>
              <a:rPr lang="en-GB" altLang="en-US" dirty="0"/>
              <a:t>Example:</a:t>
            </a:r>
          </a:p>
          <a:p>
            <a:pPr eaLnBrk="1" hangingPunct="1">
              <a:spcBef>
                <a:spcPct val="0"/>
              </a:spcBef>
            </a:pPr>
            <a:r>
              <a:rPr lang="en-GB" altLang="en-US" dirty="0"/>
              <a:t>The directors of a property company are looking at whether they should construct a new office building. The economy is doing well, and the amount of vacant office space is reducing sharply. As part of their decision they decide to use the 6 Thinking Hats technique during a planning meeting.</a:t>
            </a:r>
          </a:p>
          <a:p>
            <a:pPr eaLnBrk="1" hangingPunct="1">
              <a:spcBef>
                <a:spcPct val="0"/>
              </a:spcBef>
            </a:pPr>
            <a:r>
              <a:rPr lang="en-GB" altLang="en-US" dirty="0"/>
              <a:t> </a:t>
            </a:r>
          </a:p>
          <a:p>
            <a:pPr eaLnBrk="1" hangingPunct="1">
              <a:spcBef>
                <a:spcPct val="0"/>
              </a:spcBef>
            </a:pPr>
            <a:r>
              <a:rPr lang="en-GB" altLang="en-US" dirty="0"/>
              <a:t>Looking at the problem with the White Hat, they </a:t>
            </a:r>
            <a:r>
              <a:rPr lang="en-GB" altLang="en-US" dirty="0" err="1"/>
              <a:t>analyze</a:t>
            </a:r>
            <a:r>
              <a:rPr lang="en-GB" altLang="en-US" dirty="0"/>
              <a:t> the data they have. They examine the trend in vacant office space, which shows a sharp reduction. They anticipate that by the time the office block would be completed, that there will be a severe shortage of office space. Current government projections show steady economic growth for at least the construction period.</a:t>
            </a:r>
          </a:p>
          <a:p>
            <a:pPr eaLnBrk="1" hangingPunct="1">
              <a:spcBef>
                <a:spcPct val="0"/>
              </a:spcBef>
            </a:pPr>
            <a:r>
              <a:rPr lang="en-GB" altLang="en-US" dirty="0"/>
              <a:t> </a:t>
            </a:r>
          </a:p>
          <a:p>
            <a:pPr eaLnBrk="1" hangingPunct="1">
              <a:spcBef>
                <a:spcPct val="0"/>
              </a:spcBef>
            </a:pPr>
            <a:r>
              <a:rPr lang="en-GB" altLang="en-US" dirty="0"/>
              <a:t>With Red Hat thinking, some of the directors think the proposed building looks quite ugly. While it would be highly cost-effective, they worry that people would not like to work in it.</a:t>
            </a:r>
          </a:p>
          <a:p>
            <a:pPr eaLnBrk="1" hangingPunct="1">
              <a:spcBef>
                <a:spcPct val="0"/>
              </a:spcBef>
            </a:pPr>
            <a:r>
              <a:rPr lang="en-GB" altLang="en-US" dirty="0"/>
              <a:t> </a:t>
            </a:r>
          </a:p>
          <a:p>
            <a:pPr eaLnBrk="1" hangingPunct="1">
              <a:spcBef>
                <a:spcPct val="0"/>
              </a:spcBef>
            </a:pPr>
            <a:r>
              <a:rPr lang="en-GB" altLang="en-US" dirty="0"/>
              <a:t>When they think with the Black Hat, they worry that government projections may be wrong. The economy may be about to enter a 'cyclical downturn', in which case the office building may be empty for a long time. If the building is not attractive, then companies will choose to work in another better-looking building at the same rent.</a:t>
            </a:r>
          </a:p>
          <a:p>
            <a:pPr eaLnBrk="1" hangingPunct="1">
              <a:spcBef>
                <a:spcPct val="0"/>
              </a:spcBef>
            </a:pPr>
            <a:r>
              <a:rPr lang="en-GB" altLang="en-US" dirty="0"/>
              <a:t> </a:t>
            </a:r>
          </a:p>
          <a:p>
            <a:pPr eaLnBrk="1" hangingPunct="1">
              <a:spcBef>
                <a:spcPct val="0"/>
              </a:spcBef>
            </a:pPr>
            <a:r>
              <a:rPr lang="en-GB" altLang="en-US" dirty="0"/>
              <a:t>With the Yellow Hat, however, if the economy holds up and their projections are correct, the company stands to make a great deal of money. If they are lucky, maybe they could sell the building before the next downturn, or rent to tenants on long-term leases that will last through any recession.</a:t>
            </a:r>
          </a:p>
          <a:p>
            <a:pPr eaLnBrk="1" hangingPunct="1">
              <a:spcBef>
                <a:spcPct val="0"/>
              </a:spcBef>
            </a:pPr>
            <a:r>
              <a:rPr lang="en-GB" altLang="en-US" dirty="0"/>
              <a:t> </a:t>
            </a:r>
          </a:p>
          <a:p>
            <a:pPr eaLnBrk="1" hangingPunct="1">
              <a:spcBef>
                <a:spcPct val="0"/>
              </a:spcBef>
            </a:pPr>
            <a:r>
              <a:rPr lang="en-GB" altLang="en-US" dirty="0"/>
              <a:t>With Green Hat thinking they consider whether they should change the design to make the building more pleasant. Perhaps they could build prestige offices that people would want to rent in any economic climate. Alternatively, maybe they should invest the money in the short term to buy up property at a low cost when a recession comes.</a:t>
            </a:r>
          </a:p>
          <a:p>
            <a:pPr eaLnBrk="1" hangingPunct="1">
              <a:spcBef>
                <a:spcPct val="0"/>
              </a:spcBef>
            </a:pPr>
            <a:r>
              <a:rPr lang="en-GB" altLang="en-US" dirty="0"/>
              <a:t> </a:t>
            </a:r>
          </a:p>
          <a:p>
            <a:pPr eaLnBrk="1" hangingPunct="1">
              <a:spcBef>
                <a:spcPct val="0"/>
              </a:spcBef>
            </a:pPr>
            <a:r>
              <a:rPr lang="en-GB" altLang="en-US" dirty="0"/>
              <a:t>The Blue Hat has been used by the meeting's Chair to move between the different thinking styles. He or she may have needed to keep other members of the team from switching styles, or from criticizing other peoples' points.</a:t>
            </a:r>
          </a:p>
          <a:p>
            <a:pPr eaLnBrk="1" hangingPunct="1">
              <a:spcBef>
                <a:spcPct val="0"/>
              </a:spcBef>
            </a:pPr>
            <a:r>
              <a:rPr lang="en-GB" altLang="en-US" dirty="0"/>
              <a:t> </a:t>
            </a:r>
          </a:p>
          <a:p>
            <a:pPr eaLnBrk="1" hangingPunct="1">
              <a:spcBef>
                <a:spcPct val="0"/>
              </a:spcBef>
            </a:pPr>
            <a:r>
              <a:rPr lang="en-GB" altLang="en-US" dirty="0"/>
              <a:t>It is well worth reading Edward de Bono's book 6 Thinking Hats for more information on this technique.</a:t>
            </a:r>
          </a:p>
          <a:p>
            <a:pPr eaLnBrk="1" hangingPunct="1">
              <a:spcBef>
                <a:spcPct val="0"/>
              </a:spcBef>
            </a:pPr>
            <a:endParaRPr lang="en-GB" altLang="en-US" dirty="0"/>
          </a:p>
          <a:p>
            <a:pPr eaLnBrk="1" hangingPunct="1">
              <a:spcBef>
                <a:spcPct val="0"/>
              </a:spcBef>
            </a:pPr>
            <a:r>
              <a:rPr lang="en-GB" altLang="en-US" dirty="0"/>
              <a:t>Key points: </a:t>
            </a:r>
          </a:p>
          <a:p>
            <a:pPr eaLnBrk="1" hangingPunct="1">
              <a:spcBef>
                <a:spcPct val="0"/>
              </a:spcBef>
            </a:pPr>
            <a:r>
              <a:rPr lang="en-GB" altLang="en-US" dirty="0"/>
              <a:t>Six Thinking Hats is a good technique for looking at the effects of a decision from a number of different points of view.</a:t>
            </a:r>
          </a:p>
          <a:p>
            <a:pPr eaLnBrk="1" hangingPunct="1">
              <a:spcBef>
                <a:spcPct val="0"/>
              </a:spcBef>
            </a:pPr>
            <a:r>
              <a:rPr lang="en-GB" altLang="en-US" dirty="0"/>
              <a:t> </a:t>
            </a:r>
          </a:p>
          <a:p>
            <a:pPr eaLnBrk="1" hangingPunct="1">
              <a:spcBef>
                <a:spcPct val="0"/>
              </a:spcBef>
            </a:pPr>
            <a:r>
              <a:rPr lang="en-GB" altLang="en-US" dirty="0"/>
              <a:t>It allows necessary emotion and scepticism to be brought into what would otherwise be purely rational decisions. It opens up the opportunity for creativity within Decision Making. The technique also helps, for example, persistently pessimistic people to be positive and creative.</a:t>
            </a:r>
          </a:p>
          <a:p>
            <a:pPr eaLnBrk="1" hangingPunct="1">
              <a:spcBef>
                <a:spcPct val="0"/>
              </a:spcBef>
            </a:pPr>
            <a:r>
              <a:rPr lang="en-GB" altLang="en-US" dirty="0"/>
              <a:t> </a:t>
            </a:r>
          </a:p>
          <a:p>
            <a:pPr eaLnBrk="1" hangingPunct="1">
              <a:spcBef>
                <a:spcPct val="0"/>
              </a:spcBef>
            </a:pPr>
            <a:r>
              <a:rPr lang="en-GB" altLang="en-US" dirty="0"/>
              <a:t>Plans developed using the '6 Thinking Hats' technique will be sounder and more resilient than would otherwise be the case. It may also help you to avoid public relations mistakes, and spot good reasons not to follow a course of action before you have committed to it.</a:t>
            </a:r>
          </a:p>
          <a:p>
            <a:pPr eaLnBrk="1" hangingPunct="1">
              <a:spcBef>
                <a:spcPct val="0"/>
              </a:spcBef>
            </a:pPr>
            <a:r>
              <a:rPr lang="en-GB" altLang="en-US" dirty="0"/>
              <a:t> </a:t>
            </a:r>
          </a:p>
          <a:p>
            <a:endParaRPr lang="en-GB" altLang="en-US" dirty="0"/>
          </a:p>
        </p:txBody>
      </p:sp>
      <p:sp>
        <p:nvSpPr>
          <p:cNvPr id="35844" name="Slide Number Placeholder 3">
            <a:extLst>
              <a:ext uri="{FF2B5EF4-FFF2-40B4-BE49-F238E27FC236}">
                <a16:creationId xmlns:a16="http://schemas.microsoft.com/office/drawing/2014/main" id="{C1D0302A-9174-4091-B02D-EA10A71B962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2466DFBD-F77A-4BD7-A864-5EE24B760021}" type="slidenum">
              <a:rPr lang="en-GB" altLang="en-US" smtClean="0">
                <a:latin typeface="Calibri" panose="020F0502020204030204" pitchFamily="34" charset="0"/>
              </a:rPr>
              <a:pPr fontAlgn="base">
                <a:spcBef>
                  <a:spcPct val="0"/>
                </a:spcBef>
                <a:spcAft>
                  <a:spcPct val="0"/>
                </a:spcAft>
              </a:pPr>
              <a:t>15</a:t>
            </a:fld>
            <a:endParaRPr lang="en-GB" altLang="en-US">
              <a:latin typeface="Calibri" panose="020F050202020403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17</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856237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23/07/2020</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769273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23/07/2020</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930160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23/07/2020</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62181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23/07/2020</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170166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23/07/2020</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876799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23/07/2020</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53609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23/07/2020</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2427587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23/07/2020</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200078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23/07/2020</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496119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23/07/2020</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652032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5004536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piqsels.com/en/public-domain-photo-zbthm"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cooltoolsforschool.wordpress.com/makerspaces/"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mgvqLwFbmpw?feature=oembed" TargetMode="Externa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www.publicdomainfiles.com/show_file.php?id=13504603217567"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www.flickr.com/photos/milanboers/3507422366/" TargetMode="External"/><Relationship Id="rId5" Type="http://schemas.openxmlformats.org/officeDocument/2006/relationships/image" Target="../media/image8.jpg"/><Relationship Id="rId4" Type="http://schemas.openxmlformats.org/officeDocument/2006/relationships/hyperlink" Target="http://www.flickr.com/photos/thehenryford/6263721931/"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hyperlink" Target="https://www.flickr.com/photos/pshan427/3644857079/"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4.png"/></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vAovxXGBxR8" TargetMode="External"/><Relationship Id="rId7" Type="http://schemas.openxmlformats.org/officeDocument/2006/relationships/hyperlink" Target="http://ron-sheese.wikidot.com/group-81"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6.jpg"/><Relationship Id="rId5" Type="http://schemas.openxmlformats.org/officeDocument/2006/relationships/hyperlink" Target="https://www.pxfuel.com/en/free-photo-jyjvo" TargetMode="External"/><Relationship Id="rId4" Type="http://schemas.openxmlformats.org/officeDocument/2006/relationships/image" Target="../media/image25.jpg"/></Relationships>
</file>

<file path=ppt/slides/_rels/slide18.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2A3F5-175B-44B7-ACFC-410A5EA2A62C}"/>
              </a:ext>
            </a:extLst>
          </p:cNvPr>
          <p:cNvSpPr>
            <a:spLocks noGrp="1"/>
          </p:cNvSpPr>
          <p:nvPr>
            <p:ph type="ctrTitle"/>
          </p:nvPr>
        </p:nvSpPr>
        <p:spPr>
          <a:xfrm>
            <a:off x="685800" y="2546403"/>
            <a:ext cx="7772400" cy="1470025"/>
          </a:xfrm>
        </p:spPr>
        <p:txBody>
          <a:bodyPr>
            <a:normAutofit fontScale="90000"/>
          </a:bodyPr>
          <a:lstStyle/>
          <a:p>
            <a:r>
              <a:rPr lang="en-GB" dirty="0">
                <a:solidFill>
                  <a:srgbClr val="0000FF"/>
                </a:solidFill>
              </a:rPr>
              <a:t>BMSK6002  </a:t>
            </a:r>
            <a:br>
              <a:rPr lang="en-GB" dirty="0">
                <a:solidFill>
                  <a:srgbClr val="0000FF"/>
                </a:solidFill>
              </a:rPr>
            </a:br>
            <a:r>
              <a:rPr lang="en-GB" dirty="0">
                <a:solidFill>
                  <a:srgbClr val="0000FF"/>
                </a:solidFill>
              </a:rPr>
              <a:t>Developing Innovation and Creativity for Business Advantage</a:t>
            </a:r>
          </a:p>
        </p:txBody>
      </p:sp>
      <p:sp>
        <p:nvSpPr>
          <p:cNvPr id="3" name="Rectangle 2">
            <a:extLst>
              <a:ext uri="{FF2B5EF4-FFF2-40B4-BE49-F238E27FC236}">
                <a16:creationId xmlns:a16="http://schemas.microsoft.com/office/drawing/2014/main" id="{B3A10261-1D59-4753-8263-F12DED992325}"/>
              </a:ext>
            </a:extLst>
          </p:cNvPr>
          <p:cNvSpPr/>
          <p:nvPr/>
        </p:nvSpPr>
        <p:spPr>
          <a:xfrm>
            <a:off x="2002176" y="4187309"/>
            <a:ext cx="5872120" cy="923330"/>
          </a:xfrm>
          <a:prstGeom prst="rect">
            <a:avLst/>
          </a:prstGeom>
        </p:spPr>
        <p:txBody>
          <a:bodyPr wrap="none">
            <a:spAutoFit/>
          </a:bodyPr>
          <a:lstStyle/>
          <a:p>
            <a:r>
              <a:rPr lang="en-GB" sz="5400" i="1" dirty="0">
                <a:solidFill>
                  <a:srgbClr val="0000FF"/>
                </a:solidFill>
                <a:latin typeface="Calibri Light" panose="020F0302020204030204" pitchFamily="34" charset="0"/>
                <a:cs typeface="Calibri Light" panose="020F0302020204030204" pitchFamily="34" charset="0"/>
              </a:rPr>
              <a:t>Online Session Three</a:t>
            </a:r>
            <a:endParaRPr lang="en-GB" sz="54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272133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D0D48-D9DD-4B7A-AD5B-3D1C1B1F8FA4}"/>
              </a:ext>
            </a:extLst>
          </p:cNvPr>
          <p:cNvSpPr>
            <a:spLocks noGrp="1"/>
          </p:cNvSpPr>
          <p:nvPr>
            <p:ph type="title"/>
          </p:nvPr>
        </p:nvSpPr>
        <p:spPr>
          <a:xfrm>
            <a:off x="628650" y="88901"/>
            <a:ext cx="7886700" cy="625474"/>
          </a:xfrm>
        </p:spPr>
        <p:txBody>
          <a:bodyPr/>
          <a:lstStyle/>
          <a:p>
            <a:pPr algn="ctr"/>
            <a:r>
              <a:rPr lang="en-GB" dirty="0"/>
              <a:t>Research Discussion</a:t>
            </a:r>
          </a:p>
        </p:txBody>
      </p:sp>
      <p:sp>
        <p:nvSpPr>
          <p:cNvPr id="3" name="Content Placeholder 2">
            <a:extLst>
              <a:ext uri="{FF2B5EF4-FFF2-40B4-BE49-F238E27FC236}">
                <a16:creationId xmlns:a16="http://schemas.microsoft.com/office/drawing/2014/main" id="{394076F3-2103-48EC-B037-31BCC4650989}"/>
              </a:ext>
            </a:extLst>
          </p:cNvPr>
          <p:cNvSpPr>
            <a:spLocks noGrp="1"/>
          </p:cNvSpPr>
          <p:nvPr>
            <p:ph idx="1"/>
          </p:nvPr>
        </p:nvSpPr>
        <p:spPr>
          <a:xfrm>
            <a:off x="85725" y="1878032"/>
            <a:ext cx="4907881" cy="2944635"/>
          </a:xfrm>
        </p:spPr>
        <p:txBody>
          <a:bodyPr/>
          <a:lstStyle/>
          <a:p>
            <a:r>
              <a:rPr lang="en-GB" sz="2400" dirty="0">
                <a:solidFill>
                  <a:srgbClr val="002060"/>
                </a:solidFill>
              </a:rPr>
              <a:t>What are the potential barriers to creativity?</a:t>
            </a:r>
          </a:p>
          <a:p>
            <a:r>
              <a:rPr lang="en-GB" sz="2400" dirty="0">
                <a:solidFill>
                  <a:srgbClr val="002060"/>
                </a:solidFill>
              </a:rPr>
              <a:t>What styles of leadership might lend themselves to encouraging and supporting creativity?</a:t>
            </a:r>
          </a:p>
          <a:p>
            <a:r>
              <a:rPr lang="en-GB" sz="2400" dirty="0">
                <a:solidFill>
                  <a:srgbClr val="002060"/>
                </a:solidFill>
              </a:rPr>
              <a:t>How does your organisation address creativity?</a:t>
            </a:r>
          </a:p>
          <a:p>
            <a:r>
              <a:rPr lang="en-GB" sz="2400" dirty="0">
                <a:solidFill>
                  <a:srgbClr val="002060"/>
                </a:solidFill>
              </a:rPr>
              <a:t>How do you think this could be improved?</a:t>
            </a:r>
          </a:p>
          <a:p>
            <a:endParaRPr lang="en-GB" sz="2400" dirty="0"/>
          </a:p>
        </p:txBody>
      </p:sp>
      <p:sp>
        <p:nvSpPr>
          <p:cNvPr id="4" name="Rectangle 3">
            <a:extLst>
              <a:ext uri="{FF2B5EF4-FFF2-40B4-BE49-F238E27FC236}">
                <a16:creationId xmlns:a16="http://schemas.microsoft.com/office/drawing/2014/main" id="{DC235EE4-1F23-4B9D-B8E0-CB186E513870}"/>
              </a:ext>
            </a:extLst>
          </p:cNvPr>
          <p:cNvSpPr/>
          <p:nvPr/>
        </p:nvSpPr>
        <p:spPr>
          <a:xfrm>
            <a:off x="85725" y="714375"/>
            <a:ext cx="8753475" cy="954107"/>
          </a:xfrm>
          <a:prstGeom prst="rect">
            <a:avLst/>
          </a:prstGeom>
        </p:spPr>
        <p:txBody>
          <a:bodyPr wrap="square">
            <a:spAutoFit/>
          </a:bodyPr>
          <a:lstStyle/>
          <a:p>
            <a:r>
              <a:rPr lang="en-GB" sz="2800" dirty="0">
                <a:solidFill>
                  <a:srgbClr val="0000CC"/>
                </a:solidFill>
              </a:rPr>
              <a:t>Reflect upon the following questions, and note down your initial thoughts ready for discussion: -</a:t>
            </a:r>
            <a:endParaRPr lang="en-GB" sz="2800" dirty="0"/>
          </a:p>
        </p:txBody>
      </p:sp>
      <p:pic>
        <p:nvPicPr>
          <p:cNvPr id="6" name="Picture 5" descr="A picture containing game, table, water, people&#10;&#10;Description automatically generated">
            <a:extLst>
              <a:ext uri="{FF2B5EF4-FFF2-40B4-BE49-F238E27FC236}">
                <a16:creationId xmlns:a16="http://schemas.microsoft.com/office/drawing/2014/main" id="{5CE6B4AF-1C46-4FC9-91D0-69A66410189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484018" y="2008365"/>
            <a:ext cx="3659981" cy="2944635"/>
          </a:xfrm>
          <a:prstGeom prst="rect">
            <a:avLst/>
          </a:prstGeom>
        </p:spPr>
      </p:pic>
    </p:spTree>
    <p:extLst>
      <p:ext uri="{BB962C8B-B14F-4D97-AF65-F5344CB8AC3E}">
        <p14:creationId xmlns:p14="http://schemas.microsoft.com/office/powerpoint/2010/main" val="11449992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AC694-D15C-4810-AA3A-10A153B9BF31}"/>
              </a:ext>
            </a:extLst>
          </p:cNvPr>
          <p:cNvSpPr>
            <a:spLocks noGrp="1"/>
          </p:cNvSpPr>
          <p:nvPr>
            <p:ph type="title"/>
          </p:nvPr>
        </p:nvSpPr>
        <p:spPr>
          <a:xfrm>
            <a:off x="628650" y="365125"/>
            <a:ext cx="7886700" cy="886159"/>
          </a:xfrm>
        </p:spPr>
        <p:txBody>
          <a:bodyPr/>
          <a:lstStyle/>
          <a:p>
            <a:pPr algn="ctr"/>
            <a:r>
              <a:rPr lang="en-GB" dirty="0"/>
              <a:t>Agenda</a:t>
            </a:r>
          </a:p>
        </p:txBody>
      </p:sp>
      <p:sp>
        <p:nvSpPr>
          <p:cNvPr id="3" name="Content Placeholder 2">
            <a:extLst>
              <a:ext uri="{FF2B5EF4-FFF2-40B4-BE49-F238E27FC236}">
                <a16:creationId xmlns:a16="http://schemas.microsoft.com/office/drawing/2014/main" id="{0761D143-44CA-4AAF-A754-A32BEFFDE9EC}"/>
              </a:ext>
            </a:extLst>
          </p:cNvPr>
          <p:cNvSpPr>
            <a:spLocks noGrp="1"/>
          </p:cNvSpPr>
          <p:nvPr>
            <p:ph idx="1"/>
          </p:nvPr>
        </p:nvSpPr>
        <p:spPr>
          <a:xfrm>
            <a:off x="773030" y="1079667"/>
            <a:ext cx="3713246" cy="4351338"/>
          </a:xfrm>
        </p:spPr>
        <p:txBody>
          <a:bodyPr/>
          <a:lstStyle/>
          <a:p>
            <a:endParaRPr lang="en-GB" dirty="0"/>
          </a:p>
          <a:p>
            <a:r>
              <a:rPr lang="en-GB" dirty="0">
                <a:solidFill>
                  <a:srgbClr val="7030A0"/>
                </a:solidFill>
              </a:rPr>
              <a:t>What supports &amp; nurtures creativity?</a:t>
            </a:r>
          </a:p>
          <a:p>
            <a:r>
              <a:rPr lang="en-GB" dirty="0">
                <a:solidFill>
                  <a:srgbClr val="002060"/>
                </a:solidFill>
              </a:rPr>
              <a:t>What are the barriers?</a:t>
            </a:r>
          </a:p>
          <a:p>
            <a:r>
              <a:rPr lang="en-GB" dirty="0">
                <a:solidFill>
                  <a:srgbClr val="0000FF"/>
                </a:solidFill>
              </a:rPr>
              <a:t>Overcoming the barriers</a:t>
            </a:r>
          </a:p>
          <a:p>
            <a:r>
              <a:rPr lang="en-GB" dirty="0"/>
              <a:t>Reflection and Research</a:t>
            </a:r>
          </a:p>
        </p:txBody>
      </p:sp>
      <p:pic>
        <p:nvPicPr>
          <p:cNvPr id="5" name="Picture 4" descr="A close up of a logo&#10;&#10;Description automatically generated">
            <a:extLst>
              <a:ext uri="{FF2B5EF4-FFF2-40B4-BE49-F238E27FC236}">
                <a16:creationId xmlns:a16="http://schemas.microsoft.com/office/drawing/2014/main" id="{A6854ADC-53AA-482F-9231-28AFB5AF2BF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34476" y="2425544"/>
            <a:ext cx="3809524" cy="2857143"/>
          </a:xfrm>
          <a:prstGeom prst="rect">
            <a:avLst/>
          </a:prstGeom>
        </p:spPr>
      </p:pic>
    </p:spTree>
    <p:extLst>
      <p:ext uri="{BB962C8B-B14F-4D97-AF65-F5344CB8AC3E}">
        <p14:creationId xmlns:p14="http://schemas.microsoft.com/office/powerpoint/2010/main" val="3145801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86607-B6AB-4F4F-8BCA-F9F000541914}"/>
              </a:ext>
            </a:extLst>
          </p:cNvPr>
          <p:cNvSpPr>
            <a:spLocks noGrp="1"/>
          </p:cNvSpPr>
          <p:nvPr>
            <p:ph type="title"/>
          </p:nvPr>
        </p:nvSpPr>
        <p:spPr>
          <a:xfrm>
            <a:off x="117088" y="107370"/>
            <a:ext cx="8909823" cy="550552"/>
          </a:xfrm>
        </p:spPr>
        <p:txBody>
          <a:bodyPr>
            <a:normAutofit fontScale="90000"/>
          </a:bodyPr>
          <a:lstStyle/>
          <a:p>
            <a:r>
              <a:rPr lang="en-GB" sz="3600" dirty="0"/>
              <a:t>Establishing Creative Work Environments</a:t>
            </a:r>
          </a:p>
        </p:txBody>
      </p:sp>
      <p:pic>
        <p:nvPicPr>
          <p:cNvPr id="4" name="Online Media 3" title="Episode 155: Establishing Creative Work Environments">
            <a:hlinkClick r:id="" action="ppaction://media"/>
            <a:extLst>
              <a:ext uri="{FF2B5EF4-FFF2-40B4-BE49-F238E27FC236}">
                <a16:creationId xmlns:a16="http://schemas.microsoft.com/office/drawing/2014/main" id="{E37A44AE-D3D3-43BF-B68B-0E5ACCBFE593}"/>
              </a:ext>
            </a:extLst>
          </p:cNvPr>
          <p:cNvPicPr>
            <a:picLocks noGrp="1" noRot="1" noChangeAspect="1"/>
          </p:cNvPicPr>
          <p:nvPr>
            <p:ph idx="1"/>
            <a:videoFile r:link="rId1"/>
          </p:nvPr>
        </p:nvPicPr>
        <p:blipFill>
          <a:blip r:embed="rId4"/>
          <a:stretch>
            <a:fillRect/>
          </a:stretch>
        </p:blipFill>
        <p:spPr>
          <a:xfrm>
            <a:off x="295275" y="747713"/>
            <a:ext cx="8621713" cy="4849812"/>
          </a:xfrm>
          <a:prstGeom prst="rect">
            <a:avLst/>
          </a:prstGeom>
        </p:spPr>
      </p:pic>
    </p:spTree>
    <p:extLst>
      <p:ext uri="{BB962C8B-B14F-4D97-AF65-F5344CB8AC3E}">
        <p14:creationId xmlns:p14="http://schemas.microsoft.com/office/powerpoint/2010/main" val="1898620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2E25-41FE-44F0-A56F-E6A7EBAE2E53}"/>
              </a:ext>
            </a:extLst>
          </p:cNvPr>
          <p:cNvSpPr>
            <a:spLocks noGrp="1"/>
          </p:cNvSpPr>
          <p:nvPr>
            <p:ph type="title"/>
          </p:nvPr>
        </p:nvSpPr>
        <p:spPr/>
        <p:txBody>
          <a:bodyPr/>
          <a:lstStyle/>
          <a:p>
            <a:r>
              <a:rPr lang="en-GB" dirty="0"/>
              <a:t>Explained further</a:t>
            </a:r>
          </a:p>
        </p:txBody>
      </p:sp>
      <p:sp>
        <p:nvSpPr>
          <p:cNvPr id="3" name="Content Placeholder 2">
            <a:extLst>
              <a:ext uri="{FF2B5EF4-FFF2-40B4-BE49-F238E27FC236}">
                <a16:creationId xmlns:a16="http://schemas.microsoft.com/office/drawing/2014/main" id="{3188ECF6-7A3D-40FF-9BDA-77496E87F6B1}"/>
              </a:ext>
            </a:extLst>
          </p:cNvPr>
          <p:cNvSpPr>
            <a:spLocks noGrp="1"/>
          </p:cNvSpPr>
          <p:nvPr>
            <p:ph idx="1"/>
          </p:nvPr>
        </p:nvSpPr>
        <p:spPr>
          <a:xfrm>
            <a:off x="257175" y="1253331"/>
            <a:ext cx="7886700" cy="4351338"/>
          </a:xfrm>
        </p:spPr>
        <p:txBody>
          <a:bodyPr>
            <a:normAutofit/>
          </a:bodyPr>
          <a:lstStyle/>
          <a:p>
            <a:pPr marL="0" indent="0">
              <a:buNone/>
            </a:pPr>
            <a:r>
              <a:rPr lang="en-GB" dirty="0">
                <a:solidFill>
                  <a:schemeClr val="accent6">
                    <a:lumMod val="75000"/>
                  </a:schemeClr>
                </a:solidFill>
              </a:rPr>
              <a:t>Research identified 6 general categories of management practices that effect creativity:</a:t>
            </a:r>
          </a:p>
          <a:p>
            <a:pPr marL="914400" lvl="1" indent="-514350">
              <a:buFont typeface="+mj-lt"/>
              <a:buAutoNum type="arabicPeriod"/>
            </a:pPr>
            <a:r>
              <a:rPr lang="en-GB" dirty="0">
                <a:solidFill>
                  <a:srgbClr val="002060"/>
                </a:solidFill>
              </a:rPr>
              <a:t>Challenge</a:t>
            </a:r>
          </a:p>
          <a:p>
            <a:pPr marL="914400" lvl="1" indent="-514350">
              <a:buFont typeface="+mj-lt"/>
              <a:buAutoNum type="arabicPeriod"/>
            </a:pPr>
            <a:r>
              <a:rPr lang="en-GB" dirty="0">
                <a:solidFill>
                  <a:srgbClr val="0000FF"/>
                </a:solidFill>
              </a:rPr>
              <a:t>Freedom</a:t>
            </a:r>
          </a:p>
          <a:p>
            <a:pPr marL="914400" lvl="1" indent="-514350">
              <a:buFont typeface="+mj-lt"/>
              <a:buAutoNum type="arabicPeriod"/>
            </a:pPr>
            <a:r>
              <a:rPr lang="en-GB" dirty="0">
                <a:solidFill>
                  <a:srgbClr val="7030A0"/>
                </a:solidFill>
              </a:rPr>
              <a:t>Resources</a:t>
            </a:r>
          </a:p>
          <a:p>
            <a:pPr marL="914400" lvl="1" indent="-514350">
              <a:buFont typeface="+mj-lt"/>
              <a:buAutoNum type="arabicPeriod"/>
            </a:pPr>
            <a:r>
              <a:rPr lang="en-GB" dirty="0">
                <a:solidFill>
                  <a:srgbClr val="002060"/>
                </a:solidFill>
              </a:rPr>
              <a:t>Work-group features</a:t>
            </a:r>
          </a:p>
          <a:p>
            <a:pPr marL="914400" lvl="1" indent="-514350">
              <a:buFont typeface="+mj-lt"/>
              <a:buAutoNum type="arabicPeriod"/>
            </a:pPr>
            <a:r>
              <a:rPr lang="en-GB" dirty="0">
                <a:solidFill>
                  <a:srgbClr val="0000FF"/>
                </a:solidFill>
              </a:rPr>
              <a:t>Supervisory encouragement</a:t>
            </a:r>
          </a:p>
          <a:p>
            <a:pPr marL="914400" lvl="1" indent="-514350">
              <a:buFont typeface="+mj-lt"/>
              <a:buAutoNum type="arabicPeriod"/>
            </a:pPr>
            <a:r>
              <a:rPr lang="en-GB" dirty="0">
                <a:solidFill>
                  <a:srgbClr val="7030A0"/>
                </a:solidFill>
              </a:rPr>
              <a:t>Organisational support</a:t>
            </a:r>
          </a:p>
          <a:p>
            <a:endParaRPr lang="en-GB" dirty="0"/>
          </a:p>
        </p:txBody>
      </p:sp>
      <p:pic>
        <p:nvPicPr>
          <p:cNvPr id="5" name="Picture 4" descr="A close up of a logo&#10;&#10;Description automatically generated">
            <a:extLst>
              <a:ext uri="{FF2B5EF4-FFF2-40B4-BE49-F238E27FC236}">
                <a16:creationId xmlns:a16="http://schemas.microsoft.com/office/drawing/2014/main" id="{E7CF2E37-EF06-4194-ABD2-1E3BDB00AEB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41141" y="2720896"/>
            <a:ext cx="2745659" cy="1877251"/>
          </a:xfrm>
          <a:prstGeom prst="rect">
            <a:avLst/>
          </a:prstGeom>
        </p:spPr>
      </p:pic>
      <p:sp>
        <p:nvSpPr>
          <p:cNvPr id="4" name="TextBox 3">
            <a:extLst>
              <a:ext uri="{FF2B5EF4-FFF2-40B4-BE49-F238E27FC236}">
                <a16:creationId xmlns:a16="http://schemas.microsoft.com/office/drawing/2014/main" id="{D9E9447E-CC73-4DD8-9813-0B380CE94545}"/>
              </a:ext>
            </a:extLst>
          </p:cNvPr>
          <p:cNvSpPr txBox="1"/>
          <p:nvPr/>
        </p:nvSpPr>
        <p:spPr>
          <a:xfrm>
            <a:off x="371475" y="4778242"/>
            <a:ext cx="8515350" cy="830997"/>
          </a:xfrm>
          <a:prstGeom prst="rect">
            <a:avLst/>
          </a:prstGeom>
          <a:noFill/>
        </p:spPr>
        <p:txBody>
          <a:bodyPr wrap="square" rtlCol="0">
            <a:spAutoFit/>
          </a:bodyPr>
          <a:lstStyle/>
          <a:p>
            <a:r>
              <a:rPr lang="en-GB" sz="2400" dirty="0"/>
              <a:t>Discussion:  What do these mean?   What barriers could there be?  How could management remove any barriers that already exist? </a:t>
            </a:r>
          </a:p>
        </p:txBody>
      </p:sp>
    </p:spTree>
    <p:extLst>
      <p:ext uri="{BB962C8B-B14F-4D97-AF65-F5344CB8AC3E}">
        <p14:creationId xmlns:p14="http://schemas.microsoft.com/office/powerpoint/2010/main" val="3327046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3672E-02BE-4F9F-A010-9D36C62DA437}"/>
              </a:ext>
            </a:extLst>
          </p:cNvPr>
          <p:cNvSpPr>
            <a:spLocks noGrp="1"/>
          </p:cNvSpPr>
          <p:nvPr>
            <p:ph type="title"/>
          </p:nvPr>
        </p:nvSpPr>
        <p:spPr>
          <a:xfrm>
            <a:off x="457200" y="0"/>
            <a:ext cx="8229600" cy="877824"/>
          </a:xfrm>
        </p:spPr>
        <p:txBody>
          <a:bodyPr>
            <a:normAutofit fontScale="90000"/>
          </a:bodyPr>
          <a:lstStyle/>
          <a:p>
            <a:r>
              <a:rPr lang="en-GB" dirty="0"/>
              <a:t>The Three Components of Creativity</a:t>
            </a:r>
          </a:p>
        </p:txBody>
      </p:sp>
      <p:sp>
        <p:nvSpPr>
          <p:cNvPr id="4" name="Oval 3">
            <a:extLst>
              <a:ext uri="{FF2B5EF4-FFF2-40B4-BE49-F238E27FC236}">
                <a16:creationId xmlns:a16="http://schemas.microsoft.com/office/drawing/2014/main" id="{296C4F72-DC2F-4495-8617-1C103A4DDC13}"/>
              </a:ext>
            </a:extLst>
          </p:cNvPr>
          <p:cNvSpPr/>
          <p:nvPr/>
        </p:nvSpPr>
        <p:spPr>
          <a:xfrm>
            <a:off x="1423400" y="720196"/>
            <a:ext cx="3614928" cy="333724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22A641"/>
                </a:solidFill>
              </a:rPr>
              <a:t>Expertise</a:t>
            </a:r>
          </a:p>
          <a:p>
            <a:pPr algn="ctr"/>
            <a:endParaRPr lang="en-GB" dirty="0">
              <a:solidFill>
                <a:srgbClr val="22A641"/>
              </a:solidFill>
            </a:endParaRPr>
          </a:p>
        </p:txBody>
      </p:sp>
      <p:sp>
        <p:nvSpPr>
          <p:cNvPr id="7" name="Oval 6">
            <a:extLst>
              <a:ext uri="{FF2B5EF4-FFF2-40B4-BE49-F238E27FC236}">
                <a16:creationId xmlns:a16="http://schemas.microsoft.com/office/drawing/2014/main" id="{55086DA7-F7E2-4263-BB15-25C253E42068}"/>
              </a:ext>
            </a:extLst>
          </p:cNvPr>
          <p:cNvSpPr/>
          <p:nvPr/>
        </p:nvSpPr>
        <p:spPr>
          <a:xfrm>
            <a:off x="2889484" y="2290234"/>
            <a:ext cx="3614928" cy="333724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FF0000"/>
              </a:solidFill>
            </a:endParaRPr>
          </a:p>
          <a:p>
            <a:pPr algn="ctr"/>
            <a:endParaRPr lang="en-GB" dirty="0">
              <a:solidFill>
                <a:srgbClr val="FF0000"/>
              </a:solidFill>
            </a:endParaRPr>
          </a:p>
          <a:p>
            <a:pPr algn="ctr"/>
            <a:endParaRPr lang="en-GB" dirty="0">
              <a:solidFill>
                <a:srgbClr val="FF0000"/>
              </a:solidFill>
            </a:endParaRPr>
          </a:p>
          <a:p>
            <a:pPr algn="ctr"/>
            <a:r>
              <a:rPr lang="en-GB" b="1" dirty="0">
                <a:solidFill>
                  <a:srgbClr val="7030A0"/>
                </a:solidFill>
              </a:rPr>
              <a:t>Motivation</a:t>
            </a:r>
          </a:p>
        </p:txBody>
      </p:sp>
      <p:sp>
        <p:nvSpPr>
          <p:cNvPr id="8" name="Oval 7">
            <a:extLst>
              <a:ext uri="{FF2B5EF4-FFF2-40B4-BE49-F238E27FC236}">
                <a16:creationId xmlns:a16="http://schemas.microsoft.com/office/drawing/2014/main" id="{2F0C6DFB-FF03-4156-87DF-26439ED3849A}"/>
              </a:ext>
            </a:extLst>
          </p:cNvPr>
          <p:cNvSpPr/>
          <p:nvPr/>
        </p:nvSpPr>
        <p:spPr>
          <a:xfrm>
            <a:off x="4079729" y="720196"/>
            <a:ext cx="3614928" cy="333724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0000FF"/>
                </a:solidFill>
              </a:rPr>
              <a:t>         </a:t>
            </a:r>
            <a:r>
              <a:rPr lang="en-GB" sz="1600" b="1" dirty="0">
                <a:solidFill>
                  <a:srgbClr val="0000FF"/>
                </a:solidFill>
              </a:rPr>
              <a:t>Creative Thinking</a:t>
            </a:r>
          </a:p>
          <a:p>
            <a:pPr algn="ctr"/>
            <a:r>
              <a:rPr lang="en-GB" sz="1600" b="1" dirty="0">
                <a:solidFill>
                  <a:srgbClr val="0000FF"/>
                </a:solidFill>
              </a:rPr>
              <a:t>           Skills</a:t>
            </a:r>
          </a:p>
        </p:txBody>
      </p:sp>
      <p:sp>
        <p:nvSpPr>
          <p:cNvPr id="9" name="TextBox 8">
            <a:extLst>
              <a:ext uri="{FF2B5EF4-FFF2-40B4-BE49-F238E27FC236}">
                <a16:creationId xmlns:a16="http://schemas.microsoft.com/office/drawing/2014/main" id="{21F36A5D-365B-483E-AD32-32442845B2FC}"/>
              </a:ext>
            </a:extLst>
          </p:cNvPr>
          <p:cNvSpPr txBox="1"/>
          <p:nvPr/>
        </p:nvSpPr>
        <p:spPr>
          <a:xfrm>
            <a:off x="3899893" y="2573380"/>
            <a:ext cx="1415837" cy="461665"/>
          </a:xfrm>
          <a:prstGeom prst="rect">
            <a:avLst/>
          </a:prstGeom>
          <a:noFill/>
        </p:spPr>
        <p:txBody>
          <a:bodyPr wrap="none" rtlCol="0">
            <a:spAutoFit/>
          </a:bodyPr>
          <a:lstStyle/>
          <a:p>
            <a:r>
              <a:rPr lang="en-GB" sz="2400" b="1" dirty="0">
                <a:solidFill>
                  <a:srgbClr val="7030A0"/>
                </a:solidFill>
              </a:rPr>
              <a:t>Creativity</a:t>
            </a:r>
          </a:p>
        </p:txBody>
      </p:sp>
      <p:pic>
        <p:nvPicPr>
          <p:cNvPr id="11" name="Picture 10" descr="A person sitting at a table&#10;&#10;Description automatically generated">
            <a:extLst>
              <a:ext uri="{FF2B5EF4-FFF2-40B4-BE49-F238E27FC236}">
                <a16:creationId xmlns:a16="http://schemas.microsoft.com/office/drawing/2014/main" id="{D22D52A9-5CFA-4E27-8476-8097D13020E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34784" y="4029856"/>
            <a:ext cx="2109216" cy="1657712"/>
          </a:xfrm>
          <a:prstGeom prst="rect">
            <a:avLst/>
          </a:prstGeom>
          <a:effectLst>
            <a:softEdge rad="152400"/>
          </a:effectLst>
        </p:spPr>
      </p:pic>
      <p:pic>
        <p:nvPicPr>
          <p:cNvPr id="17" name="Picture 16" descr="A dining room table in front of a building&#10;&#10;Description automatically generated">
            <a:extLst>
              <a:ext uri="{FF2B5EF4-FFF2-40B4-BE49-F238E27FC236}">
                <a16:creationId xmlns:a16="http://schemas.microsoft.com/office/drawing/2014/main" id="{0B44931C-BA0A-4B47-86C7-499553193B9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0" y="4084565"/>
            <a:ext cx="2160996" cy="1620747"/>
          </a:xfrm>
          <a:prstGeom prst="rect">
            <a:avLst/>
          </a:prstGeom>
          <a:effectLst>
            <a:softEdge rad="203200"/>
          </a:effectLst>
        </p:spPr>
      </p:pic>
      <p:sp>
        <p:nvSpPr>
          <p:cNvPr id="20" name="TextBox 19">
            <a:extLst>
              <a:ext uri="{FF2B5EF4-FFF2-40B4-BE49-F238E27FC236}">
                <a16:creationId xmlns:a16="http://schemas.microsoft.com/office/drawing/2014/main" id="{F9FFEA1C-CFC1-453A-8673-F43E771E78A5}"/>
              </a:ext>
            </a:extLst>
          </p:cNvPr>
          <p:cNvSpPr txBox="1"/>
          <p:nvPr/>
        </p:nvSpPr>
        <p:spPr>
          <a:xfrm rot="18868949">
            <a:off x="126569" y="1441746"/>
            <a:ext cx="1343107" cy="584775"/>
          </a:xfrm>
          <a:prstGeom prst="rect">
            <a:avLst/>
          </a:prstGeom>
          <a:noFill/>
        </p:spPr>
        <p:txBody>
          <a:bodyPr wrap="square" rtlCol="0">
            <a:spAutoFit/>
          </a:bodyPr>
          <a:lstStyle/>
          <a:p>
            <a:r>
              <a:rPr lang="en-GB" sz="3200" b="1" dirty="0"/>
              <a:t>1,093</a:t>
            </a:r>
          </a:p>
        </p:txBody>
      </p:sp>
      <p:sp>
        <p:nvSpPr>
          <p:cNvPr id="21" name="TextBox 20">
            <a:extLst>
              <a:ext uri="{FF2B5EF4-FFF2-40B4-BE49-F238E27FC236}">
                <a16:creationId xmlns:a16="http://schemas.microsoft.com/office/drawing/2014/main" id="{48710056-F377-40C4-B28B-60F16C5D7FD7}"/>
              </a:ext>
            </a:extLst>
          </p:cNvPr>
          <p:cNvSpPr txBox="1"/>
          <p:nvPr/>
        </p:nvSpPr>
        <p:spPr>
          <a:xfrm rot="2330311">
            <a:off x="7874493" y="1255776"/>
            <a:ext cx="1010409" cy="646331"/>
          </a:xfrm>
          <a:prstGeom prst="rect">
            <a:avLst/>
          </a:prstGeom>
          <a:noFill/>
        </p:spPr>
        <p:txBody>
          <a:bodyPr wrap="square" rtlCol="0">
            <a:spAutoFit/>
          </a:bodyPr>
          <a:lstStyle/>
          <a:p>
            <a:r>
              <a:rPr lang="en-GB" sz="3600" b="1" dirty="0"/>
              <a:t>512</a:t>
            </a:r>
          </a:p>
        </p:txBody>
      </p:sp>
      <p:sp>
        <p:nvSpPr>
          <p:cNvPr id="3" name="TextBox 2">
            <a:extLst>
              <a:ext uri="{FF2B5EF4-FFF2-40B4-BE49-F238E27FC236}">
                <a16:creationId xmlns:a16="http://schemas.microsoft.com/office/drawing/2014/main" id="{63C25C54-AE50-4DB0-9277-6E1B6BB08014}"/>
              </a:ext>
            </a:extLst>
          </p:cNvPr>
          <p:cNvSpPr txBox="1"/>
          <p:nvPr/>
        </p:nvSpPr>
        <p:spPr>
          <a:xfrm rot="20507849" flipH="1">
            <a:off x="-122798" y="2028623"/>
            <a:ext cx="8605573" cy="523220"/>
          </a:xfrm>
          <a:prstGeom prst="rect">
            <a:avLst/>
          </a:prstGeom>
          <a:noFill/>
        </p:spPr>
        <p:txBody>
          <a:bodyPr wrap="square" rtlCol="0">
            <a:spAutoFit/>
          </a:bodyPr>
          <a:lstStyle/>
          <a:p>
            <a:r>
              <a:rPr lang="en-GB" sz="2800" b="1" dirty="0">
                <a:solidFill>
                  <a:srgbClr val="002060"/>
                </a:solidFill>
              </a:rPr>
              <a:t>Q.  Can managers influence these 3 components? </a:t>
            </a:r>
          </a:p>
        </p:txBody>
      </p:sp>
      <p:sp>
        <p:nvSpPr>
          <p:cNvPr id="5" name="TextBox 4">
            <a:extLst>
              <a:ext uri="{FF2B5EF4-FFF2-40B4-BE49-F238E27FC236}">
                <a16:creationId xmlns:a16="http://schemas.microsoft.com/office/drawing/2014/main" id="{65153DA6-6348-42A5-8947-1403B4D8E786}"/>
              </a:ext>
            </a:extLst>
          </p:cNvPr>
          <p:cNvSpPr txBox="1"/>
          <p:nvPr/>
        </p:nvSpPr>
        <p:spPr>
          <a:xfrm rot="1701244">
            <a:off x="7078120" y="2742843"/>
            <a:ext cx="1125308" cy="769441"/>
          </a:xfrm>
          <a:prstGeom prst="rect">
            <a:avLst/>
          </a:prstGeom>
          <a:noFill/>
        </p:spPr>
        <p:txBody>
          <a:bodyPr wrap="none" rtlCol="0">
            <a:spAutoFit/>
          </a:bodyPr>
          <a:lstStyle/>
          <a:p>
            <a:r>
              <a:rPr lang="en-GB" sz="4400" b="1" dirty="0">
                <a:solidFill>
                  <a:srgbClr val="0000FF"/>
                </a:solidFill>
              </a:rPr>
              <a:t>Yes!</a:t>
            </a:r>
          </a:p>
        </p:txBody>
      </p:sp>
      <p:sp>
        <p:nvSpPr>
          <p:cNvPr id="6" name="TextBox 5">
            <a:extLst>
              <a:ext uri="{FF2B5EF4-FFF2-40B4-BE49-F238E27FC236}">
                <a16:creationId xmlns:a16="http://schemas.microsoft.com/office/drawing/2014/main" id="{51A4E036-A7F1-43C1-8A78-B43E5BEB6B3B}"/>
              </a:ext>
            </a:extLst>
          </p:cNvPr>
          <p:cNvSpPr txBox="1"/>
          <p:nvPr/>
        </p:nvSpPr>
        <p:spPr>
          <a:xfrm>
            <a:off x="1449343" y="3407856"/>
            <a:ext cx="6014863" cy="646331"/>
          </a:xfrm>
          <a:prstGeom prst="rect">
            <a:avLst/>
          </a:prstGeom>
          <a:noFill/>
        </p:spPr>
        <p:txBody>
          <a:bodyPr wrap="square" rtlCol="0">
            <a:spAutoFit/>
          </a:bodyPr>
          <a:lstStyle/>
          <a:p>
            <a:r>
              <a:rPr lang="en-GB" b="1" dirty="0"/>
              <a:t>Discussion: How can, and do, managers and leaders influence Expertise, Creative Thinking skills, and levels of Motivation?</a:t>
            </a:r>
          </a:p>
        </p:txBody>
      </p:sp>
    </p:spTree>
    <p:extLst>
      <p:ext uri="{BB962C8B-B14F-4D97-AF65-F5344CB8AC3E}">
        <p14:creationId xmlns:p14="http://schemas.microsoft.com/office/powerpoint/2010/main" val="3362909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animEffect transition="in" filter="fade">
                                      <p:cBhvr>
                                        <p:cTn id="27" dur="500"/>
                                        <p:tgtEl>
                                          <p:spTgt spid="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500"/>
                                        <p:tgtEl>
                                          <p:spTgt spid="5"/>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fade">
                                      <p:cBhvr>
                                        <p:cTn id="3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P spid="9" grpId="0"/>
      <p:bldP spid="3" grpId="0"/>
      <p:bldP spid="5" grpId="0"/>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80A06-641F-4581-A585-9D3F9576C1B4}"/>
              </a:ext>
            </a:extLst>
          </p:cNvPr>
          <p:cNvSpPr>
            <a:spLocks noGrp="1"/>
          </p:cNvSpPr>
          <p:nvPr>
            <p:ph type="title"/>
          </p:nvPr>
        </p:nvSpPr>
        <p:spPr>
          <a:xfrm>
            <a:off x="457200" y="133480"/>
            <a:ext cx="8229600" cy="1143000"/>
          </a:xfrm>
        </p:spPr>
        <p:txBody>
          <a:bodyPr/>
          <a:lstStyle/>
          <a:p>
            <a:r>
              <a:rPr lang="en-GB" dirty="0"/>
              <a:t>Review - Discussion</a:t>
            </a:r>
          </a:p>
        </p:txBody>
      </p:sp>
      <p:sp>
        <p:nvSpPr>
          <p:cNvPr id="3" name="Content Placeholder 2">
            <a:extLst>
              <a:ext uri="{FF2B5EF4-FFF2-40B4-BE49-F238E27FC236}">
                <a16:creationId xmlns:a16="http://schemas.microsoft.com/office/drawing/2014/main" id="{B1A6E118-A570-4134-8FD4-CCBAFB6D584E}"/>
              </a:ext>
            </a:extLst>
          </p:cNvPr>
          <p:cNvSpPr>
            <a:spLocks noGrp="1"/>
          </p:cNvSpPr>
          <p:nvPr>
            <p:ph idx="1"/>
          </p:nvPr>
        </p:nvSpPr>
        <p:spPr>
          <a:xfrm>
            <a:off x="323385" y="1276480"/>
            <a:ext cx="8229600" cy="3917032"/>
          </a:xfrm>
        </p:spPr>
        <p:txBody>
          <a:bodyPr/>
          <a:lstStyle/>
          <a:p>
            <a:r>
              <a:rPr lang="en-GB" dirty="0">
                <a:solidFill>
                  <a:srgbClr val="0000FF"/>
                </a:solidFill>
              </a:rPr>
              <a:t>Creativity is……..</a:t>
            </a:r>
          </a:p>
          <a:p>
            <a:r>
              <a:rPr lang="en-GB" dirty="0"/>
              <a:t>It has a relationship to Innovation because…….</a:t>
            </a:r>
          </a:p>
          <a:p>
            <a:r>
              <a:rPr lang="en-GB" dirty="0">
                <a:solidFill>
                  <a:srgbClr val="E91135"/>
                </a:solidFill>
              </a:rPr>
              <a:t>Establishing a creative workplace is challenging because………</a:t>
            </a:r>
          </a:p>
          <a:p>
            <a:r>
              <a:rPr lang="en-GB" dirty="0">
                <a:solidFill>
                  <a:srgbClr val="002060"/>
                </a:solidFill>
              </a:rPr>
              <a:t>Leadership has a role to play by……..</a:t>
            </a:r>
          </a:p>
          <a:p>
            <a:r>
              <a:rPr lang="en-GB" dirty="0">
                <a:solidFill>
                  <a:srgbClr val="002060"/>
                </a:solidFill>
              </a:rPr>
              <a:t>Management has a role to play by….</a:t>
            </a:r>
          </a:p>
          <a:p>
            <a:r>
              <a:rPr lang="en-GB" dirty="0">
                <a:solidFill>
                  <a:srgbClr val="002060"/>
                </a:solidFill>
              </a:rPr>
              <a:t>What about our role – the individual’s responsibility?</a:t>
            </a:r>
          </a:p>
        </p:txBody>
      </p:sp>
    </p:spTree>
    <p:extLst>
      <p:ext uri="{BB962C8B-B14F-4D97-AF65-F5344CB8AC3E}">
        <p14:creationId xmlns:p14="http://schemas.microsoft.com/office/powerpoint/2010/main" val="2405966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64750-B3E6-4751-98B0-3177AB7E7503}"/>
              </a:ext>
            </a:extLst>
          </p:cNvPr>
          <p:cNvSpPr>
            <a:spLocks noGrp="1"/>
          </p:cNvSpPr>
          <p:nvPr>
            <p:ph type="title"/>
          </p:nvPr>
        </p:nvSpPr>
        <p:spPr/>
        <p:txBody>
          <a:bodyPr/>
          <a:lstStyle/>
          <a:p>
            <a:r>
              <a:rPr lang="en-GB" dirty="0"/>
              <a:t>Individual Barriers &amp; Constraints</a:t>
            </a:r>
          </a:p>
        </p:txBody>
      </p:sp>
      <p:sp>
        <p:nvSpPr>
          <p:cNvPr id="3" name="Content Placeholder 2">
            <a:extLst>
              <a:ext uri="{FF2B5EF4-FFF2-40B4-BE49-F238E27FC236}">
                <a16:creationId xmlns:a16="http://schemas.microsoft.com/office/drawing/2014/main" id="{F9AC11D2-56A2-4AD0-865E-8165E34F0213}"/>
              </a:ext>
            </a:extLst>
          </p:cNvPr>
          <p:cNvSpPr>
            <a:spLocks noGrp="1"/>
          </p:cNvSpPr>
          <p:nvPr>
            <p:ph idx="1"/>
          </p:nvPr>
        </p:nvSpPr>
        <p:spPr>
          <a:xfrm>
            <a:off x="628650" y="1138237"/>
            <a:ext cx="7886700" cy="4351338"/>
          </a:xfrm>
        </p:spPr>
        <p:txBody>
          <a:bodyPr/>
          <a:lstStyle/>
          <a:p>
            <a:r>
              <a:rPr lang="en-GB" dirty="0">
                <a:solidFill>
                  <a:srgbClr val="002060"/>
                </a:solidFill>
              </a:rPr>
              <a:t>What could inhibit your ability to be creative?</a:t>
            </a:r>
          </a:p>
          <a:p>
            <a:endParaRPr lang="en-GB" dirty="0"/>
          </a:p>
          <a:p>
            <a:pPr marL="457200" lvl="1" indent="0">
              <a:buNone/>
            </a:pPr>
            <a:r>
              <a:rPr lang="en-GB" b="1" u="sng" dirty="0">
                <a:solidFill>
                  <a:srgbClr val="0000FF"/>
                </a:solidFill>
              </a:rPr>
              <a:t>Discussion.  </a:t>
            </a:r>
          </a:p>
          <a:p>
            <a:pPr marL="457200" lvl="1" indent="0">
              <a:buNone/>
            </a:pPr>
            <a:r>
              <a:rPr lang="en-GB" dirty="0">
                <a:solidFill>
                  <a:srgbClr val="0000FF"/>
                </a:solidFill>
              </a:rPr>
              <a:t>Take a minute to gather your thoughts before we discuss. </a:t>
            </a:r>
          </a:p>
        </p:txBody>
      </p:sp>
      <p:pic>
        <p:nvPicPr>
          <p:cNvPr id="57348" name="Picture 4" descr="freaking out zayn malik GIF">
            <a:extLst>
              <a:ext uri="{FF2B5EF4-FFF2-40B4-BE49-F238E27FC236}">
                <a16:creationId xmlns:a16="http://schemas.microsoft.com/office/drawing/2014/main" id="{BD765139-8267-4E0D-8C7E-8BAFF7C62F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0750" y="3033713"/>
            <a:ext cx="4762500" cy="2686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8856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DEA37-74E7-44B8-9C54-81B72F51B006}"/>
              </a:ext>
            </a:extLst>
          </p:cNvPr>
          <p:cNvSpPr>
            <a:spLocks noGrp="1"/>
          </p:cNvSpPr>
          <p:nvPr>
            <p:ph type="title"/>
          </p:nvPr>
        </p:nvSpPr>
        <p:spPr>
          <a:xfrm>
            <a:off x="1799737" y="374650"/>
            <a:ext cx="4248150" cy="1325563"/>
          </a:xfrm>
        </p:spPr>
        <p:txBody>
          <a:bodyPr/>
          <a:lstStyle/>
          <a:p>
            <a:r>
              <a:rPr lang="en-GB" dirty="0"/>
              <a:t>Another View…</a:t>
            </a:r>
          </a:p>
        </p:txBody>
      </p:sp>
      <p:pic>
        <p:nvPicPr>
          <p:cNvPr id="5" name="Content Placeholder 4" descr="An island in the middle of a body of water&#10;&#10;Description automatically generated">
            <a:extLst>
              <a:ext uri="{FF2B5EF4-FFF2-40B4-BE49-F238E27FC236}">
                <a16:creationId xmlns:a16="http://schemas.microsoft.com/office/drawing/2014/main" id="{E3D87641-0801-4E7D-8FCB-2EF4AF259064}"/>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66937" y="0"/>
            <a:ext cx="3077063" cy="2053431"/>
          </a:xfrm>
        </p:spPr>
      </p:pic>
      <p:sp>
        <p:nvSpPr>
          <p:cNvPr id="7" name="TextBox 6">
            <a:extLst>
              <a:ext uri="{FF2B5EF4-FFF2-40B4-BE49-F238E27FC236}">
                <a16:creationId xmlns:a16="http://schemas.microsoft.com/office/drawing/2014/main" id="{13A068B2-341B-42F8-B16B-1D93EEA9FDA8}"/>
              </a:ext>
            </a:extLst>
          </p:cNvPr>
          <p:cNvSpPr txBox="1"/>
          <p:nvPr/>
        </p:nvSpPr>
        <p:spPr>
          <a:xfrm>
            <a:off x="142874" y="2228672"/>
            <a:ext cx="8848726" cy="830997"/>
          </a:xfrm>
          <a:prstGeom prst="rect">
            <a:avLst/>
          </a:prstGeom>
          <a:noFill/>
        </p:spPr>
        <p:txBody>
          <a:bodyPr wrap="square" rtlCol="0">
            <a:spAutoFit/>
          </a:bodyPr>
          <a:lstStyle/>
          <a:p>
            <a:r>
              <a:rPr lang="en-GB" sz="2400" dirty="0"/>
              <a:t>David Owens (2012), in his book ‘</a:t>
            </a:r>
            <a:r>
              <a:rPr lang="en-GB" sz="2400" i="1" dirty="0"/>
              <a:t>Creative People Must Be Stopped</a:t>
            </a:r>
            <a:r>
              <a:rPr lang="en-GB" sz="2400" dirty="0"/>
              <a:t>,’ details the power to be creative as relying on three core components:</a:t>
            </a:r>
          </a:p>
        </p:txBody>
      </p:sp>
      <p:sp>
        <p:nvSpPr>
          <p:cNvPr id="8" name="TextBox 7">
            <a:extLst>
              <a:ext uri="{FF2B5EF4-FFF2-40B4-BE49-F238E27FC236}">
                <a16:creationId xmlns:a16="http://schemas.microsoft.com/office/drawing/2014/main" id="{E2CF7F49-63C5-472F-B12C-B6E3716CE7CC}"/>
              </a:ext>
            </a:extLst>
          </p:cNvPr>
          <p:cNvSpPr txBox="1"/>
          <p:nvPr/>
        </p:nvSpPr>
        <p:spPr>
          <a:xfrm>
            <a:off x="4567237" y="3234910"/>
            <a:ext cx="4171950" cy="1569660"/>
          </a:xfrm>
          <a:prstGeom prst="rect">
            <a:avLst/>
          </a:prstGeom>
          <a:noFill/>
        </p:spPr>
        <p:txBody>
          <a:bodyPr wrap="square" rtlCol="0">
            <a:spAutoFit/>
          </a:bodyPr>
          <a:lstStyle/>
          <a:p>
            <a:pPr marL="285750" indent="-285750">
              <a:buFont typeface="Arial" panose="020B0604020202020204" pitchFamily="34" charset="0"/>
              <a:buChar char="•"/>
            </a:pPr>
            <a:r>
              <a:rPr lang="en-GB" sz="3200" dirty="0">
                <a:solidFill>
                  <a:srgbClr val="0000FF"/>
                </a:solidFill>
              </a:rPr>
              <a:t>Perception</a:t>
            </a:r>
          </a:p>
          <a:p>
            <a:pPr marL="285750" indent="-285750">
              <a:buFont typeface="Arial" panose="020B0604020202020204" pitchFamily="34" charset="0"/>
              <a:buChar char="•"/>
            </a:pPr>
            <a:r>
              <a:rPr lang="en-GB" sz="3200" dirty="0">
                <a:solidFill>
                  <a:srgbClr val="0000FF"/>
                </a:solidFill>
              </a:rPr>
              <a:t>Intellection (thinking)</a:t>
            </a:r>
          </a:p>
          <a:p>
            <a:pPr marL="285750" indent="-285750">
              <a:buFont typeface="Arial" panose="020B0604020202020204" pitchFamily="34" charset="0"/>
              <a:buChar char="•"/>
            </a:pPr>
            <a:r>
              <a:rPr lang="en-GB" sz="3200" dirty="0">
                <a:solidFill>
                  <a:srgbClr val="0000FF"/>
                </a:solidFill>
              </a:rPr>
              <a:t>Expression</a:t>
            </a:r>
          </a:p>
        </p:txBody>
      </p:sp>
      <p:pic>
        <p:nvPicPr>
          <p:cNvPr id="9" name="Picture 8">
            <a:extLst>
              <a:ext uri="{FF2B5EF4-FFF2-40B4-BE49-F238E27FC236}">
                <a16:creationId xmlns:a16="http://schemas.microsoft.com/office/drawing/2014/main" id="{1435F6EA-EDA1-4D6B-B64D-3B70FC1B5E66}"/>
              </a:ext>
            </a:extLst>
          </p:cNvPr>
          <p:cNvPicPr>
            <a:picLocks noChangeAspect="1"/>
          </p:cNvPicPr>
          <p:nvPr/>
        </p:nvPicPr>
        <p:blipFill>
          <a:blip r:embed="rId5"/>
          <a:stretch>
            <a:fillRect/>
          </a:stretch>
        </p:blipFill>
        <p:spPr>
          <a:xfrm>
            <a:off x="0" y="3190260"/>
            <a:ext cx="3371850" cy="2533411"/>
          </a:xfrm>
          <a:prstGeom prst="rect">
            <a:avLst/>
          </a:prstGeom>
        </p:spPr>
      </p:pic>
    </p:spTree>
    <p:extLst>
      <p:ext uri="{BB962C8B-B14F-4D97-AF65-F5344CB8AC3E}">
        <p14:creationId xmlns:p14="http://schemas.microsoft.com/office/powerpoint/2010/main" val="1573379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fade">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1" end="1"/>
                                            </p:txEl>
                                          </p:spTgt>
                                        </p:tgtEl>
                                        <p:attrNameLst>
                                          <p:attrName>style.visibility</p:attrName>
                                        </p:attrNameLst>
                                      </p:cBhvr>
                                      <p:to>
                                        <p:strVal val="visible"/>
                                      </p:to>
                                    </p:set>
                                    <p:animEffect transition="in" filter="fade">
                                      <p:cBhvr>
                                        <p:cTn id="17" dur="500"/>
                                        <p:tgtEl>
                                          <p:spTgt spid="8">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xEl>
                                              <p:pRg st="2" end="2"/>
                                            </p:txEl>
                                          </p:spTgt>
                                        </p:tgtEl>
                                        <p:attrNameLst>
                                          <p:attrName>style.visibility</p:attrName>
                                        </p:attrNameLst>
                                      </p:cBhvr>
                                      <p:to>
                                        <p:strVal val="visible"/>
                                      </p:to>
                                    </p:set>
                                    <p:animEffect transition="in" filter="fade">
                                      <p:cBhvr>
                                        <p:cTn id="22" dur="500"/>
                                        <p:tgtEl>
                                          <p:spTgt spid="8">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E91E1-4D84-42B8-B01A-EE0D29594017}"/>
              </a:ext>
            </a:extLst>
          </p:cNvPr>
          <p:cNvSpPr>
            <a:spLocks noGrp="1"/>
          </p:cNvSpPr>
          <p:nvPr>
            <p:ph type="title"/>
          </p:nvPr>
        </p:nvSpPr>
        <p:spPr>
          <a:xfrm>
            <a:off x="628650" y="193675"/>
            <a:ext cx="7886700" cy="663575"/>
          </a:xfrm>
        </p:spPr>
        <p:txBody>
          <a:bodyPr/>
          <a:lstStyle/>
          <a:p>
            <a:pPr algn="ctr"/>
            <a:r>
              <a:rPr lang="en-GB" dirty="0"/>
              <a:t>Perception Constraints</a:t>
            </a:r>
          </a:p>
        </p:txBody>
      </p:sp>
      <p:sp>
        <p:nvSpPr>
          <p:cNvPr id="3" name="Content Placeholder 2">
            <a:extLst>
              <a:ext uri="{FF2B5EF4-FFF2-40B4-BE49-F238E27FC236}">
                <a16:creationId xmlns:a16="http://schemas.microsoft.com/office/drawing/2014/main" id="{F09035EE-7AF3-4ED5-A7D6-E4FAF422315D}"/>
              </a:ext>
            </a:extLst>
          </p:cNvPr>
          <p:cNvSpPr>
            <a:spLocks noGrp="1"/>
          </p:cNvSpPr>
          <p:nvPr>
            <p:ph idx="1"/>
          </p:nvPr>
        </p:nvSpPr>
        <p:spPr>
          <a:xfrm>
            <a:off x="0" y="949325"/>
            <a:ext cx="8953499" cy="4270375"/>
          </a:xfrm>
        </p:spPr>
        <p:txBody>
          <a:bodyPr/>
          <a:lstStyle/>
          <a:p>
            <a:pPr marL="0" indent="0">
              <a:buNone/>
            </a:pPr>
            <a:r>
              <a:rPr lang="en-GB" u="sng" dirty="0">
                <a:solidFill>
                  <a:srgbClr val="7030A0"/>
                </a:solidFill>
              </a:rPr>
              <a:t>Constraints</a:t>
            </a:r>
          </a:p>
          <a:p>
            <a:r>
              <a:rPr lang="en-GB" dirty="0">
                <a:solidFill>
                  <a:srgbClr val="7030A0"/>
                </a:solidFill>
              </a:rPr>
              <a:t>Selective Perception and Stereotyping</a:t>
            </a:r>
          </a:p>
          <a:p>
            <a:r>
              <a:rPr lang="en-GB" dirty="0">
                <a:solidFill>
                  <a:srgbClr val="7030A0"/>
                </a:solidFill>
              </a:rPr>
              <a:t>Limiting the Universe of “Relevant” Data</a:t>
            </a:r>
          </a:p>
          <a:p>
            <a:r>
              <a:rPr lang="en-GB" dirty="0">
                <a:solidFill>
                  <a:srgbClr val="7030A0"/>
                </a:solidFill>
              </a:rPr>
              <a:t>Not Getting Close to the Data</a:t>
            </a:r>
          </a:p>
          <a:p>
            <a:pPr marL="0" indent="0">
              <a:buNone/>
            </a:pPr>
            <a:endParaRPr lang="en-GB" dirty="0"/>
          </a:p>
          <a:p>
            <a:pPr marL="0" indent="0">
              <a:buNone/>
            </a:pPr>
            <a:r>
              <a:rPr lang="en-GB" u="sng" dirty="0">
                <a:solidFill>
                  <a:srgbClr val="0000FF"/>
                </a:solidFill>
              </a:rPr>
              <a:t>Countermeasures</a:t>
            </a:r>
          </a:p>
          <a:p>
            <a:r>
              <a:rPr lang="en-GB" dirty="0">
                <a:solidFill>
                  <a:srgbClr val="0000FF"/>
                </a:solidFill>
              </a:rPr>
              <a:t>Broaden Your Sources of Data (</a:t>
            </a:r>
            <a:r>
              <a:rPr lang="en-GB" i="1" dirty="0">
                <a:solidFill>
                  <a:srgbClr val="0000FF"/>
                </a:solidFill>
              </a:rPr>
              <a:t>before</a:t>
            </a:r>
            <a:r>
              <a:rPr lang="en-GB" dirty="0">
                <a:solidFill>
                  <a:srgbClr val="0000FF"/>
                </a:solidFill>
              </a:rPr>
              <a:t> you start collecting)</a:t>
            </a:r>
          </a:p>
          <a:p>
            <a:r>
              <a:rPr lang="en-GB" dirty="0">
                <a:solidFill>
                  <a:srgbClr val="0000FF"/>
                </a:solidFill>
              </a:rPr>
              <a:t>Change Your Perspective (look at the situation </a:t>
            </a:r>
            <a:r>
              <a:rPr lang="en-GB" i="1" dirty="0">
                <a:solidFill>
                  <a:srgbClr val="0000FF"/>
                </a:solidFill>
              </a:rPr>
              <a:t>differently</a:t>
            </a:r>
            <a:r>
              <a:rPr lang="en-GB" dirty="0">
                <a:solidFill>
                  <a:srgbClr val="0000FF"/>
                </a:solidFill>
              </a:rPr>
              <a:t>)</a:t>
            </a:r>
            <a:endParaRPr lang="en-GB" i="1" dirty="0">
              <a:solidFill>
                <a:srgbClr val="0000FF"/>
              </a:solidFill>
            </a:endParaRPr>
          </a:p>
          <a:p>
            <a:r>
              <a:rPr lang="en-GB" dirty="0">
                <a:solidFill>
                  <a:srgbClr val="0000FF"/>
                </a:solidFill>
              </a:rPr>
              <a:t>Enrich the Input (make your environment more </a:t>
            </a:r>
            <a:r>
              <a:rPr lang="en-GB" i="1" dirty="0">
                <a:solidFill>
                  <a:srgbClr val="0000FF"/>
                </a:solidFill>
              </a:rPr>
              <a:t>personal</a:t>
            </a:r>
            <a:r>
              <a:rPr lang="en-GB" dirty="0">
                <a:solidFill>
                  <a:srgbClr val="0000FF"/>
                </a:solidFill>
              </a:rPr>
              <a:t>)</a:t>
            </a:r>
          </a:p>
        </p:txBody>
      </p:sp>
    </p:spTree>
    <p:extLst>
      <p:ext uri="{BB962C8B-B14F-4D97-AF65-F5344CB8AC3E}">
        <p14:creationId xmlns:p14="http://schemas.microsoft.com/office/powerpoint/2010/main" val="267384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fade">
                                      <p:cBhvr>
                                        <p:cTn id="3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940E4-5CAA-4A6E-AA24-7FCF68DF22CA}"/>
              </a:ext>
            </a:extLst>
          </p:cNvPr>
          <p:cNvSpPr>
            <a:spLocks noGrp="1"/>
          </p:cNvSpPr>
          <p:nvPr>
            <p:ph type="title"/>
          </p:nvPr>
        </p:nvSpPr>
        <p:spPr>
          <a:xfrm>
            <a:off x="628649" y="0"/>
            <a:ext cx="7886700" cy="711200"/>
          </a:xfrm>
        </p:spPr>
        <p:txBody>
          <a:bodyPr/>
          <a:lstStyle/>
          <a:p>
            <a:pPr algn="ctr"/>
            <a:r>
              <a:rPr lang="en-GB" dirty="0"/>
              <a:t>Intellection Constraints</a:t>
            </a:r>
          </a:p>
        </p:txBody>
      </p:sp>
      <p:sp>
        <p:nvSpPr>
          <p:cNvPr id="3" name="Content Placeholder 2">
            <a:extLst>
              <a:ext uri="{FF2B5EF4-FFF2-40B4-BE49-F238E27FC236}">
                <a16:creationId xmlns:a16="http://schemas.microsoft.com/office/drawing/2014/main" id="{A50505BD-75B1-4402-8780-328E6D332C1B}"/>
              </a:ext>
            </a:extLst>
          </p:cNvPr>
          <p:cNvSpPr>
            <a:spLocks noGrp="1"/>
          </p:cNvSpPr>
          <p:nvPr>
            <p:ph idx="1"/>
          </p:nvPr>
        </p:nvSpPr>
        <p:spPr>
          <a:xfrm>
            <a:off x="128586" y="530225"/>
            <a:ext cx="8886825" cy="4351338"/>
          </a:xfrm>
        </p:spPr>
        <p:txBody>
          <a:bodyPr/>
          <a:lstStyle/>
          <a:p>
            <a:pPr marL="0" indent="0">
              <a:buNone/>
            </a:pPr>
            <a:r>
              <a:rPr lang="en-GB" sz="2400" u="sng" dirty="0">
                <a:solidFill>
                  <a:srgbClr val="7030A0"/>
                </a:solidFill>
              </a:rPr>
              <a:t>Constraints</a:t>
            </a:r>
          </a:p>
          <a:p>
            <a:r>
              <a:rPr lang="en-GB" sz="2400" dirty="0">
                <a:solidFill>
                  <a:srgbClr val="7030A0"/>
                </a:solidFill>
              </a:rPr>
              <a:t>Old Thought Patterns for New Problems</a:t>
            </a:r>
          </a:p>
          <a:p>
            <a:r>
              <a:rPr lang="en-GB" sz="2400" dirty="0">
                <a:solidFill>
                  <a:srgbClr val="7030A0"/>
                </a:solidFill>
              </a:rPr>
              <a:t>Becoming captive to the Way You Frame the Problem</a:t>
            </a:r>
          </a:p>
          <a:p>
            <a:r>
              <a:rPr lang="en-GB" sz="2400" dirty="0">
                <a:solidFill>
                  <a:srgbClr val="7030A0"/>
                </a:solidFill>
              </a:rPr>
              <a:t>Being Seduced by Your Problem Solving Strategies</a:t>
            </a:r>
          </a:p>
          <a:p>
            <a:pPr>
              <a:spcAft>
                <a:spcPts val="600"/>
              </a:spcAft>
            </a:pPr>
            <a:r>
              <a:rPr lang="en-GB" sz="2400" dirty="0">
                <a:solidFill>
                  <a:srgbClr val="7030A0"/>
                </a:solidFill>
              </a:rPr>
              <a:t>Prematurely Narrowing the Range of Possible Solutions</a:t>
            </a:r>
            <a:endParaRPr lang="en-GB" sz="2400" dirty="0"/>
          </a:p>
          <a:p>
            <a:pPr marL="0" indent="0">
              <a:buNone/>
            </a:pPr>
            <a:r>
              <a:rPr lang="en-GB" sz="2400" u="sng" dirty="0">
                <a:solidFill>
                  <a:srgbClr val="0000FF"/>
                </a:solidFill>
              </a:rPr>
              <a:t>Countermeasures</a:t>
            </a:r>
          </a:p>
          <a:p>
            <a:r>
              <a:rPr lang="en-GB" sz="2400" dirty="0">
                <a:solidFill>
                  <a:srgbClr val="0000FF"/>
                </a:solidFill>
              </a:rPr>
              <a:t>Reformulate the Problem (perhaps consider it simply as a clue that </a:t>
            </a:r>
            <a:r>
              <a:rPr lang="en-GB" sz="2400" i="1" dirty="0">
                <a:solidFill>
                  <a:srgbClr val="0000FF"/>
                </a:solidFill>
              </a:rPr>
              <a:t>points the way </a:t>
            </a:r>
            <a:r>
              <a:rPr lang="en-GB" sz="2400" dirty="0">
                <a:solidFill>
                  <a:srgbClr val="0000FF"/>
                </a:solidFill>
              </a:rPr>
              <a:t>to a better solution)</a:t>
            </a:r>
          </a:p>
          <a:p>
            <a:r>
              <a:rPr lang="en-GB" sz="2400" dirty="0">
                <a:solidFill>
                  <a:srgbClr val="0000FF"/>
                </a:solidFill>
              </a:rPr>
              <a:t>Use Multiple Problem Solving Approaches (use a Whack Pack, for example)</a:t>
            </a:r>
          </a:p>
          <a:p>
            <a:r>
              <a:rPr lang="en-GB" sz="2400" dirty="0">
                <a:solidFill>
                  <a:srgbClr val="0000FF"/>
                </a:solidFill>
              </a:rPr>
              <a:t>Set an Ideation Goal (an aggressive no. of ideas to review)</a:t>
            </a:r>
          </a:p>
          <a:p>
            <a:r>
              <a:rPr lang="en-GB" sz="2400" dirty="0">
                <a:solidFill>
                  <a:srgbClr val="0000FF"/>
                </a:solidFill>
              </a:rPr>
              <a:t>Explore, Don’t Search (an open-mind for all ideas and their value)</a:t>
            </a:r>
          </a:p>
        </p:txBody>
      </p:sp>
    </p:spTree>
    <p:extLst>
      <p:ext uri="{BB962C8B-B14F-4D97-AF65-F5344CB8AC3E}">
        <p14:creationId xmlns:p14="http://schemas.microsoft.com/office/powerpoint/2010/main" val="3605973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fade">
                                      <p:cBhvr>
                                        <p:cTn id="4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349C4-53D8-4343-98E1-1C132BF34058}"/>
              </a:ext>
            </a:extLst>
          </p:cNvPr>
          <p:cNvSpPr>
            <a:spLocks noGrp="1"/>
          </p:cNvSpPr>
          <p:nvPr>
            <p:ph type="title"/>
          </p:nvPr>
        </p:nvSpPr>
        <p:spPr>
          <a:xfrm>
            <a:off x="628650" y="0"/>
            <a:ext cx="7886700" cy="711200"/>
          </a:xfrm>
        </p:spPr>
        <p:txBody>
          <a:bodyPr/>
          <a:lstStyle/>
          <a:p>
            <a:pPr algn="ctr"/>
            <a:r>
              <a:rPr lang="en-GB" dirty="0"/>
              <a:t>Expression Constraints</a:t>
            </a:r>
          </a:p>
        </p:txBody>
      </p:sp>
      <p:sp>
        <p:nvSpPr>
          <p:cNvPr id="3" name="Content Placeholder 2">
            <a:extLst>
              <a:ext uri="{FF2B5EF4-FFF2-40B4-BE49-F238E27FC236}">
                <a16:creationId xmlns:a16="http://schemas.microsoft.com/office/drawing/2014/main" id="{7B685950-3BC9-43AD-9B13-687A9E1DD7E4}"/>
              </a:ext>
            </a:extLst>
          </p:cNvPr>
          <p:cNvSpPr>
            <a:spLocks noGrp="1"/>
          </p:cNvSpPr>
          <p:nvPr>
            <p:ph idx="1"/>
          </p:nvPr>
        </p:nvSpPr>
        <p:spPr>
          <a:xfrm>
            <a:off x="0" y="425450"/>
            <a:ext cx="9010650" cy="4506914"/>
          </a:xfrm>
        </p:spPr>
        <p:txBody>
          <a:bodyPr/>
          <a:lstStyle/>
          <a:p>
            <a:pPr marL="0" indent="0">
              <a:buNone/>
            </a:pPr>
            <a:r>
              <a:rPr lang="en-GB" sz="2400" u="sng" dirty="0">
                <a:solidFill>
                  <a:srgbClr val="7030A0"/>
                </a:solidFill>
              </a:rPr>
              <a:t>Constraints</a:t>
            </a:r>
          </a:p>
          <a:p>
            <a:r>
              <a:rPr lang="en-GB" sz="2400" dirty="0">
                <a:solidFill>
                  <a:srgbClr val="7030A0"/>
                </a:solidFill>
              </a:rPr>
              <a:t>Difficulty Articulating Your Ideas</a:t>
            </a:r>
          </a:p>
          <a:p>
            <a:r>
              <a:rPr lang="en-GB" sz="2400" dirty="0">
                <a:solidFill>
                  <a:srgbClr val="7030A0"/>
                </a:solidFill>
              </a:rPr>
              <a:t>Having Only One Language for Exploring and Expressing Ideas</a:t>
            </a:r>
          </a:p>
          <a:p>
            <a:r>
              <a:rPr lang="en-GB" sz="2400" dirty="0">
                <a:solidFill>
                  <a:srgbClr val="7030A0"/>
                </a:solidFill>
              </a:rPr>
              <a:t>Insufficient Vocabularies</a:t>
            </a:r>
          </a:p>
          <a:p>
            <a:pPr>
              <a:spcAft>
                <a:spcPts val="600"/>
              </a:spcAft>
            </a:pPr>
            <a:r>
              <a:rPr lang="en-GB" sz="2400" dirty="0">
                <a:solidFill>
                  <a:srgbClr val="7030A0"/>
                </a:solidFill>
              </a:rPr>
              <a:t>Failure of Communication</a:t>
            </a:r>
          </a:p>
          <a:p>
            <a:pPr marL="0" indent="0">
              <a:buNone/>
            </a:pPr>
            <a:r>
              <a:rPr lang="en-GB" sz="2400" u="sng" dirty="0">
                <a:solidFill>
                  <a:srgbClr val="0000FF"/>
                </a:solidFill>
              </a:rPr>
              <a:t>Countermeasures</a:t>
            </a:r>
          </a:p>
          <a:p>
            <a:r>
              <a:rPr lang="en-GB" sz="2400" dirty="0">
                <a:solidFill>
                  <a:srgbClr val="0000FF"/>
                </a:solidFill>
              </a:rPr>
              <a:t>Stay Mindful of Your Favoured Ways of Talking (and Thinking) – Avoid verbal short-hand</a:t>
            </a:r>
          </a:p>
          <a:p>
            <a:r>
              <a:rPr lang="en-GB" sz="2400" dirty="0">
                <a:solidFill>
                  <a:srgbClr val="0000FF"/>
                </a:solidFill>
              </a:rPr>
              <a:t>Get Out the Crayons – Drawings provide a different dimension</a:t>
            </a:r>
          </a:p>
          <a:p>
            <a:r>
              <a:rPr lang="en-GB" sz="2400" dirty="0">
                <a:solidFill>
                  <a:srgbClr val="0000FF"/>
                </a:solidFill>
              </a:rPr>
              <a:t>Sell Your Ideas – Articulate your idea/s to make the </a:t>
            </a:r>
            <a:r>
              <a:rPr lang="en-GB" sz="2400" i="1" dirty="0">
                <a:solidFill>
                  <a:srgbClr val="0000FF"/>
                </a:solidFill>
              </a:rPr>
              <a:t>merits clear</a:t>
            </a:r>
          </a:p>
          <a:p>
            <a:r>
              <a:rPr lang="en-GB" sz="2400" dirty="0">
                <a:solidFill>
                  <a:srgbClr val="0000FF"/>
                </a:solidFill>
              </a:rPr>
              <a:t>Sweat the Presentation – don’t just dive into PowerPoint; it is not always the best medium</a:t>
            </a:r>
          </a:p>
        </p:txBody>
      </p:sp>
    </p:spTree>
    <p:extLst>
      <p:ext uri="{BB962C8B-B14F-4D97-AF65-F5344CB8AC3E}">
        <p14:creationId xmlns:p14="http://schemas.microsoft.com/office/powerpoint/2010/main" val="121471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fade">
                                      <p:cBhvr>
                                        <p:cTn id="4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D0EAD-478C-4C57-BFC7-ECD7ED71319E}"/>
              </a:ext>
            </a:extLst>
          </p:cNvPr>
          <p:cNvSpPr>
            <a:spLocks noGrp="1"/>
          </p:cNvSpPr>
          <p:nvPr>
            <p:ph type="title"/>
          </p:nvPr>
        </p:nvSpPr>
        <p:spPr/>
        <p:txBody>
          <a:bodyPr/>
          <a:lstStyle/>
          <a:p>
            <a:pPr algn="ctr"/>
            <a:r>
              <a:rPr lang="en-GB" dirty="0"/>
              <a:t>Another Tool to Help Your Creativity</a:t>
            </a:r>
          </a:p>
        </p:txBody>
      </p:sp>
      <p:sp>
        <p:nvSpPr>
          <p:cNvPr id="3" name="TextBox 2">
            <a:extLst>
              <a:ext uri="{FF2B5EF4-FFF2-40B4-BE49-F238E27FC236}">
                <a16:creationId xmlns:a16="http://schemas.microsoft.com/office/drawing/2014/main" id="{DCD65B4D-AEA1-4C12-8077-77D5006B0EA7}"/>
              </a:ext>
            </a:extLst>
          </p:cNvPr>
          <p:cNvSpPr txBox="1"/>
          <p:nvPr/>
        </p:nvSpPr>
        <p:spPr>
          <a:xfrm>
            <a:off x="628650" y="2486025"/>
            <a:ext cx="7553478" cy="707886"/>
          </a:xfrm>
          <a:prstGeom prst="rect">
            <a:avLst/>
          </a:prstGeom>
          <a:noFill/>
        </p:spPr>
        <p:txBody>
          <a:bodyPr wrap="none" rtlCol="0">
            <a:spAutoFit/>
          </a:bodyPr>
          <a:lstStyle/>
          <a:p>
            <a:r>
              <a:rPr lang="en-GB" sz="4000" dirty="0">
                <a:solidFill>
                  <a:srgbClr val="0000FF"/>
                </a:solidFill>
              </a:rPr>
              <a:t>Edward De Bono’s Six Thinking Hats</a:t>
            </a:r>
          </a:p>
        </p:txBody>
      </p:sp>
    </p:spTree>
    <p:extLst>
      <p:ext uri="{BB962C8B-B14F-4D97-AF65-F5344CB8AC3E}">
        <p14:creationId xmlns:p14="http://schemas.microsoft.com/office/powerpoint/2010/main" val="5735770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5E5BA-FD7C-4DD0-B3CD-0758885E020F}"/>
              </a:ext>
            </a:extLst>
          </p:cNvPr>
          <p:cNvSpPr>
            <a:spLocks noGrp="1"/>
          </p:cNvSpPr>
          <p:nvPr>
            <p:ph type="title"/>
          </p:nvPr>
        </p:nvSpPr>
        <p:spPr>
          <a:xfrm>
            <a:off x="457200" y="11113"/>
            <a:ext cx="8229600" cy="1143000"/>
          </a:xfrm>
        </p:spPr>
        <p:txBody>
          <a:bodyPr rtlCol="0">
            <a:normAutofit/>
          </a:bodyPr>
          <a:lstStyle/>
          <a:p>
            <a:pPr eaLnBrk="1" fontAlgn="auto" hangingPunct="1">
              <a:spcAft>
                <a:spcPts val="0"/>
              </a:spcAft>
              <a:defRPr/>
            </a:pPr>
            <a:r>
              <a:rPr lang="en-GB" dirty="0">
                <a:solidFill>
                  <a:schemeClr val="accent1">
                    <a:satMod val="150000"/>
                  </a:schemeClr>
                </a:solidFill>
              </a:rPr>
              <a:t>‘Six Hats’ Thinking       </a:t>
            </a:r>
            <a:r>
              <a:rPr lang="en-GB" sz="2000" dirty="0">
                <a:solidFill>
                  <a:schemeClr val="accent1">
                    <a:satMod val="150000"/>
                  </a:schemeClr>
                </a:solidFill>
              </a:rPr>
              <a:t>(De Bono 1985)</a:t>
            </a:r>
          </a:p>
        </p:txBody>
      </p:sp>
      <p:pic>
        <p:nvPicPr>
          <p:cNvPr id="32771" name="Picture 6">
            <a:extLst>
              <a:ext uri="{FF2B5EF4-FFF2-40B4-BE49-F238E27FC236}">
                <a16:creationId xmlns:a16="http://schemas.microsoft.com/office/drawing/2014/main" id="{E1DF21FF-A0D6-4937-8F77-9F3707E1E8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6425" y="1751013"/>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2772" name="Picture 2">
            <a:extLst>
              <a:ext uri="{FF2B5EF4-FFF2-40B4-BE49-F238E27FC236}">
                <a16:creationId xmlns:a16="http://schemas.microsoft.com/office/drawing/2014/main" id="{7A1576A9-27D5-4B47-9D59-79A93949A2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35375" y="4292600"/>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2773" name="Picture 3">
            <a:extLst>
              <a:ext uri="{FF2B5EF4-FFF2-40B4-BE49-F238E27FC236}">
                <a16:creationId xmlns:a16="http://schemas.microsoft.com/office/drawing/2014/main" id="{E0F6435E-2EC6-46D6-831C-5A1E8CA2A01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30350" y="3522663"/>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2774" name="Picture 4">
            <a:extLst>
              <a:ext uri="{FF2B5EF4-FFF2-40B4-BE49-F238E27FC236}">
                <a16:creationId xmlns:a16="http://schemas.microsoft.com/office/drawing/2014/main" id="{697C428F-45CB-4D98-B6E3-60AE289FEEF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695950" y="3587750"/>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2775" name="Picture 5">
            <a:extLst>
              <a:ext uri="{FF2B5EF4-FFF2-40B4-BE49-F238E27FC236}">
                <a16:creationId xmlns:a16="http://schemas.microsoft.com/office/drawing/2014/main" id="{CD226030-0116-4358-8310-8E098EBFA0A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35375" y="1154113"/>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2776" name="Picture 7">
            <a:extLst>
              <a:ext uri="{FF2B5EF4-FFF2-40B4-BE49-F238E27FC236}">
                <a16:creationId xmlns:a16="http://schemas.microsoft.com/office/drawing/2014/main" id="{541C36E7-A9CE-409F-ABC0-2AE1C7AAEB5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89075" y="1768475"/>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spd="slow"/>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4818" name="Group 10">
            <a:extLst>
              <a:ext uri="{FF2B5EF4-FFF2-40B4-BE49-F238E27FC236}">
                <a16:creationId xmlns:a16="http://schemas.microsoft.com/office/drawing/2014/main" id="{6A866BB0-AD46-4EFB-904D-F952ADCB8A57}"/>
              </a:ext>
            </a:extLst>
          </p:cNvPr>
          <p:cNvGrpSpPr>
            <a:grpSpLocks/>
          </p:cNvGrpSpPr>
          <p:nvPr/>
        </p:nvGrpSpPr>
        <p:grpSpPr bwMode="auto">
          <a:xfrm>
            <a:off x="267629" y="479502"/>
            <a:ext cx="8744951" cy="4818696"/>
            <a:chOff x="309482" y="-685409"/>
            <a:chExt cx="8716838" cy="4659144"/>
          </a:xfrm>
        </p:grpSpPr>
        <p:pic>
          <p:nvPicPr>
            <p:cNvPr id="34819" name="Picture 3">
              <a:extLst>
                <a:ext uri="{FF2B5EF4-FFF2-40B4-BE49-F238E27FC236}">
                  <a16:creationId xmlns:a16="http://schemas.microsoft.com/office/drawing/2014/main" id="{A697F62D-20DF-4883-A8B2-D5C7C9743C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9482" y="-629914"/>
              <a:ext cx="1087358" cy="1008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4820" name="Picture 4">
              <a:extLst>
                <a:ext uri="{FF2B5EF4-FFF2-40B4-BE49-F238E27FC236}">
                  <a16:creationId xmlns:a16="http://schemas.microsoft.com/office/drawing/2014/main" id="{C646C5F7-FD95-4678-95DB-44DA1B47C0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9482" y="1068487"/>
              <a:ext cx="1078556" cy="9900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4821" name="Picture 5">
              <a:extLst>
                <a:ext uri="{FF2B5EF4-FFF2-40B4-BE49-F238E27FC236}">
                  <a16:creationId xmlns:a16="http://schemas.microsoft.com/office/drawing/2014/main" id="{5AFEACB7-1546-4A53-801B-A4D8D0F86FE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9482" y="2748842"/>
              <a:ext cx="1098215" cy="1008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4825" name="TextBox 1">
              <a:extLst>
                <a:ext uri="{FF2B5EF4-FFF2-40B4-BE49-F238E27FC236}">
                  <a16:creationId xmlns:a16="http://schemas.microsoft.com/office/drawing/2014/main" id="{C144F8F3-9D13-4AC9-BD88-77041DD7790D}"/>
                </a:ext>
              </a:extLst>
            </p:cNvPr>
            <p:cNvSpPr txBox="1">
              <a:spLocks noChangeArrowheads="1"/>
            </p:cNvSpPr>
            <p:nvPr/>
          </p:nvSpPr>
          <p:spPr bwMode="auto">
            <a:xfrm>
              <a:off x="1753512" y="-685409"/>
              <a:ext cx="7272808" cy="10126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000" b="1" dirty="0">
                  <a:solidFill>
                    <a:srgbClr val="000000"/>
                  </a:solidFill>
                  <a:latin typeface="Corbel" panose="020B0503020204020204" pitchFamily="34" charset="0"/>
                </a:rPr>
                <a:t>White Hat</a:t>
              </a:r>
              <a:r>
                <a:rPr lang="en-GB" altLang="en-US" sz="2000" dirty="0">
                  <a:solidFill>
                    <a:srgbClr val="000000"/>
                  </a:solidFill>
                  <a:latin typeface="Corbel" panose="020B0503020204020204" pitchFamily="34" charset="0"/>
                </a:rPr>
                <a:t>: Information </a:t>
              </a:r>
              <a:r>
                <a:rPr lang="en-GB" altLang="en-US" sz="2000" i="1" u="sng" dirty="0">
                  <a:solidFill>
                    <a:srgbClr val="000000"/>
                  </a:solidFill>
                  <a:latin typeface="Corbel" panose="020B0503020204020204" pitchFamily="34" charset="0"/>
                </a:rPr>
                <a:t>focuses on the data available and what you can learn from it</a:t>
              </a:r>
              <a:r>
                <a:rPr lang="en-GB" altLang="en-US" sz="2000" dirty="0">
                  <a:solidFill>
                    <a:srgbClr val="000000"/>
                  </a:solidFill>
                  <a:latin typeface="Corbel" panose="020B0503020204020204" pitchFamily="34" charset="0"/>
                </a:rPr>
                <a:t>, in particular examining the gaps in the knowledge you have and either trying to fill them or taking account of them.</a:t>
              </a:r>
            </a:p>
          </p:txBody>
        </p:sp>
        <p:sp>
          <p:nvSpPr>
            <p:cNvPr id="34826" name="TextBox 2">
              <a:extLst>
                <a:ext uri="{FF2B5EF4-FFF2-40B4-BE49-F238E27FC236}">
                  <a16:creationId xmlns:a16="http://schemas.microsoft.com/office/drawing/2014/main" id="{2929430C-44F5-4814-80DF-72F395B09E9B}"/>
                </a:ext>
              </a:extLst>
            </p:cNvPr>
            <p:cNvSpPr txBox="1">
              <a:spLocks noChangeArrowheads="1"/>
            </p:cNvSpPr>
            <p:nvPr/>
          </p:nvSpPr>
          <p:spPr bwMode="auto">
            <a:xfrm>
              <a:off x="1753512" y="870915"/>
              <a:ext cx="7272808" cy="1319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000" b="1" dirty="0">
                  <a:solidFill>
                    <a:srgbClr val="FF3300"/>
                  </a:solidFill>
                  <a:latin typeface="Corbel" panose="020B0503020204020204" pitchFamily="34" charset="0"/>
                </a:rPr>
                <a:t>Red Hat: </a:t>
              </a:r>
              <a:r>
                <a:rPr lang="en-GB" altLang="en-US" sz="2000" dirty="0">
                  <a:solidFill>
                    <a:srgbClr val="FF3300"/>
                  </a:solidFill>
                  <a:latin typeface="Corbel" panose="020B0503020204020204" pitchFamily="34" charset="0"/>
                </a:rPr>
                <a:t>Feelings</a:t>
              </a:r>
              <a:r>
                <a:rPr lang="en-GB" altLang="en-US" sz="2000" b="1" dirty="0">
                  <a:solidFill>
                    <a:srgbClr val="FF3300"/>
                  </a:solidFill>
                  <a:latin typeface="Corbel" panose="020B0503020204020204" pitchFamily="34" charset="0"/>
                </a:rPr>
                <a:t> </a:t>
              </a:r>
              <a:r>
                <a:rPr lang="en-GB" altLang="en-US" sz="2000" dirty="0">
                  <a:solidFill>
                    <a:srgbClr val="FF3300"/>
                  </a:solidFill>
                  <a:latin typeface="Corbel" panose="020B0503020204020204" pitchFamily="34" charset="0"/>
                </a:rPr>
                <a:t>looks at problems using </a:t>
              </a:r>
              <a:r>
                <a:rPr lang="en-GB" altLang="en-US" sz="2000" i="1" u="sng" dirty="0">
                  <a:solidFill>
                    <a:srgbClr val="FF3300"/>
                  </a:solidFill>
                  <a:latin typeface="Corbel" panose="020B0503020204020204" pitchFamily="34" charset="0"/>
                </a:rPr>
                <a:t>intuition, gut reaction, and emotion </a:t>
              </a:r>
              <a:r>
                <a:rPr lang="en-GB" altLang="en-US" sz="2000" dirty="0">
                  <a:solidFill>
                    <a:srgbClr val="FF3300"/>
                  </a:solidFill>
                  <a:latin typeface="Corbel" panose="020B0503020204020204" pitchFamily="34" charset="0"/>
                </a:rPr>
                <a:t>as well as getting you to think about </a:t>
              </a:r>
              <a:r>
                <a:rPr lang="en-GB" altLang="en-US" sz="2000" i="1" u="sng" dirty="0">
                  <a:solidFill>
                    <a:srgbClr val="FF3300"/>
                  </a:solidFill>
                  <a:latin typeface="Corbel" panose="020B0503020204020204" pitchFamily="34" charset="0"/>
                </a:rPr>
                <a:t>how others will react emotionally to the issue </a:t>
              </a:r>
              <a:r>
                <a:rPr lang="en-GB" altLang="en-US" sz="2000" dirty="0">
                  <a:solidFill>
                    <a:srgbClr val="FF3300"/>
                  </a:solidFill>
                  <a:latin typeface="Corbel" panose="020B0503020204020204" pitchFamily="34" charset="0"/>
                </a:rPr>
                <a:t>and how to understand the responses of people who may not follow your reasoning.</a:t>
              </a:r>
            </a:p>
          </p:txBody>
        </p:sp>
        <p:sp>
          <p:nvSpPr>
            <p:cNvPr id="34827" name="TextBox 3">
              <a:extLst>
                <a:ext uri="{FF2B5EF4-FFF2-40B4-BE49-F238E27FC236}">
                  <a16:creationId xmlns:a16="http://schemas.microsoft.com/office/drawing/2014/main" id="{880CDE5D-31B1-4CEB-A2D0-5580472B66B0}"/>
                </a:ext>
              </a:extLst>
            </p:cNvPr>
            <p:cNvSpPr txBox="1">
              <a:spLocks noChangeArrowheads="1"/>
            </p:cNvSpPr>
            <p:nvPr/>
          </p:nvSpPr>
          <p:spPr bwMode="auto">
            <a:xfrm>
              <a:off x="1753512" y="2654248"/>
              <a:ext cx="6624736" cy="1319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000" b="1" dirty="0">
                  <a:solidFill>
                    <a:srgbClr val="D2A000"/>
                  </a:solidFill>
                  <a:latin typeface="Corbel" panose="020B0503020204020204" pitchFamily="34" charset="0"/>
                </a:rPr>
                <a:t>Yellow Hat: </a:t>
              </a:r>
              <a:r>
                <a:rPr lang="en-GB" altLang="en-US" sz="2000" dirty="0">
                  <a:solidFill>
                    <a:srgbClr val="D2A000"/>
                  </a:solidFill>
                  <a:latin typeface="Corbel" panose="020B0503020204020204" pitchFamily="34" charset="0"/>
                </a:rPr>
                <a:t>Benefits . At this stage, you begin to think positively and </a:t>
              </a:r>
              <a:r>
                <a:rPr lang="en-GB" altLang="en-US" sz="2000" i="1" u="sng" dirty="0">
                  <a:solidFill>
                    <a:srgbClr val="D2A000"/>
                  </a:solidFill>
                  <a:latin typeface="Corbel" panose="020B0503020204020204" pitchFamily="34" charset="0"/>
                </a:rPr>
                <a:t>view all the benefits in an optimistic light</a:t>
              </a:r>
              <a:r>
                <a:rPr lang="en-GB" altLang="en-US" sz="2000" i="1" dirty="0">
                  <a:solidFill>
                    <a:srgbClr val="D2A000"/>
                  </a:solidFill>
                  <a:latin typeface="Corbel" panose="020B0503020204020204" pitchFamily="34" charset="0"/>
                </a:rPr>
                <a:t>, </a:t>
              </a:r>
              <a:r>
                <a:rPr lang="en-GB" altLang="en-US" sz="2000" dirty="0">
                  <a:solidFill>
                    <a:srgbClr val="D2A000"/>
                  </a:solidFill>
                  <a:latin typeface="Corbel" panose="020B0503020204020204" pitchFamily="34" charset="0"/>
                </a:rPr>
                <a:t>particularly in terms of the value of the decision. </a:t>
              </a:r>
              <a:r>
                <a:rPr lang="en-GB" altLang="en-US" sz="2000" u="sng" dirty="0">
                  <a:solidFill>
                    <a:srgbClr val="D2A000"/>
                  </a:solidFill>
                  <a:latin typeface="Corbel" panose="020B0503020204020204" pitchFamily="34" charset="0"/>
                </a:rPr>
                <a:t>It is designed </a:t>
              </a:r>
              <a:r>
                <a:rPr lang="en-GB" altLang="en-US" sz="2000" i="1" u="sng" dirty="0">
                  <a:solidFill>
                    <a:srgbClr val="D2A000"/>
                  </a:solidFill>
                  <a:latin typeface="Corbel" panose="020B0503020204020204" pitchFamily="34" charset="0"/>
                </a:rPr>
                <a:t>to keep your thinking positive</a:t>
              </a:r>
              <a:r>
                <a:rPr lang="en-GB" altLang="en-US" sz="2000" u="sng" dirty="0">
                  <a:solidFill>
                    <a:srgbClr val="D2A000"/>
                  </a:solidFill>
                  <a:latin typeface="Corbel" panose="020B0503020204020204" pitchFamily="34" charset="0"/>
                </a:rPr>
                <a:t>.</a:t>
              </a:r>
            </a:p>
          </p:txBody>
        </p:sp>
        <p:pic>
          <p:nvPicPr>
            <p:cNvPr id="34830" name="Picture 10">
              <a:extLst>
                <a:ext uri="{FF2B5EF4-FFF2-40B4-BE49-F238E27FC236}">
                  <a16:creationId xmlns:a16="http://schemas.microsoft.com/office/drawing/2014/main" id="{3264AFC4-624C-42DC-A48B-29C220B3F81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26801" y="1268722"/>
              <a:ext cx="427037" cy="26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4834" name="Picture 14">
              <a:extLst>
                <a:ext uri="{FF2B5EF4-FFF2-40B4-BE49-F238E27FC236}">
                  <a16:creationId xmlns:a16="http://schemas.microsoft.com/office/drawing/2014/main" id="{D12215CD-48F2-46BE-A02D-09EF08A5E0F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26475" y="2949078"/>
              <a:ext cx="427037" cy="26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22" name="Picture 10">
            <a:extLst>
              <a:ext uri="{FF2B5EF4-FFF2-40B4-BE49-F238E27FC236}">
                <a16:creationId xmlns:a16="http://schemas.microsoft.com/office/drawing/2014/main" id="{6447ED2C-BAC6-461B-B02F-6E5BBCF2F47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87902" y="732248"/>
            <a:ext cx="428414" cy="2709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8">
            <a:extLst>
              <a:ext uri="{FF2B5EF4-FFF2-40B4-BE49-F238E27FC236}">
                <a16:creationId xmlns:a16="http://schemas.microsoft.com/office/drawing/2014/main" id="{A06232A9-C558-40F5-83A2-3C7A0ECDBE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2756" y="4215147"/>
            <a:ext cx="1133255" cy="10463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7">
            <a:extLst>
              <a:ext uri="{FF2B5EF4-FFF2-40B4-BE49-F238E27FC236}">
                <a16:creationId xmlns:a16="http://schemas.microsoft.com/office/drawing/2014/main" id="{8F738D98-3DB8-407C-B78C-389D073D50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0545" y="2411095"/>
            <a:ext cx="1125466" cy="10495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6">
            <a:extLst>
              <a:ext uri="{FF2B5EF4-FFF2-40B4-BE49-F238E27FC236}">
                <a16:creationId xmlns:a16="http://schemas.microsoft.com/office/drawing/2014/main" id="{66AF99EA-3BA9-4644-983A-8BA1A6F57BB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2756" y="585363"/>
            <a:ext cx="1095102" cy="10111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9">
            <a:extLst>
              <a:ext uri="{FF2B5EF4-FFF2-40B4-BE49-F238E27FC236}">
                <a16:creationId xmlns:a16="http://schemas.microsoft.com/office/drawing/2014/main" id="{3C229764-D5A9-48E8-864A-095B28084BEA}"/>
              </a:ext>
            </a:extLst>
          </p:cNvPr>
          <p:cNvSpPr txBox="1">
            <a:spLocks noChangeArrowheads="1"/>
          </p:cNvSpPr>
          <p:nvPr/>
        </p:nvSpPr>
        <p:spPr bwMode="auto">
          <a:xfrm>
            <a:off x="1712488" y="3761428"/>
            <a:ext cx="7195298"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000" b="1" dirty="0">
                <a:solidFill>
                  <a:srgbClr val="0000FF"/>
                </a:solidFill>
                <a:latin typeface="Corbel" panose="020B0503020204020204" pitchFamily="34" charset="0"/>
              </a:rPr>
              <a:t>Blue Hat: </a:t>
            </a:r>
            <a:r>
              <a:rPr lang="en-GB" altLang="en-US" sz="2000" dirty="0">
                <a:solidFill>
                  <a:srgbClr val="0000FF"/>
                </a:solidFill>
                <a:latin typeface="Corbel" panose="020B0503020204020204" pitchFamily="34" charset="0"/>
              </a:rPr>
              <a:t>Managing the Thinking. The final hat stands for </a:t>
            </a:r>
            <a:r>
              <a:rPr lang="en-GB" altLang="en-US" sz="2000" i="1" u="sng" dirty="0">
                <a:solidFill>
                  <a:srgbClr val="0000FF"/>
                </a:solidFill>
                <a:latin typeface="Corbel" panose="020B0503020204020204" pitchFamily="34" charset="0"/>
              </a:rPr>
              <a:t>process control </a:t>
            </a:r>
            <a:r>
              <a:rPr lang="en-GB" altLang="en-US" sz="2000" dirty="0">
                <a:solidFill>
                  <a:srgbClr val="0000FF"/>
                </a:solidFill>
                <a:latin typeface="Corbel" panose="020B0503020204020204" pitchFamily="34" charset="0"/>
              </a:rPr>
              <a:t>and is generally worn by those chairing meetings. It comes into its own when ideas are drying up or thinking becomes stagnated, in which case the 'wearer' may direct things towards 'Green Hat' thinking to generate creativity or 'Black Hat' thinking when a contingency plan is called for</a:t>
            </a:r>
          </a:p>
        </p:txBody>
      </p:sp>
      <p:sp>
        <p:nvSpPr>
          <p:cNvPr id="8" name="TextBox 8">
            <a:extLst>
              <a:ext uri="{FF2B5EF4-FFF2-40B4-BE49-F238E27FC236}">
                <a16:creationId xmlns:a16="http://schemas.microsoft.com/office/drawing/2014/main" id="{335E23B1-5CD3-41A0-9CC8-39EA388F352E}"/>
              </a:ext>
            </a:extLst>
          </p:cNvPr>
          <p:cNvSpPr txBox="1">
            <a:spLocks noChangeArrowheads="1"/>
          </p:cNvSpPr>
          <p:nvPr/>
        </p:nvSpPr>
        <p:spPr bwMode="auto">
          <a:xfrm>
            <a:off x="1712488" y="2175607"/>
            <a:ext cx="7036778"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000" b="1" dirty="0">
                <a:solidFill>
                  <a:srgbClr val="22A641"/>
                </a:solidFill>
                <a:latin typeface="Corbel" panose="020B0503020204020204" pitchFamily="34" charset="0"/>
              </a:rPr>
              <a:t>Green Hat: </a:t>
            </a:r>
            <a:r>
              <a:rPr lang="en-GB" altLang="en-US" sz="2000" dirty="0">
                <a:solidFill>
                  <a:srgbClr val="22A641"/>
                </a:solidFill>
                <a:latin typeface="Corbel" panose="020B0503020204020204" pitchFamily="34" charset="0"/>
              </a:rPr>
              <a:t>Creativity. This is where you can </a:t>
            </a:r>
            <a:r>
              <a:rPr lang="en-GB" altLang="en-US" sz="2000" i="1" u="sng" dirty="0">
                <a:solidFill>
                  <a:srgbClr val="22A641"/>
                </a:solidFill>
                <a:latin typeface="Corbel" panose="020B0503020204020204" pitchFamily="34" charset="0"/>
              </a:rPr>
              <a:t>develop creative solutions</a:t>
            </a:r>
            <a:r>
              <a:rPr lang="en-GB" altLang="en-US" sz="2000" dirty="0">
                <a:solidFill>
                  <a:srgbClr val="22A641"/>
                </a:solidFill>
                <a:latin typeface="Corbel" panose="020B0503020204020204" pitchFamily="34" charset="0"/>
              </a:rPr>
              <a:t> to a problem through a unrestrictive way of thinking. This means </a:t>
            </a:r>
            <a:r>
              <a:rPr lang="en-GB" altLang="en-US" sz="2000" i="1" u="sng" dirty="0">
                <a:solidFill>
                  <a:srgbClr val="22A641"/>
                </a:solidFill>
                <a:latin typeface="Corbel" panose="020B0503020204020204" pitchFamily="34" charset="0"/>
              </a:rPr>
              <a:t>very little criticism of ideas </a:t>
            </a:r>
            <a:r>
              <a:rPr lang="en-GB" altLang="en-US" sz="2000" dirty="0">
                <a:solidFill>
                  <a:srgbClr val="22A641"/>
                </a:solidFill>
                <a:latin typeface="Corbel" panose="020B0503020204020204" pitchFamily="34" charset="0"/>
              </a:rPr>
              <a:t>and is the point at which a number of creativity tools can be implemented.</a:t>
            </a:r>
          </a:p>
        </p:txBody>
      </p:sp>
      <p:sp>
        <p:nvSpPr>
          <p:cNvPr id="9" name="TextBox 4">
            <a:extLst>
              <a:ext uri="{FF2B5EF4-FFF2-40B4-BE49-F238E27FC236}">
                <a16:creationId xmlns:a16="http://schemas.microsoft.com/office/drawing/2014/main" id="{E20E8F0F-D97C-48DB-8E6D-166ACFE552F9}"/>
              </a:ext>
            </a:extLst>
          </p:cNvPr>
          <p:cNvSpPr txBox="1">
            <a:spLocks noChangeArrowheads="1"/>
          </p:cNvSpPr>
          <p:nvPr/>
        </p:nvSpPr>
        <p:spPr bwMode="auto">
          <a:xfrm>
            <a:off x="1712488" y="377445"/>
            <a:ext cx="7108582"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000" b="1" dirty="0">
                <a:solidFill>
                  <a:srgbClr val="000000"/>
                </a:solidFill>
                <a:latin typeface="Corbel" panose="020B0503020204020204" pitchFamily="34" charset="0"/>
              </a:rPr>
              <a:t>Black Hat: </a:t>
            </a:r>
            <a:r>
              <a:rPr lang="en-GB" altLang="en-US" sz="2000" dirty="0">
                <a:solidFill>
                  <a:srgbClr val="000000"/>
                </a:solidFill>
                <a:latin typeface="Corbel" panose="020B0503020204020204" pitchFamily="34" charset="0"/>
              </a:rPr>
              <a:t>Caution. Using 'Black Hat' thinking, you are </a:t>
            </a:r>
            <a:r>
              <a:rPr lang="en-GB" altLang="en-US" sz="2000" i="1" u="sng" dirty="0">
                <a:solidFill>
                  <a:srgbClr val="000000"/>
                </a:solidFill>
                <a:latin typeface="Corbel" panose="020B0503020204020204" pitchFamily="34" charset="0"/>
              </a:rPr>
              <a:t>encouraged to look at all the bad points of the decision </a:t>
            </a:r>
            <a:r>
              <a:rPr lang="en-GB" altLang="en-US" sz="2000" dirty="0">
                <a:solidFill>
                  <a:srgbClr val="000000"/>
                </a:solidFill>
                <a:latin typeface="Corbel" panose="020B0503020204020204" pitchFamily="34" charset="0"/>
              </a:rPr>
              <a:t>both cautiously and defensively to understand why it might not work. This highlights any </a:t>
            </a:r>
            <a:r>
              <a:rPr lang="en-GB" altLang="en-US" sz="2000" i="1" u="sng" dirty="0">
                <a:solidFill>
                  <a:srgbClr val="000000"/>
                </a:solidFill>
                <a:latin typeface="Corbel" panose="020B0503020204020204" pitchFamily="34" charset="0"/>
              </a:rPr>
              <a:t>weak points in a plan and allows you to adjust, eliminate or prepare contingency</a:t>
            </a:r>
            <a:r>
              <a:rPr lang="en-GB" altLang="en-US" sz="2000" dirty="0">
                <a:solidFill>
                  <a:srgbClr val="000000"/>
                </a:solidFill>
                <a:latin typeface="Corbel" panose="020B0503020204020204" pitchFamily="34" charset="0"/>
              </a:rPr>
              <a:t> plans to counteract them.</a:t>
            </a:r>
          </a:p>
        </p:txBody>
      </p:sp>
      <p:pic>
        <p:nvPicPr>
          <p:cNvPr id="10" name="Picture 12">
            <a:extLst>
              <a:ext uri="{FF2B5EF4-FFF2-40B4-BE49-F238E27FC236}">
                <a16:creationId xmlns:a16="http://schemas.microsoft.com/office/drawing/2014/main" id="{967D1127-35B2-4742-91FD-20980D39E9B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86662" y="4364593"/>
            <a:ext cx="425826" cy="2627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 name="Picture 11">
            <a:extLst>
              <a:ext uri="{FF2B5EF4-FFF2-40B4-BE49-F238E27FC236}">
                <a16:creationId xmlns:a16="http://schemas.microsoft.com/office/drawing/2014/main" id="{173A432C-87D3-49CF-B16B-00D66F4E7EE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86662" y="2559824"/>
            <a:ext cx="425826" cy="2924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Picture 13">
            <a:extLst>
              <a:ext uri="{FF2B5EF4-FFF2-40B4-BE49-F238E27FC236}">
                <a16:creationId xmlns:a16="http://schemas.microsoft.com/office/drawing/2014/main" id="{34DE3924-23B3-4229-9C65-9E8D27E76D5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86662" y="707686"/>
            <a:ext cx="425826" cy="2627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297430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66750"/>
          </a:xfrm>
        </p:spPr>
        <p:txBody>
          <a:bodyPr/>
          <a:lstStyle/>
          <a:p>
            <a:pPr algn="ctr"/>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69248" y="933450"/>
            <a:ext cx="5481583" cy="4371975"/>
          </a:xfrm>
        </p:spPr>
        <p:txBody>
          <a:bodyPr>
            <a:normAutofit fontScale="85000" lnSpcReduction="20000"/>
          </a:bodyPr>
          <a:lstStyle/>
          <a:p>
            <a:pPr marL="0" indent="0">
              <a:buNone/>
            </a:pPr>
            <a:endParaRPr lang="en-GB" dirty="0">
              <a:solidFill>
                <a:srgbClr val="002060"/>
              </a:solidFill>
            </a:endParaRPr>
          </a:p>
          <a:p>
            <a:pPr marL="457200" lvl="1" indent="0">
              <a:buNone/>
            </a:pPr>
            <a:r>
              <a:rPr lang="en-GB" dirty="0">
                <a:solidFill>
                  <a:srgbClr val="002060"/>
                </a:solidFill>
              </a:rPr>
              <a:t>Create a ‘</a:t>
            </a:r>
            <a:r>
              <a:rPr lang="en-GB" i="1" dirty="0">
                <a:solidFill>
                  <a:srgbClr val="002060"/>
                </a:solidFill>
              </a:rPr>
              <a:t>mind map</a:t>
            </a:r>
            <a:r>
              <a:rPr lang="en-GB" dirty="0">
                <a:solidFill>
                  <a:srgbClr val="002060"/>
                </a:solidFill>
              </a:rPr>
              <a:t>’ for how you are going to tackle the 2</a:t>
            </a:r>
            <a:r>
              <a:rPr lang="en-GB" baseline="30000" dirty="0">
                <a:solidFill>
                  <a:srgbClr val="002060"/>
                </a:solidFill>
              </a:rPr>
              <a:t>nd</a:t>
            </a:r>
            <a:r>
              <a:rPr lang="en-GB" dirty="0">
                <a:solidFill>
                  <a:srgbClr val="002060"/>
                </a:solidFill>
              </a:rPr>
              <a:t> Task of the assignment – </a:t>
            </a:r>
          </a:p>
          <a:p>
            <a:pPr marL="457200" lvl="1" indent="0">
              <a:buNone/>
            </a:pPr>
            <a:r>
              <a:rPr lang="en-GB" dirty="0">
                <a:solidFill>
                  <a:srgbClr val="002060"/>
                </a:solidFill>
              </a:rPr>
              <a:t>‘Evaluate an organisations’ ability to harness  creativity and foster a creative culture in the workplace</a:t>
            </a:r>
            <a:r>
              <a:rPr lang="en-GB" b="1" dirty="0">
                <a:solidFill>
                  <a:srgbClr val="002060"/>
                </a:solidFill>
              </a:rPr>
              <a:t> ‘</a:t>
            </a:r>
          </a:p>
          <a:p>
            <a:pPr marL="457200" lvl="1" indent="0">
              <a:buNone/>
            </a:pPr>
            <a:endParaRPr lang="en-GB" dirty="0">
              <a:solidFill>
                <a:srgbClr val="002060"/>
              </a:solidFill>
            </a:endParaRPr>
          </a:p>
          <a:p>
            <a:pPr marL="457200" lvl="1" indent="0">
              <a:buNone/>
            </a:pPr>
            <a:r>
              <a:rPr lang="en-GB" dirty="0">
                <a:solidFill>
                  <a:srgbClr val="002060"/>
                </a:solidFill>
              </a:rPr>
              <a:t>Either email it as document or photo to your tutor at least one day before your next session.</a:t>
            </a:r>
          </a:p>
          <a:p>
            <a:pPr marL="457200" lvl="1" indent="0">
              <a:buNone/>
            </a:pPr>
            <a:endParaRPr lang="en-GB" dirty="0">
              <a:solidFill>
                <a:srgbClr val="002060"/>
              </a:solidFill>
            </a:endParaRPr>
          </a:p>
          <a:p>
            <a:pPr marL="457200" lvl="1" indent="0">
              <a:buNone/>
            </a:pPr>
            <a:r>
              <a:rPr lang="en-GB" dirty="0">
                <a:solidFill>
                  <a:srgbClr val="002060"/>
                </a:solidFill>
              </a:rPr>
              <a:t>There is a five minute explanation and demonstration of mind mapping on YouTube - here</a:t>
            </a:r>
          </a:p>
          <a:p>
            <a:pPr marL="457200" lvl="1" indent="0">
              <a:buNone/>
            </a:pPr>
            <a:r>
              <a:rPr lang="en-GB" dirty="0">
                <a:hlinkClick r:id="rId3"/>
              </a:rPr>
              <a:t>https://www.youtube.com/watch?v=vAovxXGBxR8</a:t>
            </a:r>
            <a:endParaRPr lang="en-GB" dirty="0">
              <a:solidFill>
                <a:srgbClr val="002060"/>
              </a:solidFill>
            </a:endParaRPr>
          </a:p>
          <a:p>
            <a:pPr marL="457200" lvl="1" indent="0">
              <a:buNone/>
            </a:pPr>
            <a:endParaRPr lang="en-GB" dirty="0">
              <a:solidFill>
                <a:srgbClr val="002060"/>
              </a:solidFill>
            </a:endParaRPr>
          </a:p>
          <a:p>
            <a:pPr marL="457200" lvl="1" indent="0">
              <a:buNone/>
            </a:pPr>
            <a:endParaRPr lang="en-GB" dirty="0">
              <a:solidFill>
                <a:srgbClr val="002060"/>
              </a:solidFill>
            </a:endParaRPr>
          </a:p>
        </p:txBody>
      </p:sp>
      <p:pic>
        <p:nvPicPr>
          <p:cNvPr id="5" name="Picture 4" descr="A person sitting at a table using a computer&#10;&#10;Description automatically generated">
            <a:extLst>
              <a:ext uri="{FF2B5EF4-FFF2-40B4-BE49-F238E27FC236}">
                <a16:creationId xmlns:a16="http://schemas.microsoft.com/office/drawing/2014/main" id="{DED243A9-9B57-43F6-B635-74A58F52C59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767781" y="3523145"/>
            <a:ext cx="3376220" cy="2202788"/>
          </a:xfrm>
          <a:prstGeom prst="rect">
            <a:avLst/>
          </a:prstGeom>
        </p:spPr>
      </p:pic>
      <p:pic>
        <p:nvPicPr>
          <p:cNvPr id="7" name="Picture 6" descr="A picture containing text, map&#10;&#10;Description automatically generated">
            <a:extLst>
              <a:ext uri="{FF2B5EF4-FFF2-40B4-BE49-F238E27FC236}">
                <a16:creationId xmlns:a16="http://schemas.microsoft.com/office/drawing/2014/main" id="{1B00352F-107D-4E4D-9266-55DFF4775FFF}"/>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5748534" y="1000124"/>
            <a:ext cx="3376221" cy="2428875"/>
          </a:xfrm>
          <a:prstGeom prst="rect">
            <a:avLst/>
          </a:prstGeom>
        </p:spPr>
      </p:pic>
    </p:spTree>
    <p:extLst>
      <p:ext uri="{BB962C8B-B14F-4D97-AF65-F5344CB8AC3E}">
        <p14:creationId xmlns:p14="http://schemas.microsoft.com/office/powerpoint/2010/main" val="36430994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chemeClr val="bg1"/>
                </a:solidFill>
              </a:rPr>
              <a:t>Take 5 minutes to reflect upon tonight – what have you learnt?  </a:t>
            </a:r>
          </a:p>
          <a:p>
            <a:r>
              <a:rPr lang="en-GB" dirty="0">
                <a:solidFill>
                  <a:schemeClr val="bg1"/>
                </a:solidFill>
              </a:rPr>
              <a:t>Which areas will you want to research further? </a:t>
            </a:r>
          </a:p>
          <a:p>
            <a:r>
              <a:rPr lang="en-GB" dirty="0">
                <a:solidFill>
                  <a:schemeClr val="bg1"/>
                </a:solidFill>
              </a:rPr>
              <a:t>What can help you with your assignment?</a:t>
            </a:r>
          </a:p>
          <a:p>
            <a:r>
              <a:rPr lang="en-GB" dirty="0">
                <a:solidFill>
                  <a:schemeClr val="bg1"/>
                </a:solidFill>
              </a:rPr>
              <a:t>What can help you in your career?</a:t>
            </a:r>
          </a:p>
        </p:txBody>
      </p:sp>
      <p:sp>
        <p:nvSpPr>
          <p:cNvPr id="4" name="Slide Number Placeholder 3">
            <a:extLst>
              <a:ext uri="{FF2B5EF4-FFF2-40B4-BE49-F238E27FC236}">
                <a16:creationId xmlns:a16="http://schemas.microsoft.com/office/drawing/2014/main" id="{9B1590A9-85E1-44C4-8875-F82C6BB63C21}"/>
              </a:ext>
            </a:extLst>
          </p:cNvPr>
          <p:cNvSpPr>
            <a:spLocks noGrp="1"/>
          </p:cNvSpPr>
          <p:nvPr>
            <p:ph type="sldNum" sz="quarter" idx="12"/>
          </p:nvPr>
        </p:nvSpPr>
        <p:spPr/>
        <p:txBody>
          <a:bodyPr/>
          <a:lstStyle/>
          <a:p>
            <a:fld id="{3D165440-4880-415F-9146-4793BDD623F8}" type="slidenum">
              <a:rPr lang="en-GB" smtClean="0"/>
              <a:t>18</a:t>
            </a:fld>
            <a:endParaRPr lang="en-GB"/>
          </a:p>
        </p:txBody>
      </p:sp>
    </p:spTree>
    <p:extLst>
      <p:ext uri="{BB962C8B-B14F-4D97-AF65-F5344CB8AC3E}">
        <p14:creationId xmlns:p14="http://schemas.microsoft.com/office/powerpoint/2010/main" val="20585349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FABD4-A4CA-41FD-BFBD-20F5A5B7BED7}"/>
              </a:ext>
            </a:extLst>
          </p:cNvPr>
          <p:cNvSpPr>
            <a:spLocks noGrp="1"/>
          </p:cNvSpPr>
          <p:nvPr>
            <p:ph type="title"/>
          </p:nvPr>
        </p:nvSpPr>
        <p:spPr>
          <a:xfrm>
            <a:off x="628650" y="365125"/>
            <a:ext cx="7886700" cy="739775"/>
          </a:xfrm>
        </p:spPr>
        <p:txBody>
          <a:bodyPr/>
          <a:lstStyle/>
          <a:p>
            <a:pPr algn="ctr"/>
            <a:r>
              <a:rPr lang="en-GB" dirty="0"/>
              <a:t>Reference List </a:t>
            </a:r>
          </a:p>
        </p:txBody>
      </p:sp>
      <p:sp>
        <p:nvSpPr>
          <p:cNvPr id="3" name="Content Placeholder 2">
            <a:extLst>
              <a:ext uri="{FF2B5EF4-FFF2-40B4-BE49-F238E27FC236}">
                <a16:creationId xmlns:a16="http://schemas.microsoft.com/office/drawing/2014/main" id="{43765F0B-7DB6-4357-A60E-C24390AEC0EC}"/>
              </a:ext>
            </a:extLst>
          </p:cNvPr>
          <p:cNvSpPr>
            <a:spLocks noGrp="1"/>
          </p:cNvSpPr>
          <p:nvPr>
            <p:ph idx="1"/>
          </p:nvPr>
        </p:nvSpPr>
        <p:spPr>
          <a:xfrm>
            <a:off x="628650" y="1253331"/>
            <a:ext cx="7886700" cy="4351338"/>
          </a:xfrm>
        </p:spPr>
        <p:txBody>
          <a:bodyPr/>
          <a:lstStyle/>
          <a:p>
            <a:r>
              <a:rPr lang="en-GB" dirty="0"/>
              <a:t>Henry, J. (2009):  </a:t>
            </a:r>
            <a:r>
              <a:rPr lang="en-GB" i="1" dirty="0"/>
              <a:t>Creative Management And Development</a:t>
            </a:r>
            <a:r>
              <a:rPr lang="en-GB" dirty="0"/>
              <a:t>, 3</a:t>
            </a:r>
            <a:r>
              <a:rPr lang="en-GB" baseline="30000" dirty="0"/>
              <a:t>rd</a:t>
            </a:r>
            <a:r>
              <a:rPr lang="en-GB" dirty="0"/>
              <a:t> Ed. London: Sage Publications Ltd.</a:t>
            </a:r>
          </a:p>
          <a:p>
            <a:r>
              <a:rPr lang="en-GB" dirty="0"/>
              <a:t>Owens, D. A. (2012). </a:t>
            </a:r>
            <a:r>
              <a:rPr lang="en-GB" i="1" dirty="0"/>
              <a:t>Creative people must be stopped: 6 ways we kill innovations (without even trying).  </a:t>
            </a:r>
            <a:r>
              <a:rPr lang="en-GB" dirty="0"/>
              <a:t>San Francisco; Jossey-Bass</a:t>
            </a:r>
          </a:p>
          <a:p>
            <a:endParaRPr lang="en-GB" dirty="0"/>
          </a:p>
          <a:p>
            <a:endParaRPr lang="en-GB" dirty="0"/>
          </a:p>
        </p:txBody>
      </p:sp>
    </p:spTree>
    <p:extLst>
      <p:ext uri="{BB962C8B-B14F-4D97-AF65-F5344CB8AC3E}">
        <p14:creationId xmlns:p14="http://schemas.microsoft.com/office/powerpoint/2010/main" val="3926255967"/>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A532B60-F80F-4D35-BE39-0E02893AB95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0DDD964-8EAF-4104-A63C-4B6296599E6A}">
  <ds:schemaRefs>
    <ds:schemaRef ds:uri="http://schemas.microsoft.com/sharepoint/v3/contenttype/forms"/>
  </ds:schemaRefs>
</ds:datastoreItem>
</file>

<file path=customXml/itemProps3.xml><?xml version="1.0" encoding="utf-8"?>
<ds:datastoreItem xmlns:ds="http://schemas.openxmlformats.org/officeDocument/2006/customXml" ds:itemID="{D83B79B5-9D87-48B4-9CC2-7FE5FE73700B}">
  <ds:schemaRefs>
    <ds:schemaRef ds:uri="http://purl.org/dc/elements/1.1/"/>
    <ds:schemaRef ds:uri="http://purl.org/dc/terms/"/>
    <ds:schemaRef ds:uri="http://schemas.microsoft.com/office/infopath/2007/PartnerControls"/>
    <ds:schemaRef ds:uri="http://schemas.microsoft.com/office/2006/documentManagement/types"/>
    <ds:schemaRef ds:uri="http://schemas.openxmlformats.org/package/2006/metadata/core-properties"/>
    <ds:schemaRef ds:uri="f90edf9b-0f74-455c-b63c-928a27ec8b1c"/>
    <ds:schemaRef ds:uri="bc4c28ad-82b3-4539-a18c-a8c438c69a43"/>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Default Theme</Template>
  <TotalTime>17165</TotalTime>
  <Words>3065</Words>
  <Application>Microsoft Office PowerPoint</Application>
  <PresentationFormat>On-screen Show (4:3)</PresentationFormat>
  <Paragraphs>208</Paragraphs>
  <Slides>19</Slides>
  <Notes>11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Corbel</vt:lpstr>
      <vt:lpstr>Default Theme</vt:lpstr>
      <vt:lpstr>BMSK6002   Developing Innovation and Creativity for Business Advantage</vt:lpstr>
      <vt:lpstr>Research Discussion</vt:lpstr>
      <vt:lpstr>Agenda</vt:lpstr>
      <vt:lpstr>Establishing Creative Work Environments</vt:lpstr>
      <vt:lpstr>Explained further</vt:lpstr>
      <vt:lpstr>The Three Components of Creativity</vt:lpstr>
      <vt:lpstr>Review - Discussion</vt:lpstr>
      <vt:lpstr>Individual Barriers &amp; Constraints</vt:lpstr>
      <vt:lpstr>Another View…</vt:lpstr>
      <vt:lpstr>Perception Constraints</vt:lpstr>
      <vt:lpstr>Intellection Constraints</vt:lpstr>
      <vt:lpstr>Expression Constraints</vt:lpstr>
      <vt:lpstr>Another Tool to Help Your Creativity</vt:lpstr>
      <vt:lpstr>‘Six Hats’ Thinking       (De Bono 1985)</vt:lpstr>
      <vt:lpstr>PowerPoint Presentation</vt:lpstr>
      <vt:lpstr>PowerPoint Presentation</vt:lpstr>
      <vt:lpstr>For the next session</vt:lpstr>
      <vt:lpstr>Summary</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BMSK6002  Developing Innovation and Creativity for Business Advantage</dc:title>
  <dc:creator>Paul</dc:creator>
  <cp:lastModifiedBy>Paul Tinkler</cp:lastModifiedBy>
  <cp:revision>93</cp:revision>
  <dcterms:created xsi:type="dcterms:W3CDTF">2018-08-01T10:48:06Z</dcterms:created>
  <dcterms:modified xsi:type="dcterms:W3CDTF">2020-07-23T20:12:36Z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