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tags/tag1.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7.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8.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9.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2.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35.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38.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39.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42.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tags/tag2.xml" ContentType="application/vnd.openxmlformats-officedocument.presentationml.tags+xml"/>
  <Override PartName="/ppt/notesSlides/notesSlide49.xml" ContentType="application/vnd.openxmlformats-officedocument.presentationml.notesSlide+xml"/>
  <Override PartName="/ppt/tags/tag3.xml" ContentType="application/vnd.openxmlformats-officedocument.presentationml.tags+xml"/>
  <Override PartName="/ppt/tags/tag4.xml" ContentType="application/vnd.openxmlformats-officedocument.presentationml.tags+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tags/tag5.xml" ContentType="application/vnd.openxmlformats-officedocument.presentationml.tags+xml"/>
  <Override PartName="/ppt/tags/tag6.xml" ContentType="application/vnd.openxmlformats-officedocument.presentationml.tags+xml"/>
  <Override PartName="/ppt/notesSlides/notesSlide52.xml" ContentType="application/vnd.openxmlformats-officedocument.presentationml.notesSlide+xml"/>
  <Override PartName="/ppt/tags/tag7.xml" ContentType="application/vnd.openxmlformats-officedocument.presentationml.tags+xml"/>
  <Override PartName="/ppt/notesSlides/notesSlide53.xml" ContentType="application/vnd.openxmlformats-officedocument.presentationml.notesSlide+xml"/>
  <Override PartName="/ppt/tags/tag8.xml" ContentType="application/vnd.openxmlformats-officedocument.presentationml.tags+xml"/>
  <Override PartName="/ppt/notesSlides/notesSlide54.xml" ContentType="application/vnd.openxmlformats-officedocument.presentationml.notesSlide+xml"/>
  <Override PartName="/ppt/tags/tag9.xml" ContentType="application/vnd.openxmlformats-officedocument.presentationml.tags+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tags/tag10.xml" ContentType="application/vnd.openxmlformats-officedocument.presentationml.tags+xml"/>
  <Override PartName="/ppt/notesSlides/notesSlide57.xml" ContentType="application/vnd.openxmlformats-officedocument.presentationml.notesSlide+xml"/>
  <Override PartName="/ppt/tags/tag11.xml" ContentType="application/vnd.openxmlformats-officedocument.presentationml.tags+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70.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71.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72.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73.xml" ContentType="application/vnd.openxmlformats-officedocument.presentationml.notesSlide+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notesSlides/notesSlide74.xml" ContentType="application/vnd.openxmlformats-officedocument.presentationml.notesSlide+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notesSlides/notesSlide75.xml" ContentType="application/vnd.openxmlformats-officedocument.presentationml.notesSlide+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notesSlides/notesSlide76.xml" ContentType="application/vnd.openxmlformats-officedocument.presentationml.notesSlide+xml"/>
  <Override PartName="/ppt/notesSlides/notesSlide77.xml" ContentType="application/vnd.openxmlformats-officedocument.presentationml.notesSlide+xml"/>
  <Override PartName="/ppt/notesSlides/notesSlide78.xml" ContentType="application/vnd.openxmlformats-officedocument.presentationml.notesSlide+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notesSlides/notesSlide79.xml" ContentType="application/vnd.openxmlformats-officedocument.presentationml.notesSlide+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notesSlides/notesSlide80.xml" ContentType="application/vnd.openxmlformats-officedocument.presentationml.notesSlide+xml"/>
  <Override PartName="/ppt/notesSlides/notesSlide81.xml" ContentType="application/vnd.openxmlformats-officedocument.presentationml.notesSlide+xml"/>
  <Override PartName="/ppt/notesSlides/notesSlide82.xml" ContentType="application/vnd.openxmlformats-officedocument.presentationml.notesSlide+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notesSlides/notesSlide8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96"/>
  </p:notesMasterIdLst>
  <p:sldIdLst>
    <p:sldId id="256" r:id="rId5"/>
    <p:sldId id="719" r:id="rId6"/>
    <p:sldId id="713" r:id="rId7"/>
    <p:sldId id="714" r:id="rId8"/>
    <p:sldId id="449" r:id="rId9"/>
    <p:sldId id="716" r:id="rId10"/>
    <p:sldId id="299" r:id="rId11"/>
    <p:sldId id="717" r:id="rId12"/>
    <p:sldId id="718" r:id="rId13"/>
    <p:sldId id="604" r:id="rId14"/>
    <p:sldId id="397" r:id="rId15"/>
    <p:sldId id="400" r:id="rId16"/>
    <p:sldId id="588" r:id="rId17"/>
    <p:sldId id="300" r:id="rId18"/>
    <p:sldId id="589" r:id="rId19"/>
    <p:sldId id="613" r:id="rId20"/>
    <p:sldId id="599" r:id="rId21"/>
    <p:sldId id="632" r:id="rId22"/>
    <p:sldId id="640" r:id="rId23"/>
    <p:sldId id="711" r:id="rId24"/>
    <p:sldId id="721" r:id="rId25"/>
    <p:sldId id="722" r:id="rId26"/>
    <p:sldId id="522" r:id="rId27"/>
    <p:sldId id="523" r:id="rId28"/>
    <p:sldId id="723" r:id="rId29"/>
    <p:sldId id="527" r:id="rId30"/>
    <p:sldId id="726" r:id="rId31"/>
    <p:sldId id="528" r:id="rId32"/>
    <p:sldId id="529" r:id="rId33"/>
    <p:sldId id="530" r:id="rId34"/>
    <p:sldId id="531" r:id="rId35"/>
    <p:sldId id="533" r:id="rId36"/>
    <p:sldId id="534" r:id="rId37"/>
    <p:sldId id="536" r:id="rId38"/>
    <p:sldId id="535" r:id="rId39"/>
    <p:sldId id="538" r:id="rId40"/>
    <p:sldId id="539" r:id="rId41"/>
    <p:sldId id="540" r:id="rId42"/>
    <p:sldId id="541" r:id="rId43"/>
    <p:sldId id="542" r:id="rId44"/>
    <p:sldId id="544" r:id="rId45"/>
    <p:sldId id="547" r:id="rId46"/>
    <p:sldId id="551" r:id="rId47"/>
    <p:sldId id="552" r:id="rId48"/>
    <p:sldId id="553" r:id="rId49"/>
    <p:sldId id="554" r:id="rId50"/>
    <p:sldId id="555" r:id="rId51"/>
    <p:sldId id="568" r:id="rId52"/>
    <p:sldId id="569" r:id="rId53"/>
    <p:sldId id="573" r:id="rId54"/>
    <p:sldId id="258" r:id="rId55"/>
    <p:sldId id="699" r:id="rId56"/>
    <p:sldId id="260" r:id="rId57"/>
    <p:sldId id="261" r:id="rId58"/>
    <p:sldId id="262" r:id="rId59"/>
    <p:sldId id="266" r:id="rId60"/>
    <p:sldId id="267" r:id="rId61"/>
    <p:sldId id="269" r:id="rId62"/>
    <p:sldId id="268" r:id="rId63"/>
    <p:sldId id="270" r:id="rId64"/>
    <p:sldId id="700" r:id="rId65"/>
    <p:sldId id="701" r:id="rId66"/>
    <p:sldId id="702" r:id="rId67"/>
    <p:sldId id="703" r:id="rId68"/>
    <p:sldId id="276" r:id="rId69"/>
    <p:sldId id="277" r:id="rId70"/>
    <p:sldId id="279" r:id="rId71"/>
    <p:sldId id="280" r:id="rId72"/>
    <p:sldId id="704" r:id="rId73"/>
    <p:sldId id="285" r:id="rId74"/>
    <p:sldId id="591" r:id="rId75"/>
    <p:sldId id="592" r:id="rId76"/>
    <p:sldId id="593" r:id="rId77"/>
    <p:sldId id="595" r:id="rId78"/>
    <p:sldId id="705" r:id="rId79"/>
    <p:sldId id="286" r:id="rId80"/>
    <p:sldId id="287" r:id="rId81"/>
    <p:sldId id="706" r:id="rId82"/>
    <p:sldId id="289" r:id="rId83"/>
    <p:sldId id="707" r:id="rId84"/>
    <p:sldId id="291" r:id="rId85"/>
    <p:sldId id="596" r:id="rId86"/>
    <p:sldId id="307" r:id="rId87"/>
    <p:sldId id="296" r:id="rId88"/>
    <p:sldId id="556" r:id="rId89"/>
    <p:sldId id="602" r:id="rId90"/>
    <p:sldId id="708" r:id="rId91"/>
    <p:sldId id="564" r:id="rId92"/>
    <p:sldId id="571" r:id="rId93"/>
    <p:sldId id="709" r:id="rId94"/>
    <p:sldId id="749" r:id="rId9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eP4wCslWiKNsnbUFnAYoQg==" hashData="x5FoaoIAUqF0aoXK1sIPLtKz6PpHRhE+rJkvHMnPE4LuWCAIdEw6ii+eEa5Cz206yXNe7xmefGJlqSyGSkUkNg=="/>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634" autoAdjust="0"/>
    <p:restoredTop sz="96327"/>
  </p:normalViewPr>
  <p:slideViewPr>
    <p:cSldViewPr snapToGrid="0">
      <p:cViewPr varScale="1">
        <p:scale>
          <a:sx n="107" d="100"/>
          <a:sy n="107" d="100"/>
        </p:scale>
        <p:origin x="86" y="96"/>
      </p:cViewPr>
      <p:guideLst/>
    </p:cSldViewPr>
  </p:slideViewPr>
  <p:notesTextViewPr>
    <p:cViewPr>
      <p:scale>
        <a:sx n="1" d="1"/>
        <a:sy n="1" d="1"/>
      </p:scale>
      <p:origin x="0" y="0"/>
    </p:cViewPr>
  </p:notesTextViewPr>
  <p:notesViewPr>
    <p:cSldViewPr snapToGrid="0">
      <p:cViewPr varScale="1">
        <p:scale>
          <a:sx n="82" d="100"/>
          <a:sy n="82" d="100"/>
        </p:scale>
        <p:origin x="2877" y="58"/>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6" Type="http://schemas.openxmlformats.org/officeDocument/2006/relationships/slide" Target="slides/slide12.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5" Type="http://schemas.openxmlformats.org/officeDocument/2006/relationships/slide" Target="slides/slide1.xml"/><Relationship Id="rId90" Type="http://schemas.openxmlformats.org/officeDocument/2006/relationships/slide" Target="slides/slide86.xml"/><Relationship Id="rId95" Type="http://schemas.openxmlformats.org/officeDocument/2006/relationships/slide" Target="slides/slide91.xml"/><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0" Type="http://schemas.openxmlformats.org/officeDocument/2006/relationships/slide" Target="slides/slide76.xml"/><Relationship Id="rId85" Type="http://schemas.openxmlformats.org/officeDocument/2006/relationships/slide" Target="slides/slide8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slide" Target="slides/slide87.xml"/><Relationship Id="rId96"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presProps" Target="presProps.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61" Type="http://schemas.openxmlformats.org/officeDocument/2006/relationships/slide" Target="slides/slide57.xml"/><Relationship Id="rId82" Type="http://schemas.openxmlformats.org/officeDocument/2006/relationships/slide" Target="slides/slide78.xml"/><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slide" Target="slides/slide89.xml"/><Relationship Id="rId98"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B3CD8B-A156-4775-A70B-49E969614A3D}" type="doc">
      <dgm:prSet loTypeId="urn:microsoft.com/office/officeart/2008/layout/LinedList" loCatId="list" qsTypeId="urn:microsoft.com/office/officeart/2005/8/quickstyle/simple1" qsCatId="simple" csTypeId="urn:microsoft.com/office/officeart/2005/8/colors/accent6_2" csCatId="accent6" phldr="1"/>
      <dgm:spPr/>
      <dgm:t>
        <a:bodyPr/>
        <a:lstStyle/>
        <a:p>
          <a:endParaRPr lang="en-US"/>
        </a:p>
      </dgm:t>
    </dgm:pt>
    <dgm:pt modelId="{1C881C78-D60A-4B53-B10A-CEDDA9929720}">
      <dgm:prSet/>
      <dgm:spPr/>
      <dgm:t>
        <a:bodyPr/>
        <a:lstStyle/>
        <a:p>
          <a:r>
            <a:rPr lang="en-US" dirty="0"/>
            <a:t>Part 1 – Recap of W1 &amp; W2</a:t>
          </a:r>
        </a:p>
      </dgm:t>
    </dgm:pt>
    <dgm:pt modelId="{F0CC3D47-076E-4852-A645-DDF171B2D652}" type="parTrans" cxnId="{46768992-DF18-4D8E-AE3C-F5239855D4C6}">
      <dgm:prSet/>
      <dgm:spPr/>
      <dgm:t>
        <a:bodyPr/>
        <a:lstStyle/>
        <a:p>
          <a:endParaRPr lang="en-US"/>
        </a:p>
      </dgm:t>
    </dgm:pt>
    <dgm:pt modelId="{11144B7D-D386-4396-A255-49DFF79DD37B}" type="sibTrans" cxnId="{46768992-DF18-4D8E-AE3C-F5239855D4C6}">
      <dgm:prSet/>
      <dgm:spPr/>
      <dgm:t>
        <a:bodyPr/>
        <a:lstStyle/>
        <a:p>
          <a:endParaRPr lang="en-US"/>
        </a:p>
      </dgm:t>
    </dgm:pt>
    <dgm:pt modelId="{754C89DE-EE9A-430E-A967-07DE8FED1404}">
      <dgm:prSet/>
      <dgm:spPr/>
      <dgm:t>
        <a:bodyPr/>
        <a:lstStyle/>
        <a:p>
          <a:r>
            <a:rPr lang="en-US" dirty="0"/>
            <a:t>Part 2 – Powers of Entry, Search, and Seize </a:t>
          </a:r>
        </a:p>
      </dgm:t>
    </dgm:pt>
    <dgm:pt modelId="{8E3657EB-95BC-49E2-806B-F0B1ED787B18}" type="parTrans" cxnId="{44FC663D-68D6-494C-934A-EC4BF23B477B}">
      <dgm:prSet/>
      <dgm:spPr/>
      <dgm:t>
        <a:bodyPr/>
        <a:lstStyle/>
        <a:p>
          <a:endParaRPr lang="en-US"/>
        </a:p>
      </dgm:t>
    </dgm:pt>
    <dgm:pt modelId="{613E508A-D742-4C1C-83E8-25B3A07E9C6B}" type="sibTrans" cxnId="{44FC663D-68D6-494C-934A-EC4BF23B477B}">
      <dgm:prSet/>
      <dgm:spPr/>
      <dgm:t>
        <a:bodyPr/>
        <a:lstStyle/>
        <a:p>
          <a:endParaRPr lang="en-US"/>
        </a:p>
      </dgm:t>
    </dgm:pt>
    <dgm:pt modelId="{17924FE7-B792-4925-A202-8D540E5FB5AD}">
      <dgm:prSet/>
      <dgm:spPr/>
      <dgm:t>
        <a:bodyPr/>
        <a:lstStyle/>
        <a:p>
          <a:r>
            <a:rPr lang="en-US"/>
            <a:t>Part 3 – Theft, Burglary &amp; Robbery </a:t>
          </a:r>
        </a:p>
      </dgm:t>
    </dgm:pt>
    <dgm:pt modelId="{F86A896C-6768-4DC3-B0EC-F3531F6713DF}" type="parTrans" cxnId="{96767420-85D5-48B8-9778-322422DA5FA1}">
      <dgm:prSet/>
      <dgm:spPr/>
      <dgm:t>
        <a:bodyPr/>
        <a:lstStyle/>
        <a:p>
          <a:endParaRPr lang="en-US"/>
        </a:p>
      </dgm:t>
    </dgm:pt>
    <dgm:pt modelId="{5363376C-9BEE-4B62-A612-240A811A9607}" type="sibTrans" cxnId="{96767420-85D5-48B8-9778-322422DA5FA1}">
      <dgm:prSet/>
      <dgm:spPr/>
      <dgm:t>
        <a:bodyPr/>
        <a:lstStyle/>
        <a:p>
          <a:endParaRPr lang="en-US"/>
        </a:p>
      </dgm:t>
    </dgm:pt>
    <dgm:pt modelId="{117EE47B-BDA0-4849-BBC8-E983B69EA82C}" type="pres">
      <dgm:prSet presAssocID="{0BB3CD8B-A156-4775-A70B-49E969614A3D}" presName="vert0" presStyleCnt="0">
        <dgm:presLayoutVars>
          <dgm:dir/>
          <dgm:animOne val="branch"/>
          <dgm:animLvl val="lvl"/>
        </dgm:presLayoutVars>
      </dgm:prSet>
      <dgm:spPr/>
    </dgm:pt>
    <dgm:pt modelId="{BBC61BB7-8698-9B43-9351-C324371415FD}" type="pres">
      <dgm:prSet presAssocID="{1C881C78-D60A-4B53-B10A-CEDDA9929720}" presName="thickLine" presStyleLbl="alignNode1" presStyleIdx="0" presStyleCnt="3"/>
      <dgm:spPr/>
    </dgm:pt>
    <dgm:pt modelId="{D2FDF11E-0266-C545-9164-7E17D4796338}" type="pres">
      <dgm:prSet presAssocID="{1C881C78-D60A-4B53-B10A-CEDDA9929720}" presName="horz1" presStyleCnt="0"/>
      <dgm:spPr/>
    </dgm:pt>
    <dgm:pt modelId="{DA5B4E9D-F77C-4C4C-BA8E-29E1604DBAEB}" type="pres">
      <dgm:prSet presAssocID="{1C881C78-D60A-4B53-B10A-CEDDA9929720}" presName="tx1" presStyleLbl="revTx" presStyleIdx="0" presStyleCnt="3"/>
      <dgm:spPr/>
    </dgm:pt>
    <dgm:pt modelId="{6CCD101C-21D6-5A4E-9CF1-FE39570F5D8B}" type="pres">
      <dgm:prSet presAssocID="{1C881C78-D60A-4B53-B10A-CEDDA9929720}" presName="vert1" presStyleCnt="0"/>
      <dgm:spPr/>
    </dgm:pt>
    <dgm:pt modelId="{515CB733-9EB0-C144-B9ED-29BA979005E4}" type="pres">
      <dgm:prSet presAssocID="{754C89DE-EE9A-430E-A967-07DE8FED1404}" presName="thickLine" presStyleLbl="alignNode1" presStyleIdx="1" presStyleCnt="3"/>
      <dgm:spPr/>
    </dgm:pt>
    <dgm:pt modelId="{CFED954F-967D-D141-82BA-2AF845583700}" type="pres">
      <dgm:prSet presAssocID="{754C89DE-EE9A-430E-A967-07DE8FED1404}" presName="horz1" presStyleCnt="0"/>
      <dgm:spPr/>
    </dgm:pt>
    <dgm:pt modelId="{BAEE59D9-7D1B-214D-9091-8241B99BAD5C}" type="pres">
      <dgm:prSet presAssocID="{754C89DE-EE9A-430E-A967-07DE8FED1404}" presName="tx1" presStyleLbl="revTx" presStyleIdx="1" presStyleCnt="3"/>
      <dgm:spPr/>
    </dgm:pt>
    <dgm:pt modelId="{8DC1916C-5C2F-0A4E-ABEB-8C5C49AD3578}" type="pres">
      <dgm:prSet presAssocID="{754C89DE-EE9A-430E-A967-07DE8FED1404}" presName="vert1" presStyleCnt="0"/>
      <dgm:spPr/>
    </dgm:pt>
    <dgm:pt modelId="{D9CE4E69-8854-BF49-BB9F-F9C384CED8D7}" type="pres">
      <dgm:prSet presAssocID="{17924FE7-B792-4925-A202-8D540E5FB5AD}" presName="thickLine" presStyleLbl="alignNode1" presStyleIdx="2" presStyleCnt="3"/>
      <dgm:spPr/>
    </dgm:pt>
    <dgm:pt modelId="{3C915E62-01D5-1F47-A207-0C13B32C4586}" type="pres">
      <dgm:prSet presAssocID="{17924FE7-B792-4925-A202-8D540E5FB5AD}" presName="horz1" presStyleCnt="0"/>
      <dgm:spPr/>
    </dgm:pt>
    <dgm:pt modelId="{BAFD1D27-459B-7640-BA80-9EBD4588A5BB}" type="pres">
      <dgm:prSet presAssocID="{17924FE7-B792-4925-A202-8D540E5FB5AD}" presName="tx1" presStyleLbl="revTx" presStyleIdx="2" presStyleCnt="3"/>
      <dgm:spPr/>
    </dgm:pt>
    <dgm:pt modelId="{CDE332D7-28C5-1049-9A99-CDB2B5F6E6A5}" type="pres">
      <dgm:prSet presAssocID="{17924FE7-B792-4925-A202-8D540E5FB5AD}" presName="vert1" presStyleCnt="0"/>
      <dgm:spPr/>
    </dgm:pt>
  </dgm:ptLst>
  <dgm:cxnLst>
    <dgm:cxn modelId="{96767420-85D5-48B8-9778-322422DA5FA1}" srcId="{0BB3CD8B-A156-4775-A70B-49E969614A3D}" destId="{17924FE7-B792-4925-A202-8D540E5FB5AD}" srcOrd="2" destOrd="0" parTransId="{F86A896C-6768-4DC3-B0EC-F3531F6713DF}" sibTransId="{5363376C-9BEE-4B62-A612-240A811A9607}"/>
    <dgm:cxn modelId="{44FC663D-68D6-494C-934A-EC4BF23B477B}" srcId="{0BB3CD8B-A156-4775-A70B-49E969614A3D}" destId="{754C89DE-EE9A-430E-A967-07DE8FED1404}" srcOrd="1" destOrd="0" parTransId="{8E3657EB-95BC-49E2-806B-F0B1ED787B18}" sibTransId="{613E508A-D742-4C1C-83E8-25B3A07E9C6B}"/>
    <dgm:cxn modelId="{2D4E935E-7203-7840-89A6-B74525E6646A}" type="presOf" srcId="{0BB3CD8B-A156-4775-A70B-49E969614A3D}" destId="{117EE47B-BDA0-4849-BBC8-E983B69EA82C}" srcOrd="0" destOrd="0" presId="urn:microsoft.com/office/officeart/2008/layout/LinedList"/>
    <dgm:cxn modelId="{C5F35458-9B25-B34F-AE8A-C2C22EF48D41}" type="presOf" srcId="{1C881C78-D60A-4B53-B10A-CEDDA9929720}" destId="{DA5B4E9D-F77C-4C4C-BA8E-29E1604DBAEB}" srcOrd="0" destOrd="0" presId="urn:microsoft.com/office/officeart/2008/layout/LinedList"/>
    <dgm:cxn modelId="{46768992-DF18-4D8E-AE3C-F5239855D4C6}" srcId="{0BB3CD8B-A156-4775-A70B-49E969614A3D}" destId="{1C881C78-D60A-4B53-B10A-CEDDA9929720}" srcOrd="0" destOrd="0" parTransId="{F0CC3D47-076E-4852-A645-DDF171B2D652}" sibTransId="{11144B7D-D386-4396-A255-49DFF79DD37B}"/>
    <dgm:cxn modelId="{A8B49FAF-C178-DC48-AAB2-F13AFC33F7DE}" type="presOf" srcId="{754C89DE-EE9A-430E-A967-07DE8FED1404}" destId="{BAEE59D9-7D1B-214D-9091-8241B99BAD5C}" srcOrd="0" destOrd="0" presId="urn:microsoft.com/office/officeart/2008/layout/LinedList"/>
    <dgm:cxn modelId="{1DA3C4B3-6E99-3C44-BB9E-80EEBDCAE38A}" type="presOf" srcId="{17924FE7-B792-4925-A202-8D540E5FB5AD}" destId="{BAFD1D27-459B-7640-BA80-9EBD4588A5BB}" srcOrd="0" destOrd="0" presId="urn:microsoft.com/office/officeart/2008/layout/LinedList"/>
    <dgm:cxn modelId="{54AA5832-0710-3342-8D23-DCED8B0422D9}" type="presParOf" srcId="{117EE47B-BDA0-4849-BBC8-E983B69EA82C}" destId="{BBC61BB7-8698-9B43-9351-C324371415FD}" srcOrd="0" destOrd="0" presId="urn:microsoft.com/office/officeart/2008/layout/LinedList"/>
    <dgm:cxn modelId="{3174084C-2ABC-9B4B-A79B-91937B4F95C5}" type="presParOf" srcId="{117EE47B-BDA0-4849-BBC8-E983B69EA82C}" destId="{D2FDF11E-0266-C545-9164-7E17D4796338}" srcOrd="1" destOrd="0" presId="urn:microsoft.com/office/officeart/2008/layout/LinedList"/>
    <dgm:cxn modelId="{0008744D-8FB8-5646-96AE-87E4F0BF0072}" type="presParOf" srcId="{D2FDF11E-0266-C545-9164-7E17D4796338}" destId="{DA5B4E9D-F77C-4C4C-BA8E-29E1604DBAEB}" srcOrd="0" destOrd="0" presId="urn:microsoft.com/office/officeart/2008/layout/LinedList"/>
    <dgm:cxn modelId="{DF6EF5FA-7478-174B-ABB9-BF2F85180A15}" type="presParOf" srcId="{D2FDF11E-0266-C545-9164-7E17D4796338}" destId="{6CCD101C-21D6-5A4E-9CF1-FE39570F5D8B}" srcOrd="1" destOrd="0" presId="urn:microsoft.com/office/officeart/2008/layout/LinedList"/>
    <dgm:cxn modelId="{65E2812C-EEB2-514A-9AA7-D85527BFD7CC}" type="presParOf" srcId="{117EE47B-BDA0-4849-BBC8-E983B69EA82C}" destId="{515CB733-9EB0-C144-B9ED-29BA979005E4}" srcOrd="2" destOrd="0" presId="urn:microsoft.com/office/officeart/2008/layout/LinedList"/>
    <dgm:cxn modelId="{C0881FFB-A413-EA4E-9137-6FCD93C2573B}" type="presParOf" srcId="{117EE47B-BDA0-4849-BBC8-E983B69EA82C}" destId="{CFED954F-967D-D141-82BA-2AF845583700}" srcOrd="3" destOrd="0" presId="urn:microsoft.com/office/officeart/2008/layout/LinedList"/>
    <dgm:cxn modelId="{142E7FBB-3201-3549-A4E4-0E0CD824506E}" type="presParOf" srcId="{CFED954F-967D-D141-82BA-2AF845583700}" destId="{BAEE59D9-7D1B-214D-9091-8241B99BAD5C}" srcOrd="0" destOrd="0" presId="urn:microsoft.com/office/officeart/2008/layout/LinedList"/>
    <dgm:cxn modelId="{8702B250-FFDD-E04C-8915-099305091134}" type="presParOf" srcId="{CFED954F-967D-D141-82BA-2AF845583700}" destId="{8DC1916C-5C2F-0A4E-ABEB-8C5C49AD3578}" srcOrd="1" destOrd="0" presId="urn:microsoft.com/office/officeart/2008/layout/LinedList"/>
    <dgm:cxn modelId="{75846369-C663-974F-A52A-C0B7E7E1C07E}" type="presParOf" srcId="{117EE47B-BDA0-4849-BBC8-E983B69EA82C}" destId="{D9CE4E69-8854-BF49-BB9F-F9C384CED8D7}" srcOrd="4" destOrd="0" presId="urn:microsoft.com/office/officeart/2008/layout/LinedList"/>
    <dgm:cxn modelId="{95E63CD9-D4D3-4B46-9B75-522079C1F0C6}" type="presParOf" srcId="{117EE47B-BDA0-4849-BBC8-E983B69EA82C}" destId="{3C915E62-01D5-1F47-A207-0C13B32C4586}" srcOrd="5" destOrd="0" presId="urn:microsoft.com/office/officeart/2008/layout/LinedList"/>
    <dgm:cxn modelId="{4E91E3A3-4869-9444-B1F8-9194ADAC800A}" type="presParOf" srcId="{3C915E62-01D5-1F47-A207-0C13B32C4586}" destId="{BAFD1D27-459B-7640-BA80-9EBD4588A5BB}" srcOrd="0" destOrd="0" presId="urn:microsoft.com/office/officeart/2008/layout/LinedList"/>
    <dgm:cxn modelId="{08FA03B0-1F4F-3943-9B18-8BD799D56BD4}" type="presParOf" srcId="{3C915E62-01D5-1F47-A207-0C13B32C4586}" destId="{CDE332D7-28C5-1049-9A99-CDB2B5F6E6A5}"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FAD1A4A-34FE-48D4-A190-BB20F2037643}" type="doc">
      <dgm:prSet loTypeId="urn:microsoft.com/office/officeart/2005/8/layout/vList2" loCatId="list" qsTypeId="urn:microsoft.com/office/officeart/2005/8/quickstyle/simple2" qsCatId="simple" csTypeId="urn:microsoft.com/office/officeart/2005/8/colors/accent0_3" csCatId="mainScheme" phldr="1"/>
      <dgm:spPr/>
      <dgm:t>
        <a:bodyPr/>
        <a:lstStyle/>
        <a:p>
          <a:endParaRPr lang="en-US"/>
        </a:p>
      </dgm:t>
    </dgm:pt>
    <dgm:pt modelId="{9E1F1F64-C511-4F42-8034-355F9C47BFF4}">
      <dgm:prSet/>
      <dgm:spPr/>
      <dgm:t>
        <a:bodyPr/>
        <a:lstStyle/>
        <a:p>
          <a:r>
            <a:rPr lang="en-GB" dirty="0"/>
            <a:t>‘’The objective of taking samples from suspects, victims and crime scenes is to demonstrate a link between them…’’</a:t>
          </a:r>
          <a:endParaRPr lang="en-US" dirty="0"/>
        </a:p>
      </dgm:t>
    </dgm:pt>
    <dgm:pt modelId="{8AFED5BF-F2E1-403B-8BFE-033B06B53F39}" type="parTrans" cxnId="{4977C42C-6E29-4B75-89A8-B14E3122C7E1}">
      <dgm:prSet/>
      <dgm:spPr/>
      <dgm:t>
        <a:bodyPr/>
        <a:lstStyle/>
        <a:p>
          <a:endParaRPr lang="en-US"/>
        </a:p>
      </dgm:t>
    </dgm:pt>
    <dgm:pt modelId="{219E162C-808B-4939-9FD5-B103F58EBB79}" type="sibTrans" cxnId="{4977C42C-6E29-4B75-89A8-B14E3122C7E1}">
      <dgm:prSet/>
      <dgm:spPr/>
      <dgm:t>
        <a:bodyPr/>
        <a:lstStyle/>
        <a:p>
          <a:endParaRPr lang="en-US"/>
        </a:p>
      </dgm:t>
    </dgm:pt>
    <dgm:pt modelId="{81CDC9F4-D654-40AF-AA58-1D2D54E45237}">
      <dgm:prSet/>
      <dgm:spPr/>
      <dgm:t>
        <a:bodyPr/>
        <a:lstStyle/>
        <a:p>
          <a:r>
            <a:rPr lang="en-GB" dirty="0"/>
            <a:t>‘’Forensic evidence has the potential to produce powerful forms of evidence…’’</a:t>
          </a:r>
          <a:endParaRPr lang="en-US" dirty="0"/>
        </a:p>
      </dgm:t>
    </dgm:pt>
    <dgm:pt modelId="{3DE96F64-FBC0-4870-9EF1-BB7707AFD33E}" type="parTrans" cxnId="{5E748396-5474-45E7-80A3-876AE37F9F11}">
      <dgm:prSet/>
      <dgm:spPr/>
      <dgm:t>
        <a:bodyPr/>
        <a:lstStyle/>
        <a:p>
          <a:endParaRPr lang="en-US"/>
        </a:p>
      </dgm:t>
    </dgm:pt>
    <dgm:pt modelId="{E05E6C60-0D98-4C9D-8B73-9E93401353C0}" type="sibTrans" cxnId="{5E748396-5474-45E7-80A3-876AE37F9F11}">
      <dgm:prSet/>
      <dgm:spPr/>
      <dgm:t>
        <a:bodyPr/>
        <a:lstStyle/>
        <a:p>
          <a:endParaRPr lang="en-US"/>
        </a:p>
      </dgm:t>
    </dgm:pt>
    <dgm:pt modelId="{A7EC45FD-2E25-44DC-AD05-C7F66D8203CC}">
      <dgm:prSet/>
      <dgm:spPr/>
      <dgm:t>
        <a:bodyPr/>
        <a:lstStyle/>
        <a:p>
          <a:r>
            <a:rPr lang="en-GB" dirty="0"/>
            <a:t>‘’Typically the sample is taken from one person or place then a corresponding sample should be recovered from elsewhere for comparison’’.</a:t>
          </a:r>
          <a:br>
            <a:rPr lang="en-GB" dirty="0"/>
          </a:br>
          <a:r>
            <a:rPr lang="en-GB" dirty="0"/>
            <a:t>				(Bryant and Bryant, 2021, p. 620)</a:t>
          </a:r>
          <a:endParaRPr lang="en-US" dirty="0"/>
        </a:p>
      </dgm:t>
    </dgm:pt>
    <dgm:pt modelId="{A92A4849-6B5E-449B-8B9A-7B17C8B298FA}" type="sibTrans" cxnId="{F2CAF4CF-24E4-4F41-8FFD-4602CDC3C8C1}">
      <dgm:prSet/>
      <dgm:spPr/>
      <dgm:t>
        <a:bodyPr/>
        <a:lstStyle/>
        <a:p>
          <a:endParaRPr lang="en-US"/>
        </a:p>
      </dgm:t>
    </dgm:pt>
    <dgm:pt modelId="{78D6479A-77F1-449F-9FE2-1D462B9FB816}" type="parTrans" cxnId="{F2CAF4CF-24E4-4F41-8FFD-4602CDC3C8C1}">
      <dgm:prSet/>
      <dgm:spPr/>
      <dgm:t>
        <a:bodyPr/>
        <a:lstStyle/>
        <a:p>
          <a:endParaRPr lang="en-US"/>
        </a:p>
      </dgm:t>
    </dgm:pt>
    <dgm:pt modelId="{00CCD4A6-0618-B646-9D8E-C52E1A7C95D9}" type="pres">
      <dgm:prSet presAssocID="{CFAD1A4A-34FE-48D4-A190-BB20F2037643}" presName="linear" presStyleCnt="0">
        <dgm:presLayoutVars>
          <dgm:animLvl val="lvl"/>
          <dgm:resizeHandles val="exact"/>
        </dgm:presLayoutVars>
      </dgm:prSet>
      <dgm:spPr/>
    </dgm:pt>
    <dgm:pt modelId="{BA42E50C-6379-A44C-B22D-65AEE1538964}" type="pres">
      <dgm:prSet presAssocID="{9E1F1F64-C511-4F42-8034-355F9C47BFF4}" presName="parentText" presStyleLbl="node1" presStyleIdx="0" presStyleCnt="3">
        <dgm:presLayoutVars>
          <dgm:chMax val="0"/>
          <dgm:bulletEnabled val="1"/>
        </dgm:presLayoutVars>
      </dgm:prSet>
      <dgm:spPr/>
    </dgm:pt>
    <dgm:pt modelId="{C986D0AB-8402-C24E-8EF9-643237706663}" type="pres">
      <dgm:prSet presAssocID="{219E162C-808B-4939-9FD5-B103F58EBB79}" presName="spacer" presStyleCnt="0"/>
      <dgm:spPr/>
    </dgm:pt>
    <dgm:pt modelId="{2563B2D7-D1FE-6C4B-B46E-C973786A6128}" type="pres">
      <dgm:prSet presAssocID="{81CDC9F4-D654-40AF-AA58-1D2D54E45237}" presName="parentText" presStyleLbl="node1" presStyleIdx="1" presStyleCnt="3">
        <dgm:presLayoutVars>
          <dgm:chMax val="0"/>
          <dgm:bulletEnabled val="1"/>
        </dgm:presLayoutVars>
      </dgm:prSet>
      <dgm:spPr/>
    </dgm:pt>
    <dgm:pt modelId="{E83B535F-F16F-E94A-8ACF-D20A4E217A00}" type="pres">
      <dgm:prSet presAssocID="{E05E6C60-0D98-4C9D-8B73-9E93401353C0}" presName="spacer" presStyleCnt="0"/>
      <dgm:spPr/>
    </dgm:pt>
    <dgm:pt modelId="{E0442FE5-280C-A248-9542-A2EA99539BBD}" type="pres">
      <dgm:prSet presAssocID="{A7EC45FD-2E25-44DC-AD05-C7F66D8203CC}" presName="parentText" presStyleLbl="node1" presStyleIdx="2" presStyleCnt="3">
        <dgm:presLayoutVars>
          <dgm:chMax val="0"/>
          <dgm:bulletEnabled val="1"/>
        </dgm:presLayoutVars>
      </dgm:prSet>
      <dgm:spPr/>
    </dgm:pt>
  </dgm:ptLst>
  <dgm:cxnLst>
    <dgm:cxn modelId="{4977C42C-6E29-4B75-89A8-B14E3122C7E1}" srcId="{CFAD1A4A-34FE-48D4-A190-BB20F2037643}" destId="{9E1F1F64-C511-4F42-8034-355F9C47BFF4}" srcOrd="0" destOrd="0" parTransId="{8AFED5BF-F2E1-403B-8BFE-033B06B53F39}" sibTransId="{219E162C-808B-4939-9FD5-B103F58EBB79}"/>
    <dgm:cxn modelId="{94FFEC75-0FBB-C949-9EE8-EB11A3BA5B38}" type="presOf" srcId="{A7EC45FD-2E25-44DC-AD05-C7F66D8203CC}" destId="{E0442FE5-280C-A248-9542-A2EA99539BBD}" srcOrd="0" destOrd="0" presId="urn:microsoft.com/office/officeart/2005/8/layout/vList2"/>
    <dgm:cxn modelId="{169AEA8A-A381-784D-BDB6-94FD95EA8330}" type="presOf" srcId="{9E1F1F64-C511-4F42-8034-355F9C47BFF4}" destId="{BA42E50C-6379-A44C-B22D-65AEE1538964}" srcOrd="0" destOrd="0" presId="urn:microsoft.com/office/officeart/2005/8/layout/vList2"/>
    <dgm:cxn modelId="{5E748396-5474-45E7-80A3-876AE37F9F11}" srcId="{CFAD1A4A-34FE-48D4-A190-BB20F2037643}" destId="{81CDC9F4-D654-40AF-AA58-1D2D54E45237}" srcOrd="1" destOrd="0" parTransId="{3DE96F64-FBC0-4870-9EF1-BB7707AFD33E}" sibTransId="{E05E6C60-0D98-4C9D-8B73-9E93401353C0}"/>
    <dgm:cxn modelId="{F2CAF4CF-24E4-4F41-8FFD-4602CDC3C8C1}" srcId="{CFAD1A4A-34FE-48D4-A190-BB20F2037643}" destId="{A7EC45FD-2E25-44DC-AD05-C7F66D8203CC}" srcOrd="2" destOrd="0" parTransId="{78D6479A-77F1-449F-9FE2-1D462B9FB816}" sibTransId="{A92A4849-6B5E-449B-8B9A-7B17C8B298FA}"/>
    <dgm:cxn modelId="{4D93D4ED-7B05-384B-B160-ED25AEA2A83E}" type="presOf" srcId="{81CDC9F4-D654-40AF-AA58-1D2D54E45237}" destId="{2563B2D7-D1FE-6C4B-B46E-C973786A6128}" srcOrd="0" destOrd="0" presId="urn:microsoft.com/office/officeart/2005/8/layout/vList2"/>
    <dgm:cxn modelId="{2CEE72F6-9398-FF42-A0BC-21197213116B}" type="presOf" srcId="{CFAD1A4A-34FE-48D4-A190-BB20F2037643}" destId="{00CCD4A6-0618-B646-9D8E-C52E1A7C95D9}" srcOrd="0" destOrd="0" presId="urn:microsoft.com/office/officeart/2005/8/layout/vList2"/>
    <dgm:cxn modelId="{562ADDB6-E89B-4441-B1E7-F934C1F558A1}" type="presParOf" srcId="{00CCD4A6-0618-B646-9D8E-C52E1A7C95D9}" destId="{BA42E50C-6379-A44C-B22D-65AEE1538964}" srcOrd="0" destOrd="0" presId="urn:microsoft.com/office/officeart/2005/8/layout/vList2"/>
    <dgm:cxn modelId="{D0220301-46B4-9E48-9938-646DD76B14E0}" type="presParOf" srcId="{00CCD4A6-0618-B646-9D8E-C52E1A7C95D9}" destId="{C986D0AB-8402-C24E-8EF9-643237706663}" srcOrd="1" destOrd="0" presId="urn:microsoft.com/office/officeart/2005/8/layout/vList2"/>
    <dgm:cxn modelId="{002F7A7A-C7A6-8845-A31A-C63C85AE7518}" type="presParOf" srcId="{00CCD4A6-0618-B646-9D8E-C52E1A7C95D9}" destId="{2563B2D7-D1FE-6C4B-B46E-C973786A6128}" srcOrd="2" destOrd="0" presId="urn:microsoft.com/office/officeart/2005/8/layout/vList2"/>
    <dgm:cxn modelId="{AEBAE77C-B015-824D-A808-1A79E7255DA3}" type="presParOf" srcId="{00CCD4A6-0618-B646-9D8E-C52E1A7C95D9}" destId="{E83B535F-F16F-E94A-8ACF-D20A4E217A00}" srcOrd="3" destOrd="0" presId="urn:microsoft.com/office/officeart/2005/8/layout/vList2"/>
    <dgm:cxn modelId="{771CA4E4-2CE8-B845-8B31-4EFC34B952B8}" type="presParOf" srcId="{00CCD4A6-0618-B646-9D8E-C52E1A7C95D9}" destId="{E0442FE5-280C-A248-9542-A2EA99539BBD}"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B8CB2CB-3D84-45D9-A7BA-A02B85EEBB2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7605E19-5115-42EF-928E-D6705378A4A6}">
      <dgm:prSet custT="1"/>
      <dgm:spPr/>
      <dgm:t>
        <a:bodyPr/>
        <a:lstStyle/>
        <a:p>
          <a:br>
            <a:rPr lang="en-GB" sz="3200" u="sng" dirty="0"/>
          </a:br>
          <a:r>
            <a:rPr lang="en-GB" sz="3200" u="sng" dirty="0"/>
            <a:t>Samples from a person can be used to:</a:t>
          </a:r>
          <a:br>
            <a:rPr lang="en-GB" sz="3200" u="sng" dirty="0"/>
          </a:br>
          <a:endParaRPr lang="en-US" sz="3200" dirty="0"/>
        </a:p>
      </dgm:t>
    </dgm:pt>
    <dgm:pt modelId="{327DA4BB-F540-4A71-B2A3-699162903EDB}" type="parTrans" cxnId="{D4357814-945D-459D-BB1B-BCCBA623A82F}">
      <dgm:prSet/>
      <dgm:spPr/>
      <dgm:t>
        <a:bodyPr/>
        <a:lstStyle/>
        <a:p>
          <a:endParaRPr lang="en-US"/>
        </a:p>
      </dgm:t>
    </dgm:pt>
    <dgm:pt modelId="{BCD49A8F-3446-460C-B1C4-4624B66EB1B2}" type="sibTrans" cxnId="{D4357814-945D-459D-BB1B-BCCBA623A82F}">
      <dgm:prSet/>
      <dgm:spPr/>
      <dgm:t>
        <a:bodyPr/>
        <a:lstStyle/>
        <a:p>
          <a:endParaRPr lang="en-US"/>
        </a:p>
      </dgm:t>
    </dgm:pt>
    <dgm:pt modelId="{C0ACE733-F2FF-4CCE-BBAA-00DB8C41FE93}">
      <dgm:prSet custT="1"/>
      <dgm:spPr/>
      <dgm:t>
        <a:bodyPr/>
        <a:lstStyle/>
        <a:p>
          <a:r>
            <a:rPr lang="en-GB" sz="2000" dirty="0"/>
            <a:t>Prove or disprove his/her involvement</a:t>
          </a:r>
          <a:endParaRPr lang="en-US" sz="2000" dirty="0"/>
        </a:p>
      </dgm:t>
    </dgm:pt>
    <dgm:pt modelId="{7360E9E9-5E8A-49D5-AC9B-12274451F7B2}" type="parTrans" cxnId="{FC45B7C7-CE78-497F-BBEE-0CDCFFE0D24B}">
      <dgm:prSet/>
      <dgm:spPr/>
      <dgm:t>
        <a:bodyPr/>
        <a:lstStyle/>
        <a:p>
          <a:endParaRPr lang="en-US"/>
        </a:p>
      </dgm:t>
    </dgm:pt>
    <dgm:pt modelId="{FCC66981-304F-444A-BF23-2E6A3A86A312}" type="sibTrans" cxnId="{FC45B7C7-CE78-497F-BBEE-0CDCFFE0D24B}">
      <dgm:prSet/>
      <dgm:spPr/>
      <dgm:t>
        <a:bodyPr/>
        <a:lstStyle/>
        <a:p>
          <a:endParaRPr lang="en-US"/>
        </a:p>
      </dgm:t>
    </dgm:pt>
    <dgm:pt modelId="{5FBB789B-F3D0-41B9-9D1C-40A1DDF3FD73}">
      <dgm:prSet custT="1"/>
      <dgm:spPr/>
      <dgm:t>
        <a:bodyPr/>
        <a:lstStyle/>
        <a:p>
          <a:r>
            <a:rPr lang="en-GB" sz="2000" dirty="0"/>
            <a:t>Corroborate or refute statements</a:t>
          </a:r>
          <a:endParaRPr lang="en-US" sz="2000" dirty="0"/>
        </a:p>
      </dgm:t>
    </dgm:pt>
    <dgm:pt modelId="{2C3DDB0D-8392-4B2C-A706-1269412C6DDA}" type="parTrans" cxnId="{B142146A-939A-4D04-A37B-F804EF491385}">
      <dgm:prSet/>
      <dgm:spPr/>
      <dgm:t>
        <a:bodyPr/>
        <a:lstStyle/>
        <a:p>
          <a:endParaRPr lang="en-US"/>
        </a:p>
      </dgm:t>
    </dgm:pt>
    <dgm:pt modelId="{A50FA295-2FD3-4352-92F7-394C73198171}" type="sibTrans" cxnId="{B142146A-939A-4D04-A37B-F804EF491385}">
      <dgm:prSet/>
      <dgm:spPr/>
      <dgm:t>
        <a:bodyPr/>
        <a:lstStyle/>
        <a:p>
          <a:endParaRPr lang="en-US"/>
        </a:p>
      </dgm:t>
    </dgm:pt>
    <dgm:pt modelId="{5EFC62CA-17E2-4C7F-9B69-789BF96D77C4}">
      <dgm:prSet custT="1"/>
      <dgm:spPr/>
      <dgm:t>
        <a:bodyPr/>
        <a:lstStyle/>
        <a:p>
          <a:r>
            <a:rPr lang="en-GB" sz="2000" dirty="0"/>
            <a:t>Show link between the offender, victim and the scene/location</a:t>
          </a:r>
          <a:endParaRPr lang="en-US" sz="2000" dirty="0"/>
        </a:p>
      </dgm:t>
    </dgm:pt>
    <dgm:pt modelId="{F0F4089C-BFBD-40EE-A4A8-1427EE98E368}" type="parTrans" cxnId="{AB36C9FD-458C-43B7-94A3-3B4241BB2173}">
      <dgm:prSet/>
      <dgm:spPr/>
      <dgm:t>
        <a:bodyPr/>
        <a:lstStyle/>
        <a:p>
          <a:endParaRPr lang="en-US"/>
        </a:p>
      </dgm:t>
    </dgm:pt>
    <dgm:pt modelId="{5187345A-D0F1-4C02-9B48-B2441893FDCD}" type="sibTrans" cxnId="{AB36C9FD-458C-43B7-94A3-3B4241BB2173}">
      <dgm:prSet/>
      <dgm:spPr/>
      <dgm:t>
        <a:bodyPr/>
        <a:lstStyle/>
        <a:p>
          <a:endParaRPr lang="en-US"/>
        </a:p>
      </dgm:t>
    </dgm:pt>
    <dgm:pt modelId="{FCE9D030-1756-4059-923A-DF885E1722D5}">
      <dgm:prSet custT="1"/>
      <dgm:spPr/>
      <dgm:t>
        <a:bodyPr/>
        <a:lstStyle/>
        <a:p>
          <a:r>
            <a:rPr lang="en-GB" sz="2000" dirty="0"/>
            <a:t>Establish drug, toxin, or alcohol levels</a:t>
          </a:r>
          <a:endParaRPr lang="en-US" sz="2000" dirty="0"/>
        </a:p>
      </dgm:t>
    </dgm:pt>
    <dgm:pt modelId="{2B17C797-F17D-4FE1-A209-3D74EE43784E}" type="parTrans" cxnId="{EDBB3AC3-354A-4151-BE75-EFDD77EA3291}">
      <dgm:prSet/>
      <dgm:spPr/>
      <dgm:t>
        <a:bodyPr/>
        <a:lstStyle/>
        <a:p>
          <a:endParaRPr lang="en-US"/>
        </a:p>
      </dgm:t>
    </dgm:pt>
    <dgm:pt modelId="{BA82A064-C047-4F89-9AA2-31E6FC09E2AE}" type="sibTrans" cxnId="{EDBB3AC3-354A-4151-BE75-EFDD77EA3291}">
      <dgm:prSet/>
      <dgm:spPr/>
      <dgm:t>
        <a:bodyPr/>
        <a:lstStyle/>
        <a:p>
          <a:endParaRPr lang="en-US"/>
        </a:p>
      </dgm:t>
    </dgm:pt>
    <dgm:pt modelId="{8493187C-B4AD-4845-A871-DE1D40AF3060}">
      <dgm:prSet custT="1"/>
      <dgm:spPr/>
      <dgm:t>
        <a:bodyPr/>
        <a:lstStyle/>
        <a:p>
          <a:r>
            <a:rPr lang="en-GB" sz="2000" dirty="0"/>
            <a:t>Provide a reference sample for direct comparison or elimination or database</a:t>
          </a:r>
          <a:endParaRPr lang="en-US" sz="2000" dirty="0"/>
        </a:p>
      </dgm:t>
    </dgm:pt>
    <dgm:pt modelId="{DDA1C4EF-DEC8-4CEA-947F-8ADAC3B6FBFF}" type="parTrans" cxnId="{4CB044A3-98F2-4192-8D97-8535BFB38ABC}">
      <dgm:prSet/>
      <dgm:spPr/>
      <dgm:t>
        <a:bodyPr/>
        <a:lstStyle/>
        <a:p>
          <a:endParaRPr lang="en-US"/>
        </a:p>
      </dgm:t>
    </dgm:pt>
    <dgm:pt modelId="{ABD39E72-155D-4445-B5A8-74E5AB627F94}" type="sibTrans" cxnId="{4CB044A3-98F2-4192-8D97-8535BFB38ABC}">
      <dgm:prSet/>
      <dgm:spPr/>
      <dgm:t>
        <a:bodyPr/>
        <a:lstStyle/>
        <a:p>
          <a:endParaRPr lang="en-US"/>
        </a:p>
      </dgm:t>
    </dgm:pt>
    <dgm:pt modelId="{E005CEE5-587F-E642-8047-AC9DD3188422}">
      <dgm:prSet custT="1"/>
      <dgm:spPr/>
      <dgm:t>
        <a:bodyPr/>
        <a:lstStyle/>
        <a:p>
          <a:endParaRPr lang="en-US" sz="2000" dirty="0"/>
        </a:p>
      </dgm:t>
    </dgm:pt>
    <dgm:pt modelId="{C08025C6-258A-0D41-ACC7-DF2C1A2A56A9}" type="parTrans" cxnId="{7F6686C3-D4F6-8F4C-8131-F540D465AEE7}">
      <dgm:prSet/>
      <dgm:spPr/>
      <dgm:t>
        <a:bodyPr/>
        <a:lstStyle/>
        <a:p>
          <a:endParaRPr lang="en-GB"/>
        </a:p>
      </dgm:t>
    </dgm:pt>
    <dgm:pt modelId="{A01FACAE-0BDB-CC4A-A68C-52AC189D178C}" type="sibTrans" cxnId="{7F6686C3-D4F6-8F4C-8131-F540D465AEE7}">
      <dgm:prSet/>
      <dgm:spPr/>
      <dgm:t>
        <a:bodyPr/>
        <a:lstStyle/>
        <a:p>
          <a:endParaRPr lang="en-GB"/>
        </a:p>
      </dgm:t>
    </dgm:pt>
    <dgm:pt modelId="{0B149143-A668-3240-B7EB-B98FAB00F0FF}">
      <dgm:prSet custT="1"/>
      <dgm:spPr/>
      <dgm:t>
        <a:bodyPr/>
        <a:lstStyle/>
        <a:p>
          <a:endParaRPr lang="en-US" sz="2000" dirty="0"/>
        </a:p>
      </dgm:t>
    </dgm:pt>
    <dgm:pt modelId="{186680E5-55A2-8742-B593-4AF36051A5B2}" type="parTrans" cxnId="{BD90CC61-FBA9-6349-BAFC-54CF39EC3648}">
      <dgm:prSet/>
      <dgm:spPr/>
      <dgm:t>
        <a:bodyPr/>
        <a:lstStyle/>
        <a:p>
          <a:endParaRPr lang="en-GB"/>
        </a:p>
      </dgm:t>
    </dgm:pt>
    <dgm:pt modelId="{6482BC0E-2F86-864F-9970-6DC40C5F670C}" type="sibTrans" cxnId="{BD90CC61-FBA9-6349-BAFC-54CF39EC3648}">
      <dgm:prSet/>
      <dgm:spPr/>
      <dgm:t>
        <a:bodyPr/>
        <a:lstStyle/>
        <a:p>
          <a:endParaRPr lang="en-GB"/>
        </a:p>
      </dgm:t>
    </dgm:pt>
    <dgm:pt modelId="{7518451C-30B1-794E-A8A0-282F04BE5BA7}" type="pres">
      <dgm:prSet presAssocID="{7B8CB2CB-3D84-45D9-A7BA-A02B85EEBB26}" presName="linear" presStyleCnt="0">
        <dgm:presLayoutVars>
          <dgm:animLvl val="lvl"/>
          <dgm:resizeHandles val="exact"/>
        </dgm:presLayoutVars>
      </dgm:prSet>
      <dgm:spPr/>
    </dgm:pt>
    <dgm:pt modelId="{A7F7AD73-5EE2-1D49-9A43-C579433608B0}" type="pres">
      <dgm:prSet presAssocID="{47605E19-5115-42EF-928E-D6705378A4A6}" presName="parentText" presStyleLbl="node1" presStyleIdx="0" presStyleCnt="1" custScaleY="76034">
        <dgm:presLayoutVars>
          <dgm:chMax val="0"/>
          <dgm:bulletEnabled val="1"/>
        </dgm:presLayoutVars>
      </dgm:prSet>
      <dgm:spPr/>
    </dgm:pt>
    <dgm:pt modelId="{79D7AA8C-1A1D-6646-8949-B8FD50217E2B}" type="pres">
      <dgm:prSet presAssocID="{47605E19-5115-42EF-928E-D6705378A4A6}" presName="childText" presStyleLbl="revTx" presStyleIdx="0" presStyleCnt="1">
        <dgm:presLayoutVars>
          <dgm:bulletEnabled val="1"/>
        </dgm:presLayoutVars>
      </dgm:prSet>
      <dgm:spPr/>
    </dgm:pt>
  </dgm:ptLst>
  <dgm:cxnLst>
    <dgm:cxn modelId="{9CEF2807-9476-DF41-8C4E-CA83FA3ED9EF}" type="presOf" srcId="{47605E19-5115-42EF-928E-D6705378A4A6}" destId="{A7F7AD73-5EE2-1D49-9A43-C579433608B0}" srcOrd="0" destOrd="0" presId="urn:microsoft.com/office/officeart/2005/8/layout/vList2"/>
    <dgm:cxn modelId="{D4357814-945D-459D-BB1B-BCCBA623A82F}" srcId="{7B8CB2CB-3D84-45D9-A7BA-A02B85EEBB26}" destId="{47605E19-5115-42EF-928E-D6705378A4A6}" srcOrd="0" destOrd="0" parTransId="{327DA4BB-F540-4A71-B2A3-699162903EDB}" sibTransId="{BCD49A8F-3446-460C-B1C4-4624B66EB1B2}"/>
    <dgm:cxn modelId="{830BD53D-4A76-1F49-BD7C-C334E84E3B76}" type="presOf" srcId="{7B8CB2CB-3D84-45D9-A7BA-A02B85EEBB26}" destId="{7518451C-30B1-794E-A8A0-282F04BE5BA7}" srcOrd="0" destOrd="0" presId="urn:microsoft.com/office/officeart/2005/8/layout/vList2"/>
    <dgm:cxn modelId="{BD90CC61-FBA9-6349-BAFC-54CF39EC3648}" srcId="{47605E19-5115-42EF-928E-D6705378A4A6}" destId="{0B149143-A668-3240-B7EB-B98FAB00F0FF}" srcOrd="1" destOrd="0" parTransId="{186680E5-55A2-8742-B593-4AF36051A5B2}" sibTransId="{6482BC0E-2F86-864F-9970-6DC40C5F670C}"/>
    <dgm:cxn modelId="{F853C448-BAD1-D34E-A269-FB58EB3A982A}" type="presOf" srcId="{0B149143-A668-3240-B7EB-B98FAB00F0FF}" destId="{79D7AA8C-1A1D-6646-8949-B8FD50217E2B}" srcOrd="0" destOrd="1" presId="urn:microsoft.com/office/officeart/2005/8/layout/vList2"/>
    <dgm:cxn modelId="{B142146A-939A-4D04-A37B-F804EF491385}" srcId="{47605E19-5115-42EF-928E-D6705378A4A6}" destId="{5FBB789B-F3D0-41B9-9D1C-40A1DDF3FD73}" srcOrd="3" destOrd="0" parTransId="{2C3DDB0D-8392-4B2C-A706-1269412C6DDA}" sibTransId="{A50FA295-2FD3-4352-92F7-394C73198171}"/>
    <dgm:cxn modelId="{DE68D377-171C-2C40-87A8-264BFD5B2107}" type="presOf" srcId="{C0ACE733-F2FF-4CCE-BBAA-00DB8C41FE93}" destId="{79D7AA8C-1A1D-6646-8949-B8FD50217E2B}" srcOrd="0" destOrd="2" presId="urn:microsoft.com/office/officeart/2005/8/layout/vList2"/>
    <dgm:cxn modelId="{3A154358-51E0-F045-8996-AB50A111CDD6}" type="presOf" srcId="{5FBB789B-F3D0-41B9-9D1C-40A1DDF3FD73}" destId="{79D7AA8C-1A1D-6646-8949-B8FD50217E2B}" srcOrd="0" destOrd="3" presId="urn:microsoft.com/office/officeart/2005/8/layout/vList2"/>
    <dgm:cxn modelId="{EF33C58D-00D1-5449-91A9-9925BB49E9C0}" type="presOf" srcId="{E005CEE5-587F-E642-8047-AC9DD3188422}" destId="{79D7AA8C-1A1D-6646-8949-B8FD50217E2B}" srcOrd="0" destOrd="0" presId="urn:microsoft.com/office/officeart/2005/8/layout/vList2"/>
    <dgm:cxn modelId="{57156EA1-4E1C-8148-A238-C6A1C6EC8ABE}" type="presOf" srcId="{5EFC62CA-17E2-4C7F-9B69-789BF96D77C4}" destId="{79D7AA8C-1A1D-6646-8949-B8FD50217E2B}" srcOrd="0" destOrd="4" presId="urn:microsoft.com/office/officeart/2005/8/layout/vList2"/>
    <dgm:cxn modelId="{4CB044A3-98F2-4192-8D97-8535BFB38ABC}" srcId="{47605E19-5115-42EF-928E-D6705378A4A6}" destId="{8493187C-B4AD-4845-A871-DE1D40AF3060}" srcOrd="6" destOrd="0" parTransId="{DDA1C4EF-DEC8-4CEA-947F-8ADAC3B6FBFF}" sibTransId="{ABD39E72-155D-4445-B5A8-74E5AB627F94}"/>
    <dgm:cxn modelId="{EDBB3AC3-354A-4151-BE75-EFDD77EA3291}" srcId="{47605E19-5115-42EF-928E-D6705378A4A6}" destId="{FCE9D030-1756-4059-923A-DF885E1722D5}" srcOrd="5" destOrd="0" parTransId="{2B17C797-F17D-4FE1-A209-3D74EE43784E}" sibTransId="{BA82A064-C047-4F89-9AA2-31E6FC09E2AE}"/>
    <dgm:cxn modelId="{7F6686C3-D4F6-8F4C-8131-F540D465AEE7}" srcId="{47605E19-5115-42EF-928E-D6705378A4A6}" destId="{E005CEE5-587F-E642-8047-AC9DD3188422}" srcOrd="0" destOrd="0" parTransId="{C08025C6-258A-0D41-ACC7-DF2C1A2A56A9}" sibTransId="{A01FACAE-0BDB-CC4A-A68C-52AC189D178C}"/>
    <dgm:cxn modelId="{FC45B7C7-CE78-497F-BBEE-0CDCFFE0D24B}" srcId="{47605E19-5115-42EF-928E-D6705378A4A6}" destId="{C0ACE733-F2FF-4CCE-BBAA-00DB8C41FE93}" srcOrd="2" destOrd="0" parTransId="{7360E9E9-5E8A-49D5-AC9B-12274451F7B2}" sibTransId="{FCC66981-304F-444A-BF23-2E6A3A86A312}"/>
    <dgm:cxn modelId="{02C1CDCD-CB84-6743-ADCE-8BF8317EF393}" type="presOf" srcId="{8493187C-B4AD-4845-A871-DE1D40AF3060}" destId="{79D7AA8C-1A1D-6646-8949-B8FD50217E2B}" srcOrd="0" destOrd="6" presId="urn:microsoft.com/office/officeart/2005/8/layout/vList2"/>
    <dgm:cxn modelId="{0A6B30E6-A375-9049-A2B4-3C1EA495BDFA}" type="presOf" srcId="{FCE9D030-1756-4059-923A-DF885E1722D5}" destId="{79D7AA8C-1A1D-6646-8949-B8FD50217E2B}" srcOrd="0" destOrd="5" presId="urn:microsoft.com/office/officeart/2005/8/layout/vList2"/>
    <dgm:cxn modelId="{AB36C9FD-458C-43B7-94A3-3B4241BB2173}" srcId="{47605E19-5115-42EF-928E-D6705378A4A6}" destId="{5EFC62CA-17E2-4C7F-9B69-789BF96D77C4}" srcOrd="4" destOrd="0" parTransId="{F0F4089C-BFBD-40EE-A4A8-1427EE98E368}" sibTransId="{5187345A-D0F1-4C02-9B48-B2441893FDCD}"/>
    <dgm:cxn modelId="{86E42EEF-59D1-6741-9505-5513BBBAF768}" type="presParOf" srcId="{7518451C-30B1-794E-A8A0-282F04BE5BA7}" destId="{A7F7AD73-5EE2-1D49-9A43-C579433608B0}" srcOrd="0" destOrd="0" presId="urn:microsoft.com/office/officeart/2005/8/layout/vList2"/>
    <dgm:cxn modelId="{49E4B046-BBB0-9D4D-B4E1-C01CD1CCC1F7}" type="presParOf" srcId="{7518451C-30B1-794E-A8A0-282F04BE5BA7}" destId="{79D7AA8C-1A1D-6646-8949-B8FD50217E2B}"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E7F54AE-A43C-491A-9151-CA0FC92096D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597D1BDF-E70A-44C9-9B52-B8686DB61D4B}">
      <dgm:prSet/>
      <dgm:spPr/>
      <dgm:t>
        <a:bodyPr/>
        <a:lstStyle/>
        <a:p>
          <a:r>
            <a:rPr lang="en-GB" b="1" dirty="0"/>
            <a:t>Paper bags </a:t>
          </a:r>
          <a:r>
            <a:rPr lang="en-GB" dirty="0"/>
            <a:t>should be folded over twice, and the joint should be sealed with two signature seals with officer's signature name and number.</a:t>
          </a:r>
          <a:endParaRPr lang="en-US" dirty="0"/>
        </a:p>
      </dgm:t>
    </dgm:pt>
    <dgm:pt modelId="{2F354ABE-C747-4F00-94B9-05BB7B93D30D}" type="parTrans" cxnId="{AD529E98-E279-4187-9DE7-85832097D51C}">
      <dgm:prSet/>
      <dgm:spPr/>
      <dgm:t>
        <a:bodyPr/>
        <a:lstStyle/>
        <a:p>
          <a:endParaRPr lang="en-US" sz="1500"/>
        </a:p>
      </dgm:t>
    </dgm:pt>
    <dgm:pt modelId="{FB25ABF7-CD05-46C3-A96E-A144D5E61F14}" type="sibTrans" cxnId="{AD529E98-E279-4187-9DE7-85832097D51C}">
      <dgm:prSet/>
      <dgm:spPr/>
      <dgm:t>
        <a:bodyPr/>
        <a:lstStyle/>
        <a:p>
          <a:endParaRPr lang="en-US"/>
        </a:p>
      </dgm:t>
    </dgm:pt>
    <dgm:pt modelId="{0E9DAA24-20BD-4586-8CA3-F96D95917E73}">
      <dgm:prSet/>
      <dgm:spPr/>
      <dgm:t>
        <a:bodyPr/>
        <a:lstStyle/>
        <a:p>
          <a:r>
            <a:rPr lang="en-GB" b="1"/>
            <a:t>Polythene bags </a:t>
          </a:r>
          <a:r>
            <a:rPr lang="en-GB"/>
            <a:t>a tamper bag should be used if available – methods for sealing plain polythene bags are more complex.</a:t>
          </a:r>
          <a:endParaRPr lang="en-US"/>
        </a:p>
      </dgm:t>
    </dgm:pt>
    <dgm:pt modelId="{D96EEEE7-1203-4765-B221-6F06E899AF90}" type="parTrans" cxnId="{6E7EA291-A513-4199-9017-5FE5737F69F3}">
      <dgm:prSet/>
      <dgm:spPr/>
      <dgm:t>
        <a:bodyPr/>
        <a:lstStyle/>
        <a:p>
          <a:endParaRPr lang="en-US" sz="1500"/>
        </a:p>
      </dgm:t>
    </dgm:pt>
    <dgm:pt modelId="{913B2D2B-889D-4A56-A3E3-1F69B6DA05CF}" type="sibTrans" cxnId="{6E7EA291-A513-4199-9017-5FE5737F69F3}">
      <dgm:prSet/>
      <dgm:spPr/>
      <dgm:t>
        <a:bodyPr/>
        <a:lstStyle/>
        <a:p>
          <a:endParaRPr lang="en-US"/>
        </a:p>
      </dgm:t>
    </dgm:pt>
    <dgm:pt modelId="{96E6DCC5-02C5-41A8-8FD8-1992321F653A}">
      <dgm:prSet/>
      <dgm:spPr/>
      <dgm:t>
        <a:bodyPr/>
        <a:lstStyle/>
        <a:p>
          <a:r>
            <a:rPr lang="en-GB" b="1"/>
            <a:t>Nylon bags </a:t>
          </a:r>
          <a:r>
            <a:rPr lang="en-GB"/>
            <a:t>should be sealed by twisting into a ‘swan neck’ and the secured with tape or a cable tie. The nylon bag is then placed into a polythene bag swan neck and then sealed. The whole package should then be placed in a rigid container, signature sealed and labelled. </a:t>
          </a:r>
          <a:endParaRPr lang="en-US"/>
        </a:p>
      </dgm:t>
    </dgm:pt>
    <dgm:pt modelId="{00B9F7B8-5B37-4F03-8239-B5863AC1F6F0}" type="parTrans" cxnId="{6349BD28-BE89-4DCD-A8DC-4E4186AE85E8}">
      <dgm:prSet/>
      <dgm:spPr/>
      <dgm:t>
        <a:bodyPr/>
        <a:lstStyle/>
        <a:p>
          <a:endParaRPr lang="en-US" sz="1500"/>
        </a:p>
      </dgm:t>
    </dgm:pt>
    <dgm:pt modelId="{5AB53450-38D9-45BF-A9A7-A8B1B65EE341}" type="sibTrans" cxnId="{6349BD28-BE89-4DCD-A8DC-4E4186AE85E8}">
      <dgm:prSet/>
      <dgm:spPr/>
      <dgm:t>
        <a:bodyPr/>
        <a:lstStyle/>
        <a:p>
          <a:endParaRPr lang="en-US"/>
        </a:p>
      </dgm:t>
    </dgm:pt>
    <dgm:pt modelId="{DD3568CC-F8A1-49E8-97D6-4FFD446DDA5A}">
      <dgm:prSet/>
      <dgm:spPr/>
      <dgm:t>
        <a:bodyPr/>
        <a:lstStyle/>
        <a:p>
          <a:r>
            <a:rPr lang="en-GB" b="1"/>
            <a:t>Boxes </a:t>
          </a:r>
          <a:r>
            <a:rPr lang="en-GB"/>
            <a:t>can be used for larger items but need to be made stable within the box using string or cable ties. All open edges must be sealed with tape and signature sealed. Smaller boxes can be sealed and then placed in polythene bags.</a:t>
          </a:r>
          <a:endParaRPr lang="en-US"/>
        </a:p>
      </dgm:t>
    </dgm:pt>
    <dgm:pt modelId="{F2BA6D66-2168-4CCD-9A40-253F2821D314}" type="parTrans" cxnId="{0925C484-BCF1-4482-B846-052862AE39DA}">
      <dgm:prSet/>
      <dgm:spPr/>
      <dgm:t>
        <a:bodyPr/>
        <a:lstStyle/>
        <a:p>
          <a:endParaRPr lang="en-US" sz="1500"/>
        </a:p>
      </dgm:t>
    </dgm:pt>
    <dgm:pt modelId="{F1BCE058-BDD3-451F-9EED-2B8AFEE24F5C}" type="sibTrans" cxnId="{0925C484-BCF1-4482-B846-052862AE39DA}">
      <dgm:prSet/>
      <dgm:spPr/>
      <dgm:t>
        <a:bodyPr/>
        <a:lstStyle/>
        <a:p>
          <a:endParaRPr lang="en-US"/>
        </a:p>
      </dgm:t>
    </dgm:pt>
    <dgm:pt modelId="{7F49AA74-DADB-4349-A4B3-BEE0CAE37131}">
      <dgm:prSet/>
      <dgm:spPr/>
      <dgm:t>
        <a:bodyPr/>
        <a:lstStyle/>
        <a:p>
          <a:r>
            <a:rPr lang="en-GB" b="1" dirty="0"/>
            <a:t>Paper folds </a:t>
          </a:r>
          <a:r>
            <a:rPr lang="en-GB" dirty="0"/>
            <a:t>required for safe collection and storage of dry materials such as powder, paint fragments and hair combings. </a:t>
          </a:r>
          <a:endParaRPr lang="en-US" dirty="0"/>
        </a:p>
      </dgm:t>
    </dgm:pt>
    <dgm:pt modelId="{6D4EF865-2C87-4ED4-B95E-AC13DAE81AB9}" type="parTrans" cxnId="{CA0639D8-A586-41ED-BC4C-09818DFD8992}">
      <dgm:prSet/>
      <dgm:spPr/>
      <dgm:t>
        <a:bodyPr/>
        <a:lstStyle/>
        <a:p>
          <a:endParaRPr lang="en-US" sz="1500"/>
        </a:p>
      </dgm:t>
    </dgm:pt>
    <dgm:pt modelId="{5C2E3465-F7E9-4435-A8A5-2E06862E3BA7}" type="sibTrans" cxnId="{CA0639D8-A586-41ED-BC4C-09818DFD8992}">
      <dgm:prSet/>
      <dgm:spPr/>
      <dgm:t>
        <a:bodyPr/>
        <a:lstStyle/>
        <a:p>
          <a:endParaRPr lang="en-US"/>
        </a:p>
      </dgm:t>
    </dgm:pt>
    <dgm:pt modelId="{E7EBE3EA-D070-4249-9E31-3EAE45E7C158}" type="pres">
      <dgm:prSet presAssocID="{BE7F54AE-A43C-491A-9151-CA0FC92096DE}" presName="linear" presStyleCnt="0">
        <dgm:presLayoutVars>
          <dgm:animLvl val="lvl"/>
          <dgm:resizeHandles val="exact"/>
        </dgm:presLayoutVars>
      </dgm:prSet>
      <dgm:spPr/>
    </dgm:pt>
    <dgm:pt modelId="{0314C16D-81B1-9744-987A-C4ACF4C91C69}" type="pres">
      <dgm:prSet presAssocID="{597D1BDF-E70A-44C9-9B52-B8686DB61D4B}" presName="parentText" presStyleLbl="node1" presStyleIdx="0" presStyleCnt="5">
        <dgm:presLayoutVars>
          <dgm:chMax val="0"/>
          <dgm:bulletEnabled val="1"/>
        </dgm:presLayoutVars>
      </dgm:prSet>
      <dgm:spPr/>
    </dgm:pt>
    <dgm:pt modelId="{25519B41-E478-7E43-B0DC-6AC31826DFAA}" type="pres">
      <dgm:prSet presAssocID="{FB25ABF7-CD05-46C3-A96E-A144D5E61F14}" presName="spacer" presStyleCnt="0"/>
      <dgm:spPr/>
    </dgm:pt>
    <dgm:pt modelId="{11B25722-CF23-B24A-9618-ECDD091832E7}" type="pres">
      <dgm:prSet presAssocID="{0E9DAA24-20BD-4586-8CA3-F96D95917E73}" presName="parentText" presStyleLbl="node1" presStyleIdx="1" presStyleCnt="5">
        <dgm:presLayoutVars>
          <dgm:chMax val="0"/>
          <dgm:bulletEnabled val="1"/>
        </dgm:presLayoutVars>
      </dgm:prSet>
      <dgm:spPr/>
    </dgm:pt>
    <dgm:pt modelId="{610508D3-84A9-5D44-9366-DD116067A2AE}" type="pres">
      <dgm:prSet presAssocID="{913B2D2B-889D-4A56-A3E3-1F69B6DA05CF}" presName="spacer" presStyleCnt="0"/>
      <dgm:spPr/>
    </dgm:pt>
    <dgm:pt modelId="{258C7008-710C-804D-9191-6FBC0C62AE03}" type="pres">
      <dgm:prSet presAssocID="{96E6DCC5-02C5-41A8-8FD8-1992321F653A}" presName="parentText" presStyleLbl="node1" presStyleIdx="2" presStyleCnt="5">
        <dgm:presLayoutVars>
          <dgm:chMax val="0"/>
          <dgm:bulletEnabled val="1"/>
        </dgm:presLayoutVars>
      </dgm:prSet>
      <dgm:spPr/>
    </dgm:pt>
    <dgm:pt modelId="{3BC2CF9D-7979-9245-8935-3003D785701B}" type="pres">
      <dgm:prSet presAssocID="{5AB53450-38D9-45BF-A9A7-A8B1B65EE341}" presName="spacer" presStyleCnt="0"/>
      <dgm:spPr/>
    </dgm:pt>
    <dgm:pt modelId="{3FF2ECC0-51F9-8A4C-BCD2-8D255872F133}" type="pres">
      <dgm:prSet presAssocID="{DD3568CC-F8A1-49E8-97D6-4FFD446DDA5A}" presName="parentText" presStyleLbl="node1" presStyleIdx="3" presStyleCnt="5">
        <dgm:presLayoutVars>
          <dgm:chMax val="0"/>
          <dgm:bulletEnabled val="1"/>
        </dgm:presLayoutVars>
      </dgm:prSet>
      <dgm:spPr/>
    </dgm:pt>
    <dgm:pt modelId="{97BB40C1-BDC0-554E-B315-D8C72B22D997}" type="pres">
      <dgm:prSet presAssocID="{F1BCE058-BDD3-451F-9EED-2B8AFEE24F5C}" presName="spacer" presStyleCnt="0"/>
      <dgm:spPr/>
    </dgm:pt>
    <dgm:pt modelId="{A83696D1-5268-9641-8427-BE1261322174}" type="pres">
      <dgm:prSet presAssocID="{7F49AA74-DADB-4349-A4B3-BEE0CAE37131}" presName="parentText" presStyleLbl="node1" presStyleIdx="4" presStyleCnt="5">
        <dgm:presLayoutVars>
          <dgm:chMax val="0"/>
          <dgm:bulletEnabled val="1"/>
        </dgm:presLayoutVars>
      </dgm:prSet>
      <dgm:spPr/>
    </dgm:pt>
  </dgm:ptLst>
  <dgm:cxnLst>
    <dgm:cxn modelId="{A6FFD500-6525-334F-9C4B-1189F0F80076}" type="presOf" srcId="{7F49AA74-DADB-4349-A4B3-BEE0CAE37131}" destId="{A83696D1-5268-9641-8427-BE1261322174}" srcOrd="0" destOrd="0" presId="urn:microsoft.com/office/officeart/2005/8/layout/vList2"/>
    <dgm:cxn modelId="{4EF8FB14-B9B1-4E4E-A448-F8115379E082}" type="presOf" srcId="{BE7F54AE-A43C-491A-9151-CA0FC92096DE}" destId="{E7EBE3EA-D070-4249-9E31-3EAE45E7C158}" srcOrd="0" destOrd="0" presId="urn:microsoft.com/office/officeart/2005/8/layout/vList2"/>
    <dgm:cxn modelId="{6349BD28-BE89-4DCD-A8DC-4E4186AE85E8}" srcId="{BE7F54AE-A43C-491A-9151-CA0FC92096DE}" destId="{96E6DCC5-02C5-41A8-8FD8-1992321F653A}" srcOrd="2" destOrd="0" parTransId="{00B9F7B8-5B37-4F03-8239-B5863AC1F6F0}" sibTransId="{5AB53450-38D9-45BF-A9A7-A8B1B65EE341}"/>
    <dgm:cxn modelId="{A7665E34-88D8-D04C-AAC5-D1CC66118A76}" type="presOf" srcId="{0E9DAA24-20BD-4586-8CA3-F96D95917E73}" destId="{11B25722-CF23-B24A-9618-ECDD091832E7}" srcOrd="0" destOrd="0" presId="urn:microsoft.com/office/officeart/2005/8/layout/vList2"/>
    <dgm:cxn modelId="{6DEAED6A-866B-244B-ADBC-A3F2D091304C}" type="presOf" srcId="{597D1BDF-E70A-44C9-9B52-B8686DB61D4B}" destId="{0314C16D-81B1-9744-987A-C4ACF4C91C69}" srcOrd="0" destOrd="0" presId="urn:microsoft.com/office/officeart/2005/8/layout/vList2"/>
    <dgm:cxn modelId="{1150027F-C797-2F4D-A21B-198A729BA777}" type="presOf" srcId="{96E6DCC5-02C5-41A8-8FD8-1992321F653A}" destId="{258C7008-710C-804D-9191-6FBC0C62AE03}" srcOrd="0" destOrd="0" presId="urn:microsoft.com/office/officeart/2005/8/layout/vList2"/>
    <dgm:cxn modelId="{0925C484-BCF1-4482-B846-052862AE39DA}" srcId="{BE7F54AE-A43C-491A-9151-CA0FC92096DE}" destId="{DD3568CC-F8A1-49E8-97D6-4FFD446DDA5A}" srcOrd="3" destOrd="0" parTransId="{F2BA6D66-2168-4CCD-9A40-253F2821D314}" sibTransId="{F1BCE058-BDD3-451F-9EED-2B8AFEE24F5C}"/>
    <dgm:cxn modelId="{6E7EA291-A513-4199-9017-5FE5737F69F3}" srcId="{BE7F54AE-A43C-491A-9151-CA0FC92096DE}" destId="{0E9DAA24-20BD-4586-8CA3-F96D95917E73}" srcOrd="1" destOrd="0" parTransId="{D96EEEE7-1203-4765-B221-6F06E899AF90}" sibTransId="{913B2D2B-889D-4A56-A3E3-1F69B6DA05CF}"/>
    <dgm:cxn modelId="{AD529E98-E279-4187-9DE7-85832097D51C}" srcId="{BE7F54AE-A43C-491A-9151-CA0FC92096DE}" destId="{597D1BDF-E70A-44C9-9B52-B8686DB61D4B}" srcOrd="0" destOrd="0" parTransId="{2F354ABE-C747-4F00-94B9-05BB7B93D30D}" sibTransId="{FB25ABF7-CD05-46C3-A96E-A144D5E61F14}"/>
    <dgm:cxn modelId="{A43228B3-EFF4-6B47-A4F0-00AA57F1DB8C}" type="presOf" srcId="{DD3568CC-F8A1-49E8-97D6-4FFD446DDA5A}" destId="{3FF2ECC0-51F9-8A4C-BCD2-8D255872F133}" srcOrd="0" destOrd="0" presId="urn:microsoft.com/office/officeart/2005/8/layout/vList2"/>
    <dgm:cxn modelId="{CA0639D8-A586-41ED-BC4C-09818DFD8992}" srcId="{BE7F54AE-A43C-491A-9151-CA0FC92096DE}" destId="{7F49AA74-DADB-4349-A4B3-BEE0CAE37131}" srcOrd="4" destOrd="0" parTransId="{6D4EF865-2C87-4ED4-B95E-AC13DAE81AB9}" sibTransId="{5C2E3465-F7E9-4435-A8A5-2E06862E3BA7}"/>
    <dgm:cxn modelId="{D03EDA77-BD5B-924B-80DF-84912C2C8F37}" type="presParOf" srcId="{E7EBE3EA-D070-4249-9E31-3EAE45E7C158}" destId="{0314C16D-81B1-9744-987A-C4ACF4C91C69}" srcOrd="0" destOrd="0" presId="urn:microsoft.com/office/officeart/2005/8/layout/vList2"/>
    <dgm:cxn modelId="{FD5FEBD3-E53A-7343-9A67-7B5AD8C6E4EC}" type="presParOf" srcId="{E7EBE3EA-D070-4249-9E31-3EAE45E7C158}" destId="{25519B41-E478-7E43-B0DC-6AC31826DFAA}" srcOrd="1" destOrd="0" presId="urn:microsoft.com/office/officeart/2005/8/layout/vList2"/>
    <dgm:cxn modelId="{60A57D1C-75CC-894E-833A-790F51DFC4FE}" type="presParOf" srcId="{E7EBE3EA-D070-4249-9E31-3EAE45E7C158}" destId="{11B25722-CF23-B24A-9618-ECDD091832E7}" srcOrd="2" destOrd="0" presId="urn:microsoft.com/office/officeart/2005/8/layout/vList2"/>
    <dgm:cxn modelId="{87986AF9-FA16-5A4D-94E8-42A3F0A41BC8}" type="presParOf" srcId="{E7EBE3EA-D070-4249-9E31-3EAE45E7C158}" destId="{610508D3-84A9-5D44-9366-DD116067A2AE}" srcOrd="3" destOrd="0" presId="urn:microsoft.com/office/officeart/2005/8/layout/vList2"/>
    <dgm:cxn modelId="{BEE4C387-806C-1A4F-A0D1-4E05E59A22DB}" type="presParOf" srcId="{E7EBE3EA-D070-4249-9E31-3EAE45E7C158}" destId="{258C7008-710C-804D-9191-6FBC0C62AE03}" srcOrd="4" destOrd="0" presId="urn:microsoft.com/office/officeart/2005/8/layout/vList2"/>
    <dgm:cxn modelId="{502209B3-9E90-3141-BAFF-ACC028BAD1A9}" type="presParOf" srcId="{E7EBE3EA-D070-4249-9E31-3EAE45E7C158}" destId="{3BC2CF9D-7979-9245-8935-3003D785701B}" srcOrd="5" destOrd="0" presId="urn:microsoft.com/office/officeart/2005/8/layout/vList2"/>
    <dgm:cxn modelId="{C18F2631-BB99-8D44-B29E-2B8849FFB1CE}" type="presParOf" srcId="{E7EBE3EA-D070-4249-9E31-3EAE45E7C158}" destId="{3FF2ECC0-51F9-8A4C-BCD2-8D255872F133}" srcOrd="6" destOrd="0" presId="urn:microsoft.com/office/officeart/2005/8/layout/vList2"/>
    <dgm:cxn modelId="{C187261C-0748-4B42-8B34-5CCBE01AB94C}" type="presParOf" srcId="{E7EBE3EA-D070-4249-9E31-3EAE45E7C158}" destId="{97BB40C1-BDC0-554E-B315-D8C72B22D997}" srcOrd="7" destOrd="0" presId="urn:microsoft.com/office/officeart/2005/8/layout/vList2"/>
    <dgm:cxn modelId="{448636A8-6821-074C-A9B6-C0C3C49EE3CF}" type="presParOf" srcId="{E7EBE3EA-D070-4249-9E31-3EAE45E7C158}" destId="{A83696D1-5268-9641-8427-BE1261322174}"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FDB11D0-09AC-4D79-827B-E3816A7A1FBE}"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1A4B927F-D426-461F-BB9E-0CDA0D64B29C}">
      <dgm:prSet phldrT="[Text]" custT="1"/>
      <dgm:spPr/>
      <dgm:t>
        <a:bodyPr/>
        <a:lstStyle/>
        <a:p>
          <a:r>
            <a:rPr lang="en-US" sz="2400"/>
            <a:t>Search</a:t>
          </a:r>
          <a:endParaRPr lang="en-US" sz="2400" dirty="0"/>
        </a:p>
      </dgm:t>
    </dgm:pt>
    <dgm:pt modelId="{BE7401EC-C59E-4E61-AD63-EAFF4E5AF9A1}" type="parTrans" cxnId="{8B7E0A72-BED5-4BEC-887D-B94E8F0A54F1}">
      <dgm:prSet/>
      <dgm:spPr/>
      <dgm:t>
        <a:bodyPr/>
        <a:lstStyle/>
        <a:p>
          <a:endParaRPr lang="en-US"/>
        </a:p>
      </dgm:t>
    </dgm:pt>
    <dgm:pt modelId="{63A378E3-9F8F-4529-A8B8-3B690FF6A48B}" type="sibTrans" cxnId="{8B7E0A72-BED5-4BEC-887D-B94E8F0A54F1}">
      <dgm:prSet/>
      <dgm:spPr/>
      <dgm:t>
        <a:bodyPr/>
        <a:lstStyle/>
        <a:p>
          <a:endParaRPr lang="en-US"/>
        </a:p>
      </dgm:t>
    </dgm:pt>
    <dgm:pt modelId="{6E3A879F-05D2-4346-B67D-E79CBBE339AA}">
      <dgm:prSet phldrT="[Text]" custT="1"/>
      <dgm:spPr/>
      <dgm:t>
        <a:bodyPr/>
        <a:lstStyle/>
        <a:p>
          <a:r>
            <a:rPr lang="en-US" sz="2400" dirty="0"/>
            <a:t>House to house enquiries/CCTV</a:t>
          </a:r>
        </a:p>
      </dgm:t>
    </dgm:pt>
    <dgm:pt modelId="{CA1F952B-3411-404A-9D9A-04C93357ED06}" type="parTrans" cxnId="{68E12EEA-BC5C-46A6-9FE6-75B84049D853}">
      <dgm:prSet/>
      <dgm:spPr/>
      <dgm:t>
        <a:bodyPr/>
        <a:lstStyle/>
        <a:p>
          <a:endParaRPr lang="en-US"/>
        </a:p>
      </dgm:t>
    </dgm:pt>
    <dgm:pt modelId="{0E645452-F758-4722-A4C1-9363B8AA4723}" type="sibTrans" cxnId="{68E12EEA-BC5C-46A6-9FE6-75B84049D853}">
      <dgm:prSet/>
      <dgm:spPr/>
      <dgm:t>
        <a:bodyPr/>
        <a:lstStyle/>
        <a:p>
          <a:endParaRPr lang="en-US"/>
        </a:p>
      </dgm:t>
    </dgm:pt>
    <dgm:pt modelId="{CF95268B-6002-4A0C-B902-5E96D341BEF7}">
      <dgm:prSet phldrT="[Text]" custT="1"/>
      <dgm:spPr/>
      <dgm:t>
        <a:bodyPr/>
        <a:lstStyle/>
        <a:p>
          <a:r>
            <a:rPr lang="en-US" sz="2400"/>
            <a:t>Intelligence strategy</a:t>
          </a:r>
          <a:endParaRPr lang="en-US" sz="2400" dirty="0"/>
        </a:p>
      </dgm:t>
    </dgm:pt>
    <dgm:pt modelId="{8627C704-C0B7-4CD3-91C0-0CC38898A7A6}" type="parTrans" cxnId="{79064C24-F586-47E7-AAF4-0C684F0CBE5A}">
      <dgm:prSet/>
      <dgm:spPr/>
      <dgm:t>
        <a:bodyPr/>
        <a:lstStyle/>
        <a:p>
          <a:endParaRPr lang="en-US"/>
        </a:p>
      </dgm:t>
    </dgm:pt>
    <dgm:pt modelId="{7FD44FCF-7C07-4CDD-A763-F464F3016869}" type="sibTrans" cxnId="{79064C24-F586-47E7-AAF4-0C684F0CBE5A}">
      <dgm:prSet/>
      <dgm:spPr/>
      <dgm:t>
        <a:bodyPr/>
        <a:lstStyle/>
        <a:p>
          <a:endParaRPr lang="en-US"/>
        </a:p>
      </dgm:t>
    </dgm:pt>
    <dgm:pt modelId="{0CFEAF33-FE21-4104-AC86-2438B102651D}">
      <dgm:prSet phldrT="[Text]" custT="1"/>
      <dgm:spPr/>
      <dgm:t>
        <a:bodyPr/>
        <a:lstStyle/>
        <a:p>
          <a:endParaRPr lang="en-US" sz="2400" dirty="0"/>
        </a:p>
        <a:p>
          <a:r>
            <a:rPr lang="en-US" sz="2400" dirty="0"/>
            <a:t>Passive data generators</a:t>
          </a:r>
        </a:p>
        <a:p>
          <a:endParaRPr lang="en-US" sz="2400" dirty="0"/>
        </a:p>
      </dgm:t>
    </dgm:pt>
    <dgm:pt modelId="{BE2D4B01-3067-4BEA-AD88-067EEEA87F0D}" type="parTrans" cxnId="{BE2F4511-624F-4CD2-AC98-9BFA1FB25DEB}">
      <dgm:prSet/>
      <dgm:spPr/>
      <dgm:t>
        <a:bodyPr/>
        <a:lstStyle/>
        <a:p>
          <a:endParaRPr lang="en-US"/>
        </a:p>
      </dgm:t>
    </dgm:pt>
    <dgm:pt modelId="{EDDA50DF-B284-4B34-9C4C-5B02B273775C}" type="sibTrans" cxnId="{BE2F4511-624F-4CD2-AC98-9BFA1FB25DEB}">
      <dgm:prSet/>
      <dgm:spPr/>
      <dgm:t>
        <a:bodyPr/>
        <a:lstStyle/>
        <a:p>
          <a:endParaRPr lang="en-US"/>
        </a:p>
      </dgm:t>
    </dgm:pt>
    <dgm:pt modelId="{4E4A9046-D77E-4421-9D87-C1CC17285202}">
      <dgm:prSet phldrT="[Text]" custT="1"/>
      <dgm:spPr/>
      <dgm:t>
        <a:bodyPr/>
        <a:lstStyle/>
        <a:p>
          <a:r>
            <a:rPr lang="en-US" sz="2400"/>
            <a:t>Financial investigation</a:t>
          </a:r>
          <a:endParaRPr lang="en-US" sz="2400" dirty="0"/>
        </a:p>
      </dgm:t>
    </dgm:pt>
    <dgm:pt modelId="{BD2836A8-B999-45E5-81F9-DAE6EF5BB671}" type="parTrans" cxnId="{87FCB37B-9042-411D-8883-77C45D2C35EF}">
      <dgm:prSet/>
      <dgm:spPr/>
      <dgm:t>
        <a:bodyPr/>
        <a:lstStyle/>
        <a:p>
          <a:endParaRPr lang="en-US"/>
        </a:p>
      </dgm:t>
    </dgm:pt>
    <dgm:pt modelId="{88B91C72-A4CE-4294-A931-2E65063B187A}" type="sibTrans" cxnId="{87FCB37B-9042-411D-8883-77C45D2C35EF}">
      <dgm:prSet/>
      <dgm:spPr/>
      <dgm:t>
        <a:bodyPr/>
        <a:lstStyle/>
        <a:p>
          <a:endParaRPr lang="en-US"/>
        </a:p>
      </dgm:t>
    </dgm:pt>
    <dgm:pt modelId="{130CC052-0022-4364-9C13-792A45BDFED4}">
      <dgm:prSet phldrT="[Text]" custT="1"/>
      <dgm:spPr/>
      <dgm:t>
        <a:bodyPr/>
        <a:lstStyle/>
        <a:p>
          <a:r>
            <a:rPr lang="en-US" sz="2400"/>
            <a:t>Communications strategy</a:t>
          </a:r>
          <a:endParaRPr lang="en-US" sz="2400" dirty="0"/>
        </a:p>
      </dgm:t>
    </dgm:pt>
    <dgm:pt modelId="{9342B88B-8F2B-4049-94AD-DAD85E43CBBF}" type="parTrans" cxnId="{99D873F4-5DD8-4D13-84CD-E9560EEA1F81}">
      <dgm:prSet/>
      <dgm:spPr/>
      <dgm:t>
        <a:bodyPr/>
        <a:lstStyle/>
        <a:p>
          <a:endParaRPr lang="en-US"/>
        </a:p>
      </dgm:t>
    </dgm:pt>
    <dgm:pt modelId="{4FF269EE-42AE-4688-A3D8-637C62650F89}" type="sibTrans" cxnId="{99D873F4-5DD8-4D13-84CD-E9560EEA1F81}">
      <dgm:prSet/>
      <dgm:spPr/>
      <dgm:t>
        <a:bodyPr/>
        <a:lstStyle/>
        <a:p>
          <a:endParaRPr lang="en-US"/>
        </a:p>
      </dgm:t>
    </dgm:pt>
    <dgm:pt modelId="{055FDF81-54B3-4160-93EA-573C87D080D2}">
      <dgm:prSet phldrT="[Text]" custT="1"/>
      <dgm:spPr/>
      <dgm:t>
        <a:bodyPr/>
        <a:lstStyle/>
        <a:p>
          <a:r>
            <a:rPr lang="en-US" sz="2400"/>
            <a:t>Physical evidence</a:t>
          </a:r>
          <a:endParaRPr lang="en-US" sz="2400" dirty="0"/>
        </a:p>
      </dgm:t>
    </dgm:pt>
    <dgm:pt modelId="{B0130565-4C09-45D9-AEF2-9E931CB58F99}" type="parTrans" cxnId="{41622C06-34A6-4DB5-BD63-52ECF601614C}">
      <dgm:prSet/>
      <dgm:spPr/>
      <dgm:t>
        <a:bodyPr/>
        <a:lstStyle/>
        <a:p>
          <a:endParaRPr lang="en-US"/>
        </a:p>
      </dgm:t>
    </dgm:pt>
    <dgm:pt modelId="{D9459102-DBE8-44F7-95B0-E8B09FC6647F}" type="sibTrans" cxnId="{41622C06-34A6-4DB5-BD63-52ECF601614C}">
      <dgm:prSet/>
      <dgm:spPr/>
      <dgm:t>
        <a:bodyPr/>
        <a:lstStyle/>
        <a:p>
          <a:endParaRPr lang="en-US"/>
        </a:p>
      </dgm:t>
    </dgm:pt>
    <dgm:pt modelId="{6CA4A7BC-0230-4E39-ABB3-AF3D16DC3B8A}">
      <dgm:prSet phldrT="[Text]" custT="1"/>
      <dgm:spPr/>
      <dgm:t>
        <a:bodyPr/>
        <a:lstStyle/>
        <a:p>
          <a:r>
            <a:rPr lang="en-US" sz="2400"/>
            <a:t>ANPR</a:t>
          </a:r>
          <a:endParaRPr lang="en-US" sz="2400" dirty="0"/>
        </a:p>
      </dgm:t>
    </dgm:pt>
    <dgm:pt modelId="{4D875709-1691-4F36-B46F-E42957AAE543}" type="parTrans" cxnId="{F31AA857-B148-416D-939E-2296D5F62FE8}">
      <dgm:prSet/>
      <dgm:spPr/>
      <dgm:t>
        <a:bodyPr/>
        <a:lstStyle/>
        <a:p>
          <a:endParaRPr lang="en-US"/>
        </a:p>
      </dgm:t>
    </dgm:pt>
    <dgm:pt modelId="{795E64EE-C53F-4627-A7A0-4483DB2C4E7F}" type="sibTrans" cxnId="{F31AA857-B148-416D-939E-2296D5F62FE8}">
      <dgm:prSet/>
      <dgm:spPr/>
      <dgm:t>
        <a:bodyPr/>
        <a:lstStyle/>
        <a:p>
          <a:endParaRPr lang="en-US"/>
        </a:p>
      </dgm:t>
    </dgm:pt>
    <dgm:pt modelId="{1F1899E1-E3CB-45D9-8DBF-EBD0E97DF3DE}" type="pres">
      <dgm:prSet presAssocID="{CFDB11D0-09AC-4D79-827B-E3816A7A1FBE}" presName="diagram" presStyleCnt="0">
        <dgm:presLayoutVars>
          <dgm:dir/>
          <dgm:resizeHandles val="exact"/>
        </dgm:presLayoutVars>
      </dgm:prSet>
      <dgm:spPr/>
    </dgm:pt>
    <dgm:pt modelId="{82CE8AF5-699B-40D3-94D2-A8D630B02EF1}" type="pres">
      <dgm:prSet presAssocID="{1A4B927F-D426-461F-BB9E-0CDA0D64B29C}" presName="node" presStyleLbl="node1" presStyleIdx="0" presStyleCnt="8">
        <dgm:presLayoutVars>
          <dgm:bulletEnabled val="1"/>
        </dgm:presLayoutVars>
      </dgm:prSet>
      <dgm:spPr/>
    </dgm:pt>
    <dgm:pt modelId="{A9B722A8-2639-41D9-AE66-723998734656}" type="pres">
      <dgm:prSet presAssocID="{63A378E3-9F8F-4529-A8B8-3B690FF6A48B}" presName="sibTrans" presStyleCnt="0"/>
      <dgm:spPr/>
    </dgm:pt>
    <dgm:pt modelId="{1D28D47F-9CAE-4264-A384-A1B967D8899D}" type="pres">
      <dgm:prSet presAssocID="{6E3A879F-05D2-4346-B67D-E79CBBE339AA}" presName="node" presStyleLbl="node1" presStyleIdx="1" presStyleCnt="8">
        <dgm:presLayoutVars>
          <dgm:bulletEnabled val="1"/>
        </dgm:presLayoutVars>
      </dgm:prSet>
      <dgm:spPr/>
    </dgm:pt>
    <dgm:pt modelId="{443209BF-17DA-4B85-9A29-A578E57EE6C5}" type="pres">
      <dgm:prSet presAssocID="{0E645452-F758-4722-A4C1-9363B8AA4723}" presName="sibTrans" presStyleCnt="0"/>
      <dgm:spPr/>
    </dgm:pt>
    <dgm:pt modelId="{8C8920E0-6AE9-4C90-B305-14C5360A34DD}" type="pres">
      <dgm:prSet presAssocID="{CF95268B-6002-4A0C-B902-5E96D341BEF7}" presName="node" presStyleLbl="node1" presStyleIdx="2" presStyleCnt="8">
        <dgm:presLayoutVars>
          <dgm:bulletEnabled val="1"/>
        </dgm:presLayoutVars>
      </dgm:prSet>
      <dgm:spPr/>
    </dgm:pt>
    <dgm:pt modelId="{F8740CB4-6D37-48E9-BBC6-18D6205955C8}" type="pres">
      <dgm:prSet presAssocID="{7FD44FCF-7C07-4CDD-A763-F464F3016869}" presName="sibTrans" presStyleCnt="0"/>
      <dgm:spPr/>
    </dgm:pt>
    <dgm:pt modelId="{7DEF32F6-2783-4A51-8961-9AA06C0D00E6}" type="pres">
      <dgm:prSet presAssocID="{0CFEAF33-FE21-4104-AC86-2438B102651D}" presName="node" presStyleLbl="node1" presStyleIdx="3" presStyleCnt="8">
        <dgm:presLayoutVars>
          <dgm:bulletEnabled val="1"/>
        </dgm:presLayoutVars>
      </dgm:prSet>
      <dgm:spPr/>
    </dgm:pt>
    <dgm:pt modelId="{7555CED8-6B8A-497C-ACC5-D2EFD63CEBE8}" type="pres">
      <dgm:prSet presAssocID="{EDDA50DF-B284-4B34-9C4C-5B02B273775C}" presName="sibTrans" presStyleCnt="0"/>
      <dgm:spPr/>
    </dgm:pt>
    <dgm:pt modelId="{89FE702F-09B0-4D60-AF04-FFFBC6E6E72E}" type="pres">
      <dgm:prSet presAssocID="{4E4A9046-D77E-4421-9D87-C1CC17285202}" presName="node" presStyleLbl="node1" presStyleIdx="4" presStyleCnt="8">
        <dgm:presLayoutVars>
          <dgm:bulletEnabled val="1"/>
        </dgm:presLayoutVars>
      </dgm:prSet>
      <dgm:spPr/>
    </dgm:pt>
    <dgm:pt modelId="{F20F5B30-5010-483F-86E5-8F24CF6E997B}" type="pres">
      <dgm:prSet presAssocID="{88B91C72-A4CE-4294-A931-2E65063B187A}" presName="sibTrans" presStyleCnt="0"/>
      <dgm:spPr/>
    </dgm:pt>
    <dgm:pt modelId="{DBB2FD86-2415-4348-B7F0-7D5BD54B79E1}" type="pres">
      <dgm:prSet presAssocID="{130CC052-0022-4364-9C13-792A45BDFED4}" presName="node" presStyleLbl="node1" presStyleIdx="5" presStyleCnt="8">
        <dgm:presLayoutVars>
          <dgm:bulletEnabled val="1"/>
        </dgm:presLayoutVars>
      </dgm:prSet>
      <dgm:spPr/>
    </dgm:pt>
    <dgm:pt modelId="{5D01B380-248B-4F33-B189-E27586DEAB8D}" type="pres">
      <dgm:prSet presAssocID="{4FF269EE-42AE-4688-A3D8-637C62650F89}" presName="sibTrans" presStyleCnt="0"/>
      <dgm:spPr/>
    </dgm:pt>
    <dgm:pt modelId="{811C3273-80A0-4380-BB5B-D736EC619B1D}" type="pres">
      <dgm:prSet presAssocID="{055FDF81-54B3-4160-93EA-573C87D080D2}" presName="node" presStyleLbl="node1" presStyleIdx="6" presStyleCnt="8">
        <dgm:presLayoutVars>
          <dgm:bulletEnabled val="1"/>
        </dgm:presLayoutVars>
      </dgm:prSet>
      <dgm:spPr/>
    </dgm:pt>
    <dgm:pt modelId="{E2EE30CD-3EBE-42A2-A043-DC4A7DEFEF59}" type="pres">
      <dgm:prSet presAssocID="{D9459102-DBE8-44F7-95B0-E8B09FC6647F}" presName="sibTrans" presStyleCnt="0"/>
      <dgm:spPr/>
    </dgm:pt>
    <dgm:pt modelId="{80941EE7-3C9E-48ED-A688-3761D8223661}" type="pres">
      <dgm:prSet presAssocID="{6CA4A7BC-0230-4E39-ABB3-AF3D16DC3B8A}" presName="node" presStyleLbl="node1" presStyleIdx="7" presStyleCnt="8">
        <dgm:presLayoutVars>
          <dgm:bulletEnabled val="1"/>
        </dgm:presLayoutVars>
      </dgm:prSet>
      <dgm:spPr/>
    </dgm:pt>
  </dgm:ptLst>
  <dgm:cxnLst>
    <dgm:cxn modelId="{41622C06-34A6-4DB5-BD63-52ECF601614C}" srcId="{CFDB11D0-09AC-4D79-827B-E3816A7A1FBE}" destId="{055FDF81-54B3-4160-93EA-573C87D080D2}" srcOrd="6" destOrd="0" parTransId="{B0130565-4C09-45D9-AEF2-9E931CB58F99}" sibTransId="{D9459102-DBE8-44F7-95B0-E8B09FC6647F}"/>
    <dgm:cxn modelId="{5B8B1B0F-627E-45D9-B79B-A04C2DD7130B}" type="presOf" srcId="{055FDF81-54B3-4160-93EA-573C87D080D2}" destId="{811C3273-80A0-4380-BB5B-D736EC619B1D}" srcOrd="0" destOrd="0" presId="urn:microsoft.com/office/officeart/2005/8/layout/default"/>
    <dgm:cxn modelId="{BE2F4511-624F-4CD2-AC98-9BFA1FB25DEB}" srcId="{CFDB11D0-09AC-4D79-827B-E3816A7A1FBE}" destId="{0CFEAF33-FE21-4104-AC86-2438B102651D}" srcOrd="3" destOrd="0" parTransId="{BE2D4B01-3067-4BEA-AD88-067EEEA87F0D}" sibTransId="{EDDA50DF-B284-4B34-9C4C-5B02B273775C}"/>
    <dgm:cxn modelId="{312EE711-A246-485D-A4B8-9C984FCFC3B4}" type="presOf" srcId="{4E4A9046-D77E-4421-9D87-C1CC17285202}" destId="{89FE702F-09B0-4D60-AF04-FFFBC6E6E72E}" srcOrd="0" destOrd="0" presId="urn:microsoft.com/office/officeart/2005/8/layout/default"/>
    <dgm:cxn modelId="{79064C24-F586-47E7-AAF4-0C684F0CBE5A}" srcId="{CFDB11D0-09AC-4D79-827B-E3816A7A1FBE}" destId="{CF95268B-6002-4A0C-B902-5E96D341BEF7}" srcOrd="2" destOrd="0" parTransId="{8627C704-C0B7-4CD3-91C0-0CC38898A7A6}" sibTransId="{7FD44FCF-7C07-4CDD-A763-F464F3016869}"/>
    <dgm:cxn modelId="{35839E31-56A8-44E1-9879-FEF129115726}" type="presOf" srcId="{130CC052-0022-4364-9C13-792A45BDFED4}" destId="{DBB2FD86-2415-4348-B7F0-7D5BD54B79E1}" srcOrd="0" destOrd="0" presId="urn:microsoft.com/office/officeart/2005/8/layout/default"/>
    <dgm:cxn modelId="{92C76C5B-17C0-420A-AA3E-6EA46EB4D94D}" type="presOf" srcId="{6CA4A7BC-0230-4E39-ABB3-AF3D16DC3B8A}" destId="{80941EE7-3C9E-48ED-A688-3761D8223661}" srcOrd="0" destOrd="0" presId="urn:microsoft.com/office/officeart/2005/8/layout/default"/>
    <dgm:cxn modelId="{E83B0E5C-2EF2-4AF1-A163-4F96162D05C2}" type="presOf" srcId="{0CFEAF33-FE21-4104-AC86-2438B102651D}" destId="{7DEF32F6-2783-4A51-8961-9AA06C0D00E6}" srcOrd="0" destOrd="0" presId="urn:microsoft.com/office/officeart/2005/8/layout/default"/>
    <dgm:cxn modelId="{8B7E0A72-BED5-4BEC-887D-B94E8F0A54F1}" srcId="{CFDB11D0-09AC-4D79-827B-E3816A7A1FBE}" destId="{1A4B927F-D426-461F-BB9E-0CDA0D64B29C}" srcOrd="0" destOrd="0" parTransId="{BE7401EC-C59E-4E61-AD63-EAFF4E5AF9A1}" sibTransId="{63A378E3-9F8F-4529-A8B8-3B690FF6A48B}"/>
    <dgm:cxn modelId="{F31AA857-B148-416D-939E-2296D5F62FE8}" srcId="{CFDB11D0-09AC-4D79-827B-E3816A7A1FBE}" destId="{6CA4A7BC-0230-4E39-ABB3-AF3D16DC3B8A}" srcOrd="7" destOrd="0" parTransId="{4D875709-1691-4F36-B46F-E42957AAE543}" sibTransId="{795E64EE-C53F-4627-A7A0-4483DB2C4E7F}"/>
    <dgm:cxn modelId="{87FCB37B-9042-411D-8883-77C45D2C35EF}" srcId="{CFDB11D0-09AC-4D79-827B-E3816A7A1FBE}" destId="{4E4A9046-D77E-4421-9D87-C1CC17285202}" srcOrd="4" destOrd="0" parTransId="{BD2836A8-B999-45E5-81F9-DAE6EF5BB671}" sibTransId="{88B91C72-A4CE-4294-A931-2E65063B187A}"/>
    <dgm:cxn modelId="{F81C1A7C-2419-4D61-926F-C33179B05A83}" type="presOf" srcId="{CFDB11D0-09AC-4D79-827B-E3816A7A1FBE}" destId="{1F1899E1-E3CB-45D9-8DBF-EBD0E97DF3DE}" srcOrd="0" destOrd="0" presId="urn:microsoft.com/office/officeart/2005/8/layout/default"/>
    <dgm:cxn modelId="{35C5EC95-32FC-46DF-8F63-2FE6B4291707}" type="presOf" srcId="{6E3A879F-05D2-4346-B67D-E79CBBE339AA}" destId="{1D28D47F-9CAE-4264-A384-A1B967D8899D}" srcOrd="0" destOrd="0" presId="urn:microsoft.com/office/officeart/2005/8/layout/default"/>
    <dgm:cxn modelId="{68E12EEA-BC5C-46A6-9FE6-75B84049D853}" srcId="{CFDB11D0-09AC-4D79-827B-E3816A7A1FBE}" destId="{6E3A879F-05D2-4346-B67D-E79CBBE339AA}" srcOrd="1" destOrd="0" parTransId="{CA1F952B-3411-404A-9D9A-04C93357ED06}" sibTransId="{0E645452-F758-4722-A4C1-9363B8AA4723}"/>
    <dgm:cxn modelId="{D70A6EF1-DAA4-4D62-9D29-1A7878A636B7}" type="presOf" srcId="{CF95268B-6002-4A0C-B902-5E96D341BEF7}" destId="{8C8920E0-6AE9-4C90-B305-14C5360A34DD}" srcOrd="0" destOrd="0" presId="urn:microsoft.com/office/officeart/2005/8/layout/default"/>
    <dgm:cxn modelId="{99D873F4-5DD8-4D13-84CD-E9560EEA1F81}" srcId="{CFDB11D0-09AC-4D79-827B-E3816A7A1FBE}" destId="{130CC052-0022-4364-9C13-792A45BDFED4}" srcOrd="5" destOrd="0" parTransId="{9342B88B-8F2B-4049-94AD-DAD85E43CBBF}" sibTransId="{4FF269EE-42AE-4688-A3D8-637C62650F89}"/>
    <dgm:cxn modelId="{895AA6F7-F7D7-4CDF-90D1-971A9595E3FB}" type="presOf" srcId="{1A4B927F-D426-461F-BB9E-0CDA0D64B29C}" destId="{82CE8AF5-699B-40D3-94D2-A8D630B02EF1}" srcOrd="0" destOrd="0" presId="urn:microsoft.com/office/officeart/2005/8/layout/default"/>
    <dgm:cxn modelId="{DF21078C-4056-4BB1-9CA4-CBCCB94B1346}" type="presParOf" srcId="{1F1899E1-E3CB-45D9-8DBF-EBD0E97DF3DE}" destId="{82CE8AF5-699B-40D3-94D2-A8D630B02EF1}" srcOrd="0" destOrd="0" presId="urn:microsoft.com/office/officeart/2005/8/layout/default"/>
    <dgm:cxn modelId="{B0FE6436-C2CF-40AA-9147-5DE1D754D4EA}" type="presParOf" srcId="{1F1899E1-E3CB-45D9-8DBF-EBD0E97DF3DE}" destId="{A9B722A8-2639-41D9-AE66-723998734656}" srcOrd="1" destOrd="0" presId="urn:microsoft.com/office/officeart/2005/8/layout/default"/>
    <dgm:cxn modelId="{756C61D4-C4C0-496E-B42F-09DC61E5098C}" type="presParOf" srcId="{1F1899E1-E3CB-45D9-8DBF-EBD0E97DF3DE}" destId="{1D28D47F-9CAE-4264-A384-A1B967D8899D}" srcOrd="2" destOrd="0" presId="urn:microsoft.com/office/officeart/2005/8/layout/default"/>
    <dgm:cxn modelId="{0C911F87-849C-4E79-BDCC-B432C0129DBE}" type="presParOf" srcId="{1F1899E1-E3CB-45D9-8DBF-EBD0E97DF3DE}" destId="{443209BF-17DA-4B85-9A29-A578E57EE6C5}" srcOrd="3" destOrd="0" presId="urn:microsoft.com/office/officeart/2005/8/layout/default"/>
    <dgm:cxn modelId="{66A1C2C1-4C7F-4366-BAC3-AF0EB51CE930}" type="presParOf" srcId="{1F1899E1-E3CB-45D9-8DBF-EBD0E97DF3DE}" destId="{8C8920E0-6AE9-4C90-B305-14C5360A34DD}" srcOrd="4" destOrd="0" presId="urn:microsoft.com/office/officeart/2005/8/layout/default"/>
    <dgm:cxn modelId="{E838566E-AF77-4312-A9CE-AA887E670E48}" type="presParOf" srcId="{1F1899E1-E3CB-45D9-8DBF-EBD0E97DF3DE}" destId="{F8740CB4-6D37-48E9-BBC6-18D6205955C8}" srcOrd="5" destOrd="0" presId="urn:microsoft.com/office/officeart/2005/8/layout/default"/>
    <dgm:cxn modelId="{1571C6B7-863A-4C0B-9D66-19C0E5C8B543}" type="presParOf" srcId="{1F1899E1-E3CB-45D9-8DBF-EBD0E97DF3DE}" destId="{7DEF32F6-2783-4A51-8961-9AA06C0D00E6}" srcOrd="6" destOrd="0" presId="urn:microsoft.com/office/officeart/2005/8/layout/default"/>
    <dgm:cxn modelId="{9B544639-540E-4FEA-9197-0AF8DA269E9D}" type="presParOf" srcId="{1F1899E1-E3CB-45D9-8DBF-EBD0E97DF3DE}" destId="{7555CED8-6B8A-497C-ACC5-D2EFD63CEBE8}" srcOrd="7" destOrd="0" presId="urn:microsoft.com/office/officeart/2005/8/layout/default"/>
    <dgm:cxn modelId="{82190CD6-CA04-4083-A39D-73F765E5295C}" type="presParOf" srcId="{1F1899E1-E3CB-45D9-8DBF-EBD0E97DF3DE}" destId="{89FE702F-09B0-4D60-AF04-FFFBC6E6E72E}" srcOrd="8" destOrd="0" presId="urn:microsoft.com/office/officeart/2005/8/layout/default"/>
    <dgm:cxn modelId="{461FACEC-97DF-42F8-8F16-CFF0F91DE9F3}" type="presParOf" srcId="{1F1899E1-E3CB-45D9-8DBF-EBD0E97DF3DE}" destId="{F20F5B30-5010-483F-86E5-8F24CF6E997B}" srcOrd="9" destOrd="0" presId="urn:microsoft.com/office/officeart/2005/8/layout/default"/>
    <dgm:cxn modelId="{25A58DC4-821C-4A76-A8CB-86B9E1FD0B26}" type="presParOf" srcId="{1F1899E1-E3CB-45D9-8DBF-EBD0E97DF3DE}" destId="{DBB2FD86-2415-4348-B7F0-7D5BD54B79E1}" srcOrd="10" destOrd="0" presId="urn:microsoft.com/office/officeart/2005/8/layout/default"/>
    <dgm:cxn modelId="{727D145E-AAB3-4006-B04F-CE1D5ADC628A}" type="presParOf" srcId="{1F1899E1-E3CB-45D9-8DBF-EBD0E97DF3DE}" destId="{5D01B380-248B-4F33-B189-E27586DEAB8D}" srcOrd="11" destOrd="0" presId="urn:microsoft.com/office/officeart/2005/8/layout/default"/>
    <dgm:cxn modelId="{C84855DD-A362-45E5-A7BD-8F81C11F79C6}" type="presParOf" srcId="{1F1899E1-E3CB-45D9-8DBF-EBD0E97DF3DE}" destId="{811C3273-80A0-4380-BB5B-D736EC619B1D}" srcOrd="12" destOrd="0" presId="urn:microsoft.com/office/officeart/2005/8/layout/default"/>
    <dgm:cxn modelId="{65A6F19C-5C88-418A-91D2-6B95F7D6F845}" type="presParOf" srcId="{1F1899E1-E3CB-45D9-8DBF-EBD0E97DF3DE}" destId="{E2EE30CD-3EBE-42A2-A043-DC4A7DEFEF59}" srcOrd="13" destOrd="0" presId="urn:microsoft.com/office/officeart/2005/8/layout/default"/>
    <dgm:cxn modelId="{48A283A8-A7D8-4722-86B4-20AE557AFA05}" type="presParOf" srcId="{1F1899E1-E3CB-45D9-8DBF-EBD0E97DF3DE}" destId="{80941EE7-3C9E-48ED-A688-3761D8223661}"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656653B-1639-4875-A1BB-7DC2DA67835A}" type="doc">
      <dgm:prSet loTypeId="urn:microsoft.com/office/officeart/2005/8/layout/matrix1" loCatId="matrix" qsTypeId="urn:microsoft.com/office/officeart/2005/8/quickstyle/simple1" qsCatId="simple" csTypeId="urn:microsoft.com/office/officeart/2005/8/colors/colorful5" csCatId="colorful" phldr="1"/>
      <dgm:spPr/>
      <dgm:t>
        <a:bodyPr/>
        <a:lstStyle/>
        <a:p>
          <a:endParaRPr lang="en-US"/>
        </a:p>
      </dgm:t>
    </dgm:pt>
    <dgm:pt modelId="{A848F41D-45BD-47E7-BD04-752CCD076594}">
      <dgm:prSet phldrT="[Text]" custT="1"/>
      <dgm:spPr/>
      <dgm:t>
        <a:bodyPr/>
        <a:lstStyle/>
        <a:p>
          <a:r>
            <a:rPr lang="en-US" sz="2400" dirty="0"/>
            <a:t>Investigative Strategies</a:t>
          </a:r>
        </a:p>
      </dgm:t>
    </dgm:pt>
    <dgm:pt modelId="{4B3353BB-D586-49A5-A36C-A9949839933D}" type="parTrans" cxnId="{49984A4C-A979-4420-BCC9-7F617C5596D2}">
      <dgm:prSet/>
      <dgm:spPr/>
      <dgm:t>
        <a:bodyPr/>
        <a:lstStyle/>
        <a:p>
          <a:endParaRPr lang="en-US"/>
        </a:p>
      </dgm:t>
    </dgm:pt>
    <dgm:pt modelId="{8DCEB614-CA05-48D1-A712-224A0A266204}" type="sibTrans" cxnId="{49984A4C-A979-4420-BCC9-7F617C5596D2}">
      <dgm:prSet/>
      <dgm:spPr/>
      <dgm:t>
        <a:bodyPr/>
        <a:lstStyle/>
        <a:p>
          <a:endParaRPr lang="en-US"/>
        </a:p>
      </dgm:t>
    </dgm:pt>
    <dgm:pt modelId="{A322D47B-7593-47CB-8006-8F350DBDA9DF}">
      <dgm:prSet phldrT="[Text]" custT="1"/>
      <dgm:spPr/>
      <dgm:t>
        <a:bodyPr/>
        <a:lstStyle/>
        <a:p>
          <a:r>
            <a:rPr lang="en-US" sz="2400" b="1" i="1"/>
            <a:t>Identifying</a:t>
          </a:r>
          <a:r>
            <a:rPr lang="en-US" sz="2400"/>
            <a:t> a line of enquiry to pursue</a:t>
          </a:r>
          <a:endParaRPr lang="en-US" sz="2400" dirty="0"/>
        </a:p>
      </dgm:t>
    </dgm:pt>
    <dgm:pt modelId="{80101573-A468-4824-BE18-3BAA95F20139}" type="parTrans" cxnId="{7BE9E237-204B-4A2D-92A1-4B634B990A52}">
      <dgm:prSet/>
      <dgm:spPr/>
      <dgm:t>
        <a:bodyPr/>
        <a:lstStyle/>
        <a:p>
          <a:endParaRPr lang="en-US"/>
        </a:p>
      </dgm:t>
    </dgm:pt>
    <dgm:pt modelId="{52F5A8EF-7A96-4FD8-AA4C-B9D33166FCE6}" type="sibTrans" cxnId="{7BE9E237-204B-4A2D-92A1-4B634B990A52}">
      <dgm:prSet/>
      <dgm:spPr/>
      <dgm:t>
        <a:bodyPr/>
        <a:lstStyle/>
        <a:p>
          <a:endParaRPr lang="en-US"/>
        </a:p>
      </dgm:t>
    </dgm:pt>
    <dgm:pt modelId="{85200ED7-1B29-48E0-8F9C-5130CC66ED7B}">
      <dgm:prSet phldrT="[Text]" custT="1"/>
      <dgm:spPr/>
      <dgm:t>
        <a:bodyPr/>
        <a:lstStyle/>
        <a:p>
          <a:r>
            <a:rPr lang="en-US" sz="2400" b="1" i="1"/>
            <a:t>Determining </a:t>
          </a:r>
          <a:r>
            <a:rPr lang="en-US" sz="2400"/>
            <a:t>the objective of pursuing a particular line of enquiry</a:t>
          </a:r>
          <a:endParaRPr lang="en-US" sz="2400" dirty="0"/>
        </a:p>
      </dgm:t>
    </dgm:pt>
    <dgm:pt modelId="{E6ACA336-FFA0-4DF7-BA02-48EBD4793888}" type="parTrans" cxnId="{31D83A1A-5A87-48D3-887F-CCF2EE4783A7}">
      <dgm:prSet/>
      <dgm:spPr/>
      <dgm:t>
        <a:bodyPr/>
        <a:lstStyle/>
        <a:p>
          <a:endParaRPr lang="en-US"/>
        </a:p>
      </dgm:t>
    </dgm:pt>
    <dgm:pt modelId="{C550A0D7-592A-4057-9662-220B28FD7BC4}" type="sibTrans" cxnId="{31D83A1A-5A87-48D3-887F-CCF2EE4783A7}">
      <dgm:prSet/>
      <dgm:spPr/>
      <dgm:t>
        <a:bodyPr/>
        <a:lstStyle/>
        <a:p>
          <a:endParaRPr lang="en-US"/>
        </a:p>
      </dgm:t>
    </dgm:pt>
    <dgm:pt modelId="{14718694-0384-47C9-B4AD-853BD1763C61}">
      <dgm:prSet phldrT="[Text]" custT="1"/>
      <dgm:spPr/>
      <dgm:t>
        <a:bodyPr/>
        <a:lstStyle/>
        <a:p>
          <a:r>
            <a:rPr lang="en-US" sz="2400" b="1" i="1" dirty="0"/>
            <a:t>Identifying</a:t>
          </a:r>
          <a:r>
            <a:rPr lang="en-US" sz="2400" dirty="0"/>
            <a:t> the investigative action(s) necessary to efficiently achieve that objective taking into account resources, priorities &amp; proportionality</a:t>
          </a:r>
        </a:p>
      </dgm:t>
    </dgm:pt>
    <dgm:pt modelId="{A4DA9F1E-531D-4B96-9CEE-125EB0BD73D9}" type="parTrans" cxnId="{F8F53D9C-D95D-430B-9EBB-79C936B805B0}">
      <dgm:prSet/>
      <dgm:spPr/>
      <dgm:t>
        <a:bodyPr/>
        <a:lstStyle/>
        <a:p>
          <a:endParaRPr lang="en-US"/>
        </a:p>
      </dgm:t>
    </dgm:pt>
    <dgm:pt modelId="{8BBC5028-0CA0-4260-803A-707D15AEA436}" type="sibTrans" cxnId="{F8F53D9C-D95D-430B-9EBB-79C936B805B0}">
      <dgm:prSet/>
      <dgm:spPr/>
      <dgm:t>
        <a:bodyPr/>
        <a:lstStyle/>
        <a:p>
          <a:endParaRPr lang="en-US"/>
        </a:p>
      </dgm:t>
    </dgm:pt>
    <dgm:pt modelId="{CA5342B4-D396-4755-98F0-5DF4B5F9021B}">
      <dgm:prSet phldrT="[Text]" custT="1"/>
      <dgm:spPr/>
      <dgm:t>
        <a:bodyPr/>
        <a:lstStyle/>
        <a:p>
          <a:r>
            <a:rPr lang="en-US" sz="2400" b="1" i="1"/>
            <a:t>Conducting</a:t>
          </a:r>
          <a:r>
            <a:rPr lang="en-US" sz="2400"/>
            <a:t> the investigative action &amp; gathering the maximum amount of material which may generate further lines of enquiry</a:t>
          </a:r>
          <a:endParaRPr lang="en-US" sz="2400" dirty="0"/>
        </a:p>
      </dgm:t>
    </dgm:pt>
    <dgm:pt modelId="{5EF834A7-8455-4BB9-90C8-7EA98E7AB116}" type="parTrans" cxnId="{CDB8F74C-D0B4-428C-B17C-0BE12C5FB422}">
      <dgm:prSet/>
      <dgm:spPr/>
      <dgm:t>
        <a:bodyPr/>
        <a:lstStyle/>
        <a:p>
          <a:endParaRPr lang="en-US"/>
        </a:p>
      </dgm:t>
    </dgm:pt>
    <dgm:pt modelId="{C9D87B5A-D394-46B3-A445-437CB323E223}" type="sibTrans" cxnId="{CDB8F74C-D0B4-428C-B17C-0BE12C5FB422}">
      <dgm:prSet/>
      <dgm:spPr/>
      <dgm:t>
        <a:bodyPr/>
        <a:lstStyle/>
        <a:p>
          <a:endParaRPr lang="en-US"/>
        </a:p>
      </dgm:t>
    </dgm:pt>
    <dgm:pt modelId="{7CF7A3E4-50D0-4550-BC98-F9397E9D9FF6}" type="pres">
      <dgm:prSet presAssocID="{5656653B-1639-4875-A1BB-7DC2DA67835A}" presName="diagram" presStyleCnt="0">
        <dgm:presLayoutVars>
          <dgm:chMax val="1"/>
          <dgm:dir/>
          <dgm:animLvl val="ctr"/>
          <dgm:resizeHandles val="exact"/>
        </dgm:presLayoutVars>
      </dgm:prSet>
      <dgm:spPr/>
    </dgm:pt>
    <dgm:pt modelId="{44D91739-5118-4C64-B462-8D657D505AFB}" type="pres">
      <dgm:prSet presAssocID="{5656653B-1639-4875-A1BB-7DC2DA67835A}" presName="matrix" presStyleCnt="0"/>
      <dgm:spPr/>
    </dgm:pt>
    <dgm:pt modelId="{F61682CD-A2C1-4D56-939B-E13B400E91F1}" type="pres">
      <dgm:prSet presAssocID="{5656653B-1639-4875-A1BB-7DC2DA67835A}" presName="tile1" presStyleLbl="node1" presStyleIdx="0" presStyleCnt="4"/>
      <dgm:spPr/>
    </dgm:pt>
    <dgm:pt modelId="{93EAADF6-50DC-4476-BF0E-39001A4BDF59}" type="pres">
      <dgm:prSet presAssocID="{5656653B-1639-4875-A1BB-7DC2DA67835A}" presName="tile1text" presStyleLbl="node1" presStyleIdx="0" presStyleCnt="4">
        <dgm:presLayoutVars>
          <dgm:chMax val="0"/>
          <dgm:chPref val="0"/>
          <dgm:bulletEnabled val="1"/>
        </dgm:presLayoutVars>
      </dgm:prSet>
      <dgm:spPr/>
    </dgm:pt>
    <dgm:pt modelId="{B75CF95F-5500-490A-852E-E51C72AE2481}" type="pres">
      <dgm:prSet presAssocID="{5656653B-1639-4875-A1BB-7DC2DA67835A}" presName="tile2" presStyleLbl="node1" presStyleIdx="1" presStyleCnt="4"/>
      <dgm:spPr/>
    </dgm:pt>
    <dgm:pt modelId="{CFD31EF6-47A5-4C39-A3B1-89A10064784F}" type="pres">
      <dgm:prSet presAssocID="{5656653B-1639-4875-A1BB-7DC2DA67835A}" presName="tile2text" presStyleLbl="node1" presStyleIdx="1" presStyleCnt="4">
        <dgm:presLayoutVars>
          <dgm:chMax val="0"/>
          <dgm:chPref val="0"/>
          <dgm:bulletEnabled val="1"/>
        </dgm:presLayoutVars>
      </dgm:prSet>
      <dgm:spPr/>
    </dgm:pt>
    <dgm:pt modelId="{0CA56AFE-2462-45F5-A215-19C7C5F9114A}" type="pres">
      <dgm:prSet presAssocID="{5656653B-1639-4875-A1BB-7DC2DA67835A}" presName="tile3" presStyleLbl="node1" presStyleIdx="2" presStyleCnt="4"/>
      <dgm:spPr/>
    </dgm:pt>
    <dgm:pt modelId="{103BB64A-BEFC-42B6-8215-7CCBFC8DA6B7}" type="pres">
      <dgm:prSet presAssocID="{5656653B-1639-4875-A1BB-7DC2DA67835A}" presName="tile3text" presStyleLbl="node1" presStyleIdx="2" presStyleCnt="4">
        <dgm:presLayoutVars>
          <dgm:chMax val="0"/>
          <dgm:chPref val="0"/>
          <dgm:bulletEnabled val="1"/>
        </dgm:presLayoutVars>
      </dgm:prSet>
      <dgm:spPr/>
    </dgm:pt>
    <dgm:pt modelId="{44972B86-9451-44DF-A4F0-84233DA580CE}" type="pres">
      <dgm:prSet presAssocID="{5656653B-1639-4875-A1BB-7DC2DA67835A}" presName="tile4" presStyleLbl="node1" presStyleIdx="3" presStyleCnt="4"/>
      <dgm:spPr/>
    </dgm:pt>
    <dgm:pt modelId="{D78FEA7A-52C2-417D-8293-F7D6A070D8AD}" type="pres">
      <dgm:prSet presAssocID="{5656653B-1639-4875-A1BB-7DC2DA67835A}" presName="tile4text" presStyleLbl="node1" presStyleIdx="3" presStyleCnt="4">
        <dgm:presLayoutVars>
          <dgm:chMax val="0"/>
          <dgm:chPref val="0"/>
          <dgm:bulletEnabled val="1"/>
        </dgm:presLayoutVars>
      </dgm:prSet>
      <dgm:spPr/>
    </dgm:pt>
    <dgm:pt modelId="{F28DE75D-4E06-43B3-8B8F-6114D95E3BB1}" type="pres">
      <dgm:prSet presAssocID="{5656653B-1639-4875-A1BB-7DC2DA67835A}" presName="centerTile" presStyleLbl="fgShp" presStyleIdx="0" presStyleCnt="1">
        <dgm:presLayoutVars>
          <dgm:chMax val="0"/>
          <dgm:chPref val="0"/>
        </dgm:presLayoutVars>
      </dgm:prSet>
      <dgm:spPr/>
    </dgm:pt>
  </dgm:ptLst>
  <dgm:cxnLst>
    <dgm:cxn modelId="{A9EFBC11-9647-4698-B110-B1774BFFAB9F}" type="presOf" srcId="{CA5342B4-D396-4755-98F0-5DF4B5F9021B}" destId="{D78FEA7A-52C2-417D-8293-F7D6A070D8AD}" srcOrd="1" destOrd="0" presId="urn:microsoft.com/office/officeart/2005/8/layout/matrix1"/>
    <dgm:cxn modelId="{31D83A1A-5A87-48D3-887F-CCF2EE4783A7}" srcId="{A848F41D-45BD-47E7-BD04-752CCD076594}" destId="{85200ED7-1B29-48E0-8F9C-5130CC66ED7B}" srcOrd="1" destOrd="0" parTransId="{E6ACA336-FFA0-4DF7-BA02-48EBD4793888}" sibTransId="{C550A0D7-592A-4057-9662-220B28FD7BC4}"/>
    <dgm:cxn modelId="{7BE9E237-204B-4A2D-92A1-4B634B990A52}" srcId="{A848F41D-45BD-47E7-BD04-752CCD076594}" destId="{A322D47B-7593-47CB-8006-8F350DBDA9DF}" srcOrd="0" destOrd="0" parTransId="{80101573-A468-4824-BE18-3BAA95F20139}" sibTransId="{52F5A8EF-7A96-4FD8-AA4C-B9D33166FCE6}"/>
    <dgm:cxn modelId="{4B625A63-0D68-4541-98F4-D1362E7BC3BA}" type="presOf" srcId="{5656653B-1639-4875-A1BB-7DC2DA67835A}" destId="{7CF7A3E4-50D0-4550-BC98-F9397E9D9FF6}" srcOrd="0" destOrd="0" presId="urn:microsoft.com/office/officeart/2005/8/layout/matrix1"/>
    <dgm:cxn modelId="{C485A04A-AF73-4ADD-8603-D67FCF429B9A}" type="presOf" srcId="{CA5342B4-D396-4755-98F0-5DF4B5F9021B}" destId="{44972B86-9451-44DF-A4F0-84233DA580CE}" srcOrd="0" destOrd="0" presId="urn:microsoft.com/office/officeart/2005/8/layout/matrix1"/>
    <dgm:cxn modelId="{49984A4C-A979-4420-BCC9-7F617C5596D2}" srcId="{5656653B-1639-4875-A1BB-7DC2DA67835A}" destId="{A848F41D-45BD-47E7-BD04-752CCD076594}" srcOrd="0" destOrd="0" parTransId="{4B3353BB-D586-49A5-A36C-A9949839933D}" sibTransId="{8DCEB614-CA05-48D1-A712-224A0A266204}"/>
    <dgm:cxn modelId="{CDB8F74C-D0B4-428C-B17C-0BE12C5FB422}" srcId="{A848F41D-45BD-47E7-BD04-752CCD076594}" destId="{CA5342B4-D396-4755-98F0-5DF4B5F9021B}" srcOrd="3" destOrd="0" parTransId="{5EF834A7-8455-4BB9-90C8-7EA98E7AB116}" sibTransId="{C9D87B5A-D394-46B3-A445-437CB323E223}"/>
    <dgm:cxn modelId="{3D68726E-462B-40C4-86F6-3E57027E6AEC}" type="presOf" srcId="{A848F41D-45BD-47E7-BD04-752CCD076594}" destId="{F28DE75D-4E06-43B3-8B8F-6114D95E3BB1}" srcOrd="0" destOrd="0" presId="urn:microsoft.com/office/officeart/2005/8/layout/matrix1"/>
    <dgm:cxn modelId="{3A153599-0293-44D0-838F-3DC06F38058B}" type="presOf" srcId="{A322D47B-7593-47CB-8006-8F350DBDA9DF}" destId="{F61682CD-A2C1-4D56-939B-E13B400E91F1}" srcOrd="0" destOrd="0" presId="urn:microsoft.com/office/officeart/2005/8/layout/matrix1"/>
    <dgm:cxn modelId="{F8F53D9C-D95D-430B-9EBB-79C936B805B0}" srcId="{A848F41D-45BD-47E7-BD04-752CCD076594}" destId="{14718694-0384-47C9-B4AD-853BD1763C61}" srcOrd="2" destOrd="0" parTransId="{A4DA9F1E-531D-4B96-9CEE-125EB0BD73D9}" sibTransId="{8BBC5028-0CA0-4260-803A-707D15AEA436}"/>
    <dgm:cxn modelId="{5263EBA5-195D-4A77-8FEF-F6113C6B5FB6}" type="presOf" srcId="{14718694-0384-47C9-B4AD-853BD1763C61}" destId="{103BB64A-BEFC-42B6-8215-7CCBFC8DA6B7}" srcOrd="1" destOrd="0" presId="urn:microsoft.com/office/officeart/2005/8/layout/matrix1"/>
    <dgm:cxn modelId="{3CBC6FCD-8C68-4AF4-A055-FE04CD99F097}" type="presOf" srcId="{85200ED7-1B29-48E0-8F9C-5130CC66ED7B}" destId="{B75CF95F-5500-490A-852E-E51C72AE2481}" srcOrd="0" destOrd="0" presId="urn:microsoft.com/office/officeart/2005/8/layout/matrix1"/>
    <dgm:cxn modelId="{39B127DE-1643-4C9D-B601-D5DAC8E0D9D8}" type="presOf" srcId="{14718694-0384-47C9-B4AD-853BD1763C61}" destId="{0CA56AFE-2462-45F5-A215-19C7C5F9114A}" srcOrd="0" destOrd="0" presId="urn:microsoft.com/office/officeart/2005/8/layout/matrix1"/>
    <dgm:cxn modelId="{77F5F7E2-56D8-411D-B3D4-8F04A71C29D1}" type="presOf" srcId="{85200ED7-1B29-48E0-8F9C-5130CC66ED7B}" destId="{CFD31EF6-47A5-4C39-A3B1-89A10064784F}" srcOrd="1" destOrd="0" presId="urn:microsoft.com/office/officeart/2005/8/layout/matrix1"/>
    <dgm:cxn modelId="{26B41CF5-4FDF-4209-94A9-04C37EB6EEFC}" type="presOf" srcId="{A322D47B-7593-47CB-8006-8F350DBDA9DF}" destId="{93EAADF6-50DC-4476-BF0E-39001A4BDF59}" srcOrd="1" destOrd="0" presId="urn:microsoft.com/office/officeart/2005/8/layout/matrix1"/>
    <dgm:cxn modelId="{DC2BB032-74EC-4485-A566-AA811A7868B8}" type="presParOf" srcId="{7CF7A3E4-50D0-4550-BC98-F9397E9D9FF6}" destId="{44D91739-5118-4C64-B462-8D657D505AFB}" srcOrd="0" destOrd="0" presId="urn:microsoft.com/office/officeart/2005/8/layout/matrix1"/>
    <dgm:cxn modelId="{2EEC50AC-CD0A-45AF-8369-2A41C4D0F9B9}" type="presParOf" srcId="{44D91739-5118-4C64-B462-8D657D505AFB}" destId="{F61682CD-A2C1-4D56-939B-E13B400E91F1}" srcOrd="0" destOrd="0" presId="urn:microsoft.com/office/officeart/2005/8/layout/matrix1"/>
    <dgm:cxn modelId="{467EBC0B-1FEB-4CB8-BA74-8474C16FFFDB}" type="presParOf" srcId="{44D91739-5118-4C64-B462-8D657D505AFB}" destId="{93EAADF6-50DC-4476-BF0E-39001A4BDF59}" srcOrd="1" destOrd="0" presId="urn:microsoft.com/office/officeart/2005/8/layout/matrix1"/>
    <dgm:cxn modelId="{40F01DA9-A8A1-47F0-B5D7-E47EBC01B4FB}" type="presParOf" srcId="{44D91739-5118-4C64-B462-8D657D505AFB}" destId="{B75CF95F-5500-490A-852E-E51C72AE2481}" srcOrd="2" destOrd="0" presId="urn:microsoft.com/office/officeart/2005/8/layout/matrix1"/>
    <dgm:cxn modelId="{EFCDE13E-BA37-4170-B8C7-A95DD8E746F8}" type="presParOf" srcId="{44D91739-5118-4C64-B462-8D657D505AFB}" destId="{CFD31EF6-47A5-4C39-A3B1-89A10064784F}" srcOrd="3" destOrd="0" presId="urn:microsoft.com/office/officeart/2005/8/layout/matrix1"/>
    <dgm:cxn modelId="{E6798D95-2B1C-4AE5-AD5E-7184EA5270F8}" type="presParOf" srcId="{44D91739-5118-4C64-B462-8D657D505AFB}" destId="{0CA56AFE-2462-45F5-A215-19C7C5F9114A}" srcOrd="4" destOrd="0" presId="urn:microsoft.com/office/officeart/2005/8/layout/matrix1"/>
    <dgm:cxn modelId="{361B4FB0-C19C-45ED-B411-6FBF7AFB00F3}" type="presParOf" srcId="{44D91739-5118-4C64-B462-8D657D505AFB}" destId="{103BB64A-BEFC-42B6-8215-7CCBFC8DA6B7}" srcOrd="5" destOrd="0" presId="urn:microsoft.com/office/officeart/2005/8/layout/matrix1"/>
    <dgm:cxn modelId="{B6B662AB-680C-40CC-8944-8A3E79939E0E}" type="presParOf" srcId="{44D91739-5118-4C64-B462-8D657D505AFB}" destId="{44972B86-9451-44DF-A4F0-84233DA580CE}" srcOrd="6" destOrd="0" presId="urn:microsoft.com/office/officeart/2005/8/layout/matrix1"/>
    <dgm:cxn modelId="{DD6A621C-9403-4879-BF9F-CA31FB448AC5}" type="presParOf" srcId="{44D91739-5118-4C64-B462-8D657D505AFB}" destId="{D78FEA7A-52C2-417D-8293-F7D6A070D8AD}" srcOrd="7" destOrd="0" presId="urn:microsoft.com/office/officeart/2005/8/layout/matrix1"/>
    <dgm:cxn modelId="{47DA5A4C-0724-4726-AF77-25F321595936}" type="presParOf" srcId="{7CF7A3E4-50D0-4550-BC98-F9397E9D9FF6}" destId="{F28DE75D-4E06-43B3-8B8F-6114D95E3BB1}"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17FEAF0-039A-4EB8-BC2B-D72B4CE85BAB}" type="doc">
      <dgm:prSet loTypeId="urn:microsoft.com/office/officeart/2005/8/layout/process4" loCatId="list" qsTypeId="urn:microsoft.com/office/officeart/2005/8/quickstyle/simple1" qsCatId="simple" csTypeId="urn:microsoft.com/office/officeart/2005/8/colors/colorful4" csCatId="colorful" phldr="1"/>
      <dgm:spPr/>
      <dgm:t>
        <a:bodyPr/>
        <a:lstStyle/>
        <a:p>
          <a:endParaRPr lang="en-US"/>
        </a:p>
      </dgm:t>
    </dgm:pt>
    <dgm:pt modelId="{BDC124D6-DB41-410B-97FF-C0C574A534BD}">
      <dgm:prSet phldrT="[Text]" custT="1"/>
      <dgm:spPr/>
      <dgm:t>
        <a:bodyPr/>
        <a:lstStyle/>
        <a:p>
          <a:r>
            <a:rPr lang="en-US" sz="2400"/>
            <a:t>PACE Section 17</a:t>
          </a:r>
          <a:endParaRPr lang="en-US" sz="2400" dirty="0"/>
        </a:p>
      </dgm:t>
    </dgm:pt>
    <dgm:pt modelId="{3B7D3B49-251A-43A8-B3FA-B0D7C8491B71}" type="parTrans" cxnId="{397C0186-E458-47EE-AEA2-3E8C7647D98B}">
      <dgm:prSet/>
      <dgm:spPr/>
      <dgm:t>
        <a:bodyPr/>
        <a:lstStyle/>
        <a:p>
          <a:endParaRPr lang="en-US"/>
        </a:p>
      </dgm:t>
    </dgm:pt>
    <dgm:pt modelId="{E99ECF89-569F-4581-8830-860EAF574A21}" type="sibTrans" cxnId="{397C0186-E458-47EE-AEA2-3E8C7647D98B}">
      <dgm:prSet/>
      <dgm:spPr/>
      <dgm:t>
        <a:bodyPr/>
        <a:lstStyle/>
        <a:p>
          <a:endParaRPr lang="en-US"/>
        </a:p>
      </dgm:t>
    </dgm:pt>
    <dgm:pt modelId="{F6D38860-7D8E-4E19-8103-12B780257A37}">
      <dgm:prSet phldrT="[Text]" custT="1"/>
      <dgm:spPr/>
      <dgm:t>
        <a:bodyPr/>
        <a:lstStyle/>
        <a:p>
          <a:r>
            <a:rPr lang="en-US" sz="2000" dirty="0"/>
            <a:t>Entry for purpose of arrest/recapture/Saving life &amp; limb</a:t>
          </a:r>
        </a:p>
      </dgm:t>
    </dgm:pt>
    <dgm:pt modelId="{D487CB6B-A238-450B-8310-6C4E6E5FA9BD}" type="parTrans" cxnId="{3D620991-EDF3-43E2-BC2D-6A749DB3B12D}">
      <dgm:prSet/>
      <dgm:spPr/>
      <dgm:t>
        <a:bodyPr/>
        <a:lstStyle/>
        <a:p>
          <a:endParaRPr lang="en-US"/>
        </a:p>
      </dgm:t>
    </dgm:pt>
    <dgm:pt modelId="{967B5C7C-25C1-4252-8A21-A3AA8B6117B9}" type="sibTrans" cxnId="{3D620991-EDF3-43E2-BC2D-6A749DB3B12D}">
      <dgm:prSet/>
      <dgm:spPr/>
      <dgm:t>
        <a:bodyPr/>
        <a:lstStyle/>
        <a:p>
          <a:endParaRPr lang="en-US"/>
        </a:p>
      </dgm:t>
    </dgm:pt>
    <dgm:pt modelId="{FA8B1046-0FBF-456D-BF85-985C9E767927}">
      <dgm:prSet phldrT="[Text]" custT="1"/>
      <dgm:spPr/>
      <dgm:t>
        <a:bodyPr/>
        <a:lstStyle/>
        <a:p>
          <a:r>
            <a:rPr lang="en-US" sz="2400"/>
            <a:t>PACE Section 32</a:t>
          </a:r>
          <a:endParaRPr lang="en-US" sz="2400" dirty="0"/>
        </a:p>
      </dgm:t>
    </dgm:pt>
    <dgm:pt modelId="{DB742044-7A18-46A9-8D69-A6C9779B6011}" type="parTrans" cxnId="{EC795D97-2A14-4566-94C0-9491CFB0CD84}">
      <dgm:prSet/>
      <dgm:spPr/>
      <dgm:t>
        <a:bodyPr/>
        <a:lstStyle/>
        <a:p>
          <a:endParaRPr lang="en-US"/>
        </a:p>
      </dgm:t>
    </dgm:pt>
    <dgm:pt modelId="{5CDF26ED-4618-40A9-AB94-E056ABF9AB3F}" type="sibTrans" cxnId="{EC795D97-2A14-4566-94C0-9491CFB0CD84}">
      <dgm:prSet/>
      <dgm:spPr/>
      <dgm:t>
        <a:bodyPr/>
        <a:lstStyle/>
        <a:p>
          <a:endParaRPr lang="en-US"/>
        </a:p>
      </dgm:t>
    </dgm:pt>
    <dgm:pt modelId="{AD350601-C9ED-4A4C-8D78-09168605249E}">
      <dgm:prSet phldrT="[Text]" custT="1"/>
      <dgm:spPr/>
      <dgm:t>
        <a:bodyPr/>
        <a:lstStyle/>
        <a:p>
          <a:r>
            <a:rPr lang="en-US" sz="2000" dirty="0"/>
            <a:t>Search of premises where arrested person is/has recently come from</a:t>
          </a:r>
        </a:p>
      </dgm:t>
    </dgm:pt>
    <dgm:pt modelId="{531F91CD-08A7-4151-A2A0-4DE5707FCFE2}" type="parTrans" cxnId="{7A9E1280-9B82-4C55-89EC-A4C3BC4EEE1C}">
      <dgm:prSet/>
      <dgm:spPr/>
      <dgm:t>
        <a:bodyPr/>
        <a:lstStyle/>
        <a:p>
          <a:endParaRPr lang="en-US"/>
        </a:p>
      </dgm:t>
    </dgm:pt>
    <dgm:pt modelId="{32456027-416B-454D-8CDD-5CC445CC1D4C}" type="sibTrans" cxnId="{7A9E1280-9B82-4C55-89EC-A4C3BC4EEE1C}">
      <dgm:prSet/>
      <dgm:spPr/>
      <dgm:t>
        <a:bodyPr/>
        <a:lstStyle/>
        <a:p>
          <a:endParaRPr lang="en-US"/>
        </a:p>
      </dgm:t>
    </dgm:pt>
    <dgm:pt modelId="{67D986BE-26B8-45B2-8FF9-C738C2005A63}">
      <dgm:prSet phldrT="[Text]" custT="1"/>
      <dgm:spPr/>
      <dgm:t>
        <a:bodyPr/>
        <a:lstStyle/>
        <a:p>
          <a:r>
            <a:rPr lang="en-US" sz="2400" dirty="0"/>
            <a:t>PACE Section 18</a:t>
          </a:r>
        </a:p>
      </dgm:t>
    </dgm:pt>
    <dgm:pt modelId="{968CA4E2-4F69-471B-88F9-D68230562764}" type="parTrans" cxnId="{A0B15BA5-CD58-4C60-8E96-BCBCD7BF05F3}">
      <dgm:prSet/>
      <dgm:spPr/>
      <dgm:t>
        <a:bodyPr/>
        <a:lstStyle/>
        <a:p>
          <a:endParaRPr lang="en-US"/>
        </a:p>
      </dgm:t>
    </dgm:pt>
    <dgm:pt modelId="{BBAE6A69-A817-4AFD-B20C-89D88A498C38}" type="sibTrans" cxnId="{A0B15BA5-CD58-4C60-8E96-BCBCD7BF05F3}">
      <dgm:prSet/>
      <dgm:spPr/>
      <dgm:t>
        <a:bodyPr/>
        <a:lstStyle/>
        <a:p>
          <a:endParaRPr lang="en-US"/>
        </a:p>
      </dgm:t>
    </dgm:pt>
    <dgm:pt modelId="{12F74FD6-2EEE-4CD2-A16F-34E011992426}">
      <dgm:prSet phldrT="[Text]" custT="1"/>
      <dgm:spPr/>
      <dgm:t>
        <a:bodyPr/>
        <a:lstStyle/>
        <a:p>
          <a:r>
            <a:rPr lang="en-US" sz="2000" dirty="0"/>
            <a:t>Entry &amp; search after arrest (triable either way or indictable only)</a:t>
          </a:r>
        </a:p>
      </dgm:t>
    </dgm:pt>
    <dgm:pt modelId="{3303B8FA-4FAA-410C-B712-E1E633C57D62}" type="parTrans" cxnId="{CB154CF3-ED33-4674-B90A-DDBC69EA101C}">
      <dgm:prSet/>
      <dgm:spPr/>
      <dgm:t>
        <a:bodyPr/>
        <a:lstStyle/>
        <a:p>
          <a:endParaRPr lang="en-US"/>
        </a:p>
      </dgm:t>
    </dgm:pt>
    <dgm:pt modelId="{7262A137-8FF6-4893-A183-682497DB66BF}" type="sibTrans" cxnId="{CB154CF3-ED33-4674-B90A-DDBC69EA101C}">
      <dgm:prSet/>
      <dgm:spPr/>
      <dgm:t>
        <a:bodyPr/>
        <a:lstStyle/>
        <a:p>
          <a:endParaRPr lang="en-US"/>
        </a:p>
      </dgm:t>
    </dgm:pt>
    <dgm:pt modelId="{9DDFC01B-686D-4C0E-B69B-538BB03EA281}" type="pres">
      <dgm:prSet presAssocID="{E17FEAF0-039A-4EB8-BC2B-D72B4CE85BAB}" presName="Name0" presStyleCnt="0">
        <dgm:presLayoutVars>
          <dgm:dir/>
          <dgm:animLvl val="lvl"/>
          <dgm:resizeHandles val="exact"/>
        </dgm:presLayoutVars>
      </dgm:prSet>
      <dgm:spPr/>
    </dgm:pt>
    <dgm:pt modelId="{8B3BE45F-B7D1-459B-9605-9C1B487451D6}" type="pres">
      <dgm:prSet presAssocID="{67D986BE-26B8-45B2-8FF9-C738C2005A63}" presName="boxAndChildren" presStyleCnt="0"/>
      <dgm:spPr/>
    </dgm:pt>
    <dgm:pt modelId="{29384092-1DB7-449F-A9C1-31960F52E671}" type="pres">
      <dgm:prSet presAssocID="{67D986BE-26B8-45B2-8FF9-C738C2005A63}" presName="parentTextBox" presStyleLbl="node1" presStyleIdx="0" presStyleCnt="3"/>
      <dgm:spPr/>
    </dgm:pt>
    <dgm:pt modelId="{634BBB8C-E505-4E07-B98D-DBC98C311B35}" type="pres">
      <dgm:prSet presAssocID="{67D986BE-26B8-45B2-8FF9-C738C2005A63}" presName="entireBox" presStyleLbl="node1" presStyleIdx="0" presStyleCnt="3"/>
      <dgm:spPr/>
    </dgm:pt>
    <dgm:pt modelId="{005B1A42-353B-4A3B-9DDD-334E014817AE}" type="pres">
      <dgm:prSet presAssocID="{67D986BE-26B8-45B2-8FF9-C738C2005A63}" presName="descendantBox" presStyleCnt="0"/>
      <dgm:spPr/>
    </dgm:pt>
    <dgm:pt modelId="{20C47A44-4D27-42E2-A0AE-9BBCF068D773}" type="pres">
      <dgm:prSet presAssocID="{12F74FD6-2EEE-4CD2-A16F-34E011992426}" presName="childTextBox" presStyleLbl="fgAccFollowNode1" presStyleIdx="0" presStyleCnt="3">
        <dgm:presLayoutVars>
          <dgm:bulletEnabled val="1"/>
        </dgm:presLayoutVars>
      </dgm:prSet>
      <dgm:spPr/>
    </dgm:pt>
    <dgm:pt modelId="{F08FB788-420D-4F9C-B09D-6AAE07DB0FB7}" type="pres">
      <dgm:prSet presAssocID="{5CDF26ED-4618-40A9-AB94-E056ABF9AB3F}" presName="sp" presStyleCnt="0"/>
      <dgm:spPr/>
    </dgm:pt>
    <dgm:pt modelId="{A3A9AC07-76CD-473B-9DB0-033B07E7F453}" type="pres">
      <dgm:prSet presAssocID="{FA8B1046-0FBF-456D-BF85-985C9E767927}" presName="arrowAndChildren" presStyleCnt="0"/>
      <dgm:spPr/>
    </dgm:pt>
    <dgm:pt modelId="{95E336C8-1C99-4DE2-A39E-6148F7040625}" type="pres">
      <dgm:prSet presAssocID="{FA8B1046-0FBF-456D-BF85-985C9E767927}" presName="parentTextArrow" presStyleLbl="node1" presStyleIdx="0" presStyleCnt="3"/>
      <dgm:spPr/>
    </dgm:pt>
    <dgm:pt modelId="{BBEDCFE2-4F0F-49D9-ACEA-8E4E0A14DA4F}" type="pres">
      <dgm:prSet presAssocID="{FA8B1046-0FBF-456D-BF85-985C9E767927}" presName="arrow" presStyleLbl="node1" presStyleIdx="1" presStyleCnt="3"/>
      <dgm:spPr/>
    </dgm:pt>
    <dgm:pt modelId="{64D52254-BAD7-458D-AC55-B0385081A3FE}" type="pres">
      <dgm:prSet presAssocID="{FA8B1046-0FBF-456D-BF85-985C9E767927}" presName="descendantArrow" presStyleCnt="0"/>
      <dgm:spPr/>
    </dgm:pt>
    <dgm:pt modelId="{3C16D02B-476C-4A4D-B3C6-1FB5D8CAF7E5}" type="pres">
      <dgm:prSet presAssocID="{AD350601-C9ED-4A4C-8D78-09168605249E}" presName="childTextArrow" presStyleLbl="fgAccFollowNode1" presStyleIdx="1" presStyleCnt="3">
        <dgm:presLayoutVars>
          <dgm:bulletEnabled val="1"/>
        </dgm:presLayoutVars>
      </dgm:prSet>
      <dgm:spPr/>
    </dgm:pt>
    <dgm:pt modelId="{4E23C846-E4FA-4CF4-AA83-FE3DFF3062D6}" type="pres">
      <dgm:prSet presAssocID="{E99ECF89-569F-4581-8830-860EAF574A21}" presName="sp" presStyleCnt="0"/>
      <dgm:spPr/>
    </dgm:pt>
    <dgm:pt modelId="{326A84D4-0F8B-476A-B16E-E45BCBB1EC5E}" type="pres">
      <dgm:prSet presAssocID="{BDC124D6-DB41-410B-97FF-C0C574A534BD}" presName="arrowAndChildren" presStyleCnt="0"/>
      <dgm:spPr/>
    </dgm:pt>
    <dgm:pt modelId="{EB4CF066-87A4-40F1-8BD6-FA5F83868157}" type="pres">
      <dgm:prSet presAssocID="{BDC124D6-DB41-410B-97FF-C0C574A534BD}" presName="parentTextArrow" presStyleLbl="node1" presStyleIdx="1" presStyleCnt="3"/>
      <dgm:spPr/>
    </dgm:pt>
    <dgm:pt modelId="{0A59E393-75B6-41C4-8F63-F000728AB8A9}" type="pres">
      <dgm:prSet presAssocID="{BDC124D6-DB41-410B-97FF-C0C574A534BD}" presName="arrow" presStyleLbl="node1" presStyleIdx="2" presStyleCnt="3"/>
      <dgm:spPr/>
    </dgm:pt>
    <dgm:pt modelId="{8330F3FC-A62F-42EC-A2C2-60383B64CF6D}" type="pres">
      <dgm:prSet presAssocID="{BDC124D6-DB41-410B-97FF-C0C574A534BD}" presName="descendantArrow" presStyleCnt="0"/>
      <dgm:spPr/>
    </dgm:pt>
    <dgm:pt modelId="{91557C6A-0A6E-4B72-924A-7187053FDFF2}" type="pres">
      <dgm:prSet presAssocID="{F6D38860-7D8E-4E19-8103-12B780257A37}" presName="childTextArrow" presStyleLbl="fgAccFollowNode1" presStyleIdx="2" presStyleCnt="3">
        <dgm:presLayoutVars>
          <dgm:bulletEnabled val="1"/>
        </dgm:presLayoutVars>
      </dgm:prSet>
      <dgm:spPr/>
    </dgm:pt>
  </dgm:ptLst>
  <dgm:cxnLst>
    <dgm:cxn modelId="{5C93AB06-D7FC-47C7-9790-A482B1AB086A}" type="presOf" srcId="{E17FEAF0-039A-4EB8-BC2B-D72B4CE85BAB}" destId="{9DDFC01B-686D-4C0E-B69B-538BB03EA281}" srcOrd="0" destOrd="0" presId="urn:microsoft.com/office/officeart/2005/8/layout/process4"/>
    <dgm:cxn modelId="{27A3E82D-F539-4B03-AD97-1B43F98811C6}" type="presOf" srcId="{12F74FD6-2EEE-4CD2-A16F-34E011992426}" destId="{20C47A44-4D27-42E2-A0AE-9BBCF068D773}" srcOrd="0" destOrd="0" presId="urn:microsoft.com/office/officeart/2005/8/layout/process4"/>
    <dgm:cxn modelId="{1137F262-D8BE-43BD-BA33-6C699F5C0452}" type="presOf" srcId="{BDC124D6-DB41-410B-97FF-C0C574A534BD}" destId="{EB4CF066-87A4-40F1-8BD6-FA5F83868157}" srcOrd="0" destOrd="0" presId="urn:microsoft.com/office/officeart/2005/8/layout/process4"/>
    <dgm:cxn modelId="{BDE03D67-59BC-4CD0-8D4F-8B678A76AAA4}" type="presOf" srcId="{FA8B1046-0FBF-456D-BF85-985C9E767927}" destId="{95E336C8-1C99-4DE2-A39E-6148F7040625}" srcOrd="0" destOrd="0" presId="urn:microsoft.com/office/officeart/2005/8/layout/process4"/>
    <dgm:cxn modelId="{1BA09952-52A2-4600-ACF6-6DC411AC6337}" type="presOf" srcId="{BDC124D6-DB41-410B-97FF-C0C574A534BD}" destId="{0A59E393-75B6-41C4-8F63-F000728AB8A9}" srcOrd="1" destOrd="0" presId="urn:microsoft.com/office/officeart/2005/8/layout/process4"/>
    <dgm:cxn modelId="{7A9E1280-9B82-4C55-89EC-A4C3BC4EEE1C}" srcId="{FA8B1046-0FBF-456D-BF85-985C9E767927}" destId="{AD350601-C9ED-4A4C-8D78-09168605249E}" srcOrd="0" destOrd="0" parTransId="{531F91CD-08A7-4151-A2A0-4DE5707FCFE2}" sibTransId="{32456027-416B-454D-8CDD-5CC445CC1D4C}"/>
    <dgm:cxn modelId="{397C0186-E458-47EE-AEA2-3E8C7647D98B}" srcId="{E17FEAF0-039A-4EB8-BC2B-D72B4CE85BAB}" destId="{BDC124D6-DB41-410B-97FF-C0C574A534BD}" srcOrd="0" destOrd="0" parTransId="{3B7D3B49-251A-43A8-B3FA-B0D7C8491B71}" sibTransId="{E99ECF89-569F-4581-8830-860EAF574A21}"/>
    <dgm:cxn modelId="{3D620991-EDF3-43E2-BC2D-6A749DB3B12D}" srcId="{BDC124D6-DB41-410B-97FF-C0C574A534BD}" destId="{F6D38860-7D8E-4E19-8103-12B780257A37}" srcOrd="0" destOrd="0" parTransId="{D487CB6B-A238-450B-8310-6C4E6E5FA9BD}" sibTransId="{967B5C7C-25C1-4252-8A21-A3AA8B6117B9}"/>
    <dgm:cxn modelId="{6DC1A491-356E-4A82-8D9A-27176DB79F55}" type="presOf" srcId="{FA8B1046-0FBF-456D-BF85-985C9E767927}" destId="{BBEDCFE2-4F0F-49D9-ACEA-8E4E0A14DA4F}" srcOrd="1" destOrd="0" presId="urn:microsoft.com/office/officeart/2005/8/layout/process4"/>
    <dgm:cxn modelId="{EC795D97-2A14-4566-94C0-9491CFB0CD84}" srcId="{E17FEAF0-039A-4EB8-BC2B-D72B4CE85BAB}" destId="{FA8B1046-0FBF-456D-BF85-985C9E767927}" srcOrd="1" destOrd="0" parTransId="{DB742044-7A18-46A9-8D69-A6C9779B6011}" sibTransId="{5CDF26ED-4618-40A9-AB94-E056ABF9AB3F}"/>
    <dgm:cxn modelId="{A0B15BA5-CD58-4C60-8E96-BCBCD7BF05F3}" srcId="{E17FEAF0-039A-4EB8-BC2B-D72B4CE85BAB}" destId="{67D986BE-26B8-45B2-8FF9-C738C2005A63}" srcOrd="2" destOrd="0" parTransId="{968CA4E2-4F69-471B-88F9-D68230562764}" sibTransId="{BBAE6A69-A817-4AFD-B20C-89D88A498C38}"/>
    <dgm:cxn modelId="{18D651B4-ABB9-463B-B915-6401B324F8D4}" type="presOf" srcId="{67D986BE-26B8-45B2-8FF9-C738C2005A63}" destId="{634BBB8C-E505-4E07-B98D-DBC98C311B35}" srcOrd="1" destOrd="0" presId="urn:microsoft.com/office/officeart/2005/8/layout/process4"/>
    <dgm:cxn modelId="{C2AE3CC9-94FF-4764-A696-EC703A814FB1}" type="presOf" srcId="{AD350601-C9ED-4A4C-8D78-09168605249E}" destId="{3C16D02B-476C-4A4D-B3C6-1FB5D8CAF7E5}" srcOrd="0" destOrd="0" presId="urn:microsoft.com/office/officeart/2005/8/layout/process4"/>
    <dgm:cxn modelId="{606AF0D3-5DA7-422E-9B8B-38138B95E5F5}" type="presOf" srcId="{67D986BE-26B8-45B2-8FF9-C738C2005A63}" destId="{29384092-1DB7-449F-A9C1-31960F52E671}" srcOrd="0" destOrd="0" presId="urn:microsoft.com/office/officeart/2005/8/layout/process4"/>
    <dgm:cxn modelId="{CED6AEF0-E10D-499D-84D5-4653BDFBEE3A}" type="presOf" srcId="{F6D38860-7D8E-4E19-8103-12B780257A37}" destId="{91557C6A-0A6E-4B72-924A-7187053FDFF2}" srcOrd="0" destOrd="0" presId="urn:microsoft.com/office/officeart/2005/8/layout/process4"/>
    <dgm:cxn modelId="{CB154CF3-ED33-4674-B90A-DDBC69EA101C}" srcId="{67D986BE-26B8-45B2-8FF9-C738C2005A63}" destId="{12F74FD6-2EEE-4CD2-A16F-34E011992426}" srcOrd="0" destOrd="0" parTransId="{3303B8FA-4FAA-410C-B712-E1E633C57D62}" sibTransId="{7262A137-8FF6-4893-A183-682497DB66BF}"/>
    <dgm:cxn modelId="{A7F6686E-0D82-440B-81F1-4FC79DE8CDF4}" type="presParOf" srcId="{9DDFC01B-686D-4C0E-B69B-538BB03EA281}" destId="{8B3BE45F-B7D1-459B-9605-9C1B487451D6}" srcOrd="0" destOrd="0" presId="urn:microsoft.com/office/officeart/2005/8/layout/process4"/>
    <dgm:cxn modelId="{F05F1892-2780-4345-933E-404A973A17DA}" type="presParOf" srcId="{8B3BE45F-B7D1-459B-9605-9C1B487451D6}" destId="{29384092-1DB7-449F-A9C1-31960F52E671}" srcOrd="0" destOrd="0" presId="urn:microsoft.com/office/officeart/2005/8/layout/process4"/>
    <dgm:cxn modelId="{128631A1-2954-45BA-AA22-5FC576ACFF2C}" type="presParOf" srcId="{8B3BE45F-B7D1-459B-9605-9C1B487451D6}" destId="{634BBB8C-E505-4E07-B98D-DBC98C311B35}" srcOrd="1" destOrd="0" presId="urn:microsoft.com/office/officeart/2005/8/layout/process4"/>
    <dgm:cxn modelId="{32D54FC4-E879-43C3-AF19-D5318D948AEB}" type="presParOf" srcId="{8B3BE45F-B7D1-459B-9605-9C1B487451D6}" destId="{005B1A42-353B-4A3B-9DDD-334E014817AE}" srcOrd="2" destOrd="0" presId="urn:microsoft.com/office/officeart/2005/8/layout/process4"/>
    <dgm:cxn modelId="{169EFF0F-A2C1-46A3-A416-A592685D9F60}" type="presParOf" srcId="{005B1A42-353B-4A3B-9DDD-334E014817AE}" destId="{20C47A44-4D27-42E2-A0AE-9BBCF068D773}" srcOrd="0" destOrd="0" presId="urn:microsoft.com/office/officeart/2005/8/layout/process4"/>
    <dgm:cxn modelId="{94DB4CCF-CEEE-4B4E-A7AE-9DECD67E6F61}" type="presParOf" srcId="{9DDFC01B-686D-4C0E-B69B-538BB03EA281}" destId="{F08FB788-420D-4F9C-B09D-6AAE07DB0FB7}" srcOrd="1" destOrd="0" presId="urn:microsoft.com/office/officeart/2005/8/layout/process4"/>
    <dgm:cxn modelId="{35EC7568-57D7-4178-BAE7-EC9841B719E6}" type="presParOf" srcId="{9DDFC01B-686D-4C0E-B69B-538BB03EA281}" destId="{A3A9AC07-76CD-473B-9DB0-033B07E7F453}" srcOrd="2" destOrd="0" presId="urn:microsoft.com/office/officeart/2005/8/layout/process4"/>
    <dgm:cxn modelId="{5F903F76-1AA8-46DE-A200-AC1F8F096E59}" type="presParOf" srcId="{A3A9AC07-76CD-473B-9DB0-033B07E7F453}" destId="{95E336C8-1C99-4DE2-A39E-6148F7040625}" srcOrd="0" destOrd="0" presId="urn:microsoft.com/office/officeart/2005/8/layout/process4"/>
    <dgm:cxn modelId="{AD1D692B-205F-444C-BDB8-8EDED148A476}" type="presParOf" srcId="{A3A9AC07-76CD-473B-9DB0-033B07E7F453}" destId="{BBEDCFE2-4F0F-49D9-ACEA-8E4E0A14DA4F}" srcOrd="1" destOrd="0" presId="urn:microsoft.com/office/officeart/2005/8/layout/process4"/>
    <dgm:cxn modelId="{290F688A-5E8A-4BC4-A768-F01C3BD41E61}" type="presParOf" srcId="{A3A9AC07-76CD-473B-9DB0-033B07E7F453}" destId="{64D52254-BAD7-458D-AC55-B0385081A3FE}" srcOrd="2" destOrd="0" presId="urn:microsoft.com/office/officeart/2005/8/layout/process4"/>
    <dgm:cxn modelId="{E8DD97A5-84E9-4BDD-BCDF-E9F7E2B4BA13}" type="presParOf" srcId="{64D52254-BAD7-458D-AC55-B0385081A3FE}" destId="{3C16D02B-476C-4A4D-B3C6-1FB5D8CAF7E5}" srcOrd="0" destOrd="0" presId="urn:microsoft.com/office/officeart/2005/8/layout/process4"/>
    <dgm:cxn modelId="{D0B8AB91-BFE6-40B7-98C3-CFBEDD19A227}" type="presParOf" srcId="{9DDFC01B-686D-4C0E-B69B-538BB03EA281}" destId="{4E23C846-E4FA-4CF4-AA83-FE3DFF3062D6}" srcOrd="3" destOrd="0" presId="urn:microsoft.com/office/officeart/2005/8/layout/process4"/>
    <dgm:cxn modelId="{881BA552-E253-4A7C-9CAA-832F7008A28E}" type="presParOf" srcId="{9DDFC01B-686D-4C0E-B69B-538BB03EA281}" destId="{326A84D4-0F8B-476A-B16E-E45BCBB1EC5E}" srcOrd="4" destOrd="0" presId="urn:microsoft.com/office/officeart/2005/8/layout/process4"/>
    <dgm:cxn modelId="{CC677404-491F-435D-AD4D-E68C695DF5D8}" type="presParOf" srcId="{326A84D4-0F8B-476A-B16E-E45BCBB1EC5E}" destId="{EB4CF066-87A4-40F1-8BD6-FA5F83868157}" srcOrd="0" destOrd="0" presId="urn:microsoft.com/office/officeart/2005/8/layout/process4"/>
    <dgm:cxn modelId="{F3B8D979-9F31-4584-8A68-3A32B9359BF8}" type="presParOf" srcId="{326A84D4-0F8B-476A-B16E-E45BCBB1EC5E}" destId="{0A59E393-75B6-41C4-8F63-F000728AB8A9}" srcOrd="1" destOrd="0" presId="urn:microsoft.com/office/officeart/2005/8/layout/process4"/>
    <dgm:cxn modelId="{3EAB4BAC-75CA-47DC-B2F7-CBD4C85CF0EA}" type="presParOf" srcId="{326A84D4-0F8B-476A-B16E-E45BCBB1EC5E}" destId="{8330F3FC-A62F-42EC-A2C2-60383B64CF6D}" srcOrd="2" destOrd="0" presId="urn:microsoft.com/office/officeart/2005/8/layout/process4"/>
    <dgm:cxn modelId="{98388421-AA5F-4E71-AD06-3282A7B9E20D}" type="presParOf" srcId="{8330F3FC-A62F-42EC-A2C2-60383B64CF6D}" destId="{91557C6A-0A6E-4B72-924A-7187053FDFF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B981E9E-BFD4-4DFD-A455-1B1A67ABAC29}" type="doc">
      <dgm:prSet loTypeId="urn:microsoft.com/office/officeart/2005/8/layout/process2" loCatId="list" qsTypeId="urn:microsoft.com/office/officeart/2005/8/quickstyle/simple3" qsCatId="simple" csTypeId="urn:microsoft.com/office/officeart/2005/8/colors/accent1_2" csCatId="accent1" phldr="1"/>
      <dgm:spPr/>
      <dgm:t>
        <a:bodyPr/>
        <a:lstStyle/>
        <a:p>
          <a:endParaRPr lang="en-US"/>
        </a:p>
      </dgm:t>
    </dgm:pt>
    <dgm:pt modelId="{BEF827DD-1DCE-4EB4-B523-42534328C9F9}">
      <dgm:prSet phldrT="[Text]" custT="1"/>
      <dgm:spPr/>
      <dgm:t>
        <a:bodyPr/>
        <a:lstStyle/>
        <a:p>
          <a:r>
            <a:rPr lang="en-US" sz="2400"/>
            <a:t>A Constable may enter &amp; search any premises for the purpose of:</a:t>
          </a:r>
          <a:endParaRPr lang="en-US" sz="2400" dirty="0"/>
        </a:p>
      </dgm:t>
    </dgm:pt>
    <dgm:pt modelId="{B95DA950-5A84-4F48-BF0C-B166EED387C2}" type="parTrans" cxnId="{5C11DAF2-F6FB-400E-BA5B-FC8B97D70656}">
      <dgm:prSet/>
      <dgm:spPr/>
      <dgm:t>
        <a:bodyPr/>
        <a:lstStyle/>
        <a:p>
          <a:endParaRPr lang="en-US"/>
        </a:p>
      </dgm:t>
    </dgm:pt>
    <dgm:pt modelId="{E8E3F61D-9009-486E-8D43-0C9F3A56E08D}" type="sibTrans" cxnId="{5C11DAF2-F6FB-400E-BA5B-FC8B97D70656}">
      <dgm:prSet/>
      <dgm:spPr/>
      <dgm:t>
        <a:bodyPr/>
        <a:lstStyle/>
        <a:p>
          <a:endParaRPr lang="en-US"/>
        </a:p>
      </dgm:t>
    </dgm:pt>
    <dgm:pt modelId="{CC724178-0538-4B3D-BF06-0CBD84D82BF0}">
      <dgm:prSet phldrT="[Text]" custT="1"/>
      <dgm:spPr/>
      <dgm:t>
        <a:bodyPr/>
        <a:lstStyle/>
        <a:p>
          <a:r>
            <a:rPr lang="en-US" sz="2400" dirty="0"/>
            <a:t>Executing a warrant of arrest or commitment</a:t>
          </a:r>
        </a:p>
      </dgm:t>
    </dgm:pt>
    <dgm:pt modelId="{C1F61087-C3CE-483A-BE53-4439E818D69A}" type="parTrans" cxnId="{B6CE6706-231C-4C00-8720-42A5E96A27A9}">
      <dgm:prSet/>
      <dgm:spPr/>
      <dgm:t>
        <a:bodyPr/>
        <a:lstStyle/>
        <a:p>
          <a:endParaRPr lang="en-US"/>
        </a:p>
      </dgm:t>
    </dgm:pt>
    <dgm:pt modelId="{ECF6F0FA-FFC6-4023-B301-D8EC63E78F11}" type="sibTrans" cxnId="{B6CE6706-231C-4C00-8720-42A5E96A27A9}">
      <dgm:prSet/>
      <dgm:spPr/>
      <dgm:t>
        <a:bodyPr/>
        <a:lstStyle/>
        <a:p>
          <a:endParaRPr lang="en-US"/>
        </a:p>
      </dgm:t>
    </dgm:pt>
    <dgm:pt modelId="{94070AEE-0EE7-6D43-B6EB-1847209A648F}" type="pres">
      <dgm:prSet presAssocID="{EB981E9E-BFD4-4DFD-A455-1B1A67ABAC29}" presName="linearFlow" presStyleCnt="0">
        <dgm:presLayoutVars>
          <dgm:resizeHandles val="exact"/>
        </dgm:presLayoutVars>
      </dgm:prSet>
      <dgm:spPr/>
    </dgm:pt>
    <dgm:pt modelId="{3F8FF4B8-5826-AE4F-A9E7-60266D47F9B9}" type="pres">
      <dgm:prSet presAssocID="{BEF827DD-1DCE-4EB4-B523-42534328C9F9}" presName="node" presStyleLbl="node1" presStyleIdx="0" presStyleCnt="2" custLinFactNeighborX="14" custLinFactNeighborY="2280">
        <dgm:presLayoutVars>
          <dgm:bulletEnabled val="1"/>
        </dgm:presLayoutVars>
      </dgm:prSet>
      <dgm:spPr/>
    </dgm:pt>
    <dgm:pt modelId="{D0028602-B1A1-1B45-BC5C-465A43E772F8}" type="pres">
      <dgm:prSet presAssocID="{E8E3F61D-9009-486E-8D43-0C9F3A56E08D}" presName="sibTrans" presStyleLbl="sibTrans2D1" presStyleIdx="0" presStyleCnt="1"/>
      <dgm:spPr/>
    </dgm:pt>
    <dgm:pt modelId="{B9D18518-3232-D543-BD0D-FE741DF637CE}" type="pres">
      <dgm:prSet presAssocID="{E8E3F61D-9009-486E-8D43-0C9F3A56E08D}" presName="connectorText" presStyleLbl="sibTrans2D1" presStyleIdx="0" presStyleCnt="1"/>
      <dgm:spPr/>
    </dgm:pt>
    <dgm:pt modelId="{9CD99BF5-44C3-3544-A2EB-F1CA14F4B620}" type="pres">
      <dgm:prSet presAssocID="{CC724178-0538-4B3D-BF06-0CBD84D82BF0}" presName="node" presStyleLbl="node1" presStyleIdx="1" presStyleCnt="2">
        <dgm:presLayoutVars>
          <dgm:bulletEnabled val="1"/>
        </dgm:presLayoutVars>
      </dgm:prSet>
      <dgm:spPr/>
    </dgm:pt>
  </dgm:ptLst>
  <dgm:cxnLst>
    <dgm:cxn modelId="{B6CE6706-231C-4C00-8720-42A5E96A27A9}" srcId="{EB981E9E-BFD4-4DFD-A455-1B1A67ABAC29}" destId="{CC724178-0538-4B3D-BF06-0CBD84D82BF0}" srcOrd="1" destOrd="0" parTransId="{C1F61087-C3CE-483A-BE53-4439E818D69A}" sibTransId="{ECF6F0FA-FFC6-4023-B301-D8EC63E78F11}"/>
    <dgm:cxn modelId="{66E2E809-2150-804F-9DFC-04B7E5F669B7}" type="presOf" srcId="{EB981E9E-BFD4-4DFD-A455-1B1A67ABAC29}" destId="{94070AEE-0EE7-6D43-B6EB-1847209A648F}" srcOrd="0" destOrd="0" presId="urn:microsoft.com/office/officeart/2005/8/layout/process2"/>
    <dgm:cxn modelId="{19822B21-31B7-AB40-945D-206B38AFBC10}" type="presOf" srcId="{BEF827DD-1DCE-4EB4-B523-42534328C9F9}" destId="{3F8FF4B8-5826-AE4F-A9E7-60266D47F9B9}" srcOrd="0" destOrd="0" presId="urn:microsoft.com/office/officeart/2005/8/layout/process2"/>
    <dgm:cxn modelId="{D4683563-2B43-0D43-8144-F50B22088D3E}" type="presOf" srcId="{E8E3F61D-9009-486E-8D43-0C9F3A56E08D}" destId="{D0028602-B1A1-1B45-BC5C-465A43E772F8}" srcOrd="0" destOrd="0" presId="urn:microsoft.com/office/officeart/2005/8/layout/process2"/>
    <dgm:cxn modelId="{C7D42B4E-85B8-D04F-84F1-35B5A1AB335E}" type="presOf" srcId="{E8E3F61D-9009-486E-8D43-0C9F3A56E08D}" destId="{B9D18518-3232-D543-BD0D-FE741DF637CE}" srcOrd="1" destOrd="0" presId="urn:microsoft.com/office/officeart/2005/8/layout/process2"/>
    <dgm:cxn modelId="{0499ECAD-FC91-CB4D-958D-7764DA9B144E}" type="presOf" srcId="{CC724178-0538-4B3D-BF06-0CBD84D82BF0}" destId="{9CD99BF5-44C3-3544-A2EB-F1CA14F4B620}" srcOrd="0" destOrd="0" presId="urn:microsoft.com/office/officeart/2005/8/layout/process2"/>
    <dgm:cxn modelId="{5C11DAF2-F6FB-400E-BA5B-FC8B97D70656}" srcId="{EB981E9E-BFD4-4DFD-A455-1B1A67ABAC29}" destId="{BEF827DD-1DCE-4EB4-B523-42534328C9F9}" srcOrd="0" destOrd="0" parTransId="{B95DA950-5A84-4F48-BF0C-B166EED387C2}" sibTransId="{E8E3F61D-9009-486E-8D43-0C9F3A56E08D}"/>
    <dgm:cxn modelId="{6029CA5F-7495-B34B-9B63-4BBA086E3FA1}" type="presParOf" srcId="{94070AEE-0EE7-6D43-B6EB-1847209A648F}" destId="{3F8FF4B8-5826-AE4F-A9E7-60266D47F9B9}" srcOrd="0" destOrd="0" presId="urn:microsoft.com/office/officeart/2005/8/layout/process2"/>
    <dgm:cxn modelId="{1EA7740A-34D9-7E42-A599-A23DF63858CD}" type="presParOf" srcId="{94070AEE-0EE7-6D43-B6EB-1847209A648F}" destId="{D0028602-B1A1-1B45-BC5C-465A43E772F8}" srcOrd="1" destOrd="0" presId="urn:microsoft.com/office/officeart/2005/8/layout/process2"/>
    <dgm:cxn modelId="{6674545C-B35A-B548-97F8-AB1A9BFAD295}" type="presParOf" srcId="{D0028602-B1A1-1B45-BC5C-465A43E772F8}" destId="{B9D18518-3232-D543-BD0D-FE741DF637CE}" srcOrd="0" destOrd="0" presId="urn:microsoft.com/office/officeart/2005/8/layout/process2"/>
    <dgm:cxn modelId="{2E209908-0186-FD49-9761-D61FD0EAA623}" type="presParOf" srcId="{94070AEE-0EE7-6D43-B6EB-1847209A648F}" destId="{9CD99BF5-44C3-3544-A2EB-F1CA14F4B620}"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E07ED64-559B-43F5-85CC-5C02FB30F6CB}" type="doc">
      <dgm:prSet loTypeId="urn:microsoft.com/office/officeart/2005/8/layout/vProcess5" loCatId="list" qsTypeId="urn:microsoft.com/office/officeart/2005/8/quickstyle/simple4" qsCatId="simple" csTypeId="urn:microsoft.com/office/officeart/2005/8/colors/accent1_2" csCatId="accent1" phldr="1"/>
      <dgm:spPr/>
    </dgm:pt>
    <dgm:pt modelId="{8C630581-2DB5-477E-AABB-72C4086C8A72}">
      <dgm:prSet phldrT="[Text]" custT="1"/>
      <dgm:spPr/>
      <dgm:t>
        <a:bodyPr/>
        <a:lstStyle/>
        <a:p>
          <a:r>
            <a:rPr lang="en-US" sz="2400"/>
            <a:t>Arresting a person for:</a:t>
          </a:r>
          <a:endParaRPr lang="en-US" sz="2400" dirty="0"/>
        </a:p>
      </dgm:t>
    </dgm:pt>
    <dgm:pt modelId="{72F24952-C73D-48C3-82A0-D82D064724B8}" type="parTrans" cxnId="{47DFD584-F886-4EC7-9524-0AD0D32E9E85}">
      <dgm:prSet/>
      <dgm:spPr/>
      <dgm:t>
        <a:bodyPr/>
        <a:lstStyle/>
        <a:p>
          <a:endParaRPr lang="en-US"/>
        </a:p>
      </dgm:t>
    </dgm:pt>
    <dgm:pt modelId="{67317B39-889C-41A5-BA68-C6E7A49E9082}" type="sibTrans" cxnId="{47DFD584-F886-4EC7-9524-0AD0D32E9E85}">
      <dgm:prSet/>
      <dgm:spPr/>
      <dgm:t>
        <a:bodyPr/>
        <a:lstStyle/>
        <a:p>
          <a:endParaRPr lang="en-US"/>
        </a:p>
      </dgm:t>
    </dgm:pt>
    <dgm:pt modelId="{AFEEDBD0-4AD5-4E9C-A39B-D58A1ED16506}">
      <dgm:prSet phldrT="[Text]" custT="1"/>
      <dgm:spPr/>
      <dgm:t>
        <a:bodyPr/>
        <a:lstStyle/>
        <a:p>
          <a:r>
            <a:rPr lang="en-US" sz="2400"/>
            <a:t>An Indictable Offence</a:t>
          </a:r>
          <a:endParaRPr lang="en-US" sz="2400" dirty="0"/>
        </a:p>
      </dgm:t>
    </dgm:pt>
    <dgm:pt modelId="{5AF3F42F-664C-456A-AF72-2488456B6BAC}" type="parTrans" cxnId="{5631256C-1E8F-4CDD-A226-3950F3F6652A}">
      <dgm:prSet/>
      <dgm:spPr/>
      <dgm:t>
        <a:bodyPr/>
        <a:lstStyle/>
        <a:p>
          <a:endParaRPr lang="en-US"/>
        </a:p>
      </dgm:t>
    </dgm:pt>
    <dgm:pt modelId="{0FD5FD0F-C167-4249-AE59-3C855B98AAF6}" type="sibTrans" cxnId="{5631256C-1E8F-4CDD-A226-3950F3F6652A}">
      <dgm:prSet/>
      <dgm:spPr/>
      <dgm:t>
        <a:bodyPr/>
        <a:lstStyle/>
        <a:p>
          <a:endParaRPr lang="en-US"/>
        </a:p>
      </dgm:t>
    </dgm:pt>
    <dgm:pt modelId="{BC137DB7-ABB8-479F-AC30-0DBC793D15B1}">
      <dgm:prSet phldrT="[Text]" custT="1"/>
      <dgm:spPr/>
      <dgm:t>
        <a:bodyPr/>
        <a:lstStyle/>
        <a:p>
          <a:r>
            <a:rPr lang="en-US" sz="2400" dirty="0"/>
            <a:t>An offence under S1 Public Order act 2023</a:t>
          </a:r>
        </a:p>
      </dgm:t>
    </dgm:pt>
    <dgm:pt modelId="{07640BF4-F0CD-481D-86D0-301DD265DB45}" type="parTrans" cxnId="{A3572A18-3938-4F16-AF71-01442738D297}">
      <dgm:prSet/>
      <dgm:spPr/>
      <dgm:t>
        <a:bodyPr/>
        <a:lstStyle/>
        <a:p>
          <a:endParaRPr lang="en-US"/>
        </a:p>
      </dgm:t>
    </dgm:pt>
    <dgm:pt modelId="{5AA91C22-858F-4EBD-9B52-79DF0B62EB47}" type="sibTrans" cxnId="{A3572A18-3938-4F16-AF71-01442738D297}">
      <dgm:prSet/>
      <dgm:spPr/>
      <dgm:t>
        <a:bodyPr/>
        <a:lstStyle/>
        <a:p>
          <a:endParaRPr lang="en-US"/>
        </a:p>
      </dgm:t>
    </dgm:pt>
    <dgm:pt modelId="{EA149AD5-F8F9-2F4E-B955-E1EC90C1B785}" type="pres">
      <dgm:prSet presAssocID="{EE07ED64-559B-43F5-85CC-5C02FB30F6CB}" presName="outerComposite" presStyleCnt="0">
        <dgm:presLayoutVars>
          <dgm:chMax val="5"/>
          <dgm:dir/>
          <dgm:resizeHandles val="exact"/>
        </dgm:presLayoutVars>
      </dgm:prSet>
      <dgm:spPr/>
    </dgm:pt>
    <dgm:pt modelId="{D1871BF3-A5E6-104E-BE9F-0A4D646163CD}" type="pres">
      <dgm:prSet presAssocID="{EE07ED64-559B-43F5-85CC-5C02FB30F6CB}" presName="dummyMaxCanvas" presStyleCnt="0">
        <dgm:presLayoutVars/>
      </dgm:prSet>
      <dgm:spPr/>
    </dgm:pt>
    <dgm:pt modelId="{9164DFD1-CD4D-2B41-A267-0E1FDA8B7BAF}" type="pres">
      <dgm:prSet presAssocID="{EE07ED64-559B-43F5-85CC-5C02FB30F6CB}" presName="ThreeNodes_1" presStyleLbl="node1" presStyleIdx="0" presStyleCnt="3">
        <dgm:presLayoutVars>
          <dgm:bulletEnabled val="1"/>
        </dgm:presLayoutVars>
      </dgm:prSet>
      <dgm:spPr/>
    </dgm:pt>
    <dgm:pt modelId="{3BDB6948-CCF9-4542-9442-476D95E2670F}" type="pres">
      <dgm:prSet presAssocID="{EE07ED64-559B-43F5-85CC-5C02FB30F6CB}" presName="ThreeNodes_2" presStyleLbl="node1" presStyleIdx="1" presStyleCnt="3">
        <dgm:presLayoutVars>
          <dgm:bulletEnabled val="1"/>
        </dgm:presLayoutVars>
      </dgm:prSet>
      <dgm:spPr/>
    </dgm:pt>
    <dgm:pt modelId="{8397B8A2-35E8-D942-BEA4-57DEEE2108C6}" type="pres">
      <dgm:prSet presAssocID="{EE07ED64-559B-43F5-85CC-5C02FB30F6CB}" presName="ThreeNodes_3" presStyleLbl="node1" presStyleIdx="2" presStyleCnt="3">
        <dgm:presLayoutVars>
          <dgm:bulletEnabled val="1"/>
        </dgm:presLayoutVars>
      </dgm:prSet>
      <dgm:spPr/>
    </dgm:pt>
    <dgm:pt modelId="{039BF997-774E-DA45-B4F6-33D3D40DD923}" type="pres">
      <dgm:prSet presAssocID="{EE07ED64-559B-43F5-85CC-5C02FB30F6CB}" presName="ThreeConn_1-2" presStyleLbl="fgAccFollowNode1" presStyleIdx="0" presStyleCnt="2">
        <dgm:presLayoutVars>
          <dgm:bulletEnabled val="1"/>
        </dgm:presLayoutVars>
      </dgm:prSet>
      <dgm:spPr/>
    </dgm:pt>
    <dgm:pt modelId="{55E992B7-0B92-4B4E-B943-76870421712F}" type="pres">
      <dgm:prSet presAssocID="{EE07ED64-559B-43F5-85CC-5C02FB30F6CB}" presName="ThreeConn_2-3" presStyleLbl="fgAccFollowNode1" presStyleIdx="1" presStyleCnt="2">
        <dgm:presLayoutVars>
          <dgm:bulletEnabled val="1"/>
        </dgm:presLayoutVars>
      </dgm:prSet>
      <dgm:spPr/>
    </dgm:pt>
    <dgm:pt modelId="{55D8FF93-6D28-F741-946C-C70363C3D251}" type="pres">
      <dgm:prSet presAssocID="{EE07ED64-559B-43F5-85CC-5C02FB30F6CB}" presName="ThreeNodes_1_text" presStyleLbl="node1" presStyleIdx="2" presStyleCnt="3">
        <dgm:presLayoutVars>
          <dgm:bulletEnabled val="1"/>
        </dgm:presLayoutVars>
      </dgm:prSet>
      <dgm:spPr/>
    </dgm:pt>
    <dgm:pt modelId="{313F60FB-538E-A647-9F1A-0EF59C0F97C2}" type="pres">
      <dgm:prSet presAssocID="{EE07ED64-559B-43F5-85CC-5C02FB30F6CB}" presName="ThreeNodes_2_text" presStyleLbl="node1" presStyleIdx="2" presStyleCnt="3">
        <dgm:presLayoutVars>
          <dgm:bulletEnabled val="1"/>
        </dgm:presLayoutVars>
      </dgm:prSet>
      <dgm:spPr/>
    </dgm:pt>
    <dgm:pt modelId="{E9236334-8690-F44E-A536-9380A92B7A15}" type="pres">
      <dgm:prSet presAssocID="{EE07ED64-559B-43F5-85CC-5C02FB30F6CB}" presName="ThreeNodes_3_text" presStyleLbl="node1" presStyleIdx="2" presStyleCnt="3">
        <dgm:presLayoutVars>
          <dgm:bulletEnabled val="1"/>
        </dgm:presLayoutVars>
      </dgm:prSet>
      <dgm:spPr/>
    </dgm:pt>
  </dgm:ptLst>
  <dgm:cxnLst>
    <dgm:cxn modelId="{F017A809-039C-6F42-A834-1D5200A3B440}" type="presOf" srcId="{67317B39-889C-41A5-BA68-C6E7A49E9082}" destId="{039BF997-774E-DA45-B4F6-33D3D40DD923}" srcOrd="0" destOrd="0" presId="urn:microsoft.com/office/officeart/2005/8/layout/vProcess5"/>
    <dgm:cxn modelId="{475C3815-CDE3-9D40-99D9-517F2EFC6AB0}" type="presOf" srcId="{0FD5FD0F-C167-4249-AE59-3C855B98AAF6}" destId="{55E992B7-0B92-4B4E-B943-76870421712F}" srcOrd="0" destOrd="0" presId="urn:microsoft.com/office/officeart/2005/8/layout/vProcess5"/>
    <dgm:cxn modelId="{A3572A18-3938-4F16-AF71-01442738D297}" srcId="{EE07ED64-559B-43F5-85CC-5C02FB30F6CB}" destId="{BC137DB7-ABB8-479F-AC30-0DBC793D15B1}" srcOrd="2" destOrd="0" parTransId="{07640BF4-F0CD-481D-86D0-301DD265DB45}" sibTransId="{5AA91C22-858F-4EBD-9B52-79DF0B62EB47}"/>
    <dgm:cxn modelId="{F257171E-89B3-A045-9FE1-7682F09D5D4F}" type="presOf" srcId="{AFEEDBD0-4AD5-4E9C-A39B-D58A1ED16506}" destId="{3BDB6948-CCF9-4542-9442-476D95E2670F}" srcOrd="0" destOrd="0" presId="urn:microsoft.com/office/officeart/2005/8/layout/vProcess5"/>
    <dgm:cxn modelId="{FF9C0F37-6221-3244-B8C2-AF2B1643FCD9}" type="presOf" srcId="{AFEEDBD0-4AD5-4E9C-A39B-D58A1ED16506}" destId="{313F60FB-538E-A647-9F1A-0EF59C0F97C2}" srcOrd="1" destOrd="0" presId="urn:microsoft.com/office/officeart/2005/8/layout/vProcess5"/>
    <dgm:cxn modelId="{1D3CF05F-23B0-964C-BA98-8F18C2BA79BD}" type="presOf" srcId="{BC137DB7-ABB8-479F-AC30-0DBC793D15B1}" destId="{8397B8A2-35E8-D942-BEA4-57DEEE2108C6}" srcOrd="0" destOrd="0" presId="urn:microsoft.com/office/officeart/2005/8/layout/vProcess5"/>
    <dgm:cxn modelId="{5631256C-1E8F-4CDD-A226-3950F3F6652A}" srcId="{EE07ED64-559B-43F5-85CC-5C02FB30F6CB}" destId="{AFEEDBD0-4AD5-4E9C-A39B-D58A1ED16506}" srcOrd="1" destOrd="0" parTransId="{5AF3F42F-664C-456A-AF72-2488456B6BAC}" sibTransId="{0FD5FD0F-C167-4249-AE59-3C855B98AAF6}"/>
    <dgm:cxn modelId="{59CEB755-BA6E-4143-B357-F814E9B3AD07}" type="presOf" srcId="{8C630581-2DB5-477E-AABB-72C4086C8A72}" destId="{9164DFD1-CD4D-2B41-A267-0E1FDA8B7BAF}" srcOrd="0" destOrd="0" presId="urn:microsoft.com/office/officeart/2005/8/layout/vProcess5"/>
    <dgm:cxn modelId="{47DFD584-F886-4EC7-9524-0AD0D32E9E85}" srcId="{EE07ED64-559B-43F5-85CC-5C02FB30F6CB}" destId="{8C630581-2DB5-477E-AABB-72C4086C8A72}" srcOrd="0" destOrd="0" parTransId="{72F24952-C73D-48C3-82A0-D82D064724B8}" sibTransId="{67317B39-889C-41A5-BA68-C6E7A49E9082}"/>
    <dgm:cxn modelId="{71754D96-4D74-D343-8529-593F2055E07F}" type="presOf" srcId="{8C630581-2DB5-477E-AABB-72C4086C8A72}" destId="{55D8FF93-6D28-F741-946C-C70363C3D251}" srcOrd="1" destOrd="0" presId="urn:microsoft.com/office/officeart/2005/8/layout/vProcess5"/>
    <dgm:cxn modelId="{4366BFE3-ED88-2448-AC3A-3D65AAC58B2A}" type="presOf" srcId="{BC137DB7-ABB8-479F-AC30-0DBC793D15B1}" destId="{E9236334-8690-F44E-A536-9380A92B7A15}" srcOrd="1" destOrd="0" presId="urn:microsoft.com/office/officeart/2005/8/layout/vProcess5"/>
    <dgm:cxn modelId="{5CEE15EE-134F-E542-91C4-BBD71D517922}" type="presOf" srcId="{EE07ED64-559B-43F5-85CC-5C02FB30F6CB}" destId="{EA149AD5-F8F9-2F4E-B955-E1EC90C1B785}" srcOrd="0" destOrd="0" presId="urn:microsoft.com/office/officeart/2005/8/layout/vProcess5"/>
    <dgm:cxn modelId="{69B0227F-2579-A944-808C-4DF40DA48C28}" type="presParOf" srcId="{EA149AD5-F8F9-2F4E-B955-E1EC90C1B785}" destId="{D1871BF3-A5E6-104E-BE9F-0A4D646163CD}" srcOrd="0" destOrd="0" presId="urn:microsoft.com/office/officeart/2005/8/layout/vProcess5"/>
    <dgm:cxn modelId="{55A95A2B-6E82-1249-955B-C12627B60BCD}" type="presParOf" srcId="{EA149AD5-F8F9-2F4E-B955-E1EC90C1B785}" destId="{9164DFD1-CD4D-2B41-A267-0E1FDA8B7BAF}" srcOrd="1" destOrd="0" presId="urn:microsoft.com/office/officeart/2005/8/layout/vProcess5"/>
    <dgm:cxn modelId="{EC5DE22F-3A54-9446-83B7-EB6EDF272B5E}" type="presParOf" srcId="{EA149AD5-F8F9-2F4E-B955-E1EC90C1B785}" destId="{3BDB6948-CCF9-4542-9442-476D95E2670F}" srcOrd="2" destOrd="0" presId="urn:microsoft.com/office/officeart/2005/8/layout/vProcess5"/>
    <dgm:cxn modelId="{3285A16F-1E82-024A-AA39-661B5878B7D1}" type="presParOf" srcId="{EA149AD5-F8F9-2F4E-B955-E1EC90C1B785}" destId="{8397B8A2-35E8-D942-BEA4-57DEEE2108C6}" srcOrd="3" destOrd="0" presId="urn:microsoft.com/office/officeart/2005/8/layout/vProcess5"/>
    <dgm:cxn modelId="{C3BD94E8-0510-6D41-A0E4-A9CE3CFCDA38}" type="presParOf" srcId="{EA149AD5-F8F9-2F4E-B955-E1EC90C1B785}" destId="{039BF997-774E-DA45-B4F6-33D3D40DD923}" srcOrd="4" destOrd="0" presId="urn:microsoft.com/office/officeart/2005/8/layout/vProcess5"/>
    <dgm:cxn modelId="{06AB0951-A304-DF44-BD51-6653F3618416}" type="presParOf" srcId="{EA149AD5-F8F9-2F4E-B955-E1EC90C1B785}" destId="{55E992B7-0B92-4B4E-B943-76870421712F}" srcOrd="5" destOrd="0" presId="urn:microsoft.com/office/officeart/2005/8/layout/vProcess5"/>
    <dgm:cxn modelId="{25A014A6-15ED-374D-9A14-0605565E6AAF}" type="presParOf" srcId="{EA149AD5-F8F9-2F4E-B955-E1EC90C1B785}" destId="{55D8FF93-6D28-F741-946C-C70363C3D251}" srcOrd="6" destOrd="0" presId="urn:microsoft.com/office/officeart/2005/8/layout/vProcess5"/>
    <dgm:cxn modelId="{64A6ADBE-5BC6-B74B-A718-D943B4A7633B}" type="presParOf" srcId="{EA149AD5-F8F9-2F4E-B955-E1EC90C1B785}" destId="{313F60FB-538E-A647-9F1A-0EF59C0F97C2}" srcOrd="7" destOrd="0" presId="urn:microsoft.com/office/officeart/2005/8/layout/vProcess5"/>
    <dgm:cxn modelId="{8DAFCE15-024B-2345-841D-4AA04B633DF3}" type="presParOf" srcId="{EA149AD5-F8F9-2F4E-B955-E1EC90C1B785}" destId="{E9236334-8690-F44E-A536-9380A92B7A15}"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69605CF-4C0B-4FB5-AB98-5A254F166852}" type="doc">
      <dgm:prSet loTypeId="urn:microsoft.com/office/officeart/2005/8/layout/vList3" loCatId="list" qsTypeId="urn:microsoft.com/office/officeart/2005/8/quickstyle/3d3" qsCatId="3D" csTypeId="urn:microsoft.com/office/officeart/2005/8/colors/accent1_2" csCatId="accent1" phldr="1"/>
      <dgm:spPr/>
    </dgm:pt>
    <dgm:pt modelId="{C65B42FC-6321-4BC3-B515-B3469C064373}">
      <dgm:prSet phldrT="[Text]" custT="1"/>
      <dgm:spPr/>
      <dgm:t>
        <a:bodyPr/>
        <a:lstStyle/>
        <a:p>
          <a:r>
            <a:rPr lang="en-US" sz="2400" dirty="0"/>
            <a:t>S.4 Public Order Act 1986</a:t>
          </a:r>
        </a:p>
      </dgm:t>
    </dgm:pt>
    <dgm:pt modelId="{FFA97FF3-59E9-410D-9BFC-803A00E7197B}" type="parTrans" cxnId="{FEF0612B-2845-48B9-8EA1-6F5069079988}">
      <dgm:prSet/>
      <dgm:spPr/>
      <dgm:t>
        <a:bodyPr/>
        <a:lstStyle/>
        <a:p>
          <a:endParaRPr lang="en-US"/>
        </a:p>
      </dgm:t>
    </dgm:pt>
    <dgm:pt modelId="{0609C56A-E42F-4734-BB53-BBD404DEF744}" type="sibTrans" cxnId="{FEF0612B-2845-48B9-8EA1-6F5069079988}">
      <dgm:prSet/>
      <dgm:spPr/>
      <dgm:t>
        <a:bodyPr/>
        <a:lstStyle/>
        <a:p>
          <a:endParaRPr lang="en-US"/>
        </a:p>
      </dgm:t>
    </dgm:pt>
    <dgm:pt modelId="{8D693D44-47D2-4A16-B0CD-F78469E6B7B7}">
      <dgm:prSet phldrT="[Text]" custT="1"/>
      <dgm:spPr/>
      <dgm:t>
        <a:bodyPr/>
        <a:lstStyle/>
        <a:p>
          <a:r>
            <a:rPr lang="en-US" sz="2400" dirty="0"/>
            <a:t>S.6 to 8 or 10 of the Criminal Law Act 1967</a:t>
          </a:r>
        </a:p>
      </dgm:t>
    </dgm:pt>
    <dgm:pt modelId="{8E6CBBE6-F9E9-49B0-988D-4EBCD041B177}" type="parTrans" cxnId="{EBCBDDB7-6869-4FD0-A777-F5B2BD2CDF1E}">
      <dgm:prSet/>
      <dgm:spPr/>
      <dgm:t>
        <a:bodyPr/>
        <a:lstStyle/>
        <a:p>
          <a:endParaRPr lang="en-US"/>
        </a:p>
      </dgm:t>
    </dgm:pt>
    <dgm:pt modelId="{386FF9F0-B290-4DCF-93D3-A80C7B3F91CE}" type="sibTrans" cxnId="{EBCBDDB7-6869-4FD0-A777-F5B2BD2CDF1E}">
      <dgm:prSet/>
      <dgm:spPr/>
      <dgm:t>
        <a:bodyPr/>
        <a:lstStyle/>
        <a:p>
          <a:endParaRPr lang="en-US"/>
        </a:p>
      </dgm:t>
    </dgm:pt>
    <dgm:pt modelId="{6B270DC3-2DBF-47AF-B752-B442F92371B9}">
      <dgm:prSet phldrT="[Text]" custT="1"/>
      <dgm:spPr/>
      <dgm:t>
        <a:bodyPr/>
        <a:lstStyle/>
        <a:p>
          <a:r>
            <a:rPr lang="en-US" sz="2400" dirty="0"/>
            <a:t>S.76 Criminal Justice &amp; Public Order Act 1994</a:t>
          </a:r>
        </a:p>
      </dgm:t>
    </dgm:pt>
    <dgm:pt modelId="{ACA33237-1BE0-4875-9183-909BE0F6DC72}" type="parTrans" cxnId="{F4DC0F8B-FB4D-4AFC-B4AA-0B00B3252B2F}">
      <dgm:prSet/>
      <dgm:spPr/>
      <dgm:t>
        <a:bodyPr/>
        <a:lstStyle/>
        <a:p>
          <a:endParaRPr lang="en-US"/>
        </a:p>
      </dgm:t>
    </dgm:pt>
    <dgm:pt modelId="{203A8430-5D31-42EB-955E-ACAE864F3318}" type="sibTrans" cxnId="{F4DC0F8B-FB4D-4AFC-B4AA-0B00B3252B2F}">
      <dgm:prSet/>
      <dgm:spPr/>
      <dgm:t>
        <a:bodyPr/>
        <a:lstStyle/>
        <a:p>
          <a:endParaRPr lang="en-US"/>
        </a:p>
      </dgm:t>
    </dgm:pt>
    <dgm:pt modelId="{B2B24AA8-EA06-C345-9128-0F11C4F2AE81}" type="pres">
      <dgm:prSet presAssocID="{869605CF-4C0B-4FB5-AB98-5A254F166852}" presName="linearFlow" presStyleCnt="0">
        <dgm:presLayoutVars>
          <dgm:dir/>
          <dgm:resizeHandles val="exact"/>
        </dgm:presLayoutVars>
      </dgm:prSet>
      <dgm:spPr/>
    </dgm:pt>
    <dgm:pt modelId="{B8B19B70-2ACF-5C41-80B1-6E545668B9EB}" type="pres">
      <dgm:prSet presAssocID="{C65B42FC-6321-4BC3-B515-B3469C064373}" presName="composite" presStyleCnt="0"/>
      <dgm:spPr/>
    </dgm:pt>
    <dgm:pt modelId="{88C31B19-480B-5F4A-A32B-C2D1128F363C}" type="pres">
      <dgm:prSet presAssocID="{C65B42FC-6321-4BC3-B515-B3469C064373}" presName="imgShp" presStyleLbl="fgImgPlace1" presStyleIdx="0" presStyleCnt="3"/>
      <dgm:spPr/>
    </dgm:pt>
    <dgm:pt modelId="{337FF87B-9523-CC4E-8775-7251ECB9AEA2}" type="pres">
      <dgm:prSet presAssocID="{C65B42FC-6321-4BC3-B515-B3469C064373}" presName="txShp" presStyleLbl="node1" presStyleIdx="0" presStyleCnt="3" custLinFactNeighborY="-10413">
        <dgm:presLayoutVars>
          <dgm:bulletEnabled val="1"/>
        </dgm:presLayoutVars>
      </dgm:prSet>
      <dgm:spPr/>
    </dgm:pt>
    <dgm:pt modelId="{32F2BE5F-E57E-A549-BDBB-E464A31788A7}" type="pres">
      <dgm:prSet presAssocID="{0609C56A-E42F-4734-BB53-BBD404DEF744}" presName="spacing" presStyleCnt="0"/>
      <dgm:spPr/>
    </dgm:pt>
    <dgm:pt modelId="{A1E948FC-C3C2-E841-B4C9-C2644F2FC113}" type="pres">
      <dgm:prSet presAssocID="{8D693D44-47D2-4A16-B0CD-F78469E6B7B7}" presName="composite" presStyleCnt="0"/>
      <dgm:spPr/>
    </dgm:pt>
    <dgm:pt modelId="{FB6E9F37-0B96-C142-8497-4DC2406DF4E6}" type="pres">
      <dgm:prSet presAssocID="{8D693D44-47D2-4A16-B0CD-F78469E6B7B7}" presName="imgShp" presStyleLbl="fgImgPlace1" presStyleIdx="1" presStyleCnt="3"/>
      <dgm:spPr/>
    </dgm:pt>
    <dgm:pt modelId="{0F1BF1E6-479D-A64D-9883-CFE250C1D9AD}" type="pres">
      <dgm:prSet presAssocID="{8D693D44-47D2-4A16-B0CD-F78469E6B7B7}" presName="txShp" presStyleLbl="node1" presStyleIdx="1" presStyleCnt="3">
        <dgm:presLayoutVars>
          <dgm:bulletEnabled val="1"/>
        </dgm:presLayoutVars>
      </dgm:prSet>
      <dgm:spPr/>
    </dgm:pt>
    <dgm:pt modelId="{37944532-9578-3F40-AA73-DE102C48C69C}" type="pres">
      <dgm:prSet presAssocID="{386FF9F0-B290-4DCF-93D3-A80C7B3F91CE}" presName="spacing" presStyleCnt="0"/>
      <dgm:spPr/>
    </dgm:pt>
    <dgm:pt modelId="{4B46493D-5CB0-844A-BD09-04800BDB8E53}" type="pres">
      <dgm:prSet presAssocID="{6B270DC3-2DBF-47AF-B752-B442F92371B9}" presName="composite" presStyleCnt="0"/>
      <dgm:spPr/>
    </dgm:pt>
    <dgm:pt modelId="{4D4834EE-0EEB-6540-8E45-46FC96D5A62E}" type="pres">
      <dgm:prSet presAssocID="{6B270DC3-2DBF-47AF-B752-B442F92371B9}" presName="imgShp" presStyleLbl="fgImgPlace1" presStyleIdx="2" presStyleCnt="3"/>
      <dgm:spPr/>
    </dgm:pt>
    <dgm:pt modelId="{DBE09B3F-2F20-BB4A-9C88-2C38C848D574}" type="pres">
      <dgm:prSet presAssocID="{6B270DC3-2DBF-47AF-B752-B442F92371B9}" presName="txShp" presStyleLbl="node1" presStyleIdx="2" presStyleCnt="3">
        <dgm:presLayoutVars>
          <dgm:bulletEnabled val="1"/>
        </dgm:presLayoutVars>
      </dgm:prSet>
      <dgm:spPr/>
    </dgm:pt>
  </dgm:ptLst>
  <dgm:cxnLst>
    <dgm:cxn modelId="{29EFF017-15F8-B042-8B73-5B22F4282380}" type="presOf" srcId="{6B270DC3-2DBF-47AF-B752-B442F92371B9}" destId="{DBE09B3F-2F20-BB4A-9C88-2C38C848D574}" srcOrd="0" destOrd="0" presId="urn:microsoft.com/office/officeart/2005/8/layout/vList3"/>
    <dgm:cxn modelId="{FEF0612B-2845-48B9-8EA1-6F5069079988}" srcId="{869605CF-4C0B-4FB5-AB98-5A254F166852}" destId="{C65B42FC-6321-4BC3-B515-B3469C064373}" srcOrd="0" destOrd="0" parTransId="{FFA97FF3-59E9-410D-9BFC-803A00E7197B}" sibTransId="{0609C56A-E42F-4734-BB53-BBD404DEF744}"/>
    <dgm:cxn modelId="{02FF4D32-2D82-F04A-980B-D11577A0F574}" type="presOf" srcId="{C65B42FC-6321-4BC3-B515-B3469C064373}" destId="{337FF87B-9523-CC4E-8775-7251ECB9AEA2}" srcOrd="0" destOrd="0" presId="urn:microsoft.com/office/officeart/2005/8/layout/vList3"/>
    <dgm:cxn modelId="{811C6282-E899-184A-9AB6-4EB933C208D2}" type="presOf" srcId="{869605CF-4C0B-4FB5-AB98-5A254F166852}" destId="{B2B24AA8-EA06-C345-9128-0F11C4F2AE81}" srcOrd="0" destOrd="0" presId="urn:microsoft.com/office/officeart/2005/8/layout/vList3"/>
    <dgm:cxn modelId="{F4DC0F8B-FB4D-4AFC-B4AA-0B00B3252B2F}" srcId="{869605CF-4C0B-4FB5-AB98-5A254F166852}" destId="{6B270DC3-2DBF-47AF-B752-B442F92371B9}" srcOrd="2" destOrd="0" parTransId="{ACA33237-1BE0-4875-9183-909BE0F6DC72}" sibTransId="{203A8430-5D31-42EB-955E-ACAE864F3318}"/>
    <dgm:cxn modelId="{646F9CA3-6DCD-C847-AA76-BE7D9C661770}" type="presOf" srcId="{8D693D44-47D2-4A16-B0CD-F78469E6B7B7}" destId="{0F1BF1E6-479D-A64D-9883-CFE250C1D9AD}" srcOrd="0" destOrd="0" presId="urn:microsoft.com/office/officeart/2005/8/layout/vList3"/>
    <dgm:cxn modelId="{EBCBDDB7-6869-4FD0-A777-F5B2BD2CDF1E}" srcId="{869605CF-4C0B-4FB5-AB98-5A254F166852}" destId="{8D693D44-47D2-4A16-B0CD-F78469E6B7B7}" srcOrd="1" destOrd="0" parTransId="{8E6CBBE6-F9E9-49B0-988D-4EBCD041B177}" sibTransId="{386FF9F0-B290-4DCF-93D3-A80C7B3F91CE}"/>
    <dgm:cxn modelId="{3A1534FF-B4C2-1449-8CED-696517BE87A0}" type="presParOf" srcId="{B2B24AA8-EA06-C345-9128-0F11C4F2AE81}" destId="{B8B19B70-2ACF-5C41-80B1-6E545668B9EB}" srcOrd="0" destOrd="0" presId="urn:microsoft.com/office/officeart/2005/8/layout/vList3"/>
    <dgm:cxn modelId="{6D02BDAB-5B43-2046-B527-72F7597C478A}" type="presParOf" srcId="{B8B19B70-2ACF-5C41-80B1-6E545668B9EB}" destId="{88C31B19-480B-5F4A-A32B-C2D1128F363C}" srcOrd="0" destOrd="0" presId="urn:microsoft.com/office/officeart/2005/8/layout/vList3"/>
    <dgm:cxn modelId="{E0A8373D-DCA8-1C41-9551-E2E6D8552066}" type="presParOf" srcId="{B8B19B70-2ACF-5C41-80B1-6E545668B9EB}" destId="{337FF87B-9523-CC4E-8775-7251ECB9AEA2}" srcOrd="1" destOrd="0" presId="urn:microsoft.com/office/officeart/2005/8/layout/vList3"/>
    <dgm:cxn modelId="{E08DEF45-8721-0347-B751-CE29F3C16C5E}" type="presParOf" srcId="{B2B24AA8-EA06-C345-9128-0F11C4F2AE81}" destId="{32F2BE5F-E57E-A549-BDBB-E464A31788A7}" srcOrd="1" destOrd="0" presId="urn:microsoft.com/office/officeart/2005/8/layout/vList3"/>
    <dgm:cxn modelId="{C95FA552-1A6C-1B4D-BE0A-8EA6BDD3FD58}" type="presParOf" srcId="{B2B24AA8-EA06-C345-9128-0F11C4F2AE81}" destId="{A1E948FC-C3C2-E841-B4C9-C2644F2FC113}" srcOrd="2" destOrd="0" presId="urn:microsoft.com/office/officeart/2005/8/layout/vList3"/>
    <dgm:cxn modelId="{008C8BC3-E762-3345-8311-FA1AF7795102}" type="presParOf" srcId="{A1E948FC-C3C2-E841-B4C9-C2644F2FC113}" destId="{FB6E9F37-0B96-C142-8497-4DC2406DF4E6}" srcOrd="0" destOrd="0" presId="urn:microsoft.com/office/officeart/2005/8/layout/vList3"/>
    <dgm:cxn modelId="{677E8838-1E87-044F-8525-17BE6C946F4B}" type="presParOf" srcId="{A1E948FC-C3C2-E841-B4C9-C2644F2FC113}" destId="{0F1BF1E6-479D-A64D-9883-CFE250C1D9AD}" srcOrd="1" destOrd="0" presId="urn:microsoft.com/office/officeart/2005/8/layout/vList3"/>
    <dgm:cxn modelId="{82A9B60E-F777-9249-B988-66FBAFDF6786}" type="presParOf" srcId="{B2B24AA8-EA06-C345-9128-0F11C4F2AE81}" destId="{37944532-9578-3F40-AA73-DE102C48C69C}" srcOrd="3" destOrd="0" presId="urn:microsoft.com/office/officeart/2005/8/layout/vList3"/>
    <dgm:cxn modelId="{6754D6B9-5B72-334D-A058-75C60DC22756}" type="presParOf" srcId="{B2B24AA8-EA06-C345-9128-0F11C4F2AE81}" destId="{4B46493D-5CB0-844A-BD09-04800BDB8E53}" srcOrd="4" destOrd="0" presId="urn:microsoft.com/office/officeart/2005/8/layout/vList3"/>
    <dgm:cxn modelId="{C0B36D30-D4B8-6544-8075-3E7F40C6549F}" type="presParOf" srcId="{4B46493D-5CB0-844A-BD09-04800BDB8E53}" destId="{4D4834EE-0EEB-6540-8E45-46FC96D5A62E}" srcOrd="0" destOrd="0" presId="urn:microsoft.com/office/officeart/2005/8/layout/vList3"/>
    <dgm:cxn modelId="{C03A70AC-6170-CC46-BBE5-62E445590A64}" type="presParOf" srcId="{4B46493D-5CB0-844A-BD09-04800BDB8E53}" destId="{DBE09B3F-2F20-BB4A-9C88-2C38C848D574}" srcOrd="1" destOrd="0" presId="urn:microsoft.com/office/officeart/2005/8/layout/vList3"/>
  </dgm:cxnLst>
  <dgm:bg>
    <a:solidFill>
      <a:schemeClr val="bg1"/>
    </a:solidFill>
  </dgm:bg>
  <dgm:whole>
    <a:ln>
      <a:solidFill>
        <a:schemeClr val="bg1"/>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26A8A39-3F66-4EEB-9619-AB7FB062D303}" type="doc">
      <dgm:prSet loTypeId="urn:microsoft.com/office/officeart/2005/8/layout/vList4" loCatId="list" qsTypeId="urn:microsoft.com/office/officeart/2005/8/quickstyle/simple4" qsCatId="simple" csTypeId="urn:microsoft.com/office/officeart/2005/8/colors/accent1_2" csCatId="accent1" phldr="1"/>
      <dgm:spPr/>
      <dgm:t>
        <a:bodyPr/>
        <a:lstStyle/>
        <a:p>
          <a:endParaRPr lang="en-US"/>
        </a:p>
      </dgm:t>
    </dgm:pt>
    <dgm:pt modelId="{C2A32341-CC7A-4DBF-B2D1-C900E43D1745}">
      <dgm:prSet phldrT="[Text]" custT="1"/>
      <dgm:spPr/>
      <dgm:t>
        <a:bodyPr/>
        <a:lstStyle/>
        <a:p>
          <a:pPr algn="ctr"/>
          <a:r>
            <a:rPr lang="en-US" sz="2400" dirty="0"/>
            <a:t>Recapturing a person unlawfully at large &amp; whom he is pursuing</a:t>
          </a:r>
        </a:p>
      </dgm:t>
    </dgm:pt>
    <dgm:pt modelId="{23607B97-44C3-427E-8A39-3282791942EB}" type="parTrans" cxnId="{5894A1F0-4BFD-4B1E-B584-9D1D64202AC9}">
      <dgm:prSet/>
      <dgm:spPr/>
      <dgm:t>
        <a:bodyPr/>
        <a:lstStyle/>
        <a:p>
          <a:endParaRPr lang="en-US"/>
        </a:p>
      </dgm:t>
    </dgm:pt>
    <dgm:pt modelId="{1DFC7631-011B-4208-B8D3-DEC785E8DD35}" type="sibTrans" cxnId="{5894A1F0-4BFD-4B1E-B584-9D1D64202AC9}">
      <dgm:prSet/>
      <dgm:spPr/>
      <dgm:t>
        <a:bodyPr/>
        <a:lstStyle/>
        <a:p>
          <a:endParaRPr lang="en-US"/>
        </a:p>
      </dgm:t>
    </dgm:pt>
    <dgm:pt modelId="{53409CFD-93FB-4D06-8998-9F7529862BF5}">
      <dgm:prSet phldrT="[Text]" custT="1"/>
      <dgm:spPr/>
      <dgm:t>
        <a:bodyPr/>
        <a:lstStyle/>
        <a:p>
          <a:pPr algn="l"/>
          <a:endParaRPr lang="en-US" sz="2400" dirty="0"/>
        </a:p>
        <a:p>
          <a:pPr algn="ctr"/>
          <a:r>
            <a:rPr lang="en-US" sz="2400" dirty="0"/>
            <a:t>Saving life &amp; limb or preventing serious damage to property</a:t>
          </a:r>
        </a:p>
      </dgm:t>
    </dgm:pt>
    <dgm:pt modelId="{F410BAB7-0EC6-4A33-96B6-5EAE4082CD12}" type="parTrans" cxnId="{0AE37466-6A3E-48B4-9AE2-54C6062C4B1D}">
      <dgm:prSet/>
      <dgm:spPr/>
      <dgm:t>
        <a:bodyPr/>
        <a:lstStyle/>
        <a:p>
          <a:endParaRPr lang="en-US"/>
        </a:p>
      </dgm:t>
    </dgm:pt>
    <dgm:pt modelId="{FB92AFD1-A565-4BD4-B3C1-F4A1E78978CF}" type="sibTrans" cxnId="{0AE37466-6A3E-48B4-9AE2-54C6062C4B1D}">
      <dgm:prSet/>
      <dgm:spPr/>
      <dgm:t>
        <a:bodyPr/>
        <a:lstStyle/>
        <a:p>
          <a:endParaRPr lang="en-US"/>
        </a:p>
      </dgm:t>
    </dgm:pt>
    <dgm:pt modelId="{9C805537-D6C8-4778-B839-F4DA6A3406AA}" type="pres">
      <dgm:prSet presAssocID="{926A8A39-3F66-4EEB-9619-AB7FB062D303}" presName="linear" presStyleCnt="0">
        <dgm:presLayoutVars>
          <dgm:dir/>
          <dgm:resizeHandles val="exact"/>
        </dgm:presLayoutVars>
      </dgm:prSet>
      <dgm:spPr/>
    </dgm:pt>
    <dgm:pt modelId="{05F0B365-0E27-4509-B29B-BB47505D2A98}" type="pres">
      <dgm:prSet presAssocID="{C2A32341-CC7A-4DBF-B2D1-C900E43D1745}" presName="comp" presStyleCnt="0"/>
      <dgm:spPr/>
    </dgm:pt>
    <dgm:pt modelId="{8A836A56-90F8-4689-824B-1CADB322D240}" type="pres">
      <dgm:prSet presAssocID="{C2A32341-CC7A-4DBF-B2D1-C900E43D1745}" presName="box" presStyleLbl="node1" presStyleIdx="0" presStyleCnt="2"/>
      <dgm:spPr/>
    </dgm:pt>
    <dgm:pt modelId="{B2D7AF64-8882-4F08-81C9-B997C8C5891A}" type="pres">
      <dgm:prSet presAssocID="{C2A32341-CC7A-4DBF-B2D1-C900E43D1745}" presName="img" presStyleLbl="fgImgPlace1" presStyleIdx="0" presStyleCnt="2"/>
      <dgm:spPr/>
    </dgm:pt>
    <dgm:pt modelId="{E2EEA21B-75C3-49A3-91B7-F05C12842449}" type="pres">
      <dgm:prSet presAssocID="{C2A32341-CC7A-4DBF-B2D1-C900E43D1745}" presName="text" presStyleLbl="node1" presStyleIdx="0" presStyleCnt="2">
        <dgm:presLayoutVars>
          <dgm:bulletEnabled val="1"/>
        </dgm:presLayoutVars>
      </dgm:prSet>
      <dgm:spPr/>
    </dgm:pt>
    <dgm:pt modelId="{688D1BB7-287D-4F8D-B9BA-E4BA47999CF4}" type="pres">
      <dgm:prSet presAssocID="{1DFC7631-011B-4208-B8D3-DEC785E8DD35}" presName="spacer" presStyleCnt="0"/>
      <dgm:spPr/>
    </dgm:pt>
    <dgm:pt modelId="{03E426AA-DEAA-4491-916E-D146B75ACC6B}" type="pres">
      <dgm:prSet presAssocID="{53409CFD-93FB-4D06-8998-9F7529862BF5}" presName="comp" presStyleCnt="0"/>
      <dgm:spPr/>
    </dgm:pt>
    <dgm:pt modelId="{219F71F0-7D72-4C35-B3DE-AA101368C6D6}" type="pres">
      <dgm:prSet presAssocID="{53409CFD-93FB-4D06-8998-9F7529862BF5}" presName="box" presStyleLbl="node1" presStyleIdx="1" presStyleCnt="2" custLinFactNeighborX="-347" custLinFactNeighborY="882"/>
      <dgm:spPr/>
    </dgm:pt>
    <dgm:pt modelId="{ABAEBE4A-D888-4D90-83AC-21101AAA0ACC}" type="pres">
      <dgm:prSet presAssocID="{53409CFD-93FB-4D06-8998-9F7529862BF5}" presName="img" presStyleLbl="fgImgPlace1" presStyleIdx="1" presStyleCnt="2"/>
      <dgm:spPr/>
    </dgm:pt>
    <dgm:pt modelId="{0FB28E32-E25A-465D-8F27-944416F9C4DE}" type="pres">
      <dgm:prSet presAssocID="{53409CFD-93FB-4D06-8998-9F7529862BF5}" presName="text" presStyleLbl="node1" presStyleIdx="1" presStyleCnt="2">
        <dgm:presLayoutVars>
          <dgm:bulletEnabled val="1"/>
        </dgm:presLayoutVars>
      </dgm:prSet>
      <dgm:spPr/>
    </dgm:pt>
  </dgm:ptLst>
  <dgm:cxnLst>
    <dgm:cxn modelId="{0AE37466-6A3E-48B4-9AE2-54C6062C4B1D}" srcId="{926A8A39-3F66-4EEB-9619-AB7FB062D303}" destId="{53409CFD-93FB-4D06-8998-9F7529862BF5}" srcOrd="1" destOrd="0" parTransId="{F410BAB7-0EC6-4A33-96B6-5EAE4082CD12}" sibTransId="{FB92AFD1-A565-4BD4-B3C1-F4A1E78978CF}"/>
    <dgm:cxn modelId="{6DC72B81-3EAC-4C29-9942-64CA6D22F10F}" type="presOf" srcId="{53409CFD-93FB-4D06-8998-9F7529862BF5}" destId="{0FB28E32-E25A-465D-8F27-944416F9C4DE}" srcOrd="1" destOrd="0" presId="urn:microsoft.com/office/officeart/2005/8/layout/vList4"/>
    <dgm:cxn modelId="{B0552996-44AC-43BE-A51D-8FCBA3BB95D9}" type="presOf" srcId="{53409CFD-93FB-4D06-8998-9F7529862BF5}" destId="{219F71F0-7D72-4C35-B3DE-AA101368C6D6}" srcOrd="0" destOrd="0" presId="urn:microsoft.com/office/officeart/2005/8/layout/vList4"/>
    <dgm:cxn modelId="{5711ACA0-02B6-480D-A242-83B999F834A5}" type="presOf" srcId="{C2A32341-CC7A-4DBF-B2D1-C900E43D1745}" destId="{8A836A56-90F8-4689-824B-1CADB322D240}" srcOrd="0" destOrd="0" presId="urn:microsoft.com/office/officeart/2005/8/layout/vList4"/>
    <dgm:cxn modelId="{6595BBAA-B8A9-4C18-90BD-49DA9E7FD1E5}" type="presOf" srcId="{926A8A39-3F66-4EEB-9619-AB7FB062D303}" destId="{9C805537-D6C8-4778-B839-F4DA6A3406AA}" srcOrd="0" destOrd="0" presId="urn:microsoft.com/office/officeart/2005/8/layout/vList4"/>
    <dgm:cxn modelId="{04738AD3-9376-41B4-A2BF-781BA6F7B5B9}" type="presOf" srcId="{C2A32341-CC7A-4DBF-B2D1-C900E43D1745}" destId="{E2EEA21B-75C3-49A3-91B7-F05C12842449}" srcOrd="1" destOrd="0" presId="urn:microsoft.com/office/officeart/2005/8/layout/vList4"/>
    <dgm:cxn modelId="{5894A1F0-4BFD-4B1E-B584-9D1D64202AC9}" srcId="{926A8A39-3F66-4EEB-9619-AB7FB062D303}" destId="{C2A32341-CC7A-4DBF-B2D1-C900E43D1745}" srcOrd="0" destOrd="0" parTransId="{23607B97-44C3-427E-8A39-3282791942EB}" sibTransId="{1DFC7631-011B-4208-B8D3-DEC785E8DD35}"/>
    <dgm:cxn modelId="{42485DBC-E30E-4928-8876-B13F28F91C39}" type="presParOf" srcId="{9C805537-D6C8-4778-B839-F4DA6A3406AA}" destId="{05F0B365-0E27-4509-B29B-BB47505D2A98}" srcOrd="0" destOrd="0" presId="urn:microsoft.com/office/officeart/2005/8/layout/vList4"/>
    <dgm:cxn modelId="{AEA30E4C-50C0-4D93-AB98-210F0621CE8E}" type="presParOf" srcId="{05F0B365-0E27-4509-B29B-BB47505D2A98}" destId="{8A836A56-90F8-4689-824B-1CADB322D240}" srcOrd="0" destOrd="0" presId="urn:microsoft.com/office/officeart/2005/8/layout/vList4"/>
    <dgm:cxn modelId="{2A58F702-76CB-4F4E-B58D-2676E3935BCA}" type="presParOf" srcId="{05F0B365-0E27-4509-B29B-BB47505D2A98}" destId="{B2D7AF64-8882-4F08-81C9-B997C8C5891A}" srcOrd="1" destOrd="0" presId="urn:microsoft.com/office/officeart/2005/8/layout/vList4"/>
    <dgm:cxn modelId="{18E82CA4-DE2F-473D-B7C9-E03C2C9E1D4D}" type="presParOf" srcId="{05F0B365-0E27-4509-B29B-BB47505D2A98}" destId="{E2EEA21B-75C3-49A3-91B7-F05C12842449}" srcOrd="2" destOrd="0" presId="urn:microsoft.com/office/officeart/2005/8/layout/vList4"/>
    <dgm:cxn modelId="{9C189866-496D-48AD-91A0-C6C60A0E5A4C}" type="presParOf" srcId="{9C805537-D6C8-4778-B839-F4DA6A3406AA}" destId="{688D1BB7-287D-4F8D-B9BA-E4BA47999CF4}" srcOrd="1" destOrd="0" presId="urn:microsoft.com/office/officeart/2005/8/layout/vList4"/>
    <dgm:cxn modelId="{92573A58-9123-4E88-9708-70D45C0512FD}" type="presParOf" srcId="{9C805537-D6C8-4778-B839-F4DA6A3406AA}" destId="{03E426AA-DEAA-4491-916E-D146B75ACC6B}" srcOrd="2" destOrd="0" presId="urn:microsoft.com/office/officeart/2005/8/layout/vList4"/>
    <dgm:cxn modelId="{287F061B-FEBE-4060-B574-7E361727C386}" type="presParOf" srcId="{03E426AA-DEAA-4491-916E-D146B75ACC6B}" destId="{219F71F0-7D72-4C35-B3DE-AA101368C6D6}" srcOrd="0" destOrd="0" presId="urn:microsoft.com/office/officeart/2005/8/layout/vList4"/>
    <dgm:cxn modelId="{F302BD88-2DCD-4B78-9EED-70A50ED62D55}" type="presParOf" srcId="{03E426AA-DEAA-4491-916E-D146B75ACC6B}" destId="{ABAEBE4A-D888-4D90-83AC-21101AAA0ACC}" srcOrd="1" destOrd="0" presId="urn:microsoft.com/office/officeart/2005/8/layout/vList4"/>
    <dgm:cxn modelId="{A6A9FA3A-D6D5-4344-846D-01F6A7366E18}" type="presParOf" srcId="{03E426AA-DEAA-4491-916E-D146B75ACC6B}" destId="{0FB28E32-E25A-465D-8F27-944416F9C4DE}"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DE61912-E3DA-4DD4-8C58-612ADE632270}" type="doc">
      <dgm:prSet loTypeId="urn:microsoft.com/office/officeart/2005/8/layout/pList2" loCatId="list" qsTypeId="urn:microsoft.com/office/officeart/2005/8/quickstyle/3d4" qsCatId="3D" csTypeId="urn:microsoft.com/office/officeart/2005/8/colors/accent6_4" csCatId="accent6" phldr="1"/>
      <dgm:spPr/>
      <dgm:t>
        <a:bodyPr/>
        <a:lstStyle/>
        <a:p>
          <a:endParaRPr lang="en-US"/>
        </a:p>
      </dgm:t>
    </dgm:pt>
    <dgm:pt modelId="{14BD8464-D239-49C1-9B12-C475B563CEC1}">
      <dgm:prSet phldrT="[Text]" custT="1"/>
      <dgm:spPr/>
      <dgm:t>
        <a:bodyPr/>
        <a:lstStyle/>
        <a:p>
          <a:r>
            <a:rPr lang="en-US" sz="2400" dirty="0"/>
            <a:t>A Constable may search any person who has been arrested at a place </a:t>
          </a:r>
          <a:r>
            <a:rPr lang="en-US" sz="2400" b="1" i="1" u="sng" dirty="0"/>
            <a:t>other than a police station</a:t>
          </a:r>
          <a:endParaRPr lang="en-US" dirty="0"/>
        </a:p>
      </dgm:t>
    </dgm:pt>
    <dgm:pt modelId="{8936AB2C-CB3F-41FC-BC11-EBEFEBEE0E18}" type="parTrans" cxnId="{956DEA16-8056-4291-AD19-2164492B04B0}">
      <dgm:prSet/>
      <dgm:spPr/>
      <dgm:t>
        <a:bodyPr/>
        <a:lstStyle/>
        <a:p>
          <a:endParaRPr lang="en-US"/>
        </a:p>
      </dgm:t>
    </dgm:pt>
    <dgm:pt modelId="{991B1F0B-6174-4A48-AEAF-51DC45231BEF}" type="sibTrans" cxnId="{956DEA16-8056-4291-AD19-2164492B04B0}">
      <dgm:prSet/>
      <dgm:spPr/>
      <dgm:t>
        <a:bodyPr/>
        <a:lstStyle/>
        <a:p>
          <a:endParaRPr lang="en-US"/>
        </a:p>
      </dgm:t>
    </dgm:pt>
    <dgm:pt modelId="{B4F88BD8-C5AE-46D4-85CC-416CAEEF616A}">
      <dgm:prSet phldrT="[Text]" custT="1"/>
      <dgm:spPr/>
      <dgm:t>
        <a:bodyPr/>
        <a:lstStyle/>
        <a:p>
          <a:r>
            <a:rPr lang="en-US" sz="2400" dirty="0"/>
            <a:t>If</a:t>
          </a:r>
          <a:r>
            <a:rPr lang="en-US" sz="2400" baseline="0" dirty="0"/>
            <a:t> they have </a:t>
          </a:r>
          <a:r>
            <a:rPr lang="en-US" sz="2400" b="1" i="1" u="sng" baseline="0" dirty="0"/>
            <a:t>reasonable grounds for believing </a:t>
          </a:r>
          <a:r>
            <a:rPr lang="en-US" sz="2400" baseline="0" dirty="0"/>
            <a:t>that the arrested person may present </a:t>
          </a:r>
          <a:endParaRPr lang="en-US" dirty="0"/>
        </a:p>
      </dgm:t>
    </dgm:pt>
    <dgm:pt modelId="{D29FB539-D47D-4B7B-88F6-B7898A537D97}" type="parTrans" cxnId="{73706F20-D2AC-4792-BA9C-B0A8C8C7C98E}">
      <dgm:prSet/>
      <dgm:spPr/>
      <dgm:t>
        <a:bodyPr/>
        <a:lstStyle/>
        <a:p>
          <a:endParaRPr lang="en-US"/>
        </a:p>
      </dgm:t>
    </dgm:pt>
    <dgm:pt modelId="{543EB865-75BD-4D51-955A-C1E9AEC177E5}" type="sibTrans" cxnId="{73706F20-D2AC-4792-BA9C-B0A8C8C7C98E}">
      <dgm:prSet/>
      <dgm:spPr/>
      <dgm:t>
        <a:bodyPr/>
        <a:lstStyle/>
        <a:p>
          <a:endParaRPr lang="en-US"/>
        </a:p>
      </dgm:t>
    </dgm:pt>
    <dgm:pt modelId="{91859BDC-FEB4-4345-A038-F5ECA309CB4B}">
      <dgm:prSet phldrT="[Text]" custT="1"/>
      <dgm:spPr/>
      <dgm:t>
        <a:bodyPr/>
        <a:lstStyle/>
        <a:p>
          <a:r>
            <a:rPr lang="en-US" sz="2400" b="1" i="1" u="sng" dirty="0"/>
            <a:t>D</a:t>
          </a:r>
          <a:r>
            <a:rPr lang="en-US" sz="2400" dirty="0"/>
            <a:t>anger to himself or others</a:t>
          </a:r>
        </a:p>
        <a:p>
          <a:r>
            <a:rPr lang="en-US" sz="2400" b="1" i="1" u="sng" dirty="0"/>
            <a:t>I</a:t>
          </a:r>
          <a:r>
            <a:rPr lang="en-US" sz="2400" dirty="0"/>
            <a:t>mplement which he might use to escape</a:t>
          </a:r>
        </a:p>
        <a:p>
          <a:r>
            <a:rPr lang="en-US" sz="2400" b="1" i="1" u="sng" dirty="0"/>
            <a:t>E</a:t>
          </a:r>
          <a:r>
            <a:rPr lang="en-US" sz="2400" dirty="0"/>
            <a:t>vidence relating to an offence</a:t>
          </a:r>
        </a:p>
        <a:p>
          <a:endParaRPr lang="en-US" sz="2400" dirty="0"/>
        </a:p>
        <a:p>
          <a:endParaRPr lang="en-US" dirty="0"/>
        </a:p>
      </dgm:t>
    </dgm:pt>
    <dgm:pt modelId="{6683C52D-4F0A-4B57-96BE-5E5A965E2BBC}" type="parTrans" cxnId="{EB4A04F6-745B-4432-A713-FDC38C603A84}">
      <dgm:prSet/>
      <dgm:spPr/>
      <dgm:t>
        <a:bodyPr/>
        <a:lstStyle/>
        <a:p>
          <a:endParaRPr lang="en-US"/>
        </a:p>
      </dgm:t>
    </dgm:pt>
    <dgm:pt modelId="{9D838CAC-77A3-46B5-8714-0A604F128195}" type="sibTrans" cxnId="{EB4A04F6-745B-4432-A713-FDC38C603A84}">
      <dgm:prSet/>
      <dgm:spPr/>
      <dgm:t>
        <a:bodyPr/>
        <a:lstStyle/>
        <a:p>
          <a:endParaRPr lang="en-US"/>
        </a:p>
      </dgm:t>
    </dgm:pt>
    <dgm:pt modelId="{B7C63DD3-FAD5-8E48-BFBB-1FFA581568EC}" type="pres">
      <dgm:prSet presAssocID="{7DE61912-E3DA-4DD4-8C58-612ADE632270}" presName="Name0" presStyleCnt="0">
        <dgm:presLayoutVars>
          <dgm:dir/>
          <dgm:resizeHandles val="exact"/>
        </dgm:presLayoutVars>
      </dgm:prSet>
      <dgm:spPr/>
    </dgm:pt>
    <dgm:pt modelId="{F3D3EDF2-1F4E-C94F-AED7-53688AE49854}" type="pres">
      <dgm:prSet presAssocID="{7DE61912-E3DA-4DD4-8C58-612ADE632270}" presName="bkgdShp" presStyleLbl="alignAccFollowNode1" presStyleIdx="0" presStyleCnt="1"/>
      <dgm:spPr/>
    </dgm:pt>
    <dgm:pt modelId="{408E96D8-4235-964E-A757-968451FB22F7}" type="pres">
      <dgm:prSet presAssocID="{7DE61912-E3DA-4DD4-8C58-612ADE632270}" presName="linComp" presStyleCnt="0"/>
      <dgm:spPr/>
    </dgm:pt>
    <dgm:pt modelId="{B71EAEEF-ABDB-1A4E-92F6-06FAD6A17DFA}" type="pres">
      <dgm:prSet presAssocID="{14BD8464-D239-49C1-9B12-C475B563CEC1}" presName="compNode" presStyleCnt="0"/>
      <dgm:spPr/>
    </dgm:pt>
    <dgm:pt modelId="{0C862660-18A0-3849-B3FA-AFDB01D061CA}" type="pres">
      <dgm:prSet presAssocID="{14BD8464-D239-49C1-9B12-C475B563CEC1}" presName="node" presStyleLbl="node1" presStyleIdx="0" presStyleCnt="3">
        <dgm:presLayoutVars>
          <dgm:bulletEnabled val="1"/>
        </dgm:presLayoutVars>
      </dgm:prSet>
      <dgm:spPr/>
    </dgm:pt>
    <dgm:pt modelId="{4EF7A226-1322-0648-BA27-08E9BB2B3E6B}" type="pres">
      <dgm:prSet presAssocID="{14BD8464-D239-49C1-9B12-C475B563CEC1}" presName="invisiNode" presStyleLbl="node1" presStyleIdx="0" presStyleCnt="3"/>
      <dgm:spPr/>
    </dgm:pt>
    <dgm:pt modelId="{87A56C42-79C9-3140-9802-BA27B56265A1}" type="pres">
      <dgm:prSet presAssocID="{14BD8464-D239-49C1-9B12-C475B563CEC1}" presName="imagNode" presStyleLbl="fgImgPlace1" presStyleIdx="0" presStyleCnt="3"/>
      <dgm:spPr/>
    </dgm:pt>
    <dgm:pt modelId="{8D4D5023-D6FF-C343-86DA-F8A60A874E47}" type="pres">
      <dgm:prSet presAssocID="{991B1F0B-6174-4A48-AEAF-51DC45231BEF}" presName="sibTrans" presStyleLbl="sibTrans2D1" presStyleIdx="0" presStyleCnt="0"/>
      <dgm:spPr/>
    </dgm:pt>
    <dgm:pt modelId="{62D4262A-AEE7-0B46-BD74-703BA66EA350}" type="pres">
      <dgm:prSet presAssocID="{B4F88BD8-C5AE-46D4-85CC-416CAEEF616A}" presName="compNode" presStyleCnt="0"/>
      <dgm:spPr/>
    </dgm:pt>
    <dgm:pt modelId="{0839DAD4-70FE-3143-BBD2-7F708AA200A9}" type="pres">
      <dgm:prSet presAssocID="{B4F88BD8-C5AE-46D4-85CC-416CAEEF616A}" presName="node" presStyleLbl="node1" presStyleIdx="1" presStyleCnt="3">
        <dgm:presLayoutVars>
          <dgm:bulletEnabled val="1"/>
        </dgm:presLayoutVars>
      </dgm:prSet>
      <dgm:spPr/>
    </dgm:pt>
    <dgm:pt modelId="{5E4B449C-3CD9-DC4C-A009-691DDEA7EEFB}" type="pres">
      <dgm:prSet presAssocID="{B4F88BD8-C5AE-46D4-85CC-416CAEEF616A}" presName="invisiNode" presStyleLbl="node1" presStyleIdx="1" presStyleCnt="3"/>
      <dgm:spPr/>
    </dgm:pt>
    <dgm:pt modelId="{06AA997E-BB7D-1245-8E50-026CE972AADA}" type="pres">
      <dgm:prSet presAssocID="{B4F88BD8-C5AE-46D4-85CC-416CAEEF616A}" presName="imagNode" presStyleLbl="fgImgPlace1" presStyleIdx="1" presStyleCnt="3" custLinFactNeighborX="-5430" custLinFactNeighborY="-1491"/>
      <dgm:spPr/>
    </dgm:pt>
    <dgm:pt modelId="{1F4C7379-542A-FB4E-8211-540C9989D691}" type="pres">
      <dgm:prSet presAssocID="{543EB865-75BD-4D51-955A-C1E9AEC177E5}" presName="sibTrans" presStyleLbl="sibTrans2D1" presStyleIdx="0" presStyleCnt="0"/>
      <dgm:spPr/>
    </dgm:pt>
    <dgm:pt modelId="{66B795FE-1B95-8C43-860E-702BB4B7FC93}" type="pres">
      <dgm:prSet presAssocID="{91859BDC-FEB4-4345-A038-F5ECA309CB4B}" presName="compNode" presStyleCnt="0"/>
      <dgm:spPr/>
    </dgm:pt>
    <dgm:pt modelId="{75126D14-D80F-8545-9A94-53000B726E6A}" type="pres">
      <dgm:prSet presAssocID="{91859BDC-FEB4-4345-A038-F5ECA309CB4B}" presName="node" presStyleLbl="node1" presStyleIdx="2" presStyleCnt="3">
        <dgm:presLayoutVars>
          <dgm:bulletEnabled val="1"/>
        </dgm:presLayoutVars>
      </dgm:prSet>
      <dgm:spPr/>
    </dgm:pt>
    <dgm:pt modelId="{A9A20FD4-F22C-D64F-BCDA-66F50090D348}" type="pres">
      <dgm:prSet presAssocID="{91859BDC-FEB4-4345-A038-F5ECA309CB4B}" presName="invisiNode" presStyleLbl="node1" presStyleIdx="2" presStyleCnt="3"/>
      <dgm:spPr/>
    </dgm:pt>
    <dgm:pt modelId="{CB271E6F-1313-D54B-AA63-21D5EB24E4FD}" type="pres">
      <dgm:prSet presAssocID="{91859BDC-FEB4-4345-A038-F5ECA309CB4B}" presName="imagNode" presStyleLbl="fgImgPlace1" presStyleIdx="2" presStyleCnt="3"/>
      <dgm:spPr/>
    </dgm:pt>
  </dgm:ptLst>
  <dgm:cxnLst>
    <dgm:cxn modelId="{956DEA16-8056-4291-AD19-2164492B04B0}" srcId="{7DE61912-E3DA-4DD4-8C58-612ADE632270}" destId="{14BD8464-D239-49C1-9B12-C475B563CEC1}" srcOrd="0" destOrd="0" parTransId="{8936AB2C-CB3F-41FC-BC11-EBEFEBEE0E18}" sibTransId="{991B1F0B-6174-4A48-AEAF-51DC45231BEF}"/>
    <dgm:cxn modelId="{73706F20-D2AC-4792-BA9C-B0A8C8C7C98E}" srcId="{7DE61912-E3DA-4DD4-8C58-612ADE632270}" destId="{B4F88BD8-C5AE-46D4-85CC-416CAEEF616A}" srcOrd="1" destOrd="0" parTransId="{D29FB539-D47D-4B7B-88F6-B7898A537D97}" sibTransId="{543EB865-75BD-4D51-955A-C1E9AEC177E5}"/>
    <dgm:cxn modelId="{DDC04545-D1E9-7444-947F-1A580886E8CA}" type="presOf" srcId="{991B1F0B-6174-4A48-AEAF-51DC45231BEF}" destId="{8D4D5023-D6FF-C343-86DA-F8A60A874E47}" srcOrd="0" destOrd="0" presId="urn:microsoft.com/office/officeart/2005/8/layout/pList2"/>
    <dgm:cxn modelId="{0A5E8E6A-55DF-8D42-B577-89F4E7E09B78}" type="presOf" srcId="{14BD8464-D239-49C1-9B12-C475B563CEC1}" destId="{0C862660-18A0-3849-B3FA-AFDB01D061CA}" srcOrd="0" destOrd="0" presId="urn:microsoft.com/office/officeart/2005/8/layout/pList2"/>
    <dgm:cxn modelId="{D1F8A09D-7E4C-1349-AA43-03D697BAC84F}" type="presOf" srcId="{543EB865-75BD-4D51-955A-C1E9AEC177E5}" destId="{1F4C7379-542A-FB4E-8211-540C9989D691}" srcOrd="0" destOrd="0" presId="urn:microsoft.com/office/officeart/2005/8/layout/pList2"/>
    <dgm:cxn modelId="{3F8CB39D-ABB7-744C-A531-79CB7FC702E1}" type="presOf" srcId="{91859BDC-FEB4-4345-A038-F5ECA309CB4B}" destId="{75126D14-D80F-8545-9A94-53000B726E6A}" srcOrd="0" destOrd="0" presId="urn:microsoft.com/office/officeart/2005/8/layout/pList2"/>
    <dgm:cxn modelId="{D8CAF8A3-2CCA-0344-9A26-35C72CC55758}" type="presOf" srcId="{B4F88BD8-C5AE-46D4-85CC-416CAEEF616A}" destId="{0839DAD4-70FE-3143-BBD2-7F708AA200A9}" srcOrd="0" destOrd="0" presId="urn:microsoft.com/office/officeart/2005/8/layout/pList2"/>
    <dgm:cxn modelId="{C63A89A4-F7E1-7D45-A972-275A187A5A37}" type="presOf" srcId="{7DE61912-E3DA-4DD4-8C58-612ADE632270}" destId="{B7C63DD3-FAD5-8E48-BFBB-1FFA581568EC}" srcOrd="0" destOrd="0" presId="urn:microsoft.com/office/officeart/2005/8/layout/pList2"/>
    <dgm:cxn modelId="{EB4A04F6-745B-4432-A713-FDC38C603A84}" srcId="{7DE61912-E3DA-4DD4-8C58-612ADE632270}" destId="{91859BDC-FEB4-4345-A038-F5ECA309CB4B}" srcOrd="2" destOrd="0" parTransId="{6683C52D-4F0A-4B57-96BE-5E5A965E2BBC}" sibTransId="{9D838CAC-77A3-46B5-8714-0A604F128195}"/>
    <dgm:cxn modelId="{91A5304B-FC39-5742-B8C1-4DAC31822CC1}" type="presParOf" srcId="{B7C63DD3-FAD5-8E48-BFBB-1FFA581568EC}" destId="{F3D3EDF2-1F4E-C94F-AED7-53688AE49854}" srcOrd="0" destOrd="0" presId="urn:microsoft.com/office/officeart/2005/8/layout/pList2"/>
    <dgm:cxn modelId="{FFAF9506-602E-1646-B98E-364C7979BB50}" type="presParOf" srcId="{B7C63DD3-FAD5-8E48-BFBB-1FFA581568EC}" destId="{408E96D8-4235-964E-A757-968451FB22F7}" srcOrd="1" destOrd="0" presId="urn:microsoft.com/office/officeart/2005/8/layout/pList2"/>
    <dgm:cxn modelId="{BE41B8B0-BD25-F94B-AFA2-B606C6DEB1B5}" type="presParOf" srcId="{408E96D8-4235-964E-A757-968451FB22F7}" destId="{B71EAEEF-ABDB-1A4E-92F6-06FAD6A17DFA}" srcOrd="0" destOrd="0" presId="urn:microsoft.com/office/officeart/2005/8/layout/pList2"/>
    <dgm:cxn modelId="{0E97B60C-38FC-444C-AA58-5FA3CBCE155C}" type="presParOf" srcId="{B71EAEEF-ABDB-1A4E-92F6-06FAD6A17DFA}" destId="{0C862660-18A0-3849-B3FA-AFDB01D061CA}" srcOrd="0" destOrd="0" presId="urn:microsoft.com/office/officeart/2005/8/layout/pList2"/>
    <dgm:cxn modelId="{DAC94EB9-503E-324C-BBC5-896EC0E527EA}" type="presParOf" srcId="{B71EAEEF-ABDB-1A4E-92F6-06FAD6A17DFA}" destId="{4EF7A226-1322-0648-BA27-08E9BB2B3E6B}" srcOrd="1" destOrd="0" presId="urn:microsoft.com/office/officeart/2005/8/layout/pList2"/>
    <dgm:cxn modelId="{56CC2EF7-24B1-7D4B-B3B4-D950BC5B5DB1}" type="presParOf" srcId="{B71EAEEF-ABDB-1A4E-92F6-06FAD6A17DFA}" destId="{87A56C42-79C9-3140-9802-BA27B56265A1}" srcOrd="2" destOrd="0" presId="urn:microsoft.com/office/officeart/2005/8/layout/pList2"/>
    <dgm:cxn modelId="{2614CD0A-585F-8047-ACA7-ECCDE822655A}" type="presParOf" srcId="{408E96D8-4235-964E-A757-968451FB22F7}" destId="{8D4D5023-D6FF-C343-86DA-F8A60A874E47}" srcOrd="1" destOrd="0" presId="urn:microsoft.com/office/officeart/2005/8/layout/pList2"/>
    <dgm:cxn modelId="{C3BDC155-5E85-D44B-BF12-770D46CC90C6}" type="presParOf" srcId="{408E96D8-4235-964E-A757-968451FB22F7}" destId="{62D4262A-AEE7-0B46-BD74-703BA66EA350}" srcOrd="2" destOrd="0" presId="urn:microsoft.com/office/officeart/2005/8/layout/pList2"/>
    <dgm:cxn modelId="{B439B03E-17D7-7B40-AECA-ABCAAB8CFA9B}" type="presParOf" srcId="{62D4262A-AEE7-0B46-BD74-703BA66EA350}" destId="{0839DAD4-70FE-3143-BBD2-7F708AA200A9}" srcOrd="0" destOrd="0" presId="urn:microsoft.com/office/officeart/2005/8/layout/pList2"/>
    <dgm:cxn modelId="{3366CDCC-ACC1-5C4F-BFD9-FAA77C85B919}" type="presParOf" srcId="{62D4262A-AEE7-0B46-BD74-703BA66EA350}" destId="{5E4B449C-3CD9-DC4C-A009-691DDEA7EEFB}" srcOrd="1" destOrd="0" presId="urn:microsoft.com/office/officeart/2005/8/layout/pList2"/>
    <dgm:cxn modelId="{7333C3FF-C617-B94B-8FE3-15905297048D}" type="presParOf" srcId="{62D4262A-AEE7-0B46-BD74-703BA66EA350}" destId="{06AA997E-BB7D-1245-8E50-026CE972AADA}" srcOrd="2" destOrd="0" presId="urn:microsoft.com/office/officeart/2005/8/layout/pList2"/>
    <dgm:cxn modelId="{8A98F55F-F765-F24C-9565-5987A2391566}" type="presParOf" srcId="{408E96D8-4235-964E-A757-968451FB22F7}" destId="{1F4C7379-542A-FB4E-8211-540C9989D691}" srcOrd="3" destOrd="0" presId="urn:microsoft.com/office/officeart/2005/8/layout/pList2"/>
    <dgm:cxn modelId="{0B943323-FB08-034A-8C46-07B19D3FF897}" type="presParOf" srcId="{408E96D8-4235-964E-A757-968451FB22F7}" destId="{66B795FE-1B95-8C43-860E-702BB4B7FC93}" srcOrd="4" destOrd="0" presId="urn:microsoft.com/office/officeart/2005/8/layout/pList2"/>
    <dgm:cxn modelId="{23EAC3AA-946B-4240-A65D-F8EED566AF78}" type="presParOf" srcId="{66B795FE-1B95-8C43-860E-702BB4B7FC93}" destId="{75126D14-D80F-8545-9A94-53000B726E6A}" srcOrd="0" destOrd="0" presId="urn:microsoft.com/office/officeart/2005/8/layout/pList2"/>
    <dgm:cxn modelId="{250AFD0E-76FE-D046-B239-91AAE511ECD0}" type="presParOf" srcId="{66B795FE-1B95-8C43-860E-702BB4B7FC93}" destId="{A9A20FD4-F22C-D64F-BCDA-66F50090D348}" srcOrd="1" destOrd="0" presId="urn:microsoft.com/office/officeart/2005/8/layout/pList2"/>
    <dgm:cxn modelId="{1B35550B-A166-6B44-92CD-5B884DC756E4}" type="presParOf" srcId="{66B795FE-1B95-8C43-860E-702BB4B7FC93}" destId="{CB271E6F-1313-D54B-AA63-21D5EB24E4FD}"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8597EA4B-98CC-40BD-A9EC-00C50DEF034F}" type="doc">
      <dgm:prSet loTypeId="urn:microsoft.com/office/officeart/2005/8/layout/process2" loCatId="process" qsTypeId="urn:microsoft.com/office/officeart/2005/8/quickstyle/simple1" qsCatId="simple" csTypeId="urn:microsoft.com/office/officeart/2005/8/colors/accent6_5" csCatId="accent6" phldr="1"/>
      <dgm:spPr/>
    </dgm:pt>
    <dgm:pt modelId="{E4BD0E5C-07A6-4092-A84D-FFF0CABC2351}">
      <dgm:prSet phldrT="[Text]" custT="1"/>
      <dgm:spPr/>
      <dgm:t>
        <a:bodyPr/>
        <a:lstStyle/>
        <a:p>
          <a:r>
            <a:rPr lang="en-US" sz="2400"/>
            <a:t>A Constable may enter &amp; search a </a:t>
          </a:r>
          <a:r>
            <a:rPr lang="en-US" sz="2400" b="1" i="1" u="sng"/>
            <a:t>premises</a:t>
          </a:r>
          <a:endParaRPr lang="en-US" sz="2400" b="1" i="1" u="sng" dirty="0"/>
        </a:p>
      </dgm:t>
    </dgm:pt>
    <dgm:pt modelId="{21F40FDA-6056-430C-8217-B0DC39A86526}" type="parTrans" cxnId="{8F4DF55E-61D3-4480-85FA-C3B8E395D43B}">
      <dgm:prSet/>
      <dgm:spPr/>
      <dgm:t>
        <a:bodyPr/>
        <a:lstStyle/>
        <a:p>
          <a:endParaRPr lang="en-US"/>
        </a:p>
      </dgm:t>
    </dgm:pt>
    <dgm:pt modelId="{367B810E-91A8-41E9-8820-600AD4AF4153}" type="sibTrans" cxnId="{8F4DF55E-61D3-4480-85FA-C3B8E395D43B}">
      <dgm:prSet/>
      <dgm:spPr/>
      <dgm:t>
        <a:bodyPr/>
        <a:lstStyle/>
        <a:p>
          <a:endParaRPr lang="en-US"/>
        </a:p>
      </dgm:t>
    </dgm:pt>
    <dgm:pt modelId="{4B6919D2-FABD-4C1C-ACB9-3B8DFA636649}">
      <dgm:prSet phldrT="[Text]" custT="1"/>
      <dgm:spPr/>
      <dgm:t>
        <a:bodyPr/>
        <a:lstStyle/>
        <a:p>
          <a:r>
            <a:rPr lang="en-US" sz="2400"/>
            <a:t>In which a person was </a:t>
          </a:r>
          <a:r>
            <a:rPr lang="en-US" sz="2400" b="1" i="1" u="sng"/>
            <a:t>when arrested </a:t>
          </a:r>
          <a:r>
            <a:rPr lang="en-US" sz="2400"/>
            <a:t>or </a:t>
          </a:r>
          <a:r>
            <a:rPr lang="en-US" sz="2400" b="1" i="1" u="sng"/>
            <a:t>immediately before </a:t>
          </a:r>
          <a:r>
            <a:rPr lang="en-US" sz="2400"/>
            <a:t>he was arrested</a:t>
          </a:r>
          <a:endParaRPr lang="en-US" sz="2400" dirty="0"/>
        </a:p>
      </dgm:t>
    </dgm:pt>
    <dgm:pt modelId="{974FF748-0541-4C55-A869-E755F2441D7C}" type="parTrans" cxnId="{1F9D81A0-AA5C-47F7-A2B5-09292E6683C1}">
      <dgm:prSet/>
      <dgm:spPr/>
      <dgm:t>
        <a:bodyPr/>
        <a:lstStyle/>
        <a:p>
          <a:endParaRPr lang="en-US"/>
        </a:p>
      </dgm:t>
    </dgm:pt>
    <dgm:pt modelId="{B0577264-A682-4FF3-A763-41086E5B3159}" type="sibTrans" cxnId="{1F9D81A0-AA5C-47F7-A2B5-09292E6683C1}">
      <dgm:prSet/>
      <dgm:spPr/>
      <dgm:t>
        <a:bodyPr/>
        <a:lstStyle/>
        <a:p>
          <a:endParaRPr lang="en-US"/>
        </a:p>
      </dgm:t>
    </dgm:pt>
    <dgm:pt modelId="{7015324D-8E5B-4F08-AC6B-B098A232A7E5}">
      <dgm:prSet phldrT="[Text]" custT="1"/>
      <dgm:spPr/>
      <dgm:t>
        <a:bodyPr/>
        <a:lstStyle/>
        <a:p>
          <a:r>
            <a:rPr lang="en-US" sz="2400"/>
            <a:t>For evidence </a:t>
          </a:r>
          <a:r>
            <a:rPr lang="en-US" sz="2400" b="1" i="1" u="sng"/>
            <a:t>relating to the offence </a:t>
          </a:r>
          <a:r>
            <a:rPr lang="en-US" sz="2400"/>
            <a:t>for which he was arrested</a:t>
          </a:r>
          <a:endParaRPr lang="en-US" sz="2400" dirty="0"/>
        </a:p>
      </dgm:t>
    </dgm:pt>
    <dgm:pt modelId="{C01B2AED-E006-4B9C-AA63-BB0516D40416}" type="parTrans" cxnId="{D957D2BA-B4B1-4A7F-8C36-7FA147359388}">
      <dgm:prSet/>
      <dgm:spPr/>
      <dgm:t>
        <a:bodyPr/>
        <a:lstStyle/>
        <a:p>
          <a:endParaRPr lang="en-US"/>
        </a:p>
      </dgm:t>
    </dgm:pt>
    <dgm:pt modelId="{422E4664-506A-460D-9CB5-512068BDCBEF}" type="sibTrans" cxnId="{D957D2BA-B4B1-4A7F-8C36-7FA147359388}">
      <dgm:prSet/>
      <dgm:spPr/>
      <dgm:t>
        <a:bodyPr/>
        <a:lstStyle/>
        <a:p>
          <a:endParaRPr lang="en-US"/>
        </a:p>
      </dgm:t>
    </dgm:pt>
    <dgm:pt modelId="{226F4173-4F9C-422B-B91E-B7A4B85B74FE}" type="pres">
      <dgm:prSet presAssocID="{8597EA4B-98CC-40BD-A9EC-00C50DEF034F}" presName="linearFlow" presStyleCnt="0">
        <dgm:presLayoutVars>
          <dgm:resizeHandles val="exact"/>
        </dgm:presLayoutVars>
      </dgm:prSet>
      <dgm:spPr/>
    </dgm:pt>
    <dgm:pt modelId="{628AE063-AC89-477B-81D3-070AA73DCE32}" type="pres">
      <dgm:prSet presAssocID="{E4BD0E5C-07A6-4092-A84D-FFF0CABC2351}" presName="node" presStyleLbl="node1" presStyleIdx="0" presStyleCnt="3" custScaleX="225221">
        <dgm:presLayoutVars>
          <dgm:bulletEnabled val="1"/>
        </dgm:presLayoutVars>
      </dgm:prSet>
      <dgm:spPr/>
    </dgm:pt>
    <dgm:pt modelId="{4AC2ED41-0DE3-4BB1-9E2B-1E9A12DA92A4}" type="pres">
      <dgm:prSet presAssocID="{367B810E-91A8-41E9-8820-600AD4AF4153}" presName="sibTrans" presStyleLbl="sibTrans2D1" presStyleIdx="0" presStyleCnt="2"/>
      <dgm:spPr/>
    </dgm:pt>
    <dgm:pt modelId="{33F71FA7-E7F9-4AFE-876D-5FF476618624}" type="pres">
      <dgm:prSet presAssocID="{367B810E-91A8-41E9-8820-600AD4AF4153}" presName="connectorText" presStyleLbl="sibTrans2D1" presStyleIdx="0" presStyleCnt="2"/>
      <dgm:spPr/>
    </dgm:pt>
    <dgm:pt modelId="{BC6C4604-6A96-4815-ABE8-248F560B5210}" type="pres">
      <dgm:prSet presAssocID="{4B6919D2-FABD-4C1C-ACB9-3B8DFA636649}" presName="node" presStyleLbl="node1" presStyleIdx="1" presStyleCnt="3" custScaleX="225221">
        <dgm:presLayoutVars>
          <dgm:bulletEnabled val="1"/>
        </dgm:presLayoutVars>
      </dgm:prSet>
      <dgm:spPr/>
    </dgm:pt>
    <dgm:pt modelId="{14DB9FA9-3B66-42EB-94A8-D958D10B57A8}" type="pres">
      <dgm:prSet presAssocID="{B0577264-A682-4FF3-A763-41086E5B3159}" presName="sibTrans" presStyleLbl="sibTrans2D1" presStyleIdx="1" presStyleCnt="2"/>
      <dgm:spPr/>
    </dgm:pt>
    <dgm:pt modelId="{DBFA6F44-64E5-4C8B-B863-9AD7B30D5746}" type="pres">
      <dgm:prSet presAssocID="{B0577264-A682-4FF3-A763-41086E5B3159}" presName="connectorText" presStyleLbl="sibTrans2D1" presStyleIdx="1" presStyleCnt="2"/>
      <dgm:spPr/>
    </dgm:pt>
    <dgm:pt modelId="{21CA2495-7A91-4B41-B2AA-7F3A15DABA2E}" type="pres">
      <dgm:prSet presAssocID="{7015324D-8E5B-4F08-AC6B-B098A232A7E5}" presName="node" presStyleLbl="node1" presStyleIdx="2" presStyleCnt="3" custScaleX="225221" custLinFactNeighborY="-3558">
        <dgm:presLayoutVars>
          <dgm:bulletEnabled val="1"/>
        </dgm:presLayoutVars>
      </dgm:prSet>
      <dgm:spPr/>
    </dgm:pt>
  </dgm:ptLst>
  <dgm:cxnLst>
    <dgm:cxn modelId="{324D4D0F-2F82-41D2-A7C0-3E6D0A1E8DD6}" type="presOf" srcId="{E4BD0E5C-07A6-4092-A84D-FFF0CABC2351}" destId="{628AE063-AC89-477B-81D3-070AA73DCE32}" srcOrd="0" destOrd="0" presId="urn:microsoft.com/office/officeart/2005/8/layout/process2"/>
    <dgm:cxn modelId="{A1DBB32A-E87B-476F-A72D-894F16EF90B7}" type="presOf" srcId="{367B810E-91A8-41E9-8820-600AD4AF4153}" destId="{4AC2ED41-0DE3-4BB1-9E2B-1E9A12DA92A4}" srcOrd="0" destOrd="0" presId="urn:microsoft.com/office/officeart/2005/8/layout/process2"/>
    <dgm:cxn modelId="{17CC1336-20CB-4749-BFA1-CC70D0409326}" type="presOf" srcId="{367B810E-91A8-41E9-8820-600AD4AF4153}" destId="{33F71FA7-E7F9-4AFE-876D-5FF476618624}" srcOrd="1" destOrd="0" presId="urn:microsoft.com/office/officeart/2005/8/layout/process2"/>
    <dgm:cxn modelId="{8F4DF55E-61D3-4480-85FA-C3B8E395D43B}" srcId="{8597EA4B-98CC-40BD-A9EC-00C50DEF034F}" destId="{E4BD0E5C-07A6-4092-A84D-FFF0CABC2351}" srcOrd="0" destOrd="0" parTransId="{21F40FDA-6056-430C-8217-B0DC39A86526}" sibTransId="{367B810E-91A8-41E9-8820-600AD4AF4153}"/>
    <dgm:cxn modelId="{AFC8E16C-C102-4833-A21B-F23F75952A6F}" type="presOf" srcId="{B0577264-A682-4FF3-A763-41086E5B3159}" destId="{DBFA6F44-64E5-4C8B-B863-9AD7B30D5746}" srcOrd="1" destOrd="0" presId="urn:microsoft.com/office/officeart/2005/8/layout/process2"/>
    <dgm:cxn modelId="{BABCAE7D-1E17-4A93-9128-73B39D181838}" type="presOf" srcId="{7015324D-8E5B-4F08-AC6B-B098A232A7E5}" destId="{21CA2495-7A91-4B41-B2AA-7F3A15DABA2E}" srcOrd="0" destOrd="0" presId="urn:microsoft.com/office/officeart/2005/8/layout/process2"/>
    <dgm:cxn modelId="{CD4A5189-E579-405F-B907-210A76C698C4}" type="presOf" srcId="{4B6919D2-FABD-4C1C-ACB9-3B8DFA636649}" destId="{BC6C4604-6A96-4815-ABE8-248F560B5210}" srcOrd="0" destOrd="0" presId="urn:microsoft.com/office/officeart/2005/8/layout/process2"/>
    <dgm:cxn modelId="{1F9D81A0-AA5C-47F7-A2B5-09292E6683C1}" srcId="{8597EA4B-98CC-40BD-A9EC-00C50DEF034F}" destId="{4B6919D2-FABD-4C1C-ACB9-3B8DFA636649}" srcOrd="1" destOrd="0" parTransId="{974FF748-0541-4C55-A869-E755F2441D7C}" sibTransId="{B0577264-A682-4FF3-A763-41086E5B3159}"/>
    <dgm:cxn modelId="{D957D2BA-B4B1-4A7F-8C36-7FA147359388}" srcId="{8597EA4B-98CC-40BD-A9EC-00C50DEF034F}" destId="{7015324D-8E5B-4F08-AC6B-B098A232A7E5}" srcOrd="2" destOrd="0" parTransId="{C01B2AED-E006-4B9C-AA63-BB0516D40416}" sibTransId="{422E4664-506A-460D-9CB5-512068BDCBEF}"/>
    <dgm:cxn modelId="{962DC5D1-CD58-447B-8C9D-F6AC29853AF9}" type="presOf" srcId="{8597EA4B-98CC-40BD-A9EC-00C50DEF034F}" destId="{226F4173-4F9C-422B-B91E-B7A4B85B74FE}" srcOrd="0" destOrd="0" presId="urn:microsoft.com/office/officeart/2005/8/layout/process2"/>
    <dgm:cxn modelId="{D7AB05D7-2EEC-444D-8A9C-352AEF5FA7B1}" type="presOf" srcId="{B0577264-A682-4FF3-A763-41086E5B3159}" destId="{14DB9FA9-3B66-42EB-94A8-D958D10B57A8}" srcOrd="0" destOrd="0" presId="urn:microsoft.com/office/officeart/2005/8/layout/process2"/>
    <dgm:cxn modelId="{89BCC0B9-FFF4-4C64-AFF5-516B8154C5B5}" type="presParOf" srcId="{226F4173-4F9C-422B-B91E-B7A4B85B74FE}" destId="{628AE063-AC89-477B-81D3-070AA73DCE32}" srcOrd="0" destOrd="0" presId="urn:microsoft.com/office/officeart/2005/8/layout/process2"/>
    <dgm:cxn modelId="{9C18C013-43BA-4AA5-91CC-41D1E49538D4}" type="presParOf" srcId="{226F4173-4F9C-422B-B91E-B7A4B85B74FE}" destId="{4AC2ED41-0DE3-4BB1-9E2B-1E9A12DA92A4}" srcOrd="1" destOrd="0" presId="urn:microsoft.com/office/officeart/2005/8/layout/process2"/>
    <dgm:cxn modelId="{D2D1656C-AF2E-4318-A1B9-D425271C05E3}" type="presParOf" srcId="{4AC2ED41-0DE3-4BB1-9E2B-1E9A12DA92A4}" destId="{33F71FA7-E7F9-4AFE-876D-5FF476618624}" srcOrd="0" destOrd="0" presId="urn:microsoft.com/office/officeart/2005/8/layout/process2"/>
    <dgm:cxn modelId="{D2686DEF-1146-418B-85EC-49C9424EBCA3}" type="presParOf" srcId="{226F4173-4F9C-422B-B91E-B7A4B85B74FE}" destId="{BC6C4604-6A96-4815-ABE8-248F560B5210}" srcOrd="2" destOrd="0" presId="urn:microsoft.com/office/officeart/2005/8/layout/process2"/>
    <dgm:cxn modelId="{D8B56247-A694-480F-BBEE-0B85922FA7C9}" type="presParOf" srcId="{226F4173-4F9C-422B-B91E-B7A4B85B74FE}" destId="{14DB9FA9-3B66-42EB-94A8-D958D10B57A8}" srcOrd="3" destOrd="0" presId="urn:microsoft.com/office/officeart/2005/8/layout/process2"/>
    <dgm:cxn modelId="{B96267E0-DF9F-4616-B8D6-E8B9C36F27EF}" type="presParOf" srcId="{14DB9FA9-3B66-42EB-94A8-D958D10B57A8}" destId="{DBFA6F44-64E5-4C8B-B863-9AD7B30D5746}" srcOrd="0" destOrd="0" presId="urn:microsoft.com/office/officeart/2005/8/layout/process2"/>
    <dgm:cxn modelId="{53ECCE34-C19C-4225-BCC3-2E1F85500027}" type="presParOf" srcId="{226F4173-4F9C-422B-B91E-B7A4B85B74FE}" destId="{21CA2495-7A91-4B41-B2AA-7F3A15DABA2E}"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78EE1B9-6FEF-456C-86C2-C8E86DEEFA75}" type="doc">
      <dgm:prSet loTypeId="urn:microsoft.com/office/officeart/2005/8/layout/pList2" loCatId="list" qsTypeId="urn:microsoft.com/office/officeart/2005/8/quickstyle/simple1" qsCatId="simple" csTypeId="urn:microsoft.com/office/officeart/2005/8/colors/colorful4" csCatId="colorful" phldr="1"/>
      <dgm:spPr/>
    </dgm:pt>
    <dgm:pt modelId="{57DB30A9-244F-48F9-B432-C00CD63BA0F5}">
      <dgm:prSet phldrT="[Text]" custT="1"/>
      <dgm:spPr/>
      <dgm:t>
        <a:bodyPr/>
        <a:lstStyle/>
        <a:p>
          <a:br>
            <a:rPr lang="en-US" sz="2400" dirty="0"/>
          </a:br>
          <a:r>
            <a:rPr lang="en-US" sz="2400" dirty="0"/>
            <a:t>A Constable may enter and search any premises </a:t>
          </a:r>
          <a:r>
            <a:rPr lang="en-US" sz="2400" b="1" i="1" u="sng" dirty="0"/>
            <a:t>occupied</a:t>
          </a:r>
        </a:p>
      </dgm:t>
    </dgm:pt>
    <dgm:pt modelId="{888CCEF5-48B8-410E-9EF2-055430C23F50}" type="parTrans" cxnId="{BE71AA37-3F9F-4472-9D33-5C0188707AC3}">
      <dgm:prSet/>
      <dgm:spPr/>
      <dgm:t>
        <a:bodyPr/>
        <a:lstStyle/>
        <a:p>
          <a:endParaRPr lang="en-US"/>
        </a:p>
      </dgm:t>
    </dgm:pt>
    <dgm:pt modelId="{59DBA215-F40D-4EC7-A788-0D626C30E5D2}" type="sibTrans" cxnId="{BE71AA37-3F9F-4472-9D33-5C0188707AC3}">
      <dgm:prSet/>
      <dgm:spPr/>
      <dgm:t>
        <a:bodyPr/>
        <a:lstStyle/>
        <a:p>
          <a:endParaRPr lang="en-US"/>
        </a:p>
      </dgm:t>
    </dgm:pt>
    <dgm:pt modelId="{0EFDF13E-D08D-47B9-B972-29C8DD2B3D74}">
      <dgm:prSet phldrT="[Text]" custT="1"/>
      <dgm:spPr/>
      <dgm:t>
        <a:bodyPr/>
        <a:lstStyle/>
        <a:p>
          <a:br>
            <a:rPr lang="en-US" sz="2400" b="0" dirty="0"/>
          </a:br>
          <a:r>
            <a:rPr lang="en-US" sz="2400" b="0" dirty="0"/>
            <a:t>Or </a:t>
          </a:r>
          <a:r>
            <a:rPr lang="en-US" sz="2400" b="1" i="1" u="sng" dirty="0"/>
            <a:t>controlled</a:t>
          </a:r>
          <a:r>
            <a:rPr lang="en-US" sz="2400" b="0" dirty="0"/>
            <a:t> by a person under arrest for an </a:t>
          </a:r>
          <a:r>
            <a:rPr lang="en-US" sz="2400" b="1" i="1" u="sng" dirty="0"/>
            <a:t>indictable</a:t>
          </a:r>
          <a:r>
            <a:rPr lang="en-US" sz="2400" b="0" dirty="0"/>
            <a:t> offence</a:t>
          </a:r>
        </a:p>
      </dgm:t>
    </dgm:pt>
    <dgm:pt modelId="{1CF34F56-477A-4EB9-9F85-EE2E2F403059}" type="parTrans" cxnId="{D1DB6072-7E99-4C19-A0B3-CA31CCA5FC8B}">
      <dgm:prSet/>
      <dgm:spPr/>
      <dgm:t>
        <a:bodyPr/>
        <a:lstStyle/>
        <a:p>
          <a:endParaRPr lang="en-US"/>
        </a:p>
      </dgm:t>
    </dgm:pt>
    <dgm:pt modelId="{93568FA5-1779-4866-8563-7B4BBE0DC331}" type="sibTrans" cxnId="{D1DB6072-7E99-4C19-A0B3-CA31CCA5FC8B}">
      <dgm:prSet/>
      <dgm:spPr/>
      <dgm:t>
        <a:bodyPr/>
        <a:lstStyle/>
        <a:p>
          <a:endParaRPr lang="en-US"/>
        </a:p>
      </dgm:t>
    </dgm:pt>
    <dgm:pt modelId="{BA2CB874-D8D8-49F1-82A4-B6A936B86506}" type="pres">
      <dgm:prSet presAssocID="{A78EE1B9-6FEF-456C-86C2-C8E86DEEFA75}" presName="Name0" presStyleCnt="0">
        <dgm:presLayoutVars>
          <dgm:dir/>
          <dgm:resizeHandles val="exact"/>
        </dgm:presLayoutVars>
      </dgm:prSet>
      <dgm:spPr/>
    </dgm:pt>
    <dgm:pt modelId="{92668623-E21A-4CCC-9840-D02861751D85}" type="pres">
      <dgm:prSet presAssocID="{A78EE1B9-6FEF-456C-86C2-C8E86DEEFA75}" presName="bkgdShp" presStyleLbl="alignAccFollowNode1" presStyleIdx="0" presStyleCnt="1"/>
      <dgm:spPr>
        <a:solidFill>
          <a:srgbClr val="7030A0">
            <a:alpha val="90000"/>
          </a:srgbClr>
        </a:solidFill>
      </dgm:spPr>
    </dgm:pt>
    <dgm:pt modelId="{BAFB084E-00EA-4BEB-83F1-CFE98BB207E9}" type="pres">
      <dgm:prSet presAssocID="{A78EE1B9-6FEF-456C-86C2-C8E86DEEFA75}" presName="linComp" presStyleCnt="0"/>
      <dgm:spPr/>
    </dgm:pt>
    <dgm:pt modelId="{53AC39CD-9A8E-4EC6-A6F3-25E16CDD4731}" type="pres">
      <dgm:prSet presAssocID="{57DB30A9-244F-48F9-B432-C00CD63BA0F5}" presName="compNode" presStyleCnt="0"/>
      <dgm:spPr/>
    </dgm:pt>
    <dgm:pt modelId="{6311884A-1165-426F-A644-A6092C57EC7A}" type="pres">
      <dgm:prSet presAssocID="{57DB30A9-244F-48F9-B432-C00CD63BA0F5}" presName="node" presStyleLbl="node1" presStyleIdx="0" presStyleCnt="2">
        <dgm:presLayoutVars>
          <dgm:bulletEnabled val="1"/>
        </dgm:presLayoutVars>
      </dgm:prSet>
      <dgm:spPr/>
    </dgm:pt>
    <dgm:pt modelId="{77220BDC-4D47-42D1-94A2-EDB686205828}" type="pres">
      <dgm:prSet presAssocID="{57DB30A9-244F-48F9-B432-C00CD63BA0F5}" presName="invisiNode" presStyleLbl="node1" presStyleIdx="0" presStyleCnt="2"/>
      <dgm:spPr/>
    </dgm:pt>
    <dgm:pt modelId="{ECB7146D-C893-4A85-BB29-EC061734D059}" type="pres">
      <dgm:prSet presAssocID="{57DB30A9-244F-48F9-B432-C00CD63BA0F5}" presName="imagNode" presStyleLbl="fgImgPlace1" presStyleIdx="0" presStyleCnt="2"/>
      <dgm:spPr/>
    </dgm:pt>
    <dgm:pt modelId="{6024CE94-83F1-42DF-8E05-A9F54335DA8F}" type="pres">
      <dgm:prSet presAssocID="{59DBA215-F40D-4EC7-A788-0D626C30E5D2}" presName="sibTrans" presStyleLbl="sibTrans2D1" presStyleIdx="0" presStyleCnt="0"/>
      <dgm:spPr/>
    </dgm:pt>
    <dgm:pt modelId="{857BD5BB-7E4C-4CBF-AB34-D82A0234E38A}" type="pres">
      <dgm:prSet presAssocID="{0EFDF13E-D08D-47B9-B972-29C8DD2B3D74}" presName="compNode" presStyleCnt="0"/>
      <dgm:spPr/>
    </dgm:pt>
    <dgm:pt modelId="{57EAB366-AF4B-4700-A29E-FFA9E9DF4E3D}" type="pres">
      <dgm:prSet presAssocID="{0EFDF13E-D08D-47B9-B972-29C8DD2B3D74}" presName="node" presStyleLbl="node1" presStyleIdx="1" presStyleCnt="2">
        <dgm:presLayoutVars>
          <dgm:bulletEnabled val="1"/>
        </dgm:presLayoutVars>
      </dgm:prSet>
      <dgm:spPr/>
    </dgm:pt>
    <dgm:pt modelId="{9479B775-E4D7-495D-8871-491A42D44CD8}" type="pres">
      <dgm:prSet presAssocID="{0EFDF13E-D08D-47B9-B972-29C8DD2B3D74}" presName="invisiNode" presStyleLbl="node1" presStyleIdx="1" presStyleCnt="2"/>
      <dgm:spPr/>
    </dgm:pt>
    <dgm:pt modelId="{F21D26DF-3A47-4C58-A469-5E0842E1587B}" type="pres">
      <dgm:prSet presAssocID="{0EFDF13E-D08D-47B9-B972-29C8DD2B3D74}" presName="imagNode" presStyleLbl="fgImgPlace1" presStyleIdx="1" presStyleCnt="2"/>
      <dgm:spPr/>
    </dgm:pt>
  </dgm:ptLst>
  <dgm:cxnLst>
    <dgm:cxn modelId="{FE25AA08-D197-4FD0-931D-969BFC7FD21D}" type="presOf" srcId="{59DBA215-F40D-4EC7-A788-0D626C30E5D2}" destId="{6024CE94-83F1-42DF-8E05-A9F54335DA8F}" srcOrd="0" destOrd="0" presId="urn:microsoft.com/office/officeart/2005/8/layout/pList2"/>
    <dgm:cxn modelId="{5B24F41A-ABBF-40EE-AF17-E46E7C1DB3EA}" type="presOf" srcId="{57DB30A9-244F-48F9-B432-C00CD63BA0F5}" destId="{6311884A-1165-426F-A644-A6092C57EC7A}" srcOrd="0" destOrd="0" presId="urn:microsoft.com/office/officeart/2005/8/layout/pList2"/>
    <dgm:cxn modelId="{BE71AA37-3F9F-4472-9D33-5C0188707AC3}" srcId="{A78EE1B9-6FEF-456C-86C2-C8E86DEEFA75}" destId="{57DB30A9-244F-48F9-B432-C00CD63BA0F5}" srcOrd="0" destOrd="0" parTransId="{888CCEF5-48B8-410E-9EF2-055430C23F50}" sibTransId="{59DBA215-F40D-4EC7-A788-0D626C30E5D2}"/>
    <dgm:cxn modelId="{D1DB6072-7E99-4C19-A0B3-CA31CCA5FC8B}" srcId="{A78EE1B9-6FEF-456C-86C2-C8E86DEEFA75}" destId="{0EFDF13E-D08D-47B9-B972-29C8DD2B3D74}" srcOrd="1" destOrd="0" parTransId="{1CF34F56-477A-4EB9-9F85-EE2E2F403059}" sibTransId="{93568FA5-1779-4866-8563-7B4BBE0DC331}"/>
    <dgm:cxn modelId="{D294F2A3-8DC4-4FDC-912D-AA3DBE613903}" type="presOf" srcId="{A78EE1B9-6FEF-456C-86C2-C8E86DEEFA75}" destId="{BA2CB874-D8D8-49F1-82A4-B6A936B86506}" srcOrd="0" destOrd="0" presId="urn:microsoft.com/office/officeart/2005/8/layout/pList2"/>
    <dgm:cxn modelId="{CAF815A6-B0C4-4A3C-AE35-9A797BE630C0}" type="presOf" srcId="{0EFDF13E-D08D-47B9-B972-29C8DD2B3D74}" destId="{57EAB366-AF4B-4700-A29E-FFA9E9DF4E3D}" srcOrd="0" destOrd="0" presId="urn:microsoft.com/office/officeart/2005/8/layout/pList2"/>
    <dgm:cxn modelId="{24ACAECC-0380-4B67-A406-CE61B15F33E5}" type="presParOf" srcId="{BA2CB874-D8D8-49F1-82A4-B6A936B86506}" destId="{92668623-E21A-4CCC-9840-D02861751D85}" srcOrd="0" destOrd="0" presId="urn:microsoft.com/office/officeart/2005/8/layout/pList2"/>
    <dgm:cxn modelId="{AD4BD91E-940C-4E35-A05A-8D826D66CE96}" type="presParOf" srcId="{BA2CB874-D8D8-49F1-82A4-B6A936B86506}" destId="{BAFB084E-00EA-4BEB-83F1-CFE98BB207E9}" srcOrd="1" destOrd="0" presId="urn:microsoft.com/office/officeart/2005/8/layout/pList2"/>
    <dgm:cxn modelId="{A9F5F0B5-B904-42F8-AF73-868EFDF66FB6}" type="presParOf" srcId="{BAFB084E-00EA-4BEB-83F1-CFE98BB207E9}" destId="{53AC39CD-9A8E-4EC6-A6F3-25E16CDD4731}" srcOrd="0" destOrd="0" presId="urn:microsoft.com/office/officeart/2005/8/layout/pList2"/>
    <dgm:cxn modelId="{EB6936A9-88C1-44E2-9660-50A9C8E75881}" type="presParOf" srcId="{53AC39CD-9A8E-4EC6-A6F3-25E16CDD4731}" destId="{6311884A-1165-426F-A644-A6092C57EC7A}" srcOrd="0" destOrd="0" presId="urn:microsoft.com/office/officeart/2005/8/layout/pList2"/>
    <dgm:cxn modelId="{74B2F73C-02CC-425B-81D7-1FF8A1CEDFA0}" type="presParOf" srcId="{53AC39CD-9A8E-4EC6-A6F3-25E16CDD4731}" destId="{77220BDC-4D47-42D1-94A2-EDB686205828}" srcOrd="1" destOrd="0" presId="urn:microsoft.com/office/officeart/2005/8/layout/pList2"/>
    <dgm:cxn modelId="{172E8327-D8B0-4ACF-96DE-60FD8DC6DCB9}" type="presParOf" srcId="{53AC39CD-9A8E-4EC6-A6F3-25E16CDD4731}" destId="{ECB7146D-C893-4A85-BB29-EC061734D059}" srcOrd="2" destOrd="0" presId="urn:microsoft.com/office/officeart/2005/8/layout/pList2"/>
    <dgm:cxn modelId="{F304A0E6-11D5-4D2F-8D99-133120CC21E2}" type="presParOf" srcId="{BAFB084E-00EA-4BEB-83F1-CFE98BB207E9}" destId="{6024CE94-83F1-42DF-8E05-A9F54335DA8F}" srcOrd="1" destOrd="0" presId="urn:microsoft.com/office/officeart/2005/8/layout/pList2"/>
    <dgm:cxn modelId="{AD5CE47A-BF1F-4C4D-842E-209F4FF3364A}" type="presParOf" srcId="{BAFB084E-00EA-4BEB-83F1-CFE98BB207E9}" destId="{857BD5BB-7E4C-4CBF-AB34-D82A0234E38A}" srcOrd="2" destOrd="0" presId="urn:microsoft.com/office/officeart/2005/8/layout/pList2"/>
    <dgm:cxn modelId="{8996D62B-8E65-4709-A2C3-0C881A18C644}" type="presParOf" srcId="{857BD5BB-7E4C-4CBF-AB34-D82A0234E38A}" destId="{57EAB366-AF4B-4700-A29E-FFA9E9DF4E3D}" srcOrd="0" destOrd="0" presId="urn:microsoft.com/office/officeart/2005/8/layout/pList2"/>
    <dgm:cxn modelId="{93B1FF73-1528-4930-801D-9C914764C775}" type="presParOf" srcId="{857BD5BB-7E4C-4CBF-AB34-D82A0234E38A}" destId="{9479B775-E4D7-495D-8871-491A42D44CD8}" srcOrd="1" destOrd="0" presId="urn:microsoft.com/office/officeart/2005/8/layout/pList2"/>
    <dgm:cxn modelId="{75E302A7-96C2-4823-8AB2-1B6B742951A1}" type="presParOf" srcId="{857BD5BB-7E4C-4CBF-AB34-D82A0234E38A}" destId="{F21D26DF-3A47-4C58-A469-5E0842E1587B}"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A78EE1B9-6FEF-456C-86C2-C8E86DEEFA75}" type="doc">
      <dgm:prSet loTypeId="urn:microsoft.com/office/officeart/2005/8/layout/pList2" loCatId="list" qsTypeId="urn:microsoft.com/office/officeart/2005/8/quickstyle/simple1" qsCatId="simple" csTypeId="urn:microsoft.com/office/officeart/2005/8/colors/colorful5" csCatId="colorful" phldr="1"/>
      <dgm:spPr/>
    </dgm:pt>
    <dgm:pt modelId="{57DB30A9-244F-48F9-B432-C00CD63BA0F5}">
      <dgm:prSet phldrT="[Text]" custT="1"/>
      <dgm:spPr/>
      <dgm:t>
        <a:bodyPr/>
        <a:lstStyle/>
        <a:p>
          <a:r>
            <a:rPr lang="en-US" sz="2400" b="0" i="0" u="none" dirty="0"/>
            <a:t>If he has </a:t>
          </a:r>
          <a:r>
            <a:rPr lang="en-US" sz="2400" b="1" i="1" u="sng" dirty="0"/>
            <a:t>reasonable grounds for </a:t>
          </a:r>
          <a:r>
            <a:rPr lang="en-US" sz="2400" b="0" i="0" u="none" dirty="0"/>
            <a:t>suspecting that there is on the premises evidence relating to </a:t>
          </a:r>
          <a:r>
            <a:rPr lang="en-US" sz="2400" b="1" i="1" u="sng" dirty="0"/>
            <a:t>that</a:t>
          </a:r>
          <a:r>
            <a:rPr lang="en-US" sz="2400" b="0" i="0" u="none" dirty="0"/>
            <a:t> </a:t>
          </a:r>
          <a:r>
            <a:rPr lang="en-US" sz="2400" b="1" i="1" u="sng" dirty="0"/>
            <a:t>offence</a:t>
          </a:r>
        </a:p>
      </dgm:t>
    </dgm:pt>
    <dgm:pt modelId="{888CCEF5-48B8-410E-9EF2-055430C23F50}" type="parTrans" cxnId="{BE71AA37-3F9F-4472-9D33-5C0188707AC3}">
      <dgm:prSet/>
      <dgm:spPr/>
      <dgm:t>
        <a:bodyPr/>
        <a:lstStyle/>
        <a:p>
          <a:endParaRPr lang="en-US"/>
        </a:p>
      </dgm:t>
    </dgm:pt>
    <dgm:pt modelId="{59DBA215-F40D-4EC7-A788-0D626C30E5D2}" type="sibTrans" cxnId="{BE71AA37-3F9F-4472-9D33-5C0188707AC3}">
      <dgm:prSet/>
      <dgm:spPr/>
      <dgm:t>
        <a:bodyPr/>
        <a:lstStyle/>
        <a:p>
          <a:endParaRPr lang="en-US"/>
        </a:p>
      </dgm:t>
    </dgm:pt>
    <dgm:pt modelId="{0EFDF13E-D08D-47B9-B972-29C8DD2B3D74}">
      <dgm:prSet phldrT="[Text]" custT="1"/>
      <dgm:spPr/>
      <dgm:t>
        <a:bodyPr/>
        <a:lstStyle/>
        <a:p>
          <a:r>
            <a:rPr lang="en-US" sz="2400" b="0"/>
            <a:t>Or </a:t>
          </a:r>
          <a:r>
            <a:rPr lang="en-US" sz="2400" b="1" i="1" u="sng"/>
            <a:t>another indictable offence </a:t>
          </a:r>
          <a:r>
            <a:rPr lang="en-US" sz="2400" b="0"/>
            <a:t>which is connected with or similar to that offence</a:t>
          </a:r>
          <a:endParaRPr lang="en-US" sz="2400" b="0" dirty="0"/>
        </a:p>
      </dgm:t>
    </dgm:pt>
    <dgm:pt modelId="{1CF34F56-477A-4EB9-9F85-EE2E2F403059}" type="parTrans" cxnId="{D1DB6072-7E99-4C19-A0B3-CA31CCA5FC8B}">
      <dgm:prSet/>
      <dgm:spPr/>
      <dgm:t>
        <a:bodyPr/>
        <a:lstStyle/>
        <a:p>
          <a:endParaRPr lang="en-US"/>
        </a:p>
      </dgm:t>
    </dgm:pt>
    <dgm:pt modelId="{93568FA5-1779-4866-8563-7B4BBE0DC331}" type="sibTrans" cxnId="{D1DB6072-7E99-4C19-A0B3-CA31CCA5FC8B}">
      <dgm:prSet/>
      <dgm:spPr/>
      <dgm:t>
        <a:bodyPr/>
        <a:lstStyle/>
        <a:p>
          <a:endParaRPr lang="en-US"/>
        </a:p>
      </dgm:t>
    </dgm:pt>
    <dgm:pt modelId="{BA2CB874-D8D8-49F1-82A4-B6A936B86506}" type="pres">
      <dgm:prSet presAssocID="{A78EE1B9-6FEF-456C-86C2-C8E86DEEFA75}" presName="Name0" presStyleCnt="0">
        <dgm:presLayoutVars>
          <dgm:dir/>
          <dgm:resizeHandles val="exact"/>
        </dgm:presLayoutVars>
      </dgm:prSet>
      <dgm:spPr/>
    </dgm:pt>
    <dgm:pt modelId="{92668623-E21A-4CCC-9840-D02861751D85}" type="pres">
      <dgm:prSet presAssocID="{A78EE1B9-6FEF-456C-86C2-C8E86DEEFA75}" presName="bkgdShp" presStyleLbl="alignAccFollowNode1" presStyleIdx="0" presStyleCnt="1"/>
      <dgm:spPr/>
    </dgm:pt>
    <dgm:pt modelId="{BAFB084E-00EA-4BEB-83F1-CFE98BB207E9}" type="pres">
      <dgm:prSet presAssocID="{A78EE1B9-6FEF-456C-86C2-C8E86DEEFA75}" presName="linComp" presStyleCnt="0"/>
      <dgm:spPr/>
    </dgm:pt>
    <dgm:pt modelId="{53AC39CD-9A8E-4EC6-A6F3-25E16CDD4731}" type="pres">
      <dgm:prSet presAssocID="{57DB30A9-244F-48F9-B432-C00CD63BA0F5}" presName="compNode" presStyleCnt="0"/>
      <dgm:spPr/>
    </dgm:pt>
    <dgm:pt modelId="{6311884A-1165-426F-A644-A6092C57EC7A}" type="pres">
      <dgm:prSet presAssocID="{57DB30A9-244F-48F9-B432-C00CD63BA0F5}" presName="node" presStyleLbl="node1" presStyleIdx="0" presStyleCnt="2">
        <dgm:presLayoutVars>
          <dgm:bulletEnabled val="1"/>
        </dgm:presLayoutVars>
      </dgm:prSet>
      <dgm:spPr/>
    </dgm:pt>
    <dgm:pt modelId="{77220BDC-4D47-42D1-94A2-EDB686205828}" type="pres">
      <dgm:prSet presAssocID="{57DB30A9-244F-48F9-B432-C00CD63BA0F5}" presName="invisiNode" presStyleLbl="node1" presStyleIdx="0" presStyleCnt="2"/>
      <dgm:spPr/>
    </dgm:pt>
    <dgm:pt modelId="{ECB7146D-C893-4A85-BB29-EC061734D059}" type="pres">
      <dgm:prSet presAssocID="{57DB30A9-244F-48F9-B432-C00CD63BA0F5}" presName="imagNode" presStyleLbl="fgImgPlace1" presStyleIdx="0" presStyleCnt="2"/>
      <dgm:spPr/>
    </dgm:pt>
    <dgm:pt modelId="{6024CE94-83F1-42DF-8E05-A9F54335DA8F}" type="pres">
      <dgm:prSet presAssocID="{59DBA215-F40D-4EC7-A788-0D626C30E5D2}" presName="sibTrans" presStyleLbl="sibTrans2D1" presStyleIdx="0" presStyleCnt="0"/>
      <dgm:spPr/>
    </dgm:pt>
    <dgm:pt modelId="{857BD5BB-7E4C-4CBF-AB34-D82A0234E38A}" type="pres">
      <dgm:prSet presAssocID="{0EFDF13E-D08D-47B9-B972-29C8DD2B3D74}" presName="compNode" presStyleCnt="0"/>
      <dgm:spPr/>
    </dgm:pt>
    <dgm:pt modelId="{57EAB366-AF4B-4700-A29E-FFA9E9DF4E3D}" type="pres">
      <dgm:prSet presAssocID="{0EFDF13E-D08D-47B9-B972-29C8DD2B3D74}" presName="node" presStyleLbl="node1" presStyleIdx="1" presStyleCnt="2">
        <dgm:presLayoutVars>
          <dgm:bulletEnabled val="1"/>
        </dgm:presLayoutVars>
      </dgm:prSet>
      <dgm:spPr/>
    </dgm:pt>
    <dgm:pt modelId="{9479B775-E4D7-495D-8871-491A42D44CD8}" type="pres">
      <dgm:prSet presAssocID="{0EFDF13E-D08D-47B9-B972-29C8DD2B3D74}" presName="invisiNode" presStyleLbl="node1" presStyleIdx="1" presStyleCnt="2"/>
      <dgm:spPr/>
    </dgm:pt>
    <dgm:pt modelId="{F21D26DF-3A47-4C58-A469-5E0842E1587B}" type="pres">
      <dgm:prSet presAssocID="{0EFDF13E-D08D-47B9-B972-29C8DD2B3D74}" presName="imagNode" presStyleLbl="fgImgPlace1" presStyleIdx="1" presStyleCnt="2"/>
      <dgm:spPr/>
    </dgm:pt>
  </dgm:ptLst>
  <dgm:cxnLst>
    <dgm:cxn modelId="{FE25AA08-D197-4FD0-931D-969BFC7FD21D}" type="presOf" srcId="{59DBA215-F40D-4EC7-A788-0D626C30E5D2}" destId="{6024CE94-83F1-42DF-8E05-A9F54335DA8F}" srcOrd="0" destOrd="0" presId="urn:microsoft.com/office/officeart/2005/8/layout/pList2"/>
    <dgm:cxn modelId="{5B24F41A-ABBF-40EE-AF17-E46E7C1DB3EA}" type="presOf" srcId="{57DB30A9-244F-48F9-B432-C00CD63BA0F5}" destId="{6311884A-1165-426F-A644-A6092C57EC7A}" srcOrd="0" destOrd="0" presId="urn:microsoft.com/office/officeart/2005/8/layout/pList2"/>
    <dgm:cxn modelId="{BE71AA37-3F9F-4472-9D33-5C0188707AC3}" srcId="{A78EE1B9-6FEF-456C-86C2-C8E86DEEFA75}" destId="{57DB30A9-244F-48F9-B432-C00CD63BA0F5}" srcOrd="0" destOrd="0" parTransId="{888CCEF5-48B8-410E-9EF2-055430C23F50}" sibTransId="{59DBA215-F40D-4EC7-A788-0D626C30E5D2}"/>
    <dgm:cxn modelId="{D1DB6072-7E99-4C19-A0B3-CA31CCA5FC8B}" srcId="{A78EE1B9-6FEF-456C-86C2-C8E86DEEFA75}" destId="{0EFDF13E-D08D-47B9-B972-29C8DD2B3D74}" srcOrd="1" destOrd="0" parTransId="{1CF34F56-477A-4EB9-9F85-EE2E2F403059}" sibTransId="{93568FA5-1779-4866-8563-7B4BBE0DC331}"/>
    <dgm:cxn modelId="{D294F2A3-8DC4-4FDC-912D-AA3DBE613903}" type="presOf" srcId="{A78EE1B9-6FEF-456C-86C2-C8E86DEEFA75}" destId="{BA2CB874-D8D8-49F1-82A4-B6A936B86506}" srcOrd="0" destOrd="0" presId="urn:microsoft.com/office/officeart/2005/8/layout/pList2"/>
    <dgm:cxn modelId="{CAF815A6-B0C4-4A3C-AE35-9A797BE630C0}" type="presOf" srcId="{0EFDF13E-D08D-47B9-B972-29C8DD2B3D74}" destId="{57EAB366-AF4B-4700-A29E-FFA9E9DF4E3D}" srcOrd="0" destOrd="0" presId="urn:microsoft.com/office/officeart/2005/8/layout/pList2"/>
    <dgm:cxn modelId="{24ACAECC-0380-4B67-A406-CE61B15F33E5}" type="presParOf" srcId="{BA2CB874-D8D8-49F1-82A4-B6A936B86506}" destId="{92668623-E21A-4CCC-9840-D02861751D85}" srcOrd="0" destOrd="0" presId="urn:microsoft.com/office/officeart/2005/8/layout/pList2"/>
    <dgm:cxn modelId="{AD4BD91E-940C-4E35-A05A-8D826D66CE96}" type="presParOf" srcId="{BA2CB874-D8D8-49F1-82A4-B6A936B86506}" destId="{BAFB084E-00EA-4BEB-83F1-CFE98BB207E9}" srcOrd="1" destOrd="0" presId="urn:microsoft.com/office/officeart/2005/8/layout/pList2"/>
    <dgm:cxn modelId="{A9F5F0B5-B904-42F8-AF73-868EFDF66FB6}" type="presParOf" srcId="{BAFB084E-00EA-4BEB-83F1-CFE98BB207E9}" destId="{53AC39CD-9A8E-4EC6-A6F3-25E16CDD4731}" srcOrd="0" destOrd="0" presId="urn:microsoft.com/office/officeart/2005/8/layout/pList2"/>
    <dgm:cxn modelId="{EB6936A9-88C1-44E2-9660-50A9C8E75881}" type="presParOf" srcId="{53AC39CD-9A8E-4EC6-A6F3-25E16CDD4731}" destId="{6311884A-1165-426F-A644-A6092C57EC7A}" srcOrd="0" destOrd="0" presId="urn:microsoft.com/office/officeart/2005/8/layout/pList2"/>
    <dgm:cxn modelId="{74B2F73C-02CC-425B-81D7-1FF8A1CEDFA0}" type="presParOf" srcId="{53AC39CD-9A8E-4EC6-A6F3-25E16CDD4731}" destId="{77220BDC-4D47-42D1-94A2-EDB686205828}" srcOrd="1" destOrd="0" presId="urn:microsoft.com/office/officeart/2005/8/layout/pList2"/>
    <dgm:cxn modelId="{172E8327-D8B0-4ACF-96DE-60FD8DC6DCB9}" type="presParOf" srcId="{53AC39CD-9A8E-4EC6-A6F3-25E16CDD4731}" destId="{ECB7146D-C893-4A85-BB29-EC061734D059}" srcOrd="2" destOrd="0" presId="urn:microsoft.com/office/officeart/2005/8/layout/pList2"/>
    <dgm:cxn modelId="{F304A0E6-11D5-4D2F-8D99-133120CC21E2}" type="presParOf" srcId="{BAFB084E-00EA-4BEB-83F1-CFE98BB207E9}" destId="{6024CE94-83F1-42DF-8E05-A9F54335DA8F}" srcOrd="1" destOrd="0" presId="urn:microsoft.com/office/officeart/2005/8/layout/pList2"/>
    <dgm:cxn modelId="{AD5CE47A-BF1F-4C4D-842E-209F4FF3364A}" type="presParOf" srcId="{BAFB084E-00EA-4BEB-83F1-CFE98BB207E9}" destId="{857BD5BB-7E4C-4CBF-AB34-D82A0234E38A}" srcOrd="2" destOrd="0" presId="urn:microsoft.com/office/officeart/2005/8/layout/pList2"/>
    <dgm:cxn modelId="{8996D62B-8E65-4709-A2C3-0C881A18C644}" type="presParOf" srcId="{857BD5BB-7E4C-4CBF-AB34-D82A0234E38A}" destId="{57EAB366-AF4B-4700-A29E-FFA9E9DF4E3D}" srcOrd="0" destOrd="0" presId="urn:microsoft.com/office/officeart/2005/8/layout/pList2"/>
    <dgm:cxn modelId="{93B1FF73-1528-4930-801D-9C914764C775}" type="presParOf" srcId="{857BD5BB-7E4C-4CBF-AB34-D82A0234E38A}" destId="{9479B775-E4D7-495D-8871-491A42D44CD8}" srcOrd="1" destOrd="0" presId="urn:microsoft.com/office/officeart/2005/8/layout/pList2"/>
    <dgm:cxn modelId="{75E302A7-96C2-4823-8AB2-1B6B742951A1}" type="presParOf" srcId="{857BD5BB-7E4C-4CBF-AB34-D82A0234E38A}" destId="{F21D26DF-3A47-4C58-A469-5E0842E1587B}"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C9F16347-8737-4E60-B82B-7F630A99E050}"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750AF39B-87A8-40E0-AB62-4A0E78F67F06}">
      <dgm:prSet phldrT="[Text]" custT="1"/>
      <dgm:spPr/>
      <dgm:t>
        <a:bodyPr/>
        <a:lstStyle/>
        <a:p>
          <a:r>
            <a:rPr lang="en-US" sz="2800"/>
            <a:t>Gaining entry with consent</a:t>
          </a:r>
          <a:endParaRPr lang="en-US" sz="2800" dirty="0"/>
        </a:p>
      </dgm:t>
    </dgm:pt>
    <dgm:pt modelId="{180AAC10-6CB7-4B34-9245-06CDED80E27D}" type="parTrans" cxnId="{E0F822D5-84E4-40E9-9719-F728C27B9FFA}">
      <dgm:prSet/>
      <dgm:spPr/>
      <dgm:t>
        <a:bodyPr/>
        <a:lstStyle/>
        <a:p>
          <a:endParaRPr lang="en-US"/>
        </a:p>
      </dgm:t>
    </dgm:pt>
    <dgm:pt modelId="{DDC3FE56-EFB9-4136-B097-65DE60DAEBF0}" type="sibTrans" cxnId="{E0F822D5-84E4-40E9-9719-F728C27B9FFA}">
      <dgm:prSet/>
      <dgm:spPr/>
      <dgm:t>
        <a:bodyPr/>
        <a:lstStyle/>
        <a:p>
          <a:endParaRPr lang="en-US"/>
        </a:p>
      </dgm:t>
    </dgm:pt>
    <dgm:pt modelId="{3AED71D5-47D2-42C6-ACB1-1C4002D310EA}">
      <dgm:prSet phldrT="[Text]" custT="1"/>
      <dgm:spPr/>
      <dgm:t>
        <a:bodyPr/>
        <a:lstStyle/>
        <a:p>
          <a:r>
            <a:rPr lang="en-US" sz="2400" dirty="0"/>
            <a:t>Premises may be searched (other than under a statutory power) with the written consent of a person entitled to grant entry</a:t>
          </a:r>
        </a:p>
      </dgm:t>
    </dgm:pt>
    <dgm:pt modelId="{876D5C33-A30E-4AE1-92D8-D4A539F6E98B}" type="parTrans" cxnId="{CBDD2727-C593-4830-96E6-C01502DFF838}">
      <dgm:prSet/>
      <dgm:spPr/>
      <dgm:t>
        <a:bodyPr/>
        <a:lstStyle/>
        <a:p>
          <a:endParaRPr lang="en-US"/>
        </a:p>
      </dgm:t>
    </dgm:pt>
    <dgm:pt modelId="{42E48671-4FC4-477C-96AE-F196657DDF38}" type="sibTrans" cxnId="{CBDD2727-C593-4830-96E6-C01502DFF838}">
      <dgm:prSet/>
      <dgm:spPr/>
      <dgm:t>
        <a:bodyPr/>
        <a:lstStyle/>
        <a:p>
          <a:endParaRPr lang="en-US"/>
        </a:p>
      </dgm:t>
    </dgm:pt>
    <dgm:pt modelId="{C7A28509-9B2E-499D-A229-73BD9D0D2530}">
      <dgm:prSet phldrT="[Text]" custT="1"/>
      <dgm:spPr/>
      <dgm:t>
        <a:bodyPr/>
        <a:lstStyle/>
        <a:p>
          <a:r>
            <a:rPr lang="en-US" sz="2800"/>
            <a:t>Gaining entry without consent</a:t>
          </a:r>
          <a:endParaRPr lang="en-US" sz="2800" dirty="0"/>
        </a:p>
      </dgm:t>
    </dgm:pt>
    <dgm:pt modelId="{3A00ED1C-79A5-4AA7-8981-5F0C8B8E7816}" type="parTrans" cxnId="{EA8A8A3F-FB3F-4213-9880-541764F74108}">
      <dgm:prSet/>
      <dgm:spPr/>
      <dgm:t>
        <a:bodyPr/>
        <a:lstStyle/>
        <a:p>
          <a:endParaRPr lang="en-US"/>
        </a:p>
      </dgm:t>
    </dgm:pt>
    <dgm:pt modelId="{B93DC058-E96C-4E35-80E4-54974D594C36}" type="sibTrans" cxnId="{EA8A8A3F-FB3F-4213-9880-541764F74108}">
      <dgm:prSet/>
      <dgm:spPr/>
      <dgm:t>
        <a:bodyPr/>
        <a:lstStyle/>
        <a:p>
          <a:endParaRPr lang="en-US"/>
        </a:p>
      </dgm:t>
    </dgm:pt>
    <dgm:pt modelId="{067193F4-0AA7-45E4-926C-5BDBD5773D0A}">
      <dgm:prSet phldrT="[Text]" custT="1"/>
      <dgm:spPr/>
      <dgm:t>
        <a:bodyPr/>
        <a:lstStyle/>
        <a:p>
          <a:r>
            <a:rPr lang="en-US" sz="2400" dirty="0"/>
            <a:t>The occupier, or other person entitled to grant access to the premises is entitled to an explanation of the authority under which entry is sought &amp; that occupier should be asked to grant access</a:t>
          </a:r>
        </a:p>
      </dgm:t>
    </dgm:pt>
    <dgm:pt modelId="{C4E0E3D4-B775-4B7E-B47F-E8EAADE97066}" type="parTrans" cxnId="{6CC9D341-43E4-4F7B-AD6B-41160F5E3489}">
      <dgm:prSet/>
      <dgm:spPr/>
      <dgm:t>
        <a:bodyPr/>
        <a:lstStyle/>
        <a:p>
          <a:endParaRPr lang="en-US"/>
        </a:p>
      </dgm:t>
    </dgm:pt>
    <dgm:pt modelId="{D54A41B2-548A-4E9C-B7A1-62AE3C845F4C}" type="sibTrans" cxnId="{6CC9D341-43E4-4F7B-AD6B-41160F5E3489}">
      <dgm:prSet/>
      <dgm:spPr/>
      <dgm:t>
        <a:bodyPr/>
        <a:lstStyle/>
        <a:p>
          <a:endParaRPr lang="en-US"/>
        </a:p>
      </dgm:t>
    </dgm:pt>
    <dgm:pt modelId="{23876739-FF86-0A4E-9769-2067D0ACC48E}" type="pres">
      <dgm:prSet presAssocID="{C9F16347-8737-4E60-B82B-7F630A99E050}" presName="linear" presStyleCnt="0">
        <dgm:presLayoutVars>
          <dgm:dir/>
          <dgm:animLvl val="lvl"/>
          <dgm:resizeHandles val="exact"/>
        </dgm:presLayoutVars>
      </dgm:prSet>
      <dgm:spPr/>
    </dgm:pt>
    <dgm:pt modelId="{4BA15ADC-FC30-3344-BE09-EFAC26E8CCFE}" type="pres">
      <dgm:prSet presAssocID="{750AF39B-87A8-40E0-AB62-4A0E78F67F06}" presName="parentLin" presStyleCnt="0"/>
      <dgm:spPr/>
    </dgm:pt>
    <dgm:pt modelId="{EDB9C8FF-B7BA-6D47-997E-91E67AF9209A}" type="pres">
      <dgm:prSet presAssocID="{750AF39B-87A8-40E0-AB62-4A0E78F67F06}" presName="parentLeftMargin" presStyleLbl="node1" presStyleIdx="0" presStyleCnt="2"/>
      <dgm:spPr/>
    </dgm:pt>
    <dgm:pt modelId="{D74DBF41-D813-F94C-84F2-628236625916}" type="pres">
      <dgm:prSet presAssocID="{750AF39B-87A8-40E0-AB62-4A0E78F67F06}" presName="parentText" presStyleLbl="node1" presStyleIdx="0" presStyleCnt="2">
        <dgm:presLayoutVars>
          <dgm:chMax val="0"/>
          <dgm:bulletEnabled val="1"/>
        </dgm:presLayoutVars>
      </dgm:prSet>
      <dgm:spPr/>
    </dgm:pt>
    <dgm:pt modelId="{AF5DA3A9-29A4-CD4C-968D-3628BDCC0A55}" type="pres">
      <dgm:prSet presAssocID="{750AF39B-87A8-40E0-AB62-4A0E78F67F06}" presName="negativeSpace" presStyleCnt="0"/>
      <dgm:spPr/>
    </dgm:pt>
    <dgm:pt modelId="{8CC4DCE1-40F4-4343-A2CA-E5DAE17A42E0}" type="pres">
      <dgm:prSet presAssocID="{750AF39B-87A8-40E0-AB62-4A0E78F67F06}" presName="childText" presStyleLbl="conFgAcc1" presStyleIdx="0" presStyleCnt="2" custLinFactNeighborX="583" custLinFactNeighborY="-24515">
        <dgm:presLayoutVars>
          <dgm:bulletEnabled val="1"/>
        </dgm:presLayoutVars>
      </dgm:prSet>
      <dgm:spPr/>
    </dgm:pt>
    <dgm:pt modelId="{824DCCC9-62E3-9848-8AF1-A3E03B72E797}" type="pres">
      <dgm:prSet presAssocID="{DDC3FE56-EFB9-4136-B097-65DE60DAEBF0}" presName="spaceBetweenRectangles" presStyleCnt="0"/>
      <dgm:spPr/>
    </dgm:pt>
    <dgm:pt modelId="{09BDAF11-ECD6-FC4D-A5A6-665A9D1BF88D}" type="pres">
      <dgm:prSet presAssocID="{C7A28509-9B2E-499D-A229-73BD9D0D2530}" presName="parentLin" presStyleCnt="0"/>
      <dgm:spPr/>
    </dgm:pt>
    <dgm:pt modelId="{12D23D9D-D6F9-2D49-A91F-6E9ABA6C534F}" type="pres">
      <dgm:prSet presAssocID="{C7A28509-9B2E-499D-A229-73BD9D0D2530}" presName="parentLeftMargin" presStyleLbl="node1" presStyleIdx="0" presStyleCnt="2"/>
      <dgm:spPr/>
    </dgm:pt>
    <dgm:pt modelId="{9F49122A-339A-8D4E-A77C-1BA42CEF37BD}" type="pres">
      <dgm:prSet presAssocID="{C7A28509-9B2E-499D-A229-73BD9D0D2530}" presName="parentText" presStyleLbl="node1" presStyleIdx="1" presStyleCnt="2">
        <dgm:presLayoutVars>
          <dgm:chMax val="0"/>
          <dgm:bulletEnabled val="1"/>
        </dgm:presLayoutVars>
      </dgm:prSet>
      <dgm:spPr/>
    </dgm:pt>
    <dgm:pt modelId="{367C3B61-971F-B44D-BD1B-AB201A5497E7}" type="pres">
      <dgm:prSet presAssocID="{C7A28509-9B2E-499D-A229-73BD9D0D2530}" presName="negativeSpace" presStyleCnt="0"/>
      <dgm:spPr/>
    </dgm:pt>
    <dgm:pt modelId="{56108215-3F24-524B-AD9A-A2DBB10587C6}" type="pres">
      <dgm:prSet presAssocID="{C7A28509-9B2E-499D-A229-73BD9D0D2530}" presName="childText" presStyleLbl="conFgAcc1" presStyleIdx="1" presStyleCnt="2">
        <dgm:presLayoutVars>
          <dgm:bulletEnabled val="1"/>
        </dgm:presLayoutVars>
      </dgm:prSet>
      <dgm:spPr/>
    </dgm:pt>
  </dgm:ptLst>
  <dgm:cxnLst>
    <dgm:cxn modelId="{CBDD2727-C593-4830-96E6-C01502DFF838}" srcId="{750AF39B-87A8-40E0-AB62-4A0E78F67F06}" destId="{3AED71D5-47D2-42C6-ACB1-1C4002D310EA}" srcOrd="0" destOrd="0" parTransId="{876D5C33-A30E-4AE1-92D8-D4A539F6E98B}" sibTransId="{42E48671-4FC4-477C-96AE-F196657DDF38}"/>
    <dgm:cxn modelId="{6BA5BC27-216F-FC4A-9225-B4A702270376}" type="presOf" srcId="{C7A28509-9B2E-499D-A229-73BD9D0D2530}" destId="{12D23D9D-D6F9-2D49-A91F-6E9ABA6C534F}" srcOrd="0" destOrd="0" presId="urn:microsoft.com/office/officeart/2005/8/layout/list1"/>
    <dgm:cxn modelId="{A8E1213A-34E0-2F4A-86FA-77DE3E141BEC}" type="presOf" srcId="{067193F4-0AA7-45E4-926C-5BDBD5773D0A}" destId="{56108215-3F24-524B-AD9A-A2DBB10587C6}" srcOrd="0" destOrd="0" presId="urn:microsoft.com/office/officeart/2005/8/layout/list1"/>
    <dgm:cxn modelId="{EA8A8A3F-FB3F-4213-9880-541764F74108}" srcId="{C9F16347-8737-4E60-B82B-7F630A99E050}" destId="{C7A28509-9B2E-499D-A229-73BD9D0D2530}" srcOrd="1" destOrd="0" parTransId="{3A00ED1C-79A5-4AA7-8981-5F0C8B8E7816}" sibTransId="{B93DC058-E96C-4E35-80E4-54974D594C36}"/>
    <dgm:cxn modelId="{6CC9D341-43E4-4F7B-AD6B-41160F5E3489}" srcId="{C7A28509-9B2E-499D-A229-73BD9D0D2530}" destId="{067193F4-0AA7-45E4-926C-5BDBD5773D0A}" srcOrd="0" destOrd="0" parTransId="{C4E0E3D4-B775-4B7E-B47F-E8EAADE97066}" sibTransId="{D54A41B2-548A-4E9C-B7A1-62AE3C845F4C}"/>
    <dgm:cxn modelId="{DC877071-AEA8-E943-9FBD-8852A9649150}" type="presOf" srcId="{750AF39B-87A8-40E0-AB62-4A0E78F67F06}" destId="{EDB9C8FF-B7BA-6D47-997E-91E67AF9209A}" srcOrd="0" destOrd="0" presId="urn:microsoft.com/office/officeart/2005/8/layout/list1"/>
    <dgm:cxn modelId="{7B626897-8DC2-4741-99A3-4F71C00AE51A}" type="presOf" srcId="{750AF39B-87A8-40E0-AB62-4A0E78F67F06}" destId="{D74DBF41-D813-F94C-84F2-628236625916}" srcOrd="1" destOrd="0" presId="urn:microsoft.com/office/officeart/2005/8/layout/list1"/>
    <dgm:cxn modelId="{019D57C3-2B91-764A-9260-789B046C05D1}" type="presOf" srcId="{3AED71D5-47D2-42C6-ACB1-1C4002D310EA}" destId="{8CC4DCE1-40F4-4343-A2CA-E5DAE17A42E0}" srcOrd="0" destOrd="0" presId="urn:microsoft.com/office/officeart/2005/8/layout/list1"/>
    <dgm:cxn modelId="{BB9004CF-B08E-A342-9EB2-DCDF0F58A5A7}" type="presOf" srcId="{C9F16347-8737-4E60-B82B-7F630A99E050}" destId="{23876739-FF86-0A4E-9769-2067D0ACC48E}" srcOrd="0" destOrd="0" presId="urn:microsoft.com/office/officeart/2005/8/layout/list1"/>
    <dgm:cxn modelId="{E0F822D5-84E4-40E9-9719-F728C27B9FFA}" srcId="{C9F16347-8737-4E60-B82B-7F630A99E050}" destId="{750AF39B-87A8-40E0-AB62-4A0E78F67F06}" srcOrd="0" destOrd="0" parTransId="{180AAC10-6CB7-4B34-9245-06CDED80E27D}" sibTransId="{DDC3FE56-EFB9-4136-B097-65DE60DAEBF0}"/>
    <dgm:cxn modelId="{510BD8E4-5EA4-F64A-9835-88E30D0F987B}" type="presOf" srcId="{C7A28509-9B2E-499D-A229-73BD9D0D2530}" destId="{9F49122A-339A-8D4E-A77C-1BA42CEF37BD}" srcOrd="1" destOrd="0" presId="urn:microsoft.com/office/officeart/2005/8/layout/list1"/>
    <dgm:cxn modelId="{FB516CB1-3A6F-6B41-99A8-CC2ED1C142CA}" type="presParOf" srcId="{23876739-FF86-0A4E-9769-2067D0ACC48E}" destId="{4BA15ADC-FC30-3344-BE09-EFAC26E8CCFE}" srcOrd="0" destOrd="0" presId="urn:microsoft.com/office/officeart/2005/8/layout/list1"/>
    <dgm:cxn modelId="{29AB2D1E-2F77-854F-BDB0-3990966F19C3}" type="presParOf" srcId="{4BA15ADC-FC30-3344-BE09-EFAC26E8CCFE}" destId="{EDB9C8FF-B7BA-6D47-997E-91E67AF9209A}" srcOrd="0" destOrd="0" presId="urn:microsoft.com/office/officeart/2005/8/layout/list1"/>
    <dgm:cxn modelId="{E6215CBD-BAA3-BF41-AC96-FA5DD8856BE5}" type="presParOf" srcId="{4BA15ADC-FC30-3344-BE09-EFAC26E8CCFE}" destId="{D74DBF41-D813-F94C-84F2-628236625916}" srcOrd="1" destOrd="0" presId="urn:microsoft.com/office/officeart/2005/8/layout/list1"/>
    <dgm:cxn modelId="{72E10242-D7B7-6342-9843-73DD990CAE5B}" type="presParOf" srcId="{23876739-FF86-0A4E-9769-2067D0ACC48E}" destId="{AF5DA3A9-29A4-CD4C-968D-3628BDCC0A55}" srcOrd="1" destOrd="0" presId="urn:microsoft.com/office/officeart/2005/8/layout/list1"/>
    <dgm:cxn modelId="{C612D5BD-4842-BA4C-808D-8CB2E6ABAAF1}" type="presParOf" srcId="{23876739-FF86-0A4E-9769-2067D0ACC48E}" destId="{8CC4DCE1-40F4-4343-A2CA-E5DAE17A42E0}" srcOrd="2" destOrd="0" presId="urn:microsoft.com/office/officeart/2005/8/layout/list1"/>
    <dgm:cxn modelId="{53AA37B4-15E9-1B4B-BEB3-EF49DAFFF1E7}" type="presParOf" srcId="{23876739-FF86-0A4E-9769-2067D0ACC48E}" destId="{824DCCC9-62E3-9848-8AF1-A3E03B72E797}" srcOrd="3" destOrd="0" presId="urn:microsoft.com/office/officeart/2005/8/layout/list1"/>
    <dgm:cxn modelId="{2612FD93-71D8-204F-931B-03F242357517}" type="presParOf" srcId="{23876739-FF86-0A4E-9769-2067D0ACC48E}" destId="{09BDAF11-ECD6-FC4D-A5A6-665A9D1BF88D}" srcOrd="4" destOrd="0" presId="urn:microsoft.com/office/officeart/2005/8/layout/list1"/>
    <dgm:cxn modelId="{23F2477D-CEAB-EB40-8CF1-1130C4DBE008}" type="presParOf" srcId="{09BDAF11-ECD6-FC4D-A5A6-665A9D1BF88D}" destId="{12D23D9D-D6F9-2D49-A91F-6E9ABA6C534F}" srcOrd="0" destOrd="0" presId="urn:microsoft.com/office/officeart/2005/8/layout/list1"/>
    <dgm:cxn modelId="{00BF3DF8-8504-6642-A693-F47E5544EAD9}" type="presParOf" srcId="{09BDAF11-ECD6-FC4D-A5A6-665A9D1BF88D}" destId="{9F49122A-339A-8D4E-A77C-1BA42CEF37BD}" srcOrd="1" destOrd="0" presId="urn:microsoft.com/office/officeart/2005/8/layout/list1"/>
    <dgm:cxn modelId="{F8A484AA-CDB8-5F45-86BE-96A6AB7CE827}" type="presParOf" srcId="{23876739-FF86-0A4E-9769-2067D0ACC48E}" destId="{367C3B61-971F-B44D-BD1B-AB201A5497E7}" srcOrd="5" destOrd="0" presId="urn:microsoft.com/office/officeart/2005/8/layout/list1"/>
    <dgm:cxn modelId="{8B860D23-41B1-4249-A8EE-3FE0810047DC}" type="presParOf" srcId="{23876739-FF86-0A4E-9769-2067D0ACC48E}" destId="{56108215-3F24-524B-AD9A-A2DBB10587C6}" srcOrd="6"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099B298C-0ABA-4F9C-BAC2-4E226C1079D7}" type="doc">
      <dgm:prSet loTypeId="urn:microsoft.com/office/officeart/2005/8/layout/bProcess4" loCatId="process" qsTypeId="urn:microsoft.com/office/officeart/2005/8/quickstyle/simple1" qsCatId="simple" csTypeId="urn:microsoft.com/office/officeart/2005/8/colors/colorful5" csCatId="colorful" phldr="1"/>
      <dgm:spPr/>
      <dgm:t>
        <a:bodyPr/>
        <a:lstStyle/>
        <a:p>
          <a:endParaRPr lang="en-US"/>
        </a:p>
      </dgm:t>
    </dgm:pt>
    <dgm:pt modelId="{70F49893-656B-4868-97B1-2708EBFC76BF}">
      <dgm:prSet phldrT="[Text]" custT="1"/>
      <dgm:spPr/>
      <dgm:t>
        <a:bodyPr/>
        <a:lstStyle/>
        <a:p>
          <a:r>
            <a:rPr lang="en-US" sz="2400"/>
            <a:t>Necessity to use reasonable force to gain entry if</a:t>
          </a:r>
          <a:endParaRPr lang="en-US" sz="2400" dirty="0"/>
        </a:p>
      </dgm:t>
    </dgm:pt>
    <dgm:pt modelId="{751C14C2-552F-47FD-BE15-9C7716116A2C}" type="parTrans" cxnId="{DA4137DE-30E0-4A71-80F4-0A2F04FC363B}">
      <dgm:prSet/>
      <dgm:spPr/>
      <dgm:t>
        <a:bodyPr/>
        <a:lstStyle/>
        <a:p>
          <a:endParaRPr lang="en-US"/>
        </a:p>
      </dgm:t>
    </dgm:pt>
    <dgm:pt modelId="{712C30FF-0D56-4D53-84E3-9A69C1EAB61D}" type="sibTrans" cxnId="{DA4137DE-30E0-4A71-80F4-0A2F04FC363B}">
      <dgm:prSet/>
      <dgm:spPr/>
      <dgm:t>
        <a:bodyPr/>
        <a:lstStyle/>
        <a:p>
          <a:endParaRPr lang="en-US"/>
        </a:p>
      </dgm:t>
    </dgm:pt>
    <dgm:pt modelId="{114A5985-51A8-486C-A4D2-4B2A815F9D69}">
      <dgm:prSet phldrT="[Text]" custT="1"/>
      <dgm:spPr/>
      <dgm:t>
        <a:bodyPr/>
        <a:lstStyle/>
        <a:p>
          <a:r>
            <a:rPr lang="en-US" sz="2400"/>
            <a:t>Refused Entry</a:t>
          </a:r>
          <a:endParaRPr lang="en-US" sz="2400" dirty="0"/>
        </a:p>
      </dgm:t>
    </dgm:pt>
    <dgm:pt modelId="{EEB8665A-0F26-45CE-A8B4-149DC66DC990}" type="parTrans" cxnId="{EE9E4B07-AFEB-4C49-9778-989E818FBE1F}">
      <dgm:prSet/>
      <dgm:spPr/>
      <dgm:t>
        <a:bodyPr/>
        <a:lstStyle/>
        <a:p>
          <a:endParaRPr lang="en-US"/>
        </a:p>
      </dgm:t>
    </dgm:pt>
    <dgm:pt modelId="{696EE1D5-080C-4680-83FC-A51C62397BE0}" type="sibTrans" cxnId="{EE9E4B07-AFEB-4C49-9778-989E818FBE1F}">
      <dgm:prSet/>
      <dgm:spPr/>
      <dgm:t>
        <a:bodyPr/>
        <a:lstStyle/>
        <a:p>
          <a:endParaRPr lang="en-US"/>
        </a:p>
      </dgm:t>
    </dgm:pt>
    <dgm:pt modelId="{70DF2EA3-45EC-470D-87A6-3D6A633B972B}">
      <dgm:prSet phldrT="[Text]" custT="1"/>
      <dgm:spPr/>
      <dgm:t>
        <a:bodyPr/>
        <a:lstStyle/>
        <a:p>
          <a:r>
            <a:rPr lang="en-US" sz="2400"/>
            <a:t>Impossible to communicate</a:t>
          </a:r>
          <a:endParaRPr lang="en-US" sz="2400" dirty="0"/>
        </a:p>
      </dgm:t>
    </dgm:pt>
    <dgm:pt modelId="{54097182-B393-437A-8E0C-92034A7016CE}" type="parTrans" cxnId="{FB33F889-BB97-41E8-B6BD-6C51064899D2}">
      <dgm:prSet/>
      <dgm:spPr/>
      <dgm:t>
        <a:bodyPr/>
        <a:lstStyle/>
        <a:p>
          <a:endParaRPr lang="en-US"/>
        </a:p>
      </dgm:t>
    </dgm:pt>
    <dgm:pt modelId="{4499E967-BF27-4728-A7C8-C20973A06FED}" type="sibTrans" cxnId="{FB33F889-BB97-41E8-B6BD-6C51064899D2}">
      <dgm:prSet/>
      <dgm:spPr/>
      <dgm:t>
        <a:bodyPr/>
        <a:lstStyle/>
        <a:p>
          <a:endParaRPr lang="en-US"/>
        </a:p>
      </dgm:t>
    </dgm:pt>
    <dgm:pt modelId="{51185171-B57C-4748-85B7-756C542001E0}">
      <dgm:prSet phldrT="[Text]" custT="1"/>
      <dgm:spPr/>
      <dgm:t>
        <a:bodyPr/>
        <a:lstStyle/>
        <a:p>
          <a:r>
            <a:rPr lang="en-US" sz="2400"/>
            <a:t>Unoccupied</a:t>
          </a:r>
          <a:endParaRPr lang="en-US" sz="2400" dirty="0"/>
        </a:p>
      </dgm:t>
    </dgm:pt>
    <dgm:pt modelId="{17E32ABA-B0AD-46F6-A9F0-7FB2B511FC92}" type="parTrans" cxnId="{FA4FE2D2-6985-43C7-9E57-03B49EAEC274}">
      <dgm:prSet/>
      <dgm:spPr/>
      <dgm:t>
        <a:bodyPr/>
        <a:lstStyle/>
        <a:p>
          <a:endParaRPr lang="en-US"/>
        </a:p>
      </dgm:t>
    </dgm:pt>
    <dgm:pt modelId="{686D460F-6088-4C9A-B2D0-80D4E084111A}" type="sibTrans" cxnId="{FA4FE2D2-6985-43C7-9E57-03B49EAEC274}">
      <dgm:prSet/>
      <dgm:spPr/>
      <dgm:t>
        <a:bodyPr/>
        <a:lstStyle/>
        <a:p>
          <a:endParaRPr lang="en-US"/>
        </a:p>
      </dgm:t>
    </dgm:pt>
    <dgm:pt modelId="{6A2ED6F2-C2BC-48F2-A859-5B5472165862}">
      <dgm:prSet phldrT="[Text]" custT="1"/>
      <dgm:spPr/>
      <dgm:t>
        <a:bodyPr/>
        <a:lstStyle/>
        <a:p>
          <a:r>
            <a:rPr lang="en-US" sz="2400"/>
            <a:t>Absent</a:t>
          </a:r>
          <a:endParaRPr lang="en-US" sz="2400" dirty="0"/>
        </a:p>
      </dgm:t>
    </dgm:pt>
    <dgm:pt modelId="{A896A3E2-C48A-4205-A09F-60052B5653B1}" type="parTrans" cxnId="{27F75FAA-F4BC-46B7-8C23-0171E57DA5E9}">
      <dgm:prSet/>
      <dgm:spPr/>
      <dgm:t>
        <a:bodyPr/>
        <a:lstStyle/>
        <a:p>
          <a:endParaRPr lang="en-US"/>
        </a:p>
      </dgm:t>
    </dgm:pt>
    <dgm:pt modelId="{852F4B6D-C624-4CFC-9E95-A98AF4CCEA5D}" type="sibTrans" cxnId="{27F75FAA-F4BC-46B7-8C23-0171E57DA5E9}">
      <dgm:prSet/>
      <dgm:spPr/>
      <dgm:t>
        <a:bodyPr/>
        <a:lstStyle/>
        <a:p>
          <a:endParaRPr lang="en-US"/>
        </a:p>
      </dgm:t>
    </dgm:pt>
    <dgm:pt modelId="{8D995400-E797-4F4A-91A0-5F5BF59D8C13}">
      <dgm:prSet phldrT="[Text]" custT="1"/>
      <dgm:spPr/>
      <dgm:t>
        <a:bodyPr/>
        <a:lstStyle/>
        <a:p>
          <a:r>
            <a:rPr lang="en-US" sz="2400"/>
            <a:t>Frustrate/ Endangerment</a:t>
          </a:r>
          <a:endParaRPr lang="en-US" sz="2400" dirty="0"/>
        </a:p>
      </dgm:t>
    </dgm:pt>
    <dgm:pt modelId="{8225C68D-BEFA-4458-98C6-98B3369E5474}" type="parTrans" cxnId="{B3E42DAA-B3C5-4659-A216-B037E4321C34}">
      <dgm:prSet/>
      <dgm:spPr/>
      <dgm:t>
        <a:bodyPr/>
        <a:lstStyle/>
        <a:p>
          <a:endParaRPr lang="en-US"/>
        </a:p>
      </dgm:t>
    </dgm:pt>
    <dgm:pt modelId="{6DB9193D-899E-435B-B5F3-A5450652DDFE}" type="sibTrans" cxnId="{B3E42DAA-B3C5-4659-A216-B037E4321C34}">
      <dgm:prSet/>
      <dgm:spPr/>
      <dgm:t>
        <a:bodyPr/>
        <a:lstStyle/>
        <a:p>
          <a:endParaRPr lang="en-US"/>
        </a:p>
      </dgm:t>
    </dgm:pt>
    <dgm:pt modelId="{C9D3513F-EA73-4E81-AAF8-9F5B85621E2A}" type="pres">
      <dgm:prSet presAssocID="{099B298C-0ABA-4F9C-BAC2-4E226C1079D7}" presName="Name0" presStyleCnt="0">
        <dgm:presLayoutVars>
          <dgm:dir/>
          <dgm:resizeHandles/>
        </dgm:presLayoutVars>
      </dgm:prSet>
      <dgm:spPr/>
    </dgm:pt>
    <dgm:pt modelId="{00598196-1986-4618-96FE-6B977BF0B762}" type="pres">
      <dgm:prSet presAssocID="{70F49893-656B-4868-97B1-2708EBFC76BF}" presName="compNode" presStyleCnt="0"/>
      <dgm:spPr/>
    </dgm:pt>
    <dgm:pt modelId="{7A42FED2-90AB-438F-B33C-DBCE1DC6CE59}" type="pres">
      <dgm:prSet presAssocID="{70F49893-656B-4868-97B1-2708EBFC76BF}" presName="dummyConnPt" presStyleCnt="0"/>
      <dgm:spPr/>
    </dgm:pt>
    <dgm:pt modelId="{EA548915-8A29-48BF-A348-DB72ECE6E4A2}" type="pres">
      <dgm:prSet presAssocID="{70F49893-656B-4868-97B1-2708EBFC76BF}" presName="node" presStyleLbl="node1" presStyleIdx="0" presStyleCnt="6" custScaleX="143836">
        <dgm:presLayoutVars>
          <dgm:bulletEnabled val="1"/>
        </dgm:presLayoutVars>
      </dgm:prSet>
      <dgm:spPr/>
    </dgm:pt>
    <dgm:pt modelId="{4BF5F0A4-66FB-4104-AE37-43C5273C8078}" type="pres">
      <dgm:prSet presAssocID="{712C30FF-0D56-4D53-84E3-9A69C1EAB61D}" presName="sibTrans" presStyleLbl="bgSibTrans2D1" presStyleIdx="0" presStyleCnt="5"/>
      <dgm:spPr/>
    </dgm:pt>
    <dgm:pt modelId="{FD4AADBF-8EEA-4037-A5FC-1049FDF575A2}" type="pres">
      <dgm:prSet presAssocID="{114A5985-51A8-486C-A4D2-4B2A815F9D69}" presName="compNode" presStyleCnt="0"/>
      <dgm:spPr/>
    </dgm:pt>
    <dgm:pt modelId="{608680A0-A668-4F17-A1A7-A7A8AE260B9D}" type="pres">
      <dgm:prSet presAssocID="{114A5985-51A8-486C-A4D2-4B2A815F9D69}" presName="dummyConnPt" presStyleCnt="0"/>
      <dgm:spPr/>
    </dgm:pt>
    <dgm:pt modelId="{296E0E37-EA92-41E1-8A2B-6B0209351165}" type="pres">
      <dgm:prSet presAssocID="{114A5985-51A8-486C-A4D2-4B2A815F9D69}" presName="node" presStyleLbl="node1" presStyleIdx="1" presStyleCnt="6" custScaleX="143836">
        <dgm:presLayoutVars>
          <dgm:bulletEnabled val="1"/>
        </dgm:presLayoutVars>
      </dgm:prSet>
      <dgm:spPr/>
    </dgm:pt>
    <dgm:pt modelId="{959D7EF2-EF3C-4296-A1EA-1837A873ECF8}" type="pres">
      <dgm:prSet presAssocID="{696EE1D5-080C-4680-83FC-A51C62397BE0}" presName="sibTrans" presStyleLbl="bgSibTrans2D1" presStyleIdx="1" presStyleCnt="5"/>
      <dgm:spPr/>
    </dgm:pt>
    <dgm:pt modelId="{C4BFBBD3-DC48-4950-AB24-1E5ACC3C672E}" type="pres">
      <dgm:prSet presAssocID="{70DF2EA3-45EC-470D-87A6-3D6A633B972B}" presName="compNode" presStyleCnt="0"/>
      <dgm:spPr/>
    </dgm:pt>
    <dgm:pt modelId="{26C9B74F-ADE9-4B70-9980-CCDFD0C2CC5B}" type="pres">
      <dgm:prSet presAssocID="{70DF2EA3-45EC-470D-87A6-3D6A633B972B}" presName="dummyConnPt" presStyleCnt="0"/>
      <dgm:spPr/>
    </dgm:pt>
    <dgm:pt modelId="{E973D462-DE5A-4F91-AF96-9E10D8797237}" type="pres">
      <dgm:prSet presAssocID="{70DF2EA3-45EC-470D-87A6-3D6A633B972B}" presName="node" presStyleLbl="node1" presStyleIdx="2" presStyleCnt="6" custScaleX="143836">
        <dgm:presLayoutVars>
          <dgm:bulletEnabled val="1"/>
        </dgm:presLayoutVars>
      </dgm:prSet>
      <dgm:spPr/>
    </dgm:pt>
    <dgm:pt modelId="{18A3A508-C882-4FA0-A13A-911581243690}" type="pres">
      <dgm:prSet presAssocID="{4499E967-BF27-4728-A7C8-C20973A06FED}" presName="sibTrans" presStyleLbl="bgSibTrans2D1" presStyleIdx="2" presStyleCnt="5"/>
      <dgm:spPr/>
    </dgm:pt>
    <dgm:pt modelId="{9C4C5355-F097-4A21-976D-9A16B747D1C6}" type="pres">
      <dgm:prSet presAssocID="{51185171-B57C-4748-85B7-756C542001E0}" presName="compNode" presStyleCnt="0"/>
      <dgm:spPr/>
    </dgm:pt>
    <dgm:pt modelId="{EB8491DB-8E02-4B10-B213-7316BDBD3FF0}" type="pres">
      <dgm:prSet presAssocID="{51185171-B57C-4748-85B7-756C542001E0}" presName="dummyConnPt" presStyleCnt="0"/>
      <dgm:spPr/>
    </dgm:pt>
    <dgm:pt modelId="{3F6C1E84-8336-4983-864A-0641BE34CBA8}" type="pres">
      <dgm:prSet presAssocID="{51185171-B57C-4748-85B7-756C542001E0}" presName="node" presStyleLbl="node1" presStyleIdx="3" presStyleCnt="6" custScaleX="139797">
        <dgm:presLayoutVars>
          <dgm:bulletEnabled val="1"/>
        </dgm:presLayoutVars>
      </dgm:prSet>
      <dgm:spPr/>
    </dgm:pt>
    <dgm:pt modelId="{1E6418FE-8A4B-49ED-B8B2-54827859D2C2}" type="pres">
      <dgm:prSet presAssocID="{686D460F-6088-4C9A-B2D0-80D4E084111A}" presName="sibTrans" presStyleLbl="bgSibTrans2D1" presStyleIdx="3" presStyleCnt="5"/>
      <dgm:spPr/>
    </dgm:pt>
    <dgm:pt modelId="{217FE741-AF59-471D-BC4B-EF398FDD00CA}" type="pres">
      <dgm:prSet presAssocID="{6A2ED6F2-C2BC-48F2-A859-5B5472165862}" presName="compNode" presStyleCnt="0"/>
      <dgm:spPr/>
    </dgm:pt>
    <dgm:pt modelId="{8B3962BF-7FA6-493D-84F5-DC82CFBB0B33}" type="pres">
      <dgm:prSet presAssocID="{6A2ED6F2-C2BC-48F2-A859-5B5472165862}" presName="dummyConnPt" presStyleCnt="0"/>
      <dgm:spPr/>
    </dgm:pt>
    <dgm:pt modelId="{6AE48D3B-6D33-42E1-B63D-AAAD669798D0}" type="pres">
      <dgm:prSet presAssocID="{6A2ED6F2-C2BC-48F2-A859-5B5472165862}" presName="node" presStyleLbl="node1" presStyleIdx="4" presStyleCnt="6" custScaleX="139797">
        <dgm:presLayoutVars>
          <dgm:bulletEnabled val="1"/>
        </dgm:presLayoutVars>
      </dgm:prSet>
      <dgm:spPr/>
    </dgm:pt>
    <dgm:pt modelId="{2A001895-DEAF-4DA5-B6A0-356E7E5674F1}" type="pres">
      <dgm:prSet presAssocID="{852F4B6D-C624-4CFC-9E95-A98AF4CCEA5D}" presName="sibTrans" presStyleLbl="bgSibTrans2D1" presStyleIdx="4" presStyleCnt="5"/>
      <dgm:spPr/>
    </dgm:pt>
    <dgm:pt modelId="{0C02121E-DAB8-4654-8C90-537E1110C8CC}" type="pres">
      <dgm:prSet presAssocID="{8D995400-E797-4F4A-91A0-5F5BF59D8C13}" presName="compNode" presStyleCnt="0"/>
      <dgm:spPr/>
    </dgm:pt>
    <dgm:pt modelId="{EBDF9B41-B625-4DB6-ACA5-C9E6C1EEC039}" type="pres">
      <dgm:prSet presAssocID="{8D995400-E797-4F4A-91A0-5F5BF59D8C13}" presName="dummyConnPt" presStyleCnt="0"/>
      <dgm:spPr/>
    </dgm:pt>
    <dgm:pt modelId="{E69E940D-7E89-4237-8F4A-E3DC077EB747}" type="pres">
      <dgm:prSet presAssocID="{8D995400-E797-4F4A-91A0-5F5BF59D8C13}" presName="node" presStyleLbl="node1" presStyleIdx="5" presStyleCnt="6" custScaleX="139797">
        <dgm:presLayoutVars>
          <dgm:bulletEnabled val="1"/>
        </dgm:presLayoutVars>
      </dgm:prSet>
      <dgm:spPr/>
    </dgm:pt>
  </dgm:ptLst>
  <dgm:cxnLst>
    <dgm:cxn modelId="{EE9E4B07-AFEB-4C49-9778-989E818FBE1F}" srcId="{099B298C-0ABA-4F9C-BAC2-4E226C1079D7}" destId="{114A5985-51A8-486C-A4D2-4B2A815F9D69}" srcOrd="1" destOrd="0" parTransId="{EEB8665A-0F26-45CE-A8B4-149DC66DC990}" sibTransId="{696EE1D5-080C-4680-83FC-A51C62397BE0}"/>
    <dgm:cxn modelId="{90F2820A-A6C6-43A9-BDDD-40D9F2FA055A}" type="presOf" srcId="{51185171-B57C-4748-85B7-756C542001E0}" destId="{3F6C1E84-8336-4983-864A-0641BE34CBA8}" srcOrd="0" destOrd="0" presId="urn:microsoft.com/office/officeart/2005/8/layout/bProcess4"/>
    <dgm:cxn modelId="{C1C8670E-1CFA-49DA-809C-B4DB988463ED}" type="presOf" srcId="{114A5985-51A8-486C-A4D2-4B2A815F9D69}" destId="{296E0E37-EA92-41E1-8A2B-6B0209351165}" srcOrd="0" destOrd="0" presId="urn:microsoft.com/office/officeart/2005/8/layout/bProcess4"/>
    <dgm:cxn modelId="{753E8426-7A83-457E-8C1B-390934C2BB00}" type="presOf" srcId="{70DF2EA3-45EC-470D-87A6-3D6A633B972B}" destId="{E973D462-DE5A-4F91-AF96-9E10D8797237}" srcOrd="0" destOrd="0" presId="urn:microsoft.com/office/officeart/2005/8/layout/bProcess4"/>
    <dgm:cxn modelId="{743E0F29-8A9A-429F-BECD-6C295CCC633F}" type="presOf" srcId="{852F4B6D-C624-4CFC-9E95-A98AF4CCEA5D}" destId="{2A001895-DEAF-4DA5-B6A0-356E7E5674F1}" srcOrd="0" destOrd="0" presId="urn:microsoft.com/office/officeart/2005/8/layout/bProcess4"/>
    <dgm:cxn modelId="{FB33F889-BB97-41E8-B6BD-6C51064899D2}" srcId="{099B298C-0ABA-4F9C-BAC2-4E226C1079D7}" destId="{70DF2EA3-45EC-470D-87A6-3D6A633B972B}" srcOrd="2" destOrd="0" parTransId="{54097182-B393-437A-8E0C-92034A7016CE}" sibTransId="{4499E967-BF27-4728-A7C8-C20973A06FED}"/>
    <dgm:cxn modelId="{6D784191-3748-4831-92D9-EAEA392D50E8}" type="presOf" srcId="{712C30FF-0D56-4D53-84E3-9A69C1EAB61D}" destId="{4BF5F0A4-66FB-4104-AE37-43C5273C8078}" srcOrd="0" destOrd="0" presId="urn:microsoft.com/office/officeart/2005/8/layout/bProcess4"/>
    <dgm:cxn modelId="{115CBE93-F707-421E-82DB-5C5D23201B3A}" type="presOf" srcId="{70F49893-656B-4868-97B1-2708EBFC76BF}" destId="{EA548915-8A29-48BF-A348-DB72ECE6E4A2}" srcOrd="0" destOrd="0" presId="urn:microsoft.com/office/officeart/2005/8/layout/bProcess4"/>
    <dgm:cxn modelId="{D432DE9F-E4F9-4F45-B94B-21A1749A8BB2}" type="presOf" srcId="{696EE1D5-080C-4680-83FC-A51C62397BE0}" destId="{959D7EF2-EF3C-4296-A1EA-1837A873ECF8}" srcOrd="0" destOrd="0" presId="urn:microsoft.com/office/officeart/2005/8/layout/bProcess4"/>
    <dgm:cxn modelId="{B3E42DAA-B3C5-4659-A216-B037E4321C34}" srcId="{099B298C-0ABA-4F9C-BAC2-4E226C1079D7}" destId="{8D995400-E797-4F4A-91A0-5F5BF59D8C13}" srcOrd="5" destOrd="0" parTransId="{8225C68D-BEFA-4458-98C6-98B3369E5474}" sibTransId="{6DB9193D-899E-435B-B5F3-A5450652DDFE}"/>
    <dgm:cxn modelId="{27F75FAA-F4BC-46B7-8C23-0171E57DA5E9}" srcId="{099B298C-0ABA-4F9C-BAC2-4E226C1079D7}" destId="{6A2ED6F2-C2BC-48F2-A859-5B5472165862}" srcOrd="4" destOrd="0" parTransId="{A896A3E2-C48A-4205-A09F-60052B5653B1}" sibTransId="{852F4B6D-C624-4CFC-9E95-A98AF4CCEA5D}"/>
    <dgm:cxn modelId="{321D3DC5-897A-4360-91B5-9A67D6B2606B}" type="presOf" srcId="{686D460F-6088-4C9A-B2D0-80D4E084111A}" destId="{1E6418FE-8A4B-49ED-B8B2-54827859D2C2}" srcOrd="0" destOrd="0" presId="urn:microsoft.com/office/officeart/2005/8/layout/bProcess4"/>
    <dgm:cxn modelId="{085554CB-AA74-481F-9A02-DAB8B1AEFAB2}" type="presOf" srcId="{6A2ED6F2-C2BC-48F2-A859-5B5472165862}" destId="{6AE48D3B-6D33-42E1-B63D-AAAD669798D0}" srcOrd="0" destOrd="0" presId="urn:microsoft.com/office/officeart/2005/8/layout/bProcess4"/>
    <dgm:cxn modelId="{FA4FE2D2-6985-43C7-9E57-03B49EAEC274}" srcId="{099B298C-0ABA-4F9C-BAC2-4E226C1079D7}" destId="{51185171-B57C-4748-85B7-756C542001E0}" srcOrd="3" destOrd="0" parTransId="{17E32ABA-B0AD-46F6-A9F0-7FB2B511FC92}" sibTransId="{686D460F-6088-4C9A-B2D0-80D4E084111A}"/>
    <dgm:cxn modelId="{9CB48DD4-A3A1-4BD4-A703-9E1B52C44D88}" type="presOf" srcId="{099B298C-0ABA-4F9C-BAC2-4E226C1079D7}" destId="{C9D3513F-EA73-4E81-AAF8-9F5B85621E2A}" srcOrd="0" destOrd="0" presId="urn:microsoft.com/office/officeart/2005/8/layout/bProcess4"/>
    <dgm:cxn modelId="{59BF86D7-6FC9-4F59-ABC7-710CDBB1918F}" type="presOf" srcId="{4499E967-BF27-4728-A7C8-C20973A06FED}" destId="{18A3A508-C882-4FA0-A13A-911581243690}" srcOrd="0" destOrd="0" presId="urn:microsoft.com/office/officeart/2005/8/layout/bProcess4"/>
    <dgm:cxn modelId="{DA4137DE-30E0-4A71-80F4-0A2F04FC363B}" srcId="{099B298C-0ABA-4F9C-BAC2-4E226C1079D7}" destId="{70F49893-656B-4868-97B1-2708EBFC76BF}" srcOrd="0" destOrd="0" parTransId="{751C14C2-552F-47FD-BE15-9C7716116A2C}" sibTransId="{712C30FF-0D56-4D53-84E3-9A69C1EAB61D}"/>
    <dgm:cxn modelId="{6D8E9DF3-CF4E-4E04-9263-166D9712E2A1}" type="presOf" srcId="{8D995400-E797-4F4A-91A0-5F5BF59D8C13}" destId="{E69E940D-7E89-4237-8F4A-E3DC077EB747}" srcOrd="0" destOrd="0" presId="urn:microsoft.com/office/officeart/2005/8/layout/bProcess4"/>
    <dgm:cxn modelId="{1C99509A-4E4E-4D89-A6F0-A847CCA455DD}" type="presParOf" srcId="{C9D3513F-EA73-4E81-AAF8-9F5B85621E2A}" destId="{00598196-1986-4618-96FE-6B977BF0B762}" srcOrd="0" destOrd="0" presId="urn:microsoft.com/office/officeart/2005/8/layout/bProcess4"/>
    <dgm:cxn modelId="{8EECFBFE-8B94-43BC-A14D-140CD74BC651}" type="presParOf" srcId="{00598196-1986-4618-96FE-6B977BF0B762}" destId="{7A42FED2-90AB-438F-B33C-DBCE1DC6CE59}" srcOrd="0" destOrd="0" presId="urn:microsoft.com/office/officeart/2005/8/layout/bProcess4"/>
    <dgm:cxn modelId="{02F4C0A8-BC52-44DD-AD14-5E36E44A7153}" type="presParOf" srcId="{00598196-1986-4618-96FE-6B977BF0B762}" destId="{EA548915-8A29-48BF-A348-DB72ECE6E4A2}" srcOrd="1" destOrd="0" presId="urn:microsoft.com/office/officeart/2005/8/layout/bProcess4"/>
    <dgm:cxn modelId="{687FA671-48BB-40D6-A42E-BA769E21B60B}" type="presParOf" srcId="{C9D3513F-EA73-4E81-AAF8-9F5B85621E2A}" destId="{4BF5F0A4-66FB-4104-AE37-43C5273C8078}" srcOrd="1" destOrd="0" presId="urn:microsoft.com/office/officeart/2005/8/layout/bProcess4"/>
    <dgm:cxn modelId="{444E2C75-5716-4B28-9D36-0AA97439681F}" type="presParOf" srcId="{C9D3513F-EA73-4E81-AAF8-9F5B85621E2A}" destId="{FD4AADBF-8EEA-4037-A5FC-1049FDF575A2}" srcOrd="2" destOrd="0" presId="urn:microsoft.com/office/officeart/2005/8/layout/bProcess4"/>
    <dgm:cxn modelId="{031AFD5B-C8E9-43B3-91CA-A2F82AF1D697}" type="presParOf" srcId="{FD4AADBF-8EEA-4037-A5FC-1049FDF575A2}" destId="{608680A0-A668-4F17-A1A7-A7A8AE260B9D}" srcOrd="0" destOrd="0" presId="urn:microsoft.com/office/officeart/2005/8/layout/bProcess4"/>
    <dgm:cxn modelId="{E934C8ED-6879-4A52-9088-0E4C490BE182}" type="presParOf" srcId="{FD4AADBF-8EEA-4037-A5FC-1049FDF575A2}" destId="{296E0E37-EA92-41E1-8A2B-6B0209351165}" srcOrd="1" destOrd="0" presId="urn:microsoft.com/office/officeart/2005/8/layout/bProcess4"/>
    <dgm:cxn modelId="{C56672B0-7C9A-440B-A9C2-1B40DAC17698}" type="presParOf" srcId="{C9D3513F-EA73-4E81-AAF8-9F5B85621E2A}" destId="{959D7EF2-EF3C-4296-A1EA-1837A873ECF8}" srcOrd="3" destOrd="0" presId="urn:microsoft.com/office/officeart/2005/8/layout/bProcess4"/>
    <dgm:cxn modelId="{36ADA436-4619-4EBA-BB37-874BB96C4DBF}" type="presParOf" srcId="{C9D3513F-EA73-4E81-AAF8-9F5B85621E2A}" destId="{C4BFBBD3-DC48-4950-AB24-1E5ACC3C672E}" srcOrd="4" destOrd="0" presId="urn:microsoft.com/office/officeart/2005/8/layout/bProcess4"/>
    <dgm:cxn modelId="{714BF442-A668-4362-8BAF-079B42B95CF9}" type="presParOf" srcId="{C4BFBBD3-DC48-4950-AB24-1E5ACC3C672E}" destId="{26C9B74F-ADE9-4B70-9980-CCDFD0C2CC5B}" srcOrd="0" destOrd="0" presId="urn:microsoft.com/office/officeart/2005/8/layout/bProcess4"/>
    <dgm:cxn modelId="{0E495CC4-DF58-467A-9FC0-2BD5F098F6E5}" type="presParOf" srcId="{C4BFBBD3-DC48-4950-AB24-1E5ACC3C672E}" destId="{E973D462-DE5A-4F91-AF96-9E10D8797237}" srcOrd="1" destOrd="0" presId="urn:microsoft.com/office/officeart/2005/8/layout/bProcess4"/>
    <dgm:cxn modelId="{2BA6C2F2-B6F7-4494-BA3B-8BFFDB84F7A8}" type="presParOf" srcId="{C9D3513F-EA73-4E81-AAF8-9F5B85621E2A}" destId="{18A3A508-C882-4FA0-A13A-911581243690}" srcOrd="5" destOrd="0" presId="urn:microsoft.com/office/officeart/2005/8/layout/bProcess4"/>
    <dgm:cxn modelId="{7D8D685D-5EAF-4A4D-A934-A08597E18080}" type="presParOf" srcId="{C9D3513F-EA73-4E81-AAF8-9F5B85621E2A}" destId="{9C4C5355-F097-4A21-976D-9A16B747D1C6}" srcOrd="6" destOrd="0" presId="urn:microsoft.com/office/officeart/2005/8/layout/bProcess4"/>
    <dgm:cxn modelId="{3FA94204-D865-4086-A08C-F9281F91FF04}" type="presParOf" srcId="{9C4C5355-F097-4A21-976D-9A16B747D1C6}" destId="{EB8491DB-8E02-4B10-B213-7316BDBD3FF0}" srcOrd="0" destOrd="0" presId="urn:microsoft.com/office/officeart/2005/8/layout/bProcess4"/>
    <dgm:cxn modelId="{D259C998-4A33-47FD-8B65-1B25A27C95B5}" type="presParOf" srcId="{9C4C5355-F097-4A21-976D-9A16B747D1C6}" destId="{3F6C1E84-8336-4983-864A-0641BE34CBA8}" srcOrd="1" destOrd="0" presId="urn:microsoft.com/office/officeart/2005/8/layout/bProcess4"/>
    <dgm:cxn modelId="{6F405DE1-C9E6-49A7-B571-39D17166B714}" type="presParOf" srcId="{C9D3513F-EA73-4E81-AAF8-9F5B85621E2A}" destId="{1E6418FE-8A4B-49ED-B8B2-54827859D2C2}" srcOrd="7" destOrd="0" presId="urn:microsoft.com/office/officeart/2005/8/layout/bProcess4"/>
    <dgm:cxn modelId="{65270863-46EB-4949-9F6B-AAB87828F1D3}" type="presParOf" srcId="{C9D3513F-EA73-4E81-AAF8-9F5B85621E2A}" destId="{217FE741-AF59-471D-BC4B-EF398FDD00CA}" srcOrd="8" destOrd="0" presId="urn:microsoft.com/office/officeart/2005/8/layout/bProcess4"/>
    <dgm:cxn modelId="{D46BFBEE-5234-475E-BB98-E38C05F7C390}" type="presParOf" srcId="{217FE741-AF59-471D-BC4B-EF398FDD00CA}" destId="{8B3962BF-7FA6-493D-84F5-DC82CFBB0B33}" srcOrd="0" destOrd="0" presId="urn:microsoft.com/office/officeart/2005/8/layout/bProcess4"/>
    <dgm:cxn modelId="{4BF2654C-C271-434D-9BDD-F6BE02080E1A}" type="presParOf" srcId="{217FE741-AF59-471D-BC4B-EF398FDD00CA}" destId="{6AE48D3B-6D33-42E1-B63D-AAAD669798D0}" srcOrd="1" destOrd="0" presId="urn:microsoft.com/office/officeart/2005/8/layout/bProcess4"/>
    <dgm:cxn modelId="{ED9F3AED-3F75-4A24-BE7A-5AE8DC3C129C}" type="presParOf" srcId="{C9D3513F-EA73-4E81-AAF8-9F5B85621E2A}" destId="{2A001895-DEAF-4DA5-B6A0-356E7E5674F1}" srcOrd="9" destOrd="0" presId="urn:microsoft.com/office/officeart/2005/8/layout/bProcess4"/>
    <dgm:cxn modelId="{C08C867E-67EF-4E30-8C3A-85A67C172E4B}" type="presParOf" srcId="{C9D3513F-EA73-4E81-AAF8-9F5B85621E2A}" destId="{0C02121E-DAB8-4654-8C90-537E1110C8CC}" srcOrd="10" destOrd="0" presId="urn:microsoft.com/office/officeart/2005/8/layout/bProcess4"/>
    <dgm:cxn modelId="{0E2D3AD9-B6EB-4695-899B-26DA95461109}" type="presParOf" srcId="{0C02121E-DAB8-4654-8C90-537E1110C8CC}" destId="{EBDF9B41-B625-4DB6-ACA5-C9E6C1EEC039}" srcOrd="0" destOrd="0" presId="urn:microsoft.com/office/officeart/2005/8/layout/bProcess4"/>
    <dgm:cxn modelId="{49252F77-81B1-444E-A1DA-CCFEBF9270E5}" type="presParOf" srcId="{0C02121E-DAB8-4654-8C90-537E1110C8CC}" destId="{E69E940D-7E89-4237-8F4A-E3DC077EB747}"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63B499D5-BE1E-4C7E-BC74-CEB650C42FC0}" type="doc">
      <dgm:prSet loTypeId="urn:microsoft.com/office/officeart/2005/8/layout/matrix1" loCatId="matrix" qsTypeId="urn:microsoft.com/office/officeart/2005/8/quickstyle/simple1" qsCatId="simple" csTypeId="urn:microsoft.com/office/officeart/2005/8/colors/accent2_1" csCatId="accent2" phldr="1"/>
      <dgm:spPr/>
      <dgm:t>
        <a:bodyPr/>
        <a:lstStyle/>
        <a:p>
          <a:endParaRPr lang="en-US"/>
        </a:p>
      </dgm:t>
    </dgm:pt>
    <dgm:pt modelId="{6A886B10-9E53-41C0-8565-7B06552AD3DF}">
      <dgm:prSet phldrT="[Text]" custT="1"/>
      <dgm:spPr>
        <a:solidFill>
          <a:schemeClr val="accent2">
            <a:lumMod val="60000"/>
            <a:lumOff val="40000"/>
          </a:schemeClr>
        </a:solidFill>
      </dgm:spPr>
      <dgm:t>
        <a:bodyPr/>
        <a:lstStyle/>
        <a:p>
          <a:r>
            <a:rPr lang="en-US" sz="2400" dirty="0"/>
            <a:t>Common H &amp; S considerations</a:t>
          </a:r>
        </a:p>
      </dgm:t>
    </dgm:pt>
    <dgm:pt modelId="{63A66D3A-4570-46CD-B594-EA042F801C7C}" type="parTrans" cxnId="{17CDE80E-42DC-4AAF-BBB0-F6B64894D613}">
      <dgm:prSet/>
      <dgm:spPr/>
      <dgm:t>
        <a:bodyPr/>
        <a:lstStyle/>
        <a:p>
          <a:endParaRPr lang="en-US"/>
        </a:p>
      </dgm:t>
    </dgm:pt>
    <dgm:pt modelId="{EC895CED-7AC3-464B-A244-DAFE3D4CD88C}" type="sibTrans" cxnId="{17CDE80E-42DC-4AAF-BBB0-F6B64894D613}">
      <dgm:prSet/>
      <dgm:spPr/>
      <dgm:t>
        <a:bodyPr/>
        <a:lstStyle/>
        <a:p>
          <a:endParaRPr lang="en-US"/>
        </a:p>
      </dgm:t>
    </dgm:pt>
    <dgm:pt modelId="{8C3B0AB8-7208-4021-A564-3161D37C2657}">
      <dgm:prSet phldrT="[Text]" custT="1"/>
      <dgm:spPr/>
      <dgm:t>
        <a:bodyPr/>
        <a:lstStyle/>
        <a:p>
          <a:r>
            <a:rPr lang="en-US" sz="2400"/>
            <a:t>Do not eat, drink, smoke or touch your face whilst handling exhibits</a:t>
          </a:r>
          <a:endParaRPr lang="en-US" sz="2400" dirty="0"/>
        </a:p>
      </dgm:t>
    </dgm:pt>
    <dgm:pt modelId="{093DE8CC-6779-4316-A73A-21822EB983D7}" type="parTrans" cxnId="{4804CF73-2A75-4CF2-86D1-F3E594806921}">
      <dgm:prSet/>
      <dgm:spPr/>
      <dgm:t>
        <a:bodyPr/>
        <a:lstStyle/>
        <a:p>
          <a:endParaRPr lang="en-US"/>
        </a:p>
      </dgm:t>
    </dgm:pt>
    <dgm:pt modelId="{28236C62-1F81-4853-82A9-291DDA9B8DA6}" type="sibTrans" cxnId="{4804CF73-2A75-4CF2-86D1-F3E594806921}">
      <dgm:prSet/>
      <dgm:spPr/>
      <dgm:t>
        <a:bodyPr/>
        <a:lstStyle/>
        <a:p>
          <a:endParaRPr lang="en-US"/>
        </a:p>
      </dgm:t>
    </dgm:pt>
    <dgm:pt modelId="{37621483-E86E-41C6-91F4-C5C71C8A68EE}">
      <dgm:prSet phldrT="[Text]" custT="1"/>
      <dgm:spPr/>
      <dgm:t>
        <a:bodyPr/>
        <a:lstStyle/>
        <a:p>
          <a:r>
            <a:rPr lang="en-US" sz="2400"/>
            <a:t>All body fluid examples should be regarded as potentially infectious</a:t>
          </a:r>
          <a:endParaRPr lang="en-US" sz="2400" dirty="0"/>
        </a:p>
      </dgm:t>
    </dgm:pt>
    <dgm:pt modelId="{FCCC1AE7-66B0-41F6-B2F2-6586D0A63956}" type="parTrans" cxnId="{EF0C218E-133C-4F76-BA72-DC10D4759895}">
      <dgm:prSet/>
      <dgm:spPr/>
      <dgm:t>
        <a:bodyPr/>
        <a:lstStyle/>
        <a:p>
          <a:endParaRPr lang="en-US"/>
        </a:p>
      </dgm:t>
    </dgm:pt>
    <dgm:pt modelId="{616A7807-49ED-44CA-B46F-51AAF7AEDC88}" type="sibTrans" cxnId="{EF0C218E-133C-4F76-BA72-DC10D4759895}">
      <dgm:prSet/>
      <dgm:spPr/>
      <dgm:t>
        <a:bodyPr/>
        <a:lstStyle/>
        <a:p>
          <a:endParaRPr lang="en-US"/>
        </a:p>
      </dgm:t>
    </dgm:pt>
    <dgm:pt modelId="{12F61726-75FA-4304-9F08-92982DE676C8}">
      <dgm:prSet phldrT="[Text]" custT="1"/>
      <dgm:spPr/>
      <dgm:t>
        <a:bodyPr/>
        <a:lstStyle/>
        <a:p>
          <a:r>
            <a:rPr lang="en-US" sz="2400"/>
            <a:t>Protect all cuts and grazes with waterproof dressings</a:t>
          </a:r>
          <a:endParaRPr lang="en-US" sz="2400" dirty="0"/>
        </a:p>
      </dgm:t>
    </dgm:pt>
    <dgm:pt modelId="{8DCFFBA2-6032-4271-9662-C5492FCAFF71}" type="parTrans" cxnId="{7927A6BA-E86B-4635-9F10-856BDCA4F489}">
      <dgm:prSet/>
      <dgm:spPr/>
      <dgm:t>
        <a:bodyPr/>
        <a:lstStyle/>
        <a:p>
          <a:endParaRPr lang="en-US"/>
        </a:p>
      </dgm:t>
    </dgm:pt>
    <dgm:pt modelId="{9AC3E3A0-82AC-44AF-9254-1660FAB9CC36}" type="sibTrans" cxnId="{7927A6BA-E86B-4635-9F10-856BDCA4F489}">
      <dgm:prSet/>
      <dgm:spPr/>
      <dgm:t>
        <a:bodyPr/>
        <a:lstStyle/>
        <a:p>
          <a:endParaRPr lang="en-US"/>
        </a:p>
      </dgm:t>
    </dgm:pt>
    <dgm:pt modelId="{312CF958-8FF1-44C6-8A86-B5E162E9D1ED}">
      <dgm:prSet phldrT="[Text]" custT="1"/>
      <dgm:spPr/>
      <dgm:t>
        <a:bodyPr/>
        <a:lstStyle/>
        <a:p>
          <a:r>
            <a:rPr lang="en-US" sz="2400"/>
            <a:t>Handle all items as little as possible</a:t>
          </a:r>
          <a:endParaRPr lang="en-US" sz="2400" dirty="0"/>
        </a:p>
      </dgm:t>
    </dgm:pt>
    <dgm:pt modelId="{525AA228-78F5-4E77-9550-8097F57EBFAF}" type="parTrans" cxnId="{E9D92E45-FBD7-4EEB-828A-EAF479043B66}">
      <dgm:prSet/>
      <dgm:spPr/>
      <dgm:t>
        <a:bodyPr/>
        <a:lstStyle/>
        <a:p>
          <a:endParaRPr lang="en-US"/>
        </a:p>
      </dgm:t>
    </dgm:pt>
    <dgm:pt modelId="{CC3AFE2A-51D2-45F2-9ECF-670F45368880}" type="sibTrans" cxnId="{E9D92E45-FBD7-4EEB-828A-EAF479043B66}">
      <dgm:prSet/>
      <dgm:spPr/>
      <dgm:t>
        <a:bodyPr/>
        <a:lstStyle/>
        <a:p>
          <a:endParaRPr lang="en-US"/>
        </a:p>
      </dgm:t>
    </dgm:pt>
    <dgm:pt modelId="{78C366C1-07BE-438E-B7B7-3851F87FAC69}" type="pres">
      <dgm:prSet presAssocID="{63B499D5-BE1E-4C7E-BC74-CEB650C42FC0}" presName="diagram" presStyleCnt="0">
        <dgm:presLayoutVars>
          <dgm:chMax val="1"/>
          <dgm:dir/>
          <dgm:animLvl val="ctr"/>
          <dgm:resizeHandles val="exact"/>
        </dgm:presLayoutVars>
      </dgm:prSet>
      <dgm:spPr/>
    </dgm:pt>
    <dgm:pt modelId="{385E6611-BAD9-4355-9456-E24F57D1B566}" type="pres">
      <dgm:prSet presAssocID="{63B499D5-BE1E-4C7E-BC74-CEB650C42FC0}" presName="matrix" presStyleCnt="0"/>
      <dgm:spPr/>
    </dgm:pt>
    <dgm:pt modelId="{EF896E52-A8EF-4D38-A4EF-21EE64100BBC}" type="pres">
      <dgm:prSet presAssocID="{63B499D5-BE1E-4C7E-BC74-CEB650C42FC0}" presName="tile1" presStyleLbl="node1" presStyleIdx="0" presStyleCnt="4"/>
      <dgm:spPr/>
    </dgm:pt>
    <dgm:pt modelId="{BAC21ADB-8C98-4607-B2A1-008B1C67F975}" type="pres">
      <dgm:prSet presAssocID="{63B499D5-BE1E-4C7E-BC74-CEB650C42FC0}" presName="tile1text" presStyleLbl="node1" presStyleIdx="0" presStyleCnt="4">
        <dgm:presLayoutVars>
          <dgm:chMax val="0"/>
          <dgm:chPref val="0"/>
          <dgm:bulletEnabled val="1"/>
        </dgm:presLayoutVars>
      </dgm:prSet>
      <dgm:spPr/>
    </dgm:pt>
    <dgm:pt modelId="{C836732F-C090-463F-9638-88E2AEF150B0}" type="pres">
      <dgm:prSet presAssocID="{63B499D5-BE1E-4C7E-BC74-CEB650C42FC0}" presName="tile2" presStyleLbl="node1" presStyleIdx="1" presStyleCnt="4"/>
      <dgm:spPr/>
    </dgm:pt>
    <dgm:pt modelId="{64CB987B-4703-4BDC-A765-0F5315E6F98F}" type="pres">
      <dgm:prSet presAssocID="{63B499D5-BE1E-4C7E-BC74-CEB650C42FC0}" presName="tile2text" presStyleLbl="node1" presStyleIdx="1" presStyleCnt="4">
        <dgm:presLayoutVars>
          <dgm:chMax val="0"/>
          <dgm:chPref val="0"/>
          <dgm:bulletEnabled val="1"/>
        </dgm:presLayoutVars>
      </dgm:prSet>
      <dgm:spPr/>
    </dgm:pt>
    <dgm:pt modelId="{D40D144F-A6EB-4E71-B9A8-9C50CAC53DB2}" type="pres">
      <dgm:prSet presAssocID="{63B499D5-BE1E-4C7E-BC74-CEB650C42FC0}" presName="tile3" presStyleLbl="node1" presStyleIdx="2" presStyleCnt="4"/>
      <dgm:spPr/>
    </dgm:pt>
    <dgm:pt modelId="{648AA90E-077E-4EAC-8881-2E7C7F40EC02}" type="pres">
      <dgm:prSet presAssocID="{63B499D5-BE1E-4C7E-BC74-CEB650C42FC0}" presName="tile3text" presStyleLbl="node1" presStyleIdx="2" presStyleCnt="4">
        <dgm:presLayoutVars>
          <dgm:chMax val="0"/>
          <dgm:chPref val="0"/>
          <dgm:bulletEnabled val="1"/>
        </dgm:presLayoutVars>
      </dgm:prSet>
      <dgm:spPr/>
    </dgm:pt>
    <dgm:pt modelId="{71B7CFEC-A96B-44E1-B810-1F56E70618A1}" type="pres">
      <dgm:prSet presAssocID="{63B499D5-BE1E-4C7E-BC74-CEB650C42FC0}" presName="tile4" presStyleLbl="node1" presStyleIdx="3" presStyleCnt="4"/>
      <dgm:spPr/>
    </dgm:pt>
    <dgm:pt modelId="{C5A639A5-822A-4DCB-8140-6E690755D1C8}" type="pres">
      <dgm:prSet presAssocID="{63B499D5-BE1E-4C7E-BC74-CEB650C42FC0}" presName="tile4text" presStyleLbl="node1" presStyleIdx="3" presStyleCnt="4">
        <dgm:presLayoutVars>
          <dgm:chMax val="0"/>
          <dgm:chPref val="0"/>
          <dgm:bulletEnabled val="1"/>
        </dgm:presLayoutVars>
      </dgm:prSet>
      <dgm:spPr/>
    </dgm:pt>
    <dgm:pt modelId="{78DDE775-D3AD-47CE-A06E-682FB21285AE}" type="pres">
      <dgm:prSet presAssocID="{63B499D5-BE1E-4C7E-BC74-CEB650C42FC0}" presName="centerTile" presStyleLbl="fgShp" presStyleIdx="0" presStyleCnt="1" custScaleX="128369">
        <dgm:presLayoutVars>
          <dgm:chMax val="0"/>
          <dgm:chPref val="0"/>
        </dgm:presLayoutVars>
      </dgm:prSet>
      <dgm:spPr/>
    </dgm:pt>
  </dgm:ptLst>
  <dgm:cxnLst>
    <dgm:cxn modelId="{17CDE80E-42DC-4AAF-BBB0-F6B64894D613}" srcId="{63B499D5-BE1E-4C7E-BC74-CEB650C42FC0}" destId="{6A886B10-9E53-41C0-8565-7B06552AD3DF}" srcOrd="0" destOrd="0" parTransId="{63A66D3A-4570-46CD-B594-EA042F801C7C}" sibTransId="{EC895CED-7AC3-464B-A244-DAFE3D4CD88C}"/>
    <dgm:cxn modelId="{67797A1E-7A0B-4136-A25F-B08D4DC1F087}" type="presOf" srcId="{12F61726-75FA-4304-9F08-92982DE676C8}" destId="{648AA90E-077E-4EAC-8881-2E7C7F40EC02}" srcOrd="1" destOrd="0" presId="urn:microsoft.com/office/officeart/2005/8/layout/matrix1"/>
    <dgm:cxn modelId="{BC09AE31-D7CB-4BE9-B808-4397F711DBE1}" type="presOf" srcId="{12F61726-75FA-4304-9F08-92982DE676C8}" destId="{D40D144F-A6EB-4E71-B9A8-9C50CAC53DB2}" srcOrd="0" destOrd="0" presId="urn:microsoft.com/office/officeart/2005/8/layout/matrix1"/>
    <dgm:cxn modelId="{9C28063B-4C67-441D-9E03-0BDAA9712F0D}" type="presOf" srcId="{8C3B0AB8-7208-4021-A564-3161D37C2657}" destId="{EF896E52-A8EF-4D38-A4EF-21EE64100BBC}" srcOrd="0" destOrd="0" presId="urn:microsoft.com/office/officeart/2005/8/layout/matrix1"/>
    <dgm:cxn modelId="{409F3942-4C7A-4A86-954F-E2C46AF917DF}" type="presOf" srcId="{63B499D5-BE1E-4C7E-BC74-CEB650C42FC0}" destId="{78C366C1-07BE-438E-B7B7-3851F87FAC69}" srcOrd="0" destOrd="0" presId="urn:microsoft.com/office/officeart/2005/8/layout/matrix1"/>
    <dgm:cxn modelId="{E9D92E45-FBD7-4EEB-828A-EAF479043B66}" srcId="{6A886B10-9E53-41C0-8565-7B06552AD3DF}" destId="{312CF958-8FF1-44C6-8A86-B5E162E9D1ED}" srcOrd="3" destOrd="0" parTransId="{525AA228-78F5-4E77-9550-8097F57EBFAF}" sibTransId="{CC3AFE2A-51D2-45F2-9ECF-670F45368880}"/>
    <dgm:cxn modelId="{6784C051-41D1-49B9-BF51-21B3C50D9665}" type="presOf" srcId="{6A886B10-9E53-41C0-8565-7B06552AD3DF}" destId="{78DDE775-D3AD-47CE-A06E-682FB21285AE}" srcOrd="0" destOrd="0" presId="urn:microsoft.com/office/officeart/2005/8/layout/matrix1"/>
    <dgm:cxn modelId="{4804CF73-2A75-4CF2-86D1-F3E594806921}" srcId="{6A886B10-9E53-41C0-8565-7B06552AD3DF}" destId="{8C3B0AB8-7208-4021-A564-3161D37C2657}" srcOrd="0" destOrd="0" parTransId="{093DE8CC-6779-4316-A73A-21822EB983D7}" sibTransId="{28236C62-1F81-4853-82A9-291DDA9B8DA6}"/>
    <dgm:cxn modelId="{3832A25A-0B2A-4750-BC3B-F12F5193092A}" type="presOf" srcId="{312CF958-8FF1-44C6-8A86-B5E162E9D1ED}" destId="{C5A639A5-822A-4DCB-8140-6E690755D1C8}" srcOrd="1" destOrd="0" presId="urn:microsoft.com/office/officeart/2005/8/layout/matrix1"/>
    <dgm:cxn modelId="{32B2398A-6964-4A3B-B696-CE29FE12118B}" type="presOf" srcId="{312CF958-8FF1-44C6-8A86-B5E162E9D1ED}" destId="{71B7CFEC-A96B-44E1-B810-1F56E70618A1}" srcOrd="0" destOrd="0" presId="urn:microsoft.com/office/officeart/2005/8/layout/matrix1"/>
    <dgm:cxn modelId="{EF0C218E-133C-4F76-BA72-DC10D4759895}" srcId="{6A886B10-9E53-41C0-8565-7B06552AD3DF}" destId="{37621483-E86E-41C6-91F4-C5C71C8A68EE}" srcOrd="1" destOrd="0" parTransId="{FCCC1AE7-66B0-41F6-B2F2-6586D0A63956}" sibTransId="{616A7807-49ED-44CA-B46F-51AAF7AEDC88}"/>
    <dgm:cxn modelId="{7927A6BA-E86B-4635-9F10-856BDCA4F489}" srcId="{6A886B10-9E53-41C0-8565-7B06552AD3DF}" destId="{12F61726-75FA-4304-9F08-92982DE676C8}" srcOrd="2" destOrd="0" parTransId="{8DCFFBA2-6032-4271-9662-C5492FCAFF71}" sibTransId="{9AC3E3A0-82AC-44AF-9254-1660FAB9CC36}"/>
    <dgm:cxn modelId="{765431BC-9E4C-45C6-B4E4-BE9946115152}" type="presOf" srcId="{37621483-E86E-41C6-91F4-C5C71C8A68EE}" destId="{64CB987B-4703-4BDC-A765-0F5315E6F98F}" srcOrd="1" destOrd="0" presId="urn:microsoft.com/office/officeart/2005/8/layout/matrix1"/>
    <dgm:cxn modelId="{72E006DA-BA5C-448F-8BC1-CAA729A208F2}" type="presOf" srcId="{37621483-E86E-41C6-91F4-C5C71C8A68EE}" destId="{C836732F-C090-463F-9638-88E2AEF150B0}" srcOrd="0" destOrd="0" presId="urn:microsoft.com/office/officeart/2005/8/layout/matrix1"/>
    <dgm:cxn modelId="{5D54A3DC-2B0E-4A6D-AAE2-5EAA183C7520}" type="presOf" srcId="{8C3B0AB8-7208-4021-A564-3161D37C2657}" destId="{BAC21ADB-8C98-4607-B2A1-008B1C67F975}" srcOrd="1" destOrd="0" presId="urn:microsoft.com/office/officeart/2005/8/layout/matrix1"/>
    <dgm:cxn modelId="{CBFF38BE-79CB-4FB1-8EDD-FCA0D662971F}" type="presParOf" srcId="{78C366C1-07BE-438E-B7B7-3851F87FAC69}" destId="{385E6611-BAD9-4355-9456-E24F57D1B566}" srcOrd="0" destOrd="0" presId="urn:microsoft.com/office/officeart/2005/8/layout/matrix1"/>
    <dgm:cxn modelId="{94393BBE-E11F-4D87-B4FC-ED4932897ACF}" type="presParOf" srcId="{385E6611-BAD9-4355-9456-E24F57D1B566}" destId="{EF896E52-A8EF-4D38-A4EF-21EE64100BBC}" srcOrd="0" destOrd="0" presId="urn:microsoft.com/office/officeart/2005/8/layout/matrix1"/>
    <dgm:cxn modelId="{66A4998B-C712-4960-91A3-3BB562AD6ECD}" type="presParOf" srcId="{385E6611-BAD9-4355-9456-E24F57D1B566}" destId="{BAC21ADB-8C98-4607-B2A1-008B1C67F975}" srcOrd="1" destOrd="0" presId="urn:microsoft.com/office/officeart/2005/8/layout/matrix1"/>
    <dgm:cxn modelId="{C359DCC6-4030-40D6-8AF4-69760D4FD5B6}" type="presParOf" srcId="{385E6611-BAD9-4355-9456-E24F57D1B566}" destId="{C836732F-C090-463F-9638-88E2AEF150B0}" srcOrd="2" destOrd="0" presId="urn:microsoft.com/office/officeart/2005/8/layout/matrix1"/>
    <dgm:cxn modelId="{8929DE83-009D-458B-B719-EFCC9092D37C}" type="presParOf" srcId="{385E6611-BAD9-4355-9456-E24F57D1B566}" destId="{64CB987B-4703-4BDC-A765-0F5315E6F98F}" srcOrd="3" destOrd="0" presId="urn:microsoft.com/office/officeart/2005/8/layout/matrix1"/>
    <dgm:cxn modelId="{A8CD002D-7ED3-459E-A9E0-1292FDF859E6}" type="presParOf" srcId="{385E6611-BAD9-4355-9456-E24F57D1B566}" destId="{D40D144F-A6EB-4E71-B9A8-9C50CAC53DB2}" srcOrd="4" destOrd="0" presId="urn:microsoft.com/office/officeart/2005/8/layout/matrix1"/>
    <dgm:cxn modelId="{88868656-FCE9-4BE2-B468-55DA993077CE}" type="presParOf" srcId="{385E6611-BAD9-4355-9456-E24F57D1B566}" destId="{648AA90E-077E-4EAC-8881-2E7C7F40EC02}" srcOrd="5" destOrd="0" presId="urn:microsoft.com/office/officeart/2005/8/layout/matrix1"/>
    <dgm:cxn modelId="{9F348FBE-0865-4ED3-8427-4254953F08B0}" type="presParOf" srcId="{385E6611-BAD9-4355-9456-E24F57D1B566}" destId="{71B7CFEC-A96B-44E1-B810-1F56E70618A1}" srcOrd="6" destOrd="0" presId="urn:microsoft.com/office/officeart/2005/8/layout/matrix1"/>
    <dgm:cxn modelId="{612E55D2-1E67-4EF6-9377-DB3926B1BAF0}" type="presParOf" srcId="{385E6611-BAD9-4355-9456-E24F57D1B566}" destId="{C5A639A5-822A-4DCB-8140-6E690755D1C8}" srcOrd="7" destOrd="0" presId="urn:microsoft.com/office/officeart/2005/8/layout/matrix1"/>
    <dgm:cxn modelId="{64FA3DCE-E408-4938-A0AC-07501E4BAB41}" type="presParOf" srcId="{78C366C1-07BE-438E-B7B7-3851F87FAC69}" destId="{78DDE775-D3AD-47CE-A06E-682FB21285AE}"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1EC73F7E-8E5C-47F9-8FAC-A2FC4B07B423}" type="doc">
      <dgm:prSet loTypeId="urn:microsoft.com/office/officeart/2005/8/layout/process5" loCatId="process" qsTypeId="urn:microsoft.com/office/officeart/2005/8/quickstyle/simple1" qsCatId="simple" csTypeId="urn:microsoft.com/office/officeart/2005/8/colors/accent1_3" csCatId="accent1" phldr="1"/>
      <dgm:spPr/>
      <dgm:t>
        <a:bodyPr/>
        <a:lstStyle/>
        <a:p>
          <a:endParaRPr lang="en-US"/>
        </a:p>
      </dgm:t>
    </dgm:pt>
    <dgm:pt modelId="{074CB752-9A59-459F-A4AB-4A02D37B8317}">
      <dgm:prSet phldrT="[Text]" custT="1"/>
      <dgm:spPr/>
      <dgm:t>
        <a:bodyPr/>
        <a:lstStyle/>
        <a:p>
          <a:r>
            <a:rPr lang="en-US" sz="2000"/>
            <a:t>A Constable who is lawfully on any premises may seize anything which is:</a:t>
          </a:r>
          <a:endParaRPr lang="en-US" sz="2000" dirty="0"/>
        </a:p>
      </dgm:t>
    </dgm:pt>
    <dgm:pt modelId="{0211408E-AEED-4E77-A151-7A7D569B5731}" type="parTrans" cxnId="{457088C8-7B5A-447E-BE65-0F077AA13A07}">
      <dgm:prSet/>
      <dgm:spPr/>
      <dgm:t>
        <a:bodyPr/>
        <a:lstStyle/>
        <a:p>
          <a:endParaRPr lang="en-US"/>
        </a:p>
      </dgm:t>
    </dgm:pt>
    <dgm:pt modelId="{662E7140-DA35-4BA0-9813-B510E05BF1F4}" type="sibTrans" cxnId="{457088C8-7B5A-447E-BE65-0F077AA13A07}">
      <dgm:prSet/>
      <dgm:spPr/>
      <dgm:t>
        <a:bodyPr/>
        <a:lstStyle/>
        <a:p>
          <a:endParaRPr lang="en-US"/>
        </a:p>
      </dgm:t>
    </dgm:pt>
    <dgm:pt modelId="{2C5C3903-0A81-4AFB-B064-138902818DCE}">
      <dgm:prSet phldrT="[Text]" custT="1"/>
      <dgm:spPr/>
      <dgm:t>
        <a:bodyPr/>
        <a:lstStyle/>
        <a:p>
          <a:r>
            <a:rPr lang="en-US" sz="2000"/>
            <a:t>Covered by a warrant</a:t>
          </a:r>
          <a:endParaRPr lang="en-US" sz="2000" dirty="0"/>
        </a:p>
      </dgm:t>
    </dgm:pt>
    <dgm:pt modelId="{958C0020-CE8C-4838-989B-F2E297DAD348}" type="parTrans" cxnId="{DDADD147-A74E-425E-B79D-C4E5675D3334}">
      <dgm:prSet/>
      <dgm:spPr/>
      <dgm:t>
        <a:bodyPr/>
        <a:lstStyle/>
        <a:p>
          <a:endParaRPr lang="en-US"/>
        </a:p>
      </dgm:t>
    </dgm:pt>
    <dgm:pt modelId="{4E15546E-1D1F-4000-AE45-D6DFB86DC0EE}" type="sibTrans" cxnId="{DDADD147-A74E-425E-B79D-C4E5675D3334}">
      <dgm:prSet/>
      <dgm:spPr/>
      <dgm:t>
        <a:bodyPr/>
        <a:lstStyle/>
        <a:p>
          <a:endParaRPr lang="en-US"/>
        </a:p>
      </dgm:t>
    </dgm:pt>
    <dgm:pt modelId="{599FA982-0CA5-4D5A-93A9-EF9F4089AEEA}">
      <dgm:prSet phldrT="[Text]" custT="1"/>
      <dgm:spPr/>
      <dgm:t>
        <a:bodyPr/>
        <a:lstStyle/>
        <a:p>
          <a:r>
            <a:rPr lang="en-US" sz="2000" dirty="0"/>
            <a:t>Anything they have reasonable grounds for believing is evidence of an offence</a:t>
          </a:r>
        </a:p>
      </dgm:t>
    </dgm:pt>
    <dgm:pt modelId="{4CF34EDC-9930-4726-96C0-BE9BA0491CA2}" type="parTrans" cxnId="{04CAF727-0303-4A07-A58E-3FE21275CB5A}">
      <dgm:prSet/>
      <dgm:spPr/>
      <dgm:t>
        <a:bodyPr/>
        <a:lstStyle/>
        <a:p>
          <a:endParaRPr lang="en-US"/>
        </a:p>
      </dgm:t>
    </dgm:pt>
    <dgm:pt modelId="{3012BD27-7D26-4303-9955-727DF3631BCF}" type="sibTrans" cxnId="{04CAF727-0303-4A07-A58E-3FE21275CB5A}">
      <dgm:prSet/>
      <dgm:spPr/>
      <dgm:t>
        <a:bodyPr/>
        <a:lstStyle/>
        <a:p>
          <a:endParaRPr lang="en-US"/>
        </a:p>
      </dgm:t>
    </dgm:pt>
    <dgm:pt modelId="{5F0F58B2-F71C-4116-8313-E51C8094FC03}">
      <dgm:prSet phldrT="[Text]" custT="1"/>
      <dgm:spPr/>
      <dgm:t>
        <a:bodyPr/>
        <a:lstStyle/>
        <a:p>
          <a:r>
            <a:rPr lang="en-US" sz="2000"/>
            <a:t>Anything that has been obtained in consequence of the commission of an offence</a:t>
          </a:r>
          <a:endParaRPr lang="en-US" sz="2000" dirty="0"/>
        </a:p>
      </dgm:t>
    </dgm:pt>
    <dgm:pt modelId="{ACC483F2-3A07-4271-BF39-158B8185AF12}" type="parTrans" cxnId="{32527A69-E5C0-4EF8-92AF-DE4725A4F0F4}">
      <dgm:prSet/>
      <dgm:spPr/>
      <dgm:t>
        <a:bodyPr/>
        <a:lstStyle/>
        <a:p>
          <a:endParaRPr lang="en-US"/>
        </a:p>
      </dgm:t>
    </dgm:pt>
    <dgm:pt modelId="{91213BF9-9E52-4AA7-AECD-8BF89BFB02CF}" type="sibTrans" cxnId="{32527A69-E5C0-4EF8-92AF-DE4725A4F0F4}">
      <dgm:prSet/>
      <dgm:spPr/>
      <dgm:t>
        <a:bodyPr/>
        <a:lstStyle/>
        <a:p>
          <a:endParaRPr lang="en-US"/>
        </a:p>
      </dgm:t>
    </dgm:pt>
    <dgm:pt modelId="{F9E395D9-72A5-4D27-A751-8D7F8700A74E}" type="pres">
      <dgm:prSet presAssocID="{1EC73F7E-8E5C-47F9-8FAC-A2FC4B07B423}" presName="diagram" presStyleCnt="0">
        <dgm:presLayoutVars>
          <dgm:dir/>
          <dgm:resizeHandles val="exact"/>
        </dgm:presLayoutVars>
      </dgm:prSet>
      <dgm:spPr/>
    </dgm:pt>
    <dgm:pt modelId="{0E5F7830-2A90-4717-A921-7C63A9620590}" type="pres">
      <dgm:prSet presAssocID="{074CB752-9A59-459F-A4AB-4A02D37B8317}" presName="node" presStyleLbl="node1" presStyleIdx="0" presStyleCnt="4">
        <dgm:presLayoutVars>
          <dgm:bulletEnabled val="1"/>
        </dgm:presLayoutVars>
      </dgm:prSet>
      <dgm:spPr/>
    </dgm:pt>
    <dgm:pt modelId="{C07E445E-5EB1-4737-9A37-3C1BB3676A4A}" type="pres">
      <dgm:prSet presAssocID="{662E7140-DA35-4BA0-9813-B510E05BF1F4}" presName="sibTrans" presStyleLbl="sibTrans2D1" presStyleIdx="0" presStyleCnt="3"/>
      <dgm:spPr/>
    </dgm:pt>
    <dgm:pt modelId="{EB13A88F-0937-4A3E-A5B3-DD26BD257166}" type="pres">
      <dgm:prSet presAssocID="{662E7140-DA35-4BA0-9813-B510E05BF1F4}" presName="connectorText" presStyleLbl="sibTrans2D1" presStyleIdx="0" presStyleCnt="3"/>
      <dgm:spPr/>
    </dgm:pt>
    <dgm:pt modelId="{C323610D-70FA-43A1-8205-5F79C8096E0F}" type="pres">
      <dgm:prSet presAssocID="{2C5C3903-0A81-4AFB-B064-138902818DCE}" presName="node" presStyleLbl="node1" presStyleIdx="1" presStyleCnt="4">
        <dgm:presLayoutVars>
          <dgm:bulletEnabled val="1"/>
        </dgm:presLayoutVars>
      </dgm:prSet>
      <dgm:spPr/>
    </dgm:pt>
    <dgm:pt modelId="{3E0E8940-7A07-4AAC-92FE-959235BB251B}" type="pres">
      <dgm:prSet presAssocID="{4E15546E-1D1F-4000-AE45-D6DFB86DC0EE}" presName="sibTrans" presStyleLbl="sibTrans2D1" presStyleIdx="1" presStyleCnt="3"/>
      <dgm:spPr/>
    </dgm:pt>
    <dgm:pt modelId="{072FEF5B-2848-412E-BD28-89709BB1FCB0}" type="pres">
      <dgm:prSet presAssocID="{4E15546E-1D1F-4000-AE45-D6DFB86DC0EE}" presName="connectorText" presStyleLbl="sibTrans2D1" presStyleIdx="1" presStyleCnt="3"/>
      <dgm:spPr/>
    </dgm:pt>
    <dgm:pt modelId="{BAE1E8C5-C8E2-4803-BEC7-A40EBBDE1A8C}" type="pres">
      <dgm:prSet presAssocID="{599FA982-0CA5-4D5A-93A9-EF9F4089AEEA}" presName="node" presStyleLbl="node1" presStyleIdx="2" presStyleCnt="4">
        <dgm:presLayoutVars>
          <dgm:bulletEnabled val="1"/>
        </dgm:presLayoutVars>
      </dgm:prSet>
      <dgm:spPr/>
    </dgm:pt>
    <dgm:pt modelId="{9CA685C1-AAAE-4AD3-A58E-20D15AFB2EF4}" type="pres">
      <dgm:prSet presAssocID="{3012BD27-7D26-4303-9955-727DF3631BCF}" presName="sibTrans" presStyleLbl="sibTrans2D1" presStyleIdx="2" presStyleCnt="3"/>
      <dgm:spPr/>
    </dgm:pt>
    <dgm:pt modelId="{D9842834-DC45-44F8-B5A0-5C538500B640}" type="pres">
      <dgm:prSet presAssocID="{3012BD27-7D26-4303-9955-727DF3631BCF}" presName="connectorText" presStyleLbl="sibTrans2D1" presStyleIdx="2" presStyleCnt="3"/>
      <dgm:spPr/>
    </dgm:pt>
    <dgm:pt modelId="{B382C747-BFDC-4966-853E-3DE2E22EEA86}" type="pres">
      <dgm:prSet presAssocID="{5F0F58B2-F71C-4116-8313-E51C8094FC03}" presName="node" presStyleLbl="node1" presStyleIdx="3" presStyleCnt="4">
        <dgm:presLayoutVars>
          <dgm:bulletEnabled val="1"/>
        </dgm:presLayoutVars>
      </dgm:prSet>
      <dgm:spPr/>
    </dgm:pt>
  </dgm:ptLst>
  <dgm:cxnLst>
    <dgm:cxn modelId="{0EA02822-09CD-41F9-BB1F-FF15F49B4ABE}" type="presOf" srcId="{599FA982-0CA5-4D5A-93A9-EF9F4089AEEA}" destId="{BAE1E8C5-C8E2-4803-BEC7-A40EBBDE1A8C}" srcOrd="0" destOrd="0" presId="urn:microsoft.com/office/officeart/2005/8/layout/process5"/>
    <dgm:cxn modelId="{04CAF727-0303-4A07-A58E-3FE21275CB5A}" srcId="{1EC73F7E-8E5C-47F9-8FAC-A2FC4B07B423}" destId="{599FA982-0CA5-4D5A-93A9-EF9F4089AEEA}" srcOrd="2" destOrd="0" parTransId="{4CF34EDC-9930-4726-96C0-BE9BA0491CA2}" sibTransId="{3012BD27-7D26-4303-9955-727DF3631BCF}"/>
    <dgm:cxn modelId="{9FC7BA2C-90FC-42CC-8FAF-A9C11D6C6513}" type="presOf" srcId="{4E15546E-1D1F-4000-AE45-D6DFB86DC0EE}" destId="{3E0E8940-7A07-4AAC-92FE-959235BB251B}" srcOrd="0" destOrd="0" presId="urn:microsoft.com/office/officeart/2005/8/layout/process5"/>
    <dgm:cxn modelId="{DDADD147-A74E-425E-B79D-C4E5675D3334}" srcId="{1EC73F7E-8E5C-47F9-8FAC-A2FC4B07B423}" destId="{2C5C3903-0A81-4AFB-B064-138902818DCE}" srcOrd="1" destOrd="0" parTransId="{958C0020-CE8C-4838-989B-F2E297DAD348}" sibTransId="{4E15546E-1D1F-4000-AE45-D6DFB86DC0EE}"/>
    <dgm:cxn modelId="{32527A69-E5C0-4EF8-92AF-DE4725A4F0F4}" srcId="{1EC73F7E-8E5C-47F9-8FAC-A2FC4B07B423}" destId="{5F0F58B2-F71C-4116-8313-E51C8094FC03}" srcOrd="3" destOrd="0" parTransId="{ACC483F2-3A07-4271-BF39-158B8185AF12}" sibTransId="{91213BF9-9E52-4AA7-AECD-8BF89BFB02CF}"/>
    <dgm:cxn modelId="{F729BD4A-3762-4A30-B393-B5AF2180EE20}" type="presOf" srcId="{4E15546E-1D1F-4000-AE45-D6DFB86DC0EE}" destId="{072FEF5B-2848-412E-BD28-89709BB1FCB0}" srcOrd="1" destOrd="0" presId="urn:microsoft.com/office/officeart/2005/8/layout/process5"/>
    <dgm:cxn modelId="{FC569058-3F66-44EF-898A-5D7B4BD97C83}" type="presOf" srcId="{5F0F58B2-F71C-4116-8313-E51C8094FC03}" destId="{B382C747-BFDC-4966-853E-3DE2E22EEA86}" srcOrd="0" destOrd="0" presId="urn:microsoft.com/office/officeart/2005/8/layout/process5"/>
    <dgm:cxn modelId="{A869367A-99A4-41FE-89A7-A2DAF38B58D8}" type="presOf" srcId="{2C5C3903-0A81-4AFB-B064-138902818DCE}" destId="{C323610D-70FA-43A1-8205-5F79C8096E0F}" srcOrd="0" destOrd="0" presId="urn:microsoft.com/office/officeart/2005/8/layout/process5"/>
    <dgm:cxn modelId="{2E07BC93-0F08-4E94-842B-D30CBF8F0E35}" type="presOf" srcId="{662E7140-DA35-4BA0-9813-B510E05BF1F4}" destId="{C07E445E-5EB1-4737-9A37-3C1BB3676A4A}" srcOrd="0" destOrd="0" presId="urn:microsoft.com/office/officeart/2005/8/layout/process5"/>
    <dgm:cxn modelId="{95BFF19D-E597-4D37-AF37-2DD9A4C27255}" type="presOf" srcId="{1EC73F7E-8E5C-47F9-8FAC-A2FC4B07B423}" destId="{F9E395D9-72A5-4D27-A751-8D7F8700A74E}" srcOrd="0" destOrd="0" presId="urn:microsoft.com/office/officeart/2005/8/layout/process5"/>
    <dgm:cxn modelId="{03E3A8BB-3DE7-4DF8-919D-CDB2472C7906}" type="presOf" srcId="{662E7140-DA35-4BA0-9813-B510E05BF1F4}" destId="{EB13A88F-0937-4A3E-A5B3-DD26BD257166}" srcOrd="1" destOrd="0" presId="urn:microsoft.com/office/officeart/2005/8/layout/process5"/>
    <dgm:cxn modelId="{457088C8-7B5A-447E-BE65-0F077AA13A07}" srcId="{1EC73F7E-8E5C-47F9-8FAC-A2FC4B07B423}" destId="{074CB752-9A59-459F-A4AB-4A02D37B8317}" srcOrd="0" destOrd="0" parTransId="{0211408E-AEED-4E77-A151-7A7D569B5731}" sibTransId="{662E7140-DA35-4BA0-9813-B510E05BF1F4}"/>
    <dgm:cxn modelId="{CAB85CC9-CF2E-463D-9464-16C5FD9DB5D7}" type="presOf" srcId="{3012BD27-7D26-4303-9955-727DF3631BCF}" destId="{D9842834-DC45-44F8-B5A0-5C538500B640}" srcOrd="1" destOrd="0" presId="urn:microsoft.com/office/officeart/2005/8/layout/process5"/>
    <dgm:cxn modelId="{3A44B7D6-AE2A-4DAF-861B-48389351265C}" type="presOf" srcId="{074CB752-9A59-459F-A4AB-4A02D37B8317}" destId="{0E5F7830-2A90-4717-A921-7C63A9620590}" srcOrd="0" destOrd="0" presId="urn:microsoft.com/office/officeart/2005/8/layout/process5"/>
    <dgm:cxn modelId="{01F239F3-AB8F-48F8-A4CE-8A64FAD2FAA1}" type="presOf" srcId="{3012BD27-7D26-4303-9955-727DF3631BCF}" destId="{9CA685C1-AAAE-4AD3-A58E-20D15AFB2EF4}" srcOrd="0" destOrd="0" presId="urn:microsoft.com/office/officeart/2005/8/layout/process5"/>
    <dgm:cxn modelId="{03305AAA-37E3-4F5D-8006-968B28118DA0}" type="presParOf" srcId="{F9E395D9-72A5-4D27-A751-8D7F8700A74E}" destId="{0E5F7830-2A90-4717-A921-7C63A9620590}" srcOrd="0" destOrd="0" presId="urn:microsoft.com/office/officeart/2005/8/layout/process5"/>
    <dgm:cxn modelId="{B8A34C53-81F7-4869-9F35-D975B28E3AF5}" type="presParOf" srcId="{F9E395D9-72A5-4D27-A751-8D7F8700A74E}" destId="{C07E445E-5EB1-4737-9A37-3C1BB3676A4A}" srcOrd="1" destOrd="0" presId="urn:microsoft.com/office/officeart/2005/8/layout/process5"/>
    <dgm:cxn modelId="{F731DFA1-D8D5-4F27-8F39-3384C00940DF}" type="presParOf" srcId="{C07E445E-5EB1-4737-9A37-3C1BB3676A4A}" destId="{EB13A88F-0937-4A3E-A5B3-DD26BD257166}" srcOrd="0" destOrd="0" presId="urn:microsoft.com/office/officeart/2005/8/layout/process5"/>
    <dgm:cxn modelId="{2A108C74-1868-4EEB-9C4D-A342955BFD51}" type="presParOf" srcId="{F9E395D9-72A5-4D27-A751-8D7F8700A74E}" destId="{C323610D-70FA-43A1-8205-5F79C8096E0F}" srcOrd="2" destOrd="0" presId="urn:microsoft.com/office/officeart/2005/8/layout/process5"/>
    <dgm:cxn modelId="{59DD5CEA-2E20-4182-9632-809360FC67D1}" type="presParOf" srcId="{F9E395D9-72A5-4D27-A751-8D7F8700A74E}" destId="{3E0E8940-7A07-4AAC-92FE-959235BB251B}" srcOrd="3" destOrd="0" presId="urn:microsoft.com/office/officeart/2005/8/layout/process5"/>
    <dgm:cxn modelId="{CFCA094F-32A6-44E9-9B23-B74D7E5F2D3E}" type="presParOf" srcId="{3E0E8940-7A07-4AAC-92FE-959235BB251B}" destId="{072FEF5B-2848-412E-BD28-89709BB1FCB0}" srcOrd="0" destOrd="0" presId="urn:microsoft.com/office/officeart/2005/8/layout/process5"/>
    <dgm:cxn modelId="{6192533E-78C3-433E-9ECA-1D810BA0F39A}" type="presParOf" srcId="{F9E395D9-72A5-4D27-A751-8D7F8700A74E}" destId="{BAE1E8C5-C8E2-4803-BEC7-A40EBBDE1A8C}" srcOrd="4" destOrd="0" presId="urn:microsoft.com/office/officeart/2005/8/layout/process5"/>
    <dgm:cxn modelId="{134D8309-64E8-4F3C-B22C-5F4854AA4CF5}" type="presParOf" srcId="{F9E395D9-72A5-4D27-A751-8D7F8700A74E}" destId="{9CA685C1-AAAE-4AD3-A58E-20D15AFB2EF4}" srcOrd="5" destOrd="0" presId="urn:microsoft.com/office/officeart/2005/8/layout/process5"/>
    <dgm:cxn modelId="{7448D9B1-1676-4548-8E06-86AD30CA029E}" type="presParOf" srcId="{9CA685C1-AAAE-4AD3-A58E-20D15AFB2EF4}" destId="{D9842834-DC45-44F8-B5A0-5C538500B640}" srcOrd="0" destOrd="0" presId="urn:microsoft.com/office/officeart/2005/8/layout/process5"/>
    <dgm:cxn modelId="{FDB44716-F82F-4F8F-8546-C4CFD7FABCCD}" type="presParOf" srcId="{F9E395D9-72A5-4D27-A751-8D7F8700A74E}" destId="{B382C747-BFDC-4966-853E-3DE2E22EEA86}" srcOrd="6"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827840F3-2802-4A47-8E52-3056301BC5D7}" type="doc">
      <dgm:prSet loTypeId="urn:microsoft.com/office/officeart/2005/8/layout/process2" loCatId="process" qsTypeId="urn:microsoft.com/office/officeart/2005/8/quickstyle/simple1" qsCatId="simple" csTypeId="urn:microsoft.com/office/officeart/2005/8/colors/accent3_3" csCatId="accent3" phldr="1"/>
      <dgm:spPr/>
      <dgm:t>
        <a:bodyPr/>
        <a:lstStyle/>
        <a:p>
          <a:endParaRPr lang="en-US"/>
        </a:p>
      </dgm:t>
    </dgm:pt>
    <dgm:pt modelId="{E5F8132A-093D-4721-9204-D01628C75626}">
      <dgm:prSet phldrT="[Text]" custT="1"/>
      <dgm:spPr/>
      <dgm:t>
        <a:bodyPr/>
        <a:lstStyle/>
        <a:p>
          <a:r>
            <a:rPr lang="en-US" sz="3200" b="1" i="1" u="sng"/>
            <a:t>C</a:t>
          </a:r>
          <a:r>
            <a:rPr lang="en-US" sz="2400"/>
            <a:t>oncealed</a:t>
          </a:r>
          <a:endParaRPr lang="en-US" sz="2400" dirty="0"/>
        </a:p>
      </dgm:t>
    </dgm:pt>
    <dgm:pt modelId="{A520D06F-9DE3-4BC9-9FAE-82B0B1953FC1}" type="parTrans" cxnId="{33514F59-57D3-4FB5-9E39-910ACC103A6A}">
      <dgm:prSet/>
      <dgm:spPr/>
      <dgm:t>
        <a:bodyPr/>
        <a:lstStyle/>
        <a:p>
          <a:endParaRPr lang="en-US"/>
        </a:p>
      </dgm:t>
    </dgm:pt>
    <dgm:pt modelId="{0F89AAD1-C8F9-40F8-B96D-C2E50B36D7AD}" type="sibTrans" cxnId="{33514F59-57D3-4FB5-9E39-910ACC103A6A}">
      <dgm:prSet/>
      <dgm:spPr/>
      <dgm:t>
        <a:bodyPr/>
        <a:lstStyle/>
        <a:p>
          <a:endParaRPr lang="en-US"/>
        </a:p>
      </dgm:t>
    </dgm:pt>
    <dgm:pt modelId="{38DD192F-1B52-460D-A028-7E369547A981}">
      <dgm:prSet phldrT="[Text]" custT="1"/>
      <dgm:spPr/>
      <dgm:t>
        <a:bodyPr/>
        <a:lstStyle/>
        <a:p>
          <a:r>
            <a:rPr lang="en-US" sz="3200" b="1" i="1" u="sng"/>
            <a:t>L</a:t>
          </a:r>
          <a:r>
            <a:rPr lang="en-US" sz="2400"/>
            <a:t>ost</a:t>
          </a:r>
          <a:endParaRPr lang="en-US" sz="2400" dirty="0"/>
        </a:p>
      </dgm:t>
    </dgm:pt>
    <dgm:pt modelId="{373B89BE-8BED-4439-A4D4-38B842E98B0F}" type="parTrans" cxnId="{CBE177DB-F53F-4C48-B6CF-912179DCEF6A}">
      <dgm:prSet/>
      <dgm:spPr/>
      <dgm:t>
        <a:bodyPr/>
        <a:lstStyle/>
        <a:p>
          <a:endParaRPr lang="en-US"/>
        </a:p>
      </dgm:t>
    </dgm:pt>
    <dgm:pt modelId="{BFA7606B-3BBC-4ED7-A0B9-3E808D3BAF10}" type="sibTrans" cxnId="{CBE177DB-F53F-4C48-B6CF-912179DCEF6A}">
      <dgm:prSet/>
      <dgm:spPr/>
      <dgm:t>
        <a:bodyPr/>
        <a:lstStyle/>
        <a:p>
          <a:endParaRPr lang="en-US"/>
        </a:p>
      </dgm:t>
    </dgm:pt>
    <dgm:pt modelId="{520B446B-DE65-4787-BC46-0788CF227C1A}">
      <dgm:prSet phldrT="[Text]" custT="1"/>
      <dgm:spPr/>
      <dgm:t>
        <a:bodyPr/>
        <a:lstStyle/>
        <a:p>
          <a:r>
            <a:rPr lang="en-US" sz="3200" b="1" i="1" u="sng"/>
            <a:t>A</a:t>
          </a:r>
          <a:r>
            <a:rPr lang="en-US" sz="2400"/>
            <a:t>ltered</a:t>
          </a:r>
          <a:endParaRPr lang="en-US" sz="2400" dirty="0"/>
        </a:p>
      </dgm:t>
    </dgm:pt>
    <dgm:pt modelId="{13AC3C36-6BDF-4828-B04B-7BB1BC3AF23A}" type="parTrans" cxnId="{2F96C8CA-6898-4CE8-BE23-ACB913D66EFC}">
      <dgm:prSet/>
      <dgm:spPr/>
      <dgm:t>
        <a:bodyPr/>
        <a:lstStyle/>
        <a:p>
          <a:endParaRPr lang="en-US"/>
        </a:p>
      </dgm:t>
    </dgm:pt>
    <dgm:pt modelId="{B1996299-3802-4433-911A-B9B980B824C9}" type="sibTrans" cxnId="{2F96C8CA-6898-4CE8-BE23-ACB913D66EFC}">
      <dgm:prSet/>
      <dgm:spPr/>
      <dgm:t>
        <a:bodyPr/>
        <a:lstStyle/>
        <a:p>
          <a:endParaRPr lang="en-US"/>
        </a:p>
      </dgm:t>
    </dgm:pt>
    <dgm:pt modelId="{9CC189E3-D828-48AE-8D5C-330D508DCDD7}">
      <dgm:prSet phldrT="[Text]" custT="1"/>
      <dgm:spPr/>
      <dgm:t>
        <a:bodyPr/>
        <a:lstStyle/>
        <a:p>
          <a:r>
            <a:rPr lang="en-US" sz="3200" b="1" i="1" u="sng"/>
            <a:t>D</a:t>
          </a:r>
          <a:r>
            <a:rPr lang="en-US" sz="2400"/>
            <a:t>amaged</a:t>
          </a:r>
          <a:endParaRPr lang="en-US" sz="2400" dirty="0"/>
        </a:p>
      </dgm:t>
    </dgm:pt>
    <dgm:pt modelId="{6141A0A0-7283-4E05-9DF0-ABA04AABC9E7}" type="parTrans" cxnId="{3574A870-2B73-4F8C-9399-141E12BEA1C9}">
      <dgm:prSet/>
      <dgm:spPr/>
      <dgm:t>
        <a:bodyPr/>
        <a:lstStyle/>
        <a:p>
          <a:endParaRPr lang="en-US"/>
        </a:p>
      </dgm:t>
    </dgm:pt>
    <dgm:pt modelId="{2BA3712E-5F9D-4E39-BAF6-D6FC8D10E035}" type="sibTrans" cxnId="{3574A870-2B73-4F8C-9399-141E12BEA1C9}">
      <dgm:prSet/>
      <dgm:spPr/>
      <dgm:t>
        <a:bodyPr/>
        <a:lstStyle/>
        <a:p>
          <a:endParaRPr lang="en-US"/>
        </a:p>
      </dgm:t>
    </dgm:pt>
    <dgm:pt modelId="{A6479721-6C91-4EB9-9DBA-6310D27AC807}">
      <dgm:prSet phldrT="[Text]" custT="1"/>
      <dgm:spPr/>
      <dgm:t>
        <a:bodyPr/>
        <a:lstStyle/>
        <a:p>
          <a:r>
            <a:rPr lang="en-US" sz="3200" b="1" i="1" u="sng"/>
            <a:t>D</a:t>
          </a:r>
          <a:r>
            <a:rPr lang="en-US" sz="2400"/>
            <a:t>estroyed</a:t>
          </a:r>
          <a:endParaRPr lang="en-US" sz="2400" dirty="0"/>
        </a:p>
      </dgm:t>
    </dgm:pt>
    <dgm:pt modelId="{AA7244B3-9B6B-46FF-BD48-30C8AAAE3FD3}" type="parTrans" cxnId="{362A56D6-1D92-4BA8-A81C-41CC9A3B141C}">
      <dgm:prSet/>
      <dgm:spPr/>
      <dgm:t>
        <a:bodyPr/>
        <a:lstStyle/>
        <a:p>
          <a:endParaRPr lang="en-US"/>
        </a:p>
      </dgm:t>
    </dgm:pt>
    <dgm:pt modelId="{4D54658D-022B-43FF-A0F0-AE15DABB9AE9}" type="sibTrans" cxnId="{362A56D6-1D92-4BA8-A81C-41CC9A3B141C}">
      <dgm:prSet/>
      <dgm:spPr/>
      <dgm:t>
        <a:bodyPr/>
        <a:lstStyle/>
        <a:p>
          <a:endParaRPr lang="en-US"/>
        </a:p>
      </dgm:t>
    </dgm:pt>
    <dgm:pt modelId="{115E63ED-458D-48DD-A4B8-F28170638F93}" type="pres">
      <dgm:prSet presAssocID="{827840F3-2802-4A47-8E52-3056301BC5D7}" presName="linearFlow" presStyleCnt="0">
        <dgm:presLayoutVars>
          <dgm:resizeHandles val="exact"/>
        </dgm:presLayoutVars>
      </dgm:prSet>
      <dgm:spPr/>
    </dgm:pt>
    <dgm:pt modelId="{54ACFFA8-133E-4EA1-8BFC-6FE9F844C363}" type="pres">
      <dgm:prSet presAssocID="{E5F8132A-093D-4721-9204-D01628C75626}" presName="node" presStyleLbl="node1" presStyleIdx="0" presStyleCnt="5" custScaleX="197789">
        <dgm:presLayoutVars>
          <dgm:bulletEnabled val="1"/>
        </dgm:presLayoutVars>
      </dgm:prSet>
      <dgm:spPr/>
    </dgm:pt>
    <dgm:pt modelId="{A7E96A1C-6FB8-40B4-BFA4-0B5474AB2F8B}" type="pres">
      <dgm:prSet presAssocID="{0F89AAD1-C8F9-40F8-B96D-C2E50B36D7AD}" presName="sibTrans" presStyleLbl="sibTrans2D1" presStyleIdx="0" presStyleCnt="4"/>
      <dgm:spPr/>
    </dgm:pt>
    <dgm:pt modelId="{51A5DE9E-1530-41F9-A0FB-E0EE4AB05BFE}" type="pres">
      <dgm:prSet presAssocID="{0F89AAD1-C8F9-40F8-B96D-C2E50B36D7AD}" presName="connectorText" presStyleLbl="sibTrans2D1" presStyleIdx="0" presStyleCnt="4"/>
      <dgm:spPr/>
    </dgm:pt>
    <dgm:pt modelId="{BAB31F42-6FEA-457A-97B9-7FCFCF14B0F6}" type="pres">
      <dgm:prSet presAssocID="{38DD192F-1B52-460D-A028-7E369547A981}" presName="node" presStyleLbl="node1" presStyleIdx="1" presStyleCnt="5" custScaleX="197789">
        <dgm:presLayoutVars>
          <dgm:bulletEnabled val="1"/>
        </dgm:presLayoutVars>
      </dgm:prSet>
      <dgm:spPr/>
    </dgm:pt>
    <dgm:pt modelId="{C29397A2-8F27-4821-B011-23A55CCA3CB9}" type="pres">
      <dgm:prSet presAssocID="{BFA7606B-3BBC-4ED7-A0B9-3E808D3BAF10}" presName="sibTrans" presStyleLbl="sibTrans2D1" presStyleIdx="1" presStyleCnt="4"/>
      <dgm:spPr/>
    </dgm:pt>
    <dgm:pt modelId="{8A37B7E8-F8F5-4E98-B286-FF4AC87340EB}" type="pres">
      <dgm:prSet presAssocID="{BFA7606B-3BBC-4ED7-A0B9-3E808D3BAF10}" presName="connectorText" presStyleLbl="sibTrans2D1" presStyleIdx="1" presStyleCnt="4"/>
      <dgm:spPr/>
    </dgm:pt>
    <dgm:pt modelId="{EBED071A-1864-4416-B14F-929459B212A7}" type="pres">
      <dgm:prSet presAssocID="{520B446B-DE65-4787-BC46-0788CF227C1A}" presName="node" presStyleLbl="node1" presStyleIdx="2" presStyleCnt="5" custScaleX="197789">
        <dgm:presLayoutVars>
          <dgm:bulletEnabled val="1"/>
        </dgm:presLayoutVars>
      </dgm:prSet>
      <dgm:spPr/>
    </dgm:pt>
    <dgm:pt modelId="{868DB2D1-4BB2-4981-BDA5-BD7DD09DFE3A}" type="pres">
      <dgm:prSet presAssocID="{B1996299-3802-4433-911A-B9B980B824C9}" presName="sibTrans" presStyleLbl="sibTrans2D1" presStyleIdx="2" presStyleCnt="4"/>
      <dgm:spPr/>
    </dgm:pt>
    <dgm:pt modelId="{D47BFBEC-A8B2-4A03-A5CE-A3412CCD3D1D}" type="pres">
      <dgm:prSet presAssocID="{B1996299-3802-4433-911A-B9B980B824C9}" presName="connectorText" presStyleLbl="sibTrans2D1" presStyleIdx="2" presStyleCnt="4"/>
      <dgm:spPr/>
    </dgm:pt>
    <dgm:pt modelId="{E85FEA01-6DCF-4AE9-A48A-D4E99B607A42}" type="pres">
      <dgm:prSet presAssocID="{9CC189E3-D828-48AE-8D5C-330D508DCDD7}" presName="node" presStyleLbl="node1" presStyleIdx="3" presStyleCnt="5" custScaleX="184603">
        <dgm:presLayoutVars>
          <dgm:bulletEnabled val="1"/>
        </dgm:presLayoutVars>
      </dgm:prSet>
      <dgm:spPr/>
    </dgm:pt>
    <dgm:pt modelId="{64E300F4-4BBD-4305-8BD6-F74FAB64081E}" type="pres">
      <dgm:prSet presAssocID="{2BA3712E-5F9D-4E39-BAF6-D6FC8D10E035}" presName="sibTrans" presStyleLbl="sibTrans2D1" presStyleIdx="3" presStyleCnt="4"/>
      <dgm:spPr/>
    </dgm:pt>
    <dgm:pt modelId="{F39713B7-8B82-43AD-81A1-94C8ED60179F}" type="pres">
      <dgm:prSet presAssocID="{2BA3712E-5F9D-4E39-BAF6-D6FC8D10E035}" presName="connectorText" presStyleLbl="sibTrans2D1" presStyleIdx="3" presStyleCnt="4"/>
      <dgm:spPr/>
    </dgm:pt>
    <dgm:pt modelId="{B7436FB3-5405-4E56-BB1E-1AF689CE4C2C}" type="pres">
      <dgm:prSet presAssocID="{A6479721-6C91-4EB9-9DBA-6310D27AC807}" presName="node" presStyleLbl="node1" presStyleIdx="4" presStyleCnt="5" custScaleX="184603">
        <dgm:presLayoutVars>
          <dgm:bulletEnabled val="1"/>
        </dgm:presLayoutVars>
      </dgm:prSet>
      <dgm:spPr/>
    </dgm:pt>
  </dgm:ptLst>
  <dgm:cxnLst>
    <dgm:cxn modelId="{D2B3B320-DEFE-4316-9264-FBE04BE2DED8}" type="presOf" srcId="{520B446B-DE65-4787-BC46-0788CF227C1A}" destId="{EBED071A-1864-4416-B14F-929459B212A7}" srcOrd="0" destOrd="0" presId="urn:microsoft.com/office/officeart/2005/8/layout/process2"/>
    <dgm:cxn modelId="{64117124-EC95-40BD-AF9B-ECC508B6D1F1}" type="presOf" srcId="{B1996299-3802-4433-911A-B9B980B824C9}" destId="{D47BFBEC-A8B2-4A03-A5CE-A3412CCD3D1D}" srcOrd="1" destOrd="0" presId="urn:microsoft.com/office/officeart/2005/8/layout/process2"/>
    <dgm:cxn modelId="{32878A27-2AFD-4464-873C-E233BBC2CC39}" type="presOf" srcId="{38DD192F-1B52-460D-A028-7E369547A981}" destId="{BAB31F42-6FEA-457A-97B9-7FCFCF14B0F6}" srcOrd="0" destOrd="0" presId="urn:microsoft.com/office/officeart/2005/8/layout/process2"/>
    <dgm:cxn modelId="{87EB6A40-FF18-407A-964B-CCDEE7BB18B6}" type="presOf" srcId="{B1996299-3802-4433-911A-B9B980B824C9}" destId="{868DB2D1-4BB2-4981-BDA5-BD7DD09DFE3A}" srcOrd="0" destOrd="0" presId="urn:microsoft.com/office/officeart/2005/8/layout/process2"/>
    <dgm:cxn modelId="{3574A870-2B73-4F8C-9399-141E12BEA1C9}" srcId="{827840F3-2802-4A47-8E52-3056301BC5D7}" destId="{9CC189E3-D828-48AE-8D5C-330D508DCDD7}" srcOrd="3" destOrd="0" parTransId="{6141A0A0-7283-4E05-9DF0-ABA04AABC9E7}" sibTransId="{2BA3712E-5F9D-4E39-BAF6-D6FC8D10E035}"/>
    <dgm:cxn modelId="{33514F59-57D3-4FB5-9E39-910ACC103A6A}" srcId="{827840F3-2802-4A47-8E52-3056301BC5D7}" destId="{E5F8132A-093D-4721-9204-D01628C75626}" srcOrd="0" destOrd="0" parTransId="{A520D06F-9DE3-4BC9-9FAE-82B0B1953FC1}" sibTransId="{0F89AAD1-C8F9-40F8-B96D-C2E50B36D7AD}"/>
    <dgm:cxn modelId="{48CB617B-A008-41D7-BFF1-C0E983CE541C}" type="presOf" srcId="{A6479721-6C91-4EB9-9DBA-6310D27AC807}" destId="{B7436FB3-5405-4E56-BB1E-1AF689CE4C2C}" srcOrd="0" destOrd="0" presId="urn:microsoft.com/office/officeart/2005/8/layout/process2"/>
    <dgm:cxn modelId="{46406981-C5F7-4571-A6CD-32E8ADC2EFB5}" type="presOf" srcId="{0F89AAD1-C8F9-40F8-B96D-C2E50B36D7AD}" destId="{A7E96A1C-6FB8-40B4-BFA4-0B5474AB2F8B}" srcOrd="0" destOrd="0" presId="urn:microsoft.com/office/officeart/2005/8/layout/process2"/>
    <dgm:cxn modelId="{CEE25187-6923-4497-BC3B-601B1EE53EAF}" type="presOf" srcId="{9CC189E3-D828-48AE-8D5C-330D508DCDD7}" destId="{E85FEA01-6DCF-4AE9-A48A-D4E99B607A42}" srcOrd="0" destOrd="0" presId="urn:microsoft.com/office/officeart/2005/8/layout/process2"/>
    <dgm:cxn modelId="{52674E8F-130B-4602-9A5C-094059E8F6A5}" type="presOf" srcId="{0F89AAD1-C8F9-40F8-B96D-C2E50B36D7AD}" destId="{51A5DE9E-1530-41F9-A0FB-E0EE4AB05BFE}" srcOrd="1" destOrd="0" presId="urn:microsoft.com/office/officeart/2005/8/layout/process2"/>
    <dgm:cxn modelId="{0A0625A6-FADE-4444-B536-21D23937A94C}" type="presOf" srcId="{827840F3-2802-4A47-8E52-3056301BC5D7}" destId="{115E63ED-458D-48DD-A4B8-F28170638F93}" srcOrd="0" destOrd="0" presId="urn:microsoft.com/office/officeart/2005/8/layout/process2"/>
    <dgm:cxn modelId="{4C77DEB4-F780-46A0-B13F-893B7CEAA40A}" type="presOf" srcId="{BFA7606B-3BBC-4ED7-A0B9-3E808D3BAF10}" destId="{8A37B7E8-F8F5-4E98-B286-FF4AC87340EB}" srcOrd="1" destOrd="0" presId="urn:microsoft.com/office/officeart/2005/8/layout/process2"/>
    <dgm:cxn modelId="{FC8B4FBD-4DA9-415B-ADE9-B37A38437557}" type="presOf" srcId="{BFA7606B-3BBC-4ED7-A0B9-3E808D3BAF10}" destId="{C29397A2-8F27-4821-B011-23A55CCA3CB9}" srcOrd="0" destOrd="0" presId="urn:microsoft.com/office/officeart/2005/8/layout/process2"/>
    <dgm:cxn modelId="{2F96C8CA-6898-4CE8-BE23-ACB913D66EFC}" srcId="{827840F3-2802-4A47-8E52-3056301BC5D7}" destId="{520B446B-DE65-4787-BC46-0788CF227C1A}" srcOrd="2" destOrd="0" parTransId="{13AC3C36-6BDF-4828-B04B-7BB1BC3AF23A}" sibTransId="{B1996299-3802-4433-911A-B9B980B824C9}"/>
    <dgm:cxn modelId="{362A56D6-1D92-4BA8-A81C-41CC9A3B141C}" srcId="{827840F3-2802-4A47-8E52-3056301BC5D7}" destId="{A6479721-6C91-4EB9-9DBA-6310D27AC807}" srcOrd="4" destOrd="0" parTransId="{AA7244B3-9B6B-46FF-BD48-30C8AAAE3FD3}" sibTransId="{4D54658D-022B-43FF-A0F0-AE15DABB9AE9}"/>
    <dgm:cxn modelId="{CBE177DB-F53F-4C48-B6CF-912179DCEF6A}" srcId="{827840F3-2802-4A47-8E52-3056301BC5D7}" destId="{38DD192F-1B52-460D-A028-7E369547A981}" srcOrd="1" destOrd="0" parTransId="{373B89BE-8BED-4439-A4D4-38B842E98B0F}" sibTransId="{BFA7606B-3BBC-4ED7-A0B9-3E808D3BAF10}"/>
    <dgm:cxn modelId="{E6CA41E5-11B8-4A71-B08A-310321795F88}" type="presOf" srcId="{E5F8132A-093D-4721-9204-D01628C75626}" destId="{54ACFFA8-133E-4EA1-8BFC-6FE9F844C363}" srcOrd="0" destOrd="0" presId="urn:microsoft.com/office/officeart/2005/8/layout/process2"/>
    <dgm:cxn modelId="{0F3BA3EB-DFD8-4DB7-AFFB-1298FD36BC22}" type="presOf" srcId="{2BA3712E-5F9D-4E39-BAF6-D6FC8D10E035}" destId="{F39713B7-8B82-43AD-81A1-94C8ED60179F}" srcOrd="1" destOrd="0" presId="urn:microsoft.com/office/officeart/2005/8/layout/process2"/>
    <dgm:cxn modelId="{53E929FD-6E7A-4336-99D9-84AA57FAECA8}" type="presOf" srcId="{2BA3712E-5F9D-4E39-BAF6-D6FC8D10E035}" destId="{64E300F4-4BBD-4305-8BD6-F74FAB64081E}" srcOrd="0" destOrd="0" presId="urn:microsoft.com/office/officeart/2005/8/layout/process2"/>
    <dgm:cxn modelId="{DB437F1D-9BAE-4631-BA14-B068B97D2E6E}" type="presParOf" srcId="{115E63ED-458D-48DD-A4B8-F28170638F93}" destId="{54ACFFA8-133E-4EA1-8BFC-6FE9F844C363}" srcOrd="0" destOrd="0" presId="urn:microsoft.com/office/officeart/2005/8/layout/process2"/>
    <dgm:cxn modelId="{99A4983F-CAA9-42DA-ABDE-1C81DFED1A58}" type="presParOf" srcId="{115E63ED-458D-48DD-A4B8-F28170638F93}" destId="{A7E96A1C-6FB8-40B4-BFA4-0B5474AB2F8B}" srcOrd="1" destOrd="0" presId="urn:microsoft.com/office/officeart/2005/8/layout/process2"/>
    <dgm:cxn modelId="{F45EC2E6-DE67-4D37-9BB1-8397CEED7AE1}" type="presParOf" srcId="{A7E96A1C-6FB8-40B4-BFA4-0B5474AB2F8B}" destId="{51A5DE9E-1530-41F9-A0FB-E0EE4AB05BFE}" srcOrd="0" destOrd="0" presId="urn:microsoft.com/office/officeart/2005/8/layout/process2"/>
    <dgm:cxn modelId="{67D345D0-F7D7-4283-9AAE-9A3975625DB6}" type="presParOf" srcId="{115E63ED-458D-48DD-A4B8-F28170638F93}" destId="{BAB31F42-6FEA-457A-97B9-7FCFCF14B0F6}" srcOrd="2" destOrd="0" presId="urn:microsoft.com/office/officeart/2005/8/layout/process2"/>
    <dgm:cxn modelId="{4266FD8D-D423-412B-8BEE-2F45B019AE5F}" type="presParOf" srcId="{115E63ED-458D-48DD-A4B8-F28170638F93}" destId="{C29397A2-8F27-4821-B011-23A55CCA3CB9}" srcOrd="3" destOrd="0" presId="urn:microsoft.com/office/officeart/2005/8/layout/process2"/>
    <dgm:cxn modelId="{54F7C96D-BBA9-4FF7-B4EF-A7BC6C2F1C27}" type="presParOf" srcId="{C29397A2-8F27-4821-B011-23A55CCA3CB9}" destId="{8A37B7E8-F8F5-4E98-B286-FF4AC87340EB}" srcOrd="0" destOrd="0" presId="urn:microsoft.com/office/officeart/2005/8/layout/process2"/>
    <dgm:cxn modelId="{BC0A08CD-2F9E-44D5-9BAE-23FF508F575A}" type="presParOf" srcId="{115E63ED-458D-48DD-A4B8-F28170638F93}" destId="{EBED071A-1864-4416-B14F-929459B212A7}" srcOrd="4" destOrd="0" presId="urn:microsoft.com/office/officeart/2005/8/layout/process2"/>
    <dgm:cxn modelId="{388802E1-0475-4571-8E77-676F55E5A9F4}" type="presParOf" srcId="{115E63ED-458D-48DD-A4B8-F28170638F93}" destId="{868DB2D1-4BB2-4981-BDA5-BD7DD09DFE3A}" srcOrd="5" destOrd="0" presId="urn:microsoft.com/office/officeart/2005/8/layout/process2"/>
    <dgm:cxn modelId="{598E14FA-364C-4509-8047-74E6CF019870}" type="presParOf" srcId="{868DB2D1-4BB2-4981-BDA5-BD7DD09DFE3A}" destId="{D47BFBEC-A8B2-4A03-A5CE-A3412CCD3D1D}" srcOrd="0" destOrd="0" presId="urn:microsoft.com/office/officeart/2005/8/layout/process2"/>
    <dgm:cxn modelId="{E84424DC-2E55-4B90-898A-868415EE78D8}" type="presParOf" srcId="{115E63ED-458D-48DD-A4B8-F28170638F93}" destId="{E85FEA01-6DCF-4AE9-A48A-D4E99B607A42}" srcOrd="6" destOrd="0" presId="urn:microsoft.com/office/officeart/2005/8/layout/process2"/>
    <dgm:cxn modelId="{F5515C30-FE50-49A7-92D0-039C6B336D34}" type="presParOf" srcId="{115E63ED-458D-48DD-A4B8-F28170638F93}" destId="{64E300F4-4BBD-4305-8BD6-F74FAB64081E}" srcOrd="7" destOrd="0" presId="urn:microsoft.com/office/officeart/2005/8/layout/process2"/>
    <dgm:cxn modelId="{A1B4EA2E-D1C5-4F7D-8603-2F8DCC2662E8}" type="presParOf" srcId="{64E300F4-4BBD-4305-8BD6-F74FAB64081E}" destId="{F39713B7-8B82-43AD-81A1-94C8ED60179F}" srcOrd="0" destOrd="0" presId="urn:microsoft.com/office/officeart/2005/8/layout/process2"/>
    <dgm:cxn modelId="{F0095C96-98AF-4318-88F6-E6AAAD4AFD05}" type="presParOf" srcId="{115E63ED-458D-48DD-A4B8-F28170638F93}" destId="{B7436FB3-5405-4E56-BB1E-1AF689CE4C2C}" srcOrd="8"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60ACE53E-FA27-4F2D-B5AB-57F9E688C288}" type="doc">
      <dgm:prSet loTypeId="urn:microsoft.com/office/officeart/2005/8/layout/process5" loCatId="process" qsTypeId="urn:microsoft.com/office/officeart/2005/8/quickstyle/simple1" qsCatId="simple" csTypeId="urn:microsoft.com/office/officeart/2005/8/colors/accent2_4" csCatId="accent2" phldr="1"/>
      <dgm:spPr/>
      <dgm:t>
        <a:bodyPr/>
        <a:lstStyle/>
        <a:p>
          <a:endParaRPr lang="en-US"/>
        </a:p>
      </dgm:t>
    </dgm:pt>
    <dgm:pt modelId="{3EDB587B-3376-4AEE-AD98-6468782AE060}">
      <dgm:prSet phldrT="[Text]" custT="1"/>
      <dgm:spPr/>
      <dgm:t>
        <a:bodyPr/>
        <a:lstStyle/>
        <a:p>
          <a:r>
            <a:rPr lang="en-US" sz="2000"/>
            <a:t>Seize</a:t>
          </a:r>
          <a:endParaRPr lang="en-US" sz="2000" dirty="0"/>
        </a:p>
      </dgm:t>
    </dgm:pt>
    <dgm:pt modelId="{B2212E45-7E1B-4612-820A-42E1F989536B}" type="parTrans" cxnId="{7724CFA0-F378-427E-918F-2EC167A13631}">
      <dgm:prSet/>
      <dgm:spPr/>
      <dgm:t>
        <a:bodyPr/>
        <a:lstStyle/>
        <a:p>
          <a:endParaRPr lang="en-US"/>
        </a:p>
      </dgm:t>
    </dgm:pt>
    <dgm:pt modelId="{09FF94C2-C7BF-4120-B851-E9C29BBEB300}" type="sibTrans" cxnId="{7724CFA0-F378-427E-918F-2EC167A13631}">
      <dgm:prSet/>
      <dgm:spPr/>
      <dgm:t>
        <a:bodyPr/>
        <a:lstStyle/>
        <a:p>
          <a:endParaRPr lang="en-US"/>
        </a:p>
      </dgm:t>
    </dgm:pt>
    <dgm:pt modelId="{D02DD150-2F9F-4FB6-98F6-842DB2925B03}">
      <dgm:prSet phldrT="[Text]" custT="1"/>
      <dgm:spPr/>
      <dgm:t>
        <a:bodyPr/>
        <a:lstStyle/>
        <a:p>
          <a:r>
            <a:rPr lang="en-US" sz="2000"/>
            <a:t>Correctly package</a:t>
          </a:r>
          <a:endParaRPr lang="en-US" sz="2000" dirty="0"/>
        </a:p>
      </dgm:t>
    </dgm:pt>
    <dgm:pt modelId="{22EB649A-6531-42FD-ADD1-DC514B69AA63}" type="parTrans" cxnId="{49DF8846-8CC6-40C6-8B97-D85E0C601536}">
      <dgm:prSet/>
      <dgm:spPr/>
      <dgm:t>
        <a:bodyPr/>
        <a:lstStyle/>
        <a:p>
          <a:endParaRPr lang="en-US"/>
        </a:p>
      </dgm:t>
    </dgm:pt>
    <dgm:pt modelId="{5B57826B-4D86-49E8-ABFC-CB742DDC53DC}" type="sibTrans" cxnId="{49DF8846-8CC6-40C6-8B97-D85E0C601536}">
      <dgm:prSet/>
      <dgm:spPr/>
      <dgm:t>
        <a:bodyPr/>
        <a:lstStyle/>
        <a:p>
          <a:endParaRPr lang="en-US"/>
        </a:p>
      </dgm:t>
    </dgm:pt>
    <dgm:pt modelId="{B29EE59C-13D2-4636-BDCF-6E3103D83B04}">
      <dgm:prSet phldrT="[Text]" custT="1"/>
      <dgm:spPr/>
      <dgm:t>
        <a:bodyPr/>
        <a:lstStyle/>
        <a:p>
          <a:r>
            <a:rPr lang="en-US" sz="2000"/>
            <a:t>Exhibit label</a:t>
          </a:r>
          <a:endParaRPr lang="en-US" sz="2000" dirty="0"/>
        </a:p>
      </dgm:t>
    </dgm:pt>
    <dgm:pt modelId="{4B8CBA53-46D3-4FE6-85B7-C2870718812D}" type="parTrans" cxnId="{3C747299-AAD3-439E-803B-6FA7205E6DF8}">
      <dgm:prSet/>
      <dgm:spPr/>
      <dgm:t>
        <a:bodyPr/>
        <a:lstStyle/>
        <a:p>
          <a:endParaRPr lang="en-US"/>
        </a:p>
      </dgm:t>
    </dgm:pt>
    <dgm:pt modelId="{315A1639-06F6-40D7-95A9-C169F1CC704A}" type="sibTrans" cxnId="{3C747299-AAD3-439E-803B-6FA7205E6DF8}">
      <dgm:prSet/>
      <dgm:spPr/>
      <dgm:t>
        <a:bodyPr/>
        <a:lstStyle/>
        <a:p>
          <a:endParaRPr lang="en-US"/>
        </a:p>
      </dgm:t>
    </dgm:pt>
    <dgm:pt modelId="{0B595444-C9CB-4332-B5C1-B53E357AE0B8}">
      <dgm:prSet phldrT="[Text]" custT="1"/>
      <dgm:spPr/>
      <dgm:t>
        <a:bodyPr/>
        <a:lstStyle/>
        <a:p>
          <a:r>
            <a:rPr lang="en-US" sz="2000"/>
            <a:t>Exhibit number</a:t>
          </a:r>
          <a:endParaRPr lang="en-US" sz="2000" dirty="0"/>
        </a:p>
      </dgm:t>
    </dgm:pt>
    <dgm:pt modelId="{3328C6DC-635C-4DC0-BF1A-7980013E76FB}" type="parTrans" cxnId="{31FE17AF-18B2-4CAE-BE66-1418A0096238}">
      <dgm:prSet/>
      <dgm:spPr/>
      <dgm:t>
        <a:bodyPr/>
        <a:lstStyle/>
        <a:p>
          <a:endParaRPr lang="en-US"/>
        </a:p>
      </dgm:t>
    </dgm:pt>
    <dgm:pt modelId="{AB448DBC-B616-4EC6-9EB0-DF73C49B774D}" type="sibTrans" cxnId="{31FE17AF-18B2-4CAE-BE66-1418A0096238}">
      <dgm:prSet/>
      <dgm:spPr/>
      <dgm:t>
        <a:bodyPr/>
        <a:lstStyle/>
        <a:p>
          <a:endParaRPr lang="en-US" dirty="0"/>
        </a:p>
      </dgm:t>
    </dgm:pt>
    <dgm:pt modelId="{1009615F-AD13-49AB-BF4B-56A227D14A4A}">
      <dgm:prSet phldrT="[Text]" custT="1"/>
      <dgm:spPr/>
      <dgm:t>
        <a:bodyPr/>
        <a:lstStyle/>
        <a:p>
          <a:r>
            <a:rPr lang="en-US" sz="2000"/>
            <a:t>Forensic Examination</a:t>
          </a:r>
          <a:endParaRPr lang="en-US" sz="2000" dirty="0"/>
        </a:p>
      </dgm:t>
    </dgm:pt>
    <dgm:pt modelId="{9D577478-87A6-4BA1-B9D9-A03787D72AEE}" type="parTrans" cxnId="{2D54E9D9-4EDC-481F-B399-6FD93EEB49B2}">
      <dgm:prSet/>
      <dgm:spPr/>
      <dgm:t>
        <a:bodyPr/>
        <a:lstStyle/>
        <a:p>
          <a:endParaRPr lang="en-US"/>
        </a:p>
      </dgm:t>
    </dgm:pt>
    <dgm:pt modelId="{F6247D88-3A7B-465D-BEFE-FB946EB9CB3A}" type="sibTrans" cxnId="{2D54E9D9-4EDC-481F-B399-6FD93EEB49B2}">
      <dgm:prSet/>
      <dgm:spPr/>
      <dgm:t>
        <a:bodyPr/>
        <a:lstStyle/>
        <a:p>
          <a:endParaRPr lang="en-US"/>
        </a:p>
      </dgm:t>
    </dgm:pt>
    <dgm:pt modelId="{20FD8114-01C2-4D7E-8D80-030D4512A8CE}">
      <dgm:prSet phldrT="[Text]" custT="1"/>
      <dgm:spPr/>
      <dgm:t>
        <a:bodyPr/>
        <a:lstStyle/>
        <a:p>
          <a:r>
            <a:rPr lang="en-US" sz="2000"/>
            <a:t>Continuity signature</a:t>
          </a:r>
          <a:endParaRPr lang="en-US" sz="2000" dirty="0"/>
        </a:p>
      </dgm:t>
    </dgm:pt>
    <dgm:pt modelId="{8E8F9F1D-1551-4E15-A184-817AF5FF309A}" type="parTrans" cxnId="{A9BAF4B9-7404-447D-8F93-BD26C85ED96F}">
      <dgm:prSet/>
      <dgm:spPr/>
      <dgm:t>
        <a:bodyPr/>
        <a:lstStyle/>
        <a:p>
          <a:endParaRPr lang="en-US"/>
        </a:p>
      </dgm:t>
    </dgm:pt>
    <dgm:pt modelId="{7D2E19FF-52F3-482E-A26F-9FA0B9C32E6B}" type="sibTrans" cxnId="{A9BAF4B9-7404-447D-8F93-BD26C85ED96F}">
      <dgm:prSet/>
      <dgm:spPr/>
      <dgm:t>
        <a:bodyPr/>
        <a:lstStyle/>
        <a:p>
          <a:endParaRPr lang="en-US" dirty="0"/>
        </a:p>
      </dgm:t>
    </dgm:pt>
    <dgm:pt modelId="{847B5972-EFB0-4A5B-A59B-978C19A1509E}">
      <dgm:prSet phldrT="[Text]" custT="1"/>
      <dgm:spPr/>
      <dgm:t>
        <a:bodyPr/>
        <a:lstStyle/>
        <a:p>
          <a:r>
            <a:rPr lang="en-US" sz="2000"/>
            <a:t>Evidence for court</a:t>
          </a:r>
          <a:endParaRPr lang="en-US" sz="2000" dirty="0"/>
        </a:p>
      </dgm:t>
    </dgm:pt>
    <dgm:pt modelId="{94E87C93-BE72-47EA-BD47-355553724B54}" type="parTrans" cxnId="{26059425-84AC-444E-944C-EEE80BFB2C54}">
      <dgm:prSet/>
      <dgm:spPr/>
      <dgm:t>
        <a:bodyPr/>
        <a:lstStyle/>
        <a:p>
          <a:endParaRPr lang="en-US"/>
        </a:p>
      </dgm:t>
    </dgm:pt>
    <dgm:pt modelId="{D9D7AECD-B397-4F53-9DFC-C87C05B03F27}" type="sibTrans" cxnId="{26059425-84AC-444E-944C-EEE80BFB2C54}">
      <dgm:prSet/>
      <dgm:spPr/>
      <dgm:t>
        <a:bodyPr/>
        <a:lstStyle/>
        <a:p>
          <a:endParaRPr lang="en-US"/>
        </a:p>
      </dgm:t>
    </dgm:pt>
    <dgm:pt modelId="{8AA4C1A7-8E5E-47F5-9F50-62E82098C2E7}">
      <dgm:prSet phldrT="[Text]" custT="1"/>
      <dgm:spPr/>
      <dgm:t>
        <a:bodyPr/>
        <a:lstStyle/>
        <a:p>
          <a:r>
            <a:rPr lang="en-US" sz="2000"/>
            <a:t>EPNB entry/ statement</a:t>
          </a:r>
          <a:endParaRPr lang="en-US" sz="2000" dirty="0"/>
        </a:p>
      </dgm:t>
    </dgm:pt>
    <dgm:pt modelId="{DB4D23A7-9C1C-4AEF-8140-7617D14D1993}" type="parTrans" cxnId="{41CE3DFC-9B50-46CC-82DB-655FAEA0C551}">
      <dgm:prSet/>
      <dgm:spPr/>
      <dgm:t>
        <a:bodyPr/>
        <a:lstStyle/>
        <a:p>
          <a:endParaRPr lang="en-US"/>
        </a:p>
      </dgm:t>
    </dgm:pt>
    <dgm:pt modelId="{A1BCB36D-5C61-46C6-8958-B68ACD089395}" type="sibTrans" cxnId="{41CE3DFC-9B50-46CC-82DB-655FAEA0C551}">
      <dgm:prSet/>
      <dgm:spPr/>
      <dgm:t>
        <a:bodyPr/>
        <a:lstStyle/>
        <a:p>
          <a:endParaRPr lang="en-US"/>
        </a:p>
      </dgm:t>
    </dgm:pt>
    <dgm:pt modelId="{31F2C998-E3A5-414F-81CB-0B8A681FD584}" type="pres">
      <dgm:prSet presAssocID="{60ACE53E-FA27-4F2D-B5AB-57F9E688C288}" presName="diagram" presStyleCnt="0">
        <dgm:presLayoutVars>
          <dgm:dir/>
          <dgm:resizeHandles val="exact"/>
        </dgm:presLayoutVars>
      </dgm:prSet>
      <dgm:spPr/>
    </dgm:pt>
    <dgm:pt modelId="{6513A10E-7E26-4CDA-9B0F-77E84B718BD1}" type="pres">
      <dgm:prSet presAssocID="{3EDB587B-3376-4AEE-AD98-6468782AE060}" presName="node" presStyleLbl="node1" presStyleIdx="0" presStyleCnt="8">
        <dgm:presLayoutVars>
          <dgm:bulletEnabled val="1"/>
        </dgm:presLayoutVars>
      </dgm:prSet>
      <dgm:spPr/>
    </dgm:pt>
    <dgm:pt modelId="{2B1C7978-6AAE-44BC-9B10-F4FF7F76758A}" type="pres">
      <dgm:prSet presAssocID="{09FF94C2-C7BF-4120-B851-E9C29BBEB300}" presName="sibTrans" presStyleLbl="sibTrans2D1" presStyleIdx="0" presStyleCnt="7"/>
      <dgm:spPr/>
    </dgm:pt>
    <dgm:pt modelId="{493A0A1D-7B19-444B-9151-50A22DD92A52}" type="pres">
      <dgm:prSet presAssocID="{09FF94C2-C7BF-4120-B851-E9C29BBEB300}" presName="connectorText" presStyleLbl="sibTrans2D1" presStyleIdx="0" presStyleCnt="7"/>
      <dgm:spPr/>
    </dgm:pt>
    <dgm:pt modelId="{BCC0CE5A-EFE8-4618-B44E-16942F6920ED}" type="pres">
      <dgm:prSet presAssocID="{D02DD150-2F9F-4FB6-98F6-842DB2925B03}" presName="node" presStyleLbl="node1" presStyleIdx="1" presStyleCnt="8">
        <dgm:presLayoutVars>
          <dgm:bulletEnabled val="1"/>
        </dgm:presLayoutVars>
      </dgm:prSet>
      <dgm:spPr/>
    </dgm:pt>
    <dgm:pt modelId="{5CC61EF2-4623-408F-B166-D334D55199E4}" type="pres">
      <dgm:prSet presAssocID="{5B57826B-4D86-49E8-ABFC-CB742DDC53DC}" presName="sibTrans" presStyleLbl="sibTrans2D1" presStyleIdx="1" presStyleCnt="7"/>
      <dgm:spPr/>
    </dgm:pt>
    <dgm:pt modelId="{A18BFB0D-169D-4928-B20D-B2F1551638B6}" type="pres">
      <dgm:prSet presAssocID="{5B57826B-4D86-49E8-ABFC-CB742DDC53DC}" presName="connectorText" presStyleLbl="sibTrans2D1" presStyleIdx="1" presStyleCnt="7"/>
      <dgm:spPr/>
    </dgm:pt>
    <dgm:pt modelId="{B2F3ACC7-7A57-4317-BDF1-92845F4B00F2}" type="pres">
      <dgm:prSet presAssocID="{B29EE59C-13D2-4636-BDCF-6E3103D83B04}" presName="node" presStyleLbl="node1" presStyleIdx="2" presStyleCnt="8">
        <dgm:presLayoutVars>
          <dgm:bulletEnabled val="1"/>
        </dgm:presLayoutVars>
      </dgm:prSet>
      <dgm:spPr/>
    </dgm:pt>
    <dgm:pt modelId="{97816A66-53BC-4E3D-B0DF-FD794AEF1363}" type="pres">
      <dgm:prSet presAssocID="{315A1639-06F6-40D7-95A9-C169F1CC704A}" presName="sibTrans" presStyleLbl="sibTrans2D1" presStyleIdx="2" presStyleCnt="7"/>
      <dgm:spPr/>
    </dgm:pt>
    <dgm:pt modelId="{662EA1C4-7B91-488B-98CE-00D7D29187BF}" type="pres">
      <dgm:prSet presAssocID="{315A1639-06F6-40D7-95A9-C169F1CC704A}" presName="connectorText" presStyleLbl="sibTrans2D1" presStyleIdx="2" presStyleCnt="7"/>
      <dgm:spPr/>
    </dgm:pt>
    <dgm:pt modelId="{38DC6024-A60C-4CFB-B337-716E0B86A82B}" type="pres">
      <dgm:prSet presAssocID="{0B595444-C9CB-4332-B5C1-B53E357AE0B8}" presName="node" presStyleLbl="node1" presStyleIdx="3" presStyleCnt="8">
        <dgm:presLayoutVars>
          <dgm:bulletEnabled val="1"/>
        </dgm:presLayoutVars>
      </dgm:prSet>
      <dgm:spPr/>
    </dgm:pt>
    <dgm:pt modelId="{AC494985-7DFE-4CDE-8CEF-C6EFCD7E1866}" type="pres">
      <dgm:prSet presAssocID="{AB448DBC-B616-4EC6-9EB0-DF73C49B774D}" presName="sibTrans" presStyleLbl="sibTrans2D1" presStyleIdx="3" presStyleCnt="7"/>
      <dgm:spPr/>
    </dgm:pt>
    <dgm:pt modelId="{FD9F7953-CF40-4535-9009-D7A1938795CE}" type="pres">
      <dgm:prSet presAssocID="{AB448DBC-B616-4EC6-9EB0-DF73C49B774D}" presName="connectorText" presStyleLbl="sibTrans2D1" presStyleIdx="3" presStyleCnt="7"/>
      <dgm:spPr/>
    </dgm:pt>
    <dgm:pt modelId="{6F9B0A35-3381-4D68-A62E-7B817464E62F}" type="pres">
      <dgm:prSet presAssocID="{1009615F-AD13-49AB-BF4B-56A227D14A4A}" presName="node" presStyleLbl="node1" presStyleIdx="4" presStyleCnt="8">
        <dgm:presLayoutVars>
          <dgm:bulletEnabled val="1"/>
        </dgm:presLayoutVars>
      </dgm:prSet>
      <dgm:spPr/>
    </dgm:pt>
    <dgm:pt modelId="{4DFCCC5F-4F4D-4511-BF11-4C5AC3F0583B}" type="pres">
      <dgm:prSet presAssocID="{F6247D88-3A7B-465D-BEFE-FB946EB9CB3A}" presName="sibTrans" presStyleLbl="sibTrans2D1" presStyleIdx="4" presStyleCnt="7"/>
      <dgm:spPr/>
    </dgm:pt>
    <dgm:pt modelId="{253D3506-3C79-4F73-9AD3-9F2AD2E6CD4B}" type="pres">
      <dgm:prSet presAssocID="{F6247D88-3A7B-465D-BEFE-FB946EB9CB3A}" presName="connectorText" presStyleLbl="sibTrans2D1" presStyleIdx="4" presStyleCnt="7"/>
      <dgm:spPr/>
    </dgm:pt>
    <dgm:pt modelId="{92CB7DC2-0816-47AA-8ECC-027F6B7B75C3}" type="pres">
      <dgm:prSet presAssocID="{20FD8114-01C2-4D7E-8D80-030D4512A8CE}" presName="node" presStyleLbl="node1" presStyleIdx="5" presStyleCnt="8">
        <dgm:presLayoutVars>
          <dgm:bulletEnabled val="1"/>
        </dgm:presLayoutVars>
      </dgm:prSet>
      <dgm:spPr/>
    </dgm:pt>
    <dgm:pt modelId="{D7DDE643-5238-4734-BA7A-895901DCDC82}" type="pres">
      <dgm:prSet presAssocID="{7D2E19FF-52F3-482E-A26F-9FA0B9C32E6B}" presName="sibTrans" presStyleLbl="sibTrans2D1" presStyleIdx="5" presStyleCnt="7"/>
      <dgm:spPr/>
    </dgm:pt>
    <dgm:pt modelId="{12C362C5-1EE2-4F77-994F-563E85F9231D}" type="pres">
      <dgm:prSet presAssocID="{7D2E19FF-52F3-482E-A26F-9FA0B9C32E6B}" presName="connectorText" presStyleLbl="sibTrans2D1" presStyleIdx="5" presStyleCnt="7"/>
      <dgm:spPr/>
    </dgm:pt>
    <dgm:pt modelId="{A9B97615-AFE9-478F-A641-367E0762E98F}" type="pres">
      <dgm:prSet presAssocID="{847B5972-EFB0-4A5B-A59B-978C19A1509E}" presName="node" presStyleLbl="node1" presStyleIdx="6" presStyleCnt="8">
        <dgm:presLayoutVars>
          <dgm:bulletEnabled val="1"/>
        </dgm:presLayoutVars>
      </dgm:prSet>
      <dgm:spPr/>
    </dgm:pt>
    <dgm:pt modelId="{20D5C56B-1E73-4015-8C6B-A71D37EC350C}" type="pres">
      <dgm:prSet presAssocID="{D9D7AECD-B397-4F53-9DFC-C87C05B03F27}" presName="sibTrans" presStyleLbl="sibTrans2D1" presStyleIdx="6" presStyleCnt="7"/>
      <dgm:spPr/>
    </dgm:pt>
    <dgm:pt modelId="{0A09735D-C7B2-49F6-BD07-A2C1502B8211}" type="pres">
      <dgm:prSet presAssocID="{D9D7AECD-B397-4F53-9DFC-C87C05B03F27}" presName="connectorText" presStyleLbl="sibTrans2D1" presStyleIdx="6" presStyleCnt="7"/>
      <dgm:spPr/>
    </dgm:pt>
    <dgm:pt modelId="{86A5267D-42E8-4FD4-940A-1CC922AD9554}" type="pres">
      <dgm:prSet presAssocID="{8AA4C1A7-8E5E-47F5-9F50-62E82098C2E7}" presName="node" presStyleLbl="node1" presStyleIdx="7" presStyleCnt="8">
        <dgm:presLayoutVars>
          <dgm:bulletEnabled val="1"/>
        </dgm:presLayoutVars>
      </dgm:prSet>
      <dgm:spPr/>
    </dgm:pt>
  </dgm:ptLst>
  <dgm:cxnLst>
    <dgm:cxn modelId="{3540050A-56CF-4B63-9FD5-A5F10AAF1E99}" type="presOf" srcId="{5B57826B-4D86-49E8-ABFC-CB742DDC53DC}" destId="{5CC61EF2-4623-408F-B166-D334D55199E4}" srcOrd="0" destOrd="0" presId="urn:microsoft.com/office/officeart/2005/8/layout/process5"/>
    <dgm:cxn modelId="{76775F11-6D57-4DCA-AE32-F80E206AC146}" type="presOf" srcId="{3EDB587B-3376-4AEE-AD98-6468782AE060}" destId="{6513A10E-7E26-4CDA-9B0F-77E84B718BD1}" srcOrd="0" destOrd="0" presId="urn:microsoft.com/office/officeart/2005/8/layout/process5"/>
    <dgm:cxn modelId="{6776F719-48D7-47DE-A601-12ED5FF40E4F}" type="presOf" srcId="{315A1639-06F6-40D7-95A9-C169F1CC704A}" destId="{97816A66-53BC-4E3D-B0DF-FD794AEF1363}" srcOrd="0" destOrd="0" presId="urn:microsoft.com/office/officeart/2005/8/layout/process5"/>
    <dgm:cxn modelId="{B05F781B-0999-4106-A0A3-D74B3F3169A4}" type="presOf" srcId="{AB448DBC-B616-4EC6-9EB0-DF73C49B774D}" destId="{FD9F7953-CF40-4535-9009-D7A1938795CE}" srcOrd="1" destOrd="0" presId="urn:microsoft.com/office/officeart/2005/8/layout/process5"/>
    <dgm:cxn modelId="{43768621-E49F-4A19-9681-93EF86275D2B}" type="presOf" srcId="{D9D7AECD-B397-4F53-9DFC-C87C05B03F27}" destId="{0A09735D-C7B2-49F6-BD07-A2C1502B8211}" srcOrd="1" destOrd="0" presId="urn:microsoft.com/office/officeart/2005/8/layout/process5"/>
    <dgm:cxn modelId="{26059425-84AC-444E-944C-EEE80BFB2C54}" srcId="{60ACE53E-FA27-4F2D-B5AB-57F9E688C288}" destId="{847B5972-EFB0-4A5B-A59B-978C19A1509E}" srcOrd="6" destOrd="0" parTransId="{94E87C93-BE72-47EA-BD47-355553724B54}" sibTransId="{D9D7AECD-B397-4F53-9DFC-C87C05B03F27}"/>
    <dgm:cxn modelId="{AEA98C3E-B0E8-46BA-A80E-F73605FFA0A5}" type="presOf" srcId="{60ACE53E-FA27-4F2D-B5AB-57F9E688C288}" destId="{31F2C998-E3A5-414F-81CB-0B8A681FD584}" srcOrd="0" destOrd="0" presId="urn:microsoft.com/office/officeart/2005/8/layout/process5"/>
    <dgm:cxn modelId="{FDDCDF5D-397A-443A-9CC4-B7B2C85BC9B0}" type="presOf" srcId="{315A1639-06F6-40D7-95A9-C169F1CC704A}" destId="{662EA1C4-7B91-488B-98CE-00D7D29187BF}" srcOrd="1" destOrd="0" presId="urn:microsoft.com/office/officeart/2005/8/layout/process5"/>
    <dgm:cxn modelId="{49DF8846-8CC6-40C6-8B97-D85E0C601536}" srcId="{60ACE53E-FA27-4F2D-B5AB-57F9E688C288}" destId="{D02DD150-2F9F-4FB6-98F6-842DB2925B03}" srcOrd="1" destOrd="0" parTransId="{22EB649A-6531-42FD-ADD1-DC514B69AA63}" sibTransId="{5B57826B-4D86-49E8-ABFC-CB742DDC53DC}"/>
    <dgm:cxn modelId="{6154B946-273D-469C-B951-D44A4035AF7B}" type="presOf" srcId="{8AA4C1A7-8E5E-47F5-9F50-62E82098C2E7}" destId="{86A5267D-42E8-4FD4-940A-1CC922AD9554}" srcOrd="0" destOrd="0" presId="urn:microsoft.com/office/officeart/2005/8/layout/process5"/>
    <dgm:cxn modelId="{E29D6968-ED5F-4750-AD41-1BDC77DC105C}" type="presOf" srcId="{F6247D88-3A7B-465D-BEFE-FB946EB9CB3A}" destId="{253D3506-3C79-4F73-9AD3-9F2AD2E6CD4B}" srcOrd="1" destOrd="0" presId="urn:microsoft.com/office/officeart/2005/8/layout/process5"/>
    <dgm:cxn modelId="{F9E9256C-11D4-4317-AAB1-3B7360968A8E}" type="presOf" srcId="{AB448DBC-B616-4EC6-9EB0-DF73C49B774D}" destId="{AC494985-7DFE-4CDE-8CEF-C6EFCD7E1866}" srcOrd="0" destOrd="0" presId="urn:microsoft.com/office/officeart/2005/8/layout/process5"/>
    <dgm:cxn modelId="{D9B1684C-9461-4166-BF63-70E67123411A}" type="presOf" srcId="{20FD8114-01C2-4D7E-8D80-030D4512A8CE}" destId="{92CB7DC2-0816-47AA-8ECC-027F6B7B75C3}" srcOrd="0" destOrd="0" presId="urn:microsoft.com/office/officeart/2005/8/layout/process5"/>
    <dgm:cxn modelId="{12A57A4C-DA87-4BBF-8166-2237064BA240}" type="presOf" srcId="{D9D7AECD-B397-4F53-9DFC-C87C05B03F27}" destId="{20D5C56B-1E73-4015-8C6B-A71D37EC350C}" srcOrd="0" destOrd="0" presId="urn:microsoft.com/office/officeart/2005/8/layout/process5"/>
    <dgm:cxn modelId="{F3E38550-8007-44DF-BCE2-B3DFC62A6094}" type="presOf" srcId="{B29EE59C-13D2-4636-BDCF-6E3103D83B04}" destId="{B2F3ACC7-7A57-4317-BDF1-92845F4B00F2}" srcOrd="0" destOrd="0" presId="urn:microsoft.com/office/officeart/2005/8/layout/process5"/>
    <dgm:cxn modelId="{0AE8FF8E-0627-43C3-A252-433409E0CDAF}" type="presOf" srcId="{09FF94C2-C7BF-4120-B851-E9C29BBEB300}" destId="{493A0A1D-7B19-444B-9151-50A22DD92A52}" srcOrd="1" destOrd="0" presId="urn:microsoft.com/office/officeart/2005/8/layout/process5"/>
    <dgm:cxn modelId="{AEDACE94-368D-4291-B822-886EC78A521C}" type="presOf" srcId="{D02DD150-2F9F-4FB6-98F6-842DB2925B03}" destId="{BCC0CE5A-EFE8-4618-B44E-16942F6920ED}" srcOrd="0" destOrd="0" presId="urn:microsoft.com/office/officeart/2005/8/layout/process5"/>
    <dgm:cxn modelId="{3C747299-AAD3-439E-803B-6FA7205E6DF8}" srcId="{60ACE53E-FA27-4F2D-B5AB-57F9E688C288}" destId="{B29EE59C-13D2-4636-BDCF-6E3103D83B04}" srcOrd="2" destOrd="0" parTransId="{4B8CBA53-46D3-4FE6-85B7-C2870718812D}" sibTransId="{315A1639-06F6-40D7-95A9-C169F1CC704A}"/>
    <dgm:cxn modelId="{0842B599-2090-4A22-BA5B-6FDDECB47048}" type="presOf" srcId="{5B57826B-4D86-49E8-ABFC-CB742DDC53DC}" destId="{A18BFB0D-169D-4928-B20D-B2F1551638B6}" srcOrd="1" destOrd="0" presId="urn:microsoft.com/office/officeart/2005/8/layout/process5"/>
    <dgm:cxn modelId="{7724CFA0-F378-427E-918F-2EC167A13631}" srcId="{60ACE53E-FA27-4F2D-B5AB-57F9E688C288}" destId="{3EDB587B-3376-4AEE-AD98-6468782AE060}" srcOrd="0" destOrd="0" parTransId="{B2212E45-7E1B-4612-820A-42E1F989536B}" sibTransId="{09FF94C2-C7BF-4120-B851-E9C29BBEB300}"/>
    <dgm:cxn modelId="{1ED107A7-5440-4842-9238-A9345B511E16}" type="presOf" srcId="{847B5972-EFB0-4A5B-A59B-978C19A1509E}" destId="{A9B97615-AFE9-478F-A641-367E0762E98F}" srcOrd="0" destOrd="0" presId="urn:microsoft.com/office/officeart/2005/8/layout/process5"/>
    <dgm:cxn modelId="{CB438EA7-9FCB-4971-B265-00C16CB5D941}" type="presOf" srcId="{7D2E19FF-52F3-482E-A26F-9FA0B9C32E6B}" destId="{D7DDE643-5238-4734-BA7A-895901DCDC82}" srcOrd="0" destOrd="0" presId="urn:microsoft.com/office/officeart/2005/8/layout/process5"/>
    <dgm:cxn modelId="{31FE17AF-18B2-4CAE-BE66-1418A0096238}" srcId="{60ACE53E-FA27-4F2D-B5AB-57F9E688C288}" destId="{0B595444-C9CB-4332-B5C1-B53E357AE0B8}" srcOrd="3" destOrd="0" parTransId="{3328C6DC-635C-4DC0-BF1A-7980013E76FB}" sibTransId="{AB448DBC-B616-4EC6-9EB0-DF73C49B774D}"/>
    <dgm:cxn modelId="{F55D60B4-534B-41ED-AE88-2CF56A735CCA}" type="presOf" srcId="{7D2E19FF-52F3-482E-A26F-9FA0B9C32E6B}" destId="{12C362C5-1EE2-4F77-994F-563E85F9231D}" srcOrd="1" destOrd="0" presId="urn:microsoft.com/office/officeart/2005/8/layout/process5"/>
    <dgm:cxn modelId="{E5C349B4-31EB-4735-820E-337A7E1335AB}" type="presOf" srcId="{F6247D88-3A7B-465D-BEFE-FB946EB9CB3A}" destId="{4DFCCC5F-4F4D-4511-BF11-4C5AC3F0583B}" srcOrd="0" destOrd="0" presId="urn:microsoft.com/office/officeart/2005/8/layout/process5"/>
    <dgm:cxn modelId="{A9BAF4B9-7404-447D-8F93-BD26C85ED96F}" srcId="{60ACE53E-FA27-4F2D-B5AB-57F9E688C288}" destId="{20FD8114-01C2-4D7E-8D80-030D4512A8CE}" srcOrd="5" destOrd="0" parTransId="{8E8F9F1D-1551-4E15-A184-817AF5FF309A}" sibTransId="{7D2E19FF-52F3-482E-A26F-9FA0B9C32E6B}"/>
    <dgm:cxn modelId="{2D54E9D9-4EDC-481F-B399-6FD93EEB49B2}" srcId="{60ACE53E-FA27-4F2D-B5AB-57F9E688C288}" destId="{1009615F-AD13-49AB-BF4B-56A227D14A4A}" srcOrd="4" destOrd="0" parTransId="{9D577478-87A6-4BA1-B9D9-A03787D72AEE}" sibTransId="{F6247D88-3A7B-465D-BEFE-FB946EB9CB3A}"/>
    <dgm:cxn modelId="{7D65B6DF-FB7C-4EF5-9695-1069D50A76DF}" type="presOf" srcId="{09FF94C2-C7BF-4120-B851-E9C29BBEB300}" destId="{2B1C7978-6AAE-44BC-9B10-F4FF7F76758A}" srcOrd="0" destOrd="0" presId="urn:microsoft.com/office/officeart/2005/8/layout/process5"/>
    <dgm:cxn modelId="{BDF61FEB-3E2D-441B-9E24-EF8251837770}" type="presOf" srcId="{0B595444-C9CB-4332-B5C1-B53E357AE0B8}" destId="{38DC6024-A60C-4CFB-B337-716E0B86A82B}" srcOrd="0" destOrd="0" presId="urn:microsoft.com/office/officeart/2005/8/layout/process5"/>
    <dgm:cxn modelId="{DFF2E1EF-ED17-4AC4-A1D2-AFCDF8FCB333}" type="presOf" srcId="{1009615F-AD13-49AB-BF4B-56A227D14A4A}" destId="{6F9B0A35-3381-4D68-A62E-7B817464E62F}" srcOrd="0" destOrd="0" presId="urn:microsoft.com/office/officeart/2005/8/layout/process5"/>
    <dgm:cxn modelId="{41CE3DFC-9B50-46CC-82DB-655FAEA0C551}" srcId="{60ACE53E-FA27-4F2D-B5AB-57F9E688C288}" destId="{8AA4C1A7-8E5E-47F5-9F50-62E82098C2E7}" srcOrd="7" destOrd="0" parTransId="{DB4D23A7-9C1C-4AEF-8140-7617D14D1993}" sibTransId="{A1BCB36D-5C61-46C6-8958-B68ACD089395}"/>
    <dgm:cxn modelId="{CC183458-661C-4CE8-8358-5EDEBF596C76}" type="presParOf" srcId="{31F2C998-E3A5-414F-81CB-0B8A681FD584}" destId="{6513A10E-7E26-4CDA-9B0F-77E84B718BD1}" srcOrd="0" destOrd="0" presId="urn:microsoft.com/office/officeart/2005/8/layout/process5"/>
    <dgm:cxn modelId="{A64BD025-BFF2-4014-AB52-0BC0B4C44F18}" type="presParOf" srcId="{31F2C998-E3A5-414F-81CB-0B8A681FD584}" destId="{2B1C7978-6AAE-44BC-9B10-F4FF7F76758A}" srcOrd="1" destOrd="0" presId="urn:microsoft.com/office/officeart/2005/8/layout/process5"/>
    <dgm:cxn modelId="{07EF51FF-5C50-446C-94BC-308336FEF160}" type="presParOf" srcId="{2B1C7978-6AAE-44BC-9B10-F4FF7F76758A}" destId="{493A0A1D-7B19-444B-9151-50A22DD92A52}" srcOrd="0" destOrd="0" presId="urn:microsoft.com/office/officeart/2005/8/layout/process5"/>
    <dgm:cxn modelId="{F1122E8C-1274-43FC-BD94-329922D9873C}" type="presParOf" srcId="{31F2C998-E3A5-414F-81CB-0B8A681FD584}" destId="{BCC0CE5A-EFE8-4618-B44E-16942F6920ED}" srcOrd="2" destOrd="0" presId="urn:microsoft.com/office/officeart/2005/8/layout/process5"/>
    <dgm:cxn modelId="{0D856B67-56E1-45A0-A67D-1EA9808142E0}" type="presParOf" srcId="{31F2C998-E3A5-414F-81CB-0B8A681FD584}" destId="{5CC61EF2-4623-408F-B166-D334D55199E4}" srcOrd="3" destOrd="0" presId="urn:microsoft.com/office/officeart/2005/8/layout/process5"/>
    <dgm:cxn modelId="{0C7BB096-22CB-4058-9CB9-51492C637A4E}" type="presParOf" srcId="{5CC61EF2-4623-408F-B166-D334D55199E4}" destId="{A18BFB0D-169D-4928-B20D-B2F1551638B6}" srcOrd="0" destOrd="0" presId="urn:microsoft.com/office/officeart/2005/8/layout/process5"/>
    <dgm:cxn modelId="{392D5D3C-D1E4-4FD2-B700-9D4D8D5A78EF}" type="presParOf" srcId="{31F2C998-E3A5-414F-81CB-0B8A681FD584}" destId="{B2F3ACC7-7A57-4317-BDF1-92845F4B00F2}" srcOrd="4" destOrd="0" presId="urn:microsoft.com/office/officeart/2005/8/layout/process5"/>
    <dgm:cxn modelId="{1D3EADEB-C48A-446A-B7B6-BA7D6EA6501D}" type="presParOf" srcId="{31F2C998-E3A5-414F-81CB-0B8A681FD584}" destId="{97816A66-53BC-4E3D-B0DF-FD794AEF1363}" srcOrd="5" destOrd="0" presId="urn:microsoft.com/office/officeart/2005/8/layout/process5"/>
    <dgm:cxn modelId="{FC58100A-A27D-4C9F-8B14-3D6A55771504}" type="presParOf" srcId="{97816A66-53BC-4E3D-B0DF-FD794AEF1363}" destId="{662EA1C4-7B91-488B-98CE-00D7D29187BF}" srcOrd="0" destOrd="0" presId="urn:microsoft.com/office/officeart/2005/8/layout/process5"/>
    <dgm:cxn modelId="{1F005EB4-4911-4FC7-9FF0-EEE31862022B}" type="presParOf" srcId="{31F2C998-E3A5-414F-81CB-0B8A681FD584}" destId="{38DC6024-A60C-4CFB-B337-716E0B86A82B}" srcOrd="6" destOrd="0" presId="urn:microsoft.com/office/officeart/2005/8/layout/process5"/>
    <dgm:cxn modelId="{35AB340D-EAD8-4865-8FB7-EFBE757EE8DA}" type="presParOf" srcId="{31F2C998-E3A5-414F-81CB-0B8A681FD584}" destId="{AC494985-7DFE-4CDE-8CEF-C6EFCD7E1866}" srcOrd="7" destOrd="0" presId="urn:microsoft.com/office/officeart/2005/8/layout/process5"/>
    <dgm:cxn modelId="{0B8D8C9F-0225-45B0-9A7C-DAF557CED8DF}" type="presParOf" srcId="{AC494985-7DFE-4CDE-8CEF-C6EFCD7E1866}" destId="{FD9F7953-CF40-4535-9009-D7A1938795CE}" srcOrd="0" destOrd="0" presId="urn:microsoft.com/office/officeart/2005/8/layout/process5"/>
    <dgm:cxn modelId="{097CA1DB-A140-42E1-BDE6-D3EAB6CB393D}" type="presParOf" srcId="{31F2C998-E3A5-414F-81CB-0B8A681FD584}" destId="{6F9B0A35-3381-4D68-A62E-7B817464E62F}" srcOrd="8" destOrd="0" presId="urn:microsoft.com/office/officeart/2005/8/layout/process5"/>
    <dgm:cxn modelId="{1D09AC59-2E20-4F74-B594-341AEDABDBC7}" type="presParOf" srcId="{31F2C998-E3A5-414F-81CB-0B8A681FD584}" destId="{4DFCCC5F-4F4D-4511-BF11-4C5AC3F0583B}" srcOrd="9" destOrd="0" presId="urn:microsoft.com/office/officeart/2005/8/layout/process5"/>
    <dgm:cxn modelId="{B404536B-C1D6-4F2B-854B-832D7CC8186C}" type="presParOf" srcId="{4DFCCC5F-4F4D-4511-BF11-4C5AC3F0583B}" destId="{253D3506-3C79-4F73-9AD3-9F2AD2E6CD4B}" srcOrd="0" destOrd="0" presId="urn:microsoft.com/office/officeart/2005/8/layout/process5"/>
    <dgm:cxn modelId="{F9AD1981-F13B-45FB-B978-AE187D875819}" type="presParOf" srcId="{31F2C998-E3A5-414F-81CB-0B8A681FD584}" destId="{92CB7DC2-0816-47AA-8ECC-027F6B7B75C3}" srcOrd="10" destOrd="0" presId="urn:microsoft.com/office/officeart/2005/8/layout/process5"/>
    <dgm:cxn modelId="{19B4893D-0341-47C6-A5B6-59304BF27871}" type="presParOf" srcId="{31F2C998-E3A5-414F-81CB-0B8A681FD584}" destId="{D7DDE643-5238-4734-BA7A-895901DCDC82}" srcOrd="11" destOrd="0" presId="urn:microsoft.com/office/officeart/2005/8/layout/process5"/>
    <dgm:cxn modelId="{BDB01E26-85FA-455E-90D7-206416244E72}" type="presParOf" srcId="{D7DDE643-5238-4734-BA7A-895901DCDC82}" destId="{12C362C5-1EE2-4F77-994F-563E85F9231D}" srcOrd="0" destOrd="0" presId="urn:microsoft.com/office/officeart/2005/8/layout/process5"/>
    <dgm:cxn modelId="{0818AA92-BA60-4AE8-B4A3-47741F81D744}" type="presParOf" srcId="{31F2C998-E3A5-414F-81CB-0B8A681FD584}" destId="{A9B97615-AFE9-478F-A641-367E0762E98F}" srcOrd="12" destOrd="0" presId="urn:microsoft.com/office/officeart/2005/8/layout/process5"/>
    <dgm:cxn modelId="{A747BAE3-F793-43D3-B811-23AE41A0981B}" type="presParOf" srcId="{31F2C998-E3A5-414F-81CB-0B8A681FD584}" destId="{20D5C56B-1E73-4015-8C6B-A71D37EC350C}" srcOrd="13" destOrd="0" presId="urn:microsoft.com/office/officeart/2005/8/layout/process5"/>
    <dgm:cxn modelId="{D5B9BC21-7965-4587-9518-15A8CAF4A4BF}" type="presParOf" srcId="{20D5C56B-1E73-4015-8C6B-A71D37EC350C}" destId="{0A09735D-C7B2-49F6-BD07-A2C1502B8211}" srcOrd="0" destOrd="0" presId="urn:microsoft.com/office/officeart/2005/8/layout/process5"/>
    <dgm:cxn modelId="{394A1EB0-AF50-4CE7-8B4C-7146B14C772E}" type="presParOf" srcId="{31F2C998-E3A5-414F-81CB-0B8A681FD584}" destId="{86A5267D-42E8-4FD4-940A-1CC922AD9554}" srcOrd="14"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D482742C-D5D1-414A-B282-2A46FAC0ECD0}"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43A8BACF-E83F-4092-B737-EFF4515CC8B1}">
      <dgm:prSet/>
      <dgm:spPr/>
      <dgm:t>
        <a:bodyPr/>
        <a:lstStyle/>
        <a:p>
          <a:r>
            <a:rPr lang="en-US" dirty="0"/>
            <a:t>To understand what amounts to:</a:t>
          </a:r>
        </a:p>
      </dgm:t>
    </dgm:pt>
    <dgm:pt modelId="{765928B2-6DD0-4B89-B1DE-1ED6FCFC5613}" type="parTrans" cxnId="{DDE618CD-2D90-4F7F-995B-AE8CAB6280DB}">
      <dgm:prSet/>
      <dgm:spPr/>
      <dgm:t>
        <a:bodyPr/>
        <a:lstStyle/>
        <a:p>
          <a:endParaRPr lang="en-US"/>
        </a:p>
      </dgm:t>
    </dgm:pt>
    <dgm:pt modelId="{4E5B7F26-EBBD-47CF-B0B3-16AF6F03CFBA}" type="sibTrans" cxnId="{DDE618CD-2D90-4F7F-995B-AE8CAB6280DB}">
      <dgm:prSet/>
      <dgm:spPr/>
      <dgm:t>
        <a:bodyPr/>
        <a:lstStyle/>
        <a:p>
          <a:endParaRPr lang="en-US"/>
        </a:p>
      </dgm:t>
    </dgm:pt>
    <dgm:pt modelId="{10E8F019-F136-47DA-813C-0427B9DC32DE}">
      <dgm:prSet/>
      <dgm:spPr/>
      <dgm:t>
        <a:bodyPr/>
        <a:lstStyle/>
        <a:p>
          <a:r>
            <a:rPr lang="en-US"/>
            <a:t>-Burglary Sec. 91A/91B</a:t>
          </a:r>
        </a:p>
      </dgm:t>
    </dgm:pt>
    <dgm:pt modelId="{A8615964-9215-40B0-B1C9-CA900FD09A72}" type="parTrans" cxnId="{35481EEB-2812-482A-B68F-EB294E061198}">
      <dgm:prSet/>
      <dgm:spPr/>
      <dgm:t>
        <a:bodyPr/>
        <a:lstStyle/>
        <a:p>
          <a:endParaRPr lang="en-US"/>
        </a:p>
      </dgm:t>
    </dgm:pt>
    <dgm:pt modelId="{E62EC1FA-66E1-4351-ACEE-9E2FB96EDC24}" type="sibTrans" cxnId="{35481EEB-2812-482A-B68F-EB294E061198}">
      <dgm:prSet/>
      <dgm:spPr/>
      <dgm:t>
        <a:bodyPr/>
        <a:lstStyle/>
        <a:p>
          <a:endParaRPr lang="en-US"/>
        </a:p>
      </dgm:t>
    </dgm:pt>
    <dgm:pt modelId="{2F784339-FBC2-451D-9AF4-B2A4FACBF07D}">
      <dgm:prSet/>
      <dgm:spPr/>
      <dgm:t>
        <a:bodyPr/>
        <a:lstStyle/>
        <a:p>
          <a:r>
            <a:rPr lang="en-US"/>
            <a:t>-Robbery Sec.8</a:t>
          </a:r>
        </a:p>
      </dgm:t>
    </dgm:pt>
    <dgm:pt modelId="{332817E4-9919-4A04-95AE-94533C2DA84D}" type="parTrans" cxnId="{077A302A-0318-464B-BAE2-95F75F58A08C}">
      <dgm:prSet/>
      <dgm:spPr/>
      <dgm:t>
        <a:bodyPr/>
        <a:lstStyle/>
        <a:p>
          <a:endParaRPr lang="en-US"/>
        </a:p>
      </dgm:t>
    </dgm:pt>
    <dgm:pt modelId="{0EC51DCC-1FC5-4CD1-B3D0-E0F1BA82CC66}" type="sibTrans" cxnId="{077A302A-0318-464B-BAE2-95F75F58A08C}">
      <dgm:prSet/>
      <dgm:spPr/>
      <dgm:t>
        <a:bodyPr/>
        <a:lstStyle/>
        <a:p>
          <a:endParaRPr lang="en-US"/>
        </a:p>
      </dgm:t>
    </dgm:pt>
    <dgm:pt modelId="{2ACBAF74-0A87-8F45-8ED9-6F3B77B4942D}" type="pres">
      <dgm:prSet presAssocID="{D482742C-D5D1-414A-B282-2A46FAC0ECD0}" presName="linear" presStyleCnt="0">
        <dgm:presLayoutVars>
          <dgm:animLvl val="lvl"/>
          <dgm:resizeHandles val="exact"/>
        </dgm:presLayoutVars>
      </dgm:prSet>
      <dgm:spPr/>
    </dgm:pt>
    <dgm:pt modelId="{017B6CE5-88A6-F447-8711-D1CC2CCBADB9}" type="pres">
      <dgm:prSet presAssocID="{43A8BACF-E83F-4092-B737-EFF4515CC8B1}" presName="parentText" presStyleLbl="node1" presStyleIdx="0" presStyleCnt="3">
        <dgm:presLayoutVars>
          <dgm:chMax val="0"/>
          <dgm:bulletEnabled val="1"/>
        </dgm:presLayoutVars>
      </dgm:prSet>
      <dgm:spPr/>
    </dgm:pt>
    <dgm:pt modelId="{C0A65B2E-3369-7B48-A897-236837924878}" type="pres">
      <dgm:prSet presAssocID="{4E5B7F26-EBBD-47CF-B0B3-16AF6F03CFBA}" presName="spacer" presStyleCnt="0"/>
      <dgm:spPr/>
    </dgm:pt>
    <dgm:pt modelId="{2666C3A8-3DDF-234C-9B41-27AF42DE25BF}" type="pres">
      <dgm:prSet presAssocID="{10E8F019-F136-47DA-813C-0427B9DC32DE}" presName="parentText" presStyleLbl="node1" presStyleIdx="1" presStyleCnt="3">
        <dgm:presLayoutVars>
          <dgm:chMax val="0"/>
          <dgm:bulletEnabled val="1"/>
        </dgm:presLayoutVars>
      </dgm:prSet>
      <dgm:spPr/>
    </dgm:pt>
    <dgm:pt modelId="{D18DBD41-C557-6348-BCFD-FF4C8E736AC9}" type="pres">
      <dgm:prSet presAssocID="{E62EC1FA-66E1-4351-ACEE-9E2FB96EDC24}" presName="spacer" presStyleCnt="0"/>
      <dgm:spPr/>
    </dgm:pt>
    <dgm:pt modelId="{5F8449CC-6217-A648-90CE-FA378F73B110}" type="pres">
      <dgm:prSet presAssocID="{2F784339-FBC2-451D-9AF4-B2A4FACBF07D}" presName="parentText" presStyleLbl="node1" presStyleIdx="2" presStyleCnt="3">
        <dgm:presLayoutVars>
          <dgm:chMax val="0"/>
          <dgm:bulletEnabled val="1"/>
        </dgm:presLayoutVars>
      </dgm:prSet>
      <dgm:spPr/>
    </dgm:pt>
  </dgm:ptLst>
  <dgm:cxnLst>
    <dgm:cxn modelId="{077A302A-0318-464B-BAE2-95F75F58A08C}" srcId="{D482742C-D5D1-414A-B282-2A46FAC0ECD0}" destId="{2F784339-FBC2-451D-9AF4-B2A4FACBF07D}" srcOrd="2" destOrd="0" parTransId="{332817E4-9919-4A04-95AE-94533C2DA84D}" sibTransId="{0EC51DCC-1FC5-4CD1-B3D0-E0F1BA82CC66}"/>
    <dgm:cxn modelId="{E6D27B3E-AD78-4D46-A746-A69374EAC126}" type="presOf" srcId="{D482742C-D5D1-414A-B282-2A46FAC0ECD0}" destId="{2ACBAF74-0A87-8F45-8ED9-6F3B77B4942D}" srcOrd="0" destOrd="0" presId="urn:microsoft.com/office/officeart/2005/8/layout/vList2"/>
    <dgm:cxn modelId="{492F5564-C56D-CB43-B1E9-D96F8EC31748}" type="presOf" srcId="{10E8F019-F136-47DA-813C-0427B9DC32DE}" destId="{2666C3A8-3DDF-234C-9B41-27AF42DE25BF}" srcOrd="0" destOrd="0" presId="urn:microsoft.com/office/officeart/2005/8/layout/vList2"/>
    <dgm:cxn modelId="{F4F8ED65-0978-6E43-8F69-BD9308F43842}" type="presOf" srcId="{43A8BACF-E83F-4092-B737-EFF4515CC8B1}" destId="{017B6CE5-88A6-F447-8711-D1CC2CCBADB9}" srcOrd="0" destOrd="0" presId="urn:microsoft.com/office/officeart/2005/8/layout/vList2"/>
    <dgm:cxn modelId="{712D1FCB-1A01-2D49-8DA7-38BDF4C76DFF}" type="presOf" srcId="{2F784339-FBC2-451D-9AF4-B2A4FACBF07D}" destId="{5F8449CC-6217-A648-90CE-FA378F73B110}" srcOrd="0" destOrd="0" presId="urn:microsoft.com/office/officeart/2005/8/layout/vList2"/>
    <dgm:cxn modelId="{DDE618CD-2D90-4F7F-995B-AE8CAB6280DB}" srcId="{D482742C-D5D1-414A-B282-2A46FAC0ECD0}" destId="{43A8BACF-E83F-4092-B737-EFF4515CC8B1}" srcOrd="0" destOrd="0" parTransId="{765928B2-6DD0-4B89-B1DE-1ED6FCFC5613}" sibTransId="{4E5B7F26-EBBD-47CF-B0B3-16AF6F03CFBA}"/>
    <dgm:cxn modelId="{35481EEB-2812-482A-B68F-EB294E061198}" srcId="{D482742C-D5D1-414A-B282-2A46FAC0ECD0}" destId="{10E8F019-F136-47DA-813C-0427B9DC32DE}" srcOrd="1" destOrd="0" parTransId="{A8615964-9215-40B0-B1C9-CA900FD09A72}" sibTransId="{E62EC1FA-66E1-4351-ACEE-9E2FB96EDC24}"/>
    <dgm:cxn modelId="{8AC8C8C9-8324-0743-9708-66D655BD8344}" type="presParOf" srcId="{2ACBAF74-0A87-8F45-8ED9-6F3B77B4942D}" destId="{017B6CE5-88A6-F447-8711-D1CC2CCBADB9}" srcOrd="0" destOrd="0" presId="urn:microsoft.com/office/officeart/2005/8/layout/vList2"/>
    <dgm:cxn modelId="{1F61E36E-A05A-AD4C-B389-225EC65BA288}" type="presParOf" srcId="{2ACBAF74-0A87-8F45-8ED9-6F3B77B4942D}" destId="{C0A65B2E-3369-7B48-A897-236837924878}" srcOrd="1" destOrd="0" presId="urn:microsoft.com/office/officeart/2005/8/layout/vList2"/>
    <dgm:cxn modelId="{BFB0D889-4BB0-C949-8752-7620386D7E0F}" type="presParOf" srcId="{2ACBAF74-0A87-8F45-8ED9-6F3B77B4942D}" destId="{2666C3A8-3DDF-234C-9B41-27AF42DE25BF}" srcOrd="2" destOrd="0" presId="urn:microsoft.com/office/officeart/2005/8/layout/vList2"/>
    <dgm:cxn modelId="{E427FE17-EBAA-7641-837E-08E65D7B48BC}" type="presParOf" srcId="{2ACBAF74-0A87-8F45-8ED9-6F3B77B4942D}" destId="{D18DBD41-C557-6348-BCFD-FF4C8E736AC9}" srcOrd="3" destOrd="0" presId="urn:microsoft.com/office/officeart/2005/8/layout/vList2"/>
    <dgm:cxn modelId="{A5C55A0B-B867-D349-9175-537EC0DEE377}" type="presParOf" srcId="{2ACBAF74-0A87-8F45-8ED9-6F3B77B4942D}" destId="{5F8449CC-6217-A648-90CE-FA378F73B11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B20AD838-3586-4A40-873F-DA5CBA9AF16F}" type="doc">
      <dgm:prSet loTypeId="urn:microsoft.com/office/officeart/2005/8/layout/hProcess9" loCatId="process" qsTypeId="urn:microsoft.com/office/officeart/2005/8/quickstyle/simple3" qsCatId="simple" csTypeId="urn:microsoft.com/office/officeart/2005/8/colors/accent1_2" csCatId="accent1" phldr="1"/>
      <dgm:spPr/>
    </dgm:pt>
    <dgm:pt modelId="{2DED7716-C38E-4FB4-89B0-BF9BE1456121}">
      <dgm:prSet phldrT="[Text]" custT="1"/>
      <dgm:spPr>
        <a:solidFill>
          <a:schemeClr val="accent5">
            <a:lumMod val="40000"/>
            <a:lumOff val="60000"/>
          </a:schemeClr>
        </a:solidFill>
      </dgm:spPr>
      <dgm:t>
        <a:bodyPr/>
        <a:lstStyle/>
        <a:p>
          <a:r>
            <a:rPr lang="en-US" sz="2400" b="1" i="1" u="sng" dirty="0">
              <a:solidFill>
                <a:srgbClr val="FF0000"/>
              </a:solidFill>
            </a:rPr>
            <a:t>S</a:t>
          </a:r>
          <a:r>
            <a:rPr lang="en-US" sz="2400" b="1" i="1" u="sng" dirty="0"/>
            <a:t>teal</a:t>
          </a:r>
          <a:r>
            <a:rPr lang="en-US" sz="2400" dirty="0"/>
            <a:t> anything therein </a:t>
          </a:r>
          <a:r>
            <a:rPr lang="en-US" sz="2400" dirty="0">
              <a:solidFill>
                <a:srgbClr val="FF0000"/>
              </a:solidFill>
            </a:rPr>
            <a:t>OR</a:t>
          </a:r>
        </a:p>
      </dgm:t>
    </dgm:pt>
    <dgm:pt modelId="{8AFFBA98-2D40-40FE-BB43-1E1E55F2909F}" type="parTrans" cxnId="{5AE02B18-8136-479B-A3CA-8E635B67BFE4}">
      <dgm:prSet/>
      <dgm:spPr/>
      <dgm:t>
        <a:bodyPr/>
        <a:lstStyle/>
        <a:p>
          <a:endParaRPr lang="en-US"/>
        </a:p>
      </dgm:t>
    </dgm:pt>
    <dgm:pt modelId="{72AB650B-D7CD-4C67-AE99-799AC77504C0}" type="sibTrans" cxnId="{5AE02B18-8136-479B-A3CA-8E635B67BFE4}">
      <dgm:prSet/>
      <dgm:spPr/>
      <dgm:t>
        <a:bodyPr/>
        <a:lstStyle/>
        <a:p>
          <a:endParaRPr lang="en-US"/>
        </a:p>
      </dgm:t>
    </dgm:pt>
    <dgm:pt modelId="{CD7AF975-668B-49E8-9EA6-098D78EC88D7}">
      <dgm:prSet phldrT="[Text]" custT="1"/>
      <dgm:spPr>
        <a:solidFill>
          <a:schemeClr val="accent5">
            <a:lumMod val="40000"/>
            <a:lumOff val="60000"/>
          </a:schemeClr>
        </a:solidFill>
      </dgm:spPr>
      <dgm:t>
        <a:bodyPr/>
        <a:lstStyle/>
        <a:p>
          <a:r>
            <a:rPr lang="en-US" sz="2400" b="1" u="sng" dirty="0">
              <a:solidFill>
                <a:srgbClr val="FF0000"/>
              </a:solidFill>
            </a:rPr>
            <a:t>I</a:t>
          </a:r>
          <a:r>
            <a:rPr lang="en-US" sz="2400" dirty="0"/>
            <a:t>nflict </a:t>
          </a:r>
          <a:r>
            <a:rPr lang="en-US" sz="2400" b="1" i="1" u="sng" dirty="0"/>
            <a:t>grievous bodily harm </a:t>
          </a:r>
          <a:r>
            <a:rPr lang="en-US" sz="2400" dirty="0"/>
            <a:t>on any person therein </a:t>
          </a:r>
          <a:r>
            <a:rPr lang="en-US" sz="2400" dirty="0">
              <a:solidFill>
                <a:srgbClr val="FF0000"/>
              </a:solidFill>
            </a:rPr>
            <a:t>OR</a:t>
          </a:r>
        </a:p>
      </dgm:t>
    </dgm:pt>
    <dgm:pt modelId="{AB868904-A340-49F3-9154-D207009A2C69}" type="parTrans" cxnId="{9716D28A-B572-4EA9-A116-DF757632958D}">
      <dgm:prSet/>
      <dgm:spPr/>
      <dgm:t>
        <a:bodyPr/>
        <a:lstStyle/>
        <a:p>
          <a:endParaRPr lang="en-US"/>
        </a:p>
      </dgm:t>
    </dgm:pt>
    <dgm:pt modelId="{D5F176A1-3445-4274-BC31-24C9CC171389}" type="sibTrans" cxnId="{9716D28A-B572-4EA9-A116-DF757632958D}">
      <dgm:prSet/>
      <dgm:spPr/>
      <dgm:t>
        <a:bodyPr/>
        <a:lstStyle/>
        <a:p>
          <a:endParaRPr lang="en-US"/>
        </a:p>
      </dgm:t>
    </dgm:pt>
    <dgm:pt modelId="{26825B44-A6C1-4563-8DEF-14078D03F6D5}">
      <dgm:prSet phldrT="[Text]" custT="1"/>
      <dgm:spPr>
        <a:solidFill>
          <a:schemeClr val="accent5">
            <a:lumMod val="40000"/>
            <a:lumOff val="60000"/>
          </a:schemeClr>
        </a:solidFill>
      </dgm:spPr>
      <dgm:t>
        <a:bodyPr/>
        <a:lstStyle/>
        <a:p>
          <a:r>
            <a:rPr lang="en-US" sz="2400" b="1" i="1" u="sng" dirty="0">
              <a:solidFill>
                <a:srgbClr val="FF0000"/>
              </a:solidFill>
            </a:rPr>
            <a:t>D</a:t>
          </a:r>
          <a:r>
            <a:rPr lang="en-US" sz="2400" b="1" i="1" u="sng" dirty="0"/>
            <a:t>amage</a:t>
          </a:r>
          <a:r>
            <a:rPr lang="en-US" sz="2400" dirty="0"/>
            <a:t> any property therein</a:t>
          </a:r>
        </a:p>
      </dgm:t>
    </dgm:pt>
    <dgm:pt modelId="{BB05F8D9-A56A-488E-A6B5-A98408EE742E}" type="parTrans" cxnId="{AE447C8D-EA43-403F-8156-60DBD235EE17}">
      <dgm:prSet/>
      <dgm:spPr/>
      <dgm:t>
        <a:bodyPr/>
        <a:lstStyle/>
        <a:p>
          <a:endParaRPr lang="en-US"/>
        </a:p>
      </dgm:t>
    </dgm:pt>
    <dgm:pt modelId="{1ED77A08-872C-4779-BB87-D3843870E73F}" type="sibTrans" cxnId="{AE447C8D-EA43-403F-8156-60DBD235EE17}">
      <dgm:prSet/>
      <dgm:spPr/>
      <dgm:t>
        <a:bodyPr/>
        <a:lstStyle/>
        <a:p>
          <a:endParaRPr lang="en-US"/>
        </a:p>
      </dgm:t>
    </dgm:pt>
    <dgm:pt modelId="{840DAEC2-FB2B-9A49-AC67-BEC9D7FC86BE}" type="pres">
      <dgm:prSet presAssocID="{B20AD838-3586-4A40-873F-DA5CBA9AF16F}" presName="CompostProcess" presStyleCnt="0">
        <dgm:presLayoutVars>
          <dgm:dir/>
          <dgm:resizeHandles val="exact"/>
        </dgm:presLayoutVars>
      </dgm:prSet>
      <dgm:spPr/>
    </dgm:pt>
    <dgm:pt modelId="{42F95CF6-C098-C449-97E6-CC7D8A54C21C}" type="pres">
      <dgm:prSet presAssocID="{B20AD838-3586-4A40-873F-DA5CBA9AF16F}" presName="arrow" presStyleLbl="bgShp" presStyleIdx="0" presStyleCnt="1" custLinFactNeighborX="6462" custLinFactNeighborY="450"/>
      <dgm:spPr>
        <a:solidFill>
          <a:schemeClr val="accent1"/>
        </a:solidFill>
      </dgm:spPr>
    </dgm:pt>
    <dgm:pt modelId="{8279ABC0-C5DA-E04F-9DB8-D1B6B0E92C1E}" type="pres">
      <dgm:prSet presAssocID="{B20AD838-3586-4A40-873F-DA5CBA9AF16F}" presName="linearProcess" presStyleCnt="0"/>
      <dgm:spPr/>
    </dgm:pt>
    <dgm:pt modelId="{C3CEB9EA-F4CF-AE49-B113-5A97ABAA0C41}" type="pres">
      <dgm:prSet presAssocID="{2DED7716-C38E-4FB4-89B0-BF9BE1456121}" presName="textNode" presStyleLbl="node1" presStyleIdx="0" presStyleCnt="3" custLinFactNeighborX="-4763" custLinFactNeighborY="1061">
        <dgm:presLayoutVars>
          <dgm:bulletEnabled val="1"/>
        </dgm:presLayoutVars>
      </dgm:prSet>
      <dgm:spPr/>
    </dgm:pt>
    <dgm:pt modelId="{885F2CF9-00A2-054E-B907-9B1E160DF883}" type="pres">
      <dgm:prSet presAssocID="{72AB650B-D7CD-4C67-AE99-799AC77504C0}" presName="sibTrans" presStyleCnt="0"/>
      <dgm:spPr/>
    </dgm:pt>
    <dgm:pt modelId="{9A9C85EE-B97E-8F4D-9C17-7734EC8CA20A}" type="pres">
      <dgm:prSet presAssocID="{CD7AF975-668B-49E8-9EA6-098D78EC88D7}" presName="textNode" presStyleLbl="node1" presStyleIdx="1" presStyleCnt="3">
        <dgm:presLayoutVars>
          <dgm:bulletEnabled val="1"/>
        </dgm:presLayoutVars>
      </dgm:prSet>
      <dgm:spPr/>
    </dgm:pt>
    <dgm:pt modelId="{3A6AF872-C01C-6B4F-BAD9-A005400D89B9}" type="pres">
      <dgm:prSet presAssocID="{D5F176A1-3445-4274-BC31-24C9CC171389}" presName="sibTrans" presStyleCnt="0"/>
      <dgm:spPr/>
    </dgm:pt>
    <dgm:pt modelId="{C1D58214-8715-5448-82C1-8EE3F04F4F58}" type="pres">
      <dgm:prSet presAssocID="{26825B44-A6C1-4563-8DEF-14078D03F6D5}" presName="textNode" presStyleLbl="node1" presStyleIdx="2" presStyleCnt="3">
        <dgm:presLayoutVars>
          <dgm:bulletEnabled val="1"/>
        </dgm:presLayoutVars>
      </dgm:prSet>
      <dgm:spPr/>
    </dgm:pt>
  </dgm:ptLst>
  <dgm:cxnLst>
    <dgm:cxn modelId="{10106F0B-FC61-BF4C-8006-47D2EA9B2161}" type="presOf" srcId="{2DED7716-C38E-4FB4-89B0-BF9BE1456121}" destId="{C3CEB9EA-F4CF-AE49-B113-5A97ABAA0C41}" srcOrd="0" destOrd="0" presId="urn:microsoft.com/office/officeart/2005/8/layout/hProcess9"/>
    <dgm:cxn modelId="{B90C5314-ACA8-DC44-9FBA-4F1DE0AEA26B}" type="presOf" srcId="{CD7AF975-668B-49E8-9EA6-098D78EC88D7}" destId="{9A9C85EE-B97E-8F4D-9C17-7734EC8CA20A}" srcOrd="0" destOrd="0" presId="urn:microsoft.com/office/officeart/2005/8/layout/hProcess9"/>
    <dgm:cxn modelId="{5AE02B18-8136-479B-A3CA-8E635B67BFE4}" srcId="{B20AD838-3586-4A40-873F-DA5CBA9AF16F}" destId="{2DED7716-C38E-4FB4-89B0-BF9BE1456121}" srcOrd="0" destOrd="0" parTransId="{8AFFBA98-2D40-40FE-BB43-1E1E55F2909F}" sibTransId="{72AB650B-D7CD-4C67-AE99-799AC77504C0}"/>
    <dgm:cxn modelId="{7E940D68-3CCD-BF48-9FFA-C64D12F3FA71}" type="presOf" srcId="{B20AD838-3586-4A40-873F-DA5CBA9AF16F}" destId="{840DAEC2-FB2B-9A49-AC67-BEC9D7FC86BE}" srcOrd="0" destOrd="0" presId="urn:microsoft.com/office/officeart/2005/8/layout/hProcess9"/>
    <dgm:cxn modelId="{9716D28A-B572-4EA9-A116-DF757632958D}" srcId="{B20AD838-3586-4A40-873F-DA5CBA9AF16F}" destId="{CD7AF975-668B-49E8-9EA6-098D78EC88D7}" srcOrd="1" destOrd="0" parTransId="{AB868904-A340-49F3-9154-D207009A2C69}" sibTransId="{D5F176A1-3445-4274-BC31-24C9CC171389}"/>
    <dgm:cxn modelId="{AE447C8D-EA43-403F-8156-60DBD235EE17}" srcId="{B20AD838-3586-4A40-873F-DA5CBA9AF16F}" destId="{26825B44-A6C1-4563-8DEF-14078D03F6D5}" srcOrd="2" destOrd="0" parTransId="{BB05F8D9-A56A-488E-A6B5-A98408EE742E}" sibTransId="{1ED77A08-872C-4779-BB87-D3843870E73F}"/>
    <dgm:cxn modelId="{007445CD-A462-554F-AAAD-DDE6B54C5484}" type="presOf" srcId="{26825B44-A6C1-4563-8DEF-14078D03F6D5}" destId="{C1D58214-8715-5448-82C1-8EE3F04F4F58}" srcOrd="0" destOrd="0" presId="urn:microsoft.com/office/officeart/2005/8/layout/hProcess9"/>
    <dgm:cxn modelId="{59C6AE16-5754-2C4B-963E-A0529CB6200B}" type="presParOf" srcId="{840DAEC2-FB2B-9A49-AC67-BEC9D7FC86BE}" destId="{42F95CF6-C098-C449-97E6-CC7D8A54C21C}" srcOrd="0" destOrd="0" presId="urn:microsoft.com/office/officeart/2005/8/layout/hProcess9"/>
    <dgm:cxn modelId="{920B4162-4B63-8843-AD2A-AC091745D5A3}" type="presParOf" srcId="{840DAEC2-FB2B-9A49-AC67-BEC9D7FC86BE}" destId="{8279ABC0-C5DA-E04F-9DB8-D1B6B0E92C1E}" srcOrd="1" destOrd="0" presId="urn:microsoft.com/office/officeart/2005/8/layout/hProcess9"/>
    <dgm:cxn modelId="{CBE8B397-D34C-AE48-B4A0-FFF83FFAA44C}" type="presParOf" srcId="{8279ABC0-C5DA-E04F-9DB8-D1B6B0E92C1E}" destId="{C3CEB9EA-F4CF-AE49-B113-5A97ABAA0C41}" srcOrd="0" destOrd="0" presId="urn:microsoft.com/office/officeart/2005/8/layout/hProcess9"/>
    <dgm:cxn modelId="{33CE6F69-758B-EF44-8C13-8F7B2436B20B}" type="presParOf" srcId="{8279ABC0-C5DA-E04F-9DB8-D1B6B0E92C1E}" destId="{885F2CF9-00A2-054E-B907-9B1E160DF883}" srcOrd="1" destOrd="0" presId="urn:microsoft.com/office/officeart/2005/8/layout/hProcess9"/>
    <dgm:cxn modelId="{31B542B2-E7C8-D248-B58A-38F5CD3BEC84}" type="presParOf" srcId="{8279ABC0-C5DA-E04F-9DB8-D1B6B0E92C1E}" destId="{9A9C85EE-B97E-8F4D-9C17-7734EC8CA20A}" srcOrd="2" destOrd="0" presId="urn:microsoft.com/office/officeart/2005/8/layout/hProcess9"/>
    <dgm:cxn modelId="{946126E3-C501-E042-81AF-7C8ED6B164C1}" type="presParOf" srcId="{8279ABC0-C5DA-E04F-9DB8-D1B6B0E92C1E}" destId="{3A6AF872-C01C-6B4F-BAD9-A005400D89B9}" srcOrd="3" destOrd="0" presId="urn:microsoft.com/office/officeart/2005/8/layout/hProcess9"/>
    <dgm:cxn modelId="{5054F6FE-3EC5-4C46-85A5-8C9B94CC7E8E}" type="presParOf" srcId="{8279ABC0-C5DA-E04F-9DB8-D1B6B0E92C1E}" destId="{C1D58214-8715-5448-82C1-8EE3F04F4F58}"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8CA83B57-1D44-404E-A6A2-2B8A97920E8E}" type="doc">
      <dgm:prSet loTypeId="urn:microsoft.com/office/officeart/2008/layout/LinedList" loCatId="process" qsTypeId="urn:microsoft.com/office/officeart/2005/8/quickstyle/simple1" qsCatId="simple" csTypeId="urn:microsoft.com/office/officeart/2005/8/colors/accent1_4" csCatId="accent1" phldr="1"/>
      <dgm:spPr/>
      <dgm:t>
        <a:bodyPr/>
        <a:lstStyle/>
        <a:p>
          <a:endParaRPr lang="en-US"/>
        </a:p>
      </dgm:t>
    </dgm:pt>
    <dgm:pt modelId="{BCC0910A-CA55-4B73-96C8-CEA1BC6C9BD1}">
      <dgm:prSet phldrT="[Text]" custT="1"/>
      <dgm:spPr/>
      <dgm:t>
        <a:bodyPr/>
        <a:lstStyle/>
        <a:p>
          <a:pPr algn="l"/>
          <a:r>
            <a:rPr lang="en-US" sz="2400" dirty="0"/>
            <a:t>-The accused has crossed a boundary</a:t>
          </a:r>
        </a:p>
      </dgm:t>
    </dgm:pt>
    <dgm:pt modelId="{A93CA927-9945-4DD4-96EA-7F7D40F5ECB3}" type="parTrans" cxnId="{9311DE29-B90E-454F-B777-F07427D3B76F}">
      <dgm:prSet/>
      <dgm:spPr/>
      <dgm:t>
        <a:bodyPr/>
        <a:lstStyle/>
        <a:p>
          <a:endParaRPr lang="en-US"/>
        </a:p>
      </dgm:t>
    </dgm:pt>
    <dgm:pt modelId="{4275870E-8BC7-4E84-8E32-2207E5E284EE}" type="sibTrans" cxnId="{9311DE29-B90E-454F-B777-F07427D3B76F}">
      <dgm:prSet/>
      <dgm:spPr/>
      <dgm:t>
        <a:bodyPr/>
        <a:lstStyle/>
        <a:p>
          <a:endParaRPr lang="en-US"/>
        </a:p>
      </dgm:t>
    </dgm:pt>
    <dgm:pt modelId="{0A7FE1E6-F679-441C-BEBF-857CA41043BD}">
      <dgm:prSet phldrT="[Text]" custT="1"/>
      <dgm:spPr/>
      <dgm:t>
        <a:bodyPr/>
        <a:lstStyle/>
        <a:p>
          <a:pPr algn="l"/>
          <a:r>
            <a:rPr lang="en-US" sz="2400" dirty="0"/>
            <a:t>-Entry must be deliberate &amp; not accidental</a:t>
          </a:r>
        </a:p>
      </dgm:t>
    </dgm:pt>
    <dgm:pt modelId="{3D75814F-855F-49B8-B672-9DE9DB87FBE8}" type="parTrans" cxnId="{DEF3FEE1-580B-4BC2-93D3-2D42DA0EF618}">
      <dgm:prSet/>
      <dgm:spPr/>
      <dgm:t>
        <a:bodyPr/>
        <a:lstStyle/>
        <a:p>
          <a:endParaRPr lang="en-US"/>
        </a:p>
      </dgm:t>
    </dgm:pt>
    <dgm:pt modelId="{0BE02989-B616-4A18-845A-5DD6ABA52172}" type="sibTrans" cxnId="{DEF3FEE1-580B-4BC2-93D3-2D42DA0EF618}">
      <dgm:prSet/>
      <dgm:spPr/>
      <dgm:t>
        <a:bodyPr/>
        <a:lstStyle/>
        <a:p>
          <a:endParaRPr lang="en-US"/>
        </a:p>
      </dgm:t>
    </dgm:pt>
    <dgm:pt modelId="{3147BCAD-28F0-4A10-8182-42DA76E663BF}">
      <dgm:prSet phldrT="[Text]" custT="1"/>
      <dgm:spPr/>
      <dgm:t>
        <a:bodyPr/>
        <a:lstStyle/>
        <a:p>
          <a:pPr algn="l"/>
          <a:r>
            <a:rPr lang="en-US" sz="2400" dirty="0"/>
            <a:t>-It is not necessary for the whole body to have entered</a:t>
          </a:r>
        </a:p>
      </dgm:t>
    </dgm:pt>
    <dgm:pt modelId="{593D70D9-9675-486D-91A1-14295578F17A}" type="parTrans" cxnId="{EAC61962-8D12-45D3-A14F-3432DD3CE4E2}">
      <dgm:prSet/>
      <dgm:spPr/>
      <dgm:t>
        <a:bodyPr/>
        <a:lstStyle/>
        <a:p>
          <a:endParaRPr lang="en-US"/>
        </a:p>
      </dgm:t>
    </dgm:pt>
    <dgm:pt modelId="{C53D9983-BFC7-4A30-9C6E-9EBB38B2EC55}" type="sibTrans" cxnId="{EAC61962-8D12-45D3-A14F-3432DD3CE4E2}">
      <dgm:prSet/>
      <dgm:spPr/>
      <dgm:t>
        <a:bodyPr/>
        <a:lstStyle/>
        <a:p>
          <a:endParaRPr lang="en-US"/>
        </a:p>
      </dgm:t>
    </dgm:pt>
    <dgm:pt modelId="{A99B1AC7-6523-4B3B-A04C-3CF60EA53EFD}">
      <dgm:prSet phldrT="[Text]" custT="1"/>
      <dgm:spPr/>
      <dgm:t>
        <a:bodyPr/>
        <a:lstStyle/>
        <a:p>
          <a:pPr algn="l"/>
          <a:r>
            <a:rPr lang="en-US" sz="2400" dirty="0"/>
            <a:t>-Entry can be by an innocent agent</a:t>
          </a:r>
        </a:p>
      </dgm:t>
    </dgm:pt>
    <dgm:pt modelId="{38221030-87BD-48A5-B630-705A51F1A76C}" type="parTrans" cxnId="{A2F4914E-B996-42B9-B64F-9C30FABC10D3}">
      <dgm:prSet/>
      <dgm:spPr/>
      <dgm:t>
        <a:bodyPr/>
        <a:lstStyle/>
        <a:p>
          <a:endParaRPr lang="en-US"/>
        </a:p>
      </dgm:t>
    </dgm:pt>
    <dgm:pt modelId="{EBE8B6FE-21F5-47E2-B29B-75A1691CA1D4}" type="sibTrans" cxnId="{A2F4914E-B996-42B9-B64F-9C30FABC10D3}">
      <dgm:prSet/>
      <dgm:spPr/>
      <dgm:t>
        <a:bodyPr/>
        <a:lstStyle/>
        <a:p>
          <a:endParaRPr lang="en-US"/>
        </a:p>
      </dgm:t>
    </dgm:pt>
    <dgm:pt modelId="{9816BEEC-E460-45A0-A7C4-777952C669A3}">
      <dgm:prSet phldrT="[Text]" custT="1"/>
      <dgm:spPr/>
      <dgm:t>
        <a:bodyPr/>
        <a:lstStyle/>
        <a:p>
          <a:pPr algn="l"/>
          <a:r>
            <a:rPr lang="en-US" sz="2400" dirty="0"/>
            <a:t>-Can include an instrument as long as that is to commit one of the relevant offences (Not just to facilitate entry)</a:t>
          </a:r>
        </a:p>
      </dgm:t>
    </dgm:pt>
    <dgm:pt modelId="{5BC088A3-2D3E-4427-A15F-9591C2C7F6DD}" type="parTrans" cxnId="{4F224C81-DB49-41E7-B308-4F628D7E3072}">
      <dgm:prSet/>
      <dgm:spPr/>
      <dgm:t>
        <a:bodyPr/>
        <a:lstStyle/>
        <a:p>
          <a:endParaRPr lang="en-US"/>
        </a:p>
      </dgm:t>
    </dgm:pt>
    <dgm:pt modelId="{B0C04484-14BE-4A87-B1F3-170FDA3CA7F0}" type="sibTrans" cxnId="{4F224C81-DB49-41E7-B308-4F628D7E3072}">
      <dgm:prSet/>
      <dgm:spPr/>
      <dgm:t>
        <a:bodyPr/>
        <a:lstStyle/>
        <a:p>
          <a:endParaRPr lang="en-US"/>
        </a:p>
      </dgm:t>
    </dgm:pt>
    <dgm:pt modelId="{FA454570-69C8-4B4F-A3EC-EBF8DBBB3CD9}" type="pres">
      <dgm:prSet presAssocID="{8CA83B57-1D44-404E-A6A2-2B8A97920E8E}" presName="vert0" presStyleCnt="0">
        <dgm:presLayoutVars>
          <dgm:dir/>
          <dgm:animOne val="branch"/>
          <dgm:animLvl val="lvl"/>
        </dgm:presLayoutVars>
      </dgm:prSet>
      <dgm:spPr/>
    </dgm:pt>
    <dgm:pt modelId="{EDCF96E0-282B-534D-8901-3A61F83108A0}" type="pres">
      <dgm:prSet presAssocID="{BCC0910A-CA55-4B73-96C8-CEA1BC6C9BD1}" presName="thickLine" presStyleLbl="alignNode1" presStyleIdx="0" presStyleCnt="5"/>
      <dgm:spPr/>
    </dgm:pt>
    <dgm:pt modelId="{FD797261-37D0-FD47-95D5-86CDC2A55609}" type="pres">
      <dgm:prSet presAssocID="{BCC0910A-CA55-4B73-96C8-CEA1BC6C9BD1}" presName="horz1" presStyleCnt="0"/>
      <dgm:spPr/>
    </dgm:pt>
    <dgm:pt modelId="{9E25317C-D9D5-2C41-A370-6B049236A866}" type="pres">
      <dgm:prSet presAssocID="{BCC0910A-CA55-4B73-96C8-CEA1BC6C9BD1}" presName="tx1" presStyleLbl="revTx" presStyleIdx="0" presStyleCnt="5"/>
      <dgm:spPr/>
    </dgm:pt>
    <dgm:pt modelId="{DBEB82B3-F731-7947-A176-5255C9FECDB7}" type="pres">
      <dgm:prSet presAssocID="{BCC0910A-CA55-4B73-96C8-CEA1BC6C9BD1}" presName="vert1" presStyleCnt="0"/>
      <dgm:spPr/>
    </dgm:pt>
    <dgm:pt modelId="{887FF3E7-D37E-1A43-A5F4-62960C63CB98}" type="pres">
      <dgm:prSet presAssocID="{0A7FE1E6-F679-441C-BEBF-857CA41043BD}" presName="thickLine" presStyleLbl="alignNode1" presStyleIdx="1" presStyleCnt="5"/>
      <dgm:spPr/>
    </dgm:pt>
    <dgm:pt modelId="{193620D9-DC66-0C4C-9A9B-AE7C2A957257}" type="pres">
      <dgm:prSet presAssocID="{0A7FE1E6-F679-441C-BEBF-857CA41043BD}" presName="horz1" presStyleCnt="0"/>
      <dgm:spPr/>
    </dgm:pt>
    <dgm:pt modelId="{F3D93E70-7E4A-AE44-B3C6-29909D32488E}" type="pres">
      <dgm:prSet presAssocID="{0A7FE1E6-F679-441C-BEBF-857CA41043BD}" presName="tx1" presStyleLbl="revTx" presStyleIdx="1" presStyleCnt="5"/>
      <dgm:spPr/>
    </dgm:pt>
    <dgm:pt modelId="{B8E144FB-A935-3D40-AE84-5BBF97B47EC2}" type="pres">
      <dgm:prSet presAssocID="{0A7FE1E6-F679-441C-BEBF-857CA41043BD}" presName="vert1" presStyleCnt="0"/>
      <dgm:spPr/>
    </dgm:pt>
    <dgm:pt modelId="{F534C156-37E8-8346-AC90-966F26E3CF23}" type="pres">
      <dgm:prSet presAssocID="{3147BCAD-28F0-4A10-8182-42DA76E663BF}" presName="thickLine" presStyleLbl="alignNode1" presStyleIdx="2" presStyleCnt="5"/>
      <dgm:spPr/>
    </dgm:pt>
    <dgm:pt modelId="{680DD599-5026-CD4F-92ED-B5A6E7B6A6A2}" type="pres">
      <dgm:prSet presAssocID="{3147BCAD-28F0-4A10-8182-42DA76E663BF}" presName="horz1" presStyleCnt="0"/>
      <dgm:spPr/>
    </dgm:pt>
    <dgm:pt modelId="{1DB5BD26-A557-A046-A286-EBC97C948347}" type="pres">
      <dgm:prSet presAssocID="{3147BCAD-28F0-4A10-8182-42DA76E663BF}" presName="tx1" presStyleLbl="revTx" presStyleIdx="2" presStyleCnt="5"/>
      <dgm:spPr/>
    </dgm:pt>
    <dgm:pt modelId="{9497CF3E-FE53-9A4A-B367-671BD6FABDD3}" type="pres">
      <dgm:prSet presAssocID="{3147BCAD-28F0-4A10-8182-42DA76E663BF}" presName="vert1" presStyleCnt="0"/>
      <dgm:spPr/>
    </dgm:pt>
    <dgm:pt modelId="{BB9F5754-F737-824B-8FB7-7118D17756DE}" type="pres">
      <dgm:prSet presAssocID="{A99B1AC7-6523-4B3B-A04C-3CF60EA53EFD}" presName="thickLine" presStyleLbl="alignNode1" presStyleIdx="3" presStyleCnt="5"/>
      <dgm:spPr/>
    </dgm:pt>
    <dgm:pt modelId="{C15AF116-E94E-0341-99B1-D7FEF8CDA89A}" type="pres">
      <dgm:prSet presAssocID="{A99B1AC7-6523-4B3B-A04C-3CF60EA53EFD}" presName="horz1" presStyleCnt="0"/>
      <dgm:spPr/>
    </dgm:pt>
    <dgm:pt modelId="{A99AB00D-31C4-354D-B013-E95BE68ECB52}" type="pres">
      <dgm:prSet presAssocID="{A99B1AC7-6523-4B3B-A04C-3CF60EA53EFD}" presName="tx1" presStyleLbl="revTx" presStyleIdx="3" presStyleCnt="5"/>
      <dgm:spPr/>
    </dgm:pt>
    <dgm:pt modelId="{AAB17380-3762-3842-9C48-26352DDCECC4}" type="pres">
      <dgm:prSet presAssocID="{A99B1AC7-6523-4B3B-A04C-3CF60EA53EFD}" presName="vert1" presStyleCnt="0"/>
      <dgm:spPr/>
    </dgm:pt>
    <dgm:pt modelId="{35D3FC89-C0DC-4643-8C48-D0BEA13B1D0D}" type="pres">
      <dgm:prSet presAssocID="{9816BEEC-E460-45A0-A7C4-777952C669A3}" presName="thickLine" presStyleLbl="alignNode1" presStyleIdx="4" presStyleCnt="5"/>
      <dgm:spPr/>
    </dgm:pt>
    <dgm:pt modelId="{0322BE54-2EA9-8445-AB4B-B497BDD3AD4D}" type="pres">
      <dgm:prSet presAssocID="{9816BEEC-E460-45A0-A7C4-777952C669A3}" presName="horz1" presStyleCnt="0"/>
      <dgm:spPr/>
    </dgm:pt>
    <dgm:pt modelId="{D2B7065F-9825-8D49-9924-BA569ED9C028}" type="pres">
      <dgm:prSet presAssocID="{9816BEEC-E460-45A0-A7C4-777952C669A3}" presName="tx1" presStyleLbl="revTx" presStyleIdx="4" presStyleCnt="5"/>
      <dgm:spPr/>
    </dgm:pt>
    <dgm:pt modelId="{84894A38-2419-AA4B-A72E-6BE812B292DF}" type="pres">
      <dgm:prSet presAssocID="{9816BEEC-E460-45A0-A7C4-777952C669A3}" presName="vert1" presStyleCnt="0"/>
      <dgm:spPr/>
    </dgm:pt>
  </dgm:ptLst>
  <dgm:cxnLst>
    <dgm:cxn modelId="{9311DE29-B90E-454F-B777-F07427D3B76F}" srcId="{8CA83B57-1D44-404E-A6A2-2B8A97920E8E}" destId="{BCC0910A-CA55-4B73-96C8-CEA1BC6C9BD1}" srcOrd="0" destOrd="0" parTransId="{A93CA927-9945-4DD4-96EA-7F7D40F5ECB3}" sibTransId="{4275870E-8BC7-4E84-8E32-2207E5E284EE}"/>
    <dgm:cxn modelId="{BA89172B-5A06-864C-AEF7-A6F1841FDCA5}" type="presOf" srcId="{8CA83B57-1D44-404E-A6A2-2B8A97920E8E}" destId="{FA454570-69C8-4B4F-A3EC-EBF8DBBB3CD9}" srcOrd="0" destOrd="0" presId="urn:microsoft.com/office/officeart/2008/layout/LinedList"/>
    <dgm:cxn modelId="{EAC61962-8D12-45D3-A14F-3432DD3CE4E2}" srcId="{8CA83B57-1D44-404E-A6A2-2B8A97920E8E}" destId="{3147BCAD-28F0-4A10-8182-42DA76E663BF}" srcOrd="2" destOrd="0" parTransId="{593D70D9-9675-486D-91A1-14295578F17A}" sibTransId="{C53D9983-BFC7-4A30-9C6E-9EBB38B2EC55}"/>
    <dgm:cxn modelId="{A2F4914E-B996-42B9-B64F-9C30FABC10D3}" srcId="{8CA83B57-1D44-404E-A6A2-2B8A97920E8E}" destId="{A99B1AC7-6523-4B3B-A04C-3CF60EA53EFD}" srcOrd="3" destOrd="0" parTransId="{38221030-87BD-48A5-B630-705A51F1A76C}" sibTransId="{EBE8B6FE-21F5-47E2-B29B-75A1691CA1D4}"/>
    <dgm:cxn modelId="{E70E2254-97A7-EE4C-9008-B4A337D69153}" type="presOf" srcId="{9816BEEC-E460-45A0-A7C4-777952C669A3}" destId="{D2B7065F-9825-8D49-9924-BA569ED9C028}" srcOrd="0" destOrd="0" presId="urn:microsoft.com/office/officeart/2008/layout/LinedList"/>
    <dgm:cxn modelId="{4F224C81-DB49-41E7-B308-4F628D7E3072}" srcId="{8CA83B57-1D44-404E-A6A2-2B8A97920E8E}" destId="{9816BEEC-E460-45A0-A7C4-777952C669A3}" srcOrd="4" destOrd="0" parTransId="{5BC088A3-2D3E-4427-A15F-9591C2C7F6DD}" sibTransId="{B0C04484-14BE-4A87-B1F3-170FDA3CA7F0}"/>
    <dgm:cxn modelId="{FADF40B1-1BB7-E249-84B1-1825E6AE7E08}" type="presOf" srcId="{0A7FE1E6-F679-441C-BEBF-857CA41043BD}" destId="{F3D93E70-7E4A-AE44-B3C6-29909D32488E}" srcOrd="0" destOrd="0" presId="urn:microsoft.com/office/officeart/2008/layout/LinedList"/>
    <dgm:cxn modelId="{BEF758B9-9629-794B-986E-7FE2EB6562DD}" type="presOf" srcId="{BCC0910A-CA55-4B73-96C8-CEA1BC6C9BD1}" destId="{9E25317C-D9D5-2C41-A370-6B049236A866}" srcOrd="0" destOrd="0" presId="urn:microsoft.com/office/officeart/2008/layout/LinedList"/>
    <dgm:cxn modelId="{24307CDB-F9F1-9D44-9148-363B533170A2}" type="presOf" srcId="{3147BCAD-28F0-4A10-8182-42DA76E663BF}" destId="{1DB5BD26-A557-A046-A286-EBC97C948347}" srcOrd="0" destOrd="0" presId="urn:microsoft.com/office/officeart/2008/layout/LinedList"/>
    <dgm:cxn modelId="{DEF3FEE1-580B-4BC2-93D3-2D42DA0EF618}" srcId="{8CA83B57-1D44-404E-A6A2-2B8A97920E8E}" destId="{0A7FE1E6-F679-441C-BEBF-857CA41043BD}" srcOrd="1" destOrd="0" parTransId="{3D75814F-855F-49B8-B672-9DE9DB87FBE8}" sibTransId="{0BE02989-B616-4A18-845A-5DD6ABA52172}"/>
    <dgm:cxn modelId="{1F7604FF-FA13-BE49-A47B-0E1EA32564F4}" type="presOf" srcId="{A99B1AC7-6523-4B3B-A04C-3CF60EA53EFD}" destId="{A99AB00D-31C4-354D-B013-E95BE68ECB52}" srcOrd="0" destOrd="0" presId="urn:microsoft.com/office/officeart/2008/layout/LinedList"/>
    <dgm:cxn modelId="{25C6561A-6EEB-6D45-9851-867782AF3E83}" type="presParOf" srcId="{FA454570-69C8-4B4F-A3EC-EBF8DBBB3CD9}" destId="{EDCF96E0-282B-534D-8901-3A61F83108A0}" srcOrd="0" destOrd="0" presId="urn:microsoft.com/office/officeart/2008/layout/LinedList"/>
    <dgm:cxn modelId="{33CA4115-4CEC-A04C-A6E8-80443EEC109B}" type="presParOf" srcId="{FA454570-69C8-4B4F-A3EC-EBF8DBBB3CD9}" destId="{FD797261-37D0-FD47-95D5-86CDC2A55609}" srcOrd="1" destOrd="0" presId="urn:microsoft.com/office/officeart/2008/layout/LinedList"/>
    <dgm:cxn modelId="{1E86B145-ECFF-AE4D-A61D-0B5B141CB081}" type="presParOf" srcId="{FD797261-37D0-FD47-95D5-86CDC2A55609}" destId="{9E25317C-D9D5-2C41-A370-6B049236A866}" srcOrd="0" destOrd="0" presId="urn:microsoft.com/office/officeart/2008/layout/LinedList"/>
    <dgm:cxn modelId="{D86929D0-0746-9C4E-BCE7-6B7D45026493}" type="presParOf" srcId="{FD797261-37D0-FD47-95D5-86CDC2A55609}" destId="{DBEB82B3-F731-7947-A176-5255C9FECDB7}" srcOrd="1" destOrd="0" presId="urn:microsoft.com/office/officeart/2008/layout/LinedList"/>
    <dgm:cxn modelId="{F55CFC93-703F-F64F-AAE6-CC7176B8D82F}" type="presParOf" srcId="{FA454570-69C8-4B4F-A3EC-EBF8DBBB3CD9}" destId="{887FF3E7-D37E-1A43-A5F4-62960C63CB98}" srcOrd="2" destOrd="0" presId="urn:microsoft.com/office/officeart/2008/layout/LinedList"/>
    <dgm:cxn modelId="{033E9B25-529F-D542-9B69-FBDEC52F14E2}" type="presParOf" srcId="{FA454570-69C8-4B4F-A3EC-EBF8DBBB3CD9}" destId="{193620D9-DC66-0C4C-9A9B-AE7C2A957257}" srcOrd="3" destOrd="0" presId="urn:microsoft.com/office/officeart/2008/layout/LinedList"/>
    <dgm:cxn modelId="{25C5D2C3-9FC7-9946-9BE5-C43F9B62C96A}" type="presParOf" srcId="{193620D9-DC66-0C4C-9A9B-AE7C2A957257}" destId="{F3D93E70-7E4A-AE44-B3C6-29909D32488E}" srcOrd="0" destOrd="0" presId="urn:microsoft.com/office/officeart/2008/layout/LinedList"/>
    <dgm:cxn modelId="{DCAB9CB2-EF85-9348-9F28-87933DB63E14}" type="presParOf" srcId="{193620D9-DC66-0C4C-9A9B-AE7C2A957257}" destId="{B8E144FB-A935-3D40-AE84-5BBF97B47EC2}" srcOrd="1" destOrd="0" presId="urn:microsoft.com/office/officeart/2008/layout/LinedList"/>
    <dgm:cxn modelId="{49A17541-970B-AB43-BB89-DCD18E7CF19C}" type="presParOf" srcId="{FA454570-69C8-4B4F-A3EC-EBF8DBBB3CD9}" destId="{F534C156-37E8-8346-AC90-966F26E3CF23}" srcOrd="4" destOrd="0" presId="urn:microsoft.com/office/officeart/2008/layout/LinedList"/>
    <dgm:cxn modelId="{99FD88BE-597B-904F-B277-E21074DE6A55}" type="presParOf" srcId="{FA454570-69C8-4B4F-A3EC-EBF8DBBB3CD9}" destId="{680DD599-5026-CD4F-92ED-B5A6E7B6A6A2}" srcOrd="5" destOrd="0" presId="urn:microsoft.com/office/officeart/2008/layout/LinedList"/>
    <dgm:cxn modelId="{C4F3E96C-5534-3446-8D0D-E3C8FF12D333}" type="presParOf" srcId="{680DD599-5026-CD4F-92ED-B5A6E7B6A6A2}" destId="{1DB5BD26-A557-A046-A286-EBC97C948347}" srcOrd="0" destOrd="0" presId="urn:microsoft.com/office/officeart/2008/layout/LinedList"/>
    <dgm:cxn modelId="{D28EA928-48C4-1E4B-B161-EA288A588A22}" type="presParOf" srcId="{680DD599-5026-CD4F-92ED-B5A6E7B6A6A2}" destId="{9497CF3E-FE53-9A4A-B367-671BD6FABDD3}" srcOrd="1" destOrd="0" presId="urn:microsoft.com/office/officeart/2008/layout/LinedList"/>
    <dgm:cxn modelId="{616D7A65-3B5E-384E-8B22-E657D2412AB8}" type="presParOf" srcId="{FA454570-69C8-4B4F-A3EC-EBF8DBBB3CD9}" destId="{BB9F5754-F737-824B-8FB7-7118D17756DE}" srcOrd="6" destOrd="0" presId="urn:microsoft.com/office/officeart/2008/layout/LinedList"/>
    <dgm:cxn modelId="{F28A8E70-71D7-1740-9FF9-344881D2E9C2}" type="presParOf" srcId="{FA454570-69C8-4B4F-A3EC-EBF8DBBB3CD9}" destId="{C15AF116-E94E-0341-99B1-D7FEF8CDA89A}" srcOrd="7" destOrd="0" presId="urn:microsoft.com/office/officeart/2008/layout/LinedList"/>
    <dgm:cxn modelId="{A05E9AAF-BCE2-A245-9187-49D9A62180FD}" type="presParOf" srcId="{C15AF116-E94E-0341-99B1-D7FEF8CDA89A}" destId="{A99AB00D-31C4-354D-B013-E95BE68ECB52}" srcOrd="0" destOrd="0" presId="urn:microsoft.com/office/officeart/2008/layout/LinedList"/>
    <dgm:cxn modelId="{42695084-6F5B-5D4A-9B46-761BBB303965}" type="presParOf" srcId="{C15AF116-E94E-0341-99B1-D7FEF8CDA89A}" destId="{AAB17380-3762-3842-9C48-26352DDCECC4}" srcOrd="1" destOrd="0" presId="urn:microsoft.com/office/officeart/2008/layout/LinedList"/>
    <dgm:cxn modelId="{248D486F-FACF-9E47-91EE-9D8749F8DF44}" type="presParOf" srcId="{FA454570-69C8-4B4F-A3EC-EBF8DBBB3CD9}" destId="{35D3FC89-C0DC-4643-8C48-D0BEA13B1D0D}" srcOrd="8" destOrd="0" presId="urn:microsoft.com/office/officeart/2008/layout/LinedList"/>
    <dgm:cxn modelId="{B4C8C499-2E9E-484E-A767-DC2B5FAE0DF2}" type="presParOf" srcId="{FA454570-69C8-4B4F-A3EC-EBF8DBBB3CD9}" destId="{0322BE54-2EA9-8445-AB4B-B497BDD3AD4D}" srcOrd="9" destOrd="0" presId="urn:microsoft.com/office/officeart/2008/layout/LinedList"/>
    <dgm:cxn modelId="{A572A9E0-6659-E44B-94A6-631F2CF7E5E8}" type="presParOf" srcId="{0322BE54-2EA9-8445-AB4B-B497BDD3AD4D}" destId="{D2B7065F-9825-8D49-9924-BA569ED9C028}" srcOrd="0" destOrd="0" presId="urn:microsoft.com/office/officeart/2008/layout/LinedList"/>
    <dgm:cxn modelId="{E15CF741-81E7-B743-9B66-703F6A300E47}" type="presParOf" srcId="{0322BE54-2EA9-8445-AB4B-B497BDD3AD4D}" destId="{84894A38-2419-AA4B-A72E-6BE812B292D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D24339B2-8AF6-419A-A60F-C96B18C8053F}" type="doc">
      <dgm:prSet loTypeId="urn:microsoft.com/office/officeart/2008/layout/LinedList" loCatId="process" qsTypeId="urn:microsoft.com/office/officeart/2005/8/quickstyle/simple1" qsCatId="simple" csTypeId="urn:microsoft.com/office/officeart/2005/8/colors/accent1_5" csCatId="accent1" phldr="1"/>
      <dgm:spPr/>
    </dgm:pt>
    <dgm:pt modelId="{90943CCA-4F45-4C53-BC61-8FBFA356CCB2}">
      <dgm:prSet phldrT="[Text]" custT="1"/>
      <dgm:spPr/>
      <dgm:t>
        <a:bodyPr/>
        <a:lstStyle/>
        <a:p>
          <a:r>
            <a:rPr lang="en-US" sz="2400"/>
            <a:t>The term ‘building’ is not defined under the Theft Act 1968</a:t>
          </a:r>
          <a:endParaRPr lang="en-US" sz="2400" dirty="0"/>
        </a:p>
      </dgm:t>
    </dgm:pt>
    <dgm:pt modelId="{72D701FE-0DA7-4B7B-BD25-2DCEAF719D75}" type="parTrans" cxnId="{D74318EE-FC7F-408B-A88A-6FA8BF7AB318}">
      <dgm:prSet/>
      <dgm:spPr/>
      <dgm:t>
        <a:bodyPr/>
        <a:lstStyle/>
        <a:p>
          <a:endParaRPr lang="en-US"/>
        </a:p>
      </dgm:t>
    </dgm:pt>
    <dgm:pt modelId="{45B12BA9-3C29-4655-817A-2E1A12F31D5E}" type="sibTrans" cxnId="{D74318EE-FC7F-408B-A88A-6FA8BF7AB318}">
      <dgm:prSet/>
      <dgm:spPr/>
      <dgm:t>
        <a:bodyPr/>
        <a:lstStyle/>
        <a:p>
          <a:endParaRPr lang="en-US"/>
        </a:p>
      </dgm:t>
    </dgm:pt>
    <dgm:pt modelId="{3A346345-9A12-4EAD-BF3D-8FA20135BE8D}">
      <dgm:prSet phldrT="[Text]" custT="1"/>
      <dgm:spPr/>
      <dgm:t>
        <a:bodyPr/>
        <a:lstStyle/>
        <a:p>
          <a:pPr algn="l"/>
          <a:r>
            <a:rPr lang="en-US" sz="2400" dirty="0"/>
            <a:t>Case law has established a ‘building’ as:</a:t>
          </a:r>
        </a:p>
        <a:p>
          <a:pPr algn="ctr"/>
          <a:r>
            <a:rPr lang="en-US" sz="2400" dirty="0">
              <a:solidFill>
                <a:schemeClr val="accent1"/>
              </a:solidFill>
            </a:rPr>
            <a:t>‘</a:t>
          </a:r>
          <a:r>
            <a:rPr lang="en-US" sz="2400" b="1" i="1" dirty="0">
              <a:solidFill>
                <a:schemeClr val="accent1"/>
              </a:solidFill>
            </a:rPr>
            <a:t>a structure of considerable size &amp; intended to be permanent or at least endure considerable time’ </a:t>
          </a:r>
        </a:p>
      </dgm:t>
    </dgm:pt>
    <dgm:pt modelId="{35B3ADC5-052E-4DA9-ACEC-1333B7D7B717}" type="parTrans" cxnId="{82431667-339F-48D6-95F7-815CF96DF61C}">
      <dgm:prSet/>
      <dgm:spPr/>
      <dgm:t>
        <a:bodyPr/>
        <a:lstStyle/>
        <a:p>
          <a:endParaRPr lang="en-US"/>
        </a:p>
      </dgm:t>
    </dgm:pt>
    <dgm:pt modelId="{09C9F851-9F91-4E91-816F-E535D00DDCCD}" type="sibTrans" cxnId="{82431667-339F-48D6-95F7-815CF96DF61C}">
      <dgm:prSet/>
      <dgm:spPr/>
      <dgm:t>
        <a:bodyPr/>
        <a:lstStyle/>
        <a:p>
          <a:endParaRPr lang="en-US"/>
        </a:p>
      </dgm:t>
    </dgm:pt>
    <dgm:pt modelId="{4494C241-E3B3-4C01-8176-90F7D26EA692}">
      <dgm:prSet phldrT="[Text]" custT="1"/>
      <dgm:spPr/>
      <dgm:t>
        <a:bodyPr/>
        <a:lstStyle/>
        <a:p>
          <a:r>
            <a:rPr lang="en-US" sz="2400" dirty="0"/>
            <a:t>In simple terms a building must have some degree of permanence</a:t>
          </a:r>
        </a:p>
      </dgm:t>
    </dgm:pt>
    <dgm:pt modelId="{4E488F40-DEF0-4ECE-A07F-19E853BA6195}" type="parTrans" cxnId="{BDD287EB-D6DB-43AD-8B07-A9FAD8381B1E}">
      <dgm:prSet/>
      <dgm:spPr/>
      <dgm:t>
        <a:bodyPr/>
        <a:lstStyle/>
        <a:p>
          <a:endParaRPr lang="en-US"/>
        </a:p>
      </dgm:t>
    </dgm:pt>
    <dgm:pt modelId="{4A051697-A34D-4AF8-9E21-20AD3910BB24}" type="sibTrans" cxnId="{BDD287EB-D6DB-43AD-8B07-A9FAD8381B1E}">
      <dgm:prSet/>
      <dgm:spPr/>
      <dgm:t>
        <a:bodyPr/>
        <a:lstStyle/>
        <a:p>
          <a:endParaRPr lang="en-US"/>
        </a:p>
      </dgm:t>
    </dgm:pt>
    <dgm:pt modelId="{02072853-84D2-7549-87C8-96B97A8A7B06}" type="pres">
      <dgm:prSet presAssocID="{D24339B2-8AF6-419A-A60F-C96B18C8053F}" presName="vert0" presStyleCnt="0">
        <dgm:presLayoutVars>
          <dgm:dir/>
          <dgm:animOne val="branch"/>
          <dgm:animLvl val="lvl"/>
        </dgm:presLayoutVars>
      </dgm:prSet>
      <dgm:spPr/>
    </dgm:pt>
    <dgm:pt modelId="{B4F4C8B1-2410-EE4A-B90A-8966A1BC96FE}" type="pres">
      <dgm:prSet presAssocID="{90943CCA-4F45-4C53-BC61-8FBFA356CCB2}" presName="thickLine" presStyleLbl="alignNode1" presStyleIdx="0" presStyleCnt="3"/>
      <dgm:spPr/>
    </dgm:pt>
    <dgm:pt modelId="{ECA9B2E8-DFBF-F94C-8385-691BDE1F411C}" type="pres">
      <dgm:prSet presAssocID="{90943CCA-4F45-4C53-BC61-8FBFA356CCB2}" presName="horz1" presStyleCnt="0"/>
      <dgm:spPr/>
    </dgm:pt>
    <dgm:pt modelId="{3BF8E6CF-95DB-8F41-9238-9399C78F3819}" type="pres">
      <dgm:prSet presAssocID="{90943CCA-4F45-4C53-BC61-8FBFA356CCB2}" presName="tx1" presStyleLbl="revTx" presStyleIdx="0" presStyleCnt="3"/>
      <dgm:spPr/>
    </dgm:pt>
    <dgm:pt modelId="{40ED1743-71F5-8444-B0F5-17D4C4917A6C}" type="pres">
      <dgm:prSet presAssocID="{90943CCA-4F45-4C53-BC61-8FBFA356CCB2}" presName="vert1" presStyleCnt="0"/>
      <dgm:spPr/>
    </dgm:pt>
    <dgm:pt modelId="{298F1F6C-331C-7047-814E-20893B851828}" type="pres">
      <dgm:prSet presAssocID="{3A346345-9A12-4EAD-BF3D-8FA20135BE8D}" presName="thickLine" presStyleLbl="alignNode1" presStyleIdx="1" presStyleCnt="3"/>
      <dgm:spPr/>
    </dgm:pt>
    <dgm:pt modelId="{742ADB4B-45AB-F641-B2F7-7FAED2641240}" type="pres">
      <dgm:prSet presAssocID="{3A346345-9A12-4EAD-BF3D-8FA20135BE8D}" presName="horz1" presStyleCnt="0"/>
      <dgm:spPr/>
    </dgm:pt>
    <dgm:pt modelId="{F618CA44-C1EB-654A-A34F-508C5733E0ED}" type="pres">
      <dgm:prSet presAssocID="{3A346345-9A12-4EAD-BF3D-8FA20135BE8D}" presName="tx1" presStyleLbl="revTx" presStyleIdx="1" presStyleCnt="3"/>
      <dgm:spPr/>
    </dgm:pt>
    <dgm:pt modelId="{7D4DF523-738F-9449-950E-D7731284E1D8}" type="pres">
      <dgm:prSet presAssocID="{3A346345-9A12-4EAD-BF3D-8FA20135BE8D}" presName="vert1" presStyleCnt="0"/>
      <dgm:spPr/>
    </dgm:pt>
    <dgm:pt modelId="{7A981408-3B7C-5F4F-A877-85A03C429AC7}" type="pres">
      <dgm:prSet presAssocID="{4494C241-E3B3-4C01-8176-90F7D26EA692}" presName="thickLine" presStyleLbl="alignNode1" presStyleIdx="2" presStyleCnt="3"/>
      <dgm:spPr/>
    </dgm:pt>
    <dgm:pt modelId="{7E23D93F-E29B-824C-8F7A-B8F644FC169D}" type="pres">
      <dgm:prSet presAssocID="{4494C241-E3B3-4C01-8176-90F7D26EA692}" presName="horz1" presStyleCnt="0"/>
      <dgm:spPr/>
    </dgm:pt>
    <dgm:pt modelId="{3E79FF22-D7B3-3144-9D0A-CCCDFE257F8E}" type="pres">
      <dgm:prSet presAssocID="{4494C241-E3B3-4C01-8176-90F7D26EA692}" presName="tx1" presStyleLbl="revTx" presStyleIdx="2" presStyleCnt="3"/>
      <dgm:spPr/>
    </dgm:pt>
    <dgm:pt modelId="{94892AA8-A7A6-E143-BD24-E77275CF9B8E}" type="pres">
      <dgm:prSet presAssocID="{4494C241-E3B3-4C01-8176-90F7D26EA692}" presName="vert1" presStyleCnt="0"/>
      <dgm:spPr/>
    </dgm:pt>
  </dgm:ptLst>
  <dgm:cxnLst>
    <dgm:cxn modelId="{BD321029-CEE0-DF46-B16D-2E15D4295732}" type="presOf" srcId="{90943CCA-4F45-4C53-BC61-8FBFA356CCB2}" destId="{3BF8E6CF-95DB-8F41-9238-9399C78F3819}" srcOrd="0" destOrd="0" presId="urn:microsoft.com/office/officeart/2008/layout/LinedList"/>
    <dgm:cxn modelId="{82431667-339F-48D6-95F7-815CF96DF61C}" srcId="{D24339B2-8AF6-419A-A60F-C96B18C8053F}" destId="{3A346345-9A12-4EAD-BF3D-8FA20135BE8D}" srcOrd="1" destOrd="0" parTransId="{35B3ADC5-052E-4DA9-ACEC-1333B7D7B717}" sibTransId="{09C9F851-9F91-4E91-816F-E535D00DDCCD}"/>
    <dgm:cxn modelId="{8E8A336D-45CE-5D4A-B59D-177641634E08}" type="presOf" srcId="{4494C241-E3B3-4C01-8176-90F7D26EA692}" destId="{3E79FF22-D7B3-3144-9D0A-CCCDFE257F8E}" srcOrd="0" destOrd="0" presId="urn:microsoft.com/office/officeart/2008/layout/LinedList"/>
    <dgm:cxn modelId="{1F3FDE4F-B435-BE48-89A7-E76BD5561986}" type="presOf" srcId="{3A346345-9A12-4EAD-BF3D-8FA20135BE8D}" destId="{F618CA44-C1EB-654A-A34F-508C5733E0ED}" srcOrd="0" destOrd="0" presId="urn:microsoft.com/office/officeart/2008/layout/LinedList"/>
    <dgm:cxn modelId="{6E7604DD-73FA-494D-B4EA-11209C953F31}" type="presOf" srcId="{D24339B2-8AF6-419A-A60F-C96B18C8053F}" destId="{02072853-84D2-7549-87C8-96B97A8A7B06}" srcOrd="0" destOrd="0" presId="urn:microsoft.com/office/officeart/2008/layout/LinedList"/>
    <dgm:cxn modelId="{BDD287EB-D6DB-43AD-8B07-A9FAD8381B1E}" srcId="{D24339B2-8AF6-419A-A60F-C96B18C8053F}" destId="{4494C241-E3B3-4C01-8176-90F7D26EA692}" srcOrd="2" destOrd="0" parTransId="{4E488F40-DEF0-4ECE-A07F-19E853BA6195}" sibTransId="{4A051697-A34D-4AF8-9E21-20AD3910BB24}"/>
    <dgm:cxn modelId="{D74318EE-FC7F-408B-A88A-6FA8BF7AB318}" srcId="{D24339B2-8AF6-419A-A60F-C96B18C8053F}" destId="{90943CCA-4F45-4C53-BC61-8FBFA356CCB2}" srcOrd="0" destOrd="0" parTransId="{72D701FE-0DA7-4B7B-BD25-2DCEAF719D75}" sibTransId="{45B12BA9-3C29-4655-817A-2E1A12F31D5E}"/>
    <dgm:cxn modelId="{B89A5852-C2D8-E341-BD7E-9670161F0914}" type="presParOf" srcId="{02072853-84D2-7549-87C8-96B97A8A7B06}" destId="{B4F4C8B1-2410-EE4A-B90A-8966A1BC96FE}" srcOrd="0" destOrd="0" presId="urn:microsoft.com/office/officeart/2008/layout/LinedList"/>
    <dgm:cxn modelId="{093C6332-56BA-F84F-857B-2987B601676D}" type="presParOf" srcId="{02072853-84D2-7549-87C8-96B97A8A7B06}" destId="{ECA9B2E8-DFBF-F94C-8385-691BDE1F411C}" srcOrd="1" destOrd="0" presId="urn:microsoft.com/office/officeart/2008/layout/LinedList"/>
    <dgm:cxn modelId="{882FB292-F9A4-FA4C-9BF0-C67795DD4E7F}" type="presParOf" srcId="{ECA9B2E8-DFBF-F94C-8385-691BDE1F411C}" destId="{3BF8E6CF-95DB-8F41-9238-9399C78F3819}" srcOrd="0" destOrd="0" presId="urn:microsoft.com/office/officeart/2008/layout/LinedList"/>
    <dgm:cxn modelId="{047F33D7-5316-EA4A-B238-0841EB3EE1B6}" type="presParOf" srcId="{ECA9B2E8-DFBF-F94C-8385-691BDE1F411C}" destId="{40ED1743-71F5-8444-B0F5-17D4C4917A6C}" srcOrd="1" destOrd="0" presId="urn:microsoft.com/office/officeart/2008/layout/LinedList"/>
    <dgm:cxn modelId="{347B3190-5AE2-2A41-B3DB-4381E95EAE4B}" type="presParOf" srcId="{02072853-84D2-7549-87C8-96B97A8A7B06}" destId="{298F1F6C-331C-7047-814E-20893B851828}" srcOrd="2" destOrd="0" presId="urn:microsoft.com/office/officeart/2008/layout/LinedList"/>
    <dgm:cxn modelId="{BC851F8C-0781-AB47-A949-5944D2F644D3}" type="presParOf" srcId="{02072853-84D2-7549-87C8-96B97A8A7B06}" destId="{742ADB4B-45AB-F641-B2F7-7FAED2641240}" srcOrd="3" destOrd="0" presId="urn:microsoft.com/office/officeart/2008/layout/LinedList"/>
    <dgm:cxn modelId="{C62CFC64-E206-494E-AFC3-0B4ED8A412A0}" type="presParOf" srcId="{742ADB4B-45AB-F641-B2F7-7FAED2641240}" destId="{F618CA44-C1EB-654A-A34F-508C5733E0ED}" srcOrd="0" destOrd="0" presId="urn:microsoft.com/office/officeart/2008/layout/LinedList"/>
    <dgm:cxn modelId="{35CFA53D-E0A1-ED49-9922-1A1E3DFBC5F5}" type="presParOf" srcId="{742ADB4B-45AB-F641-B2F7-7FAED2641240}" destId="{7D4DF523-738F-9449-950E-D7731284E1D8}" srcOrd="1" destOrd="0" presId="urn:microsoft.com/office/officeart/2008/layout/LinedList"/>
    <dgm:cxn modelId="{EF2CDE84-761E-2A4A-B086-49FA02677271}" type="presParOf" srcId="{02072853-84D2-7549-87C8-96B97A8A7B06}" destId="{7A981408-3B7C-5F4F-A877-85A03C429AC7}" srcOrd="4" destOrd="0" presId="urn:microsoft.com/office/officeart/2008/layout/LinedList"/>
    <dgm:cxn modelId="{5D999889-CF3C-6C4E-B8BA-BF1415459FD8}" type="presParOf" srcId="{02072853-84D2-7549-87C8-96B97A8A7B06}" destId="{7E23D93F-E29B-824C-8F7A-B8F644FC169D}" srcOrd="5" destOrd="0" presId="urn:microsoft.com/office/officeart/2008/layout/LinedList"/>
    <dgm:cxn modelId="{D67D28FA-489E-7648-B3FD-B64358593A02}" type="presParOf" srcId="{7E23D93F-E29B-824C-8F7A-B8F644FC169D}" destId="{3E79FF22-D7B3-3144-9D0A-CCCDFE257F8E}" srcOrd="0" destOrd="0" presId="urn:microsoft.com/office/officeart/2008/layout/LinedList"/>
    <dgm:cxn modelId="{A88ADF04-E862-594A-BAB0-67C2190B8161}" type="presParOf" srcId="{7E23D93F-E29B-824C-8F7A-B8F644FC169D}" destId="{94892AA8-A7A6-E143-BD24-E77275CF9B8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ABEA09C9-C263-4CAA-B772-4E373E1AC9EB}" type="doc">
      <dgm:prSet loTypeId="urn:microsoft.com/office/officeart/2008/layout/LinedList" loCatId="process" qsTypeId="urn:microsoft.com/office/officeart/2005/8/quickstyle/simple1" qsCatId="simple" csTypeId="urn:microsoft.com/office/officeart/2005/8/colors/accent2_3" csCatId="accent2" phldr="1"/>
      <dgm:spPr/>
      <dgm:t>
        <a:bodyPr/>
        <a:lstStyle/>
        <a:p>
          <a:endParaRPr lang="en-US"/>
        </a:p>
      </dgm:t>
    </dgm:pt>
    <dgm:pt modelId="{78E406C3-F020-4638-8C90-DB58EE5554C9}">
      <dgm:prSet phldrT="[Text]" custT="1"/>
      <dgm:spPr/>
      <dgm:t>
        <a:bodyPr/>
        <a:lstStyle/>
        <a:p>
          <a:r>
            <a:rPr lang="en-US" sz="2400" dirty="0"/>
            <a:t>-Adjoining bedsits in the same house</a:t>
          </a:r>
        </a:p>
      </dgm:t>
    </dgm:pt>
    <dgm:pt modelId="{BE72BEEF-055B-4235-9E60-8EB3F5D55AF1}" type="parTrans" cxnId="{CEB9142F-32B8-4F10-9368-848C5C7DEBE8}">
      <dgm:prSet/>
      <dgm:spPr/>
      <dgm:t>
        <a:bodyPr/>
        <a:lstStyle/>
        <a:p>
          <a:endParaRPr lang="en-US"/>
        </a:p>
      </dgm:t>
    </dgm:pt>
    <dgm:pt modelId="{140C4425-1850-486B-B148-DF447C276BF2}" type="sibTrans" cxnId="{CEB9142F-32B8-4F10-9368-848C5C7DEBE8}">
      <dgm:prSet/>
      <dgm:spPr/>
      <dgm:t>
        <a:bodyPr/>
        <a:lstStyle/>
        <a:p>
          <a:endParaRPr lang="en-US"/>
        </a:p>
      </dgm:t>
    </dgm:pt>
    <dgm:pt modelId="{DBC1A377-ABE0-4EFA-81C0-65CD15FC3001}">
      <dgm:prSet phldrT="[Text]" custT="1"/>
      <dgm:spPr/>
      <dgm:t>
        <a:bodyPr/>
        <a:lstStyle/>
        <a:p>
          <a:r>
            <a:rPr lang="en-US" sz="2400" dirty="0"/>
            <a:t>-Staffrooms/security offices in supermarkets</a:t>
          </a:r>
        </a:p>
      </dgm:t>
    </dgm:pt>
    <dgm:pt modelId="{B418B123-1B8C-4412-A104-699261394314}" type="parTrans" cxnId="{23D8E9A7-5969-407F-9174-738C3A019D63}">
      <dgm:prSet/>
      <dgm:spPr/>
      <dgm:t>
        <a:bodyPr/>
        <a:lstStyle/>
        <a:p>
          <a:endParaRPr lang="en-US"/>
        </a:p>
      </dgm:t>
    </dgm:pt>
    <dgm:pt modelId="{40F4664B-2C54-45BB-AC55-4F287C98ED05}" type="sibTrans" cxnId="{23D8E9A7-5969-407F-9174-738C3A019D63}">
      <dgm:prSet/>
      <dgm:spPr/>
      <dgm:t>
        <a:bodyPr/>
        <a:lstStyle/>
        <a:p>
          <a:endParaRPr lang="en-US"/>
        </a:p>
      </dgm:t>
    </dgm:pt>
    <dgm:pt modelId="{CB11973F-1B65-459A-B796-8220EE41AA6F}">
      <dgm:prSet phldrT="[Text]" custT="1"/>
      <dgm:spPr/>
      <dgm:t>
        <a:bodyPr/>
        <a:lstStyle/>
        <a:p>
          <a:r>
            <a:rPr lang="en-US" sz="2400"/>
            <a:t>-Behind the till area of a shop</a:t>
          </a:r>
          <a:endParaRPr lang="en-US" sz="2400" dirty="0"/>
        </a:p>
      </dgm:t>
    </dgm:pt>
    <dgm:pt modelId="{1354F411-EDEE-4DCE-B882-9479305BFE74}" type="parTrans" cxnId="{B586DBAE-3BFD-474F-8A76-D2BED02313A0}">
      <dgm:prSet/>
      <dgm:spPr/>
      <dgm:t>
        <a:bodyPr/>
        <a:lstStyle/>
        <a:p>
          <a:endParaRPr lang="en-US"/>
        </a:p>
      </dgm:t>
    </dgm:pt>
    <dgm:pt modelId="{49E01818-E221-4AEF-B657-5A5B0680D599}" type="sibTrans" cxnId="{B586DBAE-3BFD-474F-8A76-D2BED02313A0}">
      <dgm:prSet/>
      <dgm:spPr/>
      <dgm:t>
        <a:bodyPr/>
        <a:lstStyle/>
        <a:p>
          <a:endParaRPr lang="en-US"/>
        </a:p>
      </dgm:t>
    </dgm:pt>
    <dgm:pt modelId="{474B5F7E-008B-4975-8A2D-656EE0B9F8D5}">
      <dgm:prSet phldrT="[Text]" custT="1"/>
      <dgm:spPr/>
      <dgm:t>
        <a:bodyPr/>
        <a:lstStyle/>
        <a:p>
          <a:r>
            <a:rPr lang="en-US" sz="2400" dirty="0"/>
            <a:t>-Behind the bar in a pub</a:t>
          </a:r>
        </a:p>
      </dgm:t>
    </dgm:pt>
    <dgm:pt modelId="{8B81DEAF-619C-4A16-8D7D-CF1D4A4B5EC6}" type="parTrans" cxnId="{400E0C78-82E8-4006-B0B6-3F0D818148CB}">
      <dgm:prSet/>
      <dgm:spPr/>
      <dgm:t>
        <a:bodyPr/>
        <a:lstStyle/>
        <a:p>
          <a:endParaRPr lang="en-US"/>
        </a:p>
      </dgm:t>
    </dgm:pt>
    <dgm:pt modelId="{6F872608-76B0-4F0F-BA6B-387252256E32}" type="sibTrans" cxnId="{400E0C78-82E8-4006-B0B6-3F0D818148CB}">
      <dgm:prSet/>
      <dgm:spPr/>
      <dgm:t>
        <a:bodyPr/>
        <a:lstStyle/>
        <a:p>
          <a:endParaRPr lang="en-US"/>
        </a:p>
      </dgm:t>
    </dgm:pt>
    <dgm:pt modelId="{9E977AB9-56F8-43AA-9D90-76E46412E6B4}">
      <dgm:prSet phldrT="[Text]" custT="1"/>
      <dgm:spPr/>
      <dgm:t>
        <a:bodyPr/>
        <a:lstStyle/>
        <a:p>
          <a:r>
            <a:rPr lang="en-US" sz="2400" dirty="0"/>
            <a:t>-Behind a cordoned off area in a gallery or museum</a:t>
          </a:r>
        </a:p>
      </dgm:t>
    </dgm:pt>
    <dgm:pt modelId="{016B7AE4-9172-4935-9418-5BDF5EF476DD}" type="parTrans" cxnId="{076D9B33-B85D-4879-B466-50A733A57E71}">
      <dgm:prSet/>
      <dgm:spPr/>
      <dgm:t>
        <a:bodyPr/>
        <a:lstStyle/>
        <a:p>
          <a:endParaRPr lang="en-US"/>
        </a:p>
      </dgm:t>
    </dgm:pt>
    <dgm:pt modelId="{D6C03115-41DC-48A3-B1B8-A0A5B432A03E}" type="sibTrans" cxnId="{076D9B33-B85D-4879-B466-50A733A57E71}">
      <dgm:prSet/>
      <dgm:spPr/>
      <dgm:t>
        <a:bodyPr/>
        <a:lstStyle/>
        <a:p>
          <a:endParaRPr lang="en-US"/>
        </a:p>
      </dgm:t>
    </dgm:pt>
    <dgm:pt modelId="{769E7A5A-EE4F-614F-90FC-76AD4EC96EB3}" type="pres">
      <dgm:prSet presAssocID="{ABEA09C9-C263-4CAA-B772-4E373E1AC9EB}" presName="vert0" presStyleCnt="0">
        <dgm:presLayoutVars>
          <dgm:dir/>
          <dgm:animOne val="branch"/>
          <dgm:animLvl val="lvl"/>
        </dgm:presLayoutVars>
      </dgm:prSet>
      <dgm:spPr/>
    </dgm:pt>
    <dgm:pt modelId="{C441C93B-DF59-984F-8911-FA0C478A09CE}" type="pres">
      <dgm:prSet presAssocID="{78E406C3-F020-4638-8C90-DB58EE5554C9}" presName="thickLine" presStyleLbl="alignNode1" presStyleIdx="0" presStyleCnt="5"/>
      <dgm:spPr/>
    </dgm:pt>
    <dgm:pt modelId="{23A0715D-4D8B-4E4C-82F9-AF81EAC55610}" type="pres">
      <dgm:prSet presAssocID="{78E406C3-F020-4638-8C90-DB58EE5554C9}" presName="horz1" presStyleCnt="0"/>
      <dgm:spPr/>
    </dgm:pt>
    <dgm:pt modelId="{6E2C29FF-FF42-7F41-8162-A712A6D4D12B}" type="pres">
      <dgm:prSet presAssocID="{78E406C3-F020-4638-8C90-DB58EE5554C9}" presName="tx1" presStyleLbl="revTx" presStyleIdx="0" presStyleCnt="5"/>
      <dgm:spPr/>
    </dgm:pt>
    <dgm:pt modelId="{3D1BE377-A3B1-2E4E-A82F-84088F2AE3CC}" type="pres">
      <dgm:prSet presAssocID="{78E406C3-F020-4638-8C90-DB58EE5554C9}" presName="vert1" presStyleCnt="0"/>
      <dgm:spPr/>
    </dgm:pt>
    <dgm:pt modelId="{03E241AC-A3F1-7A47-ACC0-08B2ADBC69CA}" type="pres">
      <dgm:prSet presAssocID="{DBC1A377-ABE0-4EFA-81C0-65CD15FC3001}" presName="thickLine" presStyleLbl="alignNode1" presStyleIdx="1" presStyleCnt="5"/>
      <dgm:spPr/>
    </dgm:pt>
    <dgm:pt modelId="{BCF02AB4-1D2F-CA43-9E5B-9324C5504312}" type="pres">
      <dgm:prSet presAssocID="{DBC1A377-ABE0-4EFA-81C0-65CD15FC3001}" presName="horz1" presStyleCnt="0"/>
      <dgm:spPr/>
    </dgm:pt>
    <dgm:pt modelId="{BABF438E-145C-EE48-8B4F-DE21554A35B2}" type="pres">
      <dgm:prSet presAssocID="{DBC1A377-ABE0-4EFA-81C0-65CD15FC3001}" presName="tx1" presStyleLbl="revTx" presStyleIdx="1" presStyleCnt="5"/>
      <dgm:spPr/>
    </dgm:pt>
    <dgm:pt modelId="{8DFDE92C-1C80-754F-BE3E-BFC29B81B09A}" type="pres">
      <dgm:prSet presAssocID="{DBC1A377-ABE0-4EFA-81C0-65CD15FC3001}" presName="vert1" presStyleCnt="0"/>
      <dgm:spPr/>
    </dgm:pt>
    <dgm:pt modelId="{FD2327A3-5CCF-5144-B3AD-4CCD29128909}" type="pres">
      <dgm:prSet presAssocID="{CB11973F-1B65-459A-B796-8220EE41AA6F}" presName="thickLine" presStyleLbl="alignNode1" presStyleIdx="2" presStyleCnt="5"/>
      <dgm:spPr/>
    </dgm:pt>
    <dgm:pt modelId="{2CD72DD2-97D9-4A46-A660-345EAAB25315}" type="pres">
      <dgm:prSet presAssocID="{CB11973F-1B65-459A-B796-8220EE41AA6F}" presName="horz1" presStyleCnt="0"/>
      <dgm:spPr/>
    </dgm:pt>
    <dgm:pt modelId="{B898A011-164A-4E4F-B52F-62D84070F49E}" type="pres">
      <dgm:prSet presAssocID="{CB11973F-1B65-459A-B796-8220EE41AA6F}" presName="tx1" presStyleLbl="revTx" presStyleIdx="2" presStyleCnt="5"/>
      <dgm:spPr/>
    </dgm:pt>
    <dgm:pt modelId="{C9F05137-F038-644B-A850-375913B1D400}" type="pres">
      <dgm:prSet presAssocID="{CB11973F-1B65-459A-B796-8220EE41AA6F}" presName="vert1" presStyleCnt="0"/>
      <dgm:spPr/>
    </dgm:pt>
    <dgm:pt modelId="{382D6E98-98D5-8C46-8E7D-CFF9A533BF70}" type="pres">
      <dgm:prSet presAssocID="{474B5F7E-008B-4975-8A2D-656EE0B9F8D5}" presName="thickLine" presStyleLbl="alignNode1" presStyleIdx="3" presStyleCnt="5"/>
      <dgm:spPr/>
    </dgm:pt>
    <dgm:pt modelId="{F85BF6DB-6FE2-D44B-B7FB-2FAE7FAE2D11}" type="pres">
      <dgm:prSet presAssocID="{474B5F7E-008B-4975-8A2D-656EE0B9F8D5}" presName="horz1" presStyleCnt="0"/>
      <dgm:spPr/>
    </dgm:pt>
    <dgm:pt modelId="{8F459DB2-5E1A-E24D-931F-86F384A187CF}" type="pres">
      <dgm:prSet presAssocID="{474B5F7E-008B-4975-8A2D-656EE0B9F8D5}" presName="tx1" presStyleLbl="revTx" presStyleIdx="3" presStyleCnt="5"/>
      <dgm:spPr/>
    </dgm:pt>
    <dgm:pt modelId="{1461F249-B3D2-D244-B3D7-F975B9142D43}" type="pres">
      <dgm:prSet presAssocID="{474B5F7E-008B-4975-8A2D-656EE0B9F8D5}" presName="vert1" presStyleCnt="0"/>
      <dgm:spPr/>
    </dgm:pt>
    <dgm:pt modelId="{027FE016-686B-8C4F-9A40-0628DE83F5FA}" type="pres">
      <dgm:prSet presAssocID="{9E977AB9-56F8-43AA-9D90-76E46412E6B4}" presName="thickLine" presStyleLbl="alignNode1" presStyleIdx="4" presStyleCnt="5"/>
      <dgm:spPr/>
    </dgm:pt>
    <dgm:pt modelId="{5162A2DA-889E-B24B-9F92-DA11AFC78A57}" type="pres">
      <dgm:prSet presAssocID="{9E977AB9-56F8-43AA-9D90-76E46412E6B4}" presName="horz1" presStyleCnt="0"/>
      <dgm:spPr/>
    </dgm:pt>
    <dgm:pt modelId="{C5E343F2-5D95-E648-A4FF-5A3C7EB36524}" type="pres">
      <dgm:prSet presAssocID="{9E977AB9-56F8-43AA-9D90-76E46412E6B4}" presName="tx1" presStyleLbl="revTx" presStyleIdx="4" presStyleCnt="5"/>
      <dgm:spPr/>
    </dgm:pt>
    <dgm:pt modelId="{E2F8F938-660F-6C4E-B572-010A3580303F}" type="pres">
      <dgm:prSet presAssocID="{9E977AB9-56F8-43AA-9D90-76E46412E6B4}" presName="vert1" presStyleCnt="0"/>
      <dgm:spPr/>
    </dgm:pt>
  </dgm:ptLst>
  <dgm:cxnLst>
    <dgm:cxn modelId="{CEB9142F-32B8-4F10-9368-848C5C7DEBE8}" srcId="{ABEA09C9-C263-4CAA-B772-4E373E1AC9EB}" destId="{78E406C3-F020-4638-8C90-DB58EE5554C9}" srcOrd="0" destOrd="0" parTransId="{BE72BEEF-055B-4235-9E60-8EB3F5D55AF1}" sibTransId="{140C4425-1850-486B-B148-DF447C276BF2}"/>
    <dgm:cxn modelId="{076D9B33-B85D-4879-B466-50A733A57E71}" srcId="{ABEA09C9-C263-4CAA-B772-4E373E1AC9EB}" destId="{9E977AB9-56F8-43AA-9D90-76E46412E6B4}" srcOrd="4" destOrd="0" parTransId="{016B7AE4-9172-4935-9418-5BDF5EF476DD}" sibTransId="{D6C03115-41DC-48A3-B1B8-A0A5B432A03E}"/>
    <dgm:cxn modelId="{97087640-6710-224A-97E8-8BA883CCDEF0}" type="presOf" srcId="{CB11973F-1B65-459A-B796-8220EE41AA6F}" destId="{B898A011-164A-4E4F-B52F-62D84070F49E}" srcOrd="0" destOrd="0" presId="urn:microsoft.com/office/officeart/2008/layout/LinedList"/>
    <dgm:cxn modelId="{400E0C78-82E8-4006-B0B6-3F0D818148CB}" srcId="{ABEA09C9-C263-4CAA-B772-4E373E1AC9EB}" destId="{474B5F7E-008B-4975-8A2D-656EE0B9F8D5}" srcOrd="3" destOrd="0" parTransId="{8B81DEAF-619C-4A16-8D7D-CF1D4A4B5EC6}" sibTransId="{6F872608-76B0-4F0F-BA6B-387252256E32}"/>
    <dgm:cxn modelId="{208AD281-D24A-4F42-8A0C-4EDD3108F355}" type="presOf" srcId="{ABEA09C9-C263-4CAA-B772-4E373E1AC9EB}" destId="{769E7A5A-EE4F-614F-90FC-76AD4EC96EB3}" srcOrd="0" destOrd="0" presId="urn:microsoft.com/office/officeart/2008/layout/LinedList"/>
    <dgm:cxn modelId="{927B539A-9B85-F640-960E-D499ACA363CE}" type="presOf" srcId="{78E406C3-F020-4638-8C90-DB58EE5554C9}" destId="{6E2C29FF-FF42-7F41-8162-A712A6D4D12B}" srcOrd="0" destOrd="0" presId="urn:microsoft.com/office/officeart/2008/layout/LinedList"/>
    <dgm:cxn modelId="{23D8E9A7-5969-407F-9174-738C3A019D63}" srcId="{ABEA09C9-C263-4CAA-B772-4E373E1AC9EB}" destId="{DBC1A377-ABE0-4EFA-81C0-65CD15FC3001}" srcOrd="1" destOrd="0" parTransId="{B418B123-1B8C-4412-A104-699261394314}" sibTransId="{40F4664B-2C54-45BB-AC55-4F287C98ED05}"/>
    <dgm:cxn modelId="{B586DBAE-3BFD-474F-8A76-D2BED02313A0}" srcId="{ABEA09C9-C263-4CAA-B772-4E373E1AC9EB}" destId="{CB11973F-1B65-459A-B796-8220EE41AA6F}" srcOrd="2" destOrd="0" parTransId="{1354F411-EDEE-4DCE-B882-9479305BFE74}" sibTransId="{49E01818-E221-4AEF-B657-5A5B0680D599}"/>
    <dgm:cxn modelId="{D0FA74B6-8C94-4444-9F4C-36AA2FF15136}" type="presOf" srcId="{9E977AB9-56F8-43AA-9D90-76E46412E6B4}" destId="{C5E343F2-5D95-E648-A4FF-5A3C7EB36524}" srcOrd="0" destOrd="0" presId="urn:microsoft.com/office/officeart/2008/layout/LinedList"/>
    <dgm:cxn modelId="{018878C7-1E8B-B74D-8332-6D3E034A0DBC}" type="presOf" srcId="{474B5F7E-008B-4975-8A2D-656EE0B9F8D5}" destId="{8F459DB2-5E1A-E24D-931F-86F384A187CF}" srcOrd="0" destOrd="0" presId="urn:microsoft.com/office/officeart/2008/layout/LinedList"/>
    <dgm:cxn modelId="{96346EE5-602D-174A-A95D-71152FE2E0FA}" type="presOf" srcId="{DBC1A377-ABE0-4EFA-81C0-65CD15FC3001}" destId="{BABF438E-145C-EE48-8B4F-DE21554A35B2}" srcOrd="0" destOrd="0" presId="urn:microsoft.com/office/officeart/2008/layout/LinedList"/>
    <dgm:cxn modelId="{11BE7FDB-FBE0-634E-B6C0-D46BEDBEB274}" type="presParOf" srcId="{769E7A5A-EE4F-614F-90FC-76AD4EC96EB3}" destId="{C441C93B-DF59-984F-8911-FA0C478A09CE}" srcOrd="0" destOrd="0" presId="urn:microsoft.com/office/officeart/2008/layout/LinedList"/>
    <dgm:cxn modelId="{5E75046F-6928-A545-BE84-F6CD4E4C437D}" type="presParOf" srcId="{769E7A5A-EE4F-614F-90FC-76AD4EC96EB3}" destId="{23A0715D-4D8B-4E4C-82F9-AF81EAC55610}" srcOrd="1" destOrd="0" presId="urn:microsoft.com/office/officeart/2008/layout/LinedList"/>
    <dgm:cxn modelId="{172C90A6-460B-274E-877E-7D77E3CCFE13}" type="presParOf" srcId="{23A0715D-4D8B-4E4C-82F9-AF81EAC55610}" destId="{6E2C29FF-FF42-7F41-8162-A712A6D4D12B}" srcOrd="0" destOrd="0" presId="urn:microsoft.com/office/officeart/2008/layout/LinedList"/>
    <dgm:cxn modelId="{2CD775A4-F8CB-C047-A24E-5F35067F68CE}" type="presParOf" srcId="{23A0715D-4D8B-4E4C-82F9-AF81EAC55610}" destId="{3D1BE377-A3B1-2E4E-A82F-84088F2AE3CC}" srcOrd="1" destOrd="0" presId="urn:microsoft.com/office/officeart/2008/layout/LinedList"/>
    <dgm:cxn modelId="{704ACBDD-DAF2-7B4E-9AE6-3A50440C8F31}" type="presParOf" srcId="{769E7A5A-EE4F-614F-90FC-76AD4EC96EB3}" destId="{03E241AC-A3F1-7A47-ACC0-08B2ADBC69CA}" srcOrd="2" destOrd="0" presId="urn:microsoft.com/office/officeart/2008/layout/LinedList"/>
    <dgm:cxn modelId="{2D53C0EC-6A80-0145-B74F-99C3A681840C}" type="presParOf" srcId="{769E7A5A-EE4F-614F-90FC-76AD4EC96EB3}" destId="{BCF02AB4-1D2F-CA43-9E5B-9324C5504312}" srcOrd="3" destOrd="0" presId="urn:microsoft.com/office/officeart/2008/layout/LinedList"/>
    <dgm:cxn modelId="{588260FA-0608-4B4C-84AF-E5DDAB669398}" type="presParOf" srcId="{BCF02AB4-1D2F-CA43-9E5B-9324C5504312}" destId="{BABF438E-145C-EE48-8B4F-DE21554A35B2}" srcOrd="0" destOrd="0" presId="urn:microsoft.com/office/officeart/2008/layout/LinedList"/>
    <dgm:cxn modelId="{6388ED5D-1E09-F144-BD49-A0152262E608}" type="presParOf" srcId="{BCF02AB4-1D2F-CA43-9E5B-9324C5504312}" destId="{8DFDE92C-1C80-754F-BE3E-BFC29B81B09A}" srcOrd="1" destOrd="0" presId="urn:microsoft.com/office/officeart/2008/layout/LinedList"/>
    <dgm:cxn modelId="{26CD2A93-EAEA-0246-913D-60B7A44C6DCA}" type="presParOf" srcId="{769E7A5A-EE4F-614F-90FC-76AD4EC96EB3}" destId="{FD2327A3-5CCF-5144-B3AD-4CCD29128909}" srcOrd="4" destOrd="0" presId="urn:microsoft.com/office/officeart/2008/layout/LinedList"/>
    <dgm:cxn modelId="{7BCC5631-77A1-6949-AE0D-9E105C07C73C}" type="presParOf" srcId="{769E7A5A-EE4F-614F-90FC-76AD4EC96EB3}" destId="{2CD72DD2-97D9-4A46-A660-345EAAB25315}" srcOrd="5" destOrd="0" presId="urn:microsoft.com/office/officeart/2008/layout/LinedList"/>
    <dgm:cxn modelId="{729C8777-17CA-C84D-9992-ABDBA031E09D}" type="presParOf" srcId="{2CD72DD2-97D9-4A46-A660-345EAAB25315}" destId="{B898A011-164A-4E4F-B52F-62D84070F49E}" srcOrd="0" destOrd="0" presId="urn:microsoft.com/office/officeart/2008/layout/LinedList"/>
    <dgm:cxn modelId="{7E95DB90-4196-E843-9C18-D982A61CF100}" type="presParOf" srcId="{2CD72DD2-97D9-4A46-A660-345EAAB25315}" destId="{C9F05137-F038-644B-A850-375913B1D400}" srcOrd="1" destOrd="0" presId="urn:microsoft.com/office/officeart/2008/layout/LinedList"/>
    <dgm:cxn modelId="{7CB7E584-B9F8-E449-8CDC-DD70155ED7B7}" type="presParOf" srcId="{769E7A5A-EE4F-614F-90FC-76AD4EC96EB3}" destId="{382D6E98-98D5-8C46-8E7D-CFF9A533BF70}" srcOrd="6" destOrd="0" presId="urn:microsoft.com/office/officeart/2008/layout/LinedList"/>
    <dgm:cxn modelId="{585DF2D6-3484-2A42-A223-1B427E156B9B}" type="presParOf" srcId="{769E7A5A-EE4F-614F-90FC-76AD4EC96EB3}" destId="{F85BF6DB-6FE2-D44B-B7FB-2FAE7FAE2D11}" srcOrd="7" destOrd="0" presId="urn:microsoft.com/office/officeart/2008/layout/LinedList"/>
    <dgm:cxn modelId="{F16DF312-B174-1148-AC2C-ACC375895BB4}" type="presParOf" srcId="{F85BF6DB-6FE2-D44B-B7FB-2FAE7FAE2D11}" destId="{8F459DB2-5E1A-E24D-931F-86F384A187CF}" srcOrd="0" destOrd="0" presId="urn:microsoft.com/office/officeart/2008/layout/LinedList"/>
    <dgm:cxn modelId="{9C9B9534-2E85-8A46-B230-09B67A6BCAE3}" type="presParOf" srcId="{F85BF6DB-6FE2-D44B-B7FB-2FAE7FAE2D11}" destId="{1461F249-B3D2-D244-B3D7-F975B9142D43}" srcOrd="1" destOrd="0" presId="urn:microsoft.com/office/officeart/2008/layout/LinedList"/>
    <dgm:cxn modelId="{F2C9C9A4-E833-CF48-B141-25ADDD6084A9}" type="presParOf" srcId="{769E7A5A-EE4F-614F-90FC-76AD4EC96EB3}" destId="{027FE016-686B-8C4F-9A40-0628DE83F5FA}" srcOrd="8" destOrd="0" presId="urn:microsoft.com/office/officeart/2008/layout/LinedList"/>
    <dgm:cxn modelId="{B21812B0-548B-E049-A107-9731318B18C3}" type="presParOf" srcId="{769E7A5A-EE4F-614F-90FC-76AD4EC96EB3}" destId="{5162A2DA-889E-B24B-9F92-DA11AFC78A57}" srcOrd="9" destOrd="0" presId="urn:microsoft.com/office/officeart/2008/layout/LinedList"/>
    <dgm:cxn modelId="{69E25E3D-B27D-C640-855A-AD8E6C692222}" type="presParOf" srcId="{5162A2DA-889E-B24B-9F92-DA11AFC78A57}" destId="{C5E343F2-5D95-E648-A4FF-5A3C7EB36524}" srcOrd="0" destOrd="0" presId="urn:microsoft.com/office/officeart/2008/layout/LinedList"/>
    <dgm:cxn modelId="{D91BBA1A-0B41-2140-96D5-69F29AD6FEB0}" type="presParOf" srcId="{5162A2DA-889E-B24B-9F92-DA11AFC78A57}" destId="{E2F8F938-660F-6C4E-B572-010A3580303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8C0B4906-6ABA-424C-BD84-101F08A6FAD8}" type="doc">
      <dgm:prSet loTypeId="urn:microsoft.com/office/officeart/2005/8/layout/list1" loCatId="process" qsTypeId="urn:microsoft.com/office/officeart/2005/8/quickstyle/simple2" qsCatId="simple" csTypeId="urn:microsoft.com/office/officeart/2005/8/colors/accent6_4" csCatId="accent6" phldr="1"/>
      <dgm:spPr/>
      <dgm:t>
        <a:bodyPr/>
        <a:lstStyle/>
        <a:p>
          <a:endParaRPr lang="en-US"/>
        </a:p>
      </dgm:t>
    </dgm:pt>
    <dgm:pt modelId="{C30C6D00-522E-4060-85A8-15483C981542}">
      <dgm:prSet phldrT="[Text]" custT="1"/>
      <dgm:spPr/>
      <dgm:t>
        <a:bodyPr/>
        <a:lstStyle/>
        <a:p>
          <a:pPr algn="ctr"/>
          <a:r>
            <a:rPr lang="en-US" sz="2800" dirty="0"/>
            <a:t>Trespasser</a:t>
          </a:r>
        </a:p>
      </dgm:t>
    </dgm:pt>
    <dgm:pt modelId="{4EFBF20F-0343-4DC6-87A1-A969F2C78E1C}" type="parTrans" cxnId="{05E3C493-8E24-4546-9921-9BBCE2D095F3}">
      <dgm:prSet/>
      <dgm:spPr/>
      <dgm:t>
        <a:bodyPr/>
        <a:lstStyle/>
        <a:p>
          <a:endParaRPr lang="en-US"/>
        </a:p>
      </dgm:t>
    </dgm:pt>
    <dgm:pt modelId="{CE77358E-E662-4658-80F1-046A1E220297}" type="sibTrans" cxnId="{05E3C493-8E24-4546-9921-9BBCE2D095F3}">
      <dgm:prSet/>
      <dgm:spPr/>
      <dgm:t>
        <a:bodyPr/>
        <a:lstStyle/>
        <a:p>
          <a:endParaRPr lang="en-US"/>
        </a:p>
      </dgm:t>
    </dgm:pt>
    <dgm:pt modelId="{B75911BB-35A0-49EC-800A-760CFC360197}">
      <dgm:prSet phldrT="[Text]" custT="1"/>
      <dgm:spPr/>
      <dgm:t>
        <a:bodyPr/>
        <a:lstStyle/>
        <a:p>
          <a:r>
            <a:rPr lang="en-US" sz="2400" dirty="0"/>
            <a:t>A person will be deemed to be trespassing if they either:</a:t>
          </a:r>
        </a:p>
      </dgm:t>
    </dgm:pt>
    <dgm:pt modelId="{7DAE6C36-83E7-4D10-BF5C-6E7E9C8C1E82}" type="parTrans" cxnId="{73BABACA-5AC4-4E6B-9107-DB9E19CF7262}">
      <dgm:prSet/>
      <dgm:spPr/>
      <dgm:t>
        <a:bodyPr/>
        <a:lstStyle/>
        <a:p>
          <a:endParaRPr lang="en-US"/>
        </a:p>
      </dgm:t>
    </dgm:pt>
    <dgm:pt modelId="{C611AE11-3DCC-47AC-BE56-FF3AAFB51AF9}" type="sibTrans" cxnId="{73BABACA-5AC4-4E6B-9107-DB9E19CF7262}">
      <dgm:prSet/>
      <dgm:spPr/>
      <dgm:t>
        <a:bodyPr/>
        <a:lstStyle/>
        <a:p>
          <a:endParaRPr lang="en-US"/>
        </a:p>
      </dgm:t>
    </dgm:pt>
    <dgm:pt modelId="{39F5CDC3-075F-4958-9593-7ACB560F34F4}">
      <dgm:prSet phldrT="[Text]" custT="1"/>
      <dgm:spPr/>
      <dgm:t>
        <a:bodyPr/>
        <a:lstStyle/>
        <a:p>
          <a:r>
            <a:rPr lang="en-US" sz="2400" b="1" i="1" u="none" dirty="0">
              <a:solidFill>
                <a:schemeClr val="accent6"/>
              </a:solidFill>
            </a:rPr>
            <a:t>KNOW</a:t>
          </a:r>
          <a:r>
            <a:rPr lang="en-US" sz="2400" dirty="0"/>
            <a:t> or are (subjectively)</a:t>
          </a:r>
          <a:r>
            <a:rPr lang="en-US" sz="2400" b="1" i="1" dirty="0"/>
            <a:t> </a:t>
          </a:r>
          <a:r>
            <a:rPr lang="en-US" sz="2400" b="1" i="1" dirty="0">
              <a:solidFill>
                <a:schemeClr val="accent6"/>
              </a:solidFill>
            </a:rPr>
            <a:t>RECKLESS </a:t>
          </a:r>
          <a:r>
            <a:rPr lang="en-US" sz="2400" dirty="0"/>
            <a:t>that they have crossed the boundary without either:</a:t>
          </a:r>
        </a:p>
      </dgm:t>
    </dgm:pt>
    <dgm:pt modelId="{8D0202CC-4E1E-4775-AA5E-128FB0F31D61}" type="parTrans" cxnId="{4AB2A4A3-5FCF-437F-9455-8C6B4E283115}">
      <dgm:prSet/>
      <dgm:spPr/>
      <dgm:t>
        <a:bodyPr/>
        <a:lstStyle/>
        <a:p>
          <a:endParaRPr lang="en-US"/>
        </a:p>
      </dgm:t>
    </dgm:pt>
    <dgm:pt modelId="{B5E17166-168F-49F1-A6A7-369508652EE1}" type="sibTrans" cxnId="{4AB2A4A3-5FCF-437F-9455-8C6B4E283115}">
      <dgm:prSet/>
      <dgm:spPr/>
      <dgm:t>
        <a:bodyPr/>
        <a:lstStyle/>
        <a:p>
          <a:endParaRPr lang="en-US"/>
        </a:p>
      </dgm:t>
    </dgm:pt>
    <dgm:pt modelId="{A4D298E8-4B96-40F9-8DB4-BDF4BB8B74F0}">
      <dgm:prSet phldrT="[Text]" custT="1"/>
      <dgm:spPr/>
      <dgm:t>
        <a:bodyPr/>
        <a:lstStyle/>
        <a:p>
          <a:r>
            <a:rPr lang="en-US" sz="2400" b="1" i="1" dirty="0">
              <a:solidFill>
                <a:schemeClr val="accent6"/>
              </a:solidFill>
            </a:rPr>
            <a:t>CONSENT</a:t>
          </a:r>
          <a:r>
            <a:rPr lang="en-US" sz="2400" dirty="0"/>
            <a:t> to do so (express or implied permission) or</a:t>
          </a:r>
        </a:p>
      </dgm:t>
    </dgm:pt>
    <dgm:pt modelId="{4BFBDCB7-687F-4889-924E-B6D7B34A2340}" type="parTrans" cxnId="{E3622A6D-CEF1-414D-9D6E-B5B6A8CA1FDC}">
      <dgm:prSet/>
      <dgm:spPr/>
      <dgm:t>
        <a:bodyPr/>
        <a:lstStyle/>
        <a:p>
          <a:endParaRPr lang="en-US"/>
        </a:p>
      </dgm:t>
    </dgm:pt>
    <dgm:pt modelId="{EA1E74C2-A418-4E6F-8DFA-08CBB5A762EB}" type="sibTrans" cxnId="{E3622A6D-CEF1-414D-9D6E-B5B6A8CA1FDC}">
      <dgm:prSet/>
      <dgm:spPr/>
      <dgm:t>
        <a:bodyPr/>
        <a:lstStyle/>
        <a:p>
          <a:endParaRPr lang="en-US"/>
        </a:p>
      </dgm:t>
    </dgm:pt>
    <dgm:pt modelId="{C50E6257-E99B-4EF6-B2D8-F0CD31323910}">
      <dgm:prSet phldrT="[Text]" custT="1"/>
      <dgm:spPr/>
      <dgm:t>
        <a:bodyPr/>
        <a:lstStyle/>
        <a:p>
          <a:r>
            <a:rPr lang="en-US" sz="2400" b="1" i="1" dirty="0">
              <a:solidFill>
                <a:schemeClr val="accent6"/>
              </a:solidFill>
            </a:rPr>
            <a:t>RIGHT BY LAW </a:t>
          </a:r>
          <a:r>
            <a:rPr lang="en-US" sz="2400" dirty="0"/>
            <a:t>to do so…</a:t>
          </a:r>
        </a:p>
      </dgm:t>
    </dgm:pt>
    <dgm:pt modelId="{55CC7539-CE09-497C-9CE5-7FA94A3592E5}" type="parTrans" cxnId="{70C8650B-63B5-43BB-905F-18E54087BDC6}">
      <dgm:prSet/>
      <dgm:spPr/>
      <dgm:t>
        <a:bodyPr/>
        <a:lstStyle/>
        <a:p>
          <a:endParaRPr lang="en-US"/>
        </a:p>
      </dgm:t>
    </dgm:pt>
    <dgm:pt modelId="{133156D7-C59B-4B3E-8B25-DA7B9DB64325}" type="sibTrans" cxnId="{70C8650B-63B5-43BB-905F-18E54087BDC6}">
      <dgm:prSet/>
      <dgm:spPr/>
      <dgm:t>
        <a:bodyPr/>
        <a:lstStyle/>
        <a:p>
          <a:endParaRPr lang="en-US"/>
        </a:p>
      </dgm:t>
    </dgm:pt>
    <dgm:pt modelId="{E04A3800-E662-704B-82D6-64C99E0E67E4}" type="pres">
      <dgm:prSet presAssocID="{8C0B4906-6ABA-424C-BD84-101F08A6FAD8}" presName="linear" presStyleCnt="0">
        <dgm:presLayoutVars>
          <dgm:dir/>
          <dgm:animLvl val="lvl"/>
          <dgm:resizeHandles val="exact"/>
        </dgm:presLayoutVars>
      </dgm:prSet>
      <dgm:spPr/>
    </dgm:pt>
    <dgm:pt modelId="{DE1C8D90-337B-664A-9F71-4550EF789B29}" type="pres">
      <dgm:prSet presAssocID="{C30C6D00-522E-4060-85A8-15483C981542}" presName="parentLin" presStyleCnt="0"/>
      <dgm:spPr/>
    </dgm:pt>
    <dgm:pt modelId="{7D87533D-1BB3-1347-A852-08C369CFBB3D}" type="pres">
      <dgm:prSet presAssocID="{C30C6D00-522E-4060-85A8-15483C981542}" presName="parentLeftMargin" presStyleLbl="node1" presStyleIdx="0" presStyleCnt="1"/>
      <dgm:spPr/>
    </dgm:pt>
    <dgm:pt modelId="{04356AFC-1985-6242-B9A6-51D1A8F67EEE}" type="pres">
      <dgm:prSet presAssocID="{C30C6D00-522E-4060-85A8-15483C981542}" presName="parentText" presStyleLbl="node1" presStyleIdx="0" presStyleCnt="1">
        <dgm:presLayoutVars>
          <dgm:chMax val="0"/>
          <dgm:bulletEnabled val="1"/>
        </dgm:presLayoutVars>
      </dgm:prSet>
      <dgm:spPr/>
    </dgm:pt>
    <dgm:pt modelId="{CD9997B0-A015-D844-894D-185C6AA9F52C}" type="pres">
      <dgm:prSet presAssocID="{C30C6D00-522E-4060-85A8-15483C981542}" presName="negativeSpace" presStyleCnt="0"/>
      <dgm:spPr/>
    </dgm:pt>
    <dgm:pt modelId="{6E0F95B6-8D0A-AE4A-BED3-FE48E0028023}" type="pres">
      <dgm:prSet presAssocID="{C30C6D00-522E-4060-85A8-15483C981542}" presName="childText" presStyleLbl="conFgAcc1" presStyleIdx="0" presStyleCnt="1" custLinFactNeighborY="8009">
        <dgm:presLayoutVars>
          <dgm:bulletEnabled val="1"/>
        </dgm:presLayoutVars>
      </dgm:prSet>
      <dgm:spPr/>
    </dgm:pt>
  </dgm:ptLst>
  <dgm:cxnLst>
    <dgm:cxn modelId="{0C32700A-CA18-FE44-97C6-59B561C2C073}" type="presOf" srcId="{A4D298E8-4B96-40F9-8DB4-BDF4BB8B74F0}" destId="{6E0F95B6-8D0A-AE4A-BED3-FE48E0028023}" srcOrd="0" destOrd="2" presId="urn:microsoft.com/office/officeart/2005/8/layout/list1"/>
    <dgm:cxn modelId="{70C8650B-63B5-43BB-905F-18E54087BDC6}" srcId="{C30C6D00-522E-4060-85A8-15483C981542}" destId="{C50E6257-E99B-4EF6-B2D8-F0CD31323910}" srcOrd="3" destOrd="0" parTransId="{55CC7539-CE09-497C-9CE5-7FA94A3592E5}" sibTransId="{133156D7-C59B-4B3E-8B25-DA7B9DB64325}"/>
    <dgm:cxn modelId="{36C6970F-B08E-8145-8BF9-EEEEA4802DCA}" type="presOf" srcId="{B75911BB-35A0-49EC-800A-760CFC360197}" destId="{6E0F95B6-8D0A-AE4A-BED3-FE48E0028023}" srcOrd="0" destOrd="0" presId="urn:microsoft.com/office/officeart/2005/8/layout/list1"/>
    <dgm:cxn modelId="{E3622A6D-CEF1-414D-9D6E-B5B6A8CA1FDC}" srcId="{C30C6D00-522E-4060-85A8-15483C981542}" destId="{A4D298E8-4B96-40F9-8DB4-BDF4BB8B74F0}" srcOrd="2" destOrd="0" parTransId="{4BFBDCB7-687F-4889-924E-B6D7B34A2340}" sibTransId="{EA1E74C2-A418-4E6F-8DFA-08CBB5A762EB}"/>
    <dgm:cxn modelId="{F5439A8E-8EE7-4D49-B7C5-2133F8F7AECB}" type="presOf" srcId="{39F5CDC3-075F-4958-9593-7ACB560F34F4}" destId="{6E0F95B6-8D0A-AE4A-BED3-FE48E0028023}" srcOrd="0" destOrd="1" presId="urn:microsoft.com/office/officeart/2005/8/layout/list1"/>
    <dgm:cxn modelId="{05E3C493-8E24-4546-9921-9BBCE2D095F3}" srcId="{8C0B4906-6ABA-424C-BD84-101F08A6FAD8}" destId="{C30C6D00-522E-4060-85A8-15483C981542}" srcOrd="0" destOrd="0" parTransId="{4EFBF20F-0343-4DC6-87A1-A969F2C78E1C}" sibTransId="{CE77358E-E662-4658-80F1-046A1E220297}"/>
    <dgm:cxn modelId="{D31189A2-63A9-7D45-8119-6144E235B85F}" type="presOf" srcId="{C30C6D00-522E-4060-85A8-15483C981542}" destId="{7D87533D-1BB3-1347-A852-08C369CFBB3D}" srcOrd="0" destOrd="0" presId="urn:microsoft.com/office/officeart/2005/8/layout/list1"/>
    <dgm:cxn modelId="{4AB2A4A3-5FCF-437F-9455-8C6B4E283115}" srcId="{C30C6D00-522E-4060-85A8-15483C981542}" destId="{39F5CDC3-075F-4958-9593-7ACB560F34F4}" srcOrd="1" destOrd="0" parTransId="{8D0202CC-4E1E-4775-AA5E-128FB0F31D61}" sibTransId="{B5E17166-168F-49F1-A6A7-369508652EE1}"/>
    <dgm:cxn modelId="{A3569FCA-562D-A648-A386-192A0BAFFA37}" type="presOf" srcId="{C50E6257-E99B-4EF6-B2D8-F0CD31323910}" destId="{6E0F95B6-8D0A-AE4A-BED3-FE48E0028023}" srcOrd="0" destOrd="3" presId="urn:microsoft.com/office/officeart/2005/8/layout/list1"/>
    <dgm:cxn modelId="{73BABACA-5AC4-4E6B-9107-DB9E19CF7262}" srcId="{C30C6D00-522E-4060-85A8-15483C981542}" destId="{B75911BB-35A0-49EC-800A-760CFC360197}" srcOrd="0" destOrd="0" parTransId="{7DAE6C36-83E7-4D10-BF5C-6E7E9C8C1E82}" sibTransId="{C611AE11-3DCC-47AC-BE56-FF3AAFB51AF9}"/>
    <dgm:cxn modelId="{A41CFAD9-FC8E-BE4D-8985-5F71AEEDE2EE}" type="presOf" srcId="{8C0B4906-6ABA-424C-BD84-101F08A6FAD8}" destId="{E04A3800-E662-704B-82D6-64C99E0E67E4}" srcOrd="0" destOrd="0" presId="urn:microsoft.com/office/officeart/2005/8/layout/list1"/>
    <dgm:cxn modelId="{D476CAE0-91AD-124D-B3AC-50C79DBC46FC}" type="presOf" srcId="{C30C6D00-522E-4060-85A8-15483C981542}" destId="{04356AFC-1985-6242-B9A6-51D1A8F67EEE}" srcOrd="1" destOrd="0" presId="urn:microsoft.com/office/officeart/2005/8/layout/list1"/>
    <dgm:cxn modelId="{C62CB1CD-B2B4-A245-8940-A3A5BDF53692}" type="presParOf" srcId="{E04A3800-E662-704B-82D6-64C99E0E67E4}" destId="{DE1C8D90-337B-664A-9F71-4550EF789B29}" srcOrd="0" destOrd="0" presId="urn:microsoft.com/office/officeart/2005/8/layout/list1"/>
    <dgm:cxn modelId="{96C21A85-5446-CA4E-B872-3AFB7A33C7A6}" type="presParOf" srcId="{DE1C8D90-337B-664A-9F71-4550EF789B29}" destId="{7D87533D-1BB3-1347-A852-08C369CFBB3D}" srcOrd="0" destOrd="0" presId="urn:microsoft.com/office/officeart/2005/8/layout/list1"/>
    <dgm:cxn modelId="{38CB1777-C8F5-DB48-9409-2B3B7C88AE8D}" type="presParOf" srcId="{DE1C8D90-337B-664A-9F71-4550EF789B29}" destId="{04356AFC-1985-6242-B9A6-51D1A8F67EEE}" srcOrd="1" destOrd="0" presId="urn:microsoft.com/office/officeart/2005/8/layout/list1"/>
    <dgm:cxn modelId="{49908A77-7B0C-5A48-8B20-1AED5ADB82DE}" type="presParOf" srcId="{E04A3800-E662-704B-82D6-64C99E0E67E4}" destId="{CD9997B0-A015-D844-894D-185C6AA9F52C}" srcOrd="1" destOrd="0" presId="urn:microsoft.com/office/officeart/2005/8/layout/list1"/>
    <dgm:cxn modelId="{82C46140-5AAA-7644-A5BE-C1D9D0F120CA}" type="presParOf" srcId="{E04A3800-E662-704B-82D6-64C99E0E67E4}" destId="{6E0F95B6-8D0A-AE4A-BED3-FE48E0028023}" srcOrd="2"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4D969A98-331A-49A1-A7D7-69B48ADE84EE}" type="doc">
      <dgm:prSet loTypeId="urn:microsoft.com/office/officeart/2008/layout/LinedList" loCatId="process" qsTypeId="urn:microsoft.com/office/officeart/2005/8/quickstyle/simple1" qsCatId="simple" csTypeId="urn:microsoft.com/office/officeart/2005/8/colors/accent3_3" csCatId="accent3" phldr="1"/>
      <dgm:spPr/>
      <dgm:t>
        <a:bodyPr/>
        <a:lstStyle/>
        <a:p>
          <a:endParaRPr lang="en-US"/>
        </a:p>
      </dgm:t>
    </dgm:pt>
    <dgm:pt modelId="{F13F650F-51BD-4074-B76D-3D0AC4170A7F}">
      <dgm:prSet phldrT="[Text]"/>
      <dgm:spPr/>
      <dgm:t>
        <a:bodyPr/>
        <a:lstStyle/>
        <a:p>
          <a:r>
            <a:rPr lang="en-US" b="0" dirty="0">
              <a:solidFill>
                <a:srgbClr val="FF0000"/>
              </a:solidFill>
            </a:rPr>
            <a:t>S</a:t>
          </a:r>
          <a:r>
            <a:rPr lang="en-US" b="0" dirty="0"/>
            <a:t>teal</a:t>
          </a:r>
        </a:p>
      </dgm:t>
    </dgm:pt>
    <dgm:pt modelId="{D4D99C32-1190-4926-8B29-9A9EB9F59F11}" type="parTrans" cxnId="{361F7877-FA04-4F60-B795-23B5BB284324}">
      <dgm:prSet/>
      <dgm:spPr/>
      <dgm:t>
        <a:bodyPr/>
        <a:lstStyle/>
        <a:p>
          <a:endParaRPr lang="en-US"/>
        </a:p>
      </dgm:t>
    </dgm:pt>
    <dgm:pt modelId="{B28B18C5-D269-4208-88F3-3F86FC45FAB6}" type="sibTrans" cxnId="{361F7877-FA04-4F60-B795-23B5BB284324}">
      <dgm:prSet/>
      <dgm:spPr/>
      <dgm:t>
        <a:bodyPr/>
        <a:lstStyle/>
        <a:p>
          <a:endParaRPr lang="en-US"/>
        </a:p>
      </dgm:t>
    </dgm:pt>
    <dgm:pt modelId="{7207E723-27CA-4273-BD13-3FC237CE46C8}">
      <dgm:prSet phldrT="[Text]"/>
      <dgm:spPr/>
      <dgm:t>
        <a:bodyPr/>
        <a:lstStyle/>
        <a:p>
          <a:r>
            <a:rPr lang="en-US" b="0" dirty="0">
              <a:solidFill>
                <a:srgbClr val="FF0000"/>
              </a:solidFill>
            </a:rPr>
            <a:t>I</a:t>
          </a:r>
          <a:r>
            <a:rPr lang="en-US" b="0" dirty="0"/>
            <a:t>nflict G.B.H.</a:t>
          </a:r>
        </a:p>
      </dgm:t>
    </dgm:pt>
    <dgm:pt modelId="{23170D80-8692-43C7-B350-48D618F366B7}" type="parTrans" cxnId="{4E2063FB-03CD-40D8-B079-6679F5E4702E}">
      <dgm:prSet/>
      <dgm:spPr/>
      <dgm:t>
        <a:bodyPr/>
        <a:lstStyle/>
        <a:p>
          <a:endParaRPr lang="en-US"/>
        </a:p>
      </dgm:t>
    </dgm:pt>
    <dgm:pt modelId="{671304EB-3A6A-4E25-B5D4-E2D708CF784B}" type="sibTrans" cxnId="{4E2063FB-03CD-40D8-B079-6679F5E4702E}">
      <dgm:prSet/>
      <dgm:spPr/>
      <dgm:t>
        <a:bodyPr/>
        <a:lstStyle/>
        <a:p>
          <a:endParaRPr lang="en-US"/>
        </a:p>
      </dgm:t>
    </dgm:pt>
    <dgm:pt modelId="{E60A68BE-2DB9-4934-9BDD-FC78143DD3B3}">
      <dgm:prSet phldrT="[Text]"/>
      <dgm:spPr/>
      <dgm:t>
        <a:bodyPr/>
        <a:lstStyle/>
        <a:p>
          <a:r>
            <a:rPr lang="en-US" b="0" dirty="0">
              <a:solidFill>
                <a:srgbClr val="FF0000"/>
              </a:solidFill>
            </a:rPr>
            <a:t>D</a:t>
          </a:r>
          <a:r>
            <a:rPr lang="en-US" b="0" dirty="0"/>
            <a:t>amage</a:t>
          </a:r>
        </a:p>
      </dgm:t>
    </dgm:pt>
    <dgm:pt modelId="{74F65E29-F26F-4216-85C6-CF0DAA5D7047}" type="parTrans" cxnId="{8674A170-E5E2-4FCA-A6CC-4F4FD6512A05}">
      <dgm:prSet/>
      <dgm:spPr/>
      <dgm:t>
        <a:bodyPr/>
        <a:lstStyle/>
        <a:p>
          <a:endParaRPr lang="en-US"/>
        </a:p>
      </dgm:t>
    </dgm:pt>
    <dgm:pt modelId="{519099A4-173B-4B61-BDA4-240626DC7CE8}" type="sibTrans" cxnId="{8674A170-E5E2-4FCA-A6CC-4F4FD6512A05}">
      <dgm:prSet/>
      <dgm:spPr/>
      <dgm:t>
        <a:bodyPr/>
        <a:lstStyle/>
        <a:p>
          <a:endParaRPr lang="en-US"/>
        </a:p>
      </dgm:t>
    </dgm:pt>
    <dgm:pt modelId="{DBAEFFB0-BBF4-7443-82C5-A7DEC899B52B}" type="pres">
      <dgm:prSet presAssocID="{4D969A98-331A-49A1-A7D7-69B48ADE84EE}" presName="vert0" presStyleCnt="0">
        <dgm:presLayoutVars>
          <dgm:dir/>
          <dgm:animOne val="branch"/>
          <dgm:animLvl val="lvl"/>
        </dgm:presLayoutVars>
      </dgm:prSet>
      <dgm:spPr/>
    </dgm:pt>
    <dgm:pt modelId="{9C7B72E2-0EC8-C94D-9186-1904760409BC}" type="pres">
      <dgm:prSet presAssocID="{F13F650F-51BD-4074-B76D-3D0AC4170A7F}" presName="thickLine" presStyleLbl="alignNode1" presStyleIdx="0" presStyleCnt="3"/>
      <dgm:spPr/>
    </dgm:pt>
    <dgm:pt modelId="{970D6725-7A54-4D4A-854F-BF89A7E229C1}" type="pres">
      <dgm:prSet presAssocID="{F13F650F-51BD-4074-B76D-3D0AC4170A7F}" presName="horz1" presStyleCnt="0"/>
      <dgm:spPr/>
    </dgm:pt>
    <dgm:pt modelId="{6DE1421C-5990-5248-8C86-82DEA596C88A}" type="pres">
      <dgm:prSet presAssocID="{F13F650F-51BD-4074-B76D-3D0AC4170A7F}" presName="tx1" presStyleLbl="revTx" presStyleIdx="0" presStyleCnt="3"/>
      <dgm:spPr/>
    </dgm:pt>
    <dgm:pt modelId="{6902848F-C023-794D-9C1E-01F0402162CB}" type="pres">
      <dgm:prSet presAssocID="{F13F650F-51BD-4074-B76D-3D0AC4170A7F}" presName="vert1" presStyleCnt="0"/>
      <dgm:spPr/>
    </dgm:pt>
    <dgm:pt modelId="{AF06D1DB-B014-6B4D-97A4-05488FF34F5A}" type="pres">
      <dgm:prSet presAssocID="{7207E723-27CA-4273-BD13-3FC237CE46C8}" presName="thickLine" presStyleLbl="alignNode1" presStyleIdx="1" presStyleCnt="3"/>
      <dgm:spPr/>
    </dgm:pt>
    <dgm:pt modelId="{1CFC6747-7760-2E48-8FFF-1444408ED6FC}" type="pres">
      <dgm:prSet presAssocID="{7207E723-27CA-4273-BD13-3FC237CE46C8}" presName="horz1" presStyleCnt="0"/>
      <dgm:spPr/>
    </dgm:pt>
    <dgm:pt modelId="{91CB3C4A-48F9-D849-AAD5-E9DA67B2AE91}" type="pres">
      <dgm:prSet presAssocID="{7207E723-27CA-4273-BD13-3FC237CE46C8}" presName="tx1" presStyleLbl="revTx" presStyleIdx="1" presStyleCnt="3"/>
      <dgm:spPr/>
    </dgm:pt>
    <dgm:pt modelId="{348609A3-44A7-E544-9E56-D9BD1EF143AA}" type="pres">
      <dgm:prSet presAssocID="{7207E723-27CA-4273-BD13-3FC237CE46C8}" presName="vert1" presStyleCnt="0"/>
      <dgm:spPr/>
    </dgm:pt>
    <dgm:pt modelId="{140E9B4E-F974-0E4A-8530-71A12182DD23}" type="pres">
      <dgm:prSet presAssocID="{E60A68BE-2DB9-4934-9BDD-FC78143DD3B3}" presName="thickLine" presStyleLbl="alignNode1" presStyleIdx="2" presStyleCnt="3"/>
      <dgm:spPr/>
    </dgm:pt>
    <dgm:pt modelId="{26CEAE76-7446-2C45-9422-7FF56956ECA1}" type="pres">
      <dgm:prSet presAssocID="{E60A68BE-2DB9-4934-9BDD-FC78143DD3B3}" presName="horz1" presStyleCnt="0"/>
      <dgm:spPr/>
    </dgm:pt>
    <dgm:pt modelId="{3E9CAA40-3F08-5F4C-899C-3999AF249FB9}" type="pres">
      <dgm:prSet presAssocID="{E60A68BE-2DB9-4934-9BDD-FC78143DD3B3}" presName="tx1" presStyleLbl="revTx" presStyleIdx="2" presStyleCnt="3"/>
      <dgm:spPr/>
    </dgm:pt>
    <dgm:pt modelId="{033099F0-02AB-0A45-8A76-3EB8464F5ED3}" type="pres">
      <dgm:prSet presAssocID="{E60A68BE-2DB9-4934-9BDD-FC78143DD3B3}" presName="vert1" presStyleCnt="0"/>
      <dgm:spPr/>
    </dgm:pt>
  </dgm:ptLst>
  <dgm:cxnLst>
    <dgm:cxn modelId="{A8A7B60E-14AD-AA4B-A26A-B884C3F52D21}" type="presOf" srcId="{F13F650F-51BD-4074-B76D-3D0AC4170A7F}" destId="{6DE1421C-5990-5248-8C86-82DEA596C88A}" srcOrd="0" destOrd="0" presId="urn:microsoft.com/office/officeart/2008/layout/LinedList"/>
    <dgm:cxn modelId="{4D61E83F-ADEE-DA42-9B16-178E62E90426}" type="presOf" srcId="{4D969A98-331A-49A1-A7D7-69B48ADE84EE}" destId="{DBAEFFB0-BBF4-7443-82C5-A7DEC899B52B}" srcOrd="0" destOrd="0" presId="urn:microsoft.com/office/officeart/2008/layout/LinedList"/>
    <dgm:cxn modelId="{8674A170-E5E2-4FCA-A6CC-4F4FD6512A05}" srcId="{4D969A98-331A-49A1-A7D7-69B48ADE84EE}" destId="{E60A68BE-2DB9-4934-9BDD-FC78143DD3B3}" srcOrd="2" destOrd="0" parTransId="{74F65E29-F26F-4216-85C6-CF0DAA5D7047}" sibTransId="{519099A4-173B-4B61-BDA4-240626DC7CE8}"/>
    <dgm:cxn modelId="{361F7877-FA04-4F60-B795-23B5BB284324}" srcId="{4D969A98-331A-49A1-A7D7-69B48ADE84EE}" destId="{F13F650F-51BD-4074-B76D-3D0AC4170A7F}" srcOrd="0" destOrd="0" parTransId="{D4D99C32-1190-4926-8B29-9A9EB9F59F11}" sibTransId="{B28B18C5-D269-4208-88F3-3F86FC45FAB6}"/>
    <dgm:cxn modelId="{A157DDAC-8A9F-6545-877C-7D4C74897957}" type="presOf" srcId="{7207E723-27CA-4273-BD13-3FC237CE46C8}" destId="{91CB3C4A-48F9-D849-AAD5-E9DA67B2AE91}" srcOrd="0" destOrd="0" presId="urn:microsoft.com/office/officeart/2008/layout/LinedList"/>
    <dgm:cxn modelId="{FD4E98C8-7811-D54B-93C0-B4EC6602332D}" type="presOf" srcId="{E60A68BE-2DB9-4934-9BDD-FC78143DD3B3}" destId="{3E9CAA40-3F08-5F4C-899C-3999AF249FB9}" srcOrd="0" destOrd="0" presId="urn:microsoft.com/office/officeart/2008/layout/LinedList"/>
    <dgm:cxn modelId="{4E2063FB-03CD-40D8-B079-6679F5E4702E}" srcId="{4D969A98-331A-49A1-A7D7-69B48ADE84EE}" destId="{7207E723-27CA-4273-BD13-3FC237CE46C8}" srcOrd="1" destOrd="0" parTransId="{23170D80-8692-43C7-B350-48D618F366B7}" sibTransId="{671304EB-3A6A-4E25-B5D4-E2D708CF784B}"/>
    <dgm:cxn modelId="{C93D7314-55C2-2E45-8B06-54D39B0991AD}" type="presParOf" srcId="{DBAEFFB0-BBF4-7443-82C5-A7DEC899B52B}" destId="{9C7B72E2-0EC8-C94D-9186-1904760409BC}" srcOrd="0" destOrd="0" presId="urn:microsoft.com/office/officeart/2008/layout/LinedList"/>
    <dgm:cxn modelId="{A12889ED-C99A-6D44-89ED-3640F6D94EBF}" type="presParOf" srcId="{DBAEFFB0-BBF4-7443-82C5-A7DEC899B52B}" destId="{970D6725-7A54-4D4A-854F-BF89A7E229C1}" srcOrd="1" destOrd="0" presId="urn:microsoft.com/office/officeart/2008/layout/LinedList"/>
    <dgm:cxn modelId="{05E63610-B8EE-A14C-AB90-E1C332E84357}" type="presParOf" srcId="{970D6725-7A54-4D4A-854F-BF89A7E229C1}" destId="{6DE1421C-5990-5248-8C86-82DEA596C88A}" srcOrd="0" destOrd="0" presId="urn:microsoft.com/office/officeart/2008/layout/LinedList"/>
    <dgm:cxn modelId="{2481D5F1-24C0-2D40-8D41-1BB18C9BCEB4}" type="presParOf" srcId="{970D6725-7A54-4D4A-854F-BF89A7E229C1}" destId="{6902848F-C023-794D-9C1E-01F0402162CB}" srcOrd="1" destOrd="0" presId="urn:microsoft.com/office/officeart/2008/layout/LinedList"/>
    <dgm:cxn modelId="{5FB8AC92-2925-1F45-8B0E-9C66B4AF88B3}" type="presParOf" srcId="{DBAEFFB0-BBF4-7443-82C5-A7DEC899B52B}" destId="{AF06D1DB-B014-6B4D-97A4-05488FF34F5A}" srcOrd="2" destOrd="0" presId="urn:microsoft.com/office/officeart/2008/layout/LinedList"/>
    <dgm:cxn modelId="{BBAF512D-11E0-5F48-8CA7-CAE07F26040D}" type="presParOf" srcId="{DBAEFFB0-BBF4-7443-82C5-A7DEC899B52B}" destId="{1CFC6747-7760-2E48-8FFF-1444408ED6FC}" srcOrd="3" destOrd="0" presId="urn:microsoft.com/office/officeart/2008/layout/LinedList"/>
    <dgm:cxn modelId="{24805681-ED84-644F-ADA9-69DA363EB9EB}" type="presParOf" srcId="{1CFC6747-7760-2E48-8FFF-1444408ED6FC}" destId="{91CB3C4A-48F9-D849-AAD5-E9DA67B2AE91}" srcOrd="0" destOrd="0" presId="urn:microsoft.com/office/officeart/2008/layout/LinedList"/>
    <dgm:cxn modelId="{DB05FC62-7EC7-D74E-AF33-6D82905ADBCD}" type="presParOf" srcId="{1CFC6747-7760-2E48-8FFF-1444408ED6FC}" destId="{348609A3-44A7-E544-9E56-D9BD1EF143AA}" srcOrd="1" destOrd="0" presId="urn:microsoft.com/office/officeart/2008/layout/LinedList"/>
    <dgm:cxn modelId="{E6EE5065-FF8F-4E41-B74C-ED036FAA7C61}" type="presParOf" srcId="{DBAEFFB0-BBF4-7443-82C5-A7DEC899B52B}" destId="{140E9B4E-F974-0E4A-8530-71A12182DD23}" srcOrd="4" destOrd="0" presId="urn:microsoft.com/office/officeart/2008/layout/LinedList"/>
    <dgm:cxn modelId="{2C1E4975-11B7-6C44-9BB8-2A7C5FDB77F4}" type="presParOf" srcId="{DBAEFFB0-BBF4-7443-82C5-A7DEC899B52B}" destId="{26CEAE76-7446-2C45-9422-7FF56956ECA1}" srcOrd="5" destOrd="0" presId="urn:microsoft.com/office/officeart/2008/layout/LinedList"/>
    <dgm:cxn modelId="{51CD77FC-7308-3941-A97E-356671008FCA}" type="presParOf" srcId="{26CEAE76-7446-2C45-9422-7FF56956ECA1}" destId="{3E9CAA40-3F08-5F4C-899C-3999AF249FB9}" srcOrd="0" destOrd="0" presId="urn:microsoft.com/office/officeart/2008/layout/LinedList"/>
    <dgm:cxn modelId="{71721FA8-EADD-9540-914F-BB2A1A6E530E}" type="presParOf" srcId="{26CEAE76-7446-2C45-9422-7FF56956ECA1}" destId="{033099F0-02AB-0A45-8A76-3EB8464F5ED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ECCAD1D0-4C72-4AFB-925D-49DB7F8DF575}" type="doc">
      <dgm:prSet loTypeId="urn:microsoft.com/office/officeart/2005/8/layout/vList2" loCatId="process" qsTypeId="urn:microsoft.com/office/officeart/2005/8/quickstyle/simple1" qsCatId="simple" csTypeId="urn:microsoft.com/office/officeart/2005/8/colors/accent0_2" csCatId="mainScheme" phldr="1"/>
      <dgm:spPr/>
    </dgm:pt>
    <dgm:pt modelId="{EA45350B-1FD9-45CC-8062-30D3AC4AD58F}">
      <dgm:prSet phldrT="[Text]" custT="1"/>
      <dgm:spPr/>
      <dgm:t>
        <a:bodyPr/>
        <a:lstStyle/>
        <a:p>
          <a:r>
            <a:rPr lang="en-US" sz="2400" dirty="0"/>
            <a:t>A person is guilty of burglary if </a:t>
          </a:r>
          <a:r>
            <a:rPr lang="en-US" sz="2400" b="1" dirty="0">
              <a:solidFill>
                <a:srgbClr val="FF0000"/>
              </a:solidFill>
            </a:rPr>
            <a:t>having </a:t>
          </a:r>
          <a:r>
            <a:rPr lang="en-US" sz="2400" b="1" i="1" dirty="0">
              <a:solidFill>
                <a:srgbClr val="FF0000"/>
              </a:solidFill>
            </a:rPr>
            <a:t>entered</a:t>
          </a:r>
          <a:r>
            <a:rPr lang="en-US" sz="2400" b="1" dirty="0">
              <a:solidFill>
                <a:srgbClr val="FF0000"/>
              </a:solidFill>
            </a:rPr>
            <a:t> </a:t>
          </a:r>
          <a:r>
            <a:rPr lang="en-US" sz="2400" dirty="0"/>
            <a:t>a </a:t>
          </a:r>
          <a:r>
            <a:rPr lang="en-US" sz="2400" b="1" i="1" dirty="0"/>
            <a:t>building or part of a building as a trespasser </a:t>
          </a:r>
          <a:r>
            <a:rPr lang="en-US" sz="2400" dirty="0"/>
            <a:t>he goes on to:</a:t>
          </a:r>
        </a:p>
      </dgm:t>
    </dgm:pt>
    <dgm:pt modelId="{08651903-0D97-4D42-A4C8-B1F6B9F29146}" type="parTrans" cxnId="{E8699E16-D246-44CE-B353-5625218B8375}">
      <dgm:prSet/>
      <dgm:spPr/>
      <dgm:t>
        <a:bodyPr/>
        <a:lstStyle/>
        <a:p>
          <a:endParaRPr lang="en-US"/>
        </a:p>
      </dgm:t>
    </dgm:pt>
    <dgm:pt modelId="{75F0B007-0640-4F99-995E-35BBC4C2ECD8}" type="sibTrans" cxnId="{E8699E16-D246-44CE-B353-5625218B8375}">
      <dgm:prSet/>
      <dgm:spPr/>
      <dgm:t>
        <a:bodyPr/>
        <a:lstStyle/>
        <a:p>
          <a:endParaRPr lang="en-US"/>
        </a:p>
      </dgm:t>
    </dgm:pt>
    <dgm:pt modelId="{EEC92A8C-D837-496E-9343-5FE587CA50F9}">
      <dgm:prSet phldrT="[Text]" custT="1"/>
      <dgm:spPr/>
      <dgm:t>
        <a:bodyPr/>
        <a:lstStyle/>
        <a:p>
          <a:r>
            <a:rPr lang="en-US" sz="2400" u="sng" dirty="0">
              <a:solidFill>
                <a:schemeClr val="accent6"/>
              </a:solidFill>
            </a:rPr>
            <a:t>S</a:t>
          </a:r>
          <a:r>
            <a:rPr lang="en-US" sz="2400" dirty="0">
              <a:solidFill>
                <a:srgbClr val="FF0000"/>
              </a:solidFill>
            </a:rPr>
            <a:t>teal</a:t>
          </a:r>
          <a:r>
            <a:rPr lang="en-US" sz="2400" dirty="0"/>
            <a:t> or </a:t>
          </a:r>
          <a:r>
            <a:rPr lang="en-US" sz="2400" dirty="0">
              <a:solidFill>
                <a:srgbClr val="FF0000"/>
              </a:solidFill>
            </a:rPr>
            <a:t>attempt</a:t>
          </a:r>
          <a:r>
            <a:rPr lang="en-US" sz="2400" dirty="0"/>
            <a:t> to steal anything therein </a:t>
          </a:r>
          <a:r>
            <a:rPr lang="en-US" sz="2400" b="1" i="1" dirty="0"/>
            <a:t>OR</a:t>
          </a:r>
        </a:p>
      </dgm:t>
    </dgm:pt>
    <dgm:pt modelId="{5DF98127-DD36-4014-A8BC-09E134D2AC35}" type="parTrans" cxnId="{535D0A8E-1B9E-4F1A-9427-66D4B5C53733}">
      <dgm:prSet/>
      <dgm:spPr/>
      <dgm:t>
        <a:bodyPr/>
        <a:lstStyle/>
        <a:p>
          <a:endParaRPr lang="en-US"/>
        </a:p>
      </dgm:t>
    </dgm:pt>
    <dgm:pt modelId="{49A1459E-8B0D-46B7-9C2D-D53928391887}" type="sibTrans" cxnId="{535D0A8E-1B9E-4F1A-9427-66D4B5C53733}">
      <dgm:prSet/>
      <dgm:spPr/>
      <dgm:t>
        <a:bodyPr/>
        <a:lstStyle/>
        <a:p>
          <a:endParaRPr lang="en-US"/>
        </a:p>
      </dgm:t>
    </dgm:pt>
    <dgm:pt modelId="{24D23C3B-E1B8-4DB7-A937-76169770DEFE}">
      <dgm:prSet phldrT="[Text]" custT="1"/>
      <dgm:spPr/>
      <dgm:t>
        <a:bodyPr/>
        <a:lstStyle/>
        <a:p>
          <a:r>
            <a:rPr lang="en-US" sz="2400" u="sng" dirty="0">
              <a:solidFill>
                <a:schemeClr val="accent6"/>
              </a:solidFill>
            </a:rPr>
            <a:t>I</a:t>
          </a:r>
          <a:r>
            <a:rPr lang="en-US" sz="2400" dirty="0">
              <a:solidFill>
                <a:srgbClr val="FF0000"/>
              </a:solidFill>
            </a:rPr>
            <a:t>nflict</a:t>
          </a:r>
          <a:r>
            <a:rPr lang="en-US" sz="2400" dirty="0"/>
            <a:t> or </a:t>
          </a:r>
          <a:r>
            <a:rPr lang="en-US" sz="2400" dirty="0">
              <a:solidFill>
                <a:srgbClr val="FF0000"/>
              </a:solidFill>
            </a:rPr>
            <a:t>attempt </a:t>
          </a:r>
          <a:r>
            <a:rPr lang="en-US" sz="2400" dirty="0"/>
            <a:t>to inflict </a:t>
          </a:r>
          <a:r>
            <a:rPr lang="en-US" sz="2400" dirty="0">
              <a:solidFill>
                <a:srgbClr val="FF0000"/>
              </a:solidFill>
            </a:rPr>
            <a:t>grievous bodily harm </a:t>
          </a:r>
          <a:r>
            <a:rPr lang="en-US" sz="2400" dirty="0"/>
            <a:t>on any person therein</a:t>
          </a:r>
        </a:p>
      </dgm:t>
    </dgm:pt>
    <dgm:pt modelId="{B658B7E2-E957-42C9-9555-3939AED6C986}" type="sibTrans" cxnId="{4D05F1DF-0A55-4455-BFE5-0DB04AA9D258}">
      <dgm:prSet/>
      <dgm:spPr/>
      <dgm:t>
        <a:bodyPr/>
        <a:lstStyle/>
        <a:p>
          <a:endParaRPr lang="en-US"/>
        </a:p>
      </dgm:t>
    </dgm:pt>
    <dgm:pt modelId="{877FBC87-2F69-462F-BD1E-EAF1728143D4}" type="parTrans" cxnId="{4D05F1DF-0A55-4455-BFE5-0DB04AA9D258}">
      <dgm:prSet/>
      <dgm:spPr/>
      <dgm:t>
        <a:bodyPr/>
        <a:lstStyle/>
        <a:p>
          <a:endParaRPr lang="en-US"/>
        </a:p>
      </dgm:t>
    </dgm:pt>
    <dgm:pt modelId="{E5CC7CB5-2679-BD47-A89A-CB4BF3B9F368}" type="pres">
      <dgm:prSet presAssocID="{ECCAD1D0-4C72-4AFB-925D-49DB7F8DF575}" presName="linear" presStyleCnt="0">
        <dgm:presLayoutVars>
          <dgm:animLvl val="lvl"/>
          <dgm:resizeHandles val="exact"/>
        </dgm:presLayoutVars>
      </dgm:prSet>
      <dgm:spPr/>
    </dgm:pt>
    <dgm:pt modelId="{65FB6A9D-9324-1449-8FD4-083D5BEDA63D}" type="pres">
      <dgm:prSet presAssocID="{EA45350B-1FD9-45CC-8062-30D3AC4AD58F}" presName="parentText" presStyleLbl="node1" presStyleIdx="0" presStyleCnt="3">
        <dgm:presLayoutVars>
          <dgm:chMax val="0"/>
          <dgm:bulletEnabled val="1"/>
        </dgm:presLayoutVars>
      </dgm:prSet>
      <dgm:spPr/>
    </dgm:pt>
    <dgm:pt modelId="{7324EFB7-815A-984E-A585-58E34348E71E}" type="pres">
      <dgm:prSet presAssocID="{75F0B007-0640-4F99-995E-35BBC4C2ECD8}" presName="spacer" presStyleCnt="0"/>
      <dgm:spPr/>
    </dgm:pt>
    <dgm:pt modelId="{CFBF092D-E83F-9B43-9537-DEE051FC9EF4}" type="pres">
      <dgm:prSet presAssocID="{EEC92A8C-D837-496E-9343-5FE587CA50F9}" presName="parentText" presStyleLbl="node1" presStyleIdx="1" presStyleCnt="3">
        <dgm:presLayoutVars>
          <dgm:chMax val="0"/>
          <dgm:bulletEnabled val="1"/>
        </dgm:presLayoutVars>
      </dgm:prSet>
      <dgm:spPr/>
    </dgm:pt>
    <dgm:pt modelId="{0B64881F-546F-BD43-BB42-F8C63D410F93}" type="pres">
      <dgm:prSet presAssocID="{49A1459E-8B0D-46B7-9C2D-D53928391887}" presName="spacer" presStyleCnt="0"/>
      <dgm:spPr/>
    </dgm:pt>
    <dgm:pt modelId="{49B26948-C48E-8449-ABDA-40C92902A22E}" type="pres">
      <dgm:prSet presAssocID="{24D23C3B-E1B8-4DB7-A937-76169770DEFE}" presName="parentText" presStyleLbl="node1" presStyleIdx="2" presStyleCnt="3">
        <dgm:presLayoutVars>
          <dgm:chMax val="0"/>
          <dgm:bulletEnabled val="1"/>
        </dgm:presLayoutVars>
      </dgm:prSet>
      <dgm:spPr/>
    </dgm:pt>
  </dgm:ptLst>
  <dgm:cxnLst>
    <dgm:cxn modelId="{E8699E16-D246-44CE-B353-5625218B8375}" srcId="{ECCAD1D0-4C72-4AFB-925D-49DB7F8DF575}" destId="{EA45350B-1FD9-45CC-8062-30D3AC4AD58F}" srcOrd="0" destOrd="0" parTransId="{08651903-0D97-4D42-A4C8-B1F6B9F29146}" sibTransId="{75F0B007-0640-4F99-995E-35BBC4C2ECD8}"/>
    <dgm:cxn modelId="{A0C58838-BE2E-E34A-889A-517991414762}" type="presOf" srcId="{EA45350B-1FD9-45CC-8062-30D3AC4AD58F}" destId="{65FB6A9D-9324-1449-8FD4-083D5BEDA63D}" srcOrd="0" destOrd="0" presId="urn:microsoft.com/office/officeart/2005/8/layout/vList2"/>
    <dgm:cxn modelId="{535D0A8E-1B9E-4F1A-9427-66D4B5C53733}" srcId="{ECCAD1D0-4C72-4AFB-925D-49DB7F8DF575}" destId="{EEC92A8C-D837-496E-9343-5FE587CA50F9}" srcOrd="1" destOrd="0" parTransId="{5DF98127-DD36-4014-A8BC-09E134D2AC35}" sibTransId="{49A1459E-8B0D-46B7-9C2D-D53928391887}"/>
    <dgm:cxn modelId="{54FFE3B1-5911-4C4C-B995-F52707FE3EAE}" type="presOf" srcId="{ECCAD1D0-4C72-4AFB-925D-49DB7F8DF575}" destId="{E5CC7CB5-2679-BD47-A89A-CB4BF3B9F368}" srcOrd="0" destOrd="0" presId="urn:microsoft.com/office/officeart/2005/8/layout/vList2"/>
    <dgm:cxn modelId="{AA98D2CA-2F63-1644-A00B-488F6F7D553A}" type="presOf" srcId="{EEC92A8C-D837-496E-9343-5FE587CA50F9}" destId="{CFBF092D-E83F-9B43-9537-DEE051FC9EF4}" srcOrd="0" destOrd="0" presId="urn:microsoft.com/office/officeart/2005/8/layout/vList2"/>
    <dgm:cxn modelId="{ACD49BD6-A519-4B4E-A00B-DA1301604F99}" type="presOf" srcId="{24D23C3B-E1B8-4DB7-A937-76169770DEFE}" destId="{49B26948-C48E-8449-ABDA-40C92902A22E}" srcOrd="0" destOrd="0" presId="urn:microsoft.com/office/officeart/2005/8/layout/vList2"/>
    <dgm:cxn modelId="{4D05F1DF-0A55-4455-BFE5-0DB04AA9D258}" srcId="{ECCAD1D0-4C72-4AFB-925D-49DB7F8DF575}" destId="{24D23C3B-E1B8-4DB7-A937-76169770DEFE}" srcOrd="2" destOrd="0" parTransId="{877FBC87-2F69-462F-BD1E-EAF1728143D4}" sibTransId="{B658B7E2-E957-42C9-9555-3939AED6C986}"/>
    <dgm:cxn modelId="{13E0FA8D-7858-E340-B806-D65926EC0B18}" type="presParOf" srcId="{E5CC7CB5-2679-BD47-A89A-CB4BF3B9F368}" destId="{65FB6A9D-9324-1449-8FD4-083D5BEDA63D}" srcOrd="0" destOrd="0" presId="urn:microsoft.com/office/officeart/2005/8/layout/vList2"/>
    <dgm:cxn modelId="{04F544AC-CCFA-CF4E-8711-F1FF2DA317F3}" type="presParOf" srcId="{E5CC7CB5-2679-BD47-A89A-CB4BF3B9F368}" destId="{7324EFB7-815A-984E-A585-58E34348E71E}" srcOrd="1" destOrd="0" presId="urn:microsoft.com/office/officeart/2005/8/layout/vList2"/>
    <dgm:cxn modelId="{E181DFFE-A1DA-A34B-96B8-6AFF3FF1954D}" type="presParOf" srcId="{E5CC7CB5-2679-BD47-A89A-CB4BF3B9F368}" destId="{CFBF092D-E83F-9B43-9537-DEE051FC9EF4}" srcOrd="2" destOrd="0" presId="urn:microsoft.com/office/officeart/2005/8/layout/vList2"/>
    <dgm:cxn modelId="{0D254E38-B8B7-2546-9074-54BD058D6307}" type="presParOf" srcId="{E5CC7CB5-2679-BD47-A89A-CB4BF3B9F368}" destId="{0B64881F-546F-BD43-BB42-F8C63D410F93}" srcOrd="3" destOrd="0" presId="urn:microsoft.com/office/officeart/2005/8/layout/vList2"/>
    <dgm:cxn modelId="{BCA291F8-33B7-3946-8A42-F195826CE72B}" type="presParOf" srcId="{E5CC7CB5-2679-BD47-A89A-CB4BF3B9F368}" destId="{49B26948-C48E-8449-ABDA-40C92902A22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94B452C2-5C31-4400-A0BE-AA44688D0248}" type="doc">
      <dgm:prSet loTypeId="urn:microsoft.com/office/officeart/2005/8/layout/hList7" loCatId="list" qsTypeId="urn:microsoft.com/office/officeart/2005/8/quickstyle/simple1" qsCatId="simple" csTypeId="urn:microsoft.com/office/officeart/2005/8/colors/accent1_1" csCatId="accent1" phldr="1"/>
      <dgm:spPr/>
      <dgm:t>
        <a:bodyPr/>
        <a:lstStyle/>
        <a:p>
          <a:endParaRPr lang="en-US"/>
        </a:p>
      </dgm:t>
    </dgm:pt>
    <dgm:pt modelId="{7AF1C669-2CB6-4EB9-9288-9A4584CDEE71}">
      <dgm:prSet phldrT="[Text]" custT="1"/>
      <dgm:spPr/>
      <dgm:t>
        <a:bodyPr/>
        <a:lstStyle/>
        <a:p>
          <a:r>
            <a:rPr lang="en-US" sz="3200" b="1" i="1" u="sng" dirty="0">
              <a:solidFill>
                <a:schemeClr val="accent1"/>
              </a:solidFill>
            </a:rPr>
            <a:t>W</a:t>
          </a:r>
          <a:r>
            <a:rPr lang="en-US" sz="2400" dirty="0"/>
            <a:t>eapon of offence </a:t>
          </a:r>
          <a:r>
            <a:rPr lang="en-US" sz="2400" dirty="0">
              <a:solidFill>
                <a:schemeClr val="accent1"/>
              </a:solidFill>
            </a:rPr>
            <a:t>OR</a:t>
          </a:r>
        </a:p>
      </dgm:t>
    </dgm:pt>
    <dgm:pt modelId="{362FC628-18C5-473E-BF08-6949D4D37A4E}" type="parTrans" cxnId="{86A85F5E-6C6D-470B-9F05-EBCE75611C90}">
      <dgm:prSet/>
      <dgm:spPr/>
      <dgm:t>
        <a:bodyPr/>
        <a:lstStyle/>
        <a:p>
          <a:endParaRPr lang="en-US"/>
        </a:p>
      </dgm:t>
    </dgm:pt>
    <dgm:pt modelId="{110CB8B1-26E3-4283-8654-C364CE8B1D23}" type="sibTrans" cxnId="{86A85F5E-6C6D-470B-9F05-EBCE75611C90}">
      <dgm:prSet/>
      <dgm:spPr/>
      <dgm:t>
        <a:bodyPr/>
        <a:lstStyle/>
        <a:p>
          <a:endParaRPr lang="en-US"/>
        </a:p>
      </dgm:t>
    </dgm:pt>
    <dgm:pt modelId="{4402024D-BFEF-4FD6-AA3F-13684AA656C6}">
      <dgm:prSet phldrT="[Text]" custT="1"/>
      <dgm:spPr/>
      <dgm:t>
        <a:bodyPr/>
        <a:lstStyle/>
        <a:p>
          <a:r>
            <a:rPr lang="en-US" sz="2400" dirty="0"/>
            <a:t>any </a:t>
          </a:r>
          <a:r>
            <a:rPr lang="en-US" sz="3200" b="1" i="1" u="sng" dirty="0">
              <a:solidFill>
                <a:schemeClr val="accent1"/>
              </a:solidFill>
            </a:rPr>
            <a:t>I</a:t>
          </a:r>
          <a:r>
            <a:rPr lang="en-US" sz="2400" dirty="0"/>
            <a:t>mitation firearm </a:t>
          </a:r>
          <a:r>
            <a:rPr lang="en-US" sz="2400" dirty="0">
              <a:solidFill>
                <a:schemeClr val="accent1"/>
              </a:solidFill>
            </a:rPr>
            <a:t>OR</a:t>
          </a:r>
        </a:p>
      </dgm:t>
    </dgm:pt>
    <dgm:pt modelId="{B96B39F0-58BF-4D98-9DC0-37C0CEA7F901}" type="parTrans" cxnId="{1C6DEE3A-BD43-4E81-ABD9-10F3F65E13A2}">
      <dgm:prSet/>
      <dgm:spPr/>
      <dgm:t>
        <a:bodyPr/>
        <a:lstStyle/>
        <a:p>
          <a:endParaRPr lang="en-US"/>
        </a:p>
      </dgm:t>
    </dgm:pt>
    <dgm:pt modelId="{33D36E84-6F0D-45F4-956A-E6D16412EF9D}" type="sibTrans" cxnId="{1C6DEE3A-BD43-4E81-ABD9-10F3F65E13A2}">
      <dgm:prSet/>
      <dgm:spPr/>
      <dgm:t>
        <a:bodyPr/>
        <a:lstStyle/>
        <a:p>
          <a:endParaRPr lang="en-US"/>
        </a:p>
      </dgm:t>
    </dgm:pt>
    <dgm:pt modelId="{9119978B-9938-4917-B7AB-C026A2CDAE65}">
      <dgm:prSet phldrT="[Text]" custT="1"/>
      <dgm:spPr/>
      <dgm:t>
        <a:bodyPr/>
        <a:lstStyle/>
        <a:p>
          <a:r>
            <a:rPr lang="en-US" sz="2400" dirty="0"/>
            <a:t>any </a:t>
          </a:r>
          <a:r>
            <a:rPr lang="en-US" sz="3200" b="1" i="1" u="sng" dirty="0">
              <a:solidFill>
                <a:schemeClr val="accent1"/>
              </a:solidFill>
            </a:rPr>
            <a:t>F</a:t>
          </a:r>
          <a:r>
            <a:rPr lang="en-US" sz="2400" dirty="0"/>
            <a:t>IREARM OR</a:t>
          </a:r>
        </a:p>
      </dgm:t>
    </dgm:pt>
    <dgm:pt modelId="{AFEAE5BC-26D9-4139-B5A1-0AB2E68BA1A7}" type="parTrans" cxnId="{4F445129-637B-4DED-B6B1-C1354335A9D5}">
      <dgm:prSet/>
      <dgm:spPr/>
      <dgm:t>
        <a:bodyPr/>
        <a:lstStyle/>
        <a:p>
          <a:endParaRPr lang="en-US"/>
        </a:p>
      </dgm:t>
    </dgm:pt>
    <dgm:pt modelId="{DE3489AE-6C2B-4553-BAD8-F2B43037170C}" type="sibTrans" cxnId="{4F445129-637B-4DED-B6B1-C1354335A9D5}">
      <dgm:prSet/>
      <dgm:spPr/>
      <dgm:t>
        <a:bodyPr/>
        <a:lstStyle/>
        <a:p>
          <a:endParaRPr lang="en-US"/>
        </a:p>
      </dgm:t>
    </dgm:pt>
    <dgm:pt modelId="{B9CA3715-6E03-4575-B438-A5304B7EBDAF}">
      <dgm:prSet phldrT="[Text]" custT="1"/>
      <dgm:spPr/>
      <dgm:t>
        <a:bodyPr/>
        <a:lstStyle/>
        <a:p>
          <a:r>
            <a:rPr lang="en-US" sz="2400" dirty="0"/>
            <a:t>any </a:t>
          </a:r>
          <a:r>
            <a:rPr lang="en-US" sz="3200" b="1" i="1" u="sng" dirty="0">
              <a:solidFill>
                <a:schemeClr val="accent1"/>
              </a:solidFill>
            </a:rPr>
            <a:t>E</a:t>
          </a:r>
          <a:r>
            <a:rPr lang="en-US" sz="2400" dirty="0"/>
            <a:t>xplosive</a:t>
          </a:r>
        </a:p>
      </dgm:t>
    </dgm:pt>
    <dgm:pt modelId="{95576FE8-2155-4A1E-B2E4-165952FA4C10}" type="parTrans" cxnId="{55E69DF2-0023-437F-A5B0-0B34E785ACE5}">
      <dgm:prSet/>
      <dgm:spPr/>
      <dgm:t>
        <a:bodyPr/>
        <a:lstStyle/>
        <a:p>
          <a:endParaRPr lang="en-US"/>
        </a:p>
      </dgm:t>
    </dgm:pt>
    <dgm:pt modelId="{78FCAA54-BA7A-48A5-956D-FF21CA3422D9}" type="sibTrans" cxnId="{55E69DF2-0023-437F-A5B0-0B34E785ACE5}">
      <dgm:prSet/>
      <dgm:spPr/>
      <dgm:t>
        <a:bodyPr/>
        <a:lstStyle/>
        <a:p>
          <a:endParaRPr lang="en-US"/>
        </a:p>
      </dgm:t>
    </dgm:pt>
    <dgm:pt modelId="{8437CA90-6739-4546-B0F2-FC0D7949435C}" type="pres">
      <dgm:prSet presAssocID="{94B452C2-5C31-4400-A0BE-AA44688D0248}" presName="Name0" presStyleCnt="0">
        <dgm:presLayoutVars>
          <dgm:dir/>
          <dgm:resizeHandles val="exact"/>
        </dgm:presLayoutVars>
      </dgm:prSet>
      <dgm:spPr/>
    </dgm:pt>
    <dgm:pt modelId="{C833FC9A-3076-4775-B646-32B740CFDE05}" type="pres">
      <dgm:prSet presAssocID="{94B452C2-5C31-4400-A0BE-AA44688D0248}" presName="fgShape" presStyleLbl="fgShp" presStyleIdx="0" presStyleCnt="1"/>
      <dgm:spPr/>
    </dgm:pt>
    <dgm:pt modelId="{26B0B714-7BE0-4FF5-A9B2-9FA8370E38B4}" type="pres">
      <dgm:prSet presAssocID="{94B452C2-5C31-4400-A0BE-AA44688D0248}" presName="linComp" presStyleCnt="0"/>
      <dgm:spPr/>
    </dgm:pt>
    <dgm:pt modelId="{824834D6-325E-4F06-942C-09772CF822B4}" type="pres">
      <dgm:prSet presAssocID="{7AF1C669-2CB6-4EB9-9288-9A4584CDEE71}" presName="compNode" presStyleCnt="0"/>
      <dgm:spPr/>
    </dgm:pt>
    <dgm:pt modelId="{84D29FB4-07D4-4748-B09A-83B7A7E14FDA}" type="pres">
      <dgm:prSet presAssocID="{7AF1C669-2CB6-4EB9-9288-9A4584CDEE71}" presName="bkgdShape" presStyleLbl="node1" presStyleIdx="0" presStyleCnt="4"/>
      <dgm:spPr/>
    </dgm:pt>
    <dgm:pt modelId="{22CEB4A3-F2B1-49BB-B8BC-37396A3586E1}" type="pres">
      <dgm:prSet presAssocID="{7AF1C669-2CB6-4EB9-9288-9A4584CDEE71}" presName="nodeTx" presStyleLbl="node1" presStyleIdx="0" presStyleCnt="4">
        <dgm:presLayoutVars>
          <dgm:bulletEnabled val="1"/>
        </dgm:presLayoutVars>
      </dgm:prSet>
      <dgm:spPr/>
    </dgm:pt>
    <dgm:pt modelId="{9C729799-4F23-4145-927F-640C49FA40AE}" type="pres">
      <dgm:prSet presAssocID="{7AF1C669-2CB6-4EB9-9288-9A4584CDEE71}" presName="invisiNode" presStyleLbl="node1" presStyleIdx="0" presStyleCnt="4"/>
      <dgm:spPr/>
    </dgm:pt>
    <dgm:pt modelId="{B3F8F109-0532-4F70-9D9F-E09EED2349D3}" type="pres">
      <dgm:prSet presAssocID="{7AF1C669-2CB6-4EB9-9288-9A4584CDEE71}" presName="imagNode" presStyleLbl="fgImgPlace1" presStyleIdx="0" presStyleCnt="4" custScaleX="155950"/>
      <dgm:spPr/>
    </dgm:pt>
    <dgm:pt modelId="{CD101E21-8734-403D-8357-4098DF92AEB9}" type="pres">
      <dgm:prSet presAssocID="{110CB8B1-26E3-4283-8654-C364CE8B1D23}" presName="sibTrans" presStyleLbl="sibTrans2D1" presStyleIdx="0" presStyleCnt="0"/>
      <dgm:spPr/>
    </dgm:pt>
    <dgm:pt modelId="{FEE685B6-4D91-4175-958D-BE6C597E1826}" type="pres">
      <dgm:prSet presAssocID="{4402024D-BFEF-4FD6-AA3F-13684AA656C6}" presName="compNode" presStyleCnt="0"/>
      <dgm:spPr/>
    </dgm:pt>
    <dgm:pt modelId="{1CA083FD-357F-4E2C-BDF4-1B1DD2679FC7}" type="pres">
      <dgm:prSet presAssocID="{4402024D-BFEF-4FD6-AA3F-13684AA656C6}" presName="bkgdShape" presStyleLbl="node1" presStyleIdx="1" presStyleCnt="4"/>
      <dgm:spPr/>
    </dgm:pt>
    <dgm:pt modelId="{CF820939-C935-47C6-B6B0-E7E483851192}" type="pres">
      <dgm:prSet presAssocID="{4402024D-BFEF-4FD6-AA3F-13684AA656C6}" presName="nodeTx" presStyleLbl="node1" presStyleIdx="1" presStyleCnt="4">
        <dgm:presLayoutVars>
          <dgm:bulletEnabled val="1"/>
        </dgm:presLayoutVars>
      </dgm:prSet>
      <dgm:spPr/>
    </dgm:pt>
    <dgm:pt modelId="{86E90B5C-A0C2-4D49-8057-8ED700A342A5}" type="pres">
      <dgm:prSet presAssocID="{4402024D-BFEF-4FD6-AA3F-13684AA656C6}" presName="invisiNode" presStyleLbl="node1" presStyleIdx="1" presStyleCnt="4"/>
      <dgm:spPr/>
    </dgm:pt>
    <dgm:pt modelId="{B0BD38C6-B220-4C25-8B9A-CA638F235C65}" type="pres">
      <dgm:prSet presAssocID="{4402024D-BFEF-4FD6-AA3F-13684AA656C6}" presName="imagNode" presStyleLbl="fgImgPlace1" presStyleIdx="1" presStyleCnt="4" custScaleX="144027"/>
      <dgm:spPr/>
    </dgm:pt>
    <dgm:pt modelId="{43BE02D7-B1A4-4468-B169-65AA2207BD3C}" type="pres">
      <dgm:prSet presAssocID="{33D36E84-6F0D-45F4-956A-E6D16412EF9D}" presName="sibTrans" presStyleLbl="sibTrans2D1" presStyleIdx="0" presStyleCnt="0"/>
      <dgm:spPr/>
    </dgm:pt>
    <dgm:pt modelId="{53A73178-90CD-4CDA-BB7F-71930302846C}" type="pres">
      <dgm:prSet presAssocID="{9119978B-9938-4917-B7AB-C026A2CDAE65}" presName="compNode" presStyleCnt="0"/>
      <dgm:spPr/>
    </dgm:pt>
    <dgm:pt modelId="{836BCCAD-386E-493F-AA1D-75A70D722664}" type="pres">
      <dgm:prSet presAssocID="{9119978B-9938-4917-B7AB-C026A2CDAE65}" presName="bkgdShape" presStyleLbl="node1" presStyleIdx="2" presStyleCnt="4"/>
      <dgm:spPr/>
    </dgm:pt>
    <dgm:pt modelId="{621AB255-2142-404C-9D2B-C4CCC2F46EF5}" type="pres">
      <dgm:prSet presAssocID="{9119978B-9938-4917-B7AB-C026A2CDAE65}" presName="nodeTx" presStyleLbl="node1" presStyleIdx="2" presStyleCnt="4">
        <dgm:presLayoutVars>
          <dgm:bulletEnabled val="1"/>
        </dgm:presLayoutVars>
      </dgm:prSet>
      <dgm:spPr/>
    </dgm:pt>
    <dgm:pt modelId="{7BD1E0E3-C057-434A-A646-5693E8FCD4FB}" type="pres">
      <dgm:prSet presAssocID="{9119978B-9938-4917-B7AB-C026A2CDAE65}" presName="invisiNode" presStyleLbl="node1" presStyleIdx="2" presStyleCnt="4"/>
      <dgm:spPr/>
    </dgm:pt>
    <dgm:pt modelId="{9FD589FF-459B-4395-A330-3BF22C6D19DB}" type="pres">
      <dgm:prSet presAssocID="{9119978B-9938-4917-B7AB-C026A2CDAE65}" presName="imagNode" presStyleLbl="fgImgPlace1" presStyleIdx="2" presStyleCnt="4" custScaleX="140599"/>
      <dgm:spPr/>
    </dgm:pt>
    <dgm:pt modelId="{340F9324-9E92-4549-9F39-84113271A110}" type="pres">
      <dgm:prSet presAssocID="{DE3489AE-6C2B-4553-BAD8-F2B43037170C}" presName="sibTrans" presStyleLbl="sibTrans2D1" presStyleIdx="0" presStyleCnt="0"/>
      <dgm:spPr/>
    </dgm:pt>
    <dgm:pt modelId="{4871B1BA-77F6-4D47-988E-4396E5BDA0FD}" type="pres">
      <dgm:prSet presAssocID="{B9CA3715-6E03-4575-B438-A5304B7EBDAF}" presName="compNode" presStyleCnt="0"/>
      <dgm:spPr/>
    </dgm:pt>
    <dgm:pt modelId="{D2F169CB-ABD4-426D-B2D4-CDE76EBE864E}" type="pres">
      <dgm:prSet presAssocID="{B9CA3715-6E03-4575-B438-A5304B7EBDAF}" presName="bkgdShape" presStyleLbl="node1" presStyleIdx="3" presStyleCnt="4"/>
      <dgm:spPr/>
    </dgm:pt>
    <dgm:pt modelId="{0BA61779-D8C8-4A93-8DBA-EE0F925CE14D}" type="pres">
      <dgm:prSet presAssocID="{B9CA3715-6E03-4575-B438-A5304B7EBDAF}" presName="nodeTx" presStyleLbl="node1" presStyleIdx="3" presStyleCnt="4">
        <dgm:presLayoutVars>
          <dgm:bulletEnabled val="1"/>
        </dgm:presLayoutVars>
      </dgm:prSet>
      <dgm:spPr/>
    </dgm:pt>
    <dgm:pt modelId="{0B5D4ABB-1EE9-4F72-A669-A7539BAFB751}" type="pres">
      <dgm:prSet presAssocID="{B9CA3715-6E03-4575-B438-A5304B7EBDAF}" presName="invisiNode" presStyleLbl="node1" presStyleIdx="3" presStyleCnt="4"/>
      <dgm:spPr/>
    </dgm:pt>
    <dgm:pt modelId="{46CC6A4D-E9C1-4CDB-A467-2E5D35350CF3}" type="pres">
      <dgm:prSet presAssocID="{B9CA3715-6E03-4575-B438-A5304B7EBDAF}" presName="imagNode" presStyleLbl="fgImgPlace1" presStyleIdx="3" presStyleCnt="4" custScaleX="141420"/>
      <dgm:spPr/>
    </dgm:pt>
  </dgm:ptLst>
  <dgm:cxnLst>
    <dgm:cxn modelId="{C679500B-D643-4310-A235-CF8C7A32A6F0}" type="presOf" srcId="{4402024D-BFEF-4FD6-AA3F-13684AA656C6}" destId="{1CA083FD-357F-4E2C-BDF4-1B1DD2679FC7}" srcOrd="0" destOrd="0" presId="urn:microsoft.com/office/officeart/2005/8/layout/hList7"/>
    <dgm:cxn modelId="{4F445129-637B-4DED-B6B1-C1354335A9D5}" srcId="{94B452C2-5C31-4400-A0BE-AA44688D0248}" destId="{9119978B-9938-4917-B7AB-C026A2CDAE65}" srcOrd="2" destOrd="0" parTransId="{AFEAE5BC-26D9-4139-B5A1-0AB2E68BA1A7}" sibTransId="{DE3489AE-6C2B-4553-BAD8-F2B43037170C}"/>
    <dgm:cxn modelId="{44006B34-0B98-44A8-A64E-872692FE32F5}" type="presOf" srcId="{9119978B-9938-4917-B7AB-C026A2CDAE65}" destId="{836BCCAD-386E-493F-AA1D-75A70D722664}" srcOrd="0" destOrd="0" presId="urn:microsoft.com/office/officeart/2005/8/layout/hList7"/>
    <dgm:cxn modelId="{1C6DEE3A-BD43-4E81-ABD9-10F3F65E13A2}" srcId="{94B452C2-5C31-4400-A0BE-AA44688D0248}" destId="{4402024D-BFEF-4FD6-AA3F-13684AA656C6}" srcOrd="1" destOrd="0" parTransId="{B96B39F0-58BF-4D98-9DC0-37C0CEA7F901}" sibTransId="{33D36E84-6F0D-45F4-956A-E6D16412EF9D}"/>
    <dgm:cxn modelId="{BF7B453D-5EA0-415B-9929-B0FCEEE03D36}" type="presOf" srcId="{7AF1C669-2CB6-4EB9-9288-9A4584CDEE71}" destId="{84D29FB4-07D4-4748-B09A-83B7A7E14FDA}" srcOrd="0" destOrd="0" presId="urn:microsoft.com/office/officeart/2005/8/layout/hList7"/>
    <dgm:cxn modelId="{86A85F5E-6C6D-470B-9F05-EBCE75611C90}" srcId="{94B452C2-5C31-4400-A0BE-AA44688D0248}" destId="{7AF1C669-2CB6-4EB9-9288-9A4584CDEE71}" srcOrd="0" destOrd="0" parTransId="{362FC628-18C5-473E-BF08-6949D4D37A4E}" sibTransId="{110CB8B1-26E3-4283-8654-C364CE8B1D23}"/>
    <dgm:cxn modelId="{A801DE66-ED5D-40D7-867D-854B67ED0B15}" type="presOf" srcId="{7AF1C669-2CB6-4EB9-9288-9A4584CDEE71}" destId="{22CEB4A3-F2B1-49BB-B8BC-37396A3586E1}" srcOrd="1" destOrd="0" presId="urn:microsoft.com/office/officeart/2005/8/layout/hList7"/>
    <dgm:cxn modelId="{ED2BB051-492B-4B4C-89D5-9B740903AD43}" type="presOf" srcId="{4402024D-BFEF-4FD6-AA3F-13684AA656C6}" destId="{CF820939-C935-47C6-B6B0-E7E483851192}" srcOrd="1" destOrd="0" presId="urn:microsoft.com/office/officeart/2005/8/layout/hList7"/>
    <dgm:cxn modelId="{9580CA54-6DDE-48AB-AF6B-AACB2C31D9E2}" type="presOf" srcId="{DE3489AE-6C2B-4553-BAD8-F2B43037170C}" destId="{340F9324-9E92-4549-9F39-84113271A110}" srcOrd="0" destOrd="0" presId="urn:microsoft.com/office/officeart/2005/8/layout/hList7"/>
    <dgm:cxn modelId="{A60E1878-BBA6-4B92-B86E-A9055FFF1AA9}" type="presOf" srcId="{B9CA3715-6E03-4575-B438-A5304B7EBDAF}" destId="{D2F169CB-ABD4-426D-B2D4-CDE76EBE864E}" srcOrd="0" destOrd="0" presId="urn:microsoft.com/office/officeart/2005/8/layout/hList7"/>
    <dgm:cxn modelId="{EA961F87-6DE2-4E91-9568-F54706823DFD}" type="presOf" srcId="{110CB8B1-26E3-4283-8654-C364CE8B1D23}" destId="{CD101E21-8734-403D-8357-4098DF92AEB9}" srcOrd="0" destOrd="0" presId="urn:microsoft.com/office/officeart/2005/8/layout/hList7"/>
    <dgm:cxn modelId="{37BC928C-5980-4359-93FE-DB089E815BF3}" type="presOf" srcId="{33D36E84-6F0D-45F4-956A-E6D16412EF9D}" destId="{43BE02D7-B1A4-4468-B169-65AA2207BD3C}" srcOrd="0" destOrd="0" presId="urn:microsoft.com/office/officeart/2005/8/layout/hList7"/>
    <dgm:cxn modelId="{34B186B2-343D-41F0-A501-CAA5ABB7C7ED}" type="presOf" srcId="{94B452C2-5C31-4400-A0BE-AA44688D0248}" destId="{8437CA90-6739-4546-B0F2-FC0D7949435C}" srcOrd="0" destOrd="0" presId="urn:microsoft.com/office/officeart/2005/8/layout/hList7"/>
    <dgm:cxn modelId="{FD7B21BA-8905-4E1B-BFDB-99DEB9313BD9}" type="presOf" srcId="{B9CA3715-6E03-4575-B438-A5304B7EBDAF}" destId="{0BA61779-D8C8-4A93-8DBA-EE0F925CE14D}" srcOrd="1" destOrd="0" presId="urn:microsoft.com/office/officeart/2005/8/layout/hList7"/>
    <dgm:cxn modelId="{0AF096BB-C409-4DAF-B085-FD35153617C6}" type="presOf" srcId="{9119978B-9938-4917-B7AB-C026A2CDAE65}" destId="{621AB255-2142-404C-9D2B-C4CCC2F46EF5}" srcOrd="1" destOrd="0" presId="urn:microsoft.com/office/officeart/2005/8/layout/hList7"/>
    <dgm:cxn modelId="{55E69DF2-0023-437F-A5B0-0B34E785ACE5}" srcId="{94B452C2-5C31-4400-A0BE-AA44688D0248}" destId="{B9CA3715-6E03-4575-B438-A5304B7EBDAF}" srcOrd="3" destOrd="0" parTransId="{95576FE8-2155-4A1E-B2E4-165952FA4C10}" sibTransId="{78FCAA54-BA7A-48A5-956D-FF21CA3422D9}"/>
    <dgm:cxn modelId="{17D9BE4F-DB67-452A-B3AF-937A4C39C7D9}" type="presParOf" srcId="{8437CA90-6739-4546-B0F2-FC0D7949435C}" destId="{C833FC9A-3076-4775-B646-32B740CFDE05}" srcOrd="0" destOrd="0" presId="urn:microsoft.com/office/officeart/2005/8/layout/hList7"/>
    <dgm:cxn modelId="{F5BD042A-8ED2-4819-8B35-3F9980EA0BF7}" type="presParOf" srcId="{8437CA90-6739-4546-B0F2-FC0D7949435C}" destId="{26B0B714-7BE0-4FF5-A9B2-9FA8370E38B4}" srcOrd="1" destOrd="0" presId="urn:microsoft.com/office/officeart/2005/8/layout/hList7"/>
    <dgm:cxn modelId="{0D9D18E0-C2E7-4861-AF8F-A16E9555CB7B}" type="presParOf" srcId="{26B0B714-7BE0-4FF5-A9B2-9FA8370E38B4}" destId="{824834D6-325E-4F06-942C-09772CF822B4}" srcOrd="0" destOrd="0" presId="urn:microsoft.com/office/officeart/2005/8/layout/hList7"/>
    <dgm:cxn modelId="{9230AB7C-98D0-4C39-8C34-BD77FC94D4CD}" type="presParOf" srcId="{824834D6-325E-4F06-942C-09772CF822B4}" destId="{84D29FB4-07D4-4748-B09A-83B7A7E14FDA}" srcOrd="0" destOrd="0" presId="urn:microsoft.com/office/officeart/2005/8/layout/hList7"/>
    <dgm:cxn modelId="{E539F82C-72A9-4D6D-9AF4-91CEA271F21B}" type="presParOf" srcId="{824834D6-325E-4F06-942C-09772CF822B4}" destId="{22CEB4A3-F2B1-49BB-B8BC-37396A3586E1}" srcOrd="1" destOrd="0" presId="urn:microsoft.com/office/officeart/2005/8/layout/hList7"/>
    <dgm:cxn modelId="{6A9795D0-C6D6-4082-A485-73042932021A}" type="presParOf" srcId="{824834D6-325E-4F06-942C-09772CF822B4}" destId="{9C729799-4F23-4145-927F-640C49FA40AE}" srcOrd="2" destOrd="0" presId="urn:microsoft.com/office/officeart/2005/8/layout/hList7"/>
    <dgm:cxn modelId="{20BFFFD6-D9FF-489D-9DB1-04EB9759EDE9}" type="presParOf" srcId="{824834D6-325E-4F06-942C-09772CF822B4}" destId="{B3F8F109-0532-4F70-9D9F-E09EED2349D3}" srcOrd="3" destOrd="0" presId="urn:microsoft.com/office/officeart/2005/8/layout/hList7"/>
    <dgm:cxn modelId="{1F0CDAA6-C1E9-4479-9F69-E32703BF2D95}" type="presParOf" srcId="{26B0B714-7BE0-4FF5-A9B2-9FA8370E38B4}" destId="{CD101E21-8734-403D-8357-4098DF92AEB9}" srcOrd="1" destOrd="0" presId="urn:microsoft.com/office/officeart/2005/8/layout/hList7"/>
    <dgm:cxn modelId="{2558371E-27E3-483D-80E1-E2151957B71E}" type="presParOf" srcId="{26B0B714-7BE0-4FF5-A9B2-9FA8370E38B4}" destId="{FEE685B6-4D91-4175-958D-BE6C597E1826}" srcOrd="2" destOrd="0" presId="urn:microsoft.com/office/officeart/2005/8/layout/hList7"/>
    <dgm:cxn modelId="{8CAF0E7D-D696-4C39-ACFC-24DBB1B325D4}" type="presParOf" srcId="{FEE685B6-4D91-4175-958D-BE6C597E1826}" destId="{1CA083FD-357F-4E2C-BDF4-1B1DD2679FC7}" srcOrd="0" destOrd="0" presId="urn:microsoft.com/office/officeart/2005/8/layout/hList7"/>
    <dgm:cxn modelId="{C9FC8BE2-37D2-4FDB-B1C2-7FB63380516C}" type="presParOf" srcId="{FEE685B6-4D91-4175-958D-BE6C597E1826}" destId="{CF820939-C935-47C6-B6B0-E7E483851192}" srcOrd="1" destOrd="0" presId="urn:microsoft.com/office/officeart/2005/8/layout/hList7"/>
    <dgm:cxn modelId="{8EFD0190-716A-424B-A249-CCFFDAD8D253}" type="presParOf" srcId="{FEE685B6-4D91-4175-958D-BE6C597E1826}" destId="{86E90B5C-A0C2-4D49-8057-8ED700A342A5}" srcOrd="2" destOrd="0" presId="urn:microsoft.com/office/officeart/2005/8/layout/hList7"/>
    <dgm:cxn modelId="{BBE3548E-48B5-43C7-8BB9-7F1BC86BF7F4}" type="presParOf" srcId="{FEE685B6-4D91-4175-958D-BE6C597E1826}" destId="{B0BD38C6-B220-4C25-8B9A-CA638F235C65}" srcOrd="3" destOrd="0" presId="urn:microsoft.com/office/officeart/2005/8/layout/hList7"/>
    <dgm:cxn modelId="{F2058D78-F4F3-4978-B9C9-805B96CB4A93}" type="presParOf" srcId="{26B0B714-7BE0-4FF5-A9B2-9FA8370E38B4}" destId="{43BE02D7-B1A4-4468-B169-65AA2207BD3C}" srcOrd="3" destOrd="0" presId="urn:microsoft.com/office/officeart/2005/8/layout/hList7"/>
    <dgm:cxn modelId="{CDC6BD93-7974-4B3A-A848-9F4D8F8CAEA0}" type="presParOf" srcId="{26B0B714-7BE0-4FF5-A9B2-9FA8370E38B4}" destId="{53A73178-90CD-4CDA-BB7F-71930302846C}" srcOrd="4" destOrd="0" presId="urn:microsoft.com/office/officeart/2005/8/layout/hList7"/>
    <dgm:cxn modelId="{F4D953BB-3E04-45CA-BC53-A5FF71EC324C}" type="presParOf" srcId="{53A73178-90CD-4CDA-BB7F-71930302846C}" destId="{836BCCAD-386E-493F-AA1D-75A70D722664}" srcOrd="0" destOrd="0" presId="urn:microsoft.com/office/officeart/2005/8/layout/hList7"/>
    <dgm:cxn modelId="{02F125EC-E548-48CE-859E-CB9DAB6D34DC}" type="presParOf" srcId="{53A73178-90CD-4CDA-BB7F-71930302846C}" destId="{621AB255-2142-404C-9D2B-C4CCC2F46EF5}" srcOrd="1" destOrd="0" presId="urn:microsoft.com/office/officeart/2005/8/layout/hList7"/>
    <dgm:cxn modelId="{259C4433-04C3-4F88-9A56-6856860DEDD9}" type="presParOf" srcId="{53A73178-90CD-4CDA-BB7F-71930302846C}" destId="{7BD1E0E3-C057-434A-A646-5693E8FCD4FB}" srcOrd="2" destOrd="0" presId="urn:microsoft.com/office/officeart/2005/8/layout/hList7"/>
    <dgm:cxn modelId="{F1A588B6-606B-4F85-95A8-79190E869420}" type="presParOf" srcId="{53A73178-90CD-4CDA-BB7F-71930302846C}" destId="{9FD589FF-459B-4395-A330-3BF22C6D19DB}" srcOrd="3" destOrd="0" presId="urn:microsoft.com/office/officeart/2005/8/layout/hList7"/>
    <dgm:cxn modelId="{8EBE882A-141A-4E3C-B8E1-4AAF12091147}" type="presParOf" srcId="{26B0B714-7BE0-4FF5-A9B2-9FA8370E38B4}" destId="{340F9324-9E92-4549-9F39-84113271A110}" srcOrd="5" destOrd="0" presId="urn:microsoft.com/office/officeart/2005/8/layout/hList7"/>
    <dgm:cxn modelId="{1581DACA-8428-442D-890A-4CFB780C564E}" type="presParOf" srcId="{26B0B714-7BE0-4FF5-A9B2-9FA8370E38B4}" destId="{4871B1BA-77F6-4D47-988E-4396E5BDA0FD}" srcOrd="6" destOrd="0" presId="urn:microsoft.com/office/officeart/2005/8/layout/hList7"/>
    <dgm:cxn modelId="{A9312ABA-FCEF-412D-8AF5-6D4161E8AEFB}" type="presParOf" srcId="{4871B1BA-77F6-4D47-988E-4396E5BDA0FD}" destId="{D2F169CB-ABD4-426D-B2D4-CDE76EBE864E}" srcOrd="0" destOrd="0" presId="urn:microsoft.com/office/officeart/2005/8/layout/hList7"/>
    <dgm:cxn modelId="{B9418E93-EAE9-454A-8BFF-7676A0E9E815}" type="presParOf" srcId="{4871B1BA-77F6-4D47-988E-4396E5BDA0FD}" destId="{0BA61779-D8C8-4A93-8DBA-EE0F925CE14D}" srcOrd="1" destOrd="0" presId="urn:microsoft.com/office/officeart/2005/8/layout/hList7"/>
    <dgm:cxn modelId="{1326207E-8FC1-444C-8DAF-6A083838357F}" type="presParOf" srcId="{4871B1BA-77F6-4D47-988E-4396E5BDA0FD}" destId="{0B5D4ABB-1EE9-4F72-A669-A7539BAFB751}" srcOrd="2" destOrd="0" presId="urn:microsoft.com/office/officeart/2005/8/layout/hList7"/>
    <dgm:cxn modelId="{BDAB4EC8-84FE-4FE6-B257-6C87AC3DF886}" type="presParOf" srcId="{4871B1BA-77F6-4D47-988E-4396E5BDA0FD}" destId="{46CC6A4D-E9C1-4CDB-A467-2E5D35350CF3}"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A6E00635-CFC2-4E7C-A3DF-D28FB9C03F9D}" type="doc">
      <dgm:prSet loTypeId="urn:microsoft.com/office/officeart/2005/8/layout/process2" loCatId="process" qsTypeId="urn:microsoft.com/office/officeart/2005/8/quickstyle/simple1" qsCatId="simple" csTypeId="urn:microsoft.com/office/officeart/2005/8/colors/accent3_2" csCatId="accent3" phldr="1"/>
      <dgm:spPr/>
    </dgm:pt>
    <dgm:pt modelId="{090D9C60-2356-44E9-8AE8-6891EB7DF394}">
      <dgm:prSet phldrT="[Text]" custT="1"/>
      <dgm:spPr/>
      <dgm:t>
        <a:bodyPr/>
        <a:lstStyle/>
        <a:p>
          <a:r>
            <a:rPr lang="en-GB" sz="2400" dirty="0"/>
            <a:t>A person commits robbery if they </a:t>
          </a:r>
          <a:r>
            <a:rPr lang="en-GB" sz="2400" b="1" i="1" u="sng" dirty="0"/>
            <a:t>steal</a:t>
          </a:r>
          <a:r>
            <a:rPr lang="en-GB" sz="2400" dirty="0"/>
            <a:t> &amp; </a:t>
          </a:r>
          <a:r>
            <a:rPr lang="en-GB" sz="2400" b="1" i="1" u="sng" dirty="0"/>
            <a:t>immediately before </a:t>
          </a:r>
          <a:r>
            <a:rPr lang="en-GB" sz="2400" dirty="0"/>
            <a:t>doing so or</a:t>
          </a:r>
        </a:p>
      </dgm:t>
    </dgm:pt>
    <dgm:pt modelId="{E091CFD6-7B95-4E8A-BE48-3894F4833702}" type="parTrans" cxnId="{30D74AF5-F42D-41B2-8A9D-DAA4E14C67F3}">
      <dgm:prSet/>
      <dgm:spPr/>
      <dgm:t>
        <a:bodyPr/>
        <a:lstStyle/>
        <a:p>
          <a:endParaRPr lang="en-GB"/>
        </a:p>
      </dgm:t>
    </dgm:pt>
    <dgm:pt modelId="{C07D17AF-DA90-4907-8855-A5D109EB1F79}" type="sibTrans" cxnId="{30D74AF5-F42D-41B2-8A9D-DAA4E14C67F3}">
      <dgm:prSet/>
      <dgm:spPr/>
      <dgm:t>
        <a:bodyPr/>
        <a:lstStyle/>
        <a:p>
          <a:endParaRPr lang="en-GB"/>
        </a:p>
      </dgm:t>
    </dgm:pt>
    <dgm:pt modelId="{16423288-119F-4F43-A13B-4E466387048D}">
      <dgm:prSet phldrT="[Text]" custT="1"/>
      <dgm:spPr/>
      <dgm:t>
        <a:bodyPr/>
        <a:lstStyle/>
        <a:p>
          <a:r>
            <a:rPr lang="en-GB" sz="2400" b="1" i="1" u="sng" dirty="0"/>
            <a:t>at the time </a:t>
          </a:r>
          <a:r>
            <a:rPr lang="en-GB" sz="2400" dirty="0"/>
            <a:t>of doing so &amp; </a:t>
          </a:r>
          <a:r>
            <a:rPr lang="en-GB" sz="2400" b="1" u="sng" dirty="0"/>
            <a:t>in order to do so</a:t>
          </a:r>
        </a:p>
      </dgm:t>
    </dgm:pt>
    <dgm:pt modelId="{F13EBF83-EC40-45A0-BAEA-D5085D4F8684}" type="parTrans" cxnId="{A82ED257-366B-4EC3-B1E8-40729C703C34}">
      <dgm:prSet/>
      <dgm:spPr/>
      <dgm:t>
        <a:bodyPr/>
        <a:lstStyle/>
        <a:p>
          <a:endParaRPr lang="en-GB"/>
        </a:p>
      </dgm:t>
    </dgm:pt>
    <dgm:pt modelId="{F292A230-C2DC-4816-81FE-A2554F26DE2E}" type="sibTrans" cxnId="{A82ED257-366B-4EC3-B1E8-40729C703C34}">
      <dgm:prSet/>
      <dgm:spPr/>
      <dgm:t>
        <a:bodyPr/>
        <a:lstStyle/>
        <a:p>
          <a:endParaRPr lang="en-GB"/>
        </a:p>
      </dgm:t>
    </dgm:pt>
    <dgm:pt modelId="{B04464C6-FA9A-48EC-AF62-85D2CFFAFEE8}">
      <dgm:prSet phldrT="[Text]" custT="1"/>
      <dgm:spPr/>
      <dgm:t>
        <a:bodyPr/>
        <a:lstStyle/>
        <a:p>
          <a:r>
            <a:rPr lang="en-GB" sz="2400" b="1" i="1" u="sng" dirty="0"/>
            <a:t>uses force </a:t>
          </a:r>
          <a:r>
            <a:rPr lang="en-GB" sz="2400" dirty="0"/>
            <a:t>on any person or </a:t>
          </a:r>
          <a:r>
            <a:rPr lang="en-GB" sz="2400" b="1" u="sng" dirty="0"/>
            <a:t>puts or seeks </a:t>
          </a:r>
          <a:r>
            <a:rPr lang="en-GB" sz="2400" dirty="0"/>
            <a:t>to put any person </a:t>
          </a:r>
          <a:r>
            <a:rPr lang="en-GB" sz="2400" b="1" i="1" u="sng" dirty="0"/>
            <a:t>in fear </a:t>
          </a:r>
          <a:r>
            <a:rPr lang="en-GB" sz="2400" dirty="0"/>
            <a:t>of being then &amp; there subjected to force</a:t>
          </a:r>
        </a:p>
      </dgm:t>
    </dgm:pt>
    <dgm:pt modelId="{DCB5A759-0469-49A9-B38D-9851E9CDE668}" type="parTrans" cxnId="{FBE569EC-DA2D-48FE-94F7-A58274D06485}">
      <dgm:prSet/>
      <dgm:spPr/>
      <dgm:t>
        <a:bodyPr/>
        <a:lstStyle/>
        <a:p>
          <a:endParaRPr lang="en-GB"/>
        </a:p>
      </dgm:t>
    </dgm:pt>
    <dgm:pt modelId="{2D69481A-4917-4171-A269-E68941720187}" type="sibTrans" cxnId="{FBE569EC-DA2D-48FE-94F7-A58274D06485}">
      <dgm:prSet/>
      <dgm:spPr/>
      <dgm:t>
        <a:bodyPr/>
        <a:lstStyle/>
        <a:p>
          <a:endParaRPr lang="en-GB"/>
        </a:p>
      </dgm:t>
    </dgm:pt>
    <dgm:pt modelId="{4921E89F-5037-4085-8410-61E04C4A2002}" type="pres">
      <dgm:prSet presAssocID="{A6E00635-CFC2-4E7C-A3DF-D28FB9C03F9D}" presName="linearFlow" presStyleCnt="0">
        <dgm:presLayoutVars>
          <dgm:resizeHandles val="exact"/>
        </dgm:presLayoutVars>
      </dgm:prSet>
      <dgm:spPr/>
    </dgm:pt>
    <dgm:pt modelId="{A8BB1718-9BD1-4C7F-BBF6-74A8DAF171A0}" type="pres">
      <dgm:prSet presAssocID="{090D9C60-2356-44E9-8AE8-6891EB7DF394}" presName="node" presStyleLbl="node1" presStyleIdx="0" presStyleCnt="3" custScaleX="243140">
        <dgm:presLayoutVars>
          <dgm:bulletEnabled val="1"/>
        </dgm:presLayoutVars>
      </dgm:prSet>
      <dgm:spPr/>
    </dgm:pt>
    <dgm:pt modelId="{9FCDB88B-D46B-4C16-A2D6-AABCCC76513F}" type="pres">
      <dgm:prSet presAssocID="{C07D17AF-DA90-4907-8855-A5D109EB1F79}" presName="sibTrans" presStyleLbl="sibTrans2D1" presStyleIdx="0" presStyleCnt="2"/>
      <dgm:spPr/>
    </dgm:pt>
    <dgm:pt modelId="{6CD8A07A-67E5-498F-9599-40B5A14F0C84}" type="pres">
      <dgm:prSet presAssocID="{C07D17AF-DA90-4907-8855-A5D109EB1F79}" presName="connectorText" presStyleLbl="sibTrans2D1" presStyleIdx="0" presStyleCnt="2"/>
      <dgm:spPr/>
    </dgm:pt>
    <dgm:pt modelId="{E0F5532D-4B5E-4F39-B439-7185C2143849}" type="pres">
      <dgm:prSet presAssocID="{16423288-119F-4F43-A13B-4E466387048D}" presName="node" presStyleLbl="node1" presStyleIdx="1" presStyleCnt="3" custScaleX="244531" custScaleY="57785">
        <dgm:presLayoutVars>
          <dgm:bulletEnabled val="1"/>
        </dgm:presLayoutVars>
      </dgm:prSet>
      <dgm:spPr/>
    </dgm:pt>
    <dgm:pt modelId="{507E6DD8-A868-4656-AF1B-F8C5201EA5B7}" type="pres">
      <dgm:prSet presAssocID="{F292A230-C2DC-4816-81FE-A2554F26DE2E}" presName="sibTrans" presStyleLbl="sibTrans2D1" presStyleIdx="1" presStyleCnt="2"/>
      <dgm:spPr/>
    </dgm:pt>
    <dgm:pt modelId="{6443EA83-83F6-4CFA-AE7C-BE5FEE67CC46}" type="pres">
      <dgm:prSet presAssocID="{F292A230-C2DC-4816-81FE-A2554F26DE2E}" presName="connectorText" presStyleLbl="sibTrans2D1" presStyleIdx="1" presStyleCnt="2"/>
      <dgm:spPr/>
    </dgm:pt>
    <dgm:pt modelId="{4DCC8728-213B-4C6A-9E23-7CFC07D8C87F}" type="pres">
      <dgm:prSet presAssocID="{B04464C6-FA9A-48EC-AF62-85D2CFFAFEE8}" presName="node" presStyleLbl="node1" presStyleIdx="2" presStyleCnt="3" custScaleX="243140">
        <dgm:presLayoutVars>
          <dgm:bulletEnabled val="1"/>
        </dgm:presLayoutVars>
      </dgm:prSet>
      <dgm:spPr/>
    </dgm:pt>
  </dgm:ptLst>
  <dgm:cxnLst>
    <dgm:cxn modelId="{D0683827-098C-4292-9ADF-6B3701FE087F}" type="presOf" srcId="{A6E00635-CFC2-4E7C-A3DF-D28FB9C03F9D}" destId="{4921E89F-5037-4085-8410-61E04C4A2002}" srcOrd="0" destOrd="0" presId="urn:microsoft.com/office/officeart/2005/8/layout/process2"/>
    <dgm:cxn modelId="{88DFBF2A-E614-4CA3-B285-607467ED572E}" type="presOf" srcId="{16423288-119F-4F43-A13B-4E466387048D}" destId="{E0F5532D-4B5E-4F39-B439-7185C2143849}" srcOrd="0" destOrd="0" presId="urn:microsoft.com/office/officeart/2005/8/layout/process2"/>
    <dgm:cxn modelId="{DEB7612C-98E8-4415-BA4C-0231B5CF2DC9}" type="presOf" srcId="{C07D17AF-DA90-4907-8855-A5D109EB1F79}" destId="{6CD8A07A-67E5-498F-9599-40B5A14F0C84}" srcOrd="1" destOrd="0" presId="urn:microsoft.com/office/officeart/2005/8/layout/process2"/>
    <dgm:cxn modelId="{0D45D15E-663E-4EB1-822D-52BFC33F61F2}" type="presOf" srcId="{090D9C60-2356-44E9-8AE8-6891EB7DF394}" destId="{A8BB1718-9BD1-4C7F-BBF6-74A8DAF171A0}" srcOrd="0" destOrd="0" presId="urn:microsoft.com/office/officeart/2005/8/layout/process2"/>
    <dgm:cxn modelId="{B3CF1163-FECB-4493-9DF7-62AF68295097}" type="presOf" srcId="{F292A230-C2DC-4816-81FE-A2554F26DE2E}" destId="{507E6DD8-A868-4656-AF1B-F8C5201EA5B7}" srcOrd="0" destOrd="0" presId="urn:microsoft.com/office/officeart/2005/8/layout/process2"/>
    <dgm:cxn modelId="{5CF5BC44-2D43-4C6B-B08C-7B631947C27E}" type="presOf" srcId="{C07D17AF-DA90-4907-8855-A5D109EB1F79}" destId="{9FCDB88B-D46B-4C16-A2D6-AABCCC76513F}" srcOrd="0" destOrd="0" presId="urn:microsoft.com/office/officeart/2005/8/layout/process2"/>
    <dgm:cxn modelId="{40F6786E-316F-47D4-A39A-EC1462D4ED0A}" type="presOf" srcId="{F292A230-C2DC-4816-81FE-A2554F26DE2E}" destId="{6443EA83-83F6-4CFA-AE7C-BE5FEE67CC46}" srcOrd="1" destOrd="0" presId="urn:microsoft.com/office/officeart/2005/8/layout/process2"/>
    <dgm:cxn modelId="{A82ED257-366B-4EC3-B1E8-40729C703C34}" srcId="{A6E00635-CFC2-4E7C-A3DF-D28FB9C03F9D}" destId="{16423288-119F-4F43-A13B-4E466387048D}" srcOrd="1" destOrd="0" parTransId="{F13EBF83-EC40-45A0-BAEA-D5085D4F8684}" sibTransId="{F292A230-C2DC-4816-81FE-A2554F26DE2E}"/>
    <dgm:cxn modelId="{FBE569EC-DA2D-48FE-94F7-A58274D06485}" srcId="{A6E00635-CFC2-4E7C-A3DF-D28FB9C03F9D}" destId="{B04464C6-FA9A-48EC-AF62-85D2CFFAFEE8}" srcOrd="2" destOrd="0" parTransId="{DCB5A759-0469-49A9-B38D-9851E9CDE668}" sibTransId="{2D69481A-4917-4171-A269-E68941720187}"/>
    <dgm:cxn modelId="{30D74AF5-F42D-41B2-8A9D-DAA4E14C67F3}" srcId="{A6E00635-CFC2-4E7C-A3DF-D28FB9C03F9D}" destId="{090D9C60-2356-44E9-8AE8-6891EB7DF394}" srcOrd="0" destOrd="0" parTransId="{E091CFD6-7B95-4E8A-BE48-3894F4833702}" sibTransId="{C07D17AF-DA90-4907-8855-A5D109EB1F79}"/>
    <dgm:cxn modelId="{D4CEEFFD-5775-4705-8178-EFE5B088B78A}" type="presOf" srcId="{B04464C6-FA9A-48EC-AF62-85D2CFFAFEE8}" destId="{4DCC8728-213B-4C6A-9E23-7CFC07D8C87F}" srcOrd="0" destOrd="0" presId="urn:microsoft.com/office/officeart/2005/8/layout/process2"/>
    <dgm:cxn modelId="{8958DBDF-CBD4-4344-87E3-82CA26F8B966}" type="presParOf" srcId="{4921E89F-5037-4085-8410-61E04C4A2002}" destId="{A8BB1718-9BD1-4C7F-BBF6-74A8DAF171A0}" srcOrd="0" destOrd="0" presId="urn:microsoft.com/office/officeart/2005/8/layout/process2"/>
    <dgm:cxn modelId="{0CD1995E-3998-4FB4-861D-4329182FD561}" type="presParOf" srcId="{4921E89F-5037-4085-8410-61E04C4A2002}" destId="{9FCDB88B-D46B-4C16-A2D6-AABCCC76513F}" srcOrd="1" destOrd="0" presId="urn:microsoft.com/office/officeart/2005/8/layout/process2"/>
    <dgm:cxn modelId="{291B284A-5943-4C8C-85C6-001A01C12230}" type="presParOf" srcId="{9FCDB88B-D46B-4C16-A2D6-AABCCC76513F}" destId="{6CD8A07A-67E5-498F-9599-40B5A14F0C84}" srcOrd="0" destOrd="0" presId="urn:microsoft.com/office/officeart/2005/8/layout/process2"/>
    <dgm:cxn modelId="{C3D039C0-31C7-4581-BC3F-094331792378}" type="presParOf" srcId="{4921E89F-5037-4085-8410-61E04C4A2002}" destId="{E0F5532D-4B5E-4F39-B439-7185C2143849}" srcOrd="2" destOrd="0" presId="urn:microsoft.com/office/officeart/2005/8/layout/process2"/>
    <dgm:cxn modelId="{7158C84B-970F-4D07-9B59-3721AFF683D9}" type="presParOf" srcId="{4921E89F-5037-4085-8410-61E04C4A2002}" destId="{507E6DD8-A868-4656-AF1B-F8C5201EA5B7}" srcOrd="3" destOrd="0" presId="urn:microsoft.com/office/officeart/2005/8/layout/process2"/>
    <dgm:cxn modelId="{1D62FE53-9877-4159-9AA0-3E11DB19AF0A}" type="presParOf" srcId="{507E6DD8-A868-4656-AF1B-F8C5201EA5B7}" destId="{6443EA83-83F6-4CFA-AE7C-BE5FEE67CC46}" srcOrd="0" destOrd="0" presId="urn:microsoft.com/office/officeart/2005/8/layout/process2"/>
    <dgm:cxn modelId="{FB8303EC-8B86-4418-A267-87CA0590A555}" type="presParOf" srcId="{4921E89F-5037-4085-8410-61E04C4A2002}" destId="{4DCC8728-213B-4C6A-9E23-7CFC07D8C87F}"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BC37CD21-0E82-4529-970C-5177B630BA77}" type="doc">
      <dgm:prSet loTypeId="urn:microsoft.com/office/officeart/2005/8/layout/process4" loCatId="process" qsTypeId="urn:microsoft.com/office/officeart/2005/8/quickstyle/simple1" qsCatId="simple" csTypeId="urn:microsoft.com/office/officeart/2005/8/colors/accent1_1" csCatId="accent1" phldr="1"/>
      <dgm:spPr/>
    </dgm:pt>
    <dgm:pt modelId="{D2A60EAA-892C-4224-847A-A9A6106D1DFB}">
      <dgm:prSet phldrT="[Text]" custT="1"/>
      <dgm:spPr/>
      <dgm:t>
        <a:bodyPr/>
        <a:lstStyle/>
        <a:p>
          <a:r>
            <a:rPr lang="en-GB" sz="2400" u="sng" dirty="0"/>
            <a:t>A baby </a:t>
          </a:r>
          <a:r>
            <a:rPr lang="en-GB" sz="2400" dirty="0"/>
            <a:t>or a </a:t>
          </a:r>
          <a:r>
            <a:rPr lang="en-GB" sz="2400" u="sng" dirty="0"/>
            <a:t>very young child </a:t>
          </a:r>
          <a:r>
            <a:rPr lang="en-GB" sz="2400" dirty="0"/>
            <a:t>may be </a:t>
          </a:r>
          <a:r>
            <a:rPr lang="en-GB" sz="2400" b="1" i="1" dirty="0"/>
            <a:t>too young to be ‘put in fear’ </a:t>
          </a:r>
          <a:r>
            <a:rPr lang="en-GB" sz="2400" b="0" i="0" dirty="0"/>
            <a:t>(Too young to understand) </a:t>
          </a:r>
        </a:p>
      </dgm:t>
    </dgm:pt>
    <dgm:pt modelId="{666F580A-CDEF-4874-ACBA-7FB615805969}" type="parTrans" cxnId="{D18B3D65-803A-4386-AFC1-600CA6C6C830}">
      <dgm:prSet/>
      <dgm:spPr/>
      <dgm:t>
        <a:bodyPr/>
        <a:lstStyle/>
        <a:p>
          <a:endParaRPr lang="en-GB"/>
        </a:p>
      </dgm:t>
    </dgm:pt>
    <dgm:pt modelId="{00433A38-A309-44DB-9B81-8E66265D0DE3}" type="sibTrans" cxnId="{D18B3D65-803A-4386-AFC1-600CA6C6C830}">
      <dgm:prSet/>
      <dgm:spPr/>
      <dgm:t>
        <a:bodyPr/>
        <a:lstStyle/>
        <a:p>
          <a:endParaRPr lang="en-GB"/>
        </a:p>
      </dgm:t>
    </dgm:pt>
    <dgm:pt modelId="{67DF4D54-7CFD-420D-9E00-207EDD60283C}">
      <dgm:prSet phldrT="[Text]" custT="1"/>
      <dgm:spPr/>
      <dgm:t>
        <a:bodyPr/>
        <a:lstStyle/>
        <a:p>
          <a:r>
            <a:rPr lang="en-GB" sz="2400" dirty="0"/>
            <a:t>Cannot be </a:t>
          </a:r>
          <a:r>
            <a:rPr lang="en-GB" sz="2400" b="1" i="1" dirty="0"/>
            <a:t>‘put in fear’ </a:t>
          </a:r>
          <a:r>
            <a:rPr lang="en-GB" sz="2400" b="0" i="0" dirty="0"/>
            <a:t>and therefore not be possible </a:t>
          </a:r>
          <a:r>
            <a:rPr lang="en-GB" sz="2400" i="0" dirty="0"/>
            <a:t>to </a:t>
          </a:r>
          <a:r>
            <a:rPr lang="en-GB" sz="2400" b="1" i="1" dirty="0"/>
            <a:t>‘seek to put’ </a:t>
          </a:r>
          <a:r>
            <a:rPr lang="en-GB" sz="2400" dirty="0"/>
            <a:t>such a child in fear =  N</a:t>
          </a:r>
          <a:r>
            <a:rPr lang="en-GB" sz="2400" b="1" i="0" u="sng" dirty="0"/>
            <a:t>ot</a:t>
          </a:r>
          <a:r>
            <a:rPr lang="en-GB" sz="2400" b="1" i="0" dirty="0"/>
            <a:t> robbery</a:t>
          </a:r>
        </a:p>
      </dgm:t>
    </dgm:pt>
    <dgm:pt modelId="{153181D2-435B-413D-869C-3EB269A00DB1}" type="parTrans" cxnId="{E818DF68-93A1-418D-9652-F666FCC9EF5E}">
      <dgm:prSet/>
      <dgm:spPr/>
      <dgm:t>
        <a:bodyPr/>
        <a:lstStyle/>
        <a:p>
          <a:endParaRPr lang="en-GB"/>
        </a:p>
      </dgm:t>
    </dgm:pt>
    <dgm:pt modelId="{4A823395-ED9C-490E-B6AD-178BF5D2988F}" type="sibTrans" cxnId="{E818DF68-93A1-418D-9652-F666FCC9EF5E}">
      <dgm:prSet/>
      <dgm:spPr/>
      <dgm:t>
        <a:bodyPr/>
        <a:lstStyle/>
        <a:p>
          <a:endParaRPr lang="en-GB"/>
        </a:p>
      </dgm:t>
    </dgm:pt>
    <dgm:pt modelId="{DF174787-16E9-42B1-8EF8-5158AA2AE875}">
      <dgm:prSet phldrT="[Text]" custT="1"/>
      <dgm:spPr/>
      <dgm:t>
        <a:bodyPr/>
        <a:lstStyle/>
        <a:p>
          <a:r>
            <a:rPr lang="en-GB" sz="2400" dirty="0"/>
            <a:t>It would however amount to an </a:t>
          </a:r>
          <a:r>
            <a:rPr lang="en-GB" sz="2400" b="1" u="sng" dirty="0"/>
            <a:t>attempted robbery</a:t>
          </a:r>
        </a:p>
      </dgm:t>
    </dgm:pt>
    <dgm:pt modelId="{24816121-DB26-4870-86F2-FEC9A9BCD5FF}" type="parTrans" cxnId="{A4A46FAE-FABA-4A26-881C-14C4AB078044}">
      <dgm:prSet/>
      <dgm:spPr/>
      <dgm:t>
        <a:bodyPr/>
        <a:lstStyle/>
        <a:p>
          <a:endParaRPr lang="en-GB"/>
        </a:p>
      </dgm:t>
    </dgm:pt>
    <dgm:pt modelId="{D5E52483-2818-4803-93B5-CEB4A5051223}" type="sibTrans" cxnId="{A4A46FAE-FABA-4A26-881C-14C4AB078044}">
      <dgm:prSet/>
      <dgm:spPr/>
      <dgm:t>
        <a:bodyPr/>
        <a:lstStyle/>
        <a:p>
          <a:endParaRPr lang="en-GB"/>
        </a:p>
      </dgm:t>
    </dgm:pt>
    <dgm:pt modelId="{923271CB-A00E-2D4D-8A44-C83CFE824D91}" type="pres">
      <dgm:prSet presAssocID="{BC37CD21-0E82-4529-970C-5177B630BA77}" presName="Name0" presStyleCnt="0">
        <dgm:presLayoutVars>
          <dgm:dir/>
          <dgm:animLvl val="lvl"/>
          <dgm:resizeHandles val="exact"/>
        </dgm:presLayoutVars>
      </dgm:prSet>
      <dgm:spPr/>
    </dgm:pt>
    <dgm:pt modelId="{24B7C1A0-5764-DA44-996C-9ADACD6C6BE4}" type="pres">
      <dgm:prSet presAssocID="{DF174787-16E9-42B1-8EF8-5158AA2AE875}" presName="boxAndChildren" presStyleCnt="0"/>
      <dgm:spPr/>
    </dgm:pt>
    <dgm:pt modelId="{AA9C2494-AA93-8545-BA15-79BB0813333C}" type="pres">
      <dgm:prSet presAssocID="{DF174787-16E9-42B1-8EF8-5158AA2AE875}" presName="parentTextBox" presStyleLbl="node1" presStyleIdx="0" presStyleCnt="3"/>
      <dgm:spPr/>
    </dgm:pt>
    <dgm:pt modelId="{A7DE7BC6-F4F6-3F43-83E4-25F443D6085D}" type="pres">
      <dgm:prSet presAssocID="{4A823395-ED9C-490E-B6AD-178BF5D2988F}" presName="sp" presStyleCnt="0"/>
      <dgm:spPr/>
    </dgm:pt>
    <dgm:pt modelId="{D23BE2FF-1C1C-4E4A-8C40-E0ADCFF50305}" type="pres">
      <dgm:prSet presAssocID="{67DF4D54-7CFD-420D-9E00-207EDD60283C}" presName="arrowAndChildren" presStyleCnt="0"/>
      <dgm:spPr/>
    </dgm:pt>
    <dgm:pt modelId="{8C7403E1-2600-BE4E-BD2B-EF7412F139DA}" type="pres">
      <dgm:prSet presAssocID="{67DF4D54-7CFD-420D-9E00-207EDD60283C}" presName="parentTextArrow" presStyleLbl="node1" presStyleIdx="1" presStyleCnt="3"/>
      <dgm:spPr/>
    </dgm:pt>
    <dgm:pt modelId="{14CD6B30-BB24-7944-BBF9-6DF1A495FF32}" type="pres">
      <dgm:prSet presAssocID="{00433A38-A309-44DB-9B81-8E66265D0DE3}" presName="sp" presStyleCnt="0"/>
      <dgm:spPr/>
    </dgm:pt>
    <dgm:pt modelId="{B7D9FA3A-AE84-624C-B35A-9D55FDF3AF39}" type="pres">
      <dgm:prSet presAssocID="{D2A60EAA-892C-4224-847A-A9A6106D1DFB}" presName="arrowAndChildren" presStyleCnt="0"/>
      <dgm:spPr/>
    </dgm:pt>
    <dgm:pt modelId="{C21B82E0-5E95-AB47-A1C2-A8F2C3C31F1A}" type="pres">
      <dgm:prSet presAssocID="{D2A60EAA-892C-4224-847A-A9A6106D1DFB}" presName="parentTextArrow" presStyleLbl="node1" presStyleIdx="2" presStyleCnt="3"/>
      <dgm:spPr/>
    </dgm:pt>
  </dgm:ptLst>
  <dgm:cxnLst>
    <dgm:cxn modelId="{9629BA2E-0213-B44A-B23E-6094986143E0}" type="presOf" srcId="{D2A60EAA-892C-4224-847A-A9A6106D1DFB}" destId="{C21B82E0-5E95-AB47-A1C2-A8F2C3C31F1A}" srcOrd="0" destOrd="0" presId="urn:microsoft.com/office/officeart/2005/8/layout/process4"/>
    <dgm:cxn modelId="{D18B3D65-803A-4386-AFC1-600CA6C6C830}" srcId="{BC37CD21-0E82-4529-970C-5177B630BA77}" destId="{D2A60EAA-892C-4224-847A-A9A6106D1DFB}" srcOrd="0" destOrd="0" parTransId="{666F580A-CDEF-4874-ACBA-7FB615805969}" sibTransId="{00433A38-A309-44DB-9B81-8E66265D0DE3}"/>
    <dgm:cxn modelId="{E818DF68-93A1-418D-9652-F666FCC9EF5E}" srcId="{BC37CD21-0E82-4529-970C-5177B630BA77}" destId="{67DF4D54-7CFD-420D-9E00-207EDD60283C}" srcOrd="1" destOrd="0" parTransId="{153181D2-435B-413D-869C-3EB269A00DB1}" sibTransId="{4A823395-ED9C-490E-B6AD-178BF5D2988F}"/>
    <dgm:cxn modelId="{5A84CE81-E064-AE40-9FAA-D85DCE6E6488}" type="presOf" srcId="{67DF4D54-7CFD-420D-9E00-207EDD60283C}" destId="{8C7403E1-2600-BE4E-BD2B-EF7412F139DA}" srcOrd="0" destOrd="0" presId="urn:microsoft.com/office/officeart/2005/8/layout/process4"/>
    <dgm:cxn modelId="{A4A46FAE-FABA-4A26-881C-14C4AB078044}" srcId="{BC37CD21-0E82-4529-970C-5177B630BA77}" destId="{DF174787-16E9-42B1-8EF8-5158AA2AE875}" srcOrd="2" destOrd="0" parTransId="{24816121-DB26-4870-86F2-FEC9A9BCD5FF}" sibTransId="{D5E52483-2818-4803-93B5-CEB4A5051223}"/>
    <dgm:cxn modelId="{C452EFDA-5B5F-2242-86FC-2A16D0C37F21}" type="presOf" srcId="{BC37CD21-0E82-4529-970C-5177B630BA77}" destId="{923271CB-A00E-2D4D-8A44-C83CFE824D91}" srcOrd="0" destOrd="0" presId="urn:microsoft.com/office/officeart/2005/8/layout/process4"/>
    <dgm:cxn modelId="{E208ECF0-6160-4545-963A-C40F86DF7D57}" type="presOf" srcId="{DF174787-16E9-42B1-8EF8-5158AA2AE875}" destId="{AA9C2494-AA93-8545-BA15-79BB0813333C}" srcOrd="0" destOrd="0" presId="urn:microsoft.com/office/officeart/2005/8/layout/process4"/>
    <dgm:cxn modelId="{C8B85284-74F0-3448-8B8E-F0EB3F5A5540}" type="presParOf" srcId="{923271CB-A00E-2D4D-8A44-C83CFE824D91}" destId="{24B7C1A0-5764-DA44-996C-9ADACD6C6BE4}" srcOrd="0" destOrd="0" presId="urn:microsoft.com/office/officeart/2005/8/layout/process4"/>
    <dgm:cxn modelId="{383151DA-3ADD-EE4A-AA78-E056B2BB4C3A}" type="presParOf" srcId="{24B7C1A0-5764-DA44-996C-9ADACD6C6BE4}" destId="{AA9C2494-AA93-8545-BA15-79BB0813333C}" srcOrd="0" destOrd="0" presId="urn:microsoft.com/office/officeart/2005/8/layout/process4"/>
    <dgm:cxn modelId="{0469E045-C6D9-E640-A260-BB161261E0DE}" type="presParOf" srcId="{923271CB-A00E-2D4D-8A44-C83CFE824D91}" destId="{A7DE7BC6-F4F6-3F43-83E4-25F443D6085D}" srcOrd="1" destOrd="0" presId="urn:microsoft.com/office/officeart/2005/8/layout/process4"/>
    <dgm:cxn modelId="{186FD5B3-DAAA-364E-A7CC-9CC0C84678B1}" type="presParOf" srcId="{923271CB-A00E-2D4D-8A44-C83CFE824D91}" destId="{D23BE2FF-1C1C-4E4A-8C40-E0ADCFF50305}" srcOrd="2" destOrd="0" presId="urn:microsoft.com/office/officeart/2005/8/layout/process4"/>
    <dgm:cxn modelId="{34B4DA4D-1FC7-8149-88FD-D7DF93C689EA}" type="presParOf" srcId="{D23BE2FF-1C1C-4E4A-8C40-E0ADCFF50305}" destId="{8C7403E1-2600-BE4E-BD2B-EF7412F139DA}" srcOrd="0" destOrd="0" presId="urn:microsoft.com/office/officeart/2005/8/layout/process4"/>
    <dgm:cxn modelId="{34DBD5CB-99D5-1343-B460-A1BFE03F6720}" type="presParOf" srcId="{923271CB-A00E-2D4D-8A44-C83CFE824D91}" destId="{14CD6B30-BB24-7944-BBF9-6DF1A495FF32}" srcOrd="3" destOrd="0" presId="urn:microsoft.com/office/officeart/2005/8/layout/process4"/>
    <dgm:cxn modelId="{E3F74B4D-BAA3-DD4E-AA78-1EFB7658D116}" type="presParOf" srcId="{923271CB-A00E-2D4D-8A44-C83CFE824D91}" destId="{B7D9FA3A-AE84-624C-B35A-9D55FDF3AF39}" srcOrd="4" destOrd="0" presId="urn:microsoft.com/office/officeart/2005/8/layout/process4"/>
    <dgm:cxn modelId="{D9EDFD7C-A8CD-C04B-A58E-91794F447650}" type="presParOf" srcId="{B7D9FA3A-AE84-624C-B35A-9D55FDF3AF39}" destId="{C21B82E0-5E95-AB47-A1C2-A8F2C3C31F1A}"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C61BB7-8698-9B43-9351-C324371415FD}">
      <dsp:nvSpPr>
        <dsp:cNvPr id="0" name=""/>
        <dsp:cNvSpPr/>
      </dsp:nvSpPr>
      <dsp:spPr>
        <a:xfrm>
          <a:off x="0" y="1787"/>
          <a:ext cx="3803904"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5B4E9D-F77C-4C4C-BA8E-29E1604DBAEB}">
      <dsp:nvSpPr>
        <dsp:cNvPr id="0" name=""/>
        <dsp:cNvSpPr/>
      </dsp:nvSpPr>
      <dsp:spPr>
        <a:xfrm>
          <a:off x="0" y="1787"/>
          <a:ext cx="3803904" cy="1218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dirty="0"/>
            <a:t>Part 1 – Recap of W1 &amp; W2</a:t>
          </a:r>
        </a:p>
      </dsp:txBody>
      <dsp:txXfrm>
        <a:off x="0" y="1787"/>
        <a:ext cx="3803904" cy="1218870"/>
      </dsp:txXfrm>
    </dsp:sp>
    <dsp:sp modelId="{515CB733-9EB0-C144-B9ED-29BA979005E4}">
      <dsp:nvSpPr>
        <dsp:cNvPr id="0" name=""/>
        <dsp:cNvSpPr/>
      </dsp:nvSpPr>
      <dsp:spPr>
        <a:xfrm>
          <a:off x="0" y="1220657"/>
          <a:ext cx="3803904"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EE59D9-7D1B-214D-9091-8241B99BAD5C}">
      <dsp:nvSpPr>
        <dsp:cNvPr id="0" name=""/>
        <dsp:cNvSpPr/>
      </dsp:nvSpPr>
      <dsp:spPr>
        <a:xfrm>
          <a:off x="0" y="1220657"/>
          <a:ext cx="3803904" cy="1218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dirty="0"/>
            <a:t>Part 2 – Powers of Entry, Search, and Seize </a:t>
          </a:r>
        </a:p>
      </dsp:txBody>
      <dsp:txXfrm>
        <a:off x="0" y="1220657"/>
        <a:ext cx="3803904" cy="1218870"/>
      </dsp:txXfrm>
    </dsp:sp>
    <dsp:sp modelId="{D9CE4E69-8854-BF49-BB9F-F9C384CED8D7}">
      <dsp:nvSpPr>
        <dsp:cNvPr id="0" name=""/>
        <dsp:cNvSpPr/>
      </dsp:nvSpPr>
      <dsp:spPr>
        <a:xfrm>
          <a:off x="0" y="2439527"/>
          <a:ext cx="3803904"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FD1D27-459B-7640-BA80-9EBD4588A5BB}">
      <dsp:nvSpPr>
        <dsp:cNvPr id="0" name=""/>
        <dsp:cNvSpPr/>
      </dsp:nvSpPr>
      <dsp:spPr>
        <a:xfrm>
          <a:off x="0" y="2439527"/>
          <a:ext cx="3803904" cy="12188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US" sz="2900" kern="1200"/>
            <a:t>Part 3 – Theft, Burglary &amp; Robbery </a:t>
          </a:r>
        </a:p>
      </dsp:txBody>
      <dsp:txXfrm>
        <a:off x="0" y="2439527"/>
        <a:ext cx="3803904" cy="12188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42E50C-6379-A44C-B22D-65AEE1538964}">
      <dsp:nvSpPr>
        <dsp:cNvPr id="0" name=""/>
        <dsp:cNvSpPr/>
      </dsp:nvSpPr>
      <dsp:spPr>
        <a:xfrm>
          <a:off x="0" y="79256"/>
          <a:ext cx="5154581" cy="1305281"/>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‘’The objective of taking samples from suspects, victims and crime scenes is to demonstrate a link between them…’’</a:t>
          </a:r>
          <a:endParaRPr lang="en-US" sz="1500" kern="1200" dirty="0"/>
        </a:p>
      </dsp:txBody>
      <dsp:txXfrm>
        <a:off x="63719" y="142975"/>
        <a:ext cx="5027143" cy="1177843"/>
      </dsp:txXfrm>
    </dsp:sp>
    <dsp:sp modelId="{2563B2D7-D1FE-6C4B-B46E-C973786A6128}">
      <dsp:nvSpPr>
        <dsp:cNvPr id="0" name=""/>
        <dsp:cNvSpPr/>
      </dsp:nvSpPr>
      <dsp:spPr>
        <a:xfrm>
          <a:off x="0" y="1427737"/>
          <a:ext cx="5154581" cy="1305281"/>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‘’Forensic evidence has the potential to produce powerful forms of evidence…’’</a:t>
          </a:r>
          <a:endParaRPr lang="en-US" sz="1500" kern="1200" dirty="0"/>
        </a:p>
      </dsp:txBody>
      <dsp:txXfrm>
        <a:off x="63719" y="1491456"/>
        <a:ext cx="5027143" cy="1177843"/>
      </dsp:txXfrm>
    </dsp:sp>
    <dsp:sp modelId="{E0442FE5-280C-A248-9542-A2EA99539BBD}">
      <dsp:nvSpPr>
        <dsp:cNvPr id="0" name=""/>
        <dsp:cNvSpPr/>
      </dsp:nvSpPr>
      <dsp:spPr>
        <a:xfrm>
          <a:off x="0" y="2776218"/>
          <a:ext cx="5154581" cy="1305281"/>
        </a:xfrm>
        <a:prstGeom prst="roundRect">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‘’Typically the sample is taken from one person or place then a corresponding sample should be recovered from elsewhere for comparison’’.</a:t>
          </a:r>
          <a:br>
            <a:rPr lang="en-GB" sz="1500" kern="1200" dirty="0"/>
          </a:br>
          <a:r>
            <a:rPr lang="en-GB" sz="1500" kern="1200" dirty="0"/>
            <a:t>				(Bryant and Bryant, 2021, p. 620)</a:t>
          </a:r>
          <a:endParaRPr lang="en-US" sz="1500" kern="1200" dirty="0"/>
        </a:p>
      </dsp:txBody>
      <dsp:txXfrm>
        <a:off x="63719" y="2839937"/>
        <a:ext cx="5027143" cy="11778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F7AD73-5EE2-1D49-9A43-C579433608B0}">
      <dsp:nvSpPr>
        <dsp:cNvPr id="0" name=""/>
        <dsp:cNvSpPr/>
      </dsp:nvSpPr>
      <dsp:spPr>
        <a:xfrm>
          <a:off x="0" y="608692"/>
          <a:ext cx="6900512" cy="133795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br>
            <a:rPr lang="en-GB" sz="3200" u="sng" kern="1200" dirty="0"/>
          </a:br>
          <a:r>
            <a:rPr lang="en-GB" sz="3200" u="sng" kern="1200" dirty="0"/>
            <a:t>Samples from a person can be used to:</a:t>
          </a:r>
          <a:br>
            <a:rPr lang="en-GB" sz="3200" u="sng" kern="1200" dirty="0"/>
          </a:br>
          <a:endParaRPr lang="en-US" sz="3200" kern="1200" dirty="0"/>
        </a:p>
      </dsp:txBody>
      <dsp:txXfrm>
        <a:off x="65314" y="674006"/>
        <a:ext cx="6769884" cy="1207327"/>
      </dsp:txXfrm>
    </dsp:sp>
    <dsp:sp modelId="{79D7AA8C-1A1D-6646-8949-B8FD50217E2B}">
      <dsp:nvSpPr>
        <dsp:cNvPr id="0" name=""/>
        <dsp:cNvSpPr/>
      </dsp:nvSpPr>
      <dsp:spPr>
        <a:xfrm>
          <a:off x="0" y="1946648"/>
          <a:ext cx="6900512" cy="2980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25400" rIns="142240" bIns="25400" numCol="1" spcCol="1270" anchor="t" anchorCtr="0">
          <a:noAutofit/>
        </a:bodyPr>
        <a:lstStyle/>
        <a:p>
          <a:pPr marL="228600" lvl="1" indent="-228600" algn="l" defTabSz="889000">
            <a:lnSpc>
              <a:spcPct val="90000"/>
            </a:lnSpc>
            <a:spcBef>
              <a:spcPct val="0"/>
            </a:spcBef>
            <a:spcAft>
              <a:spcPct val="20000"/>
            </a:spcAft>
            <a:buChar char="•"/>
          </a:pPr>
          <a:endParaRPr lang="en-US" sz="2000" kern="1200" dirty="0"/>
        </a:p>
        <a:p>
          <a:pPr marL="228600" lvl="1" indent="-228600" algn="l" defTabSz="889000">
            <a:lnSpc>
              <a:spcPct val="90000"/>
            </a:lnSpc>
            <a:spcBef>
              <a:spcPct val="0"/>
            </a:spcBef>
            <a:spcAft>
              <a:spcPct val="20000"/>
            </a:spcAft>
            <a:buChar char="•"/>
          </a:pPr>
          <a:endParaRPr lang="en-US" sz="2000" kern="1200" dirty="0"/>
        </a:p>
        <a:p>
          <a:pPr marL="228600" lvl="1" indent="-228600" algn="l" defTabSz="889000">
            <a:lnSpc>
              <a:spcPct val="90000"/>
            </a:lnSpc>
            <a:spcBef>
              <a:spcPct val="0"/>
            </a:spcBef>
            <a:spcAft>
              <a:spcPct val="20000"/>
            </a:spcAft>
            <a:buChar char="•"/>
          </a:pPr>
          <a:r>
            <a:rPr lang="en-GB" sz="2000" kern="1200" dirty="0"/>
            <a:t>Prove or disprove his/her involvement</a:t>
          </a:r>
          <a:endParaRPr lang="en-US" sz="2000" kern="1200" dirty="0"/>
        </a:p>
        <a:p>
          <a:pPr marL="228600" lvl="1" indent="-228600" algn="l" defTabSz="889000">
            <a:lnSpc>
              <a:spcPct val="90000"/>
            </a:lnSpc>
            <a:spcBef>
              <a:spcPct val="0"/>
            </a:spcBef>
            <a:spcAft>
              <a:spcPct val="20000"/>
            </a:spcAft>
            <a:buChar char="•"/>
          </a:pPr>
          <a:r>
            <a:rPr lang="en-GB" sz="2000" kern="1200" dirty="0"/>
            <a:t>Corroborate or refute statements</a:t>
          </a:r>
          <a:endParaRPr lang="en-US" sz="2000" kern="1200" dirty="0"/>
        </a:p>
        <a:p>
          <a:pPr marL="228600" lvl="1" indent="-228600" algn="l" defTabSz="889000">
            <a:lnSpc>
              <a:spcPct val="90000"/>
            </a:lnSpc>
            <a:spcBef>
              <a:spcPct val="0"/>
            </a:spcBef>
            <a:spcAft>
              <a:spcPct val="20000"/>
            </a:spcAft>
            <a:buChar char="•"/>
          </a:pPr>
          <a:r>
            <a:rPr lang="en-GB" sz="2000" kern="1200" dirty="0"/>
            <a:t>Show link between the offender, victim and the scene/location</a:t>
          </a:r>
          <a:endParaRPr lang="en-US" sz="2000" kern="1200" dirty="0"/>
        </a:p>
        <a:p>
          <a:pPr marL="228600" lvl="1" indent="-228600" algn="l" defTabSz="889000">
            <a:lnSpc>
              <a:spcPct val="90000"/>
            </a:lnSpc>
            <a:spcBef>
              <a:spcPct val="0"/>
            </a:spcBef>
            <a:spcAft>
              <a:spcPct val="20000"/>
            </a:spcAft>
            <a:buChar char="•"/>
          </a:pPr>
          <a:r>
            <a:rPr lang="en-GB" sz="2000" kern="1200" dirty="0"/>
            <a:t>Establish drug, toxin, or alcohol levels</a:t>
          </a:r>
          <a:endParaRPr lang="en-US" sz="2000" kern="1200" dirty="0"/>
        </a:p>
        <a:p>
          <a:pPr marL="228600" lvl="1" indent="-228600" algn="l" defTabSz="889000">
            <a:lnSpc>
              <a:spcPct val="90000"/>
            </a:lnSpc>
            <a:spcBef>
              <a:spcPct val="0"/>
            </a:spcBef>
            <a:spcAft>
              <a:spcPct val="20000"/>
            </a:spcAft>
            <a:buChar char="•"/>
          </a:pPr>
          <a:r>
            <a:rPr lang="en-GB" sz="2000" kern="1200" dirty="0"/>
            <a:t>Provide a reference sample for direct comparison or elimination or database</a:t>
          </a:r>
          <a:endParaRPr lang="en-US" sz="2000" kern="1200" dirty="0"/>
        </a:p>
      </dsp:txBody>
      <dsp:txXfrm>
        <a:off x="0" y="1946648"/>
        <a:ext cx="6900512" cy="29808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14C16D-81B1-9744-987A-C4ACF4C91C69}">
      <dsp:nvSpPr>
        <dsp:cNvPr id="0" name=""/>
        <dsp:cNvSpPr/>
      </dsp:nvSpPr>
      <dsp:spPr>
        <a:xfrm>
          <a:off x="0" y="597408"/>
          <a:ext cx="4953932" cy="92115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dirty="0"/>
            <a:t>Paper bags </a:t>
          </a:r>
          <a:r>
            <a:rPr lang="en-GB" sz="1300" kern="1200" dirty="0"/>
            <a:t>should be folded over twice, and the joint should be sealed with two signature seals with officer's signature name and number.</a:t>
          </a:r>
          <a:endParaRPr lang="en-US" sz="1300" kern="1200" dirty="0"/>
        </a:p>
      </dsp:txBody>
      <dsp:txXfrm>
        <a:off x="44967" y="642375"/>
        <a:ext cx="4863998" cy="831221"/>
      </dsp:txXfrm>
    </dsp:sp>
    <dsp:sp modelId="{11B25722-CF23-B24A-9618-ECDD091832E7}">
      <dsp:nvSpPr>
        <dsp:cNvPr id="0" name=""/>
        <dsp:cNvSpPr/>
      </dsp:nvSpPr>
      <dsp:spPr>
        <a:xfrm>
          <a:off x="0" y="1556004"/>
          <a:ext cx="4953932" cy="921155"/>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Polythene bags </a:t>
          </a:r>
          <a:r>
            <a:rPr lang="en-GB" sz="1300" kern="1200"/>
            <a:t>a tamper bag should be used if available – methods for sealing plain polythene bags are more complex.</a:t>
          </a:r>
          <a:endParaRPr lang="en-US" sz="1300" kern="1200"/>
        </a:p>
      </dsp:txBody>
      <dsp:txXfrm>
        <a:off x="44967" y="1600971"/>
        <a:ext cx="4863998" cy="831221"/>
      </dsp:txXfrm>
    </dsp:sp>
    <dsp:sp modelId="{258C7008-710C-804D-9191-6FBC0C62AE03}">
      <dsp:nvSpPr>
        <dsp:cNvPr id="0" name=""/>
        <dsp:cNvSpPr/>
      </dsp:nvSpPr>
      <dsp:spPr>
        <a:xfrm>
          <a:off x="0" y="2514600"/>
          <a:ext cx="4953932" cy="921155"/>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Nylon bags </a:t>
          </a:r>
          <a:r>
            <a:rPr lang="en-GB" sz="1300" kern="1200"/>
            <a:t>should be sealed by twisting into a ‘swan neck’ and the secured with tape or a cable tie. The nylon bag is then placed into a polythene bag swan neck and then sealed. The whole package should then be placed in a rigid container, signature sealed and labelled. </a:t>
          </a:r>
          <a:endParaRPr lang="en-US" sz="1300" kern="1200"/>
        </a:p>
      </dsp:txBody>
      <dsp:txXfrm>
        <a:off x="44967" y="2559567"/>
        <a:ext cx="4863998" cy="831221"/>
      </dsp:txXfrm>
    </dsp:sp>
    <dsp:sp modelId="{3FF2ECC0-51F9-8A4C-BCD2-8D255872F133}">
      <dsp:nvSpPr>
        <dsp:cNvPr id="0" name=""/>
        <dsp:cNvSpPr/>
      </dsp:nvSpPr>
      <dsp:spPr>
        <a:xfrm>
          <a:off x="0" y="3473195"/>
          <a:ext cx="4953932" cy="921155"/>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Boxes </a:t>
          </a:r>
          <a:r>
            <a:rPr lang="en-GB" sz="1300" kern="1200"/>
            <a:t>can be used for larger items but need to be made stable within the box using string or cable ties. All open edges must be sealed with tape and signature sealed. Smaller boxes can be sealed and then placed in polythene bags.</a:t>
          </a:r>
          <a:endParaRPr lang="en-US" sz="1300" kern="1200"/>
        </a:p>
      </dsp:txBody>
      <dsp:txXfrm>
        <a:off x="44967" y="3518162"/>
        <a:ext cx="4863998" cy="831221"/>
      </dsp:txXfrm>
    </dsp:sp>
    <dsp:sp modelId="{A83696D1-5268-9641-8427-BE1261322174}">
      <dsp:nvSpPr>
        <dsp:cNvPr id="0" name=""/>
        <dsp:cNvSpPr/>
      </dsp:nvSpPr>
      <dsp:spPr>
        <a:xfrm>
          <a:off x="0" y="4431791"/>
          <a:ext cx="4953932" cy="92115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dirty="0"/>
            <a:t>Paper folds </a:t>
          </a:r>
          <a:r>
            <a:rPr lang="en-GB" sz="1300" kern="1200" dirty="0"/>
            <a:t>required for safe collection and storage of dry materials such as powder, paint fragments and hair combings. </a:t>
          </a:r>
          <a:endParaRPr lang="en-US" sz="1300" kern="1200" dirty="0"/>
        </a:p>
      </dsp:txBody>
      <dsp:txXfrm>
        <a:off x="44967" y="4476758"/>
        <a:ext cx="4863998" cy="83122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CE8AF5-699B-40D3-94D2-A8D630B02EF1}">
      <dsp:nvSpPr>
        <dsp:cNvPr id="0" name=""/>
        <dsp:cNvSpPr/>
      </dsp:nvSpPr>
      <dsp:spPr>
        <a:xfrm>
          <a:off x="3146" y="315758"/>
          <a:ext cx="2496482" cy="149788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Search</a:t>
          </a:r>
          <a:endParaRPr lang="en-US" sz="2400" kern="1200" dirty="0"/>
        </a:p>
      </dsp:txBody>
      <dsp:txXfrm>
        <a:off x="3146" y="315758"/>
        <a:ext cx="2496482" cy="1497889"/>
      </dsp:txXfrm>
    </dsp:sp>
    <dsp:sp modelId="{1D28D47F-9CAE-4264-A384-A1B967D8899D}">
      <dsp:nvSpPr>
        <dsp:cNvPr id="0" name=""/>
        <dsp:cNvSpPr/>
      </dsp:nvSpPr>
      <dsp:spPr>
        <a:xfrm>
          <a:off x="2749277" y="315758"/>
          <a:ext cx="2496482" cy="1497889"/>
        </a:xfrm>
        <a:prstGeom prst="rect">
          <a:avLst/>
        </a:prstGeom>
        <a:solidFill>
          <a:schemeClr val="accent5">
            <a:hueOff val="-965506"/>
            <a:satOff val="-2488"/>
            <a:lumOff val="-16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House to house enquiries/CCTV</a:t>
          </a:r>
        </a:p>
      </dsp:txBody>
      <dsp:txXfrm>
        <a:off x="2749277" y="315758"/>
        <a:ext cx="2496482" cy="1497889"/>
      </dsp:txXfrm>
    </dsp:sp>
    <dsp:sp modelId="{8C8920E0-6AE9-4C90-B305-14C5360A34DD}">
      <dsp:nvSpPr>
        <dsp:cNvPr id="0" name=""/>
        <dsp:cNvSpPr/>
      </dsp:nvSpPr>
      <dsp:spPr>
        <a:xfrm>
          <a:off x="5495407" y="315758"/>
          <a:ext cx="2496482" cy="1497889"/>
        </a:xfrm>
        <a:prstGeom prst="rect">
          <a:avLst/>
        </a:prstGeom>
        <a:solidFill>
          <a:schemeClr val="accent5">
            <a:hueOff val="-1931012"/>
            <a:satOff val="-4977"/>
            <a:lumOff val="-33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Intelligence strategy</a:t>
          </a:r>
          <a:endParaRPr lang="en-US" sz="2400" kern="1200" dirty="0"/>
        </a:p>
      </dsp:txBody>
      <dsp:txXfrm>
        <a:off x="5495407" y="315758"/>
        <a:ext cx="2496482" cy="1497889"/>
      </dsp:txXfrm>
    </dsp:sp>
    <dsp:sp modelId="{7DEF32F6-2783-4A51-8961-9AA06C0D00E6}">
      <dsp:nvSpPr>
        <dsp:cNvPr id="0" name=""/>
        <dsp:cNvSpPr/>
      </dsp:nvSpPr>
      <dsp:spPr>
        <a:xfrm>
          <a:off x="8241537" y="315758"/>
          <a:ext cx="2496482" cy="1497889"/>
        </a:xfrm>
        <a:prstGeom prst="rect">
          <a:avLst/>
        </a:prstGeom>
        <a:solidFill>
          <a:schemeClr val="accent5">
            <a:hueOff val="-2896518"/>
            <a:satOff val="-7465"/>
            <a:lumOff val="-50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Passive data generators</a:t>
          </a:r>
        </a:p>
        <a:p>
          <a:pPr marL="0" lvl="0" indent="0" algn="ctr" defTabSz="1066800">
            <a:lnSpc>
              <a:spcPct val="90000"/>
            </a:lnSpc>
            <a:spcBef>
              <a:spcPct val="0"/>
            </a:spcBef>
            <a:spcAft>
              <a:spcPct val="35000"/>
            </a:spcAft>
            <a:buNone/>
          </a:pPr>
          <a:endParaRPr lang="en-US" sz="2400" kern="1200" dirty="0"/>
        </a:p>
      </dsp:txBody>
      <dsp:txXfrm>
        <a:off x="8241537" y="315758"/>
        <a:ext cx="2496482" cy="1497889"/>
      </dsp:txXfrm>
    </dsp:sp>
    <dsp:sp modelId="{89FE702F-09B0-4D60-AF04-FFFBC6E6E72E}">
      <dsp:nvSpPr>
        <dsp:cNvPr id="0" name=""/>
        <dsp:cNvSpPr/>
      </dsp:nvSpPr>
      <dsp:spPr>
        <a:xfrm>
          <a:off x="3146" y="2063296"/>
          <a:ext cx="2496482" cy="1497889"/>
        </a:xfrm>
        <a:prstGeom prst="rect">
          <a:avLst/>
        </a:prstGeom>
        <a:solidFill>
          <a:schemeClr val="accent5">
            <a:hueOff val="-3862025"/>
            <a:satOff val="-9954"/>
            <a:lumOff val="-6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Financial investigation</a:t>
          </a:r>
          <a:endParaRPr lang="en-US" sz="2400" kern="1200" dirty="0"/>
        </a:p>
      </dsp:txBody>
      <dsp:txXfrm>
        <a:off x="3146" y="2063296"/>
        <a:ext cx="2496482" cy="1497889"/>
      </dsp:txXfrm>
    </dsp:sp>
    <dsp:sp modelId="{DBB2FD86-2415-4348-B7F0-7D5BD54B79E1}">
      <dsp:nvSpPr>
        <dsp:cNvPr id="0" name=""/>
        <dsp:cNvSpPr/>
      </dsp:nvSpPr>
      <dsp:spPr>
        <a:xfrm>
          <a:off x="2749277" y="2063296"/>
          <a:ext cx="2496482" cy="1497889"/>
        </a:xfrm>
        <a:prstGeom prst="rect">
          <a:avLst/>
        </a:prstGeom>
        <a:solidFill>
          <a:schemeClr val="accent5">
            <a:hueOff val="-4827531"/>
            <a:satOff val="-12442"/>
            <a:lumOff val="-84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Communications strategy</a:t>
          </a:r>
          <a:endParaRPr lang="en-US" sz="2400" kern="1200" dirty="0"/>
        </a:p>
      </dsp:txBody>
      <dsp:txXfrm>
        <a:off x="2749277" y="2063296"/>
        <a:ext cx="2496482" cy="1497889"/>
      </dsp:txXfrm>
    </dsp:sp>
    <dsp:sp modelId="{811C3273-80A0-4380-BB5B-D736EC619B1D}">
      <dsp:nvSpPr>
        <dsp:cNvPr id="0" name=""/>
        <dsp:cNvSpPr/>
      </dsp:nvSpPr>
      <dsp:spPr>
        <a:xfrm>
          <a:off x="5495407" y="2063296"/>
          <a:ext cx="2496482" cy="1497889"/>
        </a:xfrm>
        <a:prstGeom prst="rect">
          <a:avLst/>
        </a:prstGeom>
        <a:solidFill>
          <a:schemeClr val="accent5">
            <a:hueOff val="-5793037"/>
            <a:satOff val="-14931"/>
            <a:lumOff val="-100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Physical evidence</a:t>
          </a:r>
          <a:endParaRPr lang="en-US" sz="2400" kern="1200" dirty="0"/>
        </a:p>
      </dsp:txBody>
      <dsp:txXfrm>
        <a:off x="5495407" y="2063296"/>
        <a:ext cx="2496482" cy="1497889"/>
      </dsp:txXfrm>
    </dsp:sp>
    <dsp:sp modelId="{80941EE7-3C9E-48ED-A688-3761D8223661}">
      <dsp:nvSpPr>
        <dsp:cNvPr id="0" name=""/>
        <dsp:cNvSpPr/>
      </dsp:nvSpPr>
      <dsp:spPr>
        <a:xfrm>
          <a:off x="8241537" y="2063296"/>
          <a:ext cx="2496482" cy="1497889"/>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ANPR</a:t>
          </a:r>
          <a:endParaRPr lang="en-US" sz="2400" kern="1200" dirty="0"/>
        </a:p>
      </dsp:txBody>
      <dsp:txXfrm>
        <a:off x="8241537" y="2063296"/>
        <a:ext cx="2496482" cy="149788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1682CD-A2C1-4D56-939B-E13B400E91F1}">
      <dsp:nvSpPr>
        <dsp:cNvPr id="0" name=""/>
        <dsp:cNvSpPr/>
      </dsp:nvSpPr>
      <dsp:spPr>
        <a:xfrm rot="16200000">
          <a:off x="745394" y="-745394"/>
          <a:ext cx="2595512" cy="4086302"/>
        </a:xfrm>
        <a:prstGeom prst="round1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a:t>Identifying</a:t>
          </a:r>
          <a:r>
            <a:rPr lang="en-US" sz="2400" kern="1200"/>
            <a:t> a line of enquiry to pursue</a:t>
          </a:r>
          <a:endParaRPr lang="en-US" sz="2400" kern="1200" dirty="0"/>
        </a:p>
      </dsp:txBody>
      <dsp:txXfrm rot="5400000">
        <a:off x="-1" y="1"/>
        <a:ext cx="4086302" cy="1946634"/>
      </dsp:txXfrm>
    </dsp:sp>
    <dsp:sp modelId="{B75CF95F-5500-490A-852E-E51C72AE2481}">
      <dsp:nvSpPr>
        <dsp:cNvPr id="0" name=""/>
        <dsp:cNvSpPr/>
      </dsp:nvSpPr>
      <dsp:spPr>
        <a:xfrm>
          <a:off x="4086302" y="0"/>
          <a:ext cx="4086302" cy="2595512"/>
        </a:xfrm>
        <a:prstGeom prst="round1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a:t>Determining </a:t>
          </a:r>
          <a:r>
            <a:rPr lang="en-US" sz="2400" kern="1200"/>
            <a:t>the objective of pursuing a particular line of enquiry</a:t>
          </a:r>
          <a:endParaRPr lang="en-US" sz="2400" kern="1200" dirty="0"/>
        </a:p>
      </dsp:txBody>
      <dsp:txXfrm>
        <a:off x="4086302" y="0"/>
        <a:ext cx="4086302" cy="1946634"/>
      </dsp:txXfrm>
    </dsp:sp>
    <dsp:sp modelId="{0CA56AFE-2462-45F5-A215-19C7C5F9114A}">
      <dsp:nvSpPr>
        <dsp:cNvPr id="0" name=""/>
        <dsp:cNvSpPr/>
      </dsp:nvSpPr>
      <dsp:spPr>
        <a:xfrm rot="10800000">
          <a:off x="0" y="2595512"/>
          <a:ext cx="4086302" cy="2595512"/>
        </a:xfrm>
        <a:prstGeom prst="round1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dirty="0"/>
            <a:t>Identifying</a:t>
          </a:r>
          <a:r>
            <a:rPr lang="en-US" sz="2400" kern="1200" dirty="0"/>
            <a:t> the investigative action(s) necessary to efficiently achieve that objective taking into account resources, priorities &amp; proportionality</a:t>
          </a:r>
        </a:p>
      </dsp:txBody>
      <dsp:txXfrm rot="10800000">
        <a:off x="0" y="3244390"/>
        <a:ext cx="4086302" cy="1946634"/>
      </dsp:txXfrm>
    </dsp:sp>
    <dsp:sp modelId="{44972B86-9451-44DF-A4F0-84233DA580CE}">
      <dsp:nvSpPr>
        <dsp:cNvPr id="0" name=""/>
        <dsp:cNvSpPr/>
      </dsp:nvSpPr>
      <dsp:spPr>
        <a:xfrm rot="5400000">
          <a:off x="4831696" y="1850117"/>
          <a:ext cx="2595512" cy="4086302"/>
        </a:xfrm>
        <a:prstGeom prst="round1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i="1" kern="1200"/>
            <a:t>Conducting</a:t>
          </a:r>
          <a:r>
            <a:rPr lang="en-US" sz="2400" kern="1200"/>
            <a:t> the investigative action &amp; gathering the maximum amount of material which may generate further lines of enquiry</a:t>
          </a:r>
          <a:endParaRPr lang="en-US" sz="2400" kern="1200" dirty="0"/>
        </a:p>
      </dsp:txBody>
      <dsp:txXfrm rot="-5400000">
        <a:off x="4086301" y="3244390"/>
        <a:ext cx="4086302" cy="1946634"/>
      </dsp:txXfrm>
    </dsp:sp>
    <dsp:sp modelId="{F28DE75D-4E06-43B3-8B8F-6114D95E3BB1}">
      <dsp:nvSpPr>
        <dsp:cNvPr id="0" name=""/>
        <dsp:cNvSpPr/>
      </dsp:nvSpPr>
      <dsp:spPr>
        <a:xfrm>
          <a:off x="2860411" y="1946634"/>
          <a:ext cx="2451781" cy="1297756"/>
        </a:xfrm>
        <a:prstGeom prst="roundRect">
          <a:avLst/>
        </a:prstGeom>
        <a:solidFill>
          <a:schemeClr val="accent5">
            <a:tint val="4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Investigative Strategies</a:t>
          </a:r>
        </a:p>
      </dsp:txBody>
      <dsp:txXfrm>
        <a:off x="2923762" y="2009985"/>
        <a:ext cx="2325079" cy="117105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4BBB8C-E505-4E07-B98D-DBC98C311B35}">
      <dsp:nvSpPr>
        <dsp:cNvPr id="0" name=""/>
        <dsp:cNvSpPr/>
      </dsp:nvSpPr>
      <dsp:spPr>
        <a:xfrm>
          <a:off x="0" y="3189473"/>
          <a:ext cx="7272807" cy="104685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PACE Section 18</a:t>
          </a:r>
        </a:p>
      </dsp:txBody>
      <dsp:txXfrm>
        <a:off x="0" y="3189473"/>
        <a:ext cx="7272807" cy="565302"/>
      </dsp:txXfrm>
    </dsp:sp>
    <dsp:sp modelId="{20C47A44-4D27-42E2-A0AE-9BBCF068D773}">
      <dsp:nvSpPr>
        <dsp:cNvPr id="0" name=""/>
        <dsp:cNvSpPr/>
      </dsp:nvSpPr>
      <dsp:spPr>
        <a:xfrm>
          <a:off x="0" y="3733838"/>
          <a:ext cx="7272807" cy="481553"/>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Entry &amp; search after arrest (triable either way or indictable only)</a:t>
          </a:r>
        </a:p>
      </dsp:txBody>
      <dsp:txXfrm>
        <a:off x="0" y="3733838"/>
        <a:ext cx="7272807" cy="481553"/>
      </dsp:txXfrm>
    </dsp:sp>
    <dsp:sp modelId="{BBEDCFE2-4F0F-49D9-ACEA-8E4E0A14DA4F}">
      <dsp:nvSpPr>
        <dsp:cNvPr id="0" name=""/>
        <dsp:cNvSpPr/>
      </dsp:nvSpPr>
      <dsp:spPr>
        <a:xfrm rot="10800000">
          <a:off x="0" y="1595111"/>
          <a:ext cx="7272807" cy="1610065"/>
        </a:xfrm>
        <a:prstGeom prst="upArrowCallout">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32</a:t>
          </a:r>
          <a:endParaRPr lang="en-US" sz="2400" kern="1200" dirty="0"/>
        </a:p>
      </dsp:txBody>
      <dsp:txXfrm rot="-10800000">
        <a:off x="0" y="1595111"/>
        <a:ext cx="7272807" cy="565132"/>
      </dsp:txXfrm>
    </dsp:sp>
    <dsp:sp modelId="{3C16D02B-476C-4A4D-B3C6-1FB5D8CAF7E5}">
      <dsp:nvSpPr>
        <dsp:cNvPr id="0" name=""/>
        <dsp:cNvSpPr/>
      </dsp:nvSpPr>
      <dsp:spPr>
        <a:xfrm>
          <a:off x="0" y="2160244"/>
          <a:ext cx="7272807" cy="481409"/>
        </a:xfrm>
        <a:prstGeom prst="rect">
          <a:avLst/>
        </a:prstGeom>
        <a:solidFill>
          <a:schemeClr val="accent4">
            <a:tint val="40000"/>
            <a:alpha val="90000"/>
            <a:hueOff val="5430963"/>
            <a:satOff val="-25622"/>
            <a:lumOff val="-925"/>
            <a:alphaOff val="0"/>
          </a:schemeClr>
        </a:solidFill>
        <a:ln w="12700" cap="flat" cmpd="sng" algn="ctr">
          <a:solidFill>
            <a:schemeClr val="accent4">
              <a:tint val="40000"/>
              <a:alpha val="90000"/>
              <a:hueOff val="5430963"/>
              <a:satOff val="-25622"/>
              <a:lumOff val="-92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Search of premises where arrested person is/has recently come from</a:t>
          </a:r>
        </a:p>
      </dsp:txBody>
      <dsp:txXfrm>
        <a:off x="0" y="2160244"/>
        <a:ext cx="7272807" cy="481409"/>
      </dsp:txXfrm>
    </dsp:sp>
    <dsp:sp modelId="{0A59E393-75B6-41C4-8F63-F000728AB8A9}">
      <dsp:nvSpPr>
        <dsp:cNvPr id="0" name=""/>
        <dsp:cNvSpPr/>
      </dsp:nvSpPr>
      <dsp:spPr>
        <a:xfrm rot="10800000">
          <a:off x="0" y="748"/>
          <a:ext cx="7272807" cy="1610065"/>
        </a:xfrm>
        <a:prstGeom prst="upArrowCallou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17</a:t>
          </a:r>
          <a:endParaRPr lang="en-US" sz="2400" kern="1200" dirty="0"/>
        </a:p>
      </dsp:txBody>
      <dsp:txXfrm rot="-10800000">
        <a:off x="0" y="748"/>
        <a:ext cx="7272807" cy="565132"/>
      </dsp:txXfrm>
    </dsp:sp>
    <dsp:sp modelId="{91557C6A-0A6E-4B72-924A-7187053FDFF2}">
      <dsp:nvSpPr>
        <dsp:cNvPr id="0" name=""/>
        <dsp:cNvSpPr/>
      </dsp:nvSpPr>
      <dsp:spPr>
        <a:xfrm>
          <a:off x="0" y="565881"/>
          <a:ext cx="7272807" cy="481409"/>
        </a:xfrm>
        <a:prstGeom prst="rect">
          <a:avLst/>
        </a:prstGeom>
        <a:solidFill>
          <a:schemeClr val="accent4">
            <a:tint val="40000"/>
            <a:alpha val="90000"/>
            <a:hueOff val="10861925"/>
            <a:satOff val="-51245"/>
            <a:lumOff val="-1851"/>
            <a:alphaOff val="0"/>
          </a:schemeClr>
        </a:solidFill>
        <a:ln w="12700" cap="flat" cmpd="sng" algn="ctr">
          <a:solidFill>
            <a:schemeClr val="accent4">
              <a:tint val="40000"/>
              <a:alpha val="90000"/>
              <a:hueOff val="10861925"/>
              <a:satOff val="-51245"/>
              <a:lumOff val="-185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Entry for purpose of arrest/recapture/Saving life &amp; limb</a:t>
          </a:r>
        </a:p>
      </dsp:txBody>
      <dsp:txXfrm>
        <a:off x="0" y="565881"/>
        <a:ext cx="7272807" cy="48140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8FF4B8-5826-AE4F-A9E7-60266D47F9B9}">
      <dsp:nvSpPr>
        <dsp:cNvPr id="0" name=""/>
        <dsp:cNvSpPr/>
      </dsp:nvSpPr>
      <dsp:spPr>
        <a:xfrm>
          <a:off x="1812868" y="21684"/>
          <a:ext cx="3334651" cy="1852583"/>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Constable may enter &amp; search any premises for the purpose of:</a:t>
          </a:r>
          <a:endParaRPr lang="en-US" sz="2400" kern="1200" dirty="0"/>
        </a:p>
      </dsp:txBody>
      <dsp:txXfrm>
        <a:off x="1867128" y="75944"/>
        <a:ext cx="3226131" cy="1744063"/>
      </dsp:txXfrm>
    </dsp:sp>
    <dsp:sp modelId="{D0028602-B1A1-1B45-BC5C-465A43E772F8}">
      <dsp:nvSpPr>
        <dsp:cNvPr id="0" name=""/>
        <dsp:cNvSpPr/>
      </dsp:nvSpPr>
      <dsp:spPr>
        <a:xfrm rot="5400582">
          <a:off x="3140520" y="1910023"/>
          <a:ext cx="678879" cy="833662"/>
        </a:xfrm>
        <a:prstGeom prst="rightArrow">
          <a:avLst>
            <a:gd name="adj1" fmla="val 60000"/>
            <a:gd name="adj2" fmla="val 50000"/>
          </a:avLst>
        </a:prstGeom>
        <a:gradFill rotWithShape="0">
          <a:gsLst>
            <a:gs pos="0">
              <a:schemeClr val="accent1">
                <a:tint val="60000"/>
                <a:hueOff val="0"/>
                <a:satOff val="0"/>
                <a:lumOff val="0"/>
                <a:alphaOff val="0"/>
                <a:lumMod val="110000"/>
                <a:satMod val="105000"/>
                <a:tint val="67000"/>
              </a:schemeClr>
            </a:gs>
            <a:gs pos="50000">
              <a:schemeClr val="accent1">
                <a:tint val="60000"/>
                <a:hueOff val="0"/>
                <a:satOff val="0"/>
                <a:lumOff val="0"/>
                <a:alphaOff val="0"/>
                <a:lumMod val="105000"/>
                <a:satMod val="103000"/>
                <a:tint val="73000"/>
              </a:schemeClr>
            </a:gs>
            <a:gs pos="100000">
              <a:schemeClr val="accent1">
                <a:tint val="60000"/>
                <a:hueOff val="0"/>
                <a:satOff val="0"/>
                <a:lumOff val="0"/>
                <a:alphaOff val="0"/>
                <a:lumMod val="105000"/>
                <a:satMod val="109000"/>
                <a:tint val="81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rot="-5400000">
        <a:off x="3229878" y="1987414"/>
        <a:ext cx="500198" cy="475215"/>
      </dsp:txXfrm>
    </dsp:sp>
    <dsp:sp modelId="{9CD99BF5-44C3-3544-A2EB-F1CA14F4B620}">
      <dsp:nvSpPr>
        <dsp:cNvPr id="0" name=""/>
        <dsp:cNvSpPr/>
      </dsp:nvSpPr>
      <dsp:spPr>
        <a:xfrm>
          <a:off x="1812401" y="2779441"/>
          <a:ext cx="3334651" cy="1852583"/>
        </a:xfrm>
        <a:prstGeom prst="roundRect">
          <a:avLst>
            <a:gd name="adj" fmla="val 1000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Executing a warrant of arrest or commitment</a:t>
          </a:r>
        </a:p>
      </dsp:txBody>
      <dsp:txXfrm>
        <a:off x="1866661" y="2833701"/>
        <a:ext cx="3226131" cy="174406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64DFD1-CD4D-2B41-A267-0E1FDA8B7BAF}">
      <dsp:nvSpPr>
        <dsp:cNvPr id="0" name=""/>
        <dsp:cNvSpPr/>
      </dsp:nvSpPr>
      <dsp:spPr>
        <a:xfrm>
          <a:off x="0" y="0"/>
          <a:ext cx="5706854" cy="15151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Arresting a person for:</a:t>
          </a:r>
          <a:endParaRPr lang="en-US" sz="2400" kern="1200" dirty="0"/>
        </a:p>
      </dsp:txBody>
      <dsp:txXfrm>
        <a:off x="44376" y="44376"/>
        <a:ext cx="4071924" cy="1426366"/>
      </dsp:txXfrm>
    </dsp:sp>
    <dsp:sp modelId="{3BDB6948-CCF9-4542-9442-476D95E2670F}">
      <dsp:nvSpPr>
        <dsp:cNvPr id="0" name=""/>
        <dsp:cNvSpPr/>
      </dsp:nvSpPr>
      <dsp:spPr>
        <a:xfrm>
          <a:off x="503546" y="1767638"/>
          <a:ext cx="5706854" cy="15151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An Indictable Offence</a:t>
          </a:r>
          <a:endParaRPr lang="en-US" sz="2400" kern="1200" dirty="0"/>
        </a:p>
      </dsp:txBody>
      <dsp:txXfrm>
        <a:off x="547922" y="1812014"/>
        <a:ext cx="4129729" cy="1426366"/>
      </dsp:txXfrm>
    </dsp:sp>
    <dsp:sp modelId="{8397B8A2-35E8-D942-BEA4-57DEEE2108C6}">
      <dsp:nvSpPr>
        <dsp:cNvPr id="0" name=""/>
        <dsp:cNvSpPr/>
      </dsp:nvSpPr>
      <dsp:spPr>
        <a:xfrm>
          <a:off x="1007092" y="3535277"/>
          <a:ext cx="5706854" cy="1515118"/>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An offence under S1 Public Order act 2023</a:t>
          </a:r>
        </a:p>
      </dsp:txBody>
      <dsp:txXfrm>
        <a:off x="1051468" y="3579653"/>
        <a:ext cx="4129729" cy="1426366"/>
      </dsp:txXfrm>
    </dsp:sp>
    <dsp:sp modelId="{039BF997-774E-DA45-B4F6-33D3D40DD923}">
      <dsp:nvSpPr>
        <dsp:cNvPr id="0" name=""/>
        <dsp:cNvSpPr/>
      </dsp:nvSpPr>
      <dsp:spPr>
        <a:xfrm>
          <a:off x="4722027" y="1148965"/>
          <a:ext cx="984827" cy="984827"/>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943613" y="1148965"/>
        <a:ext cx="541655" cy="741082"/>
      </dsp:txXfrm>
    </dsp:sp>
    <dsp:sp modelId="{55E992B7-0B92-4B4E-B943-76870421712F}">
      <dsp:nvSpPr>
        <dsp:cNvPr id="0" name=""/>
        <dsp:cNvSpPr/>
      </dsp:nvSpPr>
      <dsp:spPr>
        <a:xfrm>
          <a:off x="5225573" y="2906502"/>
          <a:ext cx="984827" cy="984827"/>
        </a:xfrm>
        <a:prstGeom prst="downArrow">
          <a:avLst>
            <a:gd name="adj1" fmla="val 55000"/>
            <a:gd name="adj2" fmla="val 45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447159" y="2906502"/>
        <a:ext cx="541655" cy="74108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7FF87B-9523-CC4E-8775-7251ECB9AEA2}">
      <dsp:nvSpPr>
        <dsp:cNvPr id="0" name=""/>
        <dsp:cNvSpPr/>
      </dsp:nvSpPr>
      <dsp:spPr>
        <a:xfrm rot="10800000">
          <a:off x="2105740" y="0"/>
          <a:ext cx="6978396" cy="1392097"/>
        </a:xfrm>
        <a:prstGeom prst="homePlat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13876"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S.4 Public Order Act 1986</a:t>
          </a:r>
        </a:p>
      </dsp:txBody>
      <dsp:txXfrm rot="10800000">
        <a:off x="2453764" y="0"/>
        <a:ext cx="6630372" cy="1392097"/>
      </dsp:txXfrm>
    </dsp:sp>
    <dsp:sp modelId="{88C31B19-480B-5F4A-A32B-C2D1128F363C}">
      <dsp:nvSpPr>
        <dsp:cNvPr id="0" name=""/>
        <dsp:cNvSpPr/>
      </dsp:nvSpPr>
      <dsp:spPr>
        <a:xfrm>
          <a:off x="1409691" y="3042"/>
          <a:ext cx="1392097" cy="1392097"/>
        </a:xfrm>
        <a:prstGeom prst="ellipse">
          <a:avLst/>
        </a:prstGeom>
        <a:solidFill>
          <a:schemeClr val="accent1">
            <a:tint val="5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0F1BF1E6-479D-A64D-9883-CFE250C1D9AD}">
      <dsp:nvSpPr>
        <dsp:cNvPr id="0" name=""/>
        <dsp:cNvSpPr/>
      </dsp:nvSpPr>
      <dsp:spPr>
        <a:xfrm rot="10800000">
          <a:off x="2105740" y="1810691"/>
          <a:ext cx="6978396" cy="1392097"/>
        </a:xfrm>
        <a:prstGeom prst="homePlat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13876"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S.6 to 8 or 10 of the Criminal Law Act 1967</a:t>
          </a:r>
        </a:p>
      </dsp:txBody>
      <dsp:txXfrm rot="10800000">
        <a:off x="2453764" y="1810691"/>
        <a:ext cx="6630372" cy="1392097"/>
      </dsp:txXfrm>
    </dsp:sp>
    <dsp:sp modelId="{FB6E9F37-0B96-C142-8497-4DC2406DF4E6}">
      <dsp:nvSpPr>
        <dsp:cNvPr id="0" name=""/>
        <dsp:cNvSpPr/>
      </dsp:nvSpPr>
      <dsp:spPr>
        <a:xfrm>
          <a:off x="1409691" y="1810691"/>
          <a:ext cx="1392097" cy="1392097"/>
        </a:xfrm>
        <a:prstGeom prst="ellipse">
          <a:avLst/>
        </a:prstGeom>
        <a:solidFill>
          <a:schemeClr val="accent1">
            <a:tint val="5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DBE09B3F-2F20-BB4A-9C88-2C38C848D574}">
      <dsp:nvSpPr>
        <dsp:cNvPr id="0" name=""/>
        <dsp:cNvSpPr/>
      </dsp:nvSpPr>
      <dsp:spPr>
        <a:xfrm rot="10800000">
          <a:off x="2105740" y="3618340"/>
          <a:ext cx="6978396" cy="1392097"/>
        </a:xfrm>
        <a:prstGeom prst="homePlat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613876" tIns="91440" rIns="170688" bIns="91440" numCol="1" spcCol="1270" anchor="ctr" anchorCtr="0">
          <a:noAutofit/>
        </a:bodyPr>
        <a:lstStyle/>
        <a:p>
          <a:pPr marL="0" lvl="0" indent="0" algn="ctr" defTabSz="1066800">
            <a:lnSpc>
              <a:spcPct val="90000"/>
            </a:lnSpc>
            <a:spcBef>
              <a:spcPct val="0"/>
            </a:spcBef>
            <a:spcAft>
              <a:spcPct val="35000"/>
            </a:spcAft>
            <a:buNone/>
          </a:pPr>
          <a:r>
            <a:rPr lang="en-US" sz="2400" kern="1200" dirty="0"/>
            <a:t>S.76 Criminal Justice &amp; Public Order Act 1994</a:t>
          </a:r>
        </a:p>
      </dsp:txBody>
      <dsp:txXfrm rot="10800000">
        <a:off x="2453764" y="3618340"/>
        <a:ext cx="6630372" cy="1392097"/>
      </dsp:txXfrm>
    </dsp:sp>
    <dsp:sp modelId="{4D4834EE-0EEB-6540-8E45-46FC96D5A62E}">
      <dsp:nvSpPr>
        <dsp:cNvPr id="0" name=""/>
        <dsp:cNvSpPr/>
      </dsp:nvSpPr>
      <dsp:spPr>
        <a:xfrm>
          <a:off x="1409691" y="3618340"/>
          <a:ext cx="1392097" cy="1392097"/>
        </a:xfrm>
        <a:prstGeom prst="ellipse">
          <a:avLst/>
        </a:prstGeom>
        <a:solidFill>
          <a:schemeClr val="accent1">
            <a:tint val="5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836A56-90F8-4689-824B-1CADB322D240}">
      <dsp:nvSpPr>
        <dsp:cNvPr id="0" name=""/>
        <dsp:cNvSpPr/>
      </dsp:nvSpPr>
      <dsp:spPr>
        <a:xfrm>
          <a:off x="0" y="0"/>
          <a:ext cx="8706610" cy="208134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Recapturing a person unlawfully at large &amp; whom he is pursuing</a:t>
          </a:r>
        </a:p>
      </dsp:txBody>
      <dsp:txXfrm>
        <a:off x="1949456" y="0"/>
        <a:ext cx="6757153" cy="2081347"/>
      </dsp:txXfrm>
    </dsp:sp>
    <dsp:sp modelId="{B2D7AF64-8882-4F08-81C9-B997C8C5891A}">
      <dsp:nvSpPr>
        <dsp:cNvPr id="0" name=""/>
        <dsp:cNvSpPr/>
      </dsp:nvSpPr>
      <dsp:spPr>
        <a:xfrm>
          <a:off x="208134" y="208134"/>
          <a:ext cx="1741322" cy="1665078"/>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19F71F0-7D72-4C35-B3DE-AA101368C6D6}">
      <dsp:nvSpPr>
        <dsp:cNvPr id="0" name=""/>
        <dsp:cNvSpPr/>
      </dsp:nvSpPr>
      <dsp:spPr>
        <a:xfrm>
          <a:off x="0" y="2290550"/>
          <a:ext cx="8706610" cy="208134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r>
            <a:rPr lang="en-US" sz="2400" kern="1200" dirty="0"/>
            <a:t>Saving life &amp; limb or preventing serious damage to property</a:t>
          </a:r>
        </a:p>
      </dsp:txBody>
      <dsp:txXfrm>
        <a:off x="1949456" y="2290550"/>
        <a:ext cx="6757153" cy="2081347"/>
      </dsp:txXfrm>
    </dsp:sp>
    <dsp:sp modelId="{ABAEBE4A-D888-4D90-83AC-21101AAA0ACC}">
      <dsp:nvSpPr>
        <dsp:cNvPr id="0" name=""/>
        <dsp:cNvSpPr/>
      </dsp:nvSpPr>
      <dsp:spPr>
        <a:xfrm>
          <a:off x="208134" y="2497617"/>
          <a:ext cx="1741322" cy="1665078"/>
        </a:xfrm>
        <a:prstGeom prst="roundRect">
          <a:avLst>
            <a:gd name="adj" fmla="val 10000"/>
          </a:avLst>
        </a:prstGeom>
        <a:solidFill>
          <a:schemeClr val="accent1">
            <a:tint val="5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D3EDF2-1F4E-C94F-AED7-53688AE49854}">
      <dsp:nvSpPr>
        <dsp:cNvPr id="0" name=""/>
        <dsp:cNvSpPr/>
      </dsp:nvSpPr>
      <dsp:spPr>
        <a:xfrm>
          <a:off x="0" y="0"/>
          <a:ext cx="11096785" cy="2308472"/>
        </a:xfrm>
        <a:prstGeom prst="roundRect">
          <a:avLst>
            <a:gd name="adj" fmla="val 10000"/>
          </a:avLst>
        </a:prstGeom>
        <a:solidFill>
          <a:schemeClr val="accent6">
            <a:alpha val="90000"/>
            <a:tint val="55000"/>
            <a:hueOff val="0"/>
            <a:satOff val="0"/>
            <a:lumOff val="0"/>
            <a:alphaOff val="0"/>
          </a:schemeClr>
        </a:solidFill>
        <a:ln w="6350" cap="flat" cmpd="sng" algn="ctr">
          <a:solidFill>
            <a:schemeClr val="accent6">
              <a:alpha val="90000"/>
              <a:tint val="55000"/>
              <a:hueOff val="0"/>
              <a:satOff val="0"/>
              <a:lumOff val="0"/>
              <a:alphaOff val="0"/>
            </a:schemeClr>
          </a:solidFill>
          <a:prstDash val="solid"/>
          <a:miter lim="800000"/>
        </a:ln>
        <a:effectLst/>
        <a:scene3d>
          <a:camera prst="orthographicFront"/>
          <a:lightRig rig="chilly" dir="t"/>
        </a:scene3d>
        <a:sp3d extrusionH="1700" prstMaterial="dkEdge">
          <a:bevelT w="25400" h="6350" prst="softRound"/>
          <a:bevelB w="0" h="0" prst="convex"/>
        </a:sp3d>
      </dsp:spPr>
      <dsp:style>
        <a:lnRef idx="1">
          <a:scrgbClr r="0" g="0" b="0"/>
        </a:lnRef>
        <a:fillRef idx="1">
          <a:scrgbClr r="0" g="0" b="0"/>
        </a:fillRef>
        <a:effectRef idx="0">
          <a:scrgbClr r="0" g="0" b="0"/>
        </a:effectRef>
        <a:fontRef idx="minor"/>
      </dsp:style>
    </dsp:sp>
    <dsp:sp modelId="{87A56C42-79C9-3140-9802-BA27B56265A1}">
      <dsp:nvSpPr>
        <dsp:cNvPr id="0" name=""/>
        <dsp:cNvSpPr/>
      </dsp:nvSpPr>
      <dsp:spPr>
        <a:xfrm>
          <a:off x="332903" y="307796"/>
          <a:ext cx="3259680" cy="1692879"/>
        </a:xfrm>
        <a:prstGeom prst="roundRect">
          <a:avLst>
            <a:gd name="adj" fmla="val 10000"/>
          </a:avLst>
        </a:prstGeom>
        <a:solidFill>
          <a:schemeClr val="accent6">
            <a:tint val="50000"/>
            <a:hueOff val="0"/>
            <a:satOff val="0"/>
            <a:lumOff val="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C862660-18A0-3849-B3FA-AFDB01D061CA}">
      <dsp:nvSpPr>
        <dsp:cNvPr id="0" name=""/>
        <dsp:cNvSpPr/>
      </dsp:nvSpPr>
      <dsp:spPr>
        <a:xfrm rot="10800000">
          <a:off x="332903" y="2308472"/>
          <a:ext cx="3259680" cy="2821466"/>
        </a:xfrm>
        <a:prstGeom prst="round2SameRect">
          <a:avLst>
            <a:gd name="adj1" fmla="val 10500"/>
            <a:gd name="adj2" fmla="val 0"/>
          </a:avLst>
        </a:prstGeom>
        <a:solidFill>
          <a:schemeClr val="accent6">
            <a:shade val="5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dirty="0"/>
            <a:t>A Constable may search any person who has been arrested at a place </a:t>
          </a:r>
          <a:r>
            <a:rPr lang="en-US" sz="2400" b="1" i="1" u="sng" kern="1200" dirty="0"/>
            <a:t>other than a police station</a:t>
          </a:r>
          <a:endParaRPr lang="en-US" kern="1200" dirty="0"/>
        </a:p>
      </dsp:txBody>
      <dsp:txXfrm rot="10800000">
        <a:off x="419673" y="2308472"/>
        <a:ext cx="3086140" cy="2734696"/>
      </dsp:txXfrm>
    </dsp:sp>
    <dsp:sp modelId="{06AA997E-BB7D-1245-8E50-026CE972AADA}">
      <dsp:nvSpPr>
        <dsp:cNvPr id="0" name=""/>
        <dsp:cNvSpPr/>
      </dsp:nvSpPr>
      <dsp:spPr>
        <a:xfrm>
          <a:off x="3741551" y="282555"/>
          <a:ext cx="3259680" cy="1692879"/>
        </a:xfrm>
        <a:prstGeom prst="roundRect">
          <a:avLst>
            <a:gd name="adj" fmla="val 10000"/>
          </a:avLst>
        </a:prstGeom>
        <a:solidFill>
          <a:schemeClr val="accent6">
            <a:tint val="50000"/>
            <a:hueOff val="-5698"/>
            <a:satOff val="265"/>
            <a:lumOff val="-116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0839DAD4-70FE-3143-BBD2-7F708AA200A9}">
      <dsp:nvSpPr>
        <dsp:cNvPr id="0" name=""/>
        <dsp:cNvSpPr/>
      </dsp:nvSpPr>
      <dsp:spPr>
        <a:xfrm rot="10800000">
          <a:off x="3918552" y="2308472"/>
          <a:ext cx="3259680" cy="2821466"/>
        </a:xfrm>
        <a:prstGeom prst="round2SameRect">
          <a:avLst>
            <a:gd name="adj1" fmla="val 10500"/>
            <a:gd name="adj2" fmla="val 0"/>
          </a:avLst>
        </a:prstGeom>
        <a:solidFill>
          <a:schemeClr val="accent6">
            <a:shade val="50000"/>
            <a:hueOff val="245616"/>
            <a:satOff val="-10737"/>
            <a:lumOff val="2930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dirty="0"/>
            <a:t>If</a:t>
          </a:r>
          <a:r>
            <a:rPr lang="en-US" sz="2400" kern="1200" baseline="0" dirty="0"/>
            <a:t> they have </a:t>
          </a:r>
          <a:r>
            <a:rPr lang="en-US" sz="2400" b="1" i="1" u="sng" kern="1200" baseline="0" dirty="0"/>
            <a:t>reasonable grounds for believing </a:t>
          </a:r>
          <a:r>
            <a:rPr lang="en-US" sz="2400" kern="1200" baseline="0" dirty="0"/>
            <a:t>that the arrested person may present </a:t>
          </a:r>
          <a:endParaRPr lang="en-US" kern="1200" dirty="0"/>
        </a:p>
      </dsp:txBody>
      <dsp:txXfrm rot="10800000">
        <a:off x="4005322" y="2308472"/>
        <a:ext cx="3086140" cy="2734696"/>
      </dsp:txXfrm>
    </dsp:sp>
    <dsp:sp modelId="{CB271E6F-1313-D54B-AA63-21D5EB24E4FD}">
      <dsp:nvSpPr>
        <dsp:cNvPr id="0" name=""/>
        <dsp:cNvSpPr/>
      </dsp:nvSpPr>
      <dsp:spPr>
        <a:xfrm>
          <a:off x="7504200" y="307796"/>
          <a:ext cx="3259680" cy="1692879"/>
        </a:xfrm>
        <a:prstGeom prst="roundRect">
          <a:avLst>
            <a:gd name="adj" fmla="val 10000"/>
          </a:avLst>
        </a:prstGeom>
        <a:solidFill>
          <a:schemeClr val="accent6">
            <a:tint val="50000"/>
            <a:hueOff val="-11397"/>
            <a:satOff val="529"/>
            <a:lumOff val="-2320"/>
            <a:alphaOff val="0"/>
          </a:schemeClr>
        </a:solidFill>
        <a:ln>
          <a:noFill/>
        </a:ln>
        <a:effectLst/>
        <a:scene3d>
          <a:camera prst="orthographicFront"/>
          <a:lightRig rig="chilly" dir="t"/>
        </a:scene3d>
        <a:sp3d z="12700" extrusionH="12700" prstMaterial="translucentPowder">
          <a:bevelT w="25400" h="6350" prst="softRound"/>
          <a:bevelB w="0" h="0" prst="convex"/>
        </a:sp3d>
      </dsp:spPr>
      <dsp:style>
        <a:lnRef idx="0">
          <a:scrgbClr r="0" g="0" b="0"/>
        </a:lnRef>
        <a:fillRef idx="1">
          <a:scrgbClr r="0" g="0" b="0"/>
        </a:fillRef>
        <a:effectRef idx="0">
          <a:scrgbClr r="0" g="0" b="0"/>
        </a:effectRef>
        <a:fontRef idx="minor"/>
      </dsp:style>
    </dsp:sp>
    <dsp:sp modelId="{75126D14-D80F-8545-9A94-53000B726E6A}">
      <dsp:nvSpPr>
        <dsp:cNvPr id="0" name=""/>
        <dsp:cNvSpPr/>
      </dsp:nvSpPr>
      <dsp:spPr>
        <a:xfrm rot="10800000">
          <a:off x="7504200" y="2308472"/>
          <a:ext cx="3259680" cy="2821466"/>
        </a:xfrm>
        <a:prstGeom prst="round2SameRect">
          <a:avLst>
            <a:gd name="adj1" fmla="val 10500"/>
            <a:gd name="adj2" fmla="val 0"/>
          </a:avLst>
        </a:prstGeom>
        <a:solidFill>
          <a:schemeClr val="accent6">
            <a:shade val="50000"/>
            <a:hueOff val="245616"/>
            <a:satOff val="-10737"/>
            <a:lumOff val="2930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1" i="1" u="sng" kern="1200" dirty="0"/>
            <a:t>D</a:t>
          </a:r>
          <a:r>
            <a:rPr lang="en-US" sz="2400" kern="1200" dirty="0"/>
            <a:t>anger to himself or others</a:t>
          </a:r>
        </a:p>
        <a:p>
          <a:pPr marL="0" lvl="0" indent="0" algn="ctr" defTabSz="1066800">
            <a:lnSpc>
              <a:spcPct val="90000"/>
            </a:lnSpc>
            <a:spcBef>
              <a:spcPct val="0"/>
            </a:spcBef>
            <a:spcAft>
              <a:spcPct val="35000"/>
            </a:spcAft>
            <a:buNone/>
          </a:pPr>
          <a:r>
            <a:rPr lang="en-US" sz="2400" b="1" i="1" u="sng" kern="1200" dirty="0"/>
            <a:t>I</a:t>
          </a:r>
          <a:r>
            <a:rPr lang="en-US" sz="2400" kern="1200" dirty="0"/>
            <a:t>mplement which he might use to escape</a:t>
          </a:r>
        </a:p>
        <a:p>
          <a:pPr marL="0" lvl="0" indent="0" algn="ctr" defTabSz="1066800">
            <a:lnSpc>
              <a:spcPct val="90000"/>
            </a:lnSpc>
            <a:spcBef>
              <a:spcPct val="0"/>
            </a:spcBef>
            <a:spcAft>
              <a:spcPct val="35000"/>
            </a:spcAft>
            <a:buNone/>
          </a:pPr>
          <a:r>
            <a:rPr lang="en-US" sz="2400" b="1" i="1" u="sng" kern="1200" dirty="0"/>
            <a:t>E</a:t>
          </a:r>
          <a:r>
            <a:rPr lang="en-US" sz="2400" kern="1200" dirty="0"/>
            <a:t>vidence relating to an offence</a:t>
          </a:r>
        </a:p>
        <a:p>
          <a:pPr marL="0" lvl="0" indent="0" algn="ctr" defTabSz="1066800">
            <a:lnSpc>
              <a:spcPct val="90000"/>
            </a:lnSpc>
            <a:spcBef>
              <a:spcPct val="0"/>
            </a:spcBef>
            <a:spcAft>
              <a:spcPct val="35000"/>
            </a:spcAft>
            <a:buNone/>
          </a:pPr>
          <a:endParaRPr lang="en-US" sz="2400" kern="1200" dirty="0"/>
        </a:p>
        <a:p>
          <a:pPr marL="0" lvl="0" indent="0" algn="ctr" defTabSz="1066800">
            <a:lnSpc>
              <a:spcPct val="90000"/>
            </a:lnSpc>
            <a:spcBef>
              <a:spcPct val="0"/>
            </a:spcBef>
            <a:spcAft>
              <a:spcPct val="35000"/>
            </a:spcAft>
            <a:buNone/>
          </a:pPr>
          <a:endParaRPr lang="en-US" kern="1200" dirty="0"/>
        </a:p>
      </dsp:txBody>
      <dsp:txXfrm rot="10800000">
        <a:off x="7590970" y="2308472"/>
        <a:ext cx="3086140" cy="273469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8AE063-AC89-477B-81D3-070AA73DCE32}">
      <dsp:nvSpPr>
        <dsp:cNvPr id="0" name=""/>
        <dsp:cNvSpPr/>
      </dsp:nvSpPr>
      <dsp:spPr>
        <a:xfrm>
          <a:off x="0" y="1703"/>
          <a:ext cx="5381065" cy="871132"/>
        </a:xfrm>
        <a:prstGeom prst="roundRect">
          <a:avLst>
            <a:gd name="adj" fmla="val 10000"/>
          </a:avLst>
        </a:prstGeom>
        <a:solidFill>
          <a:schemeClr val="accent6">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 Constable may enter &amp; search a </a:t>
          </a:r>
          <a:r>
            <a:rPr lang="en-US" sz="2400" b="1" i="1" u="sng" kern="1200"/>
            <a:t>premises</a:t>
          </a:r>
          <a:endParaRPr lang="en-US" sz="2400" b="1" i="1" u="sng" kern="1200" dirty="0"/>
        </a:p>
      </dsp:txBody>
      <dsp:txXfrm>
        <a:off x="25515" y="27218"/>
        <a:ext cx="5330035" cy="820102"/>
      </dsp:txXfrm>
    </dsp:sp>
    <dsp:sp modelId="{4AC2ED41-0DE3-4BB1-9E2B-1E9A12DA92A4}">
      <dsp:nvSpPr>
        <dsp:cNvPr id="0" name=""/>
        <dsp:cNvSpPr/>
      </dsp:nvSpPr>
      <dsp:spPr>
        <a:xfrm rot="5400000">
          <a:off x="2527195" y="894613"/>
          <a:ext cx="326674" cy="392009"/>
        </a:xfrm>
        <a:prstGeom prst="rightArrow">
          <a:avLst>
            <a:gd name="adj1" fmla="val 60000"/>
            <a:gd name="adj2" fmla="val 50000"/>
          </a:avLst>
        </a:prstGeom>
        <a:solidFill>
          <a:schemeClr val="accent6">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5400000">
        <a:off x="2572930" y="927280"/>
        <a:ext cx="235205" cy="228672"/>
      </dsp:txXfrm>
    </dsp:sp>
    <dsp:sp modelId="{BC6C4604-6A96-4815-ABE8-248F560B5210}">
      <dsp:nvSpPr>
        <dsp:cNvPr id="0" name=""/>
        <dsp:cNvSpPr/>
      </dsp:nvSpPr>
      <dsp:spPr>
        <a:xfrm>
          <a:off x="0" y="1308401"/>
          <a:ext cx="5381065" cy="871132"/>
        </a:xfrm>
        <a:prstGeom prst="roundRect">
          <a:avLst>
            <a:gd name="adj" fmla="val 10000"/>
          </a:avLst>
        </a:prstGeom>
        <a:solidFill>
          <a:schemeClr val="accent6">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In which a person was </a:t>
          </a:r>
          <a:r>
            <a:rPr lang="en-US" sz="2400" b="1" i="1" u="sng" kern="1200"/>
            <a:t>when arrested </a:t>
          </a:r>
          <a:r>
            <a:rPr lang="en-US" sz="2400" kern="1200"/>
            <a:t>or </a:t>
          </a:r>
          <a:r>
            <a:rPr lang="en-US" sz="2400" b="1" i="1" u="sng" kern="1200"/>
            <a:t>immediately before </a:t>
          </a:r>
          <a:r>
            <a:rPr lang="en-US" sz="2400" kern="1200"/>
            <a:t>he was arrested</a:t>
          </a:r>
          <a:endParaRPr lang="en-US" sz="2400" kern="1200" dirty="0"/>
        </a:p>
      </dsp:txBody>
      <dsp:txXfrm>
        <a:off x="25515" y="1333916"/>
        <a:ext cx="5330035" cy="820102"/>
      </dsp:txXfrm>
    </dsp:sp>
    <dsp:sp modelId="{14DB9FA9-3B66-42EB-94A8-D958D10B57A8}">
      <dsp:nvSpPr>
        <dsp:cNvPr id="0" name=""/>
        <dsp:cNvSpPr/>
      </dsp:nvSpPr>
      <dsp:spPr>
        <a:xfrm rot="5400000">
          <a:off x="2533006" y="2193563"/>
          <a:ext cx="315051" cy="392009"/>
        </a:xfrm>
        <a:prstGeom prst="rightArrow">
          <a:avLst>
            <a:gd name="adj1" fmla="val 60000"/>
            <a:gd name="adj2" fmla="val 50000"/>
          </a:avLst>
        </a:prstGeom>
        <a:solidFill>
          <a:schemeClr val="accent6">
            <a:shade val="90000"/>
            <a:hueOff val="379870"/>
            <a:satOff val="-15173"/>
            <a:lumOff val="3519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2572930" y="2232042"/>
        <a:ext cx="235205" cy="220536"/>
      </dsp:txXfrm>
    </dsp:sp>
    <dsp:sp modelId="{21CA2495-7A91-4B41-B2AA-7F3A15DABA2E}">
      <dsp:nvSpPr>
        <dsp:cNvPr id="0" name=""/>
        <dsp:cNvSpPr/>
      </dsp:nvSpPr>
      <dsp:spPr>
        <a:xfrm>
          <a:off x="0" y="2599603"/>
          <a:ext cx="5381065" cy="871132"/>
        </a:xfrm>
        <a:prstGeom prst="roundRect">
          <a:avLst>
            <a:gd name="adj" fmla="val 10000"/>
          </a:avLst>
        </a:prstGeom>
        <a:solidFill>
          <a:schemeClr val="accent6">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For evidence </a:t>
          </a:r>
          <a:r>
            <a:rPr lang="en-US" sz="2400" b="1" i="1" u="sng" kern="1200"/>
            <a:t>relating to the offence </a:t>
          </a:r>
          <a:r>
            <a:rPr lang="en-US" sz="2400" kern="1200"/>
            <a:t>for which he was arrested</a:t>
          </a:r>
          <a:endParaRPr lang="en-US" sz="2400" kern="1200" dirty="0"/>
        </a:p>
      </dsp:txBody>
      <dsp:txXfrm>
        <a:off x="25515" y="2625118"/>
        <a:ext cx="5330035" cy="820102"/>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668623-E21A-4CCC-9840-D02861751D85}">
      <dsp:nvSpPr>
        <dsp:cNvPr id="0" name=""/>
        <dsp:cNvSpPr/>
      </dsp:nvSpPr>
      <dsp:spPr>
        <a:xfrm>
          <a:off x="0" y="0"/>
          <a:ext cx="8575729" cy="2138637"/>
        </a:xfrm>
        <a:prstGeom prst="roundRect">
          <a:avLst>
            <a:gd name="adj" fmla="val 10000"/>
          </a:avLst>
        </a:prstGeom>
        <a:solidFill>
          <a:srgbClr val="7030A0">
            <a:alpha val="90000"/>
          </a:srgb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B7146D-C893-4A85-BB29-EC061734D059}">
      <dsp:nvSpPr>
        <dsp:cNvPr id="0" name=""/>
        <dsp:cNvSpPr/>
      </dsp:nvSpPr>
      <dsp:spPr>
        <a:xfrm>
          <a:off x="258255" y="285151"/>
          <a:ext cx="3837722" cy="1568334"/>
        </a:xfrm>
        <a:prstGeom prst="roundRect">
          <a:avLst>
            <a:gd name="adj" fmla="val 10000"/>
          </a:avLst>
        </a:prstGeom>
        <a:solidFill>
          <a:schemeClr val="accent4">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11884A-1165-426F-A644-A6092C57EC7A}">
      <dsp:nvSpPr>
        <dsp:cNvPr id="0" name=""/>
        <dsp:cNvSpPr/>
      </dsp:nvSpPr>
      <dsp:spPr>
        <a:xfrm rot="10800000">
          <a:off x="258255" y="2138637"/>
          <a:ext cx="3837722" cy="2613890"/>
        </a:xfrm>
        <a:prstGeom prst="round2SameRect">
          <a:avLst>
            <a:gd name="adj1" fmla="val 10500"/>
            <a:gd name="adj2" fmla="val 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br>
            <a:rPr lang="en-US" sz="2400" kern="1200" dirty="0"/>
          </a:br>
          <a:r>
            <a:rPr lang="en-US" sz="2400" kern="1200" dirty="0"/>
            <a:t>A Constable may enter and search any premises </a:t>
          </a:r>
          <a:r>
            <a:rPr lang="en-US" sz="2400" b="1" i="1" u="sng" kern="1200" dirty="0"/>
            <a:t>occupied</a:t>
          </a:r>
        </a:p>
      </dsp:txBody>
      <dsp:txXfrm rot="10800000">
        <a:off x="338641" y="2138637"/>
        <a:ext cx="3676950" cy="2533504"/>
      </dsp:txXfrm>
    </dsp:sp>
    <dsp:sp modelId="{F21D26DF-3A47-4C58-A469-5E0842E1587B}">
      <dsp:nvSpPr>
        <dsp:cNvPr id="0" name=""/>
        <dsp:cNvSpPr/>
      </dsp:nvSpPr>
      <dsp:spPr>
        <a:xfrm>
          <a:off x="4479750" y="285151"/>
          <a:ext cx="3837722" cy="1568334"/>
        </a:xfrm>
        <a:prstGeom prst="roundRect">
          <a:avLst>
            <a:gd name="adj" fmla="val 10000"/>
          </a:avLst>
        </a:prstGeom>
        <a:solidFill>
          <a:schemeClr val="accent4">
            <a:tint val="50000"/>
            <a:hueOff val="10788194"/>
            <a:satOff val="-50206"/>
            <a:lumOff val="-22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7EAB366-AF4B-4700-A29E-FFA9E9DF4E3D}">
      <dsp:nvSpPr>
        <dsp:cNvPr id="0" name=""/>
        <dsp:cNvSpPr/>
      </dsp:nvSpPr>
      <dsp:spPr>
        <a:xfrm rot="10800000">
          <a:off x="4479750" y="2138637"/>
          <a:ext cx="3837722" cy="2613890"/>
        </a:xfrm>
        <a:prstGeom prst="round2SameRect">
          <a:avLst>
            <a:gd name="adj1" fmla="val 10500"/>
            <a:gd name="adj2" fmla="val 0"/>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br>
            <a:rPr lang="en-US" sz="2400" b="0" kern="1200" dirty="0"/>
          </a:br>
          <a:r>
            <a:rPr lang="en-US" sz="2400" b="0" kern="1200" dirty="0"/>
            <a:t>Or </a:t>
          </a:r>
          <a:r>
            <a:rPr lang="en-US" sz="2400" b="1" i="1" u="sng" kern="1200" dirty="0"/>
            <a:t>controlled</a:t>
          </a:r>
          <a:r>
            <a:rPr lang="en-US" sz="2400" b="0" kern="1200" dirty="0"/>
            <a:t> by a person under arrest for an </a:t>
          </a:r>
          <a:r>
            <a:rPr lang="en-US" sz="2400" b="1" i="1" u="sng" kern="1200" dirty="0"/>
            <a:t>indictable</a:t>
          </a:r>
          <a:r>
            <a:rPr lang="en-US" sz="2400" b="0" kern="1200" dirty="0"/>
            <a:t> offence</a:t>
          </a:r>
        </a:p>
      </dsp:txBody>
      <dsp:txXfrm rot="10800000">
        <a:off x="4560136" y="2138637"/>
        <a:ext cx="3676950" cy="253350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668623-E21A-4CCC-9840-D02861751D85}">
      <dsp:nvSpPr>
        <dsp:cNvPr id="0" name=""/>
        <dsp:cNvSpPr/>
      </dsp:nvSpPr>
      <dsp:spPr>
        <a:xfrm>
          <a:off x="0" y="0"/>
          <a:ext cx="8827160" cy="2131785"/>
        </a:xfrm>
        <a:prstGeom prst="roundRect">
          <a:avLst>
            <a:gd name="adj" fmla="val 1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CB7146D-C893-4A85-BB29-EC061734D059}">
      <dsp:nvSpPr>
        <dsp:cNvPr id="0" name=""/>
        <dsp:cNvSpPr/>
      </dsp:nvSpPr>
      <dsp:spPr>
        <a:xfrm>
          <a:off x="265827" y="284238"/>
          <a:ext cx="3950240" cy="1563309"/>
        </a:xfrm>
        <a:prstGeom prst="roundRect">
          <a:avLst>
            <a:gd name="adj" fmla="val 10000"/>
          </a:avLst>
        </a:prstGeom>
        <a:solidFill>
          <a:schemeClr val="accent5">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11884A-1165-426F-A644-A6092C57EC7A}">
      <dsp:nvSpPr>
        <dsp:cNvPr id="0" name=""/>
        <dsp:cNvSpPr/>
      </dsp:nvSpPr>
      <dsp:spPr>
        <a:xfrm rot="10800000">
          <a:off x="265827" y="2131785"/>
          <a:ext cx="3950240" cy="2605515"/>
        </a:xfrm>
        <a:prstGeom prst="round2SameRect">
          <a:avLst>
            <a:gd name="adj1" fmla="val 10500"/>
            <a:gd name="adj2" fmla="val 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0" i="0" u="none" kern="1200" dirty="0"/>
            <a:t>If he has </a:t>
          </a:r>
          <a:r>
            <a:rPr lang="en-US" sz="2400" b="1" i="1" u="sng" kern="1200" dirty="0"/>
            <a:t>reasonable grounds for </a:t>
          </a:r>
          <a:r>
            <a:rPr lang="en-US" sz="2400" b="0" i="0" u="none" kern="1200" dirty="0"/>
            <a:t>suspecting that there is on the premises evidence relating to </a:t>
          </a:r>
          <a:r>
            <a:rPr lang="en-US" sz="2400" b="1" i="1" u="sng" kern="1200" dirty="0"/>
            <a:t>that</a:t>
          </a:r>
          <a:r>
            <a:rPr lang="en-US" sz="2400" b="0" i="0" u="none" kern="1200" dirty="0"/>
            <a:t> </a:t>
          </a:r>
          <a:r>
            <a:rPr lang="en-US" sz="2400" b="1" i="1" u="sng" kern="1200" dirty="0"/>
            <a:t>offence</a:t>
          </a:r>
        </a:p>
      </dsp:txBody>
      <dsp:txXfrm rot="10800000">
        <a:off x="345956" y="2131785"/>
        <a:ext cx="3789982" cy="2525386"/>
      </dsp:txXfrm>
    </dsp:sp>
    <dsp:sp modelId="{F21D26DF-3A47-4C58-A469-5E0842E1587B}">
      <dsp:nvSpPr>
        <dsp:cNvPr id="0" name=""/>
        <dsp:cNvSpPr/>
      </dsp:nvSpPr>
      <dsp:spPr>
        <a:xfrm>
          <a:off x="4611092" y="284238"/>
          <a:ext cx="3950240" cy="1563309"/>
        </a:xfrm>
        <a:prstGeom prst="roundRect">
          <a:avLst>
            <a:gd name="adj" fmla="val 10000"/>
          </a:avLst>
        </a:prstGeom>
        <a:solidFill>
          <a:schemeClr val="accent5">
            <a:tint val="50000"/>
            <a:hueOff val="-6729641"/>
            <a:satOff val="-22947"/>
            <a:lumOff val="-3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7EAB366-AF4B-4700-A29E-FFA9E9DF4E3D}">
      <dsp:nvSpPr>
        <dsp:cNvPr id="0" name=""/>
        <dsp:cNvSpPr/>
      </dsp:nvSpPr>
      <dsp:spPr>
        <a:xfrm rot="10800000">
          <a:off x="4611092" y="2131785"/>
          <a:ext cx="3950240" cy="2605515"/>
        </a:xfrm>
        <a:prstGeom prst="round2SameRect">
          <a:avLst>
            <a:gd name="adj1" fmla="val 10500"/>
            <a:gd name="adj2" fmla="val 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0" kern="1200"/>
            <a:t>Or </a:t>
          </a:r>
          <a:r>
            <a:rPr lang="en-US" sz="2400" b="1" i="1" u="sng" kern="1200"/>
            <a:t>another indictable offence </a:t>
          </a:r>
          <a:r>
            <a:rPr lang="en-US" sz="2400" b="0" kern="1200"/>
            <a:t>which is connected with or similar to that offence</a:t>
          </a:r>
          <a:endParaRPr lang="en-US" sz="2400" b="0" kern="1200" dirty="0"/>
        </a:p>
      </dsp:txBody>
      <dsp:txXfrm rot="10800000">
        <a:off x="4691221" y="2131785"/>
        <a:ext cx="3789982" cy="252538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C4DCE1-40F4-4343-A2CA-E5DAE17A42E0}">
      <dsp:nvSpPr>
        <dsp:cNvPr id="0" name=""/>
        <dsp:cNvSpPr/>
      </dsp:nvSpPr>
      <dsp:spPr>
        <a:xfrm>
          <a:off x="0" y="396075"/>
          <a:ext cx="7976284" cy="17640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19048" tIns="583184" rIns="619048"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Premises may be searched (other than under a statutory power) with the written consent of a person entitled to grant entry</a:t>
          </a:r>
        </a:p>
      </dsp:txBody>
      <dsp:txXfrm>
        <a:off x="0" y="396075"/>
        <a:ext cx="7976284" cy="1764000"/>
      </dsp:txXfrm>
    </dsp:sp>
    <dsp:sp modelId="{D74DBF41-D813-F94C-84F2-628236625916}">
      <dsp:nvSpPr>
        <dsp:cNvPr id="0" name=""/>
        <dsp:cNvSpPr/>
      </dsp:nvSpPr>
      <dsp:spPr>
        <a:xfrm>
          <a:off x="398814" y="19862"/>
          <a:ext cx="5583398" cy="8265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1039" tIns="0" rIns="211039" bIns="0" numCol="1" spcCol="1270" anchor="ctr" anchorCtr="0">
          <a:noAutofit/>
        </a:bodyPr>
        <a:lstStyle/>
        <a:p>
          <a:pPr marL="0" lvl="0" indent="0" algn="l" defTabSz="1244600">
            <a:lnSpc>
              <a:spcPct val="90000"/>
            </a:lnSpc>
            <a:spcBef>
              <a:spcPct val="0"/>
            </a:spcBef>
            <a:spcAft>
              <a:spcPct val="35000"/>
            </a:spcAft>
            <a:buNone/>
          </a:pPr>
          <a:r>
            <a:rPr lang="en-US" sz="2800" kern="1200"/>
            <a:t>Gaining entry with consent</a:t>
          </a:r>
          <a:endParaRPr lang="en-US" sz="2800" kern="1200" dirty="0"/>
        </a:p>
      </dsp:txBody>
      <dsp:txXfrm>
        <a:off x="439163" y="60211"/>
        <a:ext cx="5502700" cy="745862"/>
      </dsp:txXfrm>
    </dsp:sp>
    <dsp:sp modelId="{56108215-3F24-524B-AD9A-A2DBB10587C6}">
      <dsp:nvSpPr>
        <dsp:cNvPr id="0" name=""/>
        <dsp:cNvSpPr/>
      </dsp:nvSpPr>
      <dsp:spPr>
        <a:xfrm>
          <a:off x="0" y="2761622"/>
          <a:ext cx="7976284" cy="21168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19048" tIns="583184" rIns="619048"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The occupier, or other person entitled to grant access to the premises is entitled to an explanation of the authority under which entry is sought &amp; that occupier should be asked to grant access</a:t>
          </a:r>
        </a:p>
      </dsp:txBody>
      <dsp:txXfrm>
        <a:off x="0" y="2761622"/>
        <a:ext cx="7976284" cy="2116800"/>
      </dsp:txXfrm>
    </dsp:sp>
    <dsp:sp modelId="{9F49122A-339A-8D4E-A77C-1BA42CEF37BD}">
      <dsp:nvSpPr>
        <dsp:cNvPr id="0" name=""/>
        <dsp:cNvSpPr/>
      </dsp:nvSpPr>
      <dsp:spPr>
        <a:xfrm>
          <a:off x="398814" y="2348342"/>
          <a:ext cx="5583398" cy="8265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1039" tIns="0" rIns="211039" bIns="0" numCol="1" spcCol="1270" anchor="ctr" anchorCtr="0">
          <a:noAutofit/>
        </a:bodyPr>
        <a:lstStyle/>
        <a:p>
          <a:pPr marL="0" lvl="0" indent="0" algn="l" defTabSz="1244600">
            <a:lnSpc>
              <a:spcPct val="90000"/>
            </a:lnSpc>
            <a:spcBef>
              <a:spcPct val="0"/>
            </a:spcBef>
            <a:spcAft>
              <a:spcPct val="35000"/>
            </a:spcAft>
            <a:buNone/>
          </a:pPr>
          <a:r>
            <a:rPr lang="en-US" sz="2800" kern="1200"/>
            <a:t>Gaining entry without consent</a:t>
          </a:r>
          <a:endParaRPr lang="en-US" sz="2800" kern="1200" dirty="0"/>
        </a:p>
      </dsp:txBody>
      <dsp:txXfrm>
        <a:off x="439163" y="2388691"/>
        <a:ext cx="5502700" cy="74586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F5F0A4-66FB-4104-AE37-43C5273C8078}">
      <dsp:nvSpPr>
        <dsp:cNvPr id="0" name=""/>
        <dsp:cNvSpPr/>
      </dsp:nvSpPr>
      <dsp:spPr>
        <a:xfrm rot="5400000">
          <a:off x="1083679" y="904013"/>
          <a:ext cx="1411064" cy="170352"/>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A548915-8A29-48BF-A348-DB72ECE6E4A2}">
      <dsp:nvSpPr>
        <dsp:cNvPr id="0" name=""/>
        <dsp:cNvSpPr/>
      </dsp:nvSpPr>
      <dsp:spPr>
        <a:xfrm>
          <a:off x="991512" y="657"/>
          <a:ext cx="2722541" cy="1135685"/>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Necessity to use reasonable force to gain entry if</a:t>
          </a:r>
          <a:endParaRPr lang="en-US" sz="2400" kern="1200" dirty="0"/>
        </a:p>
      </dsp:txBody>
      <dsp:txXfrm>
        <a:off x="1024775" y="33920"/>
        <a:ext cx="2656015" cy="1069159"/>
      </dsp:txXfrm>
    </dsp:sp>
    <dsp:sp modelId="{959D7EF2-EF3C-4296-A1EA-1837A873ECF8}">
      <dsp:nvSpPr>
        <dsp:cNvPr id="0" name=""/>
        <dsp:cNvSpPr/>
      </dsp:nvSpPr>
      <dsp:spPr>
        <a:xfrm rot="5400000">
          <a:off x="1083679" y="2323621"/>
          <a:ext cx="1411064" cy="170352"/>
        </a:xfrm>
        <a:prstGeom prst="rect">
          <a:avLst/>
        </a:prstGeom>
        <a:solidFill>
          <a:schemeClr val="accent5">
            <a:hueOff val="-1689636"/>
            <a:satOff val="-4355"/>
            <a:lumOff val="-294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96E0E37-EA92-41E1-8A2B-6B0209351165}">
      <dsp:nvSpPr>
        <dsp:cNvPr id="0" name=""/>
        <dsp:cNvSpPr/>
      </dsp:nvSpPr>
      <dsp:spPr>
        <a:xfrm>
          <a:off x="991512" y="1420265"/>
          <a:ext cx="2722541" cy="1135685"/>
        </a:xfrm>
        <a:prstGeom prst="roundRect">
          <a:avLst>
            <a:gd name="adj" fmla="val 10000"/>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Refused Entry</a:t>
          </a:r>
          <a:endParaRPr lang="en-US" sz="2400" kern="1200" dirty="0"/>
        </a:p>
      </dsp:txBody>
      <dsp:txXfrm>
        <a:off x="1024775" y="1453528"/>
        <a:ext cx="2656015" cy="1069159"/>
      </dsp:txXfrm>
    </dsp:sp>
    <dsp:sp modelId="{18A3A508-C882-4FA0-A13A-911581243690}">
      <dsp:nvSpPr>
        <dsp:cNvPr id="0" name=""/>
        <dsp:cNvSpPr/>
      </dsp:nvSpPr>
      <dsp:spPr>
        <a:xfrm>
          <a:off x="1795355" y="3033424"/>
          <a:ext cx="3296828" cy="170352"/>
        </a:xfrm>
        <a:prstGeom prst="rect">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973D462-DE5A-4F91-AF96-9E10D8797237}">
      <dsp:nvSpPr>
        <dsp:cNvPr id="0" name=""/>
        <dsp:cNvSpPr/>
      </dsp:nvSpPr>
      <dsp:spPr>
        <a:xfrm>
          <a:off x="991512" y="2839872"/>
          <a:ext cx="2722541" cy="1135685"/>
        </a:xfrm>
        <a:prstGeom prst="roundRect">
          <a:avLst>
            <a:gd name="adj" fmla="val 10000"/>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Impossible to communicate</a:t>
          </a:r>
          <a:endParaRPr lang="en-US" sz="2400" kern="1200" dirty="0"/>
        </a:p>
      </dsp:txBody>
      <dsp:txXfrm>
        <a:off x="1024775" y="2873135"/>
        <a:ext cx="2656015" cy="1069159"/>
      </dsp:txXfrm>
    </dsp:sp>
    <dsp:sp modelId="{1E6418FE-8A4B-49ED-B8B2-54827859D2C2}">
      <dsp:nvSpPr>
        <dsp:cNvPr id="0" name=""/>
        <dsp:cNvSpPr/>
      </dsp:nvSpPr>
      <dsp:spPr>
        <a:xfrm rot="16200000">
          <a:off x="4392622" y="2323621"/>
          <a:ext cx="1411064" cy="170352"/>
        </a:xfrm>
        <a:prstGeom prst="rect">
          <a:avLst/>
        </a:prstGeom>
        <a:solidFill>
          <a:schemeClr val="accent5">
            <a:hueOff val="-5068907"/>
            <a:satOff val="-13064"/>
            <a:lumOff val="-882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F6C1E84-8336-4983-864A-0641BE34CBA8}">
      <dsp:nvSpPr>
        <dsp:cNvPr id="0" name=""/>
        <dsp:cNvSpPr/>
      </dsp:nvSpPr>
      <dsp:spPr>
        <a:xfrm>
          <a:off x="4338680" y="2839872"/>
          <a:ext cx="2646091" cy="1135685"/>
        </a:xfrm>
        <a:prstGeom prst="roundRect">
          <a:avLst>
            <a:gd name="adj" fmla="val 10000"/>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Unoccupied</a:t>
          </a:r>
          <a:endParaRPr lang="en-US" sz="2400" kern="1200" dirty="0"/>
        </a:p>
      </dsp:txBody>
      <dsp:txXfrm>
        <a:off x="4371943" y="2873135"/>
        <a:ext cx="2579565" cy="1069159"/>
      </dsp:txXfrm>
    </dsp:sp>
    <dsp:sp modelId="{2A001895-DEAF-4DA5-B6A0-356E7E5674F1}">
      <dsp:nvSpPr>
        <dsp:cNvPr id="0" name=""/>
        <dsp:cNvSpPr/>
      </dsp:nvSpPr>
      <dsp:spPr>
        <a:xfrm rot="16200000">
          <a:off x="4392622" y="904013"/>
          <a:ext cx="1411064" cy="170352"/>
        </a:xfrm>
        <a:prstGeom prst="rect">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AE48D3B-6D33-42E1-B63D-AAAD669798D0}">
      <dsp:nvSpPr>
        <dsp:cNvPr id="0" name=""/>
        <dsp:cNvSpPr/>
      </dsp:nvSpPr>
      <dsp:spPr>
        <a:xfrm>
          <a:off x="4338680" y="1420265"/>
          <a:ext cx="2646091" cy="1135685"/>
        </a:xfrm>
        <a:prstGeom prst="roundRect">
          <a:avLst>
            <a:gd name="adj" fmla="val 10000"/>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Absent</a:t>
          </a:r>
          <a:endParaRPr lang="en-US" sz="2400" kern="1200" dirty="0"/>
        </a:p>
      </dsp:txBody>
      <dsp:txXfrm>
        <a:off x="4371943" y="1453528"/>
        <a:ext cx="2579565" cy="1069159"/>
      </dsp:txXfrm>
    </dsp:sp>
    <dsp:sp modelId="{E69E940D-7E89-4237-8F4A-E3DC077EB747}">
      <dsp:nvSpPr>
        <dsp:cNvPr id="0" name=""/>
        <dsp:cNvSpPr/>
      </dsp:nvSpPr>
      <dsp:spPr>
        <a:xfrm>
          <a:off x="4338680" y="657"/>
          <a:ext cx="2646091" cy="1135685"/>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Frustrate/ Endangerment</a:t>
          </a:r>
          <a:endParaRPr lang="en-US" sz="2400" kern="1200" dirty="0"/>
        </a:p>
      </dsp:txBody>
      <dsp:txXfrm>
        <a:off x="4371943" y="33920"/>
        <a:ext cx="2579565" cy="1069159"/>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896E52-A8EF-4D38-A4EF-21EE64100BBC}">
      <dsp:nvSpPr>
        <dsp:cNvPr id="0" name=""/>
        <dsp:cNvSpPr/>
      </dsp:nvSpPr>
      <dsp:spPr>
        <a:xfrm rot="16200000">
          <a:off x="718107" y="-718107"/>
          <a:ext cx="2032000" cy="3468216"/>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Do not eat, drink, smoke or touch your face whilst handling exhibits</a:t>
          </a:r>
          <a:endParaRPr lang="en-US" sz="2400" kern="1200" dirty="0"/>
        </a:p>
      </dsp:txBody>
      <dsp:txXfrm rot="5400000">
        <a:off x="-1" y="1"/>
        <a:ext cx="3468216" cy="1524000"/>
      </dsp:txXfrm>
    </dsp:sp>
    <dsp:sp modelId="{C836732F-C090-463F-9638-88E2AEF150B0}">
      <dsp:nvSpPr>
        <dsp:cNvPr id="0" name=""/>
        <dsp:cNvSpPr/>
      </dsp:nvSpPr>
      <dsp:spPr>
        <a:xfrm>
          <a:off x="3468216" y="0"/>
          <a:ext cx="3468216" cy="2032000"/>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All body fluid examples should be regarded as potentially infectious</a:t>
          </a:r>
          <a:endParaRPr lang="en-US" sz="2400" kern="1200" dirty="0"/>
        </a:p>
      </dsp:txBody>
      <dsp:txXfrm>
        <a:off x="3468216" y="0"/>
        <a:ext cx="3468216" cy="1524000"/>
      </dsp:txXfrm>
    </dsp:sp>
    <dsp:sp modelId="{D40D144F-A6EB-4E71-B9A8-9C50CAC53DB2}">
      <dsp:nvSpPr>
        <dsp:cNvPr id="0" name=""/>
        <dsp:cNvSpPr/>
      </dsp:nvSpPr>
      <dsp:spPr>
        <a:xfrm rot="10800000">
          <a:off x="0" y="2032000"/>
          <a:ext cx="3468216" cy="2032000"/>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Protect all cuts and grazes with waterproof dressings</a:t>
          </a:r>
          <a:endParaRPr lang="en-US" sz="2400" kern="1200" dirty="0"/>
        </a:p>
      </dsp:txBody>
      <dsp:txXfrm rot="10800000">
        <a:off x="0" y="2539999"/>
        <a:ext cx="3468216" cy="1524000"/>
      </dsp:txXfrm>
    </dsp:sp>
    <dsp:sp modelId="{71B7CFEC-A96B-44E1-B810-1F56E70618A1}">
      <dsp:nvSpPr>
        <dsp:cNvPr id="0" name=""/>
        <dsp:cNvSpPr/>
      </dsp:nvSpPr>
      <dsp:spPr>
        <a:xfrm rot="5400000">
          <a:off x="4186324" y="1313892"/>
          <a:ext cx="2032000" cy="3468216"/>
        </a:xfrm>
        <a:prstGeom prst="round1Rect">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Handle all items as little as possible</a:t>
          </a:r>
          <a:endParaRPr lang="en-US" sz="2400" kern="1200" dirty="0"/>
        </a:p>
      </dsp:txBody>
      <dsp:txXfrm rot="-5400000">
        <a:off x="3468216" y="2539999"/>
        <a:ext cx="3468216" cy="1524000"/>
      </dsp:txXfrm>
    </dsp:sp>
    <dsp:sp modelId="{78DDE775-D3AD-47CE-A06E-682FB21285AE}">
      <dsp:nvSpPr>
        <dsp:cNvPr id="0" name=""/>
        <dsp:cNvSpPr/>
      </dsp:nvSpPr>
      <dsp:spPr>
        <a:xfrm>
          <a:off x="2132581" y="1523999"/>
          <a:ext cx="2671268" cy="1016000"/>
        </a:xfrm>
        <a:prstGeom prst="round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Common H &amp; S considerations</a:t>
          </a:r>
        </a:p>
      </dsp:txBody>
      <dsp:txXfrm>
        <a:off x="2182178" y="1573596"/>
        <a:ext cx="2572074" cy="916806"/>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5F7830-2A90-4717-A921-7C63A9620590}">
      <dsp:nvSpPr>
        <dsp:cNvPr id="0" name=""/>
        <dsp:cNvSpPr/>
      </dsp:nvSpPr>
      <dsp:spPr>
        <a:xfrm>
          <a:off x="93526" y="1861"/>
          <a:ext cx="2772378" cy="1663426"/>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 Constable who is lawfully on any premises may seize anything which is:</a:t>
          </a:r>
          <a:endParaRPr lang="en-US" sz="2000" kern="1200" dirty="0"/>
        </a:p>
      </dsp:txBody>
      <dsp:txXfrm>
        <a:off x="142246" y="50581"/>
        <a:ext cx="2674938" cy="1565986"/>
      </dsp:txXfrm>
    </dsp:sp>
    <dsp:sp modelId="{C07E445E-5EB1-4737-9A37-3C1BB3676A4A}">
      <dsp:nvSpPr>
        <dsp:cNvPr id="0" name=""/>
        <dsp:cNvSpPr/>
      </dsp:nvSpPr>
      <dsp:spPr>
        <a:xfrm>
          <a:off x="3109873" y="489800"/>
          <a:ext cx="587744" cy="687549"/>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109873" y="627310"/>
        <a:ext cx="411421" cy="412529"/>
      </dsp:txXfrm>
    </dsp:sp>
    <dsp:sp modelId="{C323610D-70FA-43A1-8205-5F79C8096E0F}">
      <dsp:nvSpPr>
        <dsp:cNvPr id="0" name=""/>
        <dsp:cNvSpPr/>
      </dsp:nvSpPr>
      <dsp:spPr>
        <a:xfrm>
          <a:off x="3974855" y="1861"/>
          <a:ext cx="2772378" cy="1663426"/>
        </a:xfrm>
        <a:prstGeom prst="roundRect">
          <a:avLst>
            <a:gd name="adj" fmla="val 10000"/>
          </a:avLst>
        </a:prstGeom>
        <a:solidFill>
          <a:schemeClr val="accent1">
            <a:shade val="80000"/>
            <a:hueOff val="116428"/>
            <a:satOff val="-2085"/>
            <a:lumOff val="8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Covered by a warrant</a:t>
          </a:r>
          <a:endParaRPr lang="en-US" sz="2000" kern="1200" dirty="0"/>
        </a:p>
      </dsp:txBody>
      <dsp:txXfrm>
        <a:off x="4023575" y="50581"/>
        <a:ext cx="2674938" cy="1565986"/>
      </dsp:txXfrm>
    </dsp:sp>
    <dsp:sp modelId="{3E0E8940-7A07-4AAC-92FE-959235BB251B}">
      <dsp:nvSpPr>
        <dsp:cNvPr id="0" name=""/>
        <dsp:cNvSpPr/>
      </dsp:nvSpPr>
      <dsp:spPr>
        <a:xfrm rot="5400000">
          <a:off x="5067172" y="1859355"/>
          <a:ext cx="587744" cy="687549"/>
        </a:xfrm>
        <a:prstGeom prst="rightArrow">
          <a:avLst>
            <a:gd name="adj1" fmla="val 60000"/>
            <a:gd name="adj2" fmla="val 50000"/>
          </a:avLst>
        </a:prstGeom>
        <a:solidFill>
          <a:schemeClr val="accent1">
            <a:shade val="90000"/>
            <a:hueOff val="174613"/>
            <a:satOff val="-2991"/>
            <a:lumOff val="1198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5154780" y="1909258"/>
        <a:ext cx="412529" cy="411421"/>
      </dsp:txXfrm>
    </dsp:sp>
    <dsp:sp modelId="{BAE1E8C5-C8E2-4803-BEC7-A40EBBDE1A8C}">
      <dsp:nvSpPr>
        <dsp:cNvPr id="0" name=""/>
        <dsp:cNvSpPr/>
      </dsp:nvSpPr>
      <dsp:spPr>
        <a:xfrm>
          <a:off x="3974855" y="2774240"/>
          <a:ext cx="2772378" cy="1663426"/>
        </a:xfrm>
        <a:prstGeom prst="roundRect">
          <a:avLst>
            <a:gd name="adj" fmla="val 10000"/>
          </a:avLst>
        </a:prstGeom>
        <a:solidFill>
          <a:schemeClr val="accent1">
            <a:shade val="80000"/>
            <a:hueOff val="232855"/>
            <a:satOff val="-4171"/>
            <a:lumOff val="17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Anything they have reasonable grounds for believing is evidence of an offence</a:t>
          </a:r>
        </a:p>
      </dsp:txBody>
      <dsp:txXfrm>
        <a:off x="4023575" y="2822960"/>
        <a:ext cx="2674938" cy="1565986"/>
      </dsp:txXfrm>
    </dsp:sp>
    <dsp:sp modelId="{9CA685C1-AAAE-4AD3-A58E-20D15AFB2EF4}">
      <dsp:nvSpPr>
        <dsp:cNvPr id="0" name=""/>
        <dsp:cNvSpPr/>
      </dsp:nvSpPr>
      <dsp:spPr>
        <a:xfrm rot="10800000">
          <a:off x="3143142" y="3262178"/>
          <a:ext cx="587744" cy="687549"/>
        </a:xfrm>
        <a:prstGeom prst="rightArrow">
          <a:avLst>
            <a:gd name="adj1" fmla="val 60000"/>
            <a:gd name="adj2" fmla="val 50000"/>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10800000">
        <a:off x="3319465" y="3399688"/>
        <a:ext cx="411421" cy="412529"/>
      </dsp:txXfrm>
    </dsp:sp>
    <dsp:sp modelId="{B382C747-BFDC-4966-853E-3DE2E22EEA86}">
      <dsp:nvSpPr>
        <dsp:cNvPr id="0" name=""/>
        <dsp:cNvSpPr/>
      </dsp:nvSpPr>
      <dsp:spPr>
        <a:xfrm>
          <a:off x="93526" y="2774240"/>
          <a:ext cx="2772378" cy="1663426"/>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Anything that has been obtained in consequence of the commission of an offence</a:t>
          </a:r>
          <a:endParaRPr lang="en-US" sz="2000" kern="1200" dirty="0"/>
        </a:p>
      </dsp:txBody>
      <dsp:txXfrm>
        <a:off x="142246" y="2822960"/>
        <a:ext cx="2674938" cy="1565986"/>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ACFFA8-133E-4EA1-8BFC-6FE9F844C363}">
      <dsp:nvSpPr>
        <dsp:cNvPr id="0" name=""/>
        <dsp:cNvSpPr/>
      </dsp:nvSpPr>
      <dsp:spPr>
        <a:xfrm>
          <a:off x="545384" y="2592"/>
          <a:ext cx="3229711" cy="606183"/>
        </a:xfrm>
        <a:prstGeom prst="roundRect">
          <a:avLst>
            <a:gd name="adj" fmla="val 10000"/>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C</a:t>
          </a:r>
          <a:r>
            <a:rPr lang="en-US" sz="2400" kern="1200"/>
            <a:t>oncealed</a:t>
          </a:r>
          <a:endParaRPr lang="en-US" sz="2400" kern="1200" dirty="0"/>
        </a:p>
      </dsp:txBody>
      <dsp:txXfrm>
        <a:off x="563138" y="20346"/>
        <a:ext cx="3194203" cy="570675"/>
      </dsp:txXfrm>
    </dsp:sp>
    <dsp:sp modelId="{A7E96A1C-6FB8-40B4-BFA4-0B5474AB2F8B}">
      <dsp:nvSpPr>
        <dsp:cNvPr id="0" name=""/>
        <dsp:cNvSpPr/>
      </dsp:nvSpPr>
      <dsp:spPr>
        <a:xfrm rot="5400000">
          <a:off x="2046580" y="623930"/>
          <a:ext cx="227318" cy="272782"/>
        </a:xfrm>
        <a:prstGeom prst="rightArrow">
          <a:avLst>
            <a:gd name="adj1" fmla="val 60000"/>
            <a:gd name="adj2" fmla="val 50000"/>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646662"/>
        <a:ext cx="163670" cy="159123"/>
      </dsp:txXfrm>
    </dsp:sp>
    <dsp:sp modelId="{BAB31F42-6FEA-457A-97B9-7FCFCF14B0F6}">
      <dsp:nvSpPr>
        <dsp:cNvPr id="0" name=""/>
        <dsp:cNvSpPr/>
      </dsp:nvSpPr>
      <dsp:spPr>
        <a:xfrm>
          <a:off x="545384" y="911868"/>
          <a:ext cx="3229711" cy="606183"/>
        </a:xfrm>
        <a:prstGeom prst="roundRect">
          <a:avLst>
            <a:gd name="adj" fmla="val 10000"/>
          </a:avLst>
        </a:prstGeom>
        <a:solidFill>
          <a:schemeClr val="accent3">
            <a:shade val="80000"/>
            <a:hueOff val="0"/>
            <a:satOff val="0"/>
            <a:lumOff val="477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L</a:t>
          </a:r>
          <a:r>
            <a:rPr lang="en-US" sz="2400" kern="1200"/>
            <a:t>ost</a:t>
          </a:r>
          <a:endParaRPr lang="en-US" sz="2400" kern="1200" dirty="0"/>
        </a:p>
      </dsp:txBody>
      <dsp:txXfrm>
        <a:off x="563138" y="929622"/>
        <a:ext cx="3194203" cy="570675"/>
      </dsp:txXfrm>
    </dsp:sp>
    <dsp:sp modelId="{C29397A2-8F27-4821-B011-23A55CCA3CB9}">
      <dsp:nvSpPr>
        <dsp:cNvPr id="0" name=""/>
        <dsp:cNvSpPr/>
      </dsp:nvSpPr>
      <dsp:spPr>
        <a:xfrm rot="5400000">
          <a:off x="2046580" y="1533206"/>
          <a:ext cx="227318" cy="272782"/>
        </a:xfrm>
        <a:prstGeom prst="rightArrow">
          <a:avLst>
            <a:gd name="adj1" fmla="val 60000"/>
            <a:gd name="adj2" fmla="val 50000"/>
          </a:avLst>
        </a:prstGeom>
        <a:solidFill>
          <a:schemeClr val="accent3">
            <a:shade val="90000"/>
            <a:hueOff val="0"/>
            <a:satOff val="0"/>
            <a:lumOff val="529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1555938"/>
        <a:ext cx="163670" cy="159123"/>
      </dsp:txXfrm>
    </dsp:sp>
    <dsp:sp modelId="{EBED071A-1864-4416-B14F-929459B212A7}">
      <dsp:nvSpPr>
        <dsp:cNvPr id="0" name=""/>
        <dsp:cNvSpPr/>
      </dsp:nvSpPr>
      <dsp:spPr>
        <a:xfrm>
          <a:off x="545384" y="1821144"/>
          <a:ext cx="3229711" cy="606183"/>
        </a:xfrm>
        <a:prstGeom prst="roundRect">
          <a:avLst>
            <a:gd name="adj" fmla="val 10000"/>
          </a:avLst>
        </a:prstGeom>
        <a:solidFill>
          <a:schemeClr val="accent3">
            <a:shade val="80000"/>
            <a:hueOff val="0"/>
            <a:satOff val="0"/>
            <a:lumOff val="95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A</a:t>
          </a:r>
          <a:r>
            <a:rPr lang="en-US" sz="2400" kern="1200"/>
            <a:t>ltered</a:t>
          </a:r>
          <a:endParaRPr lang="en-US" sz="2400" kern="1200" dirty="0"/>
        </a:p>
      </dsp:txBody>
      <dsp:txXfrm>
        <a:off x="563138" y="1838898"/>
        <a:ext cx="3194203" cy="570675"/>
      </dsp:txXfrm>
    </dsp:sp>
    <dsp:sp modelId="{868DB2D1-4BB2-4981-BDA5-BD7DD09DFE3A}">
      <dsp:nvSpPr>
        <dsp:cNvPr id="0" name=""/>
        <dsp:cNvSpPr/>
      </dsp:nvSpPr>
      <dsp:spPr>
        <a:xfrm rot="5400000">
          <a:off x="2046580" y="2442482"/>
          <a:ext cx="227318" cy="272782"/>
        </a:xfrm>
        <a:prstGeom prst="rightArrow">
          <a:avLst>
            <a:gd name="adj1" fmla="val 60000"/>
            <a:gd name="adj2" fmla="val 50000"/>
          </a:avLst>
        </a:prstGeom>
        <a:solidFill>
          <a:schemeClr val="accent3">
            <a:shade val="90000"/>
            <a:hueOff val="0"/>
            <a:satOff val="0"/>
            <a:lumOff val="105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2465214"/>
        <a:ext cx="163670" cy="159123"/>
      </dsp:txXfrm>
    </dsp:sp>
    <dsp:sp modelId="{E85FEA01-6DCF-4AE9-A48A-D4E99B607A42}">
      <dsp:nvSpPr>
        <dsp:cNvPr id="0" name=""/>
        <dsp:cNvSpPr/>
      </dsp:nvSpPr>
      <dsp:spPr>
        <a:xfrm>
          <a:off x="653041" y="2730419"/>
          <a:ext cx="3014396" cy="606183"/>
        </a:xfrm>
        <a:prstGeom prst="roundRect">
          <a:avLst>
            <a:gd name="adj" fmla="val 10000"/>
          </a:avLst>
        </a:prstGeom>
        <a:solidFill>
          <a:schemeClr val="accent3">
            <a:shade val="80000"/>
            <a:hueOff val="0"/>
            <a:satOff val="0"/>
            <a:lumOff val="1431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D</a:t>
          </a:r>
          <a:r>
            <a:rPr lang="en-US" sz="2400" kern="1200"/>
            <a:t>amaged</a:t>
          </a:r>
          <a:endParaRPr lang="en-US" sz="2400" kern="1200" dirty="0"/>
        </a:p>
      </dsp:txBody>
      <dsp:txXfrm>
        <a:off x="670795" y="2748173"/>
        <a:ext cx="2978888" cy="570675"/>
      </dsp:txXfrm>
    </dsp:sp>
    <dsp:sp modelId="{64E300F4-4BBD-4305-8BD6-F74FAB64081E}">
      <dsp:nvSpPr>
        <dsp:cNvPr id="0" name=""/>
        <dsp:cNvSpPr/>
      </dsp:nvSpPr>
      <dsp:spPr>
        <a:xfrm rot="5400000">
          <a:off x="2046580" y="3351758"/>
          <a:ext cx="227318" cy="272782"/>
        </a:xfrm>
        <a:prstGeom prst="rightArrow">
          <a:avLst>
            <a:gd name="adj1" fmla="val 60000"/>
            <a:gd name="adj2" fmla="val 50000"/>
          </a:avLst>
        </a:prstGeom>
        <a:solidFill>
          <a:schemeClr val="accent3">
            <a:shade val="90000"/>
            <a:hueOff val="0"/>
            <a:satOff val="0"/>
            <a:lumOff val="158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2078405" y="3374490"/>
        <a:ext cx="163670" cy="159123"/>
      </dsp:txXfrm>
    </dsp:sp>
    <dsp:sp modelId="{B7436FB3-5405-4E56-BB1E-1AF689CE4C2C}">
      <dsp:nvSpPr>
        <dsp:cNvPr id="0" name=""/>
        <dsp:cNvSpPr/>
      </dsp:nvSpPr>
      <dsp:spPr>
        <a:xfrm>
          <a:off x="653041" y="3639695"/>
          <a:ext cx="3014396" cy="606183"/>
        </a:xfrm>
        <a:prstGeom prst="roundRect">
          <a:avLst>
            <a:gd name="adj" fmla="val 10000"/>
          </a:avLst>
        </a:prstGeom>
        <a:solidFill>
          <a:schemeClr val="accent3">
            <a:shade val="80000"/>
            <a:hueOff val="0"/>
            <a:satOff val="0"/>
            <a:lumOff val="19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US" sz="3200" b="1" i="1" u="sng" kern="1200"/>
            <a:t>D</a:t>
          </a:r>
          <a:r>
            <a:rPr lang="en-US" sz="2400" kern="1200"/>
            <a:t>estroyed</a:t>
          </a:r>
          <a:endParaRPr lang="en-US" sz="2400" kern="1200" dirty="0"/>
        </a:p>
      </dsp:txBody>
      <dsp:txXfrm>
        <a:off x="670795" y="3657449"/>
        <a:ext cx="2978888" cy="570675"/>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13A10E-7E26-4CDA-9B0F-77E84B718BD1}">
      <dsp:nvSpPr>
        <dsp:cNvPr id="0" name=""/>
        <dsp:cNvSpPr/>
      </dsp:nvSpPr>
      <dsp:spPr>
        <a:xfrm>
          <a:off x="296742" y="1405"/>
          <a:ext cx="1826814" cy="1096088"/>
        </a:xfrm>
        <a:prstGeom prst="roundRect">
          <a:avLst>
            <a:gd name="adj" fmla="val 10000"/>
          </a:avLst>
        </a:prstGeom>
        <a:solidFill>
          <a:schemeClr val="accent2">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Seize</a:t>
          </a:r>
          <a:endParaRPr lang="en-US" sz="2000" kern="1200" dirty="0"/>
        </a:p>
      </dsp:txBody>
      <dsp:txXfrm>
        <a:off x="328845" y="33508"/>
        <a:ext cx="1762608" cy="1031882"/>
      </dsp:txXfrm>
    </dsp:sp>
    <dsp:sp modelId="{2B1C7978-6AAE-44BC-9B10-F4FF7F76758A}">
      <dsp:nvSpPr>
        <dsp:cNvPr id="0" name=""/>
        <dsp:cNvSpPr/>
      </dsp:nvSpPr>
      <dsp:spPr>
        <a:xfrm>
          <a:off x="2284316" y="322924"/>
          <a:ext cx="387284" cy="453050"/>
        </a:xfrm>
        <a:prstGeom prst="rightArrow">
          <a:avLst>
            <a:gd name="adj1" fmla="val 60000"/>
            <a:gd name="adj2" fmla="val 50000"/>
          </a:avLst>
        </a:prstGeom>
        <a:solidFill>
          <a:schemeClr val="accent2">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2284316" y="413534"/>
        <a:ext cx="271099" cy="271830"/>
      </dsp:txXfrm>
    </dsp:sp>
    <dsp:sp modelId="{BCC0CE5A-EFE8-4618-B44E-16942F6920ED}">
      <dsp:nvSpPr>
        <dsp:cNvPr id="0" name=""/>
        <dsp:cNvSpPr/>
      </dsp:nvSpPr>
      <dsp:spPr>
        <a:xfrm>
          <a:off x="2854282" y="1405"/>
          <a:ext cx="1826814" cy="1096088"/>
        </a:xfrm>
        <a:prstGeom prst="roundRect">
          <a:avLst>
            <a:gd name="adj" fmla="val 10000"/>
          </a:avLst>
        </a:prstGeom>
        <a:solidFill>
          <a:schemeClr val="accent2">
            <a:shade val="50000"/>
            <a:hueOff val="-147793"/>
            <a:satOff val="1946"/>
            <a:lumOff val="116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Correctly package</a:t>
          </a:r>
          <a:endParaRPr lang="en-US" sz="2000" kern="1200" dirty="0"/>
        </a:p>
      </dsp:txBody>
      <dsp:txXfrm>
        <a:off x="2886385" y="33508"/>
        <a:ext cx="1762608" cy="1031882"/>
      </dsp:txXfrm>
    </dsp:sp>
    <dsp:sp modelId="{5CC61EF2-4623-408F-B166-D334D55199E4}">
      <dsp:nvSpPr>
        <dsp:cNvPr id="0" name=""/>
        <dsp:cNvSpPr/>
      </dsp:nvSpPr>
      <dsp:spPr>
        <a:xfrm>
          <a:off x="4841856" y="322924"/>
          <a:ext cx="387284" cy="453050"/>
        </a:xfrm>
        <a:prstGeom prst="rightArrow">
          <a:avLst>
            <a:gd name="adj1" fmla="val 60000"/>
            <a:gd name="adj2" fmla="val 50000"/>
          </a:avLst>
        </a:prstGeom>
        <a:solidFill>
          <a:schemeClr val="accent2">
            <a:shade val="90000"/>
            <a:hueOff val="-164195"/>
            <a:satOff val="117"/>
            <a:lumOff val="91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841856" y="413534"/>
        <a:ext cx="271099" cy="271830"/>
      </dsp:txXfrm>
    </dsp:sp>
    <dsp:sp modelId="{B2F3ACC7-7A57-4317-BDF1-92845F4B00F2}">
      <dsp:nvSpPr>
        <dsp:cNvPr id="0" name=""/>
        <dsp:cNvSpPr/>
      </dsp:nvSpPr>
      <dsp:spPr>
        <a:xfrm>
          <a:off x="5411823" y="1405"/>
          <a:ext cx="1826814" cy="1096088"/>
        </a:xfrm>
        <a:prstGeom prst="roundRect">
          <a:avLst>
            <a:gd name="adj" fmla="val 10000"/>
          </a:avLst>
        </a:prstGeom>
        <a:solidFill>
          <a:schemeClr val="accent2">
            <a:shade val="50000"/>
            <a:hueOff val="-295587"/>
            <a:satOff val="3892"/>
            <a:lumOff val="233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Exhibit label</a:t>
          </a:r>
          <a:endParaRPr lang="en-US" sz="2000" kern="1200" dirty="0"/>
        </a:p>
      </dsp:txBody>
      <dsp:txXfrm>
        <a:off x="5443926" y="33508"/>
        <a:ext cx="1762608" cy="1031882"/>
      </dsp:txXfrm>
    </dsp:sp>
    <dsp:sp modelId="{97816A66-53BC-4E3D-B0DF-FD794AEF1363}">
      <dsp:nvSpPr>
        <dsp:cNvPr id="0" name=""/>
        <dsp:cNvSpPr/>
      </dsp:nvSpPr>
      <dsp:spPr>
        <a:xfrm rot="5400000">
          <a:off x="6131588" y="1225370"/>
          <a:ext cx="387284" cy="453050"/>
        </a:xfrm>
        <a:prstGeom prst="rightArrow">
          <a:avLst>
            <a:gd name="adj1" fmla="val 60000"/>
            <a:gd name="adj2" fmla="val 50000"/>
          </a:avLst>
        </a:prstGeom>
        <a:solidFill>
          <a:schemeClr val="accent2">
            <a:shade val="90000"/>
            <a:hueOff val="-328389"/>
            <a:satOff val="234"/>
            <a:lumOff val="1835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6189316" y="1258253"/>
        <a:ext cx="271830" cy="271099"/>
      </dsp:txXfrm>
    </dsp:sp>
    <dsp:sp modelId="{38DC6024-A60C-4CFB-B337-716E0B86A82B}">
      <dsp:nvSpPr>
        <dsp:cNvPr id="0" name=""/>
        <dsp:cNvSpPr/>
      </dsp:nvSpPr>
      <dsp:spPr>
        <a:xfrm>
          <a:off x="5411823" y="1828219"/>
          <a:ext cx="1826814" cy="1096088"/>
        </a:xfrm>
        <a:prstGeom prst="roundRect">
          <a:avLst>
            <a:gd name="adj" fmla="val 10000"/>
          </a:avLst>
        </a:prstGeom>
        <a:solidFill>
          <a:schemeClr val="accent2">
            <a:shade val="50000"/>
            <a:hueOff val="-443380"/>
            <a:satOff val="5837"/>
            <a:lumOff val="349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Exhibit number</a:t>
          </a:r>
          <a:endParaRPr lang="en-US" sz="2000" kern="1200" dirty="0"/>
        </a:p>
      </dsp:txBody>
      <dsp:txXfrm>
        <a:off x="5443926" y="1860322"/>
        <a:ext cx="1762608" cy="1031882"/>
      </dsp:txXfrm>
    </dsp:sp>
    <dsp:sp modelId="{AC494985-7DFE-4CDE-8CEF-C6EFCD7E1866}">
      <dsp:nvSpPr>
        <dsp:cNvPr id="0" name=""/>
        <dsp:cNvSpPr/>
      </dsp:nvSpPr>
      <dsp:spPr>
        <a:xfrm rot="10800000">
          <a:off x="4863778" y="2149738"/>
          <a:ext cx="387284" cy="453050"/>
        </a:xfrm>
        <a:prstGeom prst="rightArrow">
          <a:avLst>
            <a:gd name="adj1" fmla="val 60000"/>
            <a:gd name="adj2" fmla="val 50000"/>
          </a:avLst>
        </a:prstGeom>
        <a:solidFill>
          <a:schemeClr val="accent2">
            <a:shade val="90000"/>
            <a:hueOff val="-492584"/>
            <a:satOff val="351"/>
            <a:lumOff val="2752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dirty="0"/>
        </a:p>
      </dsp:txBody>
      <dsp:txXfrm rot="10800000">
        <a:off x="4979963" y="2240348"/>
        <a:ext cx="271099" cy="271830"/>
      </dsp:txXfrm>
    </dsp:sp>
    <dsp:sp modelId="{6F9B0A35-3381-4D68-A62E-7B817464E62F}">
      <dsp:nvSpPr>
        <dsp:cNvPr id="0" name=""/>
        <dsp:cNvSpPr/>
      </dsp:nvSpPr>
      <dsp:spPr>
        <a:xfrm>
          <a:off x="2854282" y="1828219"/>
          <a:ext cx="1826814" cy="1096088"/>
        </a:xfrm>
        <a:prstGeom prst="roundRect">
          <a:avLst>
            <a:gd name="adj" fmla="val 10000"/>
          </a:avLst>
        </a:prstGeom>
        <a:solidFill>
          <a:schemeClr val="accent2">
            <a:shade val="50000"/>
            <a:hueOff val="-591173"/>
            <a:satOff val="7783"/>
            <a:lumOff val="466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Forensic Examination</a:t>
          </a:r>
          <a:endParaRPr lang="en-US" sz="2000" kern="1200" dirty="0"/>
        </a:p>
      </dsp:txBody>
      <dsp:txXfrm>
        <a:off x="2886385" y="1860322"/>
        <a:ext cx="1762608" cy="1031882"/>
      </dsp:txXfrm>
    </dsp:sp>
    <dsp:sp modelId="{4DFCCC5F-4F4D-4511-BF11-4C5AC3F0583B}">
      <dsp:nvSpPr>
        <dsp:cNvPr id="0" name=""/>
        <dsp:cNvSpPr/>
      </dsp:nvSpPr>
      <dsp:spPr>
        <a:xfrm rot="10800000">
          <a:off x="2306238" y="2149738"/>
          <a:ext cx="387284" cy="453050"/>
        </a:xfrm>
        <a:prstGeom prst="rightArrow">
          <a:avLst>
            <a:gd name="adj1" fmla="val 60000"/>
            <a:gd name="adj2" fmla="val 50000"/>
          </a:avLst>
        </a:prstGeom>
        <a:solidFill>
          <a:schemeClr val="accent2">
            <a:shade val="90000"/>
            <a:hueOff val="-492584"/>
            <a:satOff val="351"/>
            <a:lumOff val="2752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10800000">
        <a:off x="2422423" y="2240348"/>
        <a:ext cx="271099" cy="271830"/>
      </dsp:txXfrm>
    </dsp:sp>
    <dsp:sp modelId="{92CB7DC2-0816-47AA-8ECC-027F6B7B75C3}">
      <dsp:nvSpPr>
        <dsp:cNvPr id="0" name=""/>
        <dsp:cNvSpPr/>
      </dsp:nvSpPr>
      <dsp:spPr>
        <a:xfrm>
          <a:off x="296742" y="1828219"/>
          <a:ext cx="1826814" cy="1096088"/>
        </a:xfrm>
        <a:prstGeom prst="roundRect">
          <a:avLst>
            <a:gd name="adj" fmla="val 10000"/>
          </a:avLst>
        </a:prstGeom>
        <a:solidFill>
          <a:schemeClr val="accent2">
            <a:shade val="50000"/>
            <a:hueOff val="-443380"/>
            <a:satOff val="5837"/>
            <a:lumOff val="349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Continuity signature</a:t>
          </a:r>
          <a:endParaRPr lang="en-US" sz="2000" kern="1200" dirty="0"/>
        </a:p>
      </dsp:txBody>
      <dsp:txXfrm>
        <a:off x="328845" y="1860322"/>
        <a:ext cx="1762608" cy="1031882"/>
      </dsp:txXfrm>
    </dsp:sp>
    <dsp:sp modelId="{D7DDE643-5238-4734-BA7A-895901DCDC82}">
      <dsp:nvSpPr>
        <dsp:cNvPr id="0" name=""/>
        <dsp:cNvSpPr/>
      </dsp:nvSpPr>
      <dsp:spPr>
        <a:xfrm rot="5400000">
          <a:off x="1016507" y="3052185"/>
          <a:ext cx="387284" cy="453050"/>
        </a:xfrm>
        <a:prstGeom prst="rightArrow">
          <a:avLst>
            <a:gd name="adj1" fmla="val 60000"/>
            <a:gd name="adj2" fmla="val 50000"/>
          </a:avLst>
        </a:prstGeom>
        <a:solidFill>
          <a:schemeClr val="accent2">
            <a:shade val="90000"/>
            <a:hueOff val="-328389"/>
            <a:satOff val="234"/>
            <a:lumOff val="1835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dirty="0"/>
        </a:p>
      </dsp:txBody>
      <dsp:txXfrm rot="-5400000">
        <a:off x="1074235" y="3085068"/>
        <a:ext cx="271830" cy="271099"/>
      </dsp:txXfrm>
    </dsp:sp>
    <dsp:sp modelId="{A9B97615-AFE9-478F-A641-367E0762E98F}">
      <dsp:nvSpPr>
        <dsp:cNvPr id="0" name=""/>
        <dsp:cNvSpPr/>
      </dsp:nvSpPr>
      <dsp:spPr>
        <a:xfrm>
          <a:off x="296742" y="3655034"/>
          <a:ext cx="1826814" cy="1096088"/>
        </a:xfrm>
        <a:prstGeom prst="roundRect">
          <a:avLst>
            <a:gd name="adj" fmla="val 10000"/>
          </a:avLst>
        </a:prstGeom>
        <a:solidFill>
          <a:schemeClr val="accent2">
            <a:shade val="50000"/>
            <a:hueOff val="-295587"/>
            <a:satOff val="3892"/>
            <a:lumOff val="233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Evidence for court</a:t>
          </a:r>
          <a:endParaRPr lang="en-US" sz="2000" kern="1200" dirty="0"/>
        </a:p>
      </dsp:txBody>
      <dsp:txXfrm>
        <a:off x="328845" y="3687137"/>
        <a:ext cx="1762608" cy="1031882"/>
      </dsp:txXfrm>
    </dsp:sp>
    <dsp:sp modelId="{20D5C56B-1E73-4015-8C6B-A71D37EC350C}">
      <dsp:nvSpPr>
        <dsp:cNvPr id="0" name=""/>
        <dsp:cNvSpPr/>
      </dsp:nvSpPr>
      <dsp:spPr>
        <a:xfrm>
          <a:off x="2284316" y="3976553"/>
          <a:ext cx="387284" cy="453050"/>
        </a:xfrm>
        <a:prstGeom prst="rightArrow">
          <a:avLst>
            <a:gd name="adj1" fmla="val 60000"/>
            <a:gd name="adj2" fmla="val 50000"/>
          </a:avLst>
        </a:prstGeom>
        <a:solidFill>
          <a:schemeClr val="accent2">
            <a:shade val="90000"/>
            <a:hueOff val="-164195"/>
            <a:satOff val="117"/>
            <a:lumOff val="91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2284316" y="4067163"/>
        <a:ext cx="271099" cy="271830"/>
      </dsp:txXfrm>
    </dsp:sp>
    <dsp:sp modelId="{86A5267D-42E8-4FD4-940A-1CC922AD9554}">
      <dsp:nvSpPr>
        <dsp:cNvPr id="0" name=""/>
        <dsp:cNvSpPr/>
      </dsp:nvSpPr>
      <dsp:spPr>
        <a:xfrm>
          <a:off x="2854282" y="3655034"/>
          <a:ext cx="1826814" cy="1096088"/>
        </a:xfrm>
        <a:prstGeom prst="roundRect">
          <a:avLst>
            <a:gd name="adj" fmla="val 10000"/>
          </a:avLst>
        </a:prstGeom>
        <a:solidFill>
          <a:schemeClr val="accent2">
            <a:shade val="50000"/>
            <a:hueOff val="-147793"/>
            <a:satOff val="1946"/>
            <a:lumOff val="116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EPNB entry/ statement</a:t>
          </a:r>
          <a:endParaRPr lang="en-US" sz="2000" kern="1200" dirty="0"/>
        </a:p>
      </dsp:txBody>
      <dsp:txXfrm>
        <a:off x="2886385" y="3687137"/>
        <a:ext cx="1762608" cy="1031882"/>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7B6CE5-88A6-F447-8711-D1CC2CCBADB9}">
      <dsp:nvSpPr>
        <dsp:cNvPr id="0" name=""/>
        <dsp:cNvSpPr/>
      </dsp:nvSpPr>
      <dsp:spPr>
        <a:xfrm>
          <a:off x="0" y="31563"/>
          <a:ext cx="10515600" cy="119925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US" sz="5000" kern="1200" dirty="0"/>
            <a:t>To understand what amounts to:</a:t>
          </a:r>
        </a:p>
      </dsp:txBody>
      <dsp:txXfrm>
        <a:off x="58543" y="90106"/>
        <a:ext cx="10398514" cy="1082164"/>
      </dsp:txXfrm>
    </dsp:sp>
    <dsp:sp modelId="{2666C3A8-3DDF-234C-9B41-27AF42DE25BF}">
      <dsp:nvSpPr>
        <dsp:cNvPr id="0" name=""/>
        <dsp:cNvSpPr/>
      </dsp:nvSpPr>
      <dsp:spPr>
        <a:xfrm>
          <a:off x="0" y="1374813"/>
          <a:ext cx="10515600" cy="119925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US" sz="5000" kern="1200"/>
            <a:t>-Burglary Sec. 91A/91B</a:t>
          </a:r>
        </a:p>
      </dsp:txBody>
      <dsp:txXfrm>
        <a:off x="58543" y="1433356"/>
        <a:ext cx="10398514" cy="1082164"/>
      </dsp:txXfrm>
    </dsp:sp>
    <dsp:sp modelId="{5F8449CC-6217-A648-90CE-FA378F73B110}">
      <dsp:nvSpPr>
        <dsp:cNvPr id="0" name=""/>
        <dsp:cNvSpPr/>
      </dsp:nvSpPr>
      <dsp:spPr>
        <a:xfrm>
          <a:off x="0" y="2718063"/>
          <a:ext cx="10515600" cy="119925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l" defTabSz="2222500">
            <a:lnSpc>
              <a:spcPct val="90000"/>
            </a:lnSpc>
            <a:spcBef>
              <a:spcPct val="0"/>
            </a:spcBef>
            <a:spcAft>
              <a:spcPct val="35000"/>
            </a:spcAft>
            <a:buNone/>
          </a:pPr>
          <a:r>
            <a:rPr lang="en-US" sz="5000" kern="1200"/>
            <a:t>-Robbery Sec.8</a:t>
          </a:r>
        </a:p>
      </dsp:txBody>
      <dsp:txXfrm>
        <a:off x="58543" y="2776606"/>
        <a:ext cx="10398514" cy="1082164"/>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F95CF6-C098-C449-97E6-CC7D8A54C21C}">
      <dsp:nvSpPr>
        <dsp:cNvPr id="0" name=""/>
        <dsp:cNvSpPr/>
      </dsp:nvSpPr>
      <dsp:spPr>
        <a:xfrm>
          <a:off x="1311589" y="0"/>
          <a:ext cx="8580596" cy="5894172"/>
        </a:xfrm>
        <a:prstGeom prst="rightArrow">
          <a:avLst/>
        </a:prstGeom>
        <a:solidFill>
          <a:schemeClr val="accent1"/>
        </a:solidFill>
        <a:ln>
          <a:noFill/>
        </a:ln>
        <a:effectLst/>
      </dsp:spPr>
      <dsp:style>
        <a:lnRef idx="0">
          <a:scrgbClr r="0" g="0" b="0"/>
        </a:lnRef>
        <a:fillRef idx="1">
          <a:scrgbClr r="0" g="0" b="0"/>
        </a:fillRef>
        <a:effectRef idx="1">
          <a:scrgbClr r="0" g="0" b="0"/>
        </a:effectRef>
        <a:fontRef idx="minor"/>
      </dsp:style>
    </dsp:sp>
    <dsp:sp modelId="{C3CEB9EA-F4CF-AE49-B113-5A97ABAA0C41}">
      <dsp:nvSpPr>
        <dsp:cNvPr id="0" name=""/>
        <dsp:cNvSpPr/>
      </dsp:nvSpPr>
      <dsp:spPr>
        <a:xfrm>
          <a:off x="0" y="1793266"/>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solidFill>
                <a:srgbClr val="FF0000"/>
              </a:solidFill>
            </a:rPr>
            <a:t>S</a:t>
          </a:r>
          <a:r>
            <a:rPr lang="en-US" sz="2400" b="1" i="1" u="sng" kern="1200" dirty="0"/>
            <a:t>teal</a:t>
          </a:r>
          <a:r>
            <a:rPr lang="en-US" sz="2400" kern="1200" dirty="0"/>
            <a:t> anything therein </a:t>
          </a:r>
          <a:r>
            <a:rPr lang="en-US" sz="2400" kern="1200" dirty="0">
              <a:solidFill>
                <a:srgbClr val="FF0000"/>
              </a:solidFill>
            </a:rPr>
            <a:t>OR</a:t>
          </a:r>
        </a:p>
      </dsp:txBody>
      <dsp:txXfrm>
        <a:off x="115092" y="1908358"/>
        <a:ext cx="2798261" cy="2127484"/>
      </dsp:txXfrm>
    </dsp:sp>
    <dsp:sp modelId="{9A9C85EE-B97E-8F4D-9C17-7734EC8CA20A}">
      <dsp:nvSpPr>
        <dsp:cNvPr id="0" name=""/>
        <dsp:cNvSpPr/>
      </dsp:nvSpPr>
      <dsp:spPr>
        <a:xfrm>
          <a:off x="3533186" y="1768251"/>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u="sng" kern="1200" dirty="0">
              <a:solidFill>
                <a:srgbClr val="FF0000"/>
              </a:solidFill>
            </a:rPr>
            <a:t>I</a:t>
          </a:r>
          <a:r>
            <a:rPr lang="en-US" sz="2400" kern="1200" dirty="0"/>
            <a:t>nflict </a:t>
          </a:r>
          <a:r>
            <a:rPr lang="en-US" sz="2400" b="1" i="1" u="sng" kern="1200" dirty="0"/>
            <a:t>grievous bodily harm </a:t>
          </a:r>
          <a:r>
            <a:rPr lang="en-US" sz="2400" kern="1200" dirty="0"/>
            <a:t>on any person therein </a:t>
          </a:r>
          <a:r>
            <a:rPr lang="en-US" sz="2400" kern="1200" dirty="0">
              <a:solidFill>
                <a:srgbClr val="FF0000"/>
              </a:solidFill>
            </a:rPr>
            <a:t>OR</a:t>
          </a:r>
        </a:p>
      </dsp:txBody>
      <dsp:txXfrm>
        <a:off x="3648278" y="1883343"/>
        <a:ext cx="2798261" cy="2127484"/>
      </dsp:txXfrm>
    </dsp:sp>
    <dsp:sp modelId="{C1D58214-8715-5448-82C1-8EE3F04F4F58}">
      <dsp:nvSpPr>
        <dsp:cNvPr id="0" name=""/>
        <dsp:cNvSpPr/>
      </dsp:nvSpPr>
      <dsp:spPr>
        <a:xfrm>
          <a:off x="7066373" y="1768251"/>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solidFill>
                <a:srgbClr val="FF0000"/>
              </a:solidFill>
            </a:rPr>
            <a:t>D</a:t>
          </a:r>
          <a:r>
            <a:rPr lang="en-US" sz="2400" b="1" i="1" u="sng" kern="1200" dirty="0"/>
            <a:t>amage</a:t>
          </a:r>
          <a:r>
            <a:rPr lang="en-US" sz="2400" kern="1200" dirty="0"/>
            <a:t> any property therein</a:t>
          </a:r>
        </a:p>
      </dsp:txBody>
      <dsp:txXfrm>
        <a:off x="7181465" y="1883343"/>
        <a:ext cx="2798261" cy="2127484"/>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CF96E0-282B-534D-8901-3A61F83108A0}">
      <dsp:nvSpPr>
        <dsp:cNvPr id="0" name=""/>
        <dsp:cNvSpPr/>
      </dsp:nvSpPr>
      <dsp:spPr>
        <a:xfrm>
          <a:off x="0" y="463"/>
          <a:ext cx="7926051" cy="0"/>
        </a:xfrm>
        <a:prstGeom prst="line">
          <a:avLst/>
        </a:prstGeom>
        <a:solidFill>
          <a:schemeClr val="accent1">
            <a:shade val="50000"/>
            <a:hueOff val="0"/>
            <a:satOff val="0"/>
            <a:lumOff val="0"/>
            <a:alphaOff val="0"/>
          </a:schemeClr>
        </a:solidFill>
        <a:ln w="12700" cap="flat" cmpd="sng" algn="ctr">
          <a:solidFill>
            <a:schemeClr val="accent1">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25317C-D9D5-2C41-A370-6B049236A866}">
      <dsp:nvSpPr>
        <dsp:cNvPr id="0" name=""/>
        <dsp:cNvSpPr/>
      </dsp:nvSpPr>
      <dsp:spPr>
        <a:xfrm>
          <a:off x="0" y="463"/>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-The accused has crossed a boundary</a:t>
          </a:r>
        </a:p>
      </dsp:txBody>
      <dsp:txXfrm>
        <a:off x="0" y="463"/>
        <a:ext cx="7926051" cy="758519"/>
      </dsp:txXfrm>
    </dsp:sp>
    <dsp:sp modelId="{887FF3E7-D37E-1A43-A5F4-62960C63CB98}">
      <dsp:nvSpPr>
        <dsp:cNvPr id="0" name=""/>
        <dsp:cNvSpPr/>
      </dsp:nvSpPr>
      <dsp:spPr>
        <a:xfrm>
          <a:off x="0" y="758982"/>
          <a:ext cx="7926051" cy="0"/>
        </a:xfrm>
        <a:prstGeom prst="line">
          <a:avLst/>
        </a:prstGeom>
        <a:solidFill>
          <a:schemeClr val="accent1">
            <a:shade val="50000"/>
            <a:hueOff val="160997"/>
            <a:satOff val="-3921"/>
            <a:lumOff val="17158"/>
            <a:alphaOff val="0"/>
          </a:schemeClr>
        </a:solidFill>
        <a:ln w="12700" cap="flat" cmpd="sng" algn="ctr">
          <a:solidFill>
            <a:schemeClr val="accent1">
              <a:shade val="50000"/>
              <a:hueOff val="160997"/>
              <a:satOff val="-3921"/>
              <a:lumOff val="171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D93E70-7E4A-AE44-B3C6-29909D32488E}">
      <dsp:nvSpPr>
        <dsp:cNvPr id="0" name=""/>
        <dsp:cNvSpPr/>
      </dsp:nvSpPr>
      <dsp:spPr>
        <a:xfrm>
          <a:off x="0" y="758982"/>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-Entry must be deliberate &amp; not accidental</a:t>
          </a:r>
        </a:p>
      </dsp:txBody>
      <dsp:txXfrm>
        <a:off x="0" y="758982"/>
        <a:ext cx="7926051" cy="758519"/>
      </dsp:txXfrm>
    </dsp:sp>
    <dsp:sp modelId="{F534C156-37E8-8346-AC90-966F26E3CF23}">
      <dsp:nvSpPr>
        <dsp:cNvPr id="0" name=""/>
        <dsp:cNvSpPr/>
      </dsp:nvSpPr>
      <dsp:spPr>
        <a:xfrm>
          <a:off x="0" y="1517502"/>
          <a:ext cx="7926051" cy="0"/>
        </a:xfrm>
        <a:prstGeom prst="line">
          <a:avLst/>
        </a:prstGeom>
        <a:solidFill>
          <a:schemeClr val="accent1">
            <a:shade val="50000"/>
            <a:hueOff val="321995"/>
            <a:satOff val="-7842"/>
            <a:lumOff val="34317"/>
            <a:alphaOff val="0"/>
          </a:schemeClr>
        </a:solidFill>
        <a:ln w="12700" cap="flat" cmpd="sng" algn="ctr">
          <a:solidFill>
            <a:schemeClr val="accent1">
              <a:shade val="50000"/>
              <a:hueOff val="321995"/>
              <a:satOff val="-7842"/>
              <a:lumOff val="343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B5BD26-A557-A046-A286-EBC97C948347}">
      <dsp:nvSpPr>
        <dsp:cNvPr id="0" name=""/>
        <dsp:cNvSpPr/>
      </dsp:nvSpPr>
      <dsp:spPr>
        <a:xfrm>
          <a:off x="0" y="1517502"/>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-It is not necessary for the whole body to have entered</a:t>
          </a:r>
        </a:p>
      </dsp:txBody>
      <dsp:txXfrm>
        <a:off x="0" y="1517502"/>
        <a:ext cx="7926051" cy="758519"/>
      </dsp:txXfrm>
    </dsp:sp>
    <dsp:sp modelId="{BB9F5754-F737-824B-8FB7-7118D17756DE}">
      <dsp:nvSpPr>
        <dsp:cNvPr id="0" name=""/>
        <dsp:cNvSpPr/>
      </dsp:nvSpPr>
      <dsp:spPr>
        <a:xfrm>
          <a:off x="0" y="2276021"/>
          <a:ext cx="7926051" cy="0"/>
        </a:xfrm>
        <a:prstGeom prst="line">
          <a:avLst/>
        </a:prstGeom>
        <a:solidFill>
          <a:schemeClr val="accent1">
            <a:shade val="50000"/>
            <a:hueOff val="321995"/>
            <a:satOff val="-7842"/>
            <a:lumOff val="34317"/>
            <a:alphaOff val="0"/>
          </a:schemeClr>
        </a:solidFill>
        <a:ln w="12700" cap="flat" cmpd="sng" algn="ctr">
          <a:solidFill>
            <a:schemeClr val="accent1">
              <a:shade val="50000"/>
              <a:hueOff val="321995"/>
              <a:satOff val="-7842"/>
              <a:lumOff val="343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9AB00D-31C4-354D-B013-E95BE68ECB52}">
      <dsp:nvSpPr>
        <dsp:cNvPr id="0" name=""/>
        <dsp:cNvSpPr/>
      </dsp:nvSpPr>
      <dsp:spPr>
        <a:xfrm>
          <a:off x="0" y="2276021"/>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-Entry can be by an innocent agent</a:t>
          </a:r>
        </a:p>
      </dsp:txBody>
      <dsp:txXfrm>
        <a:off x="0" y="2276021"/>
        <a:ext cx="7926051" cy="758519"/>
      </dsp:txXfrm>
    </dsp:sp>
    <dsp:sp modelId="{35D3FC89-C0DC-4643-8C48-D0BEA13B1D0D}">
      <dsp:nvSpPr>
        <dsp:cNvPr id="0" name=""/>
        <dsp:cNvSpPr/>
      </dsp:nvSpPr>
      <dsp:spPr>
        <a:xfrm>
          <a:off x="0" y="3034541"/>
          <a:ext cx="7926051" cy="0"/>
        </a:xfrm>
        <a:prstGeom prst="line">
          <a:avLst/>
        </a:prstGeom>
        <a:solidFill>
          <a:schemeClr val="accent1">
            <a:shade val="50000"/>
            <a:hueOff val="160997"/>
            <a:satOff val="-3921"/>
            <a:lumOff val="17158"/>
            <a:alphaOff val="0"/>
          </a:schemeClr>
        </a:solidFill>
        <a:ln w="12700" cap="flat" cmpd="sng" algn="ctr">
          <a:solidFill>
            <a:schemeClr val="accent1">
              <a:shade val="50000"/>
              <a:hueOff val="160997"/>
              <a:satOff val="-3921"/>
              <a:lumOff val="171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B7065F-9825-8D49-9924-BA569ED9C028}">
      <dsp:nvSpPr>
        <dsp:cNvPr id="0" name=""/>
        <dsp:cNvSpPr/>
      </dsp:nvSpPr>
      <dsp:spPr>
        <a:xfrm>
          <a:off x="0" y="3034541"/>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-Can include an instrument as long as that is to commit one of the relevant offences (Not just to facilitate entry)</a:t>
          </a:r>
        </a:p>
      </dsp:txBody>
      <dsp:txXfrm>
        <a:off x="0" y="3034541"/>
        <a:ext cx="7926051" cy="758519"/>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F4C8B1-2410-EE4A-B90A-8966A1BC96FE}">
      <dsp:nvSpPr>
        <dsp:cNvPr id="0" name=""/>
        <dsp:cNvSpPr/>
      </dsp:nvSpPr>
      <dsp:spPr>
        <a:xfrm>
          <a:off x="0" y="2496"/>
          <a:ext cx="9107019" cy="0"/>
        </a:xfrm>
        <a:prstGeom prst="line">
          <a:avLst/>
        </a:prstGeom>
        <a:solidFill>
          <a:schemeClr val="accent1">
            <a:alpha val="9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F8E6CF-95DB-8F41-9238-9399C78F3819}">
      <dsp:nvSpPr>
        <dsp:cNvPr id="0" name=""/>
        <dsp:cNvSpPr/>
      </dsp:nvSpPr>
      <dsp:spPr>
        <a:xfrm>
          <a:off x="0" y="2496"/>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The term ‘building’ is not defined under the Theft Act 1968</a:t>
          </a:r>
          <a:endParaRPr lang="en-US" sz="2400" kern="1200" dirty="0"/>
        </a:p>
      </dsp:txBody>
      <dsp:txXfrm>
        <a:off x="0" y="2496"/>
        <a:ext cx="9107019" cy="1702290"/>
      </dsp:txXfrm>
    </dsp:sp>
    <dsp:sp modelId="{298F1F6C-331C-7047-814E-20893B851828}">
      <dsp:nvSpPr>
        <dsp:cNvPr id="0" name=""/>
        <dsp:cNvSpPr/>
      </dsp:nvSpPr>
      <dsp:spPr>
        <a:xfrm>
          <a:off x="0" y="1704787"/>
          <a:ext cx="9107019" cy="0"/>
        </a:xfrm>
        <a:prstGeom prst="line">
          <a:avLst/>
        </a:prstGeom>
        <a:solidFill>
          <a:schemeClr val="accent1">
            <a:alpha val="90000"/>
            <a:hueOff val="0"/>
            <a:satOff val="0"/>
            <a:lumOff val="0"/>
            <a:alphaOff val="-20000"/>
          </a:schemeClr>
        </a:solidFill>
        <a:ln w="12700" cap="flat" cmpd="sng" algn="ctr">
          <a:solidFill>
            <a:schemeClr val="accent1">
              <a:alpha val="90000"/>
              <a:hueOff val="0"/>
              <a:satOff val="0"/>
              <a:lumOff val="0"/>
              <a:alphaOff val="-2000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18CA44-C1EB-654A-A34F-508C5733E0ED}">
      <dsp:nvSpPr>
        <dsp:cNvPr id="0" name=""/>
        <dsp:cNvSpPr/>
      </dsp:nvSpPr>
      <dsp:spPr>
        <a:xfrm>
          <a:off x="0" y="1704787"/>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Case law has established a ‘building’ as:</a:t>
          </a:r>
        </a:p>
        <a:p>
          <a:pPr marL="0" lvl="0" indent="0" algn="ctr" defTabSz="1066800">
            <a:lnSpc>
              <a:spcPct val="90000"/>
            </a:lnSpc>
            <a:spcBef>
              <a:spcPct val="0"/>
            </a:spcBef>
            <a:spcAft>
              <a:spcPct val="35000"/>
            </a:spcAft>
            <a:buNone/>
          </a:pPr>
          <a:r>
            <a:rPr lang="en-US" sz="2400" kern="1200" dirty="0">
              <a:solidFill>
                <a:schemeClr val="accent1"/>
              </a:solidFill>
            </a:rPr>
            <a:t>‘</a:t>
          </a:r>
          <a:r>
            <a:rPr lang="en-US" sz="2400" b="1" i="1" kern="1200" dirty="0">
              <a:solidFill>
                <a:schemeClr val="accent1"/>
              </a:solidFill>
            </a:rPr>
            <a:t>a structure of considerable size &amp; intended to be permanent or at least endure considerable time’ </a:t>
          </a:r>
        </a:p>
      </dsp:txBody>
      <dsp:txXfrm>
        <a:off x="0" y="1704787"/>
        <a:ext cx="9107019" cy="1702290"/>
      </dsp:txXfrm>
    </dsp:sp>
    <dsp:sp modelId="{7A981408-3B7C-5F4F-A877-85A03C429AC7}">
      <dsp:nvSpPr>
        <dsp:cNvPr id="0" name=""/>
        <dsp:cNvSpPr/>
      </dsp:nvSpPr>
      <dsp:spPr>
        <a:xfrm>
          <a:off x="0" y="3407077"/>
          <a:ext cx="9107019" cy="0"/>
        </a:xfrm>
        <a:prstGeom prst="line">
          <a:avLst/>
        </a:prstGeom>
        <a:solidFill>
          <a:schemeClr val="accent1">
            <a:alpha val="90000"/>
            <a:hueOff val="0"/>
            <a:satOff val="0"/>
            <a:lumOff val="0"/>
            <a:alphaOff val="-40000"/>
          </a:schemeClr>
        </a:solidFill>
        <a:ln w="12700" cap="flat" cmpd="sng" algn="ctr">
          <a:solidFill>
            <a:schemeClr val="accent1">
              <a:alpha val="90000"/>
              <a:hueOff val="0"/>
              <a:satOff val="0"/>
              <a:lumOff val="0"/>
              <a:alpha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79FF22-D7B3-3144-9D0A-CCCDFE257F8E}">
      <dsp:nvSpPr>
        <dsp:cNvPr id="0" name=""/>
        <dsp:cNvSpPr/>
      </dsp:nvSpPr>
      <dsp:spPr>
        <a:xfrm>
          <a:off x="0" y="3407077"/>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In simple terms a building must have some degree of permanence</a:t>
          </a:r>
        </a:p>
      </dsp:txBody>
      <dsp:txXfrm>
        <a:off x="0" y="3407077"/>
        <a:ext cx="9107019" cy="1702290"/>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41C93B-DF59-984F-8911-FA0C478A09CE}">
      <dsp:nvSpPr>
        <dsp:cNvPr id="0" name=""/>
        <dsp:cNvSpPr/>
      </dsp:nvSpPr>
      <dsp:spPr>
        <a:xfrm>
          <a:off x="0" y="401"/>
          <a:ext cx="10873946" cy="0"/>
        </a:xfrm>
        <a:prstGeom prst="line">
          <a:avLst/>
        </a:prstGeom>
        <a:solidFill>
          <a:schemeClr val="accent2">
            <a:shade val="80000"/>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2C29FF-FF42-7F41-8162-A712A6D4D12B}">
      <dsp:nvSpPr>
        <dsp:cNvPr id="0" name=""/>
        <dsp:cNvSpPr/>
      </dsp:nvSpPr>
      <dsp:spPr>
        <a:xfrm>
          <a:off x="0" y="401"/>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-Adjoining bedsits in the same house</a:t>
          </a:r>
        </a:p>
      </dsp:txBody>
      <dsp:txXfrm>
        <a:off x="0" y="401"/>
        <a:ext cx="10873946" cy="657264"/>
      </dsp:txXfrm>
    </dsp:sp>
    <dsp:sp modelId="{03E241AC-A3F1-7A47-ACC0-08B2ADBC69CA}">
      <dsp:nvSpPr>
        <dsp:cNvPr id="0" name=""/>
        <dsp:cNvSpPr/>
      </dsp:nvSpPr>
      <dsp:spPr>
        <a:xfrm>
          <a:off x="0" y="657665"/>
          <a:ext cx="10873946" cy="0"/>
        </a:xfrm>
        <a:prstGeom prst="line">
          <a:avLst/>
        </a:prstGeom>
        <a:solidFill>
          <a:schemeClr val="accent2">
            <a:shade val="80000"/>
            <a:hueOff val="-120354"/>
            <a:satOff val="2542"/>
            <a:lumOff val="6770"/>
            <a:alphaOff val="0"/>
          </a:schemeClr>
        </a:solidFill>
        <a:ln w="12700" cap="flat" cmpd="sng" algn="ctr">
          <a:solidFill>
            <a:schemeClr val="accent2">
              <a:shade val="80000"/>
              <a:hueOff val="-120354"/>
              <a:satOff val="2542"/>
              <a:lumOff val="67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BF438E-145C-EE48-8B4F-DE21554A35B2}">
      <dsp:nvSpPr>
        <dsp:cNvPr id="0" name=""/>
        <dsp:cNvSpPr/>
      </dsp:nvSpPr>
      <dsp:spPr>
        <a:xfrm>
          <a:off x="0" y="657665"/>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-Staffrooms/security offices in supermarkets</a:t>
          </a:r>
        </a:p>
      </dsp:txBody>
      <dsp:txXfrm>
        <a:off x="0" y="657665"/>
        <a:ext cx="10873946" cy="657264"/>
      </dsp:txXfrm>
    </dsp:sp>
    <dsp:sp modelId="{FD2327A3-5CCF-5144-B3AD-4CCD29128909}">
      <dsp:nvSpPr>
        <dsp:cNvPr id="0" name=""/>
        <dsp:cNvSpPr/>
      </dsp:nvSpPr>
      <dsp:spPr>
        <a:xfrm>
          <a:off x="0" y="1314929"/>
          <a:ext cx="10873946" cy="0"/>
        </a:xfrm>
        <a:prstGeom prst="line">
          <a:avLst/>
        </a:prstGeom>
        <a:solidFill>
          <a:schemeClr val="accent2">
            <a:shade val="80000"/>
            <a:hueOff val="-240708"/>
            <a:satOff val="5083"/>
            <a:lumOff val="13541"/>
            <a:alphaOff val="0"/>
          </a:schemeClr>
        </a:solidFill>
        <a:ln w="12700" cap="flat" cmpd="sng" algn="ctr">
          <a:solidFill>
            <a:schemeClr val="accent2">
              <a:shade val="80000"/>
              <a:hueOff val="-240708"/>
              <a:satOff val="5083"/>
              <a:lumOff val="135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98A011-164A-4E4F-B52F-62D84070F49E}">
      <dsp:nvSpPr>
        <dsp:cNvPr id="0" name=""/>
        <dsp:cNvSpPr/>
      </dsp:nvSpPr>
      <dsp:spPr>
        <a:xfrm>
          <a:off x="0" y="1314929"/>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-Behind the till area of a shop</a:t>
          </a:r>
          <a:endParaRPr lang="en-US" sz="2400" kern="1200" dirty="0"/>
        </a:p>
      </dsp:txBody>
      <dsp:txXfrm>
        <a:off x="0" y="1314929"/>
        <a:ext cx="10873946" cy="657264"/>
      </dsp:txXfrm>
    </dsp:sp>
    <dsp:sp modelId="{382D6E98-98D5-8C46-8E7D-CFF9A533BF70}">
      <dsp:nvSpPr>
        <dsp:cNvPr id="0" name=""/>
        <dsp:cNvSpPr/>
      </dsp:nvSpPr>
      <dsp:spPr>
        <a:xfrm>
          <a:off x="0" y="1972194"/>
          <a:ext cx="10873946" cy="0"/>
        </a:xfrm>
        <a:prstGeom prst="line">
          <a:avLst/>
        </a:prstGeom>
        <a:solidFill>
          <a:schemeClr val="accent2">
            <a:shade val="80000"/>
            <a:hueOff val="-361061"/>
            <a:satOff val="7625"/>
            <a:lumOff val="20311"/>
            <a:alphaOff val="0"/>
          </a:schemeClr>
        </a:solidFill>
        <a:ln w="12700" cap="flat" cmpd="sng" algn="ctr">
          <a:solidFill>
            <a:schemeClr val="accent2">
              <a:shade val="80000"/>
              <a:hueOff val="-361061"/>
              <a:satOff val="7625"/>
              <a:lumOff val="2031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459DB2-5E1A-E24D-931F-86F384A187CF}">
      <dsp:nvSpPr>
        <dsp:cNvPr id="0" name=""/>
        <dsp:cNvSpPr/>
      </dsp:nvSpPr>
      <dsp:spPr>
        <a:xfrm>
          <a:off x="0" y="1972194"/>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-Behind the bar in a pub</a:t>
          </a:r>
        </a:p>
      </dsp:txBody>
      <dsp:txXfrm>
        <a:off x="0" y="1972194"/>
        <a:ext cx="10873946" cy="657264"/>
      </dsp:txXfrm>
    </dsp:sp>
    <dsp:sp modelId="{027FE016-686B-8C4F-9A40-0628DE83F5FA}">
      <dsp:nvSpPr>
        <dsp:cNvPr id="0" name=""/>
        <dsp:cNvSpPr/>
      </dsp:nvSpPr>
      <dsp:spPr>
        <a:xfrm>
          <a:off x="0" y="2629458"/>
          <a:ext cx="10873946" cy="0"/>
        </a:xfrm>
        <a:prstGeom prst="line">
          <a:avLst/>
        </a:prstGeom>
        <a:solidFill>
          <a:schemeClr val="accent2">
            <a:shade val="80000"/>
            <a:hueOff val="-481415"/>
            <a:satOff val="10166"/>
            <a:lumOff val="27081"/>
            <a:alphaOff val="0"/>
          </a:schemeClr>
        </a:solidFill>
        <a:ln w="12700" cap="flat" cmpd="sng" algn="ctr">
          <a:solidFill>
            <a:schemeClr val="accent2">
              <a:shade val="80000"/>
              <a:hueOff val="-481415"/>
              <a:satOff val="10166"/>
              <a:lumOff val="270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E343F2-5D95-E648-A4FF-5A3C7EB36524}">
      <dsp:nvSpPr>
        <dsp:cNvPr id="0" name=""/>
        <dsp:cNvSpPr/>
      </dsp:nvSpPr>
      <dsp:spPr>
        <a:xfrm>
          <a:off x="0" y="2629458"/>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-Behind a cordoned off area in a gallery or museum</a:t>
          </a:r>
        </a:p>
      </dsp:txBody>
      <dsp:txXfrm>
        <a:off x="0" y="2629458"/>
        <a:ext cx="10873946" cy="657264"/>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0F95B6-8D0A-AE4A-BED3-FE48E0028023}">
      <dsp:nvSpPr>
        <dsp:cNvPr id="0" name=""/>
        <dsp:cNvSpPr/>
      </dsp:nvSpPr>
      <dsp:spPr>
        <a:xfrm>
          <a:off x="0" y="820554"/>
          <a:ext cx="6988432" cy="4096575"/>
        </a:xfrm>
        <a:prstGeom prst="rect">
          <a:avLst/>
        </a:prstGeom>
        <a:solidFill>
          <a:schemeClr val="lt1">
            <a:alpha val="90000"/>
            <a:hueOff val="0"/>
            <a:satOff val="0"/>
            <a:lumOff val="0"/>
            <a:alphaOff val="0"/>
          </a:schemeClr>
        </a:solidFill>
        <a:ln w="12700" cap="flat" cmpd="sng" algn="ctr">
          <a:solidFill>
            <a:schemeClr val="accent6">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42380" tIns="1062228" rIns="542380"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A person will be deemed to be trespassing if they either:</a:t>
          </a:r>
        </a:p>
        <a:p>
          <a:pPr marL="228600" lvl="1" indent="-228600" algn="l" defTabSz="1066800">
            <a:lnSpc>
              <a:spcPct val="90000"/>
            </a:lnSpc>
            <a:spcBef>
              <a:spcPct val="0"/>
            </a:spcBef>
            <a:spcAft>
              <a:spcPct val="15000"/>
            </a:spcAft>
            <a:buChar char="•"/>
          </a:pPr>
          <a:r>
            <a:rPr lang="en-US" sz="2400" b="1" i="1" u="none" kern="1200" dirty="0">
              <a:solidFill>
                <a:schemeClr val="accent6"/>
              </a:solidFill>
            </a:rPr>
            <a:t>KNOW</a:t>
          </a:r>
          <a:r>
            <a:rPr lang="en-US" sz="2400" kern="1200" dirty="0"/>
            <a:t> or are (subjectively)</a:t>
          </a:r>
          <a:r>
            <a:rPr lang="en-US" sz="2400" b="1" i="1" kern="1200" dirty="0"/>
            <a:t> </a:t>
          </a:r>
          <a:r>
            <a:rPr lang="en-US" sz="2400" b="1" i="1" kern="1200" dirty="0">
              <a:solidFill>
                <a:schemeClr val="accent6"/>
              </a:solidFill>
            </a:rPr>
            <a:t>RECKLESS </a:t>
          </a:r>
          <a:r>
            <a:rPr lang="en-US" sz="2400" kern="1200" dirty="0"/>
            <a:t>that they have crossed the boundary without either:</a:t>
          </a:r>
        </a:p>
        <a:p>
          <a:pPr marL="228600" lvl="1" indent="-228600" algn="l" defTabSz="1066800">
            <a:lnSpc>
              <a:spcPct val="90000"/>
            </a:lnSpc>
            <a:spcBef>
              <a:spcPct val="0"/>
            </a:spcBef>
            <a:spcAft>
              <a:spcPct val="15000"/>
            </a:spcAft>
            <a:buChar char="•"/>
          </a:pPr>
          <a:r>
            <a:rPr lang="en-US" sz="2400" b="1" i="1" kern="1200" dirty="0">
              <a:solidFill>
                <a:schemeClr val="accent6"/>
              </a:solidFill>
            </a:rPr>
            <a:t>CONSENT</a:t>
          </a:r>
          <a:r>
            <a:rPr lang="en-US" sz="2400" kern="1200" dirty="0"/>
            <a:t> to do so (express or implied permission) or</a:t>
          </a:r>
        </a:p>
        <a:p>
          <a:pPr marL="228600" lvl="1" indent="-228600" algn="l" defTabSz="1066800">
            <a:lnSpc>
              <a:spcPct val="90000"/>
            </a:lnSpc>
            <a:spcBef>
              <a:spcPct val="0"/>
            </a:spcBef>
            <a:spcAft>
              <a:spcPct val="15000"/>
            </a:spcAft>
            <a:buChar char="•"/>
          </a:pPr>
          <a:r>
            <a:rPr lang="en-US" sz="2400" b="1" i="1" kern="1200" dirty="0">
              <a:solidFill>
                <a:schemeClr val="accent6"/>
              </a:solidFill>
            </a:rPr>
            <a:t>RIGHT BY LAW </a:t>
          </a:r>
          <a:r>
            <a:rPr lang="en-US" sz="2400" kern="1200" dirty="0"/>
            <a:t>to do so…</a:t>
          </a:r>
        </a:p>
      </dsp:txBody>
      <dsp:txXfrm>
        <a:off x="0" y="820554"/>
        <a:ext cx="6988432" cy="4096575"/>
      </dsp:txXfrm>
    </dsp:sp>
    <dsp:sp modelId="{04356AFC-1985-6242-B9A6-51D1A8F67EEE}">
      <dsp:nvSpPr>
        <dsp:cNvPr id="0" name=""/>
        <dsp:cNvSpPr/>
      </dsp:nvSpPr>
      <dsp:spPr>
        <a:xfrm>
          <a:off x="349421" y="33897"/>
          <a:ext cx="4891902" cy="1505520"/>
        </a:xfrm>
        <a:prstGeom prst="roundRect">
          <a:avLst/>
        </a:prstGeom>
        <a:solidFill>
          <a:schemeClr val="accent6">
            <a:shade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84902" tIns="0" rIns="184902" bIns="0" numCol="1" spcCol="1270" anchor="ctr" anchorCtr="0">
          <a:noAutofit/>
        </a:bodyPr>
        <a:lstStyle/>
        <a:p>
          <a:pPr marL="0" lvl="0" indent="0" algn="ctr" defTabSz="1244600">
            <a:lnSpc>
              <a:spcPct val="90000"/>
            </a:lnSpc>
            <a:spcBef>
              <a:spcPct val="0"/>
            </a:spcBef>
            <a:spcAft>
              <a:spcPct val="35000"/>
            </a:spcAft>
            <a:buNone/>
          </a:pPr>
          <a:r>
            <a:rPr lang="en-US" sz="2800" kern="1200" dirty="0"/>
            <a:t>Trespasser</a:t>
          </a:r>
        </a:p>
      </dsp:txBody>
      <dsp:txXfrm>
        <a:off x="422914" y="107390"/>
        <a:ext cx="4744916" cy="1358534"/>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7B72E2-0EC8-C94D-9186-1904760409BC}">
      <dsp:nvSpPr>
        <dsp:cNvPr id="0" name=""/>
        <dsp:cNvSpPr/>
      </dsp:nvSpPr>
      <dsp:spPr>
        <a:xfrm>
          <a:off x="0" y="1797"/>
          <a:ext cx="8128000" cy="0"/>
        </a:xfrm>
        <a:prstGeom prst="line">
          <a:avLst/>
        </a:prstGeom>
        <a:solidFill>
          <a:schemeClr val="accent3">
            <a:shade val="80000"/>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E1421C-5990-5248-8C86-82DEA596C88A}">
      <dsp:nvSpPr>
        <dsp:cNvPr id="0" name=""/>
        <dsp:cNvSpPr/>
      </dsp:nvSpPr>
      <dsp:spPr>
        <a:xfrm>
          <a:off x="0" y="1797"/>
          <a:ext cx="8128000" cy="1225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US" sz="5600" b="0" kern="1200" dirty="0">
              <a:solidFill>
                <a:srgbClr val="FF0000"/>
              </a:solidFill>
            </a:rPr>
            <a:t>S</a:t>
          </a:r>
          <a:r>
            <a:rPr lang="en-US" sz="5600" b="0" kern="1200" dirty="0"/>
            <a:t>teal</a:t>
          </a:r>
        </a:p>
      </dsp:txBody>
      <dsp:txXfrm>
        <a:off x="0" y="1797"/>
        <a:ext cx="8128000" cy="1225793"/>
      </dsp:txXfrm>
    </dsp:sp>
    <dsp:sp modelId="{AF06D1DB-B014-6B4D-97A4-05488FF34F5A}">
      <dsp:nvSpPr>
        <dsp:cNvPr id="0" name=""/>
        <dsp:cNvSpPr/>
      </dsp:nvSpPr>
      <dsp:spPr>
        <a:xfrm>
          <a:off x="0" y="1227591"/>
          <a:ext cx="8128000" cy="0"/>
        </a:xfrm>
        <a:prstGeom prst="line">
          <a:avLst/>
        </a:prstGeom>
        <a:solidFill>
          <a:schemeClr val="accent3">
            <a:shade val="80000"/>
            <a:hueOff val="0"/>
            <a:satOff val="0"/>
            <a:lumOff val="9546"/>
            <a:alphaOff val="0"/>
          </a:schemeClr>
        </a:solidFill>
        <a:ln w="12700" cap="flat" cmpd="sng" algn="ctr">
          <a:solidFill>
            <a:schemeClr val="accent3">
              <a:shade val="80000"/>
              <a:hueOff val="0"/>
              <a:satOff val="0"/>
              <a:lumOff val="954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CB3C4A-48F9-D849-AAD5-E9DA67B2AE91}">
      <dsp:nvSpPr>
        <dsp:cNvPr id="0" name=""/>
        <dsp:cNvSpPr/>
      </dsp:nvSpPr>
      <dsp:spPr>
        <a:xfrm>
          <a:off x="0" y="1227591"/>
          <a:ext cx="8128000" cy="1225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US" sz="5600" b="0" kern="1200" dirty="0">
              <a:solidFill>
                <a:srgbClr val="FF0000"/>
              </a:solidFill>
            </a:rPr>
            <a:t>I</a:t>
          </a:r>
          <a:r>
            <a:rPr lang="en-US" sz="5600" b="0" kern="1200" dirty="0"/>
            <a:t>nflict G.B.H.</a:t>
          </a:r>
        </a:p>
      </dsp:txBody>
      <dsp:txXfrm>
        <a:off x="0" y="1227591"/>
        <a:ext cx="8128000" cy="1225793"/>
      </dsp:txXfrm>
    </dsp:sp>
    <dsp:sp modelId="{140E9B4E-F974-0E4A-8530-71A12182DD23}">
      <dsp:nvSpPr>
        <dsp:cNvPr id="0" name=""/>
        <dsp:cNvSpPr/>
      </dsp:nvSpPr>
      <dsp:spPr>
        <a:xfrm>
          <a:off x="0" y="2453384"/>
          <a:ext cx="8128000" cy="0"/>
        </a:xfrm>
        <a:prstGeom prst="line">
          <a:avLst/>
        </a:prstGeom>
        <a:solidFill>
          <a:schemeClr val="accent3">
            <a:shade val="80000"/>
            <a:hueOff val="0"/>
            <a:satOff val="0"/>
            <a:lumOff val="19092"/>
            <a:alphaOff val="0"/>
          </a:schemeClr>
        </a:solidFill>
        <a:ln w="12700" cap="flat" cmpd="sng" algn="ctr">
          <a:solidFill>
            <a:schemeClr val="accent3">
              <a:shade val="80000"/>
              <a:hueOff val="0"/>
              <a:satOff val="0"/>
              <a:lumOff val="190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9CAA40-3F08-5F4C-899C-3999AF249FB9}">
      <dsp:nvSpPr>
        <dsp:cNvPr id="0" name=""/>
        <dsp:cNvSpPr/>
      </dsp:nvSpPr>
      <dsp:spPr>
        <a:xfrm>
          <a:off x="0" y="2453384"/>
          <a:ext cx="8128000" cy="1225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US" sz="5600" b="0" kern="1200" dirty="0">
              <a:solidFill>
                <a:srgbClr val="FF0000"/>
              </a:solidFill>
            </a:rPr>
            <a:t>D</a:t>
          </a:r>
          <a:r>
            <a:rPr lang="en-US" sz="5600" b="0" kern="1200" dirty="0"/>
            <a:t>amage</a:t>
          </a:r>
        </a:p>
      </dsp:txBody>
      <dsp:txXfrm>
        <a:off x="0" y="2453384"/>
        <a:ext cx="8128000" cy="1225793"/>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FB6A9D-9324-1449-8FD4-083D5BEDA63D}">
      <dsp:nvSpPr>
        <dsp:cNvPr id="0" name=""/>
        <dsp:cNvSpPr/>
      </dsp:nvSpPr>
      <dsp:spPr>
        <a:xfrm>
          <a:off x="0" y="463641"/>
          <a:ext cx="9033832" cy="121680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A person is guilty of burglary if </a:t>
          </a:r>
          <a:r>
            <a:rPr lang="en-US" sz="2400" b="1" kern="1200" dirty="0">
              <a:solidFill>
                <a:srgbClr val="FF0000"/>
              </a:solidFill>
            </a:rPr>
            <a:t>having </a:t>
          </a:r>
          <a:r>
            <a:rPr lang="en-US" sz="2400" b="1" i="1" kern="1200" dirty="0">
              <a:solidFill>
                <a:srgbClr val="FF0000"/>
              </a:solidFill>
            </a:rPr>
            <a:t>entered</a:t>
          </a:r>
          <a:r>
            <a:rPr lang="en-US" sz="2400" b="1" kern="1200" dirty="0">
              <a:solidFill>
                <a:srgbClr val="FF0000"/>
              </a:solidFill>
            </a:rPr>
            <a:t> </a:t>
          </a:r>
          <a:r>
            <a:rPr lang="en-US" sz="2400" kern="1200" dirty="0"/>
            <a:t>a </a:t>
          </a:r>
          <a:r>
            <a:rPr lang="en-US" sz="2400" b="1" i="1" kern="1200" dirty="0"/>
            <a:t>building or part of a building as a trespasser </a:t>
          </a:r>
          <a:r>
            <a:rPr lang="en-US" sz="2400" kern="1200" dirty="0"/>
            <a:t>he goes on to:</a:t>
          </a:r>
        </a:p>
      </dsp:txBody>
      <dsp:txXfrm>
        <a:off x="59399" y="523040"/>
        <a:ext cx="8915034" cy="1098002"/>
      </dsp:txXfrm>
    </dsp:sp>
    <dsp:sp modelId="{CFBF092D-E83F-9B43-9537-DEE051FC9EF4}">
      <dsp:nvSpPr>
        <dsp:cNvPr id="0" name=""/>
        <dsp:cNvSpPr/>
      </dsp:nvSpPr>
      <dsp:spPr>
        <a:xfrm>
          <a:off x="0" y="1867642"/>
          <a:ext cx="9033832" cy="121680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u="sng" kern="1200" dirty="0">
              <a:solidFill>
                <a:schemeClr val="accent6"/>
              </a:solidFill>
            </a:rPr>
            <a:t>S</a:t>
          </a:r>
          <a:r>
            <a:rPr lang="en-US" sz="2400" kern="1200" dirty="0">
              <a:solidFill>
                <a:srgbClr val="FF0000"/>
              </a:solidFill>
            </a:rPr>
            <a:t>teal</a:t>
          </a:r>
          <a:r>
            <a:rPr lang="en-US" sz="2400" kern="1200" dirty="0"/>
            <a:t> or </a:t>
          </a:r>
          <a:r>
            <a:rPr lang="en-US" sz="2400" kern="1200" dirty="0">
              <a:solidFill>
                <a:srgbClr val="FF0000"/>
              </a:solidFill>
            </a:rPr>
            <a:t>attempt</a:t>
          </a:r>
          <a:r>
            <a:rPr lang="en-US" sz="2400" kern="1200" dirty="0"/>
            <a:t> to steal anything therein </a:t>
          </a:r>
          <a:r>
            <a:rPr lang="en-US" sz="2400" b="1" i="1" kern="1200" dirty="0"/>
            <a:t>OR</a:t>
          </a:r>
        </a:p>
      </dsp:txBody>
      <dsp:txXfrm>
        <a:off x="59399" y="1927041"/>
        <a:ext cx="8915034" cy="1098002"/>
      </dsp:txXfrm>
    </dsp:sp>
    <dsp:sp modelId="{49B26948-C48E-8449-ABDA-40C92902A22E}">
      <dsp:nvSpPr>
        <dsp:cNvPr id="0" name=""/>
        <dsp:cNvSpPr/>
      </dsp:nvSpPr>
      <dsp:spPr>
        <a:xfrm>
          <a:off x="0" y="3271642"/>
          <a:ext cx="9033832" cy="121680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u="sng" kern="1200" dirty="0">
              <a:solidFill>
                <a:schemeClr val="accent6"/>
              </a:solidFill>
            </a:rPr>
            <a:t>I</a:t>
          </a:r>
          <a:r>
            <a:rPr lang="en-US" sz="2400" kern="1200" dirty="0">
              <a:solidFill>
                <a:srgbClr val="FF0000"/>
              </a:solidFill>
            </a:rPr>
            <a:t>nflict</a:t>
          </a:r>
          <a:r>
            <a:rPr lang="en-US" sz="2400" kern="1200" dirty="0"/>
            <a:t> or </a:t>
          </a:r>
          <a:r>
            <a:rPr lang="en-US" sz="2400" kern="1200" dirty="0">
              <a:solidFill>
                <a:srgbClr val="FF0000"/>
              </a:solidFill>
            </a:rPr>
            <a:t>attempt </a:t>
          </a:r>
          <a:r>
            <a:rPr lang="en-US" sz="2400" kern="1200" dirty="0"/>
            <a:t>to inflict </a:t>
          </a:r>
          <a:r>
            <a:rPr lang="en-US" sz="2400" kern="1200" dirty="0">
              <a:solidFill>
                <a:srgbClr val="FF0000"/>
              </a:solidFill>
            </a:rPr>
            <a:t>grievous bodily harm </a:t>
          </a:r>
          <a:r>
            <a:rPr lang="en-US" sz="2400" kern="1200" dirty="0"/>
            <a:t>on any person therein</a:t>
          </a:r>
        </a:p>
      </dsp:txBody>
      <dsp:txXfrm>
        <a:off x="59399" y="3331041"/>
        <a:ext cx="8915034" cy="1098002"/>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D29FB4-07D4-4748-B09A-83B7A7E14FDA}">
      <dsp:nvSpPr>
        <dsp:cNvPr id="0" name=""/>
        <dsp:cNvSpPr/>
      </dsp:nvSpPr>
      <dsp:spPr>
        <a:xfrm>
          <a:off x="2055"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US" sz="3200" b="1" i="1" u="sng" kern="1200" dirty="0">
              <a:solidFill>
                <a:schemeClr val="accent1"/>
              </a:solidFill>
            </a:rPr>
            <a:t>W</a:t>
          </a:r>
          <a:r>
            <a:rPr lang="en-US" sz="2400" kern="1200" dirty="0"/>
            <a:t>eapon of offence </a:t>
          </a:r>
          <a:r>
            <a:rPr lang="en-US" sz="2400" kern="1200" dirty="0">
              <a:solidFill>
                <a:schemeClr val="accent1"/>
              </a:solidFill>
            </a:rPr>
            <a:t>OR</a:t>
          </a:r>
        </a:p>
      </dsp:txBody>
      <dsp:txXfrm>
        <a:off x="2055" y="1397594"/>
        <a:ext cx="2154797" cy="1397594"/>
      </dsp:txXfrm>
    </dsp:sp>
    <dsp:sp modelId="{B3F8F109-0532-4F70-9D9F-E09EED2349D3}">
      <dsp:nvSpPr>
        <dsp:cNvPr id="0" name=""/>
        <dsp:cNvSpPr/>
      </dsp:nvSpPr>
      <dsp:spPr>
        <a:xfrm>
          <a:off x="172217" y="209639"/>
          <a:ext cx="1814474"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A083FD-357F-4E2C-BDF4-1B1DD2679FC7}">
      <dsp:nvSpPr>
        <dsp:cNvPr id="0" name=""/>
        <dsp:cNvSpPr/>
      </dsp:nvSpPr>
      <dsp:spPr>
        <a:xfrm>
          <a:off x="2221496"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I</a:t>
          </a:r>
          <a:r>
            <a:rPr lang="en-US" sz="2400" kern="1200" dirty="0"/>
            <a:t>mitation firearm </a:t>
          </a:r>
          <a:r>
            <a:rPr lang="en-US" sz="2400" kern="1200" dirty="0">
              <a:solidFill>
                <a:schemeClr val="accent1"/>
              </a:solidFill>
            </a:rPr>
            <a:t>OR</a:t>
          </a:r>
        </a:p>
      </dsp:txBody>
      <dsp:txXfrm>
        <a:off x="2221496" y="1397594"/>
        <a:ext cx="2154797" cy="1397594"/>
      </dsp:txXfrm>
    </dsp:sp>
    <dsp:sp modelId="{B0BD38C6-B220-4C25-8B9A-CA638F235C65}">
      <dsp:nvSpPr>
        <dsp:cNvPr id="0" name=""/>
        <dsp:cNvSpPr/>
      </dsp:nvSpPr>
      <dsp:spPr>
        <a:xfrm>
          <a:off x="2461020" y="209639"/>
          <a:ext cx="1675750"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6BCCAD-386E-493F-AA1D-75A70D722664}">
      <dsp:nvSpPr>
        <dsp:cNvPr id="0" name=""/>
        <dsp:cNvSpPr/>
      </dsp:nvSpPr>
      <dsp:spPr>
        <a:xfrm>
          <a:off x="4440937"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F</a:t>
          </a:r>
          <a:r>
            <a:rPr lang="en-US" sz="2400" kern="1200" dirty="0"/>
            <a:t>IREARM OR</a:t>
          </a:r>
        </a:p>
      </dsp:txBody>
      <dsp:txXfrm>
        <a:off x="4440937" y="1397594"/>
        <a:ext cx="2154797" cy="1397594"/>
      </dsp:txXfrm>
    </dsp:sp>
    <dsp:sp modelId="{9FD589FF-459B-4395-A330-3BF22C6D19DB}">
      <dsp:nvSpPr>
        <dsp:cNvPr id="0" name=""/>
        <dsp:cNvSpPr/>
      </dsp:nvSpPr>
      <dsp:spPr>
        <a:xfrm>
          <a:off x="4700403" y="209639"/>
          <a:ext cx="1635866"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2F169CB-ABD4-426D-B2D4-CDE76EBE864E}">
      <dsp:nvSpPr>
        <dsp:cNvPr id="0" name=""/>
        <dsp:cNvSpPr/>
      </dsp:nvSpPr>
      <dsp:spPr>
        <a:xfrm>
          <a:off x="6660379"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E</a:t>
          </a:r>
          <a:r>
            <a:rPr lang="en-US" sz="2400" kern="1200" dirty="0"/>
            <a:t>xplosive</a:t>
          </a:r>
        </a:p>
      </dsp:txBody>
      <dsp:txXfrm>
        <a:off x="6660379" y="1397594"/>
        <a:ext cx="2154797" cy="1397594"/>
      </dsp:txXfrm>
    </dsp:sp>
    <dsp:sp modelId="{46CC6A4D-E9C1-4CDB-A467-2E5D35350CF3}">
      <dsp:nvSpPr>
        <dsp:cNvPr id="0" name=""/>
        <dsp:cNvSpPr/>
      </dsp:nvSpPr>
      <dsp:spPr>
        <a:xfrm>
          <a:off x="6915068" y="209639"/>
          <a:ext cx="1645418"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833FC9A-3076-4775-B646-32B740CFDE05}">
      <dsp:nvSpPr>
        <dsp:cNvPr id="0" name=""/>
        <dsp:cNvSpPr/>
      </dsp:nvSpPr>
      <dsp:spPr>
        <a:xfrm>
          <a:off x="352689" y="2795189"/>
          <a:ext cx="8111853" cy="524098"/>
        </a:xfrm>
        <a:prstGeom prst="leftRight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BB1718-9BD1-4C7F-BBF6-74A8DAF171A0}">
      <dsp:nvSpPr>
        <dsp:cNvPr id="0" name=""/>
        <dsp:cNvSpPr/>
      </dsp:nvSpPr>
      <dsp:spPr>
        <a:xfrm>
          <a:off x="17218" y="3711"/>
          <a:ext cx="6019575" cy="122292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A person commits robbery if they </a:t>
          </a:r>
          <a:r>
            <a:rPr lang="en-GB" sz="2400" b="1" i="1" u="sng" kern="1200" dirty="0"/>
            <a:t>steal</a:t>
          </a:r>
          <a:r>
            <a:rPr lang="en-GB" sz="2400" kern="1200" dirty="0"/>
            <a:t> &amp; </a:t>
          </a:r>
          <a:r>
            <a:rPr lang="en-GB" sz="2400" b="1" i="1" u="sng" kern="1200" dirty="0"/>
            <a:t>immediately before </a:t>
          </a:r>
          <a:r>
            <a:rPr lang="en-GB" sz="2400" kern="1200" dirty="0"/>
            <a:t>doing so or</a:t>
          </a:r>
        </a:p>
      </dsp:txBody>
      <dsp:txXfrm>
        <a:off x="53036" y="39529"/>
        <a:ext cx="5947939" cy="1151291"/>
      </dsp:txXfrm>
    </dsp:sp>
    <dsp:sp modelId="{9FCDB88B-D46B-4C16-A2D6-AABCCC76513F}">
      <dsp:nvSpPr>
        <dsp:cNvPr id="0" name=""/>
        <dsp:cNvSpPr/>
      </dsp:nvSpPr>
      <dsp:spPr>
        <a:xfrm rot="5400000">
          <a:off x="2797707" y="1257212"/>
          <a:ext cx="458597" cy="550317"/>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2861911" y="1303072"/>
        <a:ext cx="330191" cy="321018"/>
      </dsp:txXfrm>
    </dsp:sp>
    <dsp:sp modelId="{E0F5532D-4B5E-4F39-B439-7185C2143849}">
      <dsp:nvSpPr>
        <dsp:cNvPr id="0" name=""/>
        <dsp:cNvSpPr/>
      </dsp:nvSpPr>
      <dsp:spPr>
        <a:xfrm>
          <a:off x="0" y="1838102"/>
          <a:ext cx="6054013" cy="70666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t>at the time </a:t>
          </a:r>
          <a:r>
            <a:rPr lang="en-GB" sz="2400" kern="1200" dirty="0"/>
            <a:t>of doing so &amp; </a:t>
          </a:r>
          <a:r>
            <a:rPr lang="en-GB" sz="2400" b="1" u="sng" kern="1200" dirty="0"/>
            <a:t>in order to do so</a:t>
          </a:r>
        </a:p>
      </dsp:txBody>
      <dsp:txXfrm>
        <a:off x="20698" y="1858800"/>
        <a:ext cx="6012617" cy="665272"/>
      </dsp:txXfrm>
    </dsp:sp>
    <dsp:sp modelId="{507E6DD8-A868-4656-AF1B-F8C5201EA5B7}">
      <dsp:nvSpPr>
        <dsp:cNvPr id="0" name=""/>
        <dsp:cNvSpPr/>
      </dsp:nvSpPr>
      <dsp:spPr>
        <a:xfrm rot="5400000">
          <a:off x="2797707" y="2575344"/>
          <a:ext cx="458597" cy="550317"/>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2861911" y="2621204"/>
        <a:ext cx="330191" cy="321018"/>
      </dsp:txXfrm>
    </dsp:sp>
    <dsp:sp modelId="{4DCC8728-213B-4C6A-9E23-7CFC07D8C87F}">
      <dsp:nvSpPr>
        <dsp:cNvPr id="0" name=""/>
        <dsp:cNvSpPr/>
      </dsp:nvSpPr>
      <dsp:spPr>
        <a:xfrm>
          <a:off x="17218" y="3156235"/>
          <a:ext cx="6019575" cy="122292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t>uses force </a:t>
          </a:r>
          <a:r>
            <a:rPr lang="en-GB" sz="2400" kern="1200" dirty="0"/>
            <a:t>on any person or </a:t>
          </a:r>
          <a:r>
            <a:rPr lang="en-GB" sz="2400" b="1" u="sng" kern="1200" dirty="0"/>
            <a:t>puts or seeks </a:t>
          </a:r>
          <a:r>
            <a:rPr lang="en-GB" sz="2400" kern="1200" dirty="0"/>
            <a:t>to put any person </a:t>
          </a:r>
          <a:r>
            <a:rPr lang="en-GB" sz="2400" b="1" i="1" u="sng" kern="1200" dirty="0"/>
            <a:t>in fear </a:t>
          </a:r>
          <a:r>
            <a:rPr lang="en-GB" sz="2400" kern="1200" dirty="0"/>
            <a:t>of being then &amp; there subjected to force</a:t>
          </a:r>
        </a:p>
      </dsp:txBody>
      <dsp:txXfrm>
        <a:off x="53036" y="3192053"/>
        <a:ext cx="5947939" cy="1151291"/>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9C2494-AA93-8545-BA15-79BB0813333C}">
      <dsp:nvSpPr>
        <dsp:cNvPr id="0" name=""/>
        <dsp:cNvSpPr/>
      </dsp:nvSpPr>
      <dsp:spPr>
        <a:xfrm>
          <a:off x="0" y="3428051"/>
          <a:ext cx="8064896" cy="1125163"/>
        </a:xfrm>
        <a:prstGeom prst="rec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It would however amount to an </a:t>
          </a:r>
          <a:r>
            <a:rPr lang="en-GB" sz="2400" b="1" u="sng" kern="1200" dirty="0"/>
            <a:t>attempted robbery</a:t>
          </a:r>
        </a:p>
      </dsp:txBody>
      <dsp:txXfrm>
        <a:off x="0" y="3428051"/>
        <a:ext cx="8064896" cy="1125163"/>
      </dsp:txXfrm>
    </dsp:sp>
    <dsp:sp modelId="{8C7403E1-2600-BE4E-BD2B-EF7412F139DA}">
      <dsp:nvSpPr>
        <dsp:cNvPr id="0" name=""/>
        <dsp:cNvSpPr/>
      </dsp:nvSpPr>
      <dsp:spPr>
        <a:xfrm rot="10800000">
          <a:off x="0" y="1714428"/>
          <a:ext cx="8064896" cy="1730500"/>
        </a:xfrm>
        <a:prstGeom prst="upArrowCallou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dirty="0"/>
            <a:t>Cannot be </a:t>
          </a:r>
          <a:r>
            <a:rPr lang="en-GB" sz="2400" b="1" i="1" kern="1200" dirty="0"/>
            <a:t>‘put in fear’ </a:t>
          </a:r>
          <a:r>
            <a:rPr lang="en-GB" sz="2400" b="0" i="0" kern="1200" dirty="0"/>
            <a:t>and therefore not be possible </a:t>
          </a:r>
          <a:r>
            <a:rPr lang="en-GB" sz="2400" i="0" kern="1200" dirty="0"/>
            <a:t>to </a:t>
          </a:r>
          <a:r>
            <a:rPr lang="en-GB" sz="2400" b="1" i="1" kern="1200" dirty="0"/>
            <a:t>‘seek to put’ </a:t>
          </a:r>
          <a:r>
            <a:rPr lang="en-GB" sz="2400" kern="1200" dirty="0"/>
            <a:t>such a child in fear =  N</a:t>
          </a:r>
          <a:r>
            <a:rPr lang="en-GB" sz="2400" b="1" i="0" u="sng" kern="1200" dirty="0"/>
            <a:t>ot</a:t>
          </a:r>
          <a:r>
            <a:rPr lang="en-GB" sz="2400" b="1" i="0" kern="1200" dirty="0"/>
            <a:t> robbery</a:t>
          </a:r>
        </a:p>
      </dsp:txBody>
      <dsp:txXfrm rot="10800000">
        <a:off x="0" y="1714428"/>
        <a:ext cx="8064896" cy="1124427"/>
      </dsp:txXfrm>
    </dsp:sp>
    <dsp:sp modelId="{C21B82E0-5E95-AB47-A1C2-A8F2C3C31F1A}">
      <dsp:nvSpPr>
        <dsp:cNvPr id="0" name=""/>
        <dsp:cNvSpPr/>
      </dsp:nvSpPr>
      <dsp:spPr>
        <a:xfrm rot="10800000">
          <a:off x="0" y="804"/>
          <a:ext cx="8064896" cy="1730500"/>
        </a:xfrm>
        <a:prstGeom prst="upArrowCallout">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u="sng" kern="1200" dirty="0"/>
            <a:t>A baby </a:t>
          </a:r>
          <a:r>
            <a:rPr lang="en-GB" sz="2400" kern="1200" dirty="0"/>
            <a:t>or a </a:t>
          </a:r>
          <a:r>
            <a:rPr lang="en-GB" sz="2400" u="sng" kern="1200" dirty="0"/>
            <a:t>very young child </a:t>
          </a:r>
          <a:r>
            <a:rPr lang="en-GB" sz="2400" kern="1200" dirty="0"/>
            <a:t>may be </a:t>
          </a:r>
          <a:r>
            <a:rPr lang="en-GB" sz="2400" b="1" i="1" kern="1200" dirty="0"/>
            <a:t>too young to be ‘put in fear’ </a:t>
          </a:r>
          <a:r>
            <a:rPr lang="en-GB" sz="2400" b="0" i="0" kern="1200" dirty="0"/>
            <a:t>(Too young to understand) </a:t>
          </a:r>
        </a:p>
      </dsp:txBody>
      <dsp:txXfrm rot="10800000">
        <a:off x="0" y="804"/>
        <a:ext cx="8064896" cy="112442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5.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19.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0.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3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9E6948-73F3-044C-B7A8-FFFD18E210E6}" type="datetimeFigureOut">
              <a:rPr lang="en-US" smtClean="0"/>
              <a:t>10/25/2024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8480FC-01CF-C24A-A051-142A1421AD92}" type="slidenum">
              <a:rPr lang="en-US" smtClean="0"/>
              <a:t>‹#›</a:t>
            </a:fld>
            <a:endParaRPr lang="en-US"/>
          </a:p>
        </p:txBody>
      </p:sp>
    </p:spTree>
    <p:extLst>
      <p:ext uri="{BB962C8B-B14F-4D97-AF65-F5344CB8AC3E}">
        <p14:creationId xmlns:p14="http://schemas.microsoft.com/office/powerpoint/2010/main" val="34141373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www.legislation.gov.uk/ukpga/2023/15/enacted#section-1-1-b" TargetMode="External"/><Relationship Id="rId2" Type="http://schemas.openxmlformats.org/officeDocument/2006/relationships/slide" Target="../slides/slide30.xml"/><Relationship Id="rId1" Type="http://schemas.openxmlformats.org/officeDocument/2006/relationships/notesMaster" Target="../notesMasters/notesMaster1.xml"/><Relationship Id="rId6" Type="http://schemas.openxmlformats.org/officeDocument/2006/relationships/hyperlink" Target="https://www.legislation.gov.uk/ukpga/2023/15/enacted#section-1-3" TargetMode="External"/><Relationship Id="rId5" Type="http://schemas.openxmlformats.org/officeDocument/2006/relationships/hyperlink" Target="https://www.legislation.gov.uk/ukpga/2023/15/enacted#section-1-1-a" TargetMode="External"/><Relationship Id="rId4" Type="http://schemas.openxmlformats.org/officeDocument/2006/relationships/hyperlink" Target="https://www.legislation.gov.uk/ukpga/2023/15/enacted#section-1-1" TargetMode="Externa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www.legislation.gov.uk/ukpga/1986/64#commentary-c21446751" TargetMode="External"/><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3" Type="http://schemas.openxmlformats.org/officeDocument/2006/relationships/hyperlink" Target="http://pnld.westyorkshire.pnn.police.uk/docmanager/content/D45.htm" TargetMode="External"/><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38480FC-01CF-C24A-A051-142A1421AD92}" type="slidenum">
              <a:rPr lang="en-US" smtClean="0"/>
              <a:t>1</a:t>
            </a:fld>
            <a:endParaRPr lang="en-US"/>
          </a:p>
        </p:txBody>
      </p:sp>
    </p:spTree>
    <p:extLst>
      <p:ext uri="{BB962C8B-B14F-4D97-AF65-F5344CB8AC3E}">
        <p14:creationId xmlns:p14="http://schemas.microsoft.com/office/powerpoint/2010/main" val="30737979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2</a:t>
            </a:fld>
            <a:endParaRPr lang="en-US"/>
          </a:p>
        </p:txBody>
      </p:sp>
    </p:spTree>
    <p:extLst>
      <p:ext uri="{BB962C8B-B14F-4D97-AF65-F5344CB8AC3E}">
        <p14:creationId xmlns:p14="http://schemas.microsoft.com/office/powerpoint/2010/main" val="2468922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3</a:t>
            </a:fld>
            <a:endParaRPr lang="en-US"/>
          </a:p>
        </p:txBody>
      </p:sp>
    </p:spTree>
    <p:extLst>
      <p:ext uri="{BB962C8B-B14F-4D97-AF65-F5344CB8AC3E}">
        <p14:creationId xmlns:p14="http://schemas.microsoft.com/office/powerpoint/2010/main" val="9955700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4</a:t>
            </a:fld>
            <a:endParaRPr lang="en-US"/>
          </a:p>
        </p:txBody>
      </p:sp>
    </p:spTree>
    <p:extLst>
      <p:ext uri="{BB962C8B-B14F-4D97-AF65-F5344CB8AC3E}">
        <p14:creationId xmlns:p14="http://schemas.microsoft.com/office/powerpoint/2010/main" val="9253839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5</a:t>
            </a:fld>
            <a:endParaRPr lang="en-US"/>
          </a:p>
        </p:txBody>
      </p:sp>
    </p:spTree>
    <p:extLst>
      <p:ext uri="{BB962C8B-B14F-4D97-AF65-F5344CB8AC3E}">
        <p14:creationId xmlns:p14="http://schemas.microsoft.com/office/powerpoint/2010/main" val="38898647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6</a:t>
            </a:fld>
            <a:endParaRPr lang="en-US"/>
          </a:p>
        </p:txBody>
      </p:sp>
    </p:spTree>
    <p:extLst>
      <p:ext uri="{BB962C8B-B14F-4D97-AF65-F5344CB8AC3E}">
        <p14:creationId xmlns:p14="http://schemas.microsoft.com/office/powerpoint/2010/main" val="19001453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7</a:t>
            </a:fld>
            <a:endParaRPr lang="en-US"/>
          </a:p>
        </p:txBody>
      </p:sp>
    </p:spTree>
    <p:extLst>
      <p:ext uri="{BB962C8B-B14F-4D97-AF65-F5344CB8AC3E}">
        <p14:creationId xmlns:p14="http://schemas.microsoft.com/office/powerpoint/2010/main" val="42827280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8</a:t>
            </a:fld>
            <a:endParaRPr lang="en-US"/>
          </a:p>
        </p:txBody>
      </p:sp>
    </p:spTree>
    <p:extLst>
      <p:ext uri="{BB962C8B-B14F-4D97-AF65-F5344CB8AC3E}">
        <p14:creationId xmlns:p14="http://schemas.microsoft.com/office/powerpoint/2010/main" val="23798834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 TYPES</a:t>
            </a:r>
          </a:p>
          <a:p>
            <a:r>
              <a:rPr lang="en-GB" dirty="0"/>
              <a:t>Blood</a:t>
            </a:r>
          </a:p>
          <a:p>
            <a:endParaRPr lang="en-GB" dirty="0"/>
          </a:p>
          <a:p>
            <a:endParaRPr lang="en-GB" dirty="0"/>
          </a:p>
          <a:p>
            <a:r>
              <a:rPr lang="en-GB" dirty="0"/>
              <a:t>4 R’S:-</a:t>
            </a:r>
          </a:p>
          <a:p>
            <a:r>
              <a:rPr lang="en-GB" dirty="0"/>
              <a:t>REVIEW</a:t>
            </a:r>
          </a:p>
          <a:p>
            <a:r>
              <a:rPr lang="en-GB" dirty="0"/>
              <a:t>RECORD</a:t>
            </a:r>
          </a:p>
          <a:p>
            <a:r>
              <a:rPr lang="en-GB" dirty="0"/>
              <a:t>RETAIN</a:t>
            </a:r>
          </a:p>
          <a:p>
            <a:r>
              <a:rPr lang="en-GB" dirty="0"/>
              <a:t>REVEAL </a:t>
            </a:r>
          </a:p>
        </p:txBody>
      </p:sp>
      <p:sp>
        <p:nvSpPr>
          <p:cNvPr id="4" name="Slide Number Placeholder 3"/>
          <p:cNvSpPr>
            <a:spLocks noGrp="1"/>
          </p:cNvSpPr>
          <p:nvPr>
            <p:ph type="sldNum" sz="quarter" idx="5"/>
          </p:nvPr>
        </p:nvSpPr>
        <p:spPr/>
        <p:txBody>
          <a:bodyPr/>
          <a:lstStyle/>
          <a:p>
            <a:fld id="{438480FC-01CF-C24A-A051-142A1421AD92}" type="slidenum">
              <a:rPr lang="en-US" smtClean="0"/>
              <a:t>9</a:t>
            </a:fld>
            <a:endParaRPr lang="en-US"/>
          </a:p>
        </p:txBody>
      </p:sp>
    </p:spTree>
    <p:extLst>
      <p:ext uri="{BB962C8B-B14F-4D97-AF65-F5344CB8AC3E}">
        <p14:creationId xmlns:p14="http://schemas.microsoft.com/office/powerpoint/2010/main" val="14172900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A6A7BE-449F-274B-87F1-976233DC0BCE}" type="slidenum">
              <a:rPr lang="en-GB" smtClean="0"/>
              <a:t>10</a:t>
            </a:fld>
            <a:endParaRPr lang="en-GB"/>
          </a:p>
        </p:txBody>
      </p:sp>
    </p:spTree>
    <p:extLst>
      <p:ext uri="{BB962C8B-B14F-4D97-AF65-F5344CB8AC3E}">
        <p14:creationId xmlns:p14="http://schemas.microsoft.com/office/powerpoint/2010/main" val="25012138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11</a:t>
            </a:fld>
            <a:endParaRPr lang="en-US"/>
          </a:p>
        </p:txBody>
      </p:sp>
    </p:spTree>
    <p:extLst>
      <p:ext uri="{BB962C8B-B14F-4D97-AF65-F5344CB8AC3E}">
        <p14:creationId xmlns:p14="http://schemas.microsoft.com/office/powerpoint/2010/main" val="9027239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12</a:t>
            </a:fld>
            <a:endParaRPr lang="en-US"/>
          </a:p>
        </p:txBody>
      </p:sp>
    </p:spTree>
    <p:extLst>
      <p:ext uri="{BB962C8B-B14F-4D97-AF65-F5344CB8AC3E}">
        <p14:creationId xmlns:p14="http://schemas.microsoft.com/office/powerpoint/2010/main" val="15748827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13</a:t>
            </a:fld>
            <a:endParaRPr lang="en-US"/>
          </a:p>
        </p:txBody>
      </p:sp>
    </p:spTree>
    <p:extLst>
      <p:ext uri="{BB962C8B-B14F-4D97-AF65-F5344CB8AC3E}">
        <p14:creationId xmlns:p14="http://schemas.microsoft.com/office/powerpoint/2010/main" val="40464863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14</a:t>
            </a:fld>
            <a:endParaRPr lang="en-US"/>
          </a:p>
        </p:txBody>
      </p:sp>
    </p:spTree>
    <p:extLst>
      <p:ext uri="{BB962C8B-B14F-4D97-AF65-F5344CB8AC3E}">
        <p14:creationId xmlns:p14="http://schemas.microsoft.com/office/powerpoint/2010/main" val="42832074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15</a:t>
            </a:fld>
            <a:endParaRPr lang="en-US"/>
          </a:p>
        </p:txBody>
      </p:sp>
    </p:spTree>
    <p:extLst>
      <p:ext uri="{BB962C8B-B14F-4D97-AF65-F5344CB8AC3E}">
        <p14:creationId xmlns:p14="http://schemas.microsoft.com/office/powerpoint/2010/main" val="18321415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16</a:t>
            </a:fld>
            <a:endParaRPr lang="en-GB"/>
          </a:p>
        </p:txBody>
      </p:sp>
    </p:spTree>
    <p:extLst>
      <p:ext uri="{BB962C8B-B14F-4D97-AF65-F5344CB8AC3E}">
        <p14:creationId xmlns:p14="http://schemas.microsoft.com/office/powerpoint/2010/main" val="22533831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18</a:t>
            </a:fld>
            <a:endParaRPr lang="en-GB"/>
          </a:p>
        </p:txBody>
      </p:sp>
    </p:spTree>
    <p:extLst>
      <p:ext uri="{BB962C8B-B14F-4D97-AF65-F5344CB8AC3E}">
        <p14:creationId xmlns:p14="http://schemas.microsoft.com/office/powerpoint/2010/main" val="27205518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pPr marR="0" algn="l" defTabSz="914400" rtl="0" eaLnBrk="1" fontAlgn="base" latinLnBrk="0" hangingPunct="1">
              <a:lnSpc>
                <a:spcPct val="90000"/>
              </a:lnSpc>
              <a:spcBef>
                <a:spcPct val="0"/>
              </a:spcBef>
              <a:spcAft>
                <a:spcPct val="0"/>
              </a:spcAft>
              <a:buClrTx/>
              <a:buSzTx/>
              <a:tabLst/>
              <a:defRPr/>
            </a:pPr>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19</a:t>
            </a:fld>
            <a:endParaRPr lang="en-GB"/>
          </a:p>
        </p:txBody>
      </p:sp>
    </p:spTree>
    <p:extLst>
      <p:ext uri="{BB962C8B-B14F-4D97-AF65-F5344CB8AC3E}">
        <p14:creationId xmlns:p14="http://schemas.microsoft.com/office/powerpoint/2010/main" val="42549183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20</a:t>
            </a:fld>
            <a:endParaRPr lang="en-GB"/>
          </a:p>
        </p:txBody>
      </p:sp>
    </p:spTree>
    <p:extLst>
      <p:ext uri="{BB962C8B-B14F-4D97-AF65-F5344CB8AC3E}">
        <p14:creationId xmlns:p14="http://schemas.microsoft.com/office/powerpoint/2010/main" val="36193099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23</a:t>
            </a:fld>
            <a:endParaRPr lang="en-GB" altLang="en-US"/>
          </a:p>
        </p:txBody>
      </p:sp>
    </p:spTree>
    <p:extLst>
      <p:ext uri="{BB962C8B-B14F-4D97-AF65-F5344CB8AC3E}">
        <p14:creationId xmlns:p14="http://schemas.microsoft.com/office/powerpoint/2010/main" val="224709291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24</a:t>
            </a:fld>
            <a:endParaRPr lang="en-GB" altLang="en-US"/>
          </a:p>
        </p:txBody>
      </p:sp>
    </p:spTree>
    <p:extLst>
      <p:ext uri="{BB962C8B-B14F-4D97-AF65-F5344CB8AC3E}">
        <p14:creationId xmlns:p14="http://schemas.microsoft.com/office/powerpoint/2010/main" val="245909590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25</a:t>
            </a:fld>
            <a:endParaRPr lang="en-US"/>
          </a:p>
        </p:txBody>
      </p:sp>
    </p:spTree>
    <p:extLst>
      <p:ext uri="{BB962C8B-B14F-4D97-AF65-F5344CB8AC3E}">
        <p14:creationId xmlns:p14="http://schemas.microsoft.com/office/powerpoint/2010/main" val="377641707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26</a:t>
            </a:fld>
            <a:endParaRPr lang="en-GB" altLang="en-US"/>
          </a:p>
        </p:txBody>
      </p:sp>
    </p:spTree>
    <p:extLst>
      <p:ext uri="{BB962C8B-B14F-4D97-AF65-F5344CB8AC3E}">
        <p14:creationId xmlns:p14="http://schemas.microsoft.com/office/powerpoint/2010/main" val="222564765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0D0D0D"/>
                </a:solidFill>
                <a:effectLst/>
                <a:latin typeface="Söhne"/>
              </a:rPr>
              <a:t>Triable Either Way Offences</a:t>
            </a:r>
            <a:r>
              <a:rPr lang="en-GB" b="0" i="0" dirty="0">
                <a:solidFill>
                  <a:srgbClr val="0D0D0D"/>
                </a:solidFill>
                <a:effectLst/>
                <a:latin typeface="Söhne"/>
              </a:rPr>
              <a:t>: These offenses are of intermediate seriousness. They can be tried either in the Magistrates' Court or in the Crown Court, depending on factors such as the seriousness of the offense and the defendant's choice.</a:t>
            </a:r>
          </a:p>
          <a:p>
            <a:pPr algn="l"/>
            <a:endParaRPr lang="en-GB" dirty="0">
              <a:solidFill>
                <a:srgbClr val="0D0D0D"/>
              </a:solidFill>
              <a:latin typeface="Söhne"/>
            </a:endParaRPr>
          </a:p>
          <a:p>
            <a:pPr algn="l"/>
            <a:r>
              <a:rPr lang="en-GB" b="0" i="0" dirty="0">
                <a:solidFill>
                  <a:srgbClr val="0D0D0D"/>
                </a:solidFill>
                <a:effectLst/>
                <a:latin typeface="Söhne"/>
              </a:rPr>
              <a:t>If the case is tried in the Magistrates' Court, the magistrates decide whether they have sufficient sentencing powers to deal with the case or if it should be sent to the Crown Court for trial. If the defendant elects trial by jury or if the magistrates feel that their sentencing powers are insufficient, the case is sent to the Crown Court. Examples of triable either way offenses include theft, burglary, and certain assaults.</a:t>
            </a:r>
          </a:p>
          <a:p>
            <a:pPr algn="l"/>
            <a:r>
              <a:rPr lang="en-GB" b="0" i="0" dirty="0">
                <a:solidFill>
                  <a:srgbClr val="0D0D0D"/>
                </a:solidFill>
                <a:effectLst/>
                <a:latin typeface="Söhne"/>
              </a:rPr>
              <a:t>In summary, indictable offenses are the most serious and are tried in the Crown Court, summary offenses are less serious and are tried in the Magistrates' Court, and triable either way offenses can be tried in either court depending on various factors.</a:t>
            </a:r>
          </a:p>
          <a:p>
            <a:endParaRPr lang="en-GB" dirty="0"/>
          </a:p>
        </p:txBody>
      </p:sp>
      <p:sp>
        <p:nvSpPr>
          <p:cNvPr id="4" name="Slide Number Placeholder 3"/>
          <p:cNvSpPr>
            <a:spLocks noGrp="1"/>
          </p:cNvSpPr>
          <p:nvPr>
            <p:ph type="sldNum" sz="quarter" idx="5"/>
          </p:nvPr>
        </p:nvSpPr>
        <p:spPr/>
        <p:txBody>
          <a:bodyPr/>
          <a:lstStyle/>
          <a:p>
            <a:fld id="{438480FC-01CF-C24A-A051-142A1421AD92}" type="slidenum">
              <a:rPr lang="en-US" smtClean="0"/>
              <a:t>27</a:t>
            </a:fld>
            <a:endParaRPr lang="en-US"/>
          </a:p>
        </p:txBody>
      </p:sp>
    </p:spTree>
    <p:extLst>
      <p:ext uri="{BB962C8B-B14F-4D97-AF65-F5344CB8AC3E}">
        <p14:creationId xmlns:p14="http://schemas.microsoft.com/office/powerpoint/2010/main" val="318543502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dirty="0">
                <a:solidFill>
                  <a:schemeClr val="tx1"/>
                </a:solidFill>
              </a:rPr>
              <a:t>Section 17 Police and Criminal Evidence Act 1984 </a:t>
            </a:r>
          </a:p>
          <a:p>
            <a:endParaRPr lang="en-GB" sz="1100" dirty="0">
              <a:solidFill>
                <a:schemeClr val="tx1"/>
              </a:solidFill>
            </a:endParaRPr>
          </a:p>
          <a:p>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In order to exercise this power of entry under any of the circumstances, (stated below) you must have </a:t>
            </a:r>
            <a:r>
              <a:rPr lang="en-GB" sz="1100" b="1" i="0" u="none" strike="noStrike" kern="1200" baseline="0" dirty="0">
                <a:solidFill>
                  <a:schemeClr val="tx1"/>
                </a:solidFill>
                <a:latin typeface="Arial" pitchFamily="34" charset="0"/>
                <a:ea typeface="ＭＳ Ｐゴシック" pitchFamily="-112" charset="-128"/>
                <a:cs typeface="ＭＳ Ｐゴシック" pitchFamily="-112" charset="-128"/>
              </a:rPr>
              <a:t>reasonable grounds to believe </a:t>
            </a:r>
            <a:r>
              <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rPr>
              <a:t>that the person whom you will arrest or recapture is on the premises that you want to enter. </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28</a:t>
            </a:fld>
            <a:endParaRPr lang="en-GB" altLang="en-US"/>
          </a:p>
        </p:txBody>
      </p:sp>
    </p:spTree>
    <p:extLst>
      <p:ext uri="{BB962C8B-B14F-4D97-AF65-F5344CB8AC3E}">
        <p14:creationId xmlns:p14="http://schemas.microsoft.com/office/powerpoint/2010/main" val="98088862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GB" altLang="en-US" sz="1600" dirty="0">
              <a:latin typeface="Arial" pitchFamily="34" charset="0"/>
            </a:endParaRPr>
          </a:p>
          <a:p>
            <a:pPr eaLnBrk="1" hangingPunct="1">
              <a:defRPr/>
            </a:pPr>
            <a:endParaRPr lang="en-GB" sz="1600" dirty="0">
              <a:ea typeface="ＭＳ Ｐゴシック" pitchFamily="1" charset="-128"/>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29</a:t>
            </a:fld>
            <a:endParaRPr lang="en-GB" altLang="en-US"/>
          </a:p>
        </p:txBody>
      </p:sp>
    </p:spTree>
    <p:extLst>
      <p:ext uri="{BB962C8B-B14F-4D97-AF65-F5344CB8AC3E}">
        <p14:creationId xmlns:p14="http://schemas.microsoft.com/office/powerpoint/2010/main" val="362420897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000" b="1" i="0" dirty="0">
                <a:solidFill>
                  <a:srgbClr val="000000"/>
                </a:solidFill>
                <a:effectLst/>
                <a:latin typeface="arial" panose="020B0604020202020204" pitchFamily="34" charset="0"/>
              </a:rPr>
              <a:t>Offence of locking on</a:t>
            </a:r>
          </a:p>
          <a:p>
            <a:pPr algn="l"/>
            <a:r>
              <a:rPr lang="en-GB" sz="1000" b="0" i="0" dirty="0">
                <a:solidFill>
                  <a:srgbClr val="1E1E1E"/>
                </a:solidFill>
                <a:effectLst/>
                <a:latin typeface="arial" panose="020B0604020202020204" pitchFamily="34" charset="0"/>
              </a:rPr>
              <a:t>(1)A person commits an offence if—</a:t>
            </a:r>
          </a:p>
          <a:p>
            <a:pPr algn="l"/>
            <a:r>
              <a:rPr lang="en-GB" sz="1000" b="0" i="0" dirty="0">
                <a:solidFill>
                  <a:srgbClr val="1E1E1E"/>
                </a:solidFill>
                <a:effectLst/>
                <a:latin typeface="arial" panose="020B0604020202020204" pitchFamily="34" charset="0"/>
              </a:rPr>
              <a:t>(a)they—</a:t>
            </a:r>
          </a:p>
          <a:p>
            <a:pPr algn="l"/>
            <a:r>
              <a:rPr lang="en-GB" sz="1000" b="0" i="0" dirty="0">
                <a:solidFill>
                  <a:srgbClr val="1E1E1E"/>
                </a:solidFill>
                <a:effectLst/>
                <a:latin typeface="arial" panose="020B0604020202020204" pitchFamily="34" charset="0"/>
              </a:rPr>
              <a:t>(</a:t>
            </a:r>
            <a:r>
              <a:rPr lang="en-GB" sz="1000" b="0" i="0" dirty="0" err="1">
                <a:solidFill>
                  <a:srgbClr val="1E1E1E"/>
                </a:solidFill>
                <a:effectLst/>
                <a:latin typeface="arial" panose="020B0604020202020204" pitchFamily="34" charset="0"/>
              </a:rPr>
              <a:t>i</a:t>
            </a:r>
            <a:r>
              <a:rPr lang="en-GB" sz="1000" b="0" i="0" dirty="0">
                <a:solidFill>
                  <a:srgbClr val="1E1E1E"/>
                </a:solidFill>
                <a:effectLst/>
                <a:latin typeface="arial" panose="020B0604020202020204" pitchFamily="34" charset="0"/>
              </a:rPr>
              <a:t>)attach themselves to another person, to an object or to land,</a:t>
            </a:r>
          </a:p>
          <a:p>
            <a:pPr algn="l"/>
            <a:r>
              <a:rPr lang="en-GB" sz="1000" b="0" i="0" dirty="0">
                <a:solidFill>
                  <a:srgbClr val="1E1E1E"/>
                </a:solidFill>
                <a:effectLst/>
                <a:latin typeface="arial" panose="020B0604020202020204" pitchFamily="34" charset="0"/>
              </a:rPr>
              <a:t>(ii)attach a person to another person, to an object or to land, or</a:t>
            </a:r>
          </a:p>
          <a:p>
            <a:pPr algn="l"/>
            <a:r>
              <a:rPr lang="en-GB" sz="1000" b="0" i="0" dirty="0">
                <a:solidFill>
                  <a:srgbClr val="1E1E1E"/>
                </a:solidFill>
                <a:effectLst/>
                <a:latin typeface="arial" panose="020B0604020202020204" pitchFamily="34" charset="0"/>
              </a:rPr>
              <a:t>(iii)attach an object to another object or to land,</a:t>
            </a:r>
          </a:p>
          <a:p>
            <a:pPr algn="l"/>
            <a:r>
              <a:rPr lang="en-GB" sz="1000" b="0" i="0" dirty="0">
                <a:solidFill>
                  <a:srgbClr val="1E1E1E"/>
                </a:solidFill>
                <a:effectLst/>
                <a:latin typeface="arial" panose="020B0604020202020204" pitchFamily="34" charset="0"/>
              </a:rPr>
              <a:t>(b)that act causes, or is capable of causing, serious disruption to—</a:t>
            </a:r>
          </a:p>
          <a:p>
            <a:pPr algn="l"/>
            <a:r>
              <a:rPr lang="en-GB" sz="1000" b="0" i="0" dirty="0">
                <a:solidFill>
                  <a:srgbClr val="1E1E1E"/>
                </a:solidFill>
                <a:effectLst/>
                <a:latin typeface="arial" panose="020B0604020202020204" pitchFamily="34" charset="0"/>
              </a:rPr>
              <a:t>(</a:t>
            </a:r>
            <a:r>
              <a:rPr lang="en-GB" sz="1000" b="0" i="0" dirty="0" err="1">
                <a:solidFill>
                  <a:srgbClr val="1E1E1E"/>
                </a:solidFill>
                <a:effectLst/>
                <a:latin typeface="arial" panose="020B0604020202020204" pitchFamily="34" charset="0"/>
              </a:rPr>
              <a:t>i</a:t>
            </a:r>
            <a:r>
              <a:rPr lang="en-GB" sz="1000" b="0" i="0" dirty="0">
                <a:solidFill>
                  <a:srgbClr val="1E1E1E"/>
                </a:solidFill>
                <a:effectLst/>
                <a:latin typeface="arial" panose="020B0604020202020204" pitchFamily="34" charset="0"/>
              </a:rPr>
              <a:t>)two or more individuals, or</a:t>
            </a:r>
          </a:p>
          <a:p>
            <a:pPr algn="l"/>
            <a:r>
              <a:rPr lang="en-GB" sz="1000" b="0" i="0" dirty="0">
                <a:solidFill>
                  <a:srgbClr val="1E1E1E"/>
                </a:solidFill>
                <a:effectLst/>
                <a:latin typeface="arial" panose="020B0604020202020204" pitchFamily="34" charset="0"/>
              </a:rPr>
              <a:t>(ii)an organisation,</a:t>
            </a:r>
          </a:p>
          <a:p>
            <a:pPr algn="just"/>
            <a:r>
              <a:rPr lang="en-GB" sz="1000" b="0" i="0" dirty="0">
                <a:solidFill>
                  <a:srgbClr val="1E1E1E"/>
                </a:solidFill>
                <a:effectLst/>
                <a:latin typeface="arial" panose="020B0604020202020204" pitchFamily="34" charset="0"/>
              </a:rPr>
              <a:t>in a place other than a dwelling, and</a:t>
            </a:r>
          </a:p>
          <a:p>
            <a:pPr algn="l"/>
            <a:r>
              <a:rPr lang="en-GB" sz="1000" b="0" i="0" dirty="0">
                <a:solidFill>
                  <a:srgbClr val="1E1E1E"/>
                </a:solidFill>
                <a:effectLst/>
                <a:latin typeface="arial" panose="020B0604020202020204" pitchFamily="34" charset="0"/>
              </a:rPr>
              <a:t>(c)they intend that act to have a consequence mentioned in paragraph </a:t>
            </a:r>
            <a:r>
              <a:rPr lang="en-GB" sz="1000" b="0" i="0" u="none" strike="noStrike" dirty="0">
                <a:solidFill>
                  <a:srgbClr val="0A64D7"/>
                </a:solidFill>
                <a:effectLst/>
                <a:latin typeface="arial" panose="020B0604020202020204" pitchFamily="34" charset="0"/>
                <a:hlinkClick r:id="rId3" tooltip="Go to s. 1(1)(b)"/>
              </a:rPr>
              <a:t>(b)</a:t>
            </a:r>
            <a:r>
              <a:rPr lang="en-GB" sz="1000" b="0" i="0" dirty="0">
                <a:solidFill>
                  <a:srgbClr val="1E1E1E"/>
                </a:solidFill>
                <a:effectLst/>
                <a:latin typeface="arial" panose="020B0604020202020204" pitchFamily="34" charset="0"/>
              </a:rPr>
              <a:t> or are reckless as to whether it will have such a consequence.</a:t>
            </a:r>
          </a:p>
          <a:p>
            <a:pPr algn="l"/>
            <a:r>
              <a:rPr lang="en-GB" sz="1000" b="0" i="0" dirty="0">
                <a:solidFill>
                  <a:srgbClr val="1E1E1E"/>
                </a:solidFill>
                <a:effectLst/>
                <a:latin typeface="arial" panose="020B0604020202020204" pitchFamily="34" charset="0"/>
              </a:rPr>
              <a:t>(2)It is a defence for a person charged with an offence under subsection </a:t>
            </a:r>
            <a:r>
              <a:rPr lang="en-GB" sz="1000" b="0" i="0" u="none" strike="noStrike" dirty="0">
                <a:solidFill>
                  <a:srgbClr val="0A64D7"/>
                </a:solidFill>
                <a:effectLst/>
                <a:latin typeface="arial" panose="020B0604020202020204" pitchFamily="34" charset="0"/>
                <a:hlinkClick r:id="rId4" tooltip="Go to s. 1(1)"/>
              </a:rPr>
              <a:t>(1)</a:t>
            </a:r>
            <a:r>
              <a:rPr lang="en-GB" sz="1000" b="0" i="0" dirty="0">
                <a:solidFill>
                  <a:srgbClr val="1E1E1E"/>
                </a:solidFill>
                <a:effectLst/>
                <a:latin typeface="arial" panose="020B0604020202020204" pitchFamily="34" charset="0"/>
              </a:rPr>
              <a:t> to prove that they had a reasonable excuse for the act mentioned in paragraph </a:t>
            </a:r>
            <a:r>
              <a:rPr lang="en-GB" sz="1000" b="0" i="0" u="none" strike="noStrike" dirty="0">
                <a:solidFill>
                  <a:srgbClr val="0A64D7"/>
                </a:solidFill>
                <a:effectLst/>
                <a:latin typeface="arial" panose="020B0604020202020204" pitchFamily="34" charset="0"/>
                <a:hlinkClick r:id="rId5" tooltip="Go to s. 1(1)(a)"/>
              </a:rPr>
              <a:t>(a)</a:t>
            </a:r>
            <a:r>
              <a:rPr lang="en-GB" sz="1000" b="0" i="0" dirty="0">
                <a:solidFill>
                  <a:srgbClr val="1E1E1E"/>
                </a:solidFill>
                <a:effectLst/>
                <a:latin typeface="arial" panose="020B0604020202020204" pitchFamily="34" charset="0"/>
              </a:rPr>
              <a:t> of that subsection.</a:t>
            </a:r>
          </a:p>
          <a:p>
            <a:pPr algn="l"/>
            <a:r>
              <a:rPr lang="en-GB" sz="1000" b="0" i="0" dirty="0">
                <a:solidFill>
                  <a:srgbClr val="1E1E1E"/>
                </a:solidFill>
                <a:effectLst/>
                <a:latin typeface="arial" panose="020B0604020202020204" pitchFamily="34" charset="0"/>
              </a:rPr>
              <a:t>(3)A person who commits an offence under subsection </a:t>
            </a:r>
            <a:r>
              <a:rPr lang="en-GB" sz="1000" b="0" i="0" u="none" strike="noStrike" dirty="0">
                <a:solidFill>
                  <a:srgbClr val="0A64D7"/>
                </a:solidFill>
                <a:effectLst/>
                <a:latin typeface="arial" panose="020B0604020202020204" pitchFamily="34" charset="0"/>
                <a:hlinkClick r:id="rId4" tooltip="Go to s. 1(1)"/>
              </a:rPr>
              <a:t>(1)</a:t>
            </a:r>
            <a:r>
              <a:rPr lang="en-GB" sz="1000" b="0" i="0" dirty="0">
                <a:solidFill>
                  <a:srgbClr val="1E1E1E"/>
                </a:solidFill>
                <a:effectLst/>
                <a:latin typeface="arial" panose="020B0604020202020204" pitchFamily="34" charset="0"/>
              </a:rPr>
              <a:t> is liable on summary conviction to imprisonment for a term not exceeding the maximum term for summary offences, to a fine or to both.</a:t>
            </a:r>
          </a:p>
          <a:p>
            <a:pPr algn="l"/>
            <a:r>
              <a:rPr lang="en-GB" sz="1000" b="0" i="0" dirty="0">
                <a:solidFill>
                  <a:srgbClr val="1E1E1E"/>
                </a:solidFill>
                <a:effectLst/>
                <a:latin typeface="arial" panose="020B0604020202020204" pitchFamily="34" charset="0"/>
              </a:rPr>
              <a:t>(4)In subsection </a:t>
            </a:r>
            <a:r>
              <a:rPr lang="en-GB" sz="1000" b="0" i="0" u="none" strike="noStrike" dirty="0">
                <a:solidFill>
                  <a:srgbClr val="0A64D7"/>
                </a:solidFill>
                <a:effectLst/>
                <a:latin typeface="arial" panose="020B0604020202020204" pitchFamily="34" charset="0"/>
                <a:hlinkClick r:id="rId6" tooltip="Go to s. 1(3)"/>
              </a:rPr>
              <a:t>(3)</a:t>
            </a:r>
            <a:r>
              <a:rPr lang="en-GB" sz="1000" b="0" i="0" dirty="0">
                <a:solidFill>
                  <a:srgbClr val="1E1E1E"/>
                </a:solidFill>
                <a:effectLst/>
                <a:latin typeface="arial" panose="020B0604020202020204" pitchFamily="34" charset="0"/>
              </a:rPr>
              <a:t>, “the maximum term for summary offences” means—</a:t>
            </a:r>
          </a:p>
          <a:p>
            <a:pPr algn="l"/>
            <a:r>
              <a:rPr lang="en-GB" sz="1000" b="0" i="0" dirty="0">
                <a:solidFill>
                  <a:srgbClr val="1E1E1E"/>
                </a:solidFill>
                <a:effectLst/>
                <a:latin typeface="arial" panose="020B0604020202020204" pitchFamily="34" charset="0"/>
              </a:rPr>
              <a:t>(a)if the offence is committed before the time when section 281(5) of the Criminal Justice Act 2003 (alteration of penalties for certain summary offences: England and Wales) comes into force, six months;</a:t>
            </a:r>
          </a:p>
          <a:p>
            <a:pPr algn="l"/>
            <a:r>
              <a:rPr lang="en-GB" sz="1000" b="0" i="0" dirty="0">
                <a:solidFill>
                  <a:srgbClr val="1E1E1E"/>
                </a:solidFill>
                <a:effectLst/>
                <a:latin typeface="arial" panose="020B0604020202020204" pitchFamily="34" charset="0"/>
              </a:rPr>
              <a:t>(b)if the offence is committed after that time, 51 weeks.</a:t>
            </a:r>
          </a:p>
          <a:p>
            <a:pPr algn="l"/>
            <a:r>
              <a:rPr lang="en-GB" sz="1000" b="0" i="0" dirty="0">
                <a:solidFill>
                  <a:srgbClr val="1E1E1E"/>
                </a:solidFill>
                <a:effectLst/>
                <a:latin typeface="arial" panose="020B0604020202020204" pitchFamily="34" charset="0"/>
              </a:rPr>
              <a:t>(5)In this section “dwelling” means—</a:t>
            </a:r>
          </a:p>
          <a:p>
            <a:pPr algn="l"/>
            <a:r>
              <a:rPr lang="en-GB" sz="1000" b="0" i="0" dirty="0">
                <a:solidFill>
                  <a:srgbClr val="1E1E1E"/>
                </a:solidFill>
                <a:effectLst/>
                <a:latin typeface="arial" panose="020B0604020202020204" pitchFamily="34" charset="0"/>
              </a:rPr>
              <a:t>(a)a building or structure which is used as a dwelling, or</a:t>
            </a:r>
          </a:p>
          <a:p>
            <a:pPr algn="l"/>
            <a:r>
              <a:rPr lang="en-GB" sz="1000" b="0" i="0" dirty="0">
                <a:solidFill>
                  <a:srgbClr val="1E1E1E"/>
                </a:solidFill>
                <a:effectLst/>
                <a:latin typeface="arial" panose="020B0604020202020204" pitchFamily="34" charset="0"/>
              </a:rPr>
              <a:t>(b)a part of a building or structure, if the part is used as a dwelling,</a:t>
            </a:r>
          </a:p>
          <a:p>
            <a:pPr algn="just"/>
            <a:r>
              <a:rPr lang="en-GB" sz="1000" b="0" i="0" dirty="0">
                <a:solidFill>
                  <a:srgbClr val="1E1E1E"/>
                </a:solidFill>
                <a:effectLst/>
                <a:latin typeface="arial" panose="020B0604020202020204" pitchFamily="34" charset="0"/>
              </a:rPr>
              <a:t>and includes any yard, garden, grounds, garage or outhouse belonging to and used with a dwelling.</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30</a:t>
            </a:fld>
            <a:endParaRPr lang="en-GB" altLang="en-US"/>
          </a:p>
        </p:txBody>
      </p:sp>
    </p:spTree>
    <p:extLst>
      <p:ext uri="{BB962C8B-B14F-4D97-AF65-F5344CB8AC3E}">
        <p14:creationId xmlns:p14="http://schemas.microsoft.com/office/powerpoint/2010/main" val="6870296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447261" y="4390611"/>
            <a:ext cx="5486400" cy="3600450"/>
          </a:xfrm>
        </p:spPr>
        <p:txBody>
          <a:bodyPr/>
          <a:lstStyle/>
          <a:p>
            <a:pPr algn="l"/>
            <a:r>
              <a:rPr lang="en-GB" sz="800" b="1" i="0" dirty="0">
                <a:solidFill>
                  <a:srgbClr val="000000"/>
                </a:solidFill>
                <a:effectLst/>
                <a:latin typeface="arial" panose="020B0604020202020204" pitchFamily="34" charset="0"/>
              </a:rPr>
              <a:t> S4- POA 1986Fear or provocation of violence.</a:t>
            </a:r>
          </a:p>
          <a:p>
            <a:pPr algn="l"/>
            <a:r>
              <a:rPr lang="en-GB" sz="800" b="0" i="0" dirty="0">
                <a:solidFill>
                  <a:srgbClr val="1E1E1E"/>
                </a:solidFill>
                <a:effectLst/>
                <a:latin typeface="arial" panose="020B0604020202020204" pitchFamily="34" charset="0"/>
              </a:rPr>
              <a:t>(1)A person is guilty of an offence if he—</a:t>
            </a:r>
          </a:p>
          <a:p>
            <a:pPr algn="l"/>
            <a:r>
              <a:rPr lang="en-GB" sz="800" b="0" i="0" dirty="0">
                <a:solidFill>
                  <a:srgbClr val="1E1E1E"/>
                </a:solidFill>
                <a:effectLst/>
                <a:latin typeface="arial" panose="020B0604020202020204" pitchFamily="34" charset="0"/>
              </a:rPr>
              <a:t>(a)uses towards another person threatening, abusive or insulting words or behaviour, or</a:t>
            </a:r>
          </a:p>
          <a:p>
            <a:pPr algn="l"/>
            <a:r>
              <a:rPr lang="en-GB" sz="800" b="0" i="0" dirty="0">
                <a:solidFill>
                  <a:srgbClr val="1E1E1E"/>
                </a:solidFill>
                <a:effectLst/>
                <a:latin typeface="arial" panose="020B0604020202020204" pitchFamily="34" charset="0"/>
              </a:rPr>
              <a:t>(b)distributes or displays to another person any writing, sign or other visible representation which is threatening, abusive or insulting,</a:t>
            </a:r>
          </a:p>
          <a:p>
            <a:pPr algn="just"/>
            <a:r>
              <a:rPr lang="en-GB" sz="800" b="0" i="0" dirty="0">
                <a:solidFill>
                  <a:srgbClr val="1E1E1E"/>
                </a:solidFill>
                <a:effectLst/>
                <a:latin typeface="arial" panose="020B0604020202020204" pitchFamily="34" charset="0"/>
              </a:rPr>
              <a:t>with intent to cause that person to believe that immediate unlawful violence will be used against him or another by any person, or to provoke the immediate use of unlawful violence by that person or another, or whereby that person is likely to believe that such violence will be used or it is likely that such violence will be provoked.</a:t>
            </a:r>
          </a:p>
          <a:p>
            <a:pPr algn="l"/>
            <a:r>
              <a:rPr lang="en-GB" sz="800" b="0" i="0" dirty="0">
                <a:solidFill>
                  <a:srgbClr val="1E1E1E"/>
                </a:solidFill>
                <a:effectLst/>
                <a:latin typeface="arial" panose="020B0604020202020204" pitchFamily="34" charset="0"/>
              </a:rPr>
              <a:t>(2)An offence under this section may be committed in a public or a private place, except that no offence is committed where the words or behaviour are used, or the writing, sign or other visible representation is distributed or displayed, by a person inside a dwelling and the other person is also inside that or another dwelling.</a:t>
            </a:r>
          </a:p>
          <a:p>
            <a:pPr algn="l"/>
            <a:r>
              <a:rPr lang="en-GB" sz="800" b="0" i="0" dirty="0">
                <a:solidFill>
                  <a:srgbClr val="1E1E1E"/>
                </a:solidFill>
                <a:effectLst/>
                <a:latin typeface="arial" panose="020B0604020202020204" pitchFamily="34" charset="0"/>
              </a:rPr>
              <a:t>(3)</a:t>
            </a:r>
            <a:r>
              <a:rPr lang="en-GB" sz="800" b="1" i="0" u="none" strike="noStrike" dirty="0">
                <a:solidFill>
                  <a:srgbClr val="0A64D7"/>
                </a:solidFill>
                <a:effectLst/>
                <a:latin typeface="arial" panose="020B0604020202020204" pitchFamily="34" charset="0"/>
                <a:hlinkClick r:id="rId3" tooltip="View the commentary text for this item"/>
              </a:rPr>
              <a:t>F2</a:t>
            </a:r>
            <a:r>
              <a:rPr lang="en-GB" sz="800" b="0" i="0" dirty="0">
                <a:solidFill>
                  <a:srgbClr val="1E1E1E"/>
                </a:solidFill>
                <a:effectLst/>
                <a:latin typeface="arial" panose="020B0604020202020204" pitchFamily="34" charset="0"/>
              </a:rPr>
              <a:t>. . . . . . . . . . . . . . . . . . . . . . . . . . . . . . . .</a:t>
            </a:r>
          </a:p>
          <a:p>
            <a:pPr algn="l"/>
            <a:r>
              <a:rPr lang="en-GB" sz="800" b="0" i="0" dirty="0">
                <a:solidFill>
                  <a:srgbClr val="1E1E1E"/>
                </a:solidFill>
                <a:effectLst/>
                <a:latin typeface="arial" panose="020B0604020202020204" pitchFamily="34" charset="0"/>
              </a:rPr>
              <a:t>(4)A person guilty of an offence under this section is liable on summary conviction to imprisonment for a term not exceeding 6 months or a fine not exceeding level 5 on the standard scale or both.</a:t>
            </a:r>
          </a:p>
          <a:p>
            <a:pPr algn="l"/>
            <a:r>
              <a:rPr lang="en-GB" sz="800" dirty="0">
                <a:solidFill>
                  <a:srgbClr val="1E1E1E"/>
                </a:solidFill>
                <a:latin typeface="arial" panose="020B0604020202020204" pitchFamily="34" charset="0"/>
              </a:rPr>
              <a:t>S (5) Fuck, fuck you and fuck off </a:t>
            </a:r>
            <a:r>
              <a:rPr lang="en-GB" sz="800" dirty="0" err="1">
                <a:solidFill>
                  <a:srgbClr val="1E1E1E"/>
                </a:solidFill>
                <a:latin typeface="arial" panose="020B0604020202020204" pitchFamily="34" charset="0"/>
              </a:rPr>
              <a:t>im</a:t>
            </a:r>
            <a:r>
              <a:rPr lang="en-GB" sz="800" dirty="0">
                <a:solidFill>
                  <a:srgbClr val="1E1E1E"/>
                </a:solidFill>
                <a:latin typeface="arial" panose="020B0604020202020204" pitchFamily="34" charset="0"/>
              </a:rPr>
              <a:t> going to kill you</a:t>
            </a:r>
            <a:endParaRPr lang="en-GB" sz="800" b="0" i="0" dirty="0">
              <a:solidFill>
                <a:srgbClr val="1E1E1E"/>
              </a:solidFill>
              <a:effectLst/>
              <a:latin typeface="arial" panose="020B0604020202020204" pitchFamily="34" charset="0"/>
            </a:endParaRPr>
          </a:p>
          <a:p>
            <a:pPr algn="l"/>
            <a:r>
              <a:rPr lang="en-GB" sz="800" dirty="0">
                <a:solidFill>
                  <a:srgbClr val="1E1E1E"/>
                </a:solidFill>
                <a:latin typeface="arial" panose="020B0604020202020204" pitchFamily="34" charset="0"/>
              </a:rPr>
              <a:t>S6 to 8 or 10 CLA 1967</a:t>
            </a:r>
          </a:p>
          <a:p>
            <a:pPr algn="l"/>
            <a:endParaRPr lang="en-GB" sz="800" b="0" i="0" dirty="0">
              <a:solidFill>
                <a:srgbClr val="1E1E1E"/>
              </a:solidFill>
              <a:effectLst/>
              <a:latin typeface="arial" panose="020B0604020202020204" pitchFamily="34" charset="0"/>
            </a:endParaRPr>
          </a:p>
          <a:p>
            <a:pPr algn="l"/>
            <a:r>
              <a:rPr lang="en-GB" sz="800" dirty="0">
                <a:solidFill>
                  <a:srgbClr val="1E1E1E"/>
                </a:solidFill>
                <a:latin typeface="arial" panose="020B0604020202020204" pitchFamily="34" charset="0"/>
              </a:rPr>
              <a:t>S5 FUCK- Public order, </a:t>
            </a:r>
            <a:r>
              <a:rPr lang="en-GB" sz="800" dirty="0" err="1">
                <a:solidFill>
                  <a:srgbClr val="1E1E1E"/>
                </a:solidFill>
                <a:latin typeface="arial" panose="020B0604020202020204" pitchFamily="34" charset="0"/>
              </a:rPr>
              <a:t>nusiance</a:t>
            </a:r>
            <a:endParaRPr lang="en-GB" sz="800" dirty="0">
              <a:solidFill>
                <a:srgbClr val="1E1E1E"/>
              </a:solidFill>
              <a:latin typeface="arial" panose="020B0604020202020204" pitchFamily="34" charset="0"/>
            </a:endParaRPr>
          </a:p>
          <a:p>
            <a:pPr algn="l"/>
            <a:r>
              <a:rPr lang="en-GB" sz="800" b="0" i="0" dirty="0">
                <a:solidFill>
                  <a:srgbClr val="1E1E1E"/>
                </a:solidFill>
                <a:effectLst/>
                <a:latin typeface="arial" panose="020B0604020202020204" pitchFamily="34" charset="0"/>
              </a:rPr>
              <a:t>S4A- FUCK YOU- Directed</a:t>
            </a:r>
          </a:p>
          <a:p>
            <a:pPr algn="l"/>
            <a:r>
              <a:rPr lang="en-GB" sz="800" dirty="0">
                <a:solidFill>
                  <a:srgbClr val="1E1E1E"/>
                </a:solidFill>
                <a:latin typeface="arial" panose="020B0604020202020204" pitchFamily="34" charset="0"/>
              </a:rPr>
              <a:t>S4- FUCK YOU IM GOING TO KILL YOU- Directing fear </a:t>
            </a:r>
          </a:p>
          <a:p>
            <a:pPr algn="l"/>
            <a:r>
              <a:rPr lang="en-GB" sz="800" dirty="0">
                <a:solidFill>
                  <a:srgbClr val="1E1E1E"/>
                </a:solidFill>
                <a:latin typeface="arial" panose="020B0604020202020204" pitchFamily="34" charset="0"/>
              </a:rPr>
              <a:t>PO can be committed from a property if perceived by the public. Enter under breach of the peace</a:t>
            </a:r>
          </a:p>
          <a:p>
            <a:pPr algn="l"/>
            <a:r>
              <a:rPr lang="en-GB" sz="800" b="0" i="0" dirty="0">
                <a:solidFill>
                  <a:srgbClr val="1E1E1E"/>
                </a:solidFill>
                <a:effectLst/>
                <a:latin typeface="arial" panose="020B0604020202020204" pitchFamily="34" charset="0"/>
              </a:rPr>
              <a:t>Breach of the peace </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31</a:t>
            </a:fld>
            <a:endParaRPr lang="en-GB" altLang="en-US"/>
          </a:p>
        </p:txBody>
      </p:sp>
    </p:spTree>
    <p:extLst>
      <p:ext uri="{BB962C8B-B14F-4D97-AF65-F5344CB8AC3E}">
        <p14:creationId xmlns:p14="http://schemas.microsoft.com/office/powerpoint/2010/main" val="41602524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32</a:t>
            </a:fld>
            <a:endParaRPr lang="en-GB" altLang="en-US"/>
          </a:p>
        </p:txBody>
      </p:sp>
    </p:spTree>
    <p:extLst>
      <p:ext uri="{BB962C8B-B14F-4D97-AF65-F5344CB8AC3E}">
        <p14:creationId xmlns:p14="http://schemas.microsoft.com/office/powerpoint/2010/main" val="338516900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33</a:t>
            </a:fld>
            <a:endParaRPr lang="en-GB" altLang="en-US"/>
          </a:p>
        </p:txBody>
      </p:sp>
    </p:spTree>
    <p:extLst>
      <p:ext uri="{BB962C8B-B14F-4D97-AF65-F5344CB8AC3E}">
        <p14:creationId xmlns:p14="http://schemas.microsoft.com/office/powerpoint/2010/main" val="421478360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63588" y="1143000"/>
            <a:ext cx="5486400" cy="3086100"/>
          </a:xfrm>
        </p:spPr>
      </p:sp>
      <p:sp>
        <p:nvSpPr>
          <p:cNvPr id="3" name="Notes Placeholder 2"/>
          <p:cNvSpPr>
            <a:spLocks noGrp="1"/>
          </p:cNvSpPr>
          <p:nvPr>
            <p:ph type="body" idx="1"/>
          </p:nvPr>
        </p:nvSpPr>
        <p:spPr/>
        <p:txBody>
          <a:bodyPr/>
          <a:lstStyle/>
          <a:p>
            <a:endParaRPr lang="en-GB" sz="1100" dirty="0"/>
          </a:p>
          <a:p>
            <a:endParaRPr lang="en-GB" altLang="en-US" sz="1100" dirty="0">
              <a:solidFill>
                <a:schemeClr val="tx1"/>
              </a:solidFill>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34</a:t>
            </a:fld>
            <a:endParaRPr lang="en-GB" altLang="en-US"/>
          </a:p>
        </p:txBody>
      </p:sp>
    </p:spTree>
    <p:extLst>
      <p:ext uri="{BB962C8B-B14F-4D97-AF65-F5344CB8AC3E}">
        <p14:creationId xmlns:p14="http://schemas.microsoft.com/office/powerpoint/2010/main" val="288359514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35</a:t>
            </a:fld>
            <a:endParaRPr lang="en-GB" altLang="en-US"/>
          </a:p>
        </p:txBody>
      </p:sp>
    </p:spTree>
    <p:extLst>
      <p:ext uri="{BB962C8B-B14F-4D97-AF65-F5344CB8AC3E}">
        <p14:creationId xmlns:p14="http://schemas.microsoft.com/office/powerpoint/2010/main" val="165289269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189071" cy="1737285"/>
          </a:xfrm>
        </p:spPr>
        <p:txBody>
          <a:bodyPr/>
          <a:lstStyle/>
          <a:p>
            <a:r>
              <a:rPr lang="en-GB" dirty="0"/>
              <a:t>Permission needed from inspector when not near the property- has drugs on him, believe drugs at address</a:t>
            </a:r>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36</a:t>
            </a:fld>
            <a:endParaRPr lang="en-GB" altLang="en-US"/>
          </a:p>
        </p:txBody>
      </p:sp>
    </p:spTree>
    <p:extLst>
      <p:ext uri="{BB962C8B-B14F-4D97-AF65-F5344CB8AC3E}">
        <p14:creationId xmlns:p14="http://schemas.microsoft.com/office/powerpoint/2010/main" val="42847022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37</a:t>
            </a:fld>
            <a:endParaRPr lang="en-GB" altLang="en-US"/>
          </a:p>
        </p:txBody>
      </p:sp>
    </p:spTree>
    <p:extLst>
      <p:ext uri="{BB962C8B-B14F-4D97-AF65-F5344CB8AC3E}">
        <p14:creationId xmlns:p14="http://schemas.microsoft.com/office/powerpoint/2010/main" val="389231238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38</a:t>
            </a:fld>
            <a:endParaRPr lang="en-GB" altLang="en-US"/>
          </a:p>
        </p:txBody>
      </p:sp>
    </p:spTree>
    <p:extLst>
      <p:ext uri="{BB962C8B-B14F-4D97-AF65-F5344CB8AC3E}">
        <p14:creationId xmlns:p14="http://schemas.microsoft.com/office/powerpoint/2010/main" val="426686529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EG- Murder</a:t>
            </a:r>
          </a:p>
          <a:p>
            <a:r>
              <a:rPr lang="en-GB" dirty="0"/>
              <a:t>To do with safety</a:t>
            </a:r>
          </a:p>
          <a:p>
            <a:r>
              <a:rPr lang="en-GB" dirty="0"/>
              <a:t>If felt search needed before getting suspect to police station. EG- if a person is being held hostage, or if child in house </a:t>
            </a:r>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39</a:t>
            </a:fld>
            <a:endParaRPr lang="en-GB" altLang="en-US"/>
          </a:p>
        </p:txBody>
      </p:sp>
    </p:spTree>
    <p:extLst>
      <p:ext uri="{BB962C8B-B14F-4D97-AF65-F5344CB8AC3E}">
        <p14:creationId xmlns:p14="http://schemas.microsoft.com/office/powerpoint/2010/main" val="315255491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a:p>
            <a:pPr marL="0" indent="0">
              <a:buFontTx/>
              <a:buNone/>
              <a:defRPr/>
            </a:pPr>
            <a:r>
              <a:rPr lang="en-GB" sz="1100" dirty="0">
                <a:solidFill>
                  <a:schemeClr val="tx1"/>
                </a:solidFill>
                <a:ea typeface="ＭＳ Ｐゴシック" pitchFamily="1" charset="-128"/>
              </a:rPr>
              <a:t> </a:t>
            </a:r>
          </a:p>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40</a:t>
            </a:fld>
            <a:endParaRPr lang="en-GB" altLang="en-US"/>
          </a:p>
        </p:txBody>
      </p:sp>
    </p:spTree>
    <p:extLst>
      <p:ext uri="{BB962C8B-B14F-4D97-AF65-F5344CB8AC3E}">
        <p14:creationId xmlns:p14="http://schemas.microsoft.com/office/powerpoint/2010/main" val="242174466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Human Rights act- protected </a:t>
            </a:r>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41</a:t>
            </a:fld>
            <a:endParaRPr lang="en-GB" altLang="en-US"/>
          </a:p>
        </p:txBody>
      </p:sp>
    </p:spTree>
    <p:extLst>
      <p:ext uri="{BB962C8B-B14F-4D97-AF65-F5344CB8AC3E}">
        <p14:creationId xmlns:p14="http://schemas.microsoft.com/office/powerpoint/2010/main" val="230179246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42</a:t>
            </a:fld>
            <a:endParaRPr lang="en-GB" altLang="en-US"/>
          </a:p>
        </p:txBody>
      </p:sp>
    </p:spTree>
    <p:extLst>
      <p:ext uri="{BB962C8B-B14F-4D97-AF65-F5344CB8AC3E}">
        <p14:creationId xmlns:p14="http://schemas.microsoft.com/office/powerpoint/2010/main" val="89441166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43</a:t>
            </a:fld>
            <a:endParaRPr lang="en-GB" altLang="en-US"/>
          </a:p>
        </p:txBody>
      </p:sp>
    </p:spTree>
    <p:extLst>
      <p:ext uri="{BB962C8B-B14F-4D97-AF65-F5344CB8AC3E}">
        <p14:creationId xmlns:p14="http://schemas.microsoft.com/office/powerpoint/2010/main" val="82704790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44</a:t>
            </a:fld>
            <a:endParaRPr lang="en-GB" altLang="en-US"/>
          </a:p>
        </p:txBody>
      </p:sp>
    </p:spTree>
    <p:extLst>
      <p:ext uri="{BB962C8B-B14F-4D97-AF65-F5344CB8AC3E}">
        <p14:creationId xmlns:p14="http://schemas.microsoft.com/office/powerpoint/2010/main" val="2625538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45</a:t>
            </a:fld>
            <a:endParaRPr lang="en-GB" altLang="en-US"/>
          </a:p>
        </p:txBody>
      </p:sp>
    </p:spTree>
    <p:extLst>
      <p:ext uri="{BB962C8B-B14F-4D97-AF65-F5344CB8AC3E}">
        <p14:creationId xmlns:p14="http://schemas.microsoft.com/office/powerpoint/2010/main" val="362534011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solidFill>
                <a:schemeClr val="tx1"/>
              </a:solidFill>
            </a:endParaRPr>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46</a:t>
            </a:fld>
            <a:endParaRPr lang="en-GB" altLang="en-US"/>
          </a:p>
        </p:txBody>
      </p:sp>
    </p:spTree>
    <p:extLst>
      <p:ext uri="{BB962C8B-B14F-4D97-AF65-F5344CB8AC3E}">
        <p14:creationId xmlns:p14="http://schemas.microsoft.com/office/powerpoint/2010/main" val="108984344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47</a:t>
            </a:fld>
            <a:endParaRPr lang="en-GB" altLang="en-US"/>
          </a:p>
        </p:txBody>
      </p:sp>
    </p:spTree>
    <p:extLst>
      <p:ext uri="{BB962C8B-B14F-4D97-AF65-F5344CB8AC3E}">
        <p14:creationId xmlns:p14="http://schemas.microsoft.com/office/powerpoint/2010/main" val="421056528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t>
            </a:r>
          </a:p>
        </p:txBody>
      </p:sp>
      <p:sp>
        <p:nvSpPr>
          <p:cNvPr id="4" name="Slide Number Placeholder 3"/>
          <p:cNvSpPr>
            <a:spLocks noGrp="1"/>
          </p:cNvSpPr>
          <p:nvPr>
            <p:ph type="sldNum" sz="quarter" idx="5"/>
          </p:nvPr>
        </p:nvSpPr>
        <p:spPr/>
        <p:txBody>
          <a:bodyPr/>
          <a:lstStyle/>
          <a:p>
            <a:fld id="{B1058F46-0651-6346-AA1F-3A948C1D4FC2}" type="slidenum">
              <a:rPr lang="en-US" smtClean="0"/>
              <a:t>48</a:t>
            </a:fld>
            <a:endParaRPr lang="en-US"/>
          </a:p>
        </p:txBody>
      </p:sp>
    </p:spTree>
    <p:extLst>
      <p:ext uri="{BB962C8B-B14F-4D97-AF65-F5344CB8AC3E}">
        <p14:creationId xmlns:p14="http://schemas.microsoft.com/office/powerpoint/2010/main" val="8768707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False</a:t>
            </a:r>
          </a:p>
        </p:txBody>
      </p:sp>
      <p:sp>
        <p:nvSpPr>
          <p:cNvPr id="4" name="Slide Number Placeholder 3"/>
          <p:cNvSpPr>
            <a:spLocks noGrp="1"/>
          </p:cNvSpPr>
          <p:nvPr>
            <p:ph type="sldNum" sz="quarter" idx="5"/>
          </p:nvPr>
        </p:nvSpPr>
        <p:spPr/>
        <p:txBody>
          <a:bodyPr/>
          <a:lstStyle/>
          <a:p>
            <a:fld id="{B1058F46-0651-6346-AA1F-3A948C1D4FC2}" type="slidenum">
              <a:rPr lang="en-US" smtClean="0"/>
              <a:t>49</a:t>
            </a:fld>
            <a:endParaRPr lang="en-US"/>
          </a:p>
        </p:txBody>
      </p:sp>
    </p:spTree>
    <p:extLst>
      <p:ext uri="{BB962C8B-B14F-4D97-AF65-F5344CB8AC3E}">
        <p14:creationId xmlns:p14="http://schemas.microsoft.com/office/powerpoint/2010/main" val="257965642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17</a:t>
            </a:r>
          </a:p>
        </p:txBody>
      </p:sp>
      <p:sp>
        <p:nvSpPr>
          <p:cNvPr id="4" name="Slide Number Placeholder 3"/>
          <p:cNvSpPr>
            <a:spLocks noGrp="1"/>
          </p:cNvSpPr>
          <p:nvPr>
            <p:ph type="sldNum" sz="quarter" idx="5"/>
          </p:nvPr>
        </p:nvSpPr>
        <p:spPr/>
        <p:txBody>
          <a:bodyPr/>
          <a:lstStyle/>
          <a:p>
            <a:fld id="{80426AD5-E695-F247-B03C-5506BE45B47A}" type="slidenum">
              <a:rPr lang="en-US" smtClean="0"/>
              <a:t>50</a:t>
            </a:fld>
            <a:endParaRPr lang="en-US"/>
          </a:p>
        </p:txBody>
      </p:sp>
    </p:spTree>
    <p:extLst>
      <p:ext uri="{BB962C8B-B14F-4D97-AF65-F5344CB8AC3E}">
        <p14:creationId xmlns:p14="http://schemas.microsoft.com/office/powerpoint/2010/main" val="341536668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51</a:t>
            </a:fld>
            <a:endParaRPr lang="en-US"/>
          </a:p>
        </p:txBody>
      </p:sp>
    </p:spTree>
    <p:extLst>
      <p:ext uri="{BB962C8B-B14F-4D97-AF65-F5344CB8AC3E}">
        <p14:creationId xmlns:p14="http://schemas.microsoft.com/office/powerpoint/2010/main" val="353492668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52</a:t>
            </a:fld>
            <a:endParaRPr lang="en-US"/>
          </a:p>
        </p:txBody>
      </p:sp>
    </p:spTree>
    <p:extLst>
      <p:ext uri="{BB962C8B-B14F-4D97-AF65-F5344CB8AC3E}">
        <p14:creationId xmlns:p14="http://schemas.microsoft.com/office/powerpoint/2010/main" val="220996796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53</a:t>
            </a:fld>
            <a:endParaRPr lang="en-US"/>
          </a:p>
        </p:txBody>
      </p:sp>
    </p:spTree>
    <p:extLst>
      <p:ext uri="{BB962C8B-B14F-4D97-AF65-F5344CB8AC3E}">
        <p14:creationId xmlns:p14="http://schemas.microsoft.com/office/powerpoint/2010/main" val="423273149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54</a:t>
            </a:fld>
            <a:endParaRPr lang="en-US"/>
          </a:p>
        </p:txBody>
      </p:sp>
    </p:spTree>
    <p:extLst>
      <p:ext uri="{BB962C8B-B14F-4D97-AF65-F5344CB8AC3E}">
        <p14:creationId xmlns:p14="http://schemas.microsoft.com/office/powerpoint/2010/main" val="359960305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55</a:t>
            </a:fld>
            <a:endParaRPr lang="en-US"/>
          </a:p>
        </p:txBody>
      </p:sp>
    </p:spTree>
    <p:extLst>
      <p:ext uri="{BB962C8B-B14F-4D97-AF65-F5344CB8AC3E}">
        <p14:creationId xmlns:p14="http://schemas.microsoft.com/office/powerpoint/2010/main" val="1329338960"/>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56</a:t>
            </a:fld>
            <a:endParaRPr lang="en-US"/>
          </a:p>
        </p:txBody>
      </p:sp>
    </p:spTree>
    <p:extLst>
      <p:ext uri="{BB962C8B-B14F-4D97-AF65-F5344CB8AC3E}">
        <p14:creationId xmlns:p14="http://schemas.microsoft.com/office/powerpoint/2010/main" val="425108086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57</a:t>
            </a:fld>
            <a:endParaRPr lang="en-US"/>
          </a:p>
        </p:txBody>
      </p:sp>
    </p:spTree>
    <p:extLst>
      <p:ext uri="{BB962C8B-B14F-4D97-AF65-F5344CB8AC3E}">
        <p14:creationId xmlns:p14="http://schemas.microsoft.com/office/powerpoint/2010/main" val="75097239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58</a:t>
            </a:fld>
            <a:endParaRPr lang="en-US"/>
          </a:p>
        </p:txBody>
      </p:sp>
    </p:spTree>
    <p:extLst>
      <p:ext uri="{BB962C8B-B14F-4D97-AF65-F5344CB8AC3E}">
        <p14:creationId xmlns:p14="http://schemas.microsoft.com/office/powerpoint/2010/main" val="1565185056"/>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59</a:t>
            </a:fld>
            <a:endParaRPr lang="en-US"/>
          </a:p>
        </p:txBody>
      </p:sp>
    </p:spTree>
    <p:extLst>
      <p:ext uri="{BB962C8B-B14F-4D97-AF65-F5344CB8AC3E}">
        <p14:creationId xmlns:p14="http://schemas.microsoft.com/office/powerpoint/2010/main" val="1172154699"/>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60</a:t>
            </a:fld>
            <a:endParaRPr lang="en-US"/>
          </a:p>
        </p:txBody>
      </p:sp>
    </p:spTree>
    <p:extLst>
      <p:ext uri="{BB962C8B-B14F-4D97-AF65-F5344CB8AC3E}">
        <p14:creationId xmlns:p14="http://schemas.microsoft.com/office/powerpoint/2010/main" val="278168121"/>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61</a:t>
            </a:fld>
            <a:endParaRPr lang="en-US"/>
          </a:p>
        </p:txBody>
      </p:sp>
    </p:spTree>
    <p:extLst>
      <p:ext uri="{BB962C8B-B14F-4D97-AF65-F5344CB8AC3E}">
        <p14:creationId xmlns:p14="http://schemas.microsoft.com/office/powerpoint/2010/main" val="3225552045"/>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62</a:t>
            </a:fld>
            <a:endParaRPr lang="en-US"/>
          </a:p>
        </p:txBody>
      </p:sp>
    </p:spTree>
    <p:extLst>
      <p:ext uri="{BB962C8B-B14F-4D97-AF65-F5344CB8AC3E}">
        <p14:creationId xmlns:p14="http://schemas.microsoft.com/office/powerpoint/2010/main" val="1564138226"/>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63</a:t>
            </a:fld>
            <a:endParaRPr lang="en-US"/>
          </a:p>
        </p:txBody>
      </p:sp>
    </p:spTree>
    <p:extLst>
      <p:ext uri="{BB962C8B-B14F-4D97-AF65-F5344CB8AC3E}">
        <p14:creationId xmlns:p14="http://schemas.microsoft.com/office/powerpoint/2010/main" val="3975351831"/>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64</a:t>
            </a:fld>
            <a:endParaRPr lang="en-US"/>
          </a:p>
        </p:txBody>
      </p:sp>
    </p:spTree>
    <p:extLst>
      <p:ext uri="{BB962C8B-B14F-4D97-AF65-F5344CB8AC3E}">
        <p14:creationId xmlns:p14="http://schemas.microsoft.com/office/powerpoint/2010/main" val="1839274872"/>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65</a:t>
            </a:fld>
            <a:endParaRPr lang="en-US"/>
          </a:p>
        </p:txBody>
      </p:sp>
    </p:spTree>
    <p:extLst>
      <p:ext uri="{BB962C8B-B14F-4D97-AF65-F5344CB8AC3E}">
        <p14:creationId xmlns:p14="http://schemas.microsoft.com/office/powerpoint/2010/main" val="3095496523"/>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66</a:t>
            </a:fld>
            <a:endParaRPr lang="en-US"/>
          </a:p>
        </p:txBody>
      </p:sp>
    </p:spTree>
    <p:extLst>
      <p:ext uri="{BB962C8B-B14F-4D97-AF65-F5344CB8AC3E}">
        <p14:creationId xmlns:p14="http://schemas.microsoft.com/office/powerpoint/2010/main" val="265593660"/>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67</a:t>
            </a:fld>
            <a:endParaRPr lang="en-US"/>
          </a:p>
        </p:txBody>
      </p:sp>
    </p:spTree>
    <p:extLst>
      <p:ext uri="{BB962C8B-B14F-4D97-AF65-F5344CB8AC3E}">
        <p14:creationId xmlns:p14="http://schemas.microsoft.com/office/powerpoint/2010/main" val="915381670"/>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68</a:t>
            </a:fld>
            <a:endParaRPr lang="en-US"/>
          </a:p>
        </p:txBody>
      </p:sp>
    </p:spTree>
    <p:extLst>
      <p:ext uri="{BB962C8B-B14F-4D97-AF65-F5344CB8AC3E}">
        <p14:creationId xmlns:p14="http://schemas.microsoft.com/office/powerpoint/2010/main" val="3018782740"/>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69</a:t>
            </a:fld>
            <a:endParaRPr lang="en-US"/>
          </a:p>
        </p:txBody>
      </p:sp>
    </p:spTree>
    <p:extLst>
      <p:ext uri="{BB962C8B-B14F-4D97-AF65-F5344CB8AC3E}">
        <p14:creationId xmlns:p14="http://schemas.microsoft.com/office/powerpoint/2010/main" val="3200515005"/>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8480FC-01CF-C24A-A051-142A1421AD92}" type="slidenum">
              <a:rPr lang="en-US" smtClean="0"/>
              <a:t>70</a:t>
            </a:fld>
            <a:endParaRPr lang="en-US"/>
          </a:p>
        </p:txBody>
      </p:sp>
    </p:spTree>
    <p:extLst>
      <p:ext uri="{BB962C8B-B14F-4D97-AF65-F5344CB8AC3E}">
        <p14:creationId xmlns:p14="http://schemas.microsoft.com/office/powerpoint/2010/main" val="3895683386"/>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defRPr/>
            </a:pPr>
            <a:r>
              <a:rPr lang="en-GB" altLang="en-US" sz="1200" dirty="0">
                <a:latin typeface="Arial" charset="0"/>
              </a:rPr>
              <a:t>The offence of Burglary is contained within the Theft Act 1968</a:t>
            </a:r>
          </a:p>
          <a:p>
            <a:pPr>
              <a:lnSpc>
                <a:spcPct val="100000"/>
              </a:lnSpc>
            </a:pPr>
            <a:endParaRPr lang="en-GB" altLang="en-US" sz="1200" dirty="0">
              <a:latin typeface="Arial" charset="0"/>
            </a:endParaRPr>
          </a:p>
          <a:p>
            <a:pPr>
              <a:lnSpc>
                <a:spcPct val="100000"/>
              </a:lnSpc>
              <a:defRPr/>
            </a:pPr>
            <a:r>
              <a:rPr lang="en-GB" altLang="en-US" sz="1200" dirty="0">
                <a:latin typeface="Arial" charset="0"/>
              </a:rPr>
              <a:t>There are two types of burglary.  </a:t>
            </a:r>
          </a:p>
          <a:p>
            <a:pPr>
              <a:lnSpc>
                <a:spcPct val="100000"/>
              </a:lnSpc>
              <a:defRPr/>
            </a:pPr>
            <a:endParaRPr lang="en-GB" altLang="en-US" sz="1200" dirty="0">
              <a:latin typeface="Arial" charset="0"/>
            </a:endParaRPr>
          </a:p>
          <a:p>
            <a:pPr>
              <a:lnSpc>
                <a:spcPct val="100000"/>
              </a:lnSpc>
              <a:defRPr/>
            </a:pPr>
            <a:r>
              <a:rPr lang="en-GB" altLang="en-US" sz="1200" dirty="0">
                <a:latin typeface="Arial" charset="0"/>
              </a:rPr>
              <a:t>The first one is concerned with the defendants intentions when entering a building or part of a building.</a:t>
            </a:r>
          </a:p>
          <a:p>
            <a:pPr>
              <a:lnSpc>
                <a:spcPct val="100000"/>
              </a:lnSpc>
              <a:defRPr/>
            </a:pPr>
            <a:endParaRPr lang="en-GB" altLang="en-US" sz="1200" dirty="0">
              <a:latin typeface="Arial" charset="0"/>
            </a:endParaRPr>
          </a:p>
          <a:p>
            <a:pPr>
              <a:lnSpc>
                <a:spcPct val="100000"/>
              </a:lnSpc>
            </a:pPr>
            <a:r>
              <a:rPr lang="en-GB" altLang="en-US" sz="1200" dirty="0">
                <a:latin typeface="Arial" charset="0"/>
              </a:rPr>
              <a:t>This is commonly referred to as ‘burglary with intent’ and is covered by Section 9(1)(a) Theft Act 1968- Intent crime</a:t>
            </a:r>
          </a:p>
          <a:p>
            <a:pPr>
              <a:lnSpc>
                <a:spcPct val="100000"/>
              </a:lnSpc>
            </a:pPr>
            <a:endParaRPr lang="en-GB" altLang="en-US" sz="1200" dirty="0">
              <a:latin typeface="Arial" charset="0"/>
            </a:endParaRPr>
          </a:p>
          <a:p>
            <a:pPr>
              <a:lnSpc>
                <a:spcPct val="100000"/>
              </a:lnSpc>
            </a:pPr>
            <a:r>
              <a:rPr lang="en-GB" altLang="en-US" sz="1200" dirty="0">
                <a:latin typeface="Arial" charset="0"/>
              </a:rPr>
              <a:t>For an offence under this section the acts do not have to be committed, only intended.</a:t>
            </a:r>
          </a:p>
          <a:p>
            <a:pPr>
              <a:lnSpc>
                <a:spcPct val="100000"/>
              </a:lnSpc>
            </a:pPr>
            <a:endParaRPr lang="en-GB" altLang="en-US" sz="1200" dirty="0">
              <a:latin typeface="Arial" charset="0"/>
            </a:endParaRPr>
          </a:p>
          <a:p>
            <a:pPr>
              <a:lnSpc>
                <a:spcPct val="100000"/>
              </a:lnSpc>
            </a:pPr>
            <a:r>
              <a:rPr lang="en-GB" altLang="en-US" sz="1200" dirty="0">
                <a:latin typeface="Arial" charset="0"/>
              </a:rPr>
              <a:t>As we have already discussed, proving ‘intent’ is sometimes difficult and whilst there may be some evidence which may assist, it is often only during interview that this is established.</a:t>
            </a:r>
          </a:p>
          <a:p>
            <a:pPr>
              <a:lnSpc>
                <a:spcPct val="100000"/>
              </a:lnSpc>
            </a:pPr>
            <a:endParaRPr lang="en-GB" altLang="en-US" sz="1200" dirty="0">
              <a:latin typeface="Arial" charset="0"/>
            </a:endParaRPr>
          </a:p>
          <a:p>
            <a:pPr>
              <a:lnSpc>
                <a:spcPct val="100000"/>
              </a:lnSpc>
            </a:pPr>
            <a:r>
              <a:rPr lang="en-GB" altLang="en-US" sz="1200" dirty="0">
                <a:latin typeface="Arial" charset="0"/>
              </a:rPr>
              <a:t>We will look at the elements highlighted in red in more detail shortly.</a:t>
            </a:r>
          </a:p>
          <a:p>
            <a:pPr>
              <a:lnSpc>
                <a:spcPct val="90000"/>
              </a:lnSpc>
            </a:pPr>
            <a:endParaRPr lang="en-GB" altLang="en-US" dirty="0">
              <a:latin typeface="Arial" charset="0"/>
            </a:endParaRPr>
          </a:p>
          <a:p>
            <a:endParaRPr lang="en-GB" dirty="0"/>
          </a:p>
        </p:txBody>
      </p:sp>
      <p:sp>
        <p:nvSpPr>
          <p:cNvPr id="4" name="Slide Number Placeholder 3"/>
          <p:cNvSpPr>
            <a:spLocks noGrp="1"/>
          </p:cNvSpPr>
          <p:nvPr>
            <p:ph type="sldNum" sz="quarter" idx="5"/>
          </p:nvPr>
        </p:nvSpPr>
        <p:spPr/>
        <p:txBody>
          <a:bodyPr/>
          <a:lstStyle/>
          <a:p>
            <a:fld id="{66C13C87-6BFE-2A43-998D-094C8C444360}" type="slidenum">
              <a:rPr lang="en-US" smtClean="0"/>
              <a:t>74</a:t>
            </a:fld>
            <a:endParaRPr lang="en-US"/>
          </a:p>
        </p:txBody>
      </p:sp>
    </p:spTree>
    <p:extLst>
      <p:ext uri="{BB962C8B-B14F-4D97-AF65-F5344CB8AC3E}">
        <p14:creationId xmlns:p14="http://schemas.microsoft.com/office/powerpoint/2010/main" val="1280400922"/>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09600" y="347663"/>
            <a:ext cx="5486400" cy="3086100"/>
          </a:xfrm>
        </p:spPr>
      </p:sp>
      <p:sp>
        <p:nvSpPr>
          <p:cNvPr id="3" name="Notes Placeholder 2"/>
          <p:cNvSpPr>
            <a:spLocks noGrp="1"/>
          </p:cNvSpPr>
          <p:nvPr>
            <p:ph type="body" idx="1"/>
          </p:nvPr>
        </p:nvSpPr>
        <p:spPr>
          <a:xfrm>
            <a:off x="609600" y="3812722"/>
            <a:ext cx="5486400" cy="3600450"/>
          </a:xfrm>
        </p:spPr>
        <p:txBody>
          <a:bodyPr/>
          <a:lstStyle/>
          <a:p>
            <a:pPr>
              <a:lnSpc>
                <a:spcPct val="100000"/>
              </a:lnSpc>
              <a:defRPr/>
            </a:pPr>
            <a:endParaRPr lang="en-GB" altLang="en-US" sz="1100" dirty="0">
              <a:latin typeface="Arial"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75</a:t>
            </a:fld>
            <a:endParaRPr lang="en-GB"/>
          </a:p>
        </p:txBody>
      </p:sp>
    </p:spTree>
    <p:extLst>
      <p:ext uri="{BB962C8B-B14F-4D97-AF65-F5344CB8AC3E}">
        <p14:creationId xmlns:p14="http://schemas.microsoft.com/office/powerpoint/2010/main" val="2881147861"/>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3" name="Notes Placeholder 2"/>
          <p:cNvSpPr>
            <a:spLocks noGrp="1"/>
          </p:cNvSpPr>
          <p:nvPr>
            <p:ph type="body" idx="1"/>
          </p:nvPr>
        </p:nvSpPr>
        <p:spPr>
          <a:xfrm>
            <a:off x="751114" y="2201635"/>
            <a:ext cx="5486400" cy="6615794"/>
          </a:xfrm>
        </p:spPr>
        <p:txBody>
          <a:bodyPr/>
          <a:lstStyle/>
          <a:p>
            <a:endParaRPr lang="en-GB" sz="11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a:spcAft>
                <a:spcPts val="1800"/>
              </a:spcAft>
            </a:pPr>
            <a:r>
              <a:rPr lang="en-GB" altLang="en-US" sz="1200" dirty="0">
                <a:latin typeface="Arial" panose="020B0604020202020204" pitchFamily="34" charset="0"/>
                <a:cs typeface="Arial" panose="020B0604020202020204" pitchFamily="34" charset="0"/>
              </a:rPr>
              <a:t>Entry can be gained in a number of ways:</a:t>
            </a:r>
          </a:p>
          <a:p>
            <a:pPr>
              <a:spcAft>
                <a:spcPts val="1800"/>
              </a:spcAft>
            </a:pPr>
            <a:r>
              <a:rPr lang="en-GB" altLang="en-US" sz="1200" b="1" dirty="0">
                <a:latin typeface="Arial" panose="020B0604020202020204" pitchFamily="34" charset="0"/>
                <a:cs typeface="Arial" panose="020B0604020202020204" pitchFamily="34" charset="0"/>
              </a:rPr>
              <a:t>In person –</a:t>
            </a:r>
            <a:r>
              <a:rPr lang="en-GB" altLang="en-US" sz="1200" dirty="0">
                <a:latin typeface="Arial" panose="020B0604020202020204" pitchFamily="34" charset="0"/>
                <a:cs typeface="Arial" panose="020B0604020202020204" pitchFamily="34" charset="0"/>
              </a:rPr>
              <a:t> either completely or by inserting a body part e.g. arm/leg through a window or letter box.</a:t>
            </a:r>
            <a:r>
              <a:rPr lang="en-GB" sz="1200" dirty="0">
                <a:latin typeface="Arial" panose="020B0604020202020204" pitchFamily="34" charset="0"/>
                <a:cs typeface="Arial" panose="020B0604020202020204" pitchFamily="34" charset="0"/>
              </a:rPr>
              <a:t> The entry must be with intent to commit one of the offences mentioned in section 9(2). The entry must be effective otherwise it may only be an attempt.</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pPr>
              <a:spcAft>
                <a:spcPts val="1800"/>
              </a:spcAft>
            </a:pPr>
            <a:r>
              <a:rPr lang="en-GB" altLang="en-US" sz="1200" b="1" dirty="0">
                <a:latin typeface="Arial" panose="020B0604020202020204" pitchFamily="34" charset="0"/>
                <a:cs typeface="Arial" panose="020B0604020202020204" pitchFamily="34" charset="0"/>
              </a:rPr>
              <a:t>Using a tool/article – </a:t>
            </a:r>
            <a:r>
              <a:rPr lang="en-GB" altLang="en-US" sz="1200" dirty="0">
                <a:latin typeface="Arial" panose="020B0604020202020204" pitchFamily="34" charset="0"/>
                <a:cs typeface="Arial" panose="020B0604020202020204" pitchFamily="34" charset="0"/>
              </a:rPr>
              <a:t>as an extension of the </a:t>
            </a:r>
            <a:r>
              <a:rPr lang="en-GB" sz="1200" dirty="0">
                <a:latin typeface="Arial" panose="020B0604020202020204" pitchFamily="34" charset="0"/>
                <a:cs typeface="Arial" panose="020B0604020202020204" pitchFamily="34" charset="0"/>
              </a:rPr>
              <a:t> burglar, e.</a:t>
            </a:r>
            <a:r>
              <a:rPr lang="en-GB" altLang="en-US" sz="1200" dirty="0">
                <a:latin typeface="Arial" panose="020B0604020202020204" pitchFamily="34" charset="0"/>
                <a:cs typeface="Arial" panose="020B0604020202020204" pitchFamily="34" charset="0"/>
              </a:rPr>
              <a:t>g. a long stick pushed through the letter box in order to steal car keys from a table.  However, if the tool or article is put through the letterbox to get the keys to open the door it will not be classed as entry.</a:t>
            </a:r>
            <a:r>
              <a:rPr lang="en-GB" sz="1200" dirty="0">
                <a:latin typeface="Arial" panose="020B0604020202020204" pitchFamily="34" charset="0"/>
                <a:cs typeface="Arial" panose="020B0604020202020204" pitchFamily="34" charset="0"/>
              </a:rPr>
              <a:t> If the instrument is used merely to try to gain entry (e.g. a cordless drill being used to try to drill out a lock), then at that stage it may be no more than an attempted burglary.</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pPr>
              <a:spcAft>
                <a:spcPts val="1800"/>
              </a:spcAft>
            </a:pPr>
            <a:r>
              <a:rPr lang="en-GB" altLang="en-US" sz="1200" b="1" dirty="0">
                <a:latin typeface="Arial" panose="020B0604020202020204" pitchFamily="34" charset="0"/>
                <a:cs typeface="Arial" panose="020B0604020202020204" pitchFamily="34" charset="0"/>
              </a:rPr>
              <a:t>Using an innocent agent – </a:t>
            </a:r>
            <a:r>
              <a:rPr lang="en-GB" altLang="en-US" sz="1200" dirty="0">
                <a:latin typeface="Arial" panose="020B0604020202020204" pitchFamily="34" charset="0"/>
                <a:cs typeface="Arial" panose="020B0604020202020204" pitchFamily="34" charset="0"/>
              </a:rPr>
              <a:t>e.g. a child under the age of criminal responsibility (10yrs) or a trained animal e.g. a monkey, sent into a building to steal.  If the ‘agent’ is used to open doors or windows to prepare entry and nothing stolen then offence is NOT committed (but may be an attempt).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In</a:t>
            </a:r>
            <a:r>
              <a:rPr lang="en-GB" sz="1200" b="1" dirty="0">
                <a:latin typeface="Arial" panose="020B0604020202020204" pitchFamily="34" charset="0"/>
                <a:cs typeface="Arial" panose="020B0604020202020204" pitchFamily="34" charset="0"/>
              </a:rPr>
              <a:t> R v Brown </a:t>
            </a:r>
            <a:r>
              <a:rPr lang="en-GB" sz="1200" dirty="0">
                <a:latin typeface="Arial" panose="020B0604020202020204" pitchFamily="34" charset="0"/>
                <a:cs typeface="Arial" panose="020B0604020202020204" pitchFamily="34" charset="0"/>
              </a:rPr>
              <a:t>–  Brown had broken into a shop having smashed the bottom panel of the door.</a:t>
            </a:r>
          </a:p>
          <a:p>
            <a:r>
              <a:rPr lang="en-GB" sz="1200" dirty="0">
                <a:latin typeface="Arial" panose="020B0604020202020204" pitchFamily="34" charset="0"/>
                <a:cs typeface="Arial" panose="020B0604020202020204" pitchFamily="34" charset="0"/>
              </a:rPr>
              <a:t>He was half way in through the broken door panel when he got stuck. </a:t>
            </a:r>
          </a:p>
          <a:p>
            <a:r>
              <a:rPr lang="en-GB" sz="1200" dirty="0">
                <a:latin typeface="Arial" panose="020B0604020202020204" pitchFamily="34" charset="0"/>
                <a:cs typeface="Arial" panose="020B0604020202020204" pitchFamily="34" charset="0"/>
              </a:rPr>
              <a:t>The shop owner caught him - half of his body inside the shop and half outside</a:t>
            </a:r>
          </a:p>
          <a:p>
            <a:r>
              <a:rPr lang="en-GB" sz="1200" dirty="0">
                <a:latin typeface="Arial" panose="020B0604020202020204" pitchFamily="34" charset="0"/>
                <a:cs typeface="Arial" panose="020B0604020202020204" pitchFamily="34" charset="0"/>
              </a:rPr>
              <a:t>He argued in Court that he hadn’t actually </a:t>
            </a:r>
            <a:r>
              <a:rPr lang="en-GB" sz="1200" b="1" dirty="0">
                <a:latin typeface="Arial" panose="020B0604020202020204" pitchFamily="34" charset="0"/>
                <a:cs typeface="Arial" panose="020B0604020202020204" pitchFamily="34" charset="0"/>
              </a:rPr>
              <a:t>‘entered the building’ </a:t>
            </a:r>
          </a:p>
          <a:p>
            <a:r>
              <a:rPr lang="en-GB" sz="1200" dirty="0">
                <a:latin typeface="Arial" panose="020B0604020202020204" pitchFamily="34" charset="0"/>
                <a:cs typeface="Arial" panose="020B0604020202020204" pitchFamily="34" charset="0"/>
              </a:rPr>
              <a:t>The Court held that </a:t>
            </a:r>
            <a:r>
              <a:rPr lang="en-GB" sz="1200" b="1" dirty="0">
                <a:latin typeface="Arial" panose="020B0604020202020204" pitchFamily="34" charset="0"/>
                <a:cs typeface="Arial" panose="020B0604020202020204" pitchFamily="34" charset="0"/>
              </a:rPr>
              <a:t>yes he had </a:t>
            </a:r>
            <a:r>
              <a:rPr lang="en-GB" sz="1200" dirty="0">
                <a:latin typeface="Arial" panose="020B0604020202020204" pitchFamily="34" charset="0"/>
                <a:cs typeface="Arial" panose="020B0604020202020204" pitchFamily="34" charset="0"/>
              </a:rPr>
              <a:t>– you only have to show that entry had been </a:t>
            </a:r>
            <a:r>
              <a:rPr lang="en-GB" sz="1200" b="1" dirty="0">
                <a:latin typeface="Arial" panose="020B0604020202020204" pitchFamily="34" charset="0"/>
                <a:cs typeface="Arial" panose="020B0604020202020204" pitchFamily="34" charset="0"/>
              </a:rPr>
              <a:t>‘effected’ </a:t>
            </a:r>
            <a:r>
              <a:rPr lang="en-GB" sz="1200" dirty="0">
                <a:latin typeface="Arial" panose="020B0604020202020204" pitchFamily="34" charset="0"/>
                <a:cs typeface="Arial" panose="020B0604020202020204" pitchFamily="34" charset="0"/>
              </a:rPr>
              <a:t>as per above.</a:t>
            </a:r>
          </a:p>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76</a:t>
            </a:fld>
            <a:endParaRPr lang="en-GB"/>
          </a:p>
        </p:txBody>
      </p:sp>
    </p:spTree>
    <p:extLst>
      <p:ext uri="{BB962C8B-B14F-4D97-AF65-F5344CB8AC3E}">
        <p14:creationId xmlns:p14="http://schemas.microsoft.com/office/powerpoint/2010/main" val="809614144"/>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77</a:t>
            </a:fld>
            <a:endParaRPr lang="en-GB"/>
          </a:p>
        </p:txBody>
      </p:sp>
      <p:sp>
        <p:nvSpPr>
          <p:cNvPr id="5" name="Notes Placeholder 4"/>
          <p:cNvSpPr>
            <a:spLocks noGrp="1"/>
          </p:cNvSpPr>
          <p:nvPr>
            <p:ph type="body" sz="quarter" idx="11"/>
          </p:nvPr>
        </p:nvSpPr>
        <p:spPr>
          <a:xfrm>
            <a:off x="685800" y="2178050"/>
            <a:ext cx="5486400" cy="4019550"/>
          </a:xfrm>
        </p:spPr>
        <p:txBody>
          <a:bodyPr/>
          <a:lstStyle/>
          <a:p>
            <a:pPr>
              <a:spcAft>
                <a:spcPts val="1800"/>
              </a:spcAft>
            </a:pPr>
            <a:endParaRPr lang="en-GB" altLang="en-US" dirty="0">
              <a:latin typeface="Arial" panose="020B0604020202020204" pitchFamily="34" charset="0"/>
            </a:endParaRPr>
          </a:p>
          <a:p>
            <a:pPr>
              <a:spcAft>
                <a:spcPts val="1800"/>
              </a:spcAft>
            </a:pPr>
            <a:r>
              <a:rPr lang="en-GB" altLang="en-US" sz="1200" dirty="0">
                <a:latin typeface="Arial" panose="020B0604020202020204" pitchFamily="34" charset="0"/>
                <a:cs typeface="Arial" panose="020B0604020202020204" pitchFamily="34" charset="0"/>
              </a:rPr>
              <a:t>The term ‘building’ is used in the Theft Act but not defined, however it is well established in case law as:</a:t>
            </a:r>
          </a:p>
          <a:p>
            <a:pPr>
              <a:spcAft>
                <a:spcPts val="1800"/>
              </a:spcAft>
            </a:pPr>
            <a:r>
              <a:rPr lang="en-GB" altLang="en-US" sz="1200" dirty="0">
                <a:solidFill>
                  <a:srgbClr val="0070C0"/>
                </a:solidFill>
                <a:latin typeface="Arial" panose="020B0604020202020204" pitchFamily="34" charset="0"/>
                <a:cs typeface="Arial" panose="020B0604020202020204" pitchFamily="34" charset="0"/>
              </a:rPr>
              <a:t>‘a structure of considerable size and intended to be permanent or at least endure for a considerable time’</a:t>
            </a:r>
          </a:p>
          <a:p>
            <a:pPr>
              <a:spcAft>
                <a:spcPts val="1800"/>
              </a:spcAft>
            </a:pPr>
            <a:r>
              <a:rPr lang="en-GB" altLang="en-US" sz="1200" dirty="0">
                <a:latin typeface="Arial" panose="020B0604020202020204" pitchFamily="34" charset="0"/>
                <a:cs typeface="Arial" panose="020B0604020202020204" pitchFamily="34" charset="0"/>
              </a:rPr>
              <a:t>A tent, marquee, open-sided bus shelter or car port are </a:t>
            </a:r>
            <a:r>
              <a:rPr lang="en-GB" altLang="en-US" sz="1200" b="1" dirty="0">
                <a:solidFill>
                  <a:srgbClr val="FF0000"/>
                </a:solidFill>
                <a:latin typeface="Arial" panose="020B0604020202020204" pitchFamily="34" charset="0"/>
                <a:cs typeface="Arial" panose="020B0604020202020204" pitchFamily="34" charset="0"/>
              </a:rPr>
              <a:t>NOT</a:t>
            </a:r>
            <a:r>
              <a:rPr lang="en-GB" altLang="en-US" sz="1200" dirty="0">
                <a:latin typeface="Arial" panose="020B0604020202020204" pitchFamily="34" charset="0"/>
                <a:cs typeface="Arial" panose="020B0604020202020204" pitchFamily="34" charset="0"/>
              </a:rPr>
              <a:t> buildings for the purposes of Burglary.</a:t>
            </a:r>
          </a:p>
          <a:p>
            <a:pPr>
              <a:spcAft>
                <a:spcPts val="1800"/>
              </a:spcAft>
            </a:pPr>
            <a:r>
              <a:rPr lang="en-GB" altLang="en-US" sz="1200" dirty="0">
                <a:latin typeface="Arial" panose="020B0604020202020204" pitchFamily="34" charset="0"/>
                <a:cs typeface="Arial" panose="020B0604020202020204" pitchFamily="34" charset="0"/>
              </a:rPr>
              <a:t>Vehicles and vessels in use as a dwelling are classified as buildings</a:t>
            </a:r>
          </a:p>
          <a:p>
            <a:pPr>
              <a:spcAft>
                <a:spcPts val="1800"/>
              </a:spcAft>
            </a:pPr>
            <a:r>
              <a:rPr lang="en-GB" altLang="en-US" sz="1200" dirty="0">
                <a:latin typeface="Arial" panose="020B0604020202020204" pitchFamily="34" charset="0"/>
                <a:cs typeface="Arial" panose="020B0604020202020204" pitchFamily="34" charset="0"/>
              </a:rPr>
              <a:t>Static caravans are buildings whether occupied or not.</a:t>
            </a:r>
          </a:p>
          <a:p>
            <a:pPr>
              <a:spcAft>
                <a:spcPts val="1800"/>
              </a:spcAft>
            </a:pPr>
            <a:r>
              <a:rPr lang="en-GB" altLang="en-US" sz="1200" dirty="0">
                <a:latin typeface="Arial" panose="020B0604020202020204" pitchFamily="34" charset="0"/>
                <a:cs typeface="Arial" panose="020B0604020202020204" pitchFamily="34" charset="0"/>
              </a:rPr>
              <a:t>Touring caravans capable of being towed will only be buildings </a:t>
            </a:r>
            <a:r>
              <a:rPr lang="en-GB" altLang="en-US" sz="1200" b="1" dirty="0">
                <a:latin typeface="Arial" panose="020B0604020202020204" pitchFamily="34" charset="0"/>
                <a:cs typeface="Arial" panose="020B0604020202020204" pitchFamily="34" charset="0"/>
              </a:rPr>
              <a:t>when occupied</a:t>
            </a:r>
            <a:r>
              <a:rPr lang="en-GB" altLang="en-US" sz="1200" dirty="0">
                <a:latin typeface="Arial" panose="020B0604020202020204" pitchFamily="34" charset="0"/>
                <a:cs typeface="Arial" panose="020B0604020202020204" pitchFamily="34" charset="0"/>
              </a:rPr>
              <a:t>.</a:t>
            </a:r>
          </a:p>
          <a:p>
            <a:pPr>
              <a:spcAft>
                <a:spcPts val="1800"/>
              </a:spcAft>
            </a:pPr>
            <a:r>
              <a:rPr lang="en-GB" sz="1200" dirty="0">
                <a:latin typeface="Arial" panose="020B0604020202020204" pitchFamily="34" charset="0"/>
                <a:cs typeface="Arial" panose="020B0604020202020204" pitchFamily="34" charset="0"/>
              </a:rPr>
              <a:t>A touring caravan parked in its owners driveway is normally a vehicle, but, if, at the end of its touring days it is used as a store at the end of the garden, then it is being used as a building in the same way as a garden shed.</a:t>
            </a:r>
          </a:p>
          <a:p>
            <a:pPr>
              <a:spcAft>
                <a:spcPts val="1800"/>
              </a:spcAft>
            </a:pPr>
            <a:endParaRPr lang="en-GB" altLang="en-US" dirty="0">
              <a:latin typeface="Arial" panose="020B0604020202020204" pitchFamily="34" charset="0"/>
            </a:endParaRPr>
          </a:p>
          <a:p>
            <a:endParaRPr lang="en-GB" dirty="0"/>
          </a:p>
        </p:txBody>
      </p:sp>
    </p:spTree>
    <p:extLst>
      <p:ext uri="{BB962C8B-B14F-4D97-AF65-F5344CB8AC3E}">
        <p14:creationId xmlns:p14="http://schemas.microsoft.com/office/powerpoint/2010/main" val="2128355866"/>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78</a:t>
            </a:fld>
            <a:endParaRPr lang="en-GB"/>
          </a:p>
        </p:txBody>
      </p:sp>
      <p:sp>
        <p:nvSpPr>
          <p:cNvPr id="5" name="Notes Placeholder 4"/>
          <p:cNvSpPr>
            <a:spLocks noGrp="1"/>
          </p:cNvSpPr>
          <p:nvPr>
            <p:ph type="body" sz="quarter" idx="11"/>
          </p:nvPr>
        </p:nvSpPr>
        <p:spPr>
          <a:xfrm>
            <a:off x="609600" y="1968500"/>
            <a:ext cx="5486400" cy="6477000"/>
          </a:xfrm>
        </p:spPr>
        <p:txBody>
          <a:bodyPr/>
          <a:lstStyle/>
          <a:p>
            <a:endParaRPr lang="en-GB" dirty="0"/>
          </a:p>
          <a:p>
            <a:pPr>
              <a:spcAft>
                <a:spcPts val="1800"/>
              </a:spcAft>
            </a:pPr>
            <a:r>
              <a:rPr lang="en-GB" altLang="en-US" sz="1200" b="1" dirty="0">
                <a:solidFill>
                  <a:srgbClr val="0000FF"/>
                </a:solidFill>
                <a:latin typeface="Arial" panose="020B0604020202020204" pitchFamily="34" charset="0"/>
                <a:cs typeface="Arial" panose="020B0604020202020204" pitchFamily="34" charset="0"/>
              </a:rPr>
              <a:t>Part of a building:</a:t>
            </a:r>
          </a:p>
          <a:p>
            <a:pPr>
              <a:spcAft>
                <a:spcPts val="1800"/>
              </a:spcAft>
            </a:pPr>
            <a:r>
              <a:rPr lang="en-GB" altLang="en-US" sz="1200" dirty="0">
                <a:latin typeface="Arial" panose="020B0604020202020204" pitchFamily="34" charset="0"/>
                <a:cs typeface="Arial" panose="020B0604020202020204" pitchFamily="34" charset="0"/>
              </a:rPr>
              <a:t>This term is included to cover a situation where, in the same building, a person may have a right to be in one place, but not in another.</a:t>
            </a:r>
          </a:p>
          <a:p>
            <a:r>
              <a:rPr lang="en-GB" altLang="en-US" sz="1200" dirty="0">
                <a:latin typeface="Arial" panose="020B0604020202020204" pitchFamily="34" charset="0"/>
                <a:cs typeface="Arial" panose="020B0604020202020204" pitchFamily="34" charset="0"/>
              </a:rPr>
              <a:t>Examples of this may include:</a:t>
            </a:r>
          </a:p>
          <a:p>
            <a:endParaRPr lang="en-GB" altLang="en-US" sz="1200" dirty="0">
              <a:latin typeface="Arial" panose="020B0604020202020204" pitchFamily="34" charset="0"/>
              <a:cs typeface="Arial" panose="020B0604020202020204" pitchFamily="34" charset="0"/>
            </a:endParaRPr>
          </a:p>
          <a:p>
            <a:r>
              <a:rPr lang="en-US" altLang="en-US" sz="1200" dirty="0">
                <a:latin typeface="Arial" panose="020B0604020202020204" pitchFamily="34" charset="0"/>
                <a:cs typeface="Arial" panose="020B0604020202020204" pitchFamily="34" charset="0"/>
              </a:rPr>
              <a:t>1) As a general rule we all have permission to enter shops during their opening hours.</a:t>
            </a:r>
          </a:p>
          <a:p>
            <a:r>
              <a:rPr lang="en-US" altLang="en-US" sz="1200" dirty="0">
                <a:latin typeface="Arial" panose="020B0604020202020204" pitchFamily="34" charset="0"/>
                <a:cs typeface="Arial" panose="020B0604020202020204" pitchFamily="34" charset="0"/>
              </a:rPr>
              <a:t>This permission is what is known as ‘implied’ permission in that whilst there is not a member of staff or the owner outside the shop specifically telling people that they can go in, it is accepted that as it is a shop and is open then the public can enter.</a:t>
            </a:r>
          </a:p>
          <a:p>
            <a:endParaRPr lang="en-US" altLang="en-US" sz="1200" dirty="0">
              <a:latin typeface="Arial" panose="020B0604020202020204" pitchFamily="34" charset="0"/>
              <a:cs typeface="Arial" panose="020B0604020202020204" pitchFamily="34" charset="0"/>
            </a:endParaRPr>
          </a:p>
          <a:p>
            <a:r>
              <a:rPr lang="en-US" altLang="en-US" sz="1200" dirty="0">
                <a:latin typeface="Arial" panose="020B0604020202020204" pitchFamily="34" charset="0"/>
                <a:cs typeface="Arial" panose="020B0604020202020204" pitchFamily="34" charset="0"/>
              </a:rPr>
              <a:t>Whilst it is accepted that a person can enter the ‘public’ areas of the shop, should they go into an area where the public does not have permission to go, e.g. staff room, stock room or behind the shop counter, then they would be considered a trespasser and could commit the offence of burglary.</a:t>
            </a:r>
          </a:p>
          <a:p>
            <a:pPr>
              <a:spcAft>
                <a:spcPts val="1800"/>
              </a:spcAft>
            </a:pPr>
            <a:endParaRPr lang="en-GB" altLang="en-US" sz="1200" dirty="0">
              <a:latin typeface="Arial" panose="020B0604020202020204" pitchFamily="34" charset="0"/>
              <a:cs typeface="Arial" panose="020B0604020202020204" pitchFamily="34" charset="0"/>
            </a:endParaRPr>
          </a:p>
          <a:p>
            <a:pPr>
              <a:spcAft>
                <a:spcPts val="1800"/>
              </a:spcAft>
            </a:pPr>
            <a:r>
              <a:rPr lang="en-GB" altLang="en-US" sz="1200" dirty="0">
                <a:latin typeface="Arial" panose="020B0604020202020204" pitchFamily="34" charset="0"/>
                <a:cs typeface="Arial" panose="020B0604020202020204" pitchFamily="34" charset="0"/>
              </a:rPr>
              <a:t>A physical division in a room (</a:t>
            </a:r>
            <a:r>
              <a:rPr lang="en-GB" altLang="en-US" sz="1200" i="1" dirty="0">
                <a:latin typeface="Arial" panose="020B0604020202020204" pitchFamily="34" charset="0"/>
                <a:cs typeface="Arial" panose="020B0604020202020204" pitchFamily="34" charset="0"/>
              </a:rPr>
              <a:t>such as in example (1) above</a:t>
            </a:r>
            <a:r>
              <a:rPr lang="en-GB" altLang="en-US" sz="1200" dirty="0">
                <a:latin typeface="Arial" panose="020B0604020202020204" pitchFamily="34" charset="0"/>
                <a:cs typeface="Arial" panose="020B0604020202020204" pitchFamily="34" charset="0"/>
              </a:rPr>
              <a:t>) is enough if it clearly marks out a part a building where a potential offender should not go.</a:t>
            </a:r>
          </a:p>
          <a:p>
            <a:pPr>
              <a:spcAft>
                <a:spcPts val="1800"/>
              </a:spcAft>
            </a:pPr>
            <a:r>
              <a:rPr lang="en-GB" altLang="en-US" sz="1200" b="1" dirty="0">
                <a:latin typeface="Arial" panose="020B0604020202020204" pitchFamily="34" charset="0"/>
                <a:cs typeface="Arial" panose="020B0604020202020204" pitchFamily="34" charset="0"/>
              </a:rPr>
              <a:t>R v </a:t>
            </a:r>
            <a:r>
              <a:rPr lang="en-GB" altLang="en-US" sz="1200" b="1" dirty="0" err="1">
                <a:latin typeface="Arial" panose="020B0604020202020204" pitchFamily="34" charset="0"/>
                <a:cs typeface="Arial" panose="020B0604020202020204" pitchFamily="34" charset="0"/>
              </a:rPr>
              <a:t>Walkington</a:t>
            </a:r>
            <a:r>
              <a:rPr lang="en-GB" altLang="en-US" sz="1200" b="1" dirty="0">
                <a:latin typeface="Arial" panose="020B0604020202020204" pitchFamily="34" charset="0"/>
                <a:cs typeface="Arial" panose="020B0604020202020204" pitchFamily="34" charset="0"/>
              </a:rPr>
              <a:t> 1979   -  'Staff only' area </a:t>
            </a:r>
            <a:r>
              <a:rPr lang="en-GB" altLang="en-US" sz="1200" dirty="0">
                <a:latin typeface="Arial" panose="020B0604020202020204" pitchFamily="34" charset="0"/>
                <a:cs typeface="Arial" panose="020B0604020202020204" pitchFamily="34" charset="0"/>
              </a:rPr>
              <a:t>may be part of a building in burglary and an attempt at theft can take place even if there is nothing to </a:t>
            </a:r>
            <a:r>
              <a:rPr lang="en-GB" altLang="en-US" sz="1200" dirty="0" err="1">
                <a:latin typeface="Arial" panose="020B0604020202020204" pitchFamily="34" charset="0"/>
                <a:cs typeface="Arial" panose="020B0604020202020204" pitchFamily="34" charset="0"/>
              </a:rPr>
              <a:t>stea</a:t>
            </a:r>
            <a:endParaRPr lang="en-GB" altLang="en-US" sz="1200" dirty="0">
              <a:latin typeface="Arial" panose="020B0604020202020204" pitchFamily="34" charset="0"/>
              <a:cs typeface="Arial" panose="020B0604020202020204" pitchFamily="34" charset="0"/>
            </a:endParaRPr>
          </a:p>
          <a:p>
            <a:pPr>
              <a:spcAft>
                <a:spcPts val="1800"/>
              </a:spcAft>
            </a:pPr>
            <a:r>
              <a:rPr lang="en-GB" altLang="en-US" sz="1200" dirty="0">
                <a:latin typeface="Arial" panose="020B0604020202020204" pitchFamily="34" charset="0"/>
                <a:cs typeface="Arial" panose="020B0604020202020204" pitchFamily="34" charset="0"/>
              </a:rPr>
              <a:t>2) Two lodgers share the same house.  One lodger enters the other lodger’s room without permission in order to steal.</a:t>
            </a:r>
          </a:p>
          <a:p>
            <a:pPr>
              <a:spcAft>
                <a:spcPts val="1800"/>
              </a:spcAft>
            </a:pPr>
            <a:r>
              <a:rPr lang="en-GB" altLang="en-US" sz="1200" dirty="0">
                <a:latin typeface="Arial" panose="020B0604020202020204" pitchFamily="34" charset="0"/>
                <a:cs typeface="Arial" panose="020B0604020202020204" pitchFamily="34" charset="0"/>
              </a:rPr>
              <a:t>He goes from the hallway where he has permission to be, into the other lodger’s room, where he does not have permission to be, and is, therefore, a trespasser.</a:t>
            </a:r>
          </a:p>
          <a:p>
            <a:endParaRPr lang="en-GB" altLang="en-US" dirty="0"/>
          </a:p>
          <a:p>
            <a:r>
              <a:rPr lang="en-GB" altLang="en-US" dirty="0"/>
              <a:t>l</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1781589282"/>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79</a:t>
            </a:fld>
            <a:endParaRPr lang="en-GB"/>
          </a:p>
        </p:txBody>
      </p:sp>
      <p:sp>
        <p:nvSpPr>
          <p:cNvPr id="5" name="Notes Placeholder 4"/>
          <p:cNvSpPr>
            <a:spLocks noGrp="1"/>
          </p:cNvSpPr>
          <p:nvPr>
            <p:ph type="body" sz="quarter" idx="11"/>
          </p:nvPr>
        </p:nvSpPr>
        <p:spPr>
          <a:xfrm>
            <a:off x="628650" y="2070100"/>
            <a:ext cx="5486400" cy="5391150"/>
          </a:xfrm>
        </p:spPr>
        <p:txBody>
          <a:bodyPr/>
          <a:lstStyle/>
          <a:p>
            <a:r>
              <a:rPr lang="en-GB" sz="1200" b="1" dirty="0">
                <a:latin typeface="Arial" panose="020B0604020202020204" pitchFamily="34" charset="0"/>
                <a:cs typeface="Arial" panose="020B0604020202020204" pitchFamily="34" charset="0"/>
              </a:rPr>
              <a:t>Subjective recklessness – they foresee a risk but go on to take that risk</a:t>
            </a:r>
          </a:p>
          <a:p>
            <a:endParaRPr lang="en-GB" sz="1200" b="1"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To be guilty of burglary the defendant must know or be subjectively reckless to the fact they are entering as a trespasser</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i.e. they must know they are entering without a right by law or with express or implied permission – or being reckless as to that fact.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Sometimes a defendant may have a general permission to enter a building or part of a building for a legitimate purpose. However, the true intention of the defendant when entering is not for that legitimate purpose – but in order to steal / inflict GBH / cause damage.</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As these intentions invariably form no part of the permission to enter – any entry in such </a:t>
            </a:r>
            <a:r>
              <a:rPr lang="en-GB" sz="1200" dirty="0" err="1">
                <a:latin typeface="Arial" panose="020B0604020202020204" pitchFamily="34" charset="0"/>
                <a:cs typeface="Arial" panose="020B0604020202020204" pitchFamily="34" charset="0"/>
              </a:rPr>
              <a:t>circs</a:t>
            </a:r>
            <a:r>
              <a:rPr lang="en-GB" sz="1200" dirty="0">
                <a:latin typeface="Arial" panose="020B0604020202020204" pitchFamily="34" charset="0"/>
                <a:cs typeface="Arial" panose="020B0604020202020204" pitchFamily="34" charset="0"/>
              </a:rPr>
              <a:t> means that the defendant becomes a trespasser the moment they enter the building or part of it because businesses, such as banks, only extend an invitation for individuals to be on their premises if they have legitimate business there.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In such </a:t>
            </a:r>
            <a:r>
              <a:rPr lang="en-GB" sz="1200" dirty="0" err="1">
                <a:latin typeface="Arial" panose="020B0604020202020204" pitchFamily="34" charset="0"/>
                <a:cs typeface="Arial" panose="020B0604020202020204" pitchFamily="34" charset="0"/>
              </a:rPr>
              <a:t>circs</a:t>
            </a:r>
            <a:r>
              <a:rPr lang="en-GB" sz="1200" dirty="0">
                <a:latin typeface="Arial" panose="020B0604020202020204" pitchFamily="34" charset="0"/>
                <a:cs typeface="Arial" panose="020B0604020202020204" pitchFamily="34" charset="0"/>
              </a:rPr>
              <a:t> the exceeding of the granted permission places the defendant in a position of being a trespasser from the outset.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The difficulty is proving their intentions, but the </a:t>
            </a:r>
            <a:r>
              <a:rPr lang="en-GB" sz="1200" dirty="0" err="1">
                <a:latin typeface="Arial" panose="020B0604020202020204" pitchFamily="34" charset="0"/>
                <a:cs typeface="Arial" panose="020B0604020202020204" pitchFamily="34" charset="0"/>
              </a:rPr>
              <a:t>circs</a:t>
            </a:r>
            <a:r>
              <a:rPr lang="en-GB" sz="1200" dirty="0">
                <a:latin typeface="Arial" panose="020B0604020202020204" pitchFamily="34" charset="0"/>
                <a:cs typeface="Arial" panose="020B0604020202020204" pitchFamily="34" charset="0"/>
              </a:rPr>
              <a:t> can sometimes help.</a:t>
            </a:r>
            <a:endParaRPr lang="en-GB" altLang="en-US" sz="1200" b="1"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In order to prove a trespass for the criminal law, guilty state of mind, or (to use the Latin term) '</a:t>
            </a:r>
            <a:r>
              <a:rPr lang="en-GB" sz="1200" dirty="0">
                <a:latin typeface="Arial" panose="020B0604020202020204" pitchFamily="34" charset="0"/>
                <a:cs typeface="Arial" panose="020B0604020202020204" pitchFamily="34" charset="0"/>
                <a:hlinkClick r:id="rId3" action="ppaction://hlinkfile"/>
              </a:rPr>
              <a:t> </a:t>
            </a:r>
            <a:r>
              <a:rPr lang="en-GB" sz="1200" dirty="0" err="1">
                <a:latin typeface="Arial" panose="020B0604020202020204" pitchFamily="34" charset="0"/>
                <a:cs typeface="Arial" panose="020B0604020202020204" pitchFamily="34" charset="0"/>
                <a:hlinkClick r:id="rId3" action="ppaction://hlinkfile"/>
              </a:rPr>
              <a:t>mens</a:t>
            </a:r>
            <a:r>
              <a:rPr lang="en-GB" sz="1200" dirty="0">
                <a:latin typeface="Arial" panose="020B0604020202020204" pitchFamily="34" charset="0"/>
                <a:cs typeface="Arial" panose="020B0604020202020204" pitchFamily="34" charset="0"/>
                <a:hlinkClick r:id="rId3" action="ppaction://hlinkfile"/>
              </a:rPr>
              <a:t> rea</a:t>
            </a:r>
            <a:r>
              <a:rPr lang="en-GB" sz="1200" dirty="0">
                <a:latin typeface="Arial" panose="020B0604020202020204" pitchFamily="34" charset="0"/>
                <a:cs typeface="Arial" panose="020B0604020202020204" pitchFamily="34" charset="0"/>
              </a:rPr>
              <a:t>', must be present. An offender must either know that he is a trespasser or be reckless as to whether the facts exist that make him a trespasser. i.e. </a:t>
            </a:r>
            <a:r>
              <a:rPr lang="en-GB" sz="1200" b="1" dirty="0">
                <a:latin typeface="Arial" panose="020B0604020202020204" pitchFamily="34" charset="0"/>
                <a:cs typeface="Arial" panose="020B0604020202020204" pitchFamily="34" charset="0"/>
              </a:rPr>
              <a:t>t</a:t>
            </a:r>
            <a:r>
              <a:rPr lang="en-GB" altLang="en-US" sz="1200" b="1" dirty="0">
                <a:latin typeface="Arial" panose="020B0604020202020204" pitchFamily="34" charset="0"/>
                <a:cs typeface="Arial" panose="020B0604020202020204" pitchFamily="34" charset="0"/>
              </a:rPr>
              <a:t>he person must have guilty knowledge that they are trespassing or not care whether they are or not.</a:t>
            </a:r>
          </a:p>
          <a:p>
            <a:endParaRPr lang="en-GB" altLang="en-US"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The general rule in law is that if a person enters a building/part of a building with consent, then they will not be a trespasser</a:t>
            </a:r>
          </a:p>
          <a:p>
            <a:endParaRPr lang="en-GB" sz="1200" b="1" dirty="0">
              <a:latin typeface="Arial" panose="020B0604020202020204" pitchFamily="34" charset="0"/>
              <a:cs typeface="Arial" panose="020B0604020202020204" pitchFamily="34" charset="0"/>
            </a:endParaRPr>
          </a:p>
          <a:p>
            <a:r>
              <a:rPr lang="en-GB" sz="1200" b="0" dirty="0">
                <a:latin typeface="Arial" panose="020B0604020202020204" pitchFamily="34" charset="0"/>
                <a:cs typeface="Arial" panose="020B0604020202020204" pitchFamily="34" charset="0"/>
              </a:rPr>
              <a:t>There are, however, exceptions to this rule: e.g.</a:t>
            </a:r>
          </a:p>
          <a:p>
            <a:endParaRPr lang="en-GB" sz="1200"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b="1" dirty="0">
                <a:latin typeface="Arial" panose="020B0604020202020204" pitchFamily="34" charset="0"/>
                <a:cs typeface="Arial" panose="020B0604020202020204" pitchFamily="34" charset="0"/>
              </a:rPr>
              <a:t>Exceeding the scope of the consent to enter:</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1) A consents to B entering their building as a guest for a specific purpose  (e.g.to fix the boiler).</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At the point of entry, B had no intention of entering for the specified purpose but instead had the intention of either stealing / inflicting GBH / causing damage.</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B will have </a:t>
            </a:r>
            <a:r>
              <a:rPr lang="en-GB" sz="1200" b="1" dirty="0">
                <a:latin typeface="Arial" panose="020B0604020202020204" pitchFamily="34" charset="0"/>
                <a:cs typeface="Arial" panose="020B0604020202020204" pitchFamily="34" charset="0"/>
              </a:rPr>
              <a:t>entered</a:t>
            </a:r>
            <a:r>
              <a:rPr lang="en-GB" sz="1200" dirty="0">
                <a:latin typeface="Arial" panose="020B0604020202020204" pitchFamily="34" charset="0"/>
                <a:cs typeface="Arial" panose="020B0604020202020204" pitchFamily="34" charset="0"/>
              </a:rPr>
              <a:t> the building as a </a:t>
            </a:r>
            <a:r>
              <a:rPr lang="en-GB" sz="1200" b="1" dirty="0">
                <a:latin typeface="Arial" panose="020B0604020202020204" pitchFamily="34" charset="0"/>
                <a:cs typeface="Arial" panose="020B0604020202020204" pitchFamily="34" charset="0"/>
              </a:rPr>
              <a:t>trespasser</a:t>
            </a:r>
            <a:r>
              <a:rPr lang="en-GB" sz="1200" dirty="0">
                <a:latin typeface="Arial" panose="020B0604020202020204" pitchFamily="34" charset="0"/>
                <a:cs typeface="Arial" panose="020B0604020202020204" pitchFamily="34" charset="0"/>
              </a:rPr>
              <a:t> – as the initial consent to entry only related to the specified purpose and not their intended prohibited acts.</a:t>
            </a:r>
          </a:p>
          <a:p>
            <a:endParaRPr lang="en-GB" sz="1200" b="1" dirty="0">
              <a:solidFill>
                <a:srgbClr val="FFFF00"/>
              </a:solidFill>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2) A neighbour is given house keys to check on their neighbour’s house whilst they are away.</a:t>
            </a:r>
            <a:r>
              <a:rPr lang="en-GB" sz="1200" baseline="0" dirty="0">
                <a:latin typeface="Arial" panose="020B0604020202020204" pitchFamily="34" charset="0"/>
                <a:cs typeface="Arial" panose="020B0604020202020204" pitchFamily="34" charset="0"/>
              </a:rPr>
              <a:t>  I</a:t>
            </a:r>
            <a:r>
              <a:rPr lang="en-GB" sz="1200" dirty="0">
                <a:latin typeface="Arial" panose="020B0604020202020204" pitchFamily="34" charset="0"/>
                <a:cs typeface="Arial" panose="020B0604020202020204" pitchFamily="34" charset="0"/>
              </a:rPr>
              <a:t>f they enter during the night and steal the TV, they will commit burglary as the implied condition of entry was exceeded.</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R v Jones &amp; Smith 1976</a:t>
            </a:r>
          </a:p>
          <a:p>
            <a:r>
              <a:rPr lang="en-GB" sz="1200" dirty="0">
                <a:latin typeface="Arial" panose="020B0604020202020204" pitchFamily="34" charset="0"/>
                <a:cs typeface="Arial" panose="020B0604020202020204" pitchFamily="34" charset="0"/>
              </a:rPr>
              <a:t>The defendant was convicted of burglary where he took 2 TV sets from his father’s house.</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He had a key to the house and was free to come and go as he liked.</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However, when he entered his father’s house at 3 a.m. (using the key) accompanied by a friend and stole the TV sets,</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he committed burglary as it was his intention to steal –  such intent voids the general permission to enter.</a:t>
            </a:r>
          </a:p>
          <a:p>
            <a:endParaRPr lang="en-GB" dirty="0"/>
          </a:p>
          <a:p>
            <a:endParaRPr lang="en-GB" altLang="en-US" b="1" dirty="0">
              <a:latin typeface="Tahoma" charset="0"/>
            </a:endParaRPr>
          </a:p>
          <a:p>
            <a:endParaRPr lang="en-GB" dirty="0"/>
          </a:p>
        </p:txBody>
      </p:sp>
    </p:spTree>
    <p:extLst>
      <p:ext uri="{BB962C8B-B14F-4D97-AF65-F5344CB8AC3E}">
        <p14:creationId xmlns:p14="http://schemas.microsoft.com/office/powerpoint/2010/main" val="3733284611"/>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80</a:t>
            </a:fld>
            <a:endParaRPr lang="en-GB"/>
          </a:p>
        </p:txBody>
      </p:sp>
      <p:sp>
        <p:nvSpPr>
          <p:cNvPr id="5" name="Notes Placeholder 4"/>
          <p:cNvSpPr>
            <a:spLocks noGrp="1"/>
          </p:cNvSpPr>
          <p:nvPr>
            <p:ph type="body" sz="quarter" idx="11"/>
          </p:nvPr>
        </p:nvSpPr>
        <p:spPr>
          <a:xfrm>
            <a:off x="660400" y="2108200"/>
            <a:ext cx="5486400" cy="5651500"/>
          </a:xfrm>
        </p:spPr>
        <p:txBody>
          <a:bodyPr/>
          <a:lstStyle/>
          <a:p>
            <a:endParaRPr lang="en-GB" sz="1100" dirty="0">
              <a:latin typeface="Arial" panose="020B0604020202020204" pitchFamily="34" charset="0"/>
              <a:cs typeface="Arial" panose="020B0604020202020204" pitchFamily="34" charset="0"/>
            </a:endParaRPr>
          </a:p>
          <a:p>
            <a:r>
              <a:rPr lang="en-GB" altLang="en-US" sz="1200" b="1" dirty="0">
                <a:solidFill>
                  <a:srgbClr val="0000FF"/>
                </a:solidFill>
                <a:latin typeface="Arial" panose="020B0604020202020204" pitchFamily="34" charset="0"/>
                <a:cs typeface="Arial" panose="020B0604020202020204" pitchFamily="34" charset="0"/>
              </a:rPr>
              <a:t>Steals:</a:t>
            </a:r>
            <a:r>
              <a:rPr lang="en-GB" altLang="en-US" sz="1200" b="1" baseline="0" dirty="0">
                <a:solidFill>
                  <a:srgbClr val="0000FF"/>
                </a:solidFill>
                <a:latin typeface="Arial" panose="020B0604020202020204" pitchFamily="34" charset="0"/>
                <a:cs typeface="Arial" panose="020B0604020202020204" pitchFamily="34" charset="0"/>
              </a:rPr>
              <a:t> </a:t>
            </a:r>
            <a:r>
              <a:rPr lang="en-GB" altLang="en-US" sz="1200" dirty="0">
                <a:latin typeface="Arial" panose="020B0604020202020204" pitchFamily="34" charset="0"/>
                <a:cs typeface="Arial" panose="020B0604020202020204" pitchFamily="34" charset="0"/>
              </a:rPr>
              <a:t>On entry the offender must have intended to commit theft, satisfying each element of the definition - The suspect commits the full offence of theft.</a:t>
            </a:r>
          </a:p>
          <a:p>
            <a:endParaRPr lang="en-GB" altLang="en-US" sz="1200" b="1" dirty="0">
              <a:solidFill>
                <a:srgbClr val="0000FF"/>
              </a:solidFill>
              <a:latin typeface="Arial" panose="020B0604020202020204" pitchFamily="34" charset="0"/>
              <a:cs typeface="Arial" panose="020B0604020202020204" pitchFamily="34" charset="0"/>
            </a:endParaRPr>
          </a:p>
          <a:p>
            <a:r>
              <a:rPr lang="en-GB" altLang="en-US" sz="1200" b="1" dirty="0">
                <a:solidFill>
                  <a:srgbClr val="0000FF"/>
                </a:solidFill>
                <a:latin typeface="Arial" panose="020B0604020202020204" pitchFamily="34" charset="0"/>
                <a:cs typeface="Arial" panose="020B0604020202020204" pitchFamily="34" charset="0"/>
              </a:rPr>
              <a:t>Inflicts GBH:</a:t>
            </a:r>
            <a:r>
              <a:rPr lang="en-GB" altLang="en-US" sz="1200" b="1" baseline="0" dirty="0">
                <a:solidFill>
                  <a:srgbClr val="0000FF"/>
                </a:solidFill>
                <a:latin typeface="Arial" panose="020B0604020202020204" pitchFamily="34" charset="0"/>
                <a:cs typeface="Arial" panose="020B0604020202020204" pitchFamily="34" charset="0"/>
              </a:rPr>
              <a:t> </a:t>
            </a:r>
            <a:r>
              <a:rPr lang="en-GB" altLang="en-US" sz="1200" dirty="0">
                <a:latin typeface="Arial" panose="020B0604020202020204" pitchFamily="34" charset="0"/>
                <a:cs typeface="Arial" panose="020B0604020202020204" pitchFamily="34" charset="0"/>
              </a:rPr>
              <a:t>On entry the offender must have intended to inflict grievous bodily harm on a person therein.</a:t>
            </a:r>
          </a:p>
          <a:p>
            <a:r>
              <a:rPr lang="en-GB" altLang="en-US" sz="1200" dirty="0">
                <a:latin typeface="Arial" panose="020B0604020202020204" pitchFamily="34" charset="0"/>
                <a:cs typeface="Arial" panose="020B0604020202020204" pitchFamily="34" charset="0"/>
              </a:rPr>
              <a:t>The meaning of ‘inflict’ is not as narrow as ‘assault’ but is narrower than </a:t>
            </a:r>
            <a:r>
              <a:rPr lang="en-GB" altLang="en-US" sz="1200" dirty="0" err="1">
                <a:latin typeface="Arial" panose="020B0604020202020204" pitchFamily="34" charset="0"/>
                <a:cs typeface="Arial" panose="020B0604020202020204" pitchFamily="34" charset="0"/>
              </a:rPr>
              <a:t>‘cause</a:t>
            </a:r>
            <a:r>
              <a:rPr lang="en-GB" altLang="en-US" sz="1200" dirty="0">
                <a:latin typeface="Arial" panose="020B0604020202020204" pitchFamily="34" charset="0"/>
                <a:cs typeface="Arial" panose="020B0604020202020204" pitchFamily="34" charset="0"/>
              </a:rPr>
              <a:t>’.  It includes situations where force is applied indirectly.  </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For example, a woman in her home is frightened by a burglar and as a result falls down the stairs and breaks her leg.  Harm can be said to have been inflicted by the suspect inducing fear, even though there has been no application of force. </a:t>
            </a:r>
            <a:r>
              <a:rPr lang="en-GB" altLang="en-US" sz="1200" b="1" dirty="0">
                <a:solidFill>
                  <a:srgbClr val="FF0000"/>
                </a:solidFill>
                <a:latin typeface="Arial" panose="020B0604020202020204" pitchFamily="34" charset="0"/>
                <a:cs typeface="Arial" panose="020B0604020202020204" pitchFamily="34" charset="0"/>
              </a:rPr>
              <a:t>NOTE: </a:t>
            </a:r>
            <a:r>
              <a:rPr lang="en-GB" altLang="en-US" sz="1200" dirty="0">
                <a:latin typeface="Arial" panose="020B0604020202020204" pitchFamily="34" charset="0"/>
                <a:cs typeface="Arial" panose="020B0604020202020204" pitchFamily="34" charset="0"/>
              </a:rPr>
              <a:t>It is the </a:t>
            </a:r>
            <a:r>
              <a:rPr lang="en-GB" altLang="en-US" sz="1200" u="sng" dirty="0">
                <a:latin typeface="Arial" panose="020B0604020202020204" pitchFamily="34" charset="0"/>
                <a:cs typeface="Arial" panose="020B0604020202020204" pitchFamily="34" charset="0"/>
              </a:rPr>
              <a:t>intent</a:t>
            </a:r>
            <a:r>
              <a:rPr lang="en-GB" altLang="en-US" sz="1200" dirty="0">
                <a:latin typeface="Arial" panose="020B0604020202020204" pitchFamily="34" charset="0"/>
                <a:cs typeface="Arial" panose="020B0604020202020204" pitchFamily="34" charset="0"/>
              </a:rPr>
              <a:t> to cause GBH that is the offence here, not the actually causing of the GBH.</a:t>
            </a:r>
          </a:p>
          <a:p>
            <a:endParaRPr lang="en-GB" altLang="en-US" sz="1200" dirty="0">
              <a:latin typeface="Arial" panose="020B0604020202020204" pitchFamily="34" charset="0"/>
              <a:cs typeface="Arial" panose="020B0604020202020204" pitchFamily="34" charset="0"/>
            </a:endParaRPr>
          </a:p>
          <a:p>
            <a:r>
              <a:rPr lang="en-GB" sz="1200" b="1" dirty="0">
                <a:solidFill>
                  <a:srgbClr val="0000FF"/>
                </a:solidFill>
                <a:latin typeface="Arial" panose="020B0604020202020204" pitchFamily="34" charset="0"/>
                <a:cs typeface="Arial" panose="020B0604020202020204" pitchFamily="34" charset="0"/>
              </a:rPr>
              <a:t>Damage: </a:t>
            </a:r>
            <a:r>
              <a:rPr lang="en-GB" altLang="en-US" sz="1200" dirty="0">
                <a:latin typeface="Arial" panose="020B0604020202020204" pitchFamily="34" charset="0"/>
                <a:cs typeface="Arial" panose="020B0604020202020204" pitchFamily="34" charset="0"/>
              </a:rPr>
              <a:t>On entry the offender must have intended to destroy or damage the building or property in the building belonging to another.</a:t>
            </a:r>
          </a:p>
          <a:p>
            <a:endParaRPr lang="en-GB" sz="1200" b="1" dirty="0">
              <a:solidFill>
                <a:srgbClr val="0000FF"/>
              </a:solidFill>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An offence under 9(1)(a) will be complete </a:t>
            </a:r>
            <a:r>
              <a:rPr lang="en-GB" sz="1200" u="sng" dirty="0">
                <a:latin typeface="Arial" panose="020B0604020202020204" pitchFamily="34" charset="0"/>
                <a:cs typeface="Arial" panose="020B0604020202020204" pitchFamily="34" charset="0"/>
              </a:rPr>
              <a:t>as soon as</a:t>
            </a:r>
            <a:r>
              <a:rPr lang="en-GB" sz="1200" dirty="0">
                <a:latin typeface="Arial" panose="020B0604020202020204" pitchFamily="34" charset="0"/>
                <a:cs typeface="Arial" panose="020B0604020202020204" pitchFamily="34" charset="0"/>
              </a:rPr>
              <a:t> the person crosses the boundary as a trespasser with the requisite intent (</a:t>
            </a:r>
            <a:r>
              <a:rPr lang="en-GB" sz="1200" dirty="0" err="1">
                <a:latin typeface="Arial" panose="020B0604020202020204" pitchFamily="34" charset="0"/>
                <a:cs typeface="Arial" panose="020B0604020202020204" pitchFamily="34" charset="0"/>
              </a:rPr>
              <a:t>Mens</a:t>
            </a:r>
            <a:r>
              <a:rPr lang="en-GB" sz="1200" dirty="0">
                <a:latin typeface="Arial" panose="020B0604020202020204" pitchFamily="34" charset="0"/>
                <a:cs typeface="Arial" panose="020B0604020202020204" pitchFamily="34" charset="0"/>
              </a:rPr>
              <a:t> Rea)</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It </a:t>
            </a:r>
            <a:r>
              <a:rPr lang="en-GB" sz="1200" u="sng" dirty="0">
                <a:solidFill>
                  <a:srgbClr val="FF0000"/>
                </a:solidFill>
                <a:latin typeface="Arial" panose="020B0604020202020204" pitchFamily="34" charset="0"/>
                <a:cs typeface="Arial" panose="020B0604020202020204" pitchFamily="34" charset="0"/>
              </a:rPr>
              <a:t>does not matter</a:t>
            </a:r>
            <a:r>
              <a:rPr lang="en-GB" sz="1200" dirty="0">
                <a:solidFill>
                  <a:srgbClr val="FF0000"/>
                </a:solidFill>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if after crossing that boundary they subsequently have a change of heart and decide against carrying out the intended act.</a:t>
            </a:r>
          </a:p>
          <a:p>
            <a:endParaRPr lang="en-GB" sz="1200" dirty="0">
              <a:latin typeface="Arial" panose="020B0604020202020204" pitchFamily="34" charset="0"/>
              <a:cs typeface="Arial" panose="020B0604020202020204" pitchFamily="34" charset="0"/>
            </a:endParaRPr>
          </a:p>
          <a:p>
            <a:r>
              <a:rPr lang="en-GB" sz="1200" b="1" dirty="0">
                <a:solidFill>
                  <a:srgbClr val="FF0000"/>
                </a:solidFill>
                <a:latin typeface="Arial" panose="020B0604020202020204" pitchFamily="34" charset="0"/>
                <a:cs typeface="Arial" panose="020B0604020202020204" pitchFamily="34" charset="0"/>
              </a:rPr>
              <a:t>Sentence:</a:t>
            </a:r>
            <a:r>
              <a:rPr lang="en-GB" sz="1200" b="1" baseline="0" dirty="0">
                <a:solidFill>
                  <a:srgbClr val="FF0000"/>
                </a:solidFill>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If violence is used inside a dwelling – Indictable offence – 14yrs imprisonment</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Steals/Damage</a:t>
            </a:r>
            <a:r>
              <a:rPr lang="en-GB" sz="1200" b="0" dirty="0">
                <a:latin typeface="Arial" panose="020B0604020202020204" pitchFamily="34" charset="0"/>
                <a:cs typeface="Arial" panose="020B0604020202020204" pitchFamily="34" charset="0"/>
              </a:rPr>
              <a:t>:</a:t>
            </a:r>
            <a:r>
              <a:rPr lang="en-GB" sz="1200" b="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Either way offence – 10 years imprisonment (Crown Court); 6 months and/or fine (Magistrates)</a:t>
            </a:r>
          </a:p>
          <a:p>
            <a:endParaRPr lang="en-GB" dirty="0">
              <a:solidFill>
                <a:srgbClr val="0000FF"/>
              </a:solidFill>
              <a:latin typeface="Calibri" panose="020F0502020204030204" pitchFamily="34" charset="0"/>
            </a:endParaRPr>
          </a:p>
        </p:txBody>
      </p:sp>
    </p:spTree>
    <p:extLst>
      <p:ext uri="{BB962C8B-B14F-4D97-AF65-F5344CB8AC3E}">
        <p14:creationId xmlns:p14="http://schemas.microsoft.com/office/powerpoint/2010/main" val="1946522189"/>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81</a:t>
            </a:fld>
            <a:endParaRPr lang="en-GB"/>
          </a:p>
        </p:txBody>
      </p:sp>
      <p:sp>
        <p:nvSpPr>
          <p:cNvPr id="5" name="Notes Placeholder 4"/>
          <p:cNvSpPr>
            <a:spLocks noGrp="1"/>
          </p:cNvSpPr>
          <p:nvPr>
            <p:ph type="body" sz="quarter" idx="11"/>
          </p:nvPr>
        </p:nvSpPr>
        <p:spPr>
          <a:xfrm>
            <a:off x="590550" y="2108200"/>
            <a:ext cx="5486400" cy="3600450"/>
          </a:xfrm>
        </p:spPr>
        <p:txBody>
          <a:bodyPr/>
          <a:lstStyle/>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786616952"/>
      </p:ext>
    </p:extLst>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91 (A) INTENT</a:t>
            </a:r>
          </a:p>
          <a:p>
            <a:r>
              <a:rPr lang="en-GB" dirty="0"/>
              <a:t>Didn’t carry out a theft but entered building as a trespasser to:-</a:t>
            </a:r>
          </a:p>
          <a:p>
            <a:r>
              <a:rPr lang="en-GB" dirty="0"/>
              <a:t>Commit CD, GBH or theft</a:t>
            </a:r>
          </a:p>
          <a:p>
            <a:endParaRPr lang="en-GB" dirty="0"/>
          </a:p>
          <a:p>
            <a:r>
              <a:rPr lang="en-GB" dirty="0"/>
              <a:t>91 (B) RESULT</a:t>
            </a:r>
          </a:p>
          <a:p>
            <a:r>
              <a:rPr lang="en-GB" dirty="0"/>
              <a:t>Carried out either of the following:-</a:t>
            </a:r>
          </a:p>
          <a:p>
            <a:r>
              <a:rPr lang="en-GB" dirty="0"/>
              <a:t>GBH, THEFT but not CD</a:t>
            </a:r>
          </a:p>
        </p:txBody>
      </p:sp>
      <p:sp>
        <p:nvSpPr>
          <p:cNvPr id="4" name="Slide Number Placeholder 3"/>
          <p:cNvSpPr>
            <a:spLocks noGrp="1"/>
          </p:cNvSpPr>
          <p:nvPr>
            <p:ph type="sldNum" sz="quarter" idx="5"/>
          </p:nvPr>
        </p:nvSpPr>
        <p:spPr/>
        <p:txBody>
          <a:bodyPr/>
          <a:lstStyle/>
          <a:p>
            <a:fld id="{438480FC-01CF-C24A-A051-142A1421AD92}" type="slidenum">
              <a:rPr lang="en-US" smtClean="0"/>
              <a:t>82</a:t>
            </a:fld>
            <a:endParaRPr lang="en-US"/>
          </a:p>
        </p:txBody>
      </p:sp>
    </p:spTree>
    <p:extLst>
      <p:ext uri="{BB962C8B-B14F-4D97-AF65-F5344CB8AC3E}">
        <p14:creationId xmlns:p14="http://schemas.microsoft.com/office/powerpoint/2010/main" val="4115658265"/>
      </p:ext>
    </p:extLst>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83</a:t>
            </a:fld>
            <a:endParaRPr lang="en-GB"/>
          </a:p>
        </p:txBody>
      </p:sp>
      <p:sp>
        <p:nvSpPr>
          <p:cNvPr id="5" name="Notes Placeholder 4"/>
          <p:cNvSpPr>
            <a:spLocks noGrp="1"/>
          </p:cNvSpPr>
          <p:nvPr>
            <p:ph type="body" sz="quarter" idx="11"/>
          </p:nvPr>
        </p:nvSpPr>
        <p:spPr>
          <a:xfrm>
            <a:off x="717550" y="2489200"/>
            <a:ext cx="5486400" cy="3600450"/>
          </a:xfrm>
        </p:spPr>
        <p:txBody>
          <a:bodyPr/>
          <a:lstStyle/>
          <a:p>
            <a:pPr>
              <a:defRPr/>
            </a:pPr>
            <a:r>
              <a:rPr lang="en-GB" sz="1100" dirty="0">
                <a:latin typeface="Arial" panose="020B0604020202020204" pitchFamily="34" charset="0"/>
                <a:cs typeface="Arial" panose="020B0604020202020204" pitchFamily="34" charset="0"/>
              </a:rPr>
              <a:t>Answer is </a:t>
            </a:r>
            <a:r>
              <a:rPr lang="en-GB" sz="1100" b="1" dirty="0">
                <a:solidFill>
                  <a:srgbClr val="FF0000"/>
                </a:solidFill>
                <a:latin typeface="Arial" panose="020B0604020202020204" pitchFamily="34" charset="0"/>
                <a:cs typeface="Arial" panose="020B0604020202020204" pitchFamily="34" charset="0"/>
              </a:rPr>
              <a:t>D</a:t>
            </a:r>
            <a:r>
              <a:rPr lang="en-GB" sz="1100" dirty="0">
                <a:latin typeface="Arial" panose="020B0604020202020204" pitchFamily="34" charset="0"/>
                <a:cs typeface="Arial" panose="020B0604020202020204" pitchFamily="34" charset="0"/>
              </a:rPr>
              <a:t> -Upon causing injury to the security guard.</a:t>
            </a:r>
          </a:p>
          <a:p>
            <a:endParaRPr lang="en-GB" b="1" dirty="0"/>
          </a:p>
          <a:p>
            <a:r>
              <a:rPr lang="en-GB" dirty="0"/>
              <a:t> </a:t>
            </a:r>
          </a:p>
          <a:p>
            <a:endParaRPr lang="en-GB" dirty="0"/>
          </a:p>
        </p:txBody>
      </p:sp>
    </p:spTree>
    <p:extLst>
      <p:ext uri="{BB962C8B-B14F-4D97-AF65-F5344CB8AC3E}">
        <p14:creationId xmlns:p14="http://schemas.microsoft.com/office/powerpoint/2010/main" val="769642334"/>
      </p:ext>
    </p:extLst>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84</a:t>
            </a:fld>
            <a:endParaRPr lang="en-GB"/>
          </a:p>
        </p:txBody>
      </p:sp>
      <p:sp>
        <p:nvSpPr>
          <p:cNvPr id="5" name="Notes Placeholder 4"/>
          <p:cNvSpPr>
            <a:spLocks noGrp="1"/>
          </p:cNvSpPr>
          <p:nvPr>
            <p:ph type="body" sz="quarter" idx="11"/>
          </p:nvPr>
        </p:nvSpPr>
        <p:spPr>
          <a:xfrm>
            <a:off x="539750" y="2032000"/>
            <a:ext cx="5486400" cy="4959350"/>
          </a:xfrm>
        </p:spPr>
        <p:txBody>
          <a:bodyPr/>
          <a:lstStyle/>
          <a:p>
            <a:r>
              <a:rPr lang="en-GB" altLang="en-US" sz="1100" dirty="0">
                <a:latin typeface="Arial" panose="020B0604020202020204" pitchFamily="34" charset="0"/>
                <a:cs typeface="Arial" panose="020B0604020202020204" pitchFamily="34" charset="0"/>
              </a:rPr>
              <a:t>From PNLD - The term 'has with him' is used in a wide range of offences where an offence is committed by an individual physically holding, or having at hand an article of some sort or other (depending on the offence).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Where the term is used there is a need to prove: a knowledge of the existence of the article; and that the article is 'to hand and ready for use' (</a:t>
            </a:r>
            <a:r>
              <a:rPr lang="en-GB" altLang="en-US" sz="1100" i="1" dirty="0">
                <a:latin typeface="Arial" panose="020B0604020202020204" pitchFamily="34" charset="0"/>
                <a:cs typeface="Arial" panose="020B0604020202020204" pitchFamily="34" charset="0"/>
              </a:rPr>
              <a:t>as well as holding the item, it may, for example, </a:t>
            </a:r>
          </a:p>
          <a:p>
            <a:endParaRPr lang="en-GB" altLang="en-US" sz="1100" dirty="0">
              <a:latin typeface="Arial" panose="020B0604020202020204" pitchFamily="34" charset="0"/>
              <a:cs typeface="Arial" panose="020B0604020202020204" pitchFamily="34" charset="0"/>
            </a:endParaRPr>
          </a:p>
          <a:p>
            <a:pPr lvl="1"/>
            <a:r>
              <a:rPr lang="en-GB" altLang="en-US" sz="1100" i="1" dirty="0">
                <a:latin typeface="Arial" panose="020B0604020202020204" pitchFamily="34" charset="0"/>
                <a:cs typeface="Arial" panose="020B0604020202020204" pitchFamily="34" charset="0"/>
              </a:rPr>
              <a:t>(</a:t>
            </a:r>
            <a:r>
              <a:rPr lang="en-GB" altLang="en-US" sz="1100" i="1" dirty="0" err="1">
                <a:latin typeface="Arial" panose="020B0604020202020204" pitchFamily="34" charset="0"/>
                <a:cs typeface="Arial" panose="020B0604020202020204" pitchFamily="34" charset="0"/>
              </a:rPr>
              <a:t>i</a:t>
            </a:r>
            <a:r>
              <a:rPr lang="en-GB" altLang="en-US" sz="1100" i="1" dirty="0">
                <a:latin typeface="Arial" panose="020B0604020202020204" pitchFamily="34" charset="0"/>
                <a:cs typeface="Arial" panose="020B0604020202020204" pitchFamily="34" charset="0"/>
              </a:rPr>
              <a:t>) be in the offender's pocket or backpack; </a:t>
            </a:r>
            <a:endParaRPr lang="en-GB" altLang="en-US" sz="1100" dirty="0">
              <a:latin typeface="Arial" panose="020B0604020202020204" pitchFamily="34" charset="0"/>
              <a:cs typeface="Arial" panose="020B0604020202020204" pitchFamily="34" charset="0"/>
            </a:endParaRPr>
          </a:p>
          <a:p>
            <a:pPr lvl="1"/>
            <a:r>
              <a:rPr lang="en-GB" altLang="en-US" sz="1100" i="1" dirty="0">
                <a:latin typeface="Arial" panose="020B0604020202020204" pitchFamily="34" charset="0"/>
                <a:cs typeface="Arial" panose="020B0604020202020204" pitchFamily="34" charset="0"/>
              </a:rPr>
              <a:t>(ii) in the offender's car parked on a side road next to a house targeted for a break in; or </a:t>
            </a:r>
            <a:endParaRPr lang="en-GB" altLang="en-US" sz="1100" dirty="0">
              <a:latin typeface="Arial" panose="020B0604020202020204" pitchFamily="34" charset="0"/>
              <a:cs typeface="Arial" panose="020B0604020202020204" pitchFamily="34" charset="0"/>
            </a:endParaRPr>
          </a:p>
          <a:p>
            <a:pPr lvl="1"/>
            <a:r>
              <a:rPr lang="en-GB" altLang="en-US" sz="1100" i="1" dirty="0">
                <a:latin typeface="Arial" panose="020B0604020202020204" pitchFamily="34" charset="0"/>
                <a:cs typeface="Arial" panose="020B0604020202020204" pitchFamily="34" charset="0"/>
              </a:rPr>
              <a:t>(iii) hidden a few feet away under a bush</a:t>
            </a:r>
            <a:r>
              <a:rPr lang="en-GB" altLang="en-US" sz="1100" dirty="0">
                <a:latin typeface="Arial" panose="020B0604020202020204" pitchFamily="34" charset="0"/>
                <a:cs typeface="Arial" panose="020B0604020202020204" pitchFamily="34" charset="0"/>
              </a:rPr>
              <a:t>). </a:t>
            </a:r>
          </a:p>
          <a:p>
            <a:pPr lvl="1"/>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It does not always have to be physically on the offender's person and it will be for a jury to decide if s/he had it with him at the time of the offence.</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The trespasser must have a degree of immediate control and will normally be the same as carrying.</a:t>
            </a:r>
          </a:p>
          <a:p>
            <a:pPr>
              <a:spcAft>
                <a:spcPts val="1800"/>
              </a:spcAft>
            </a:pPr>
            <a:r>
              <a:rPr lang="en-GB" altLang="en-US" sz="1100" dirty="0">
                <a:latin typeface="Arial" panose="020B0604020202020204" pitchFamily="34" charset="0"/>
                <a:cs typeface="Arial" panose="020B0604020202020204" pitchFamily="34" charset="0"/>
              </a:rPr>
              <a:t>It would appear from the case law that the suspect must at least know they have an article with them and that the article is in fact a weapon of offence.</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From the CPS website :-</a:t>
            </a:r>
            <a:r>
              <a:rPr lang="en-GB" altLang="en-US" sz="1100" baseline="0" dirty="0">
                <a:latin typeface="Arial" panose="020B0604020202020204" pitchFamily="34" charset="0"/>
                <a:cs typeface="Arial" panose="020B0604020202020204" pitchFamily="34" charset="0"/>
              </a:rPr>
              <a:t> </a:t>
            </a:r>
          </a:p>
          <a:p>
            <a:pPr>
              <a:spcAft>
                <a:spcPts val="1800"/>
              </a:spcAft>
            </a:pPr>
            <a:endParaRPr lang="en-GB" altLang="en-US" sz="1100" baseline="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‘Has with him’</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Where the same phrase has been used in other statutory offences, the courts have interpreted it to extend beyond physical carrying of the weapon. Relevant considerations include how immediately accessible the item is, how close it is, the context of any proposed criminal enterprise and the purpose of the legislation creating the offence. (R v Henderson [2017] 1 Cr App R 4.)</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In cases where a defendant has been found entering a building with a weapon, it will not be necessary to prove any intention to use that weapon during the burglary.</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The term is more restrictive than possession. It will require the defendant to have some degree of immediate control over the item and will normally be the same as ‘carrying’.</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b="1" dirty="0">
                <a:latin typeface="Arial" panose="020B0604020202020204" pitchFamily="34" charset="0"/>
                <a:cs typeface="Arial" panose="020B0604020202020204" pitchFamily="34" charset="0"/>
              </a:rPr>
              <a:t>Instant arming- </a:t>
            </a:r>
          </a:p>
          <a:p>
            <a:pPr>
              <a:spcAft>
                <a:spcPts val="1800"/>
              </a:spcAft>
            </a:pPr>
            <a:r>
              <a:rPr lang="en-GB" altLang="en-US" sz="1100" dirty="0">
                <a:latin typeface="Arial" panose="020B0604020202020204" pitchFamily="34" charset="0"/>
                <a:cs typeface="Arial" panose="020B0604020202020204" pitchFamily="34" charset="0"/>
              </a:rPr>
              <a:t>Ordinary items can, instantaneously, change into weapons of offence; it is the intention of the person to use an item in a particular way that allows this to take place. Screwdriver to facilitate entry, confronted by person. Use of screwdriver.</a:t>
            </a:r>
          </a:p>
          <a:p>
            <a:pPr>
              <a:spcAft>
                <a:spcPts val="1800"/>
              </a:spcAft>
            </a:pPr>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Ordinary items can, instantaneously, change into weapons of offence; it is the intention of the person to use an item in a particular way that allows this to take place. Screwdriver to facilitate entry, confronted by person. </a:t>
            </a:r>
          </a:p>
          <a:p>
            <a:r>
              <a:rPr lang="en-GB" altLang="en-US" sz="1100" dirty="0">
                <a:latin typeface="Arial" panose="020B0604020202020204" pitchFamily="34" charset="0"/>
                <a:cs typeface="Arial" panose="020B0604020202020204" pitchFamily="34" charset="0"/>
              </a:rPr>
              <a:t>Use of screwdriver.</a:t>
            </a:r>
          </a:p>
          <a:p>
            <a:endParaRPr lang="en-GB" altLang="en-US" sz="1100" dirty="0">
              <a:solidFill>
                <a:srgbClr val="FF0000"/>
              </a:solidFill>
              <a:latin typeface="Arial" panose="020B0604020202020204" pitchFamily="34" charset="0"/>
              <a:cs typeface="Arial" panose="020B0604020202020204" pitchFamily="34" charset="0"/>
            </a:endParaRPr>
          </a:p>
          <a:p>
            <a:r>
              <a:rPr lang="en-GB" altLang="en-US" sz="1100" b="1" dirty="0">
                <a:solidFill>
                  <a:srgbClr val="FF0000"/>
                </a:solidFill>
                <a:latin typeface="Arial" panose="020B0604020202020204" pitchFamily="34" charset="0"/>
                <a:cs typeface="Arial" panose="020B0604020202020204" pitchFamily="34" charset="0"/>
              </a:rPr>
              <a:t>Remember</a:t>
            </a:r>
            <a:r>
              <a:rPr lang="en-GB" altLang="en-US" sz="1100" b="1" dirty="0">
                <a:latin typeface="Arial" panose="020B0604020202020204" pitchFamily="34" charset="0"/>
                <a:cs typeface="Arial" panose="020B0604020202020204" pitchFamily="34" charset="0"/>
              </a:rPr>
              <a:t>: </a:t>
            </a:r>
            <a:r>
              <a:rPr lang="en-GB" altLang="en-US" sz="1100" i="1" u="sng" dirty="0">
                <a:latin typeface="Arial" panose="020B0604020202020204" pitchFamily="34" charset="0"/>
                <a:cs typeface="Arial" panose="020B0604020202020204" pitchFamily="34" charset="0"/>
              </a:rPr>
              <a:t>’What’s in his head, what’s in his hand ?’ (R v KELLY)</a:t>
            </a:r>
          </a:p>
          <a:p>
            <a:endParaRPr lang="en-GB" altLang="en-US" sz="1100"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R v Kelly [1993] Crim LR 763:</a:t>
            </a:r>
          </a:p>
          <a:p>
            <a:r>
              <a:rPr lang="en-GB" altLang="en-US" sz="1100" dirty="0">
                <a:latin typeface="Arial" panose="020B0604020202020204" pitchFamily="34" charset="0"/>
                <a:cs typeface="Arial" panose="020B0604020202020204" pitchFamily="34" charset="0"/>
              </a:rPr>
              <a:t>The defendant had broken into a house, using a screwdriver to effect entry. When surprised by the householder, the defendant told him to unplug the video and then pushed the screwdriver into his ribcage. On leaving the house, the defendant was apprehended by police, holding a video in one hand and the screwdriver in the other.</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 Court of Appeal held that the defendant became guilty of aggravated burglary when he used the screwdriver to prod the householder in the stomach. It was held that the focus of Sec.10 was use during burglary, so that the screwdriver taken into the house became a weapon of offence on proof that he intended to use it for causing injury to, or incapacitating, the householder at the time of the theft.</a:t>
            </a:r>
          </a:p>
          <a:p>
            <a:endParaRPr lang="en-GB" altLang="en-US" sz="1100" dirty="0">
              <a:latin typeface="Arial" panose="020B0604020202020204" pitchFamily="34" charset="0"/>
              <a:cs typeface="Arial" panose="020B0604020202020204" pitchFamily="34" charset="0"/>
            </a:endParaRPr>
          </a:p>
          <a:p>
            <a:pPr>
              <a:spcAft>
                <a:spcPts val="1799"/>
              </a:spcAft>
            </a:pPr>
            <a:r>
              <a:rPr lang="en-GB" altLang="en-US" sz="1100" b="1" dirty="0">
                <a:solidFill>
                  <a:srgbClr val="0000FF"/>
                </a:solidFill>
                <a:latin typeface="Arial" panose="020B0604020202020204" pitchFamily="34" charset="0"/>
                <a:cs typeface="Arial" panose="020B0604020202020204" pitchFamily="34" charset="0"/>
              </a:rPr>
              <a:t>Firearm</a:t>
            </a:r>
            <a:r>
              <a:rPr lang="en-GB" altLang="en-US" sz="1100" b="1" dirty="0">
                <a:latin typeface="Arial" panose="020B0604020202020204" pitchFamily="34" charset="0"/>
                <a:cs typeface="Arial" panose="020B0604020202020204" pitchFamily="34" charset="0"/>
              </a:rPr>
              <a:t> – </a:t>
            </a:r>
            <a:r>
              <a:rPr lang="en-GB" altLang="en-US" sz="1100" dirty="0">
                <a:latin typeface="Arial" panose="020B0604020202020204" pitchFamily="34" charset="0"/>
                <a:cs typeface="Arial" panose="020B0604020202020204" pitchFamily="34" charset="0"/>
              </a:rPr>
              <a:t>Includes airguns and air pistols</a:t>
            </a:r>
          </a:p>
          <a:p>
            <a:pPr>
              <a:spcAft>
                <a:spcPts val="1799"/>
              </a:spcAft>
            </a:pPr>
            <a:r>
              <a:rPr lang="en-GB" altLang="en-US" sz="1100" dirty="0">
                <a:latin typeface="Arial" panose="020B0604020202020204" pitchFamily="34" charset="0"/>
                <a:cs typeface="Arial" panose="020B0604020202020204" pitchFamily="34" charset="0"/>
              </a:rPr>
              <a:t>The legislation does not define the term ‘firearm’ itself.</a:t>
            </a:r>
          </a:p>
          <a:p>
            <a:pPr>
              <a:spcAft>
                <a:spcPts val="1799"/>
              </a:spcAft>
            </a:pPr>
            <a:r>
              <a:rPr lang="en-GB" altLang="en-US" sz="1100" dirty="0">
                <a:latin typeface="Arial" panose="020B0604020202020204" pitchFamily="34" charset="0"/>
                <a:cs typeface="Arial" panose="020B0604020202020204" pitchFamily="34" charset="0"/>
              </a:rPr>
              <a:t>The Courts will, therefore, have to apply the term realistically to anything that can be fired and can kill or wound.</a:t>
            </a:r>
          </a:p>
          <a:p>
            <a:pPr>
              <a:spcAft>
                <a:spcPts val="1799"/>
              </a:spcAft>
            </a:pPr>
            <a:endParaRPr lang="en-GB" altLang="en-US" sz="1100" dirty="0">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endParaRPr lang="en-GB" dirty="0"/>
          </a:p>
          <a:p>
            <a:pPr>
              <a:spcAft>
                <a:spcPts val="1800"/>
              </a:spcAft>
            </a:pPr>
            <a:endParaRPr lang="en-GB" altLang="en-US" dirty="0"/>
          </a:p>
          <a:p>
            <a:endParaRPr lang="en-GB" dirty="0"/>
          </a:p>
        </p:txBody>
      </p:sp>
    </p:spTree>
    <p:extLst>
      <p:ext uri="{BB962C8B-B14F-4D97-AF65-F5344CB8AC3E}">
        <p14:creationId xmlns:p14="http://schemas.microsoft.com/office/powerpoint/2010/main" val="3212922116"/>
      </p:ext>
    </p:extLst>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a:t>
            </a:r>
          </a:p>
          <a:p>
            <a:r>
              <a:rPr lang="en-GB" sz="1200" b="1" dirty="0">
                <a:latin typeface="Arial" panose="020B0604020202020204" pitchFamily="34" charset="0"/>
                <a:cs typeface="Arial" panose="020B0604020202020204" pitchFamily="34" charset="0"/>
              </a:rPr>
              <a:t>Section 8 Theft Act 1968</a:t>
            </a:r>
          </a:p>
          <a:p>
            <a:endParaRPr lang="en-GB"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Triable on Indictment – Life Imprisonment</a:t>
            </a:r>
          </a:p>
          <a:p>
            <a:endParaRPr lang="en-GB"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Robbery is an aggravated form of theft.</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A robbery </a:t>
            </a:r>
            <a:r>
              <a:rPr lang="en-GB" altLang="en-US" sz="1200" b="1" dirty="0">
                <a:latin typeface="Arial" panose="020B0604020202020204" pitchFamily="34" charset="0"/>
                <a:cs typeface="Arial" panose="020B0604020202020204" pitchFamily="34" charset="0"/>
              </a:rPr>
              <a:t>CANNOT</a:t>
            </a:r>
            <a:r>
              <a:rPr lang="en-GB" altLang="en-US" sz="1200" dirty="0">
                <a:latin typeface="Arial" panose="020B0604020202020204" pitchFamily="34" charset="0"/>
                <a:cs typeface="Arial" panose="020B0604020202020204" pitchFamily="34" charset="0"/>
              </a:rPr>
              <a:t> be committed unless there is a theft.</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In recent years the term ‘mugging’ has been commonly used to describe an incident where a person has had property stolen and been assaulted in the street.</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In fact what has occurred is an offence of robbery.</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Other examples of robberies are when offenders take money from banks, building societies and security vehicles by threat or use of violence, including the use of firearms and other weapons such as knives.</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Robbery can be committed anywhere, for example, in a building or in the street, unlike an offence of burglary which can only be committed in a building or part of a building.</a:t>
            </a: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85</a:t>
            </a:fld>
            <a:endParaRPr lang="en-GB"/>
          </a:p>
        </p:txBody>
      </p:sp>
    </p:spTree>
    <p:extLst>
      <p:ext uri="{BB962C8B-B14F-4D97-AF65-F5344CB8AC3E}">
        <p14:creationId xmlns:p14="http://schemas.microsoft.com/office/powerpoint/2010/main" val="2904778766"/>
      </p:ext>
    </p:extLst>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9853"/>
            <a:r>
              <a:rPr lang="en-GB" altLang="en-US" sz="1200" dirty="0">
                <a:latin typeface="Arial" panose="020B0604020202020204" pitchFamily="34" charset="0"/>
                <a:cs typeface="Arial" panose="020B0604020202020204" pitchFamily="34" charset="0"/>
              </a:rPr>
              <a:t>Force has to be used on a person to satisfy this part of the definition. An accidental use of force will not be a robbery.</a:t>
            </a:r>
          </a:p>
          <a:p>
            <a:endParaRPr lang="en-GB" sz="1200" dirty="0">
              <a:latin typeface="Arial" panose="020B0604020202020204" pitchFamily="34" charset="0"/>
              <a:cs typeface="Arial" panose="020B0604020202020204" pitchFamily="34" charset="0"/>
            </a:endParaRPr>
          </a:p>
          <a:p>
            <a:pPr defTabSz="929853"/>
            <a:r>
              <a:rPr lang="en-GB" sz="1200" b="1" dirty="0">
                <a:latin typeface="Arial" panose="020B0604020202020204" pitchFamily="34" charset="0"/>
                <a:cs typeface="Arial" panose="020B0604020202020204" pitchFamily="34" charset="0"/>
              </a:rPr>
              <a:t>Accidental use of force as when a pickpocket in the process of stealing a wallet from the victim on a train, is pushed into the victim by the train jolting on the track would </a:t>
            </a:r>
            <a:r>
              <a:rPr lang="en-GB" sz="1200" b="1" u="sng" dirty="0">
                <a:latin typeface="Arial" panose="020B0604020202020204" pitchFamily="34" charset="0"/>
                <a:cs typeface="Arial" panose="020B0604020202020204" pitchFamily="34" charset="0"/>
              </a:rPr>
              <a:t>not </a:t>
            </a:r>
            <a:r>
              <a:rPr lang="en-GB" sz="1200" b="1" dirty="0">
                <a:latin typeface="Arial" panose="020B0604020202020204" pitchFamily="34" charset="0"/>
                <a:cs typeface="Arial" panose="020B0604020202020204" pitchFamily="34" charset="0"/>
              </a:rPr>
              <a:t>amount to robbery.</a:t>
            </a:r>
          </a:p>
          <a:p>
            <a:endParaRPr lang="en-GB" dirty="0"/>
          </a:p>
        </p:txBody>
      </p:sp>
      <p:sp>
        <p:nvSpPr>
          <p:cNvPr id="4" name="Slide Number Placeholder 3"/>
          <p:cNvSpPr>
            <a:spLocks noGrp="1"/>
          </p:cNvSpPr>
          <p:nvPr>
            <p:ph type="sldNum" sz="quarter" idx="5"/>
          </p:nvPr>
        </p:nvSpPr>
        <p:spPr/>
        <p:txBody>
          <a:bodyPr/>
          <a:lstStyle/>
          <a:p>
            <a:fld id="{66C13C87-6BFE-2A43-998D-094C8C444360}" type="slidenum">
              <a:rPr lang="en-US" smtClean="0"/>
              <a:t>86</a:t>
            </a:fld>
            <a:endParaRPr lang="en-US"/>
          </a:p>
        </p:txBody>
      </p:sp>
    </p:spTree>
    <p:extLst>
      <p:ext uri="{BB962C8B-B14F-4D97-AF65-F5344CB8AC3E}">
        <p14:creationId xmlns:p14="http://schemas.microsoft.com/office/powerpoint/2010/main" val="3779887114"/>
      </p:ext>
    </p:extLst>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9853"/>
            <a:r>
              <a:rPr lang="en-GB" sz="1200" dirty="0">
                <a:solidFill>
                  <a:prstClr val="black"/>
                </a:solidFill>
                <a:latin typeface="Arial" panose="020B0604020202020204" pitchFamily="34" charset="0"/>
                <a:cs typeface="Arial" panose="020B0604020202020204" pitchFamily="34" charset="0"/>
              </a:rPr>
              <a:t>Any threats to use force at some time in the future (even by a matter of minutes) would not amount to robbery – but would constitute blackmail</a:t>
            </a:r>
          </a:p>
          <a:p>
            <a:pPr defTabSz="929853"/>
            <a:endParaRPr lang="en-GB" sz="1200" dirty="0">
              <a:solidFill>
                <a:prstClr val="black"/>
              </a:solidFill>
              <a:latin typeface="Arial" panose="020B0604020202020204" pitchFamily="34" charset="0"/>
              <a:cs typeface="Arial" panose="020B0604020202020204" pitchFamily="34" charset="0"/>
            </a:endParaRPr>
          </a:p>
          <a:p>
            <a:pPr defTabSz="929853"/>
            <a:r>
              <a:rPr lang="en-GB" sz="1200" dirty="0">
                <a:solidFill>
                  <a:prstClr val="black"/>
                </a:solidFill>
                <a:latin typeface="Arial" panose="020B0604020202020204" pitchFamily="34" charset="0"/>
                <a:cs typeface="Arial" panose="020B0604020202020204" pitchFamily="34" charset="0"/>
              </a:rPr>
              <a:t>Threats to use force at some place other than the location of the offence fall into the same category – this effectively excludes threats made via the phone in all but the most improbable situations. </a:t>
            </a:r>
            <a:r>
              <a:rPr lang="en-GB" sz="1200" b="1" dirty="0">
                <a:solidFill>
                  <a:prstClr val="black"/>
                </a:solidFill>
                <a:latin typeface="Arial" panose="020B0604020202020204" pitchFamily="34" charset="0"/>
                <a:cs typeface="Arial" panose="020B0604020202020204" pitchFamily="34" charset="0"/>
              </a:rPr>
              <a:t>As the threats cannot be executed there and then.</a:t>
            </a:r>
          </a:p>
          <a:p>
            <a:endParaRPr lang="en-GB" dirty="0"/>
          </a:p>
        </p:txBody>
      </p:sp>
      <p:sp>
        <p:nvSpPr>
          <p:cNvPr id="4" name="Slide Number Placeholder 3"/>
          <p:cNvSpPr>
            <a:spLocks noGrp="1"/>
          </p:cNvSpPr>
          <p:nvPr>
            <p:ph type="sldNum" sz="quarter" idx="5"/>
          </p:nvPr>
        </p:nvSpPr>
        <p:spPr/>
        <p:txBody>
          <a:bodyPr/>
          <a:lstStyle/>
          <a:p>
            <a:fld id="{66C13C87-6BFE-2A43-998D-094C8C444360}" type="slidenum">
              <a:rPr lang="en-US" smtClean="0"/>
              <a:t>87</a:t>
            </a:fld>
            <a:endParaRPr lang="en-US"/>
          </a:p>
        </p:txBody>
      </p:sp>
    </p:spTree>
    <p:extLst>
      <p:ext uri="{BB962C8B-B14F-4D97-AF65-F5344CB8AC3E}">
        <p14:creationId xmlns:p14="http://schemas.microsoft.com/office/powerpoint/2010/main" val="189881995"/>
      </p:ext>
    </p:extLst>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88</a:t>
            </a:fld>
            <a:endParaRPr lang="en-GB"/>
          </a:p>
        </p:txBody>
      </p:sp>
    </p:spTree>
    <p:extLst>
      <p:ext uri="{BB962C8B-B14F-4D97-AF65-F5344CB8AC3E}">
        <p14:creationId xmlns:p14="http://schemas.microsoft.com/office/powerpoint/2010/main" val="305753899"/>
      </p:ext>
    </p:extLst>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29853"/>
            <a:r>
              <a:rPr lang="en-GB" altLang="en-US" sz="1100" kern="0" dirty="0">
                <a:solidFill>
                  <a:srgbClr val="002060"/>
                </a:solidFill>
                <a:latin typeface="Arial" panose="020B0604020202020204" pitchFamily="34" charset="0"/>
                <a:ea typeface="ＭＳ Ｐゴシック" pitchFamily="-112" charset="-128"/>
              </a:rPr>
              <a:t>No Theft = No Robbery</a:t>
            </a: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89</a:t>
            </a:fld>
            <a:endParaRPr lang="en-GB"/>
          </a:p>
        </p:txBody>
      </p:sp>
    </p:spTree>
    <p:extLst>
      <p:ext uri="{BB962C8B-B14F-4D97-AF65-F5344CB8AC3E}">
        <p14:creationId xmlns:p14="http://schemas.microsoft.com/office/powerpoint/2010/main" val="7642540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760A9-6A43-06E3-38B0-07EE1C42201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16AF10D-421C-00A5-591C-A8D0B8203A6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47B79C7-FF14-59ED-1EE6-ABA4376A51CC}"/>
              </a:ext>
            </a:extLst>
          </p:cNvPr>
          <p:cNvSpPr>
            <a:spLocks noGrp="1"/>
          </p:cNvSpPr>
          <p:nvPr>
            <p:ph type="dt" sz="half" idx="10"/>
          </p:nvPr>
        </p:nvSpPr>
        <p:spPr/>
        <p:txBody>
          <a:bodyPr/>
          <a:lstStyle/>
          <a:p>
            <a:fld id="{54B47F1A-26EA-F544-AD0F-2578FA965920}" type="datetimeFigureOut">
              <a:rPr lang="en-US" smtClean="0"/>
              <a:t>10/25/2024</a:t>
            </a:fld>
            <a:endParaRPr lang="en-US"/>
          </a:p>
        </p:txBody>
      </p:sp>
      <p:sp>
        <p:nvSpPr>
          <p:cNvPr id="5" name="Footer Placeholder 4">
            <a:extLst>
              <a:ext uri="{FF2B5EF4-FFF2-40B4-BE49-F238E27FC236}">
                <a16:creationId xmlns:a16="http://schemas.microsoft.com/office/drawing/2014/main" id="{0E6DDA47-30AD-DEBD-50F4-F4E01DEC3D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35D4F2-77AB-42CF-044E-A5A5997BCDFB}"/>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41912919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965A8-2365-9224-35C7-6C15B6B988C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2154942-B6D6-C078-53C8-2013ADE2538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FD62206-F86A-8E14-BFD3-FB88EF123C7A}"/>
              </a:ext>
            </a:extLst>
          </p:cNvPr>
          <p:cNvSpPr>
            <a:spLocks noGrp="1"/>
          </p:cNvSpPr>
          <p:nvPr>
            <p:ph type="dt" sz="half" idx="10"/>
          </p:nvPr>
        </p:nvSpPr>
        <p:spPr/>
        <p:txBody>
          <a:bodyPr/>
          <a:lstStyle/>
          <a:p>
            <a:fld id="{54B47F1A-26EA-F544-AD0F-2578FA965920}" type="datetimeFigureOut">
              <a:rPr lang="en-US" smtClean="0"/>
              <a:t>10/25/2024</a:t>
            </a:fld>
            <a:endParaRPr lang="en-US"/>
          </a:p>
        </p:txBody>
      </p:sp>
      <p:sp>
        <p:nvSpPr>
          <p:cNvPr id="5" name="Footer Placeholder 4">
            <a:extLst>
              <a:ext uri="{FF2B5EF4-FFF2-40B4-BE49-F238E27FC236}">
                <a16:creationId xmlns:a16="http://schemas.microsoft.com/office/drawing/2014/main" id="{11EC0625-51D7-ED3B-E10C-9E5715688D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5E7D5-AEF0-BC2A-EAE9-B4AF578E22CB}"/>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15164526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A60FB-D241-1D44-4EFD-D404AD51231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A3235A6-E964-B1B7-803D-A1794869E0A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9D939E0-9CB3-D31A-1FE5-A328DB8483F9}"/>
              </a:ext>
            </a:extLst>
          </p:cNvPr>
          <p:cNvSpPr>
            <a:spLocks noGrp="1"/>
          </p:cNvSpPr>
          <p:nvPr>
            <p:ph type="dt" sz="half" idx="10"/>
          </p:nvPr>
        </p:nvSpPr>
        <p:spPr/>
        <p:txBody>
          <a:bodyPr/>
          <a:lstStyle/>
          <a:p>
            <a:fld id="{54B47F1A-26EA-F544-AD0F-2578FA965920}" type="datetimeFigureOut">
              <a:rPr lang="en-US" smtClean="0"/>
              <a:t>10/25/2024</a:t>
            </a:fld>
            <a:endParaRPr lang="en-US"/>
          </a:p>
        </p:txBody>
      </p:sp>
      <p:sp>
        <p:nvSpPr>
          <p:cNvPr id="5" name="Footer Placeholder 4">
            <a:extLst>
              <a:ext uri="{FF2B5EF4-FFF2-40B4-BE49-F238E27FC236}">
                <a16:creationId xmlns:a16="http://schemas.microsoft.com/office/drawing/2014/main" id="{697F831A-F213-7B95-2689-F30441B59D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D1FD18E-F6E9-375E-0C2E-C321B22370E3}"/>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37172266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157A2-C724-0A09-FAB6-E18A2FF1845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8D84B41-029E-7298-3399-AAEA26D598F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B562F47-F082-3E98-4AF6-0132BB449A7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6DED7EA-C90A-3C66-D7E4-976E958E51BC}"/>
              </a:ext>
            </a:extLst>
          </p:cNvPr>
          <p:cNvSpPr>
            <a:spLocks noGrp="1"/>
          </p:cNvSpPr>
          <p:nvPr>
            <p:ph type="dt" sz="half" idx="10"/>
          </p:nvPr>
        </p:nvSpPr>
        <p:spPr/>
        <p:txBody>
          <a:bodyPr/>
          <a:lstStyle/>
          <a:p>
            <a:fld id="{54B47F1A-26EA-F544-AD0F-2578FA965920}" type="datetimeFigureOut">
              <a:rPr lang="en-US" smtClean="0"/>
              <a:t>10/25/2024</a:t>
            </a:fld>
            <a:endParaRPr lang="en-US"/>
          </a:p>
        </p:txBody>
      </p:sp>
      <p:sp>
        <p:nvSpPr>
          <p:cNvPr id="6" name="Footer Placeholder 5">
            <a:extLst>
              <a:ext uri="{FF2B5EF4-FFF2-40B4-BE49-F238E27FC236}">
                <a16:creationId xmlns:a16="http://schemas.microsoft.com/office/drawing/2014/main" id="{D4F7A169-19E3-2D0E-E911-AA1673A7A67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C0BE769-E004-874B-4FCC-5DE70CB6FF99}"/>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3920486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DDFD1-B8D8-C934-7C05-E12283841B2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02CA4A3-F6C7-23FB-2C70-E90399CAC7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7C2180B-CE5E-9C78-E6A2-474A966D310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1155724-7D37-EDA5-F579-EAB7986A1A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29F2332-9AF9-8A2F-B116-35F207E89F3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D99B704-80D4-8C21-153E-55BE5616A153}"/>
              </a:ext>
            </a:extLst>
          </p:cNvPr>
          <p:cNvSpPr>
            <a:spLocks noGrp="1"/>
          </p:cNvSpPr>
          <p:nvPr>
            <p:ph type="dt" sz="half" idx="10"/>
          </p:nvPr>
        </p:nvSpPr>
        <p:spPr/>
        <p:txBody>
          <a:bodyPr/>
          <a:lstStyle/>
          <a:p>
            <a:fld id="{54B47F1A-26EA-F544-AD0F-2578FA965920}" type="datetimeFigureOut">
              <a:rPr lang="en-US" smtClean="0"/>
              <a:t>10/25/2024</a:t>
            </a:fld>
            <a:endParaRPr lang="en-US"/>
          </a:p>
        </p:txBody>
      </p:sp>
      <p:sp>
        <p:nvSpPr>
          <p:cNvPr id="8" name="Footer Placeholder 7">
            <a:extLst>
              <a:ext uri="{FF2B5EF4-FFF2-40B4-BE49-F238E27FC236}">
                <a16:creationId xmlns:a16="http://schemas.microsoft.com/office/drawing/2014/main" id="{D2448AD9-9FE7-34F9-B512-2C9EC4795FD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91102B-E20C-31EE-FC2C-048D119B6D1C}"/>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33575983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AA4AD-BB16-B145-2707-FA60152298E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A9B33D0-42F0-E0CF-FFBD-465218A9E7A3}"/>
              </a:ext>
            </a:extLst>
          </p:cNvPr>
          <p:cNvSpPr>
            <a:spLocks noGrp="1"/>
          </p:cNvSpPr>
          <p:nvPr>
            <p:ph type="dt" sz="half" idx="10"/>
          </p:nvPr>
        </p:nvSpPr>
        <p:spPr/>
        <p:txBody>
          <a:bodyPr/>
          <a:lstStyle/>
          <a:p>
            <a:fld id="{54B47F1A-26EA-F544-AD0F-2578FA965920}" type="datetimeFigureOut">
              <a:rPr lang="en-US" smtClean="0"/>
              <a:t>10/25/2024</a:t>
            </a:fld>
            <a:endParaRPr lang="en-US"/>
          </a:p>
        </p:txBody>
      </p:sp>
      <p:sp>
        <p:nvSpPr>
          <p:cNvPr id="4" name="Footer Placeholder 3">
            <a:extLst>
              <a:ext uri="{FF2B5EF4-FFF2-40B4-BE49-F238E27FC236}">
                <a16:creationId xmlns:a16="http://schemas.microsoft.com/office/drawing/2014/main" id="{D6D06C76-DE50-53D0-015B-9F90918745F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B643DBA-EA22-271B-F742-1C8B6BD82FBF}"/>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24464531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50F6A8-38D5-0129-853A-2C255CE75E22}"/>
              </a:ext>
            </a:extLst>
          </p:cNvPr>
          <p:cNvSpPr>
            <a:spLocks noGrp="1"/>
          </p:cNvSpPr>
          <p:nvPr>
            <p:ph type="dt" sz="half" idx="10"/>
          </p:nvPr>
        </p:nvSpPr>
        <p:spPr/>
        <p:txBody>
          <a:bodyPr/>
          <a:lstStyle/>
          <a:p>
            <a:fld id="{54B47F1A-26EA-F544-AD0F-2578FA965920}" type="datetimeFigureOut">
              <a:rPr lang="en-US" smtClean="0"/>
              <a:t>10/25/2024</a:t>
            </a:fld>
            <a:endParaRPr lang="en-US"/>
          </a:p>
        </p:txBody>
      </p:sp>
      <p:sp>
        <p:nvSpPr>
          <p:cNvPr id="3" name="Footer Placeholder 2">
            <a:extLst>
              <a:ext uri="{FF2B5EF4-FFF2-40B4-BE49-F238E27FC236}">
                <a16:creationId xmlns:a16="http://schemas.microsoft.com/office/drawing/2014/main" id="{A4EC84CB-CE7D-5E51-7EBD-D58249FC58B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82D4927-A654-A345-4F9D-1EB905388D9B}"/>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2629849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486DC-74CB-6A3D-17A9-14867C4E4B2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7419BE9-0CCB-0CAD-8866-8F224200275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9B6BFBF-A001-67A1-2AD9-3F08FEC30E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EFAC309-AEB2-3760-BE06-09BDAD3BA4FE}"/>
              </a:ext>
            </a:extLst>
          </p:cNvPr>
          <p:cNvSpPr>
            <a:spLocks noGrp="1"/>
          </p:cNvSpPr>
          <p:nvPr>
            <p:ph type="dt" sz="half" idx="10"/>
          </p:nvPr>
        </p:nvSpPr>
        <p:spPr/>
        <p:txBody>
          <a:bodyPr/>
          <a:lstStyle/>
          <a:p>
            <a:fld id="{54B47F1A-26EA-F544-AD0F-2578FA965920}" type="datetimeFigureOut">
              <a:rPr lang="en-US" smtClean="0"/>
              <a:t>10/25/2024</a:t>
            </a:fld>
            <a:endParaRPr lang="en-US"/>
          </a:p>
        </p:txBody>
      </p:sp>
      <p:sp>
        <p:nvSpPr>
          <p:cNvPr id="6" name="Footer Placeholder 5">
            <a:extLst>
              <a:ext uri="{FF2B5EF4-FFF2-40B4-BE49-F238E27FC236}">
                <a16:creationId xmlns:a16="http://schemas.microsoft.com/office/drawing/2014/main" id="{243F1D07-317E-55FA-47E7-87E5604428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12DD48-9843-CAF5-5E5B-A6C696AE93B1}"/>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4059136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874DA-F1A3-4089-3578-1F82D27E66E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01837CE-5557-47EC-DD30-EB2B0F7E3B6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E419541-E489-1838-76AF-3D62B05534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94B73B7-5D04-CB8F-8F54-B2F1AB0FD239}"/>
              </a:ext>
            </a:extLst>
          </p:cNvPr>
          <p:cNvSpPr>
            <a:spLocks noGrp="1"/>
          </p:cNvSpPr>
          <p:nvPr>
            <p:ph type="dt" sz="half" idx="10"/>
          </p:nvPr>
        </p:nvSpPr>
        <p:spPr/>
        <p:txBody>
          <a:bodyPr/>
          <a:lstStyle/>
          <a:p>
            <a:fld id="{54B47F1A-26EA-F544-AD0F-2578FA965920}" type="datetimeFigureOut">
              <a:rPr lang="en-US" smtClean="0"/>
              <a:t>10/25/2024</a:t>
            </a:fld>
            <a:endParaRPr lang="en-US"/>
          </a:p>
        </p:txBody>
      </p:sp>
      <p:sp>
        <p:nvSpPr>
          <p:cNvPr id="6" name="Footer Placeholder 5">
            <a:extLst>
              <a:ext uri="{FF2B5EF4-FFF2-40B4-BE49-F238E27FC236}">
                <a16:creationId xmlns:a16="http://schemas.microsoft.com/office/drawing/2014/main" id="{19298859-7980-9D06-F5BF-AE6CC05FB22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AD0C65-91A5-B440-A5B8-FD99234A0116}"/>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28113410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7B705-3A49-2936-43C6-211451A2098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3D5A78A-E0A4-A4D1-EEFE-9FD31A766C5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33E9D2C-EF73-113A-AF72-B915AB94E88C}"/>
              </a:ext>
            </a:extLst>
          </p:cNvPr>
          <p:cNvSpPr>
            <a:spLocks noGrp="1"/>
          </p:cNvSpPr>
          <p:nvPr>
            <p:ph type="dt" sz="half" idx="10"/>
          </p:nvPr>
        </p:nvSpPr>
        <p:spPr/>
        <p:txBody>
          <a:bodyPr/>
          <a:lstStyle/>
          <a:p>
            <a:fld id="{54B47F1A-26EA-F544-AD0F-2578FA965920}" type="datetimeFigureOut">
              <a:rPr lang="en-US" smtClean="0"/>
              <a:t>10/25/2024</a:t>
            </a:fld>
            <a:endParaRPr lang="en-US"/>
          </a:p>
        </p:txBody>
      </p:sp>
      <p:sp>
        <p:nvSpPr>
          <p:cNvPr id="5" name="Footer Placeholder 4">
            <a:extLst>
              <a:ext uri="{FF2B5EF4-FFF2-40B4-BE49-F238E27FC236}">
                <a16:creationId xmlns:a16="http://schemas.microsoft.com/office/drawing/2014/main" id="{4C58BADF-98C5-5AF4-48DC-A2783B48D1A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30B0359-1F6B-5417-D4EB-77F86720BC41}"/>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3671993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1F5440-7BD5-D7FA-02CB-5A6BFE94F39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2C68D40-CC31-2033-8679-F0EBB4AA701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E26F653-8261-4A8D-E9F3-98C22745233D}"/>
              </a:ext>
            </a:extLst>
          </p:cNvPr>
          <p:cNvSpPr>
            <a:spLocks noGrp="1"/>
          </p:cNvSpPr>
          <p:nvPr>
            <p:ph type="dt" sz="half" idx="10"/>
          </p:nvPr>
        </p:nvSpPr>
        <p:spPr/>
        <p:txBody>
          <a:bodyPr/>
          <a:lstStyle/>
          <a:p>
            <a:fld id="{54B47F1A-26EA-F544-AD0F-2578FA965920}" type="datetimeFigureOut">
              <a:rPr lang="en-US" smtClean="0"/>
              <a:t>10/25/2024</a:t>
            </a:fld>
            <a:endParaRPr lang="en-US"/>
          </a:p>
        </p:txBody>
      </p:sp>
      <p:sp>
        <p:nvSpPr>
          <p:cNvPr id="5" name="Footer Placeholder 4">
            <a:extLst>
              <a:ext uri="{FF2B5EF4-FFF2-40B4-BE49-F238E27FC236}">
                <a16:creationId xmlns:a16="http://schemas.microsoft.com/office/drawing/2014/main" id="{B0B39A1A-0701-A54C-7167-88B2A8C3B3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A044930-C134-D8E0-E24A-FBA8B239EDE2}"/>
              </a:ext>
            </a:extLst>
          </p:cNvPr>
          <p:cNvSpPr>
            <a:spLocks noGrp="1"/>
          </p:cNvSpPr>
          <p:nvPr>
            <p:ph type="sldNum" sz="quarter" idx="12"/>
          </p:nvPr>
        </p:nvSpPr>
        <p:spPr/>
        <p:txBody>
          <a:bodyPr/>
          <a:lstStyle/>
          <a:p>
            <a:fld id="{9BF174E2-A2D0-FB4C-9C47-73DBA79B9721}" type="slidenum">
              <a:rPr lang="en-US" smtClean="0"/>
              <a:t>‹#›</a:t>
            </a:fld>
            <a:endParaRPr lang="en-US"/>
          </a:p>
        </p:txBody>
      </p:sp>
    </p:spTree>
    <p:extLst>
      <p:ext uri="{BB962C8B-B14F-4D97-AF65-F5344CB8AC3E}">
        <p14:creationId xmlns:p14="http://schemas.microsoft.com/office/powerpoint/2010/main" val="40940597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033A95-2095-31C6-2BED-6C2D03C7A02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EEADBA1-10D8-2345-F4FF-8838604B63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C8223C4-53A0-B499-CECE-8DD9F87BE42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4B47F1A-26EA-F544-AD0F-2578FA965920}" type="datetimeFigureOut">
              <a:rPr lang="en-US" smtClean="0"/>
              <a:t>10/25/2024</a:t>
            </a:fld>
            <a:endParaRPr lang="en-US"/>
          </a:p>
        </p:txBody>
      </p:sp>
      <p:sp>
        <p:nvSpPr>
          <p:cNvPr id="5" name="Footer Placeholder 4">
            <a:extLst>
              <a:ext uri="{FF2B5EF4-FFF2-40B4-BE49-F238E27FC236}">
                <a16:creationId xmlns:a16="http://schemas.microsoft.com/office/drawing/2014/main" id="{30361377-3442-A22B-CDC4-979F98644B0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C145BEA-7978-2DDA-3A6F-9479A166129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F174E2-A2D0-FB4C-9C47-73DBA79B9721}" type="slidenum">
              <a:rPr lang="en-US" smtClean="0"/>
              <a:t>‹#›</a:t>
            </a:fld>
            <a:endParaRPr lang="en-US"/>
          </a:p>
        </p:txBody>
      </p:sp>
    </p:spTree>
    <p:extLst>
      <p:ext uri="{BB962C8B-B14F-4D97-AF65-F5344CB8AC3E}">
        <p14:creationId xmlns:p14="http://schemas.microsoft.com/office/powerpoint/2010/main" val="30158367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image" Target="../media/image10.jpeg"/><Relationship Id="rId5" Type="http://schemas.openxmlformats.org/officeDocument/2006/relationships/image" Target="../media/image9.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3.jpeg"/><Relationship Id="rId7" Type="http://schemas.openxmlformats.org/officeDocument/2006/relationships/diagramQuickStyle" Target="../diagrams/quickStyle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14.jpeg"/><Relationship Id="rId9" Type="http://schemas.microsoft.com/office/2007/relationships/diagramDrawing" Target="../diagrams/drawing2.xml"/></Relationships>
</file>

<file path=ppt/slides/_rels/slide11.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1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2.jpeg"/><Relationship Id="rId7" Type="http://schemas.openxmlformats.org/officeDocument/2006/relationships/diagramColors" Target="../diagrams/colors4.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QuickStyle" Target="../diagrams/quickStyle4.xml"/><Relationship Id="rId11" Type="http://schemas.openxmlformats.org/officeDocument/2006/relationships/image" Target="../media/image25.jpeg"/><Relationship Id="rId5" Type="http://schemas.openxmlformats.org/officeDocument/2006/relationships/diagramLayout" Target="../diagrams/layout4.xml"/><Relationship Id="rId10" Type="http://schemas.openxmlformats.org/officeDocument/2006/relationships/image" Target="../media/image24.jpeg"/><Relationship Id="rId4" Type="http://schemas.openxmlformats.org/officeDocument/2006/relationships/diagramData" Target="../diagrams/data4.xml"/><Relationship Id="rId9" Type="http://schemas.openxmlformats.org/officeDocument/2006/relationships/image" Target="../media/image23.jpeg"/></Relationships>
</file>

<file path=ppt/slides/_rels/slide16.xml.rels><?xml version="1.0" encoding="UTF-8" standalone="yes"?>
<Relationships xmlns="http://schemas.openxmlformats.org/package/2006/relationships"><Relationship Id="rId8" Type="http://schemas.openxmlformats.org/officeDocument/2006/relationships/image" Target="../media/image26.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28.jpe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35.jpeg"/></Relationships>
</file>

<file path=ppt/slides/_rels/slide25.xml.rels><?xml version="1.0" encoding="UTF-8" standalone="yes"?>
<Relationships xmlns="http://schemas.openxmlformats.org/package/2006/relationships"><Relationship Id="rId8" Type="http://schemas.openxmlformats.org/officeDocument/2006/relationships/image" Target="../media/image41.jpeg"/><Relationship Id="rId3" Type="http://schemas.openxmlformats.org/officeDocument/2006/relationships/image" Target="../media/image36.jpeg"/><Relationship Id="rId7" Type="http://schemas.openxmlformats.org/officeDocument/2006/relationships/image" Target="../media/image40.jpe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image" Target="../media/image39.jpeg"/><Relationship Id="rId5" Type="http://schemas.openxmlformats.org/officeDocument/2006/relationships/image" Target="../media/image38.jpeg"/><Relationship Id="rId4" Type="http://schemas.openxmlformats.org/officeDocument/2006/relationships/image" Target="../media/image37.jpeg"/><Relationship Id="rId9" Type="http://schemas.openxmlformats.org/officeDocument/2006/relationships/image" Target="../media/image42.jpeg"/></Relationships>
</file>

<file path=ppt/slides/_rels/slide26.xml.rels><?xml version="1.0" encoding="UTF-8" standalone="yes"?>
<Relationships xmlns="http://schemas.openxmlformats.org/package/2006/relationships"><Relationship Id="rId8" Type="http://schemas.openxmlformats.org/officeDocument/2006/relationships/image" Target="../media/image43.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8" Type="http://schemas.openxmlformats.org/officeDocument/2006/relationships/image" Target="../media/image46.jpe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0.xml.rels><?xml version="1.0" encoding="UTF-8" standalone="yes"?>
<Relationships xmlns="http://schemas.openxmlformats.org/package/2006/relationships"><Relationship Id="rId8" Type="http://schemas.openxmlformats.org/officeDocument/2006/relationships/image" Target="../media/image47.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 Id="rId9" Type="http://schemas.openxmlformats.org/officeDocument/2006/relationships/image" Target="../media/image48.jpeg"/></Relationships>
</file>

<file path=ppt/slides/_rels/slide31.xml.rels><?xml version="1.0" encoding="UTF-8" standalone="yes"?>
<Relationships xmlns="http://schemas.openxmlformats.org/package/2006/relationships"><Relationship Id="rId8" Type="http://schemas.openxmlformats.org/officeDocument/2006/relationships/image" Target="../media/image49.jpe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 Id="rId9" Type="http://schemas.openxmlformats.org/officeDocument/2006/relationships/image" Target="../media/image50.jpeg"/></Relationships>
</file>

<file path=ppt/slides/_rels/slide32.xml.rels><?xml version="1.0" encoding="UTF-8" standalone="yes"?>
<Relationships xmlns="http://schemas.openxmlformats.org/package/2006/relationships"><Relationship Id="rId8" Type="http://schemas.openxmlformats.org/officeDocument/2006/relationships/image" Target="../media/image51.jpe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 Id="rId9" Type="http://schemas.openxmlformats.org/officeDocument/2006/relationships/image" Target="../media/image52.jpeg"/></Relationships>
</file>

<file path=ppt/slides/_rels/slide33.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8" Type="http://schemas.openxmlformats.org/officeDocument/2006/relationships/image" Target="../media/image54.jpe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10" Type="http://schemas.openxmlformats.org/officeDocument/2006/relationships/image" Target="../media/image56.jpeg"/><Relationship Id="rId4" Type="http://schemas.openxmlformats.org/officeDocument/2006/relationships/diagramLayout" Target="../diagrams/layout12.xml"/><Relationship Id="rId9" Type="http://schemas.openxmlformats.org/officeDocument/2006/relationships/image" Target="../media/image55.jpeg"/></Relationships>
</file>

<file path=ppt/slides/_rels/slide35.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57.jpeg"/><Relationship Id="rId7" Type="http://schemas.openxmlformats.org/officeDocument/2006/relationships/diagramColors" Target="../diagrams/colors13.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 Id="rId9" Type="http://schemas.openxmlformats.org/officeDocument/2006/relationships/image" Target="../media/image58.jpeg"/></Relationships>
</file>

<file path=ppt/slides/_rels/slide36.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33.xml"/><Relationship Id="rId1" Type="http://schemas.openxmlformats.org/officeDocument/2006/relationships/slideLayout" Target="../slideLayouts/slideLayout7.xml"/><Relationship Id="rId5" Type="http://schemas.openxmlformats.org/officeDocument/2006/relationships/image" Target="../media/image61.jpeg"/><Relationship Id="rId4" Type="http://schemas.openxmlformats.org/officeDocument/2006/relationships/image" Target="../media/image60.jpeg"/></Relationships>
</file>

<file path=ppt/slides/_rels/slide37.xml.rels><?xml version="1.0" encoding="UTF-8" standalone="yes"?>
<Relationships xmlns="http://schemas.openxmlformats.org/package/2006/relationships"><Relationship Id="rId8" Type="http://schemas.openxmlformats.org/officeDocument/2006/relationships/image" Target="../media/image62.jpe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10" Type="http://schemas.openxmlformats.org/officeDocument/2006/relationships/image" Target="../media/image64.jpeg"/><Relationship Id="rId4" Type="http://schemas.openxmlformats.org/officeDocument/2006/relationships/diagramLayout" Target="../diagrams/layout14.xml"/><Relationship Id="rId9" Type="http://schemas.openxmlformats.org/officeDocument/2006/relationships/image" Target="../media/image63.jpeg"/></Relationships>
</file>

<file path=ppt/slides/_rels/slide38.xml.rels><?xml version="1.0" encoding="UTF-8" standalone="yes"?>
<Relationships xmlns="http://schemas.openxmlformats.org/package/2006/relationships"><Relationship Id="rId8" Type="http://schemas.openxmlformats.org/officeDocument/2006/relationships/image" Target="../media/image65.jpeg"/><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10" Type="http://schemas.openxmlformats.org/officeDocument/2006/relationships/image" Target="../media/image67.jpeg"/><Relationship Id="rId4" Type="http://schemas.openxmlformats.org/officeDocument/2006/relationships/diagramLayout" Target="../diagrams/layout15.xml"/><Relationship Id="rId9" Type="http://schemas.openxmlformats.org/officeDocument/2006/relationships/image" Target="../media/image66.jpeg"/></Relationships>
</file>

<file path=ppt/slides/_rels/slide39.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8" Type="http://schemas.openxmlformats.org/officeDocument/2006/relationships/image" Target="../media/image68.jpeg"/><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 Id="rId9" Type="http://schemas.openxmlformats.org/officeDocument/2006/relationships/image" Target="../media/image69.jpeg"/></Relationships>
</file>

<file path=ppt/slides/_rels/slide41.xml.rels><?xml version="1.0" encoding="UTF-8" standalone="yes"?>
<Relationships xmlns="http://schemas.openxmlformats.org/package/2006/relationships"><Relationship Id="rId8" Type="http://schemas.openxmlformats.org/officeDocument/2006/relationships/image" Target="../media/image70.jpeg"/><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 Id="rId9" Type="http://schemas.openxmlformats.org/officeDocument/2006/relationships/image" Target="../media/image71.jpeg"/></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39.xml"/><Relationship Id="rId1" Type="http://schemas.openxmlformats.org/officeDocument/2006/relationships/slideLayout" Target="../slideLayouts/slideLayout7.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43.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notesSlide" Target="../notesSlides/notesSlide40.xml"/><Relationship Id="rId1" Type="http://schemas.openxmlformats.org/officeDocument/2006/relationships/slideLayout" Target="../slideLayouts/slideLayout7.xml"/><Relationship Id="rId4" Type="http://schemas.openxmlformats.org/officeDocument/2006/relationships/image" Target="../media/image73.jpeg"/></Relationships>
</file>

<file path=ppt/slides/_rels/slide44.xml.rels><?xml version="1.0" encoding="UTF-8" standalone="yes"?>
<Relationships xmlns="http://schemas.openxmlformats.org/package/2006/relationships"><Relationship Id="rId8" Type="http://schemas.openxmlformats.org/officeDocument/2006/relationships/diagramColors" Target="../diagrams/colors19.xml"/><Relationship Id="rId3" Type="http://schemas.openxmlformats.org/officeDocument/2006/relationships/image" Target="../media/image74.jpeg"/><Relationship Id="rId7" Type="http://schemas.openxmlformats.org/officeDocument/2006/relationships/diagramQuickStyle" Target="../diagrams/quickStyle19.xml"/><Relationship Id="rId2" Type="http://schemas.openxmlformats.org/officeDocument/2006/relationships/notesSlide" Target="../notesSlides/notesSlide41.xml"/><Relationship Id="rId1" Type="http://schemas.openxmlformats.org/officeDocument/2006/relationships/slideLayout" Target="../slideLayouts/slideLayout7.xml"/><Relationship Id="rId6" Type="http://schemas.openxmlformats.org/officeDocument/2006/relationships/diagramLayout" Target="../diagrams/layout19.xml"/><Relationship Id="rId5" Type="http://schemas.openxmlformats.org/officeDocument/2006/relationships/diagramData" Target="../diagrams/data19.xml"/><Relationship Id="rId4" Type="http://schemas.openxmlformats.org/officeDocument/2006/relationships/image" Target="../media/image75.jpeg"/><Relationship Id="rId9" Type="http://schemas.microsoft.com/office/2007/relationships/diagramDrawing" Target="../diagrams/drawing19.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42.xml"/><Relationship Id="rId1" Type="http://schemas.openxmlformats.org/officeDocument/2006/relationships/slideLayout" Target="../slideLayouts/slideLayout6.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46.xml.rels><?xml version="1.0" encoding="UTF-8" standalone="yes"?>
<Relationships xmlns="http://schemas.openxmlformats.org/package/2006/relationships"><Relationship Id="rId3" Type="http://schemas.openxmlformats.org/officeDocument/2006/relationships/image" Target="../media/image76.jpeg"/><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8" Type="http://schemas.openxmlformats.org/officeDocument/2006/relationships/image" Target="../media/image77.jpeg"/><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44.xml"/><Relationship Id="rId1" Type="http://schemas.openxmlformats.org/officeDocument/2006/relationships/slideLayout" Target="../slideLayouts/slideLayout7.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 Id="rId9" Type="http://schemas.openxmlformats.org/officeDocument/2006/relationships/image" Target="../media/image78.jpeg"/></Relationships>
</file>

<file path=ppt/slides/_rels/slide48.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79.jpe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2.xml"/><Relationship Id="rId1" Type="http://schemas.openxmlformats.org/officeDocument/2006/relationships/tags" Target="../tags/tag2.xml"/><Relationship Id="rId4" Type="http://schemas.openxmlformats.org/officeDocument/2006/relationships/image" Target="../media/image82.jpeg"/></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4.xml"/><Relationship Id="rId1" Type="http://schemas.openxmlformats.org/officeDocument/2006/relationships/tags" Target="../tags/tag3.xml"/><Relationship Id="rId6" Type="http://schemas.openxmlformats.org/officeDocument/2006/relationships/image" Target="../media/image84.jpeg"/><Relationship Id="rId5" Type="http://schemas.openxmlformats.org/officeDocument/2006/relationships/image" Target="../media/image83.jpeg"/><Relationship Id="rId4" Type="http://schemas.openxmlformats.org/officeDocument/2006/relationships/notesSlide" Target="../notesSlides/notesSlide50.xml"/></Relationships>
</file>

<file path=ppt/slides/_rels/slide54.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notesSlide" Target="../notesSlides/notesSlide51.xml"/><Relationship Id="rId1" Type="http://schemas.openxmlformats.org/officeDocument/2006/relationships/slideLayout" Target="../slideLayouts/slideLayout2.xml"/><Relationship Id="rId4" Type="http://schemas.openxmlformats.org/officeDocument/2006/relationships/image" Target="../media/image86.png"/></Relationships>
</file>

<file path=ppt/slides/_rels/slide5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89.jpeg"/><Relationship Id="rId2" Type="http://schemas.openxmlformats.org/officeDocument/2006/relationships/tags" Target="../tags/tag6.xml"/><Relationship Id="rId1" Type="http://schemas.openxmlformats.org/officeDocument/2006/relationships/tags" Target="../tags/tag5.xml"/><Relationship Id="rId6" Type="http://schemas.openxmlformats.org/officeDocument/2006/relationships/image" Target="../media/image88.jpeg"/><Relationship Id="rId5" Type="http://schemas.openxmlformats.org/officeDocument/2006/relationships/image" Target="../media/image87.jpeg"/><Relationship Id="rId4" Type="http://schemas.openxmlformats.org/officeDocument/2006/relationships/notesSlide" Target="../notesSlides/notesSlide52.xml"/></Relationships>
</file>

<file path=ppt/slides/_rels/slide56.xml.rels><?xml version="1.0" encoding="UTF-8" standalone="yes"?>
<Relationships xmlns="http://schemas.openxmlformats.org/package/2006/relationships"><Relationship Id="rId3" Type="http://schemas.openxmlformats.org/officeDocument/2006/relationships/notesSlide" Target="../notesSlides/notesSlide53.xml"/><Relationship Id="rId2" Type="http://schemas.openxmlformats.org/officeDocument/2006/relationships/slideLayout" Target="../slideLayouts/slideLayout2.xml"/><Relationship Id="rId1" Type="http://schemas.openxmlformats.org/officeDocument/2006/relationships/tags" Target="../tags/tag7.xml"/><Relationship Id="rId4" Type="http://schemas.openxmlformats.org/officeDocument/2006/relationships/image" Target="../media/image90.png"/></Relationships>
</file>

<file path=ppt/slides/_rels/slide57.xml.rels><?xml version="1.0" encoding="UTF-8" standalone="yes"?>
<Relationships xmlns="http://schemas.openxmlformats.org/package/2006/relationships"><Relationship Id="rId3" Type="http://schemas.openxmlformats.org/officeDocument/2006/relationships/notesSlide" Target="../notesSlides/notesSlide54.xml"/><Relationship Id="rId2" Type="http://schemas.openxmlformats.org/officeDocument/2006/relationships/slideLayout" Target="../slideLayouts/slideLayout2.xml"/><Relationship Id="rId1" Type="http://schemas.openxmlformats.org/officeDocument/2006/relationships/tags" Target="../tags/tag8.xml"/><Relationship Id="rId4" Type="http://schemas.openxmlformats.org/officeDocument/2006/relationships/image" Target="../media/image91.jpeg"/></Relationships>
</file>

<file path=ppt/slides/_rels/slide58.xml.rels><?xml version="1.0" encoding="UTF-8" standalone="yes"?>
<Relationships xmlns="http://schemas.openxmlformats.org/package/2006/relationships"><Relationship Id="rId3" Type="http://schemas.openxmlformats.org/officeDocument/2006/relationships/notesSlide" Target="../notesSlides/notesSlide55.xml"/><Relationship Id="rId2" Type="http://schemas.openxmlformats.org/officeDocument/2006/relationships/slideLayout" Target="../slideLayouts/slideLayout2.xml"/><Relationship Id="rId1" Type="http://schemas.openxmlformats.org/officeDocument/2006/relationships/tags" Target="../tags/tag9.xml"/><Relationship Id="rId6" Type="http://schemas.openxmlformats.org/officeDocument/2006/relationships/hyperlink" Target="https://www.google.com/search?q=youtube+ivy+v+gentings+casino#fpstate=ive&amp;vld=cid:694e8cc7,vid:Dg6X2iQA6x0,st:0" TargetMode="External"/><Relationship Id="rId5" Type="http://schemas.openxmlformats.org/officeDocument/2006/relationships/image" Target="../media/image92.png"/><Relationship Id="rId4" Type="http://schemas.openxmlformats.org/officeDocument/2006/relationships/hyperlink" Target="https://www.youtube.com/watch?v=fixGhSsfl-Y" TargetMode="External"/></Relationships>
</file>

<file path=ppt/slides/_rels/slide59.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notesSlide" Target="../notesSlides/notesSlide56.xml"/><Relationship Id="rId1" Type="http://schemas.openxmlformats.org/officeDocument/2006/relationships/slideLayout" Target="../slideLayouts/slideLayout2.xml"/><Relationship Id="rId5" Type="http://schemas.openxmlformats.org/officeDocument/2006/relationships/image" Target="../media/image95.png"/><Relationship Id="rId4" Type="http://schemas.openxmlformats.org/officeDocument/2006/relationships/image" Target="../media/image94.jpeg"/></Relationships>
</file>

<file path=ppt/slides/_rels/slide60.xml.rels><?xml version="1.0" encoding="UTF-8" standalone="yes"?>
<Relationships xmlns="http://schemas.openxmlformats.org/package/2006/relationships"><Relationship Id="rId8" Type="http://schemas.openxmlformats.org/officeDocument/2006/relationships/image" Target="../media/image100.png"/><Relationship Id="rId3" Type="http://schemas.openxmlformats.org/officeDocument/2006/relationships/notesSlide" Target="../notesSlides/notesSlide57.xml"/><Relationship Id="rId7" Type="http://schemas.openxmlformats.org/officeDocument/2006/relationships/image" Target="../media/image99.png"/><Relationship Id="rId2" Type="http://schemas.openxmlformats.org/officeDocument/2006/relationships/slideLayout" Target="../slideLayouts/slideLayout2.xml"/><Relationship Id="rId1" Type="http://schemas.openxmlformats.org/officeDocument/2006/relationships/tags" Target="../tags/tag10.xml"/><Relationship Id="rId6" Type="http://schemas.openxmlformats.org/officeDocument/2006/relationships/image" Target="../media/image98.png"/><Relationship Id="rId5" Type="http://schemas.openxmlformats.org/officeDocument/2006/relationships/image" Target="../media/image97.png"/><Relationship Id="rId10" Type="http://schemas.openxmlformats.org/officeDocument/2006/relationships/image" Target="../media/image102.png"/><Relationship Id="rId4" Type="http://schemas.openxmlformats.org/officeDocument/2006/relationships/image" Target="../media/image96.jpeg"/><Relationship Id="rId9" Type="http://schemas.openxmlformats.org/officeDocument/2006/relationships/image" Target="../media/image101.png"/></Relationships>
</file>

<file path=ppt/slides/_rels/slide61.xml.rels><?xml version="1.0" encoding="UTF-8" standalone="yes"?>
<Relationships xmlns="http://schemas.openxmlformats.org/package/2006/relationships"><Relationship Id="rId3" Type="http://schemas.openxmlformats.org/officeDocument/2006/relationships/notesSlide" Target="../notesSlides/notesSlide58.xml"/><Relationship Id="rId2" Type="http://schemas.openxmlformats.org/officeDocument/2006/relationships/slideLayout" Target="../slideLayouts/slideLayout2.xml"/><Relationship Id="rId1" Type="http://schemas.openxmlformats.org/officeDocument/2006/relationships/tags" Target="../tags/tag11.xml"/><Relationship Id="rId6" Type="http://schemas.openxmlformats.org/officeDocument/2006/relationships/image" Target="../media/image105.png"/><Relationship Id="rId5" Type="http://schemas.openxmlformats.org/officeDocument/2006/relationships/image" Target="../media/image104.png"/><Relationship Id="rId4" Type="http://schemas.openxmlformats.org/officeDocument/2006/relationships/image" Target="../media/image103.png"/></Relationships>
</file>

<file path=ppt/slides/_rels/slide62.xml.rels><?xml version="1.0" encoding="UTF-8" standalone="yes"?>
<Relationships xmlns="http://schemas.openxmlformats.org/package/2006/relationships"><Relationship Id="rId3" Type="http://schemas.openxmlformats.org/officeDocument/2006/relationships/image" Target="../media/image106.jpeg"/><Relationship Id="rId2" Type="http://schemas.openxmlformats.org/officeDocument/2006/relationships/notesSlide" Target="../notesSlides/notesSlide59.xml"/><Relationship Id="rId1" Type="http://schemas.openxmlformats.org/officeDocument/2006/relationships/slideLayout" Target="../slideLayouts/slideLayout2.xml"/><Relationship Id="rId5" Type="http://schemas.openxmlformats.org/officeDocument/2006/relationships/image" Target="../media/image108.jpeg"/><Relationship Id="rId4" Type="http://schemas.openxmlformats.org/officeDocument/2006/relationships/image" Target="../media/image107.jpeg"/></Relationships>
</file>

<file path=ppt/slides/_rels/slide63.xml.rels><?xml version="1.0" encoding="UTF-8" standalone="yes"?>
<Relationships xmlns="http://schemas.openxmlformats.org/package/2006/relationships"><Relationship Id="rId3" Type="http://schemas.openxmlformats.org/officeDocument/2006/relationships/image" Target="../media/image109.jpeg"/><Relationship Id="rId2" Type="http://schemas.openxmlformats.org/officeDocument/2006/relationships/notesSlide" Target="../notesSlides/notesSlide60.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110.jpeg"/><Relationship Id="rId2" Type="http://schemas.openxmlformats.org/officeDocument/2006/relationships/notesSlide" Target="../notesSlides/notesSlide61.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notesSlide" Target="../notesSlides/notesSlide62.xm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image" Target="../media/image112.jpeg"/><Relationship Id="rId2" Type="http://schemas.openxmlformats.org/officeDocument/2006/relationships/notesSlide" Target="../notesSlides/notesSlide63.xm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113.jpeg"/><Relationship Id="rId2" Type="http://schemas.openxmlformats.org/officeDocument/2006/relationships/notesSlide" Target="../notesSlides/notesSlide64.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114.jpeg"/><Relationship Id="rId2" Type="http://schemas.openxmlformats.org/officeDocument/2006/relationships/notesSlide" Target="../notesSlides/notesSlide65.xml"/><Relationship Id="rId1" Type="http://schemas.openxmlformats.org/officeDocument/2006/relationships/slideLayout" Target="../slideLayouts/slideLayout2.xml"/><Relationship Id="rId5" Type="http://schemas.openxmlformats.org/officeDocument/2006/relationships/image" Target="../media/image116.jpeg"/><Relationship Id="rId4" Type="http://schemas.openxmlformats.org/officeDocument/2006/relationships/image" Target="../media/image115.jpeg"/></Relationships>
</file>

<file path=ppt/slides/_rels/slide69.xml.rels><?xml version="1.0" encoding="UTF-8" standalone="yes"?>
<Relationships xmlns="http://schemas.openxmlformats.org/package/2006/relationships"><Relationship Id="rId3" Type="http://schemas.openxmlformats.org/officeDocument/2006/relationships/image" Target="../media/image117.jpeg"/><Relationship Id="rId2" Type="http://schemas.openxmlformats.org/officeDocument/2006/relationships/notesSlide" Target="../notesSlides/notesSlide66.xml"/><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118.png"/><Relationship Id="rId2" Type="http://schemas.openxmlformats.org/officeDocument/2006/relationships/notesSlide" Target="../notesSlides/notesSlide67.xml"/><Relationship Id="rId1" Type="http://schemas.openxmlformats.org/officeDocument/2006/relationships/slideLayout" Target="../slideLayouts/slideLayout2.xml"/><Relationship Id="rId6" Type="http://schemas.openxmlformats.org/officeDocument/2006/relationships/image" Target="../media/image120.jpeg"/><Relationship Id="rId5" Type="http://schemas.openxmlformats.org/officeDocument/2006/relationships/image" Target="../media/image119.jpeg"/><Relationship Id="rId4" Type="http://schemas.openxmlformats.org/officeDocument/2006/relationships/hyperlink" Target="http://www.dreamstime.com/register?jump_to=http://www.dreamstime.com/royalty-free-stock-image-blackberries-image10872446" TargetMode="External"/></Relationships>
</file>

<file path=ppt/slides/_rels/slide71.xml.rels><?xml version="1.0" encoding="UTF-8" standalone="yes"?>
<Relationships xmlns="http://schemas.openxmlformats.org/package/2006/relationships"><Relationship Id="rId2" Type="http://schemas.openxmlformats.org/officeDocument/2006/relationships/image" Target="../media/image121.jpe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diagramLayout" Target="../diagrams/layout22.xml"/><Relationship Id="rId2" Type="http://schemas.openxmlformats.org/officeDocument/2006/relationships/diagramData" Target="../diagrams/data22.xml"/><Relationship Id="rId1" Type="http://schemas.openxmlformats.org/officeDocument/2006/relationships/slideLayout" Target="../slideLayouts/slideLayout2.xml"/><Relationship Id="rId6" Type="http://schemas.microsoft.com/office/2007/relationships/diagramDrawing" Target="../diagrams/drawing22.xml"/><Relationship Id="rId5" Type="http://schemas.openxmlformats.org/officeDocument/2006/relationships/diagramColors" Target="../diagrams/colors22.xml"/><Relationship Id="rId4" Type="http://schemas.openxmlformats.org/officeDocument/2006/relationships/diagramQuickStyle" Target="../diagrams/quickStyle22.xml"/></Relationships>
</file>

<file path=ppt/slides/_rels/slide73.xml.rels><?xml version="1.0" encoding="UTF-8" standalone="yes"?>
<Relationships xmlns="http://schemas.openxmlformats.org/package/2006/relationships"><Relationship Id="rId3" Type="http://schemas.openxmlformats.org/officeDocument/2006/relationships/image" Target="../media/image123.jpeg"/><Relationship Id="rId2" Type="http://schemas.openxmlformats.org/officeDocument/2006/relationships/image" Target="../media/image122.jpeg"/><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8" Type="http://schemas.openxmlformats.org/officeDocument/2006/relationships/image" Target="../media/image124.jpeg"/><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69.xml"/><Relationship Id="rId1" Type="http://schemas.openxmlformats.org/officeDocument/2006/relationships/slideLayout" Target="../slideLayouts/slideLayout7.xml"/><Relationship Id="rId6" Type="http://schemas.openxmlformats.org/officeDocument/2006/relationships/diagramColors" Target="../diagrams/colors23.xml"/><Relationship Id="rId5" Type="http://schemas.openxmlformats.org/officeDocument/2006/relationships/diagramQuickStyle" Target="../diagrams/quickStyle23.xml"/><Relationship Id="rId10" Type="http://schemas.openxmlformats.org/officeDocument/2006/relationships/image" Target="../media/image126.jpeg"/><Relationship Id="rId4" Type="http://schemas.openxmlformats.org/officeDocument/2006/relationships/diagramLayout" Target="../diagrams/layout23.xml"/><Relationship Id="rId9" Type="http://schemas.openxmlformats.org/officeDocument/2006/relationships/image" Target="../media/image125.jpeg"/></Relationships>
</file>

<file path=ppt/slides/_rels/slide76.xml.rels><?xml version="1.0" encoding="UTF-8" standalone="yes"?>
<Relationships xmlns="http://schemas.openxmlformats.org/package/2006/relationships"><Relationship Id="rId8" Type="http://schemas.openxmlformats.org/officeDocument/2006/relationships/image" Target="../media/image127.jpeg"/><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70.xml"/><Relationship Id="rId1" Type="http://schemas.openxmlformats.org/officeDocument/2006/relationships/slideLayout" Target="../slideLayouts/slideLayout7.xml"/><Relationship Id="rId6" Type="http://schemas.openxmlformats.org/officeDocument/2006/relationships/diagramColors" Target="../diagrams/colors24.xml"/><Relationship Id="rId5" Type="http://schemas.openxmlformats.org/officeDocument/2006/relationships/diagramQuickStyle" Target="../diagrams/quickStyle24.xml"/><Relationship Id="rId10" Type="http://schemas.openxmlformats.org/officeDocument/2006/relationships/image" Target="../media/image129.jpeg"/><Relationship Id="rId4" Type="http://schemas.openxmlformats.org/officeDocument/2006/relationships/diagramLayout" Target="../diagrams/layout24.xml"/><Relationship Id="rId9" Type="http://schemas.openxmlformats.org/officeDocument/2006/relationships/image" Target="../media/image128.jpeg"/></Relationships>
</file>

<file path=ppt/slides/_rels/slide77.xml.rels><?xml version="1.0" encoding="UTF-8" standalone="yes"?>
<Relationships xmlns="http://schemas.openxmlformats.org/package/2006/relationships"><Relationship Id="rId8" Type="http://schemas.openxmlformats.org/officeDocument/2006/relationships/image" Target="../media/image130.jpeg"/><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notesSlide" Target="../notesSlides/notesSlide71.xml"/><Relationship Id="rId1" Type="http://schemas.openxmlformats.org/officeDocument/2006/relationships/slideLayout" Target="../slideLayouts/slideLayout7.xml"/><Relationship Id="rId6" Type="http://schemas.openxmlformats.org/officeDocument/2006/relationships/diagramColors" Target="../diagrams/colors25.xml"/><Relationship Id="rId5" Type="http://schemas.openxmlformats.org/officeDocument/2006/relationships/diagramQuickStyle" Target="../diagrams/quickStyle25.xml"/><Relationship Id="rId10" Type="http://schemas.openxmlformats.org/officeDocument/2006/relationships/image" Target="../media/image132.jpeg"/><Relationship Id="rId4" Type="http://schemas.openxmlformats.org/officeDocument/2006/relationships/diagramLayout" Target="../diagrams/layout25.xml"/><Relationship Id="rId9" Type="http://schemas.openxmlformats.org/officeDocument/2006/relationships/image" Target="../media/image131.jpeg"/></Relationships>
</file>

<file path=ppt/slides/_rels/slide78.xml.rels><?xml version="1.0" encoding="UTF-8" standalone="yes"?>
<Relationships xmlns="http://schemas.openxmlformats.org/package/2006/relationships"><Relationship Id="rId8" Type="http://schemas.openxmlformats.org/officeDocument/2006/relationships/image" Target="../media/image133.png"/><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72.xml"/><Relationship Id="rId1" Type="http://schemas.openxmlformats.org/officeDocument/2006/relationships/slideLayout" Target="../slideLayouts/slideLayout7.xml"/><Relationship Id="rId6" Type="http://schemas.openxmlformats.org/officeDocument/2006/relationships/diagramColors" Target="../diagrams/colors26.xml"/><Relationship Id="rId5" Type="http://schemas.openxmlformats.org/officeDocument/2006/relationships/diagramQuickStyle" Target="../diagrams/quickStyle26.xml"/><Relationship Id="rId10" Type="http://schemas.openxmlformats.org/officeDocument/2006/relationships/image" Target="../media/image135.jpeg"/><Relationship Id="rId4" Type="http://schemas.openxmlformats.org/officeDocument/2006/relationships/diagramLayout" Target="../diagrams/layout26.xml"/><Relationship Id="rId9" Type="http://schemas.openxmlformats.org/officeDocument/2006/relationships/image" Target="../media/image134.jpeg"/></Relationships>
</file>

<file path=ppt/slides/_rels/slide79.xml.rels><?xml version="1.0" encoding="UTF-8" standalone="yes"?>
<Relationships xmlns="http://schemas.openxmlformats.org/package/2006/relationships"><Relationship Id="rId8" Type="http://schemas.microsoft.com/office/2007/relationships/diagramDrawing" Target="../diagrams/drawing27.xml"/><Relationship Id="rId3" Type="http://schemas.openxmlformats.org/officeDocument/2006/relationships/image" Target="../media/image136.png"/><Relationship Id="rId7" Type="http://schemas.openxmlformats.org/officeDocument/2006/relationships/diagramColors" Target="../diagrams/colors27.xml"/><Relationship Id="rId2" Type="http://schemas.openxmlformats.org/officeDocument/2006/relationships/notesSlide" Target="../notesSlides/notesSlide73.xml"/><Relationship Id="rId1" Type="http://schemas.openxmlformats.org/officeDocument/2006/relationships/slideLayout" Target="../slideLayouts/slideLayout7.xml"/><Relationship Id="rId6" Type="http://schemas.openxmlformats.org/officeDocument/2006/relationships/diagramQuickStyle" Target="../diagrams/quickStyle27.xml"/><Relationship Id="rId5" Type="http://schemas.openxmlformats.org/officeDocument/2006/relationships/diagramLayout" Target="../diagrams/layout27.xml"/><Relationship Id="rId4" Type="http://schemas.openxmlformats.org/officeDocument/2006/relationships/diagramData" Target="../diagrams/data27.xml"/><Relationship Id="rId9" Type="http://schemas.openxmlformats.org/officeDocument/2006/relationships/image" Target="../media/image137.png"/></Relationships>
</file>

<file path=ppt/slides/_rels/slide80.xml.rels><?xml version="1.0" encoding="UTF-8" standalone="yes"?>
<Relationships xmlns="http://schemas.openxmlformats.org/package/2006/relationships"><Relationship Id="rId8" Type="http://schemas.openxmlformats.org/officeDocument/2006/relationships/image" Target="../media/image138.jpeg"/><Relationship Id="rId3" Type="http://schemas.openxmlformats.org/officeDocument/2006/relationships/diagramData" Target="../diagrams/data28.xml"/><Relationship Id="rId7" Type="http://schemas.microsoft.com/office/2007/relationships/diagramDrawing" Target="../diagrams/drawing28.xml"/><Relationship Id="rId2" Type="http://schemas.openxmlformats.org/officeDocument/2006/relationships/notesSlide" Target="../notesSlides/notesSlide74.xml"/><Relationship Id="rId1" Type="http://schemas.openxmlformats.org/officeDocument/2006/relationships/slideLayout" Target="../slideLayouts/slideLayout7.xml"/><Relationship Id="rId6" Type="http://schemas.openxmlformats.org/officeDocument/2006/relationships/diagramColors" Target="../diagrams/colors28.xml"/><Relationship Id="rId5" Type="http://schemas.openxmlformats.org/officeDocument/2006/relationships/diagramQuickStyle" Target="../diagrams/quickStyle28.xml"/><Relationship Id="rId4" Type="http://schemas.openxmlformats.org/officeDocument/2006/relationships/diagramLayout" Target="../diagrams/layout28.xml"/></Relationships>
</file>

<file path=ppt/slides/_rels/slide81.xml.rels><?xml version="1.0" encoding="UTF-8" standalone="yes"?>
<Relationships xmlns="http://schemas.openxmlformats.org/package/2006/relationships"><Relationship Id="rId3" Type="http://schemas.openxmlformats.org/officeDocument/2006/relationships/diagramData" Target="../diagrams/data29.xml"/><Relationship Id="rId7" Type="http://schemas.microsoft.com/office/2007/relationships/diagramDrawing" Target="../diagrams/drawing29.xml"/><Relationship Id="rId2" Type="http://schemas.openxmlformats.org/officeDocument/2006/relationships/notesSlide" Target="../notesSlides/notesSlide75.xml"/><Relationship Id="rId1" Type="http://schemas.openxmlformats.org/officeDocument/2006/relationships/slideLayout" Target="../slideLayouts/slideLayout7.xml"/><Relationship Id="rId6" Type="http://schemas.openxmlformats.org/officeDocument/2006/relationships/diagramColors" Target="../diagrams/colors29.xml"/><Relationship Id="rId5" Type="http://schemas.openxmlformats.org/officeDocument/2006/relationships/diagramQuickStyle" Target="../diagrams/quickStyle29.xml"/><Relationship Id="rId4" Type="http://schemas.openxmlformats.org/officeDocument/2006/relationships/diagramLayout" Target="../diagrams/layout29.xml"/></Relationships>
</file>

<file path=ppt/slides/_rels/slide82.xml.rels><?xml version="1.0" encoding="UTF-8" standalone="yes"?>
<Relationships xmlns="http://schemas.openxmlformats.org/package/2006/relationships"><Relationship Id="rId3" Type="http://schemas.openxmlformats.org/officeDocument/2006/relationships/image" Target="../media/image139.jpeg"/><Relationship Id="rId2" Type="http://schemas.openxmlformats.org/officeDocument/2006/relationships/notesSlide" Target="../notesSlides/notesSlide76.xml"/><Relationship Id="rId1" Type="http://schemas.openxmlformats.org/officeDocument/2006/relationships/slideLayout" Target="../slideLayouts/slideLayout7.xml"/><Relationship Id="rId4" Type="http://schemas.openxmlformats.org/officeDocument/2006/relationships/image" Target="../media/image140.jpeg"/></Relationships>
</file>

<file path=ppt/slides/_rels/slide83.xml.rels><?xml version="1.0" encoding="UTF-8" standalone="yes"?>
<Relationships xmlns="http://schemas.openxmlformats.org/package/2006/relationships"><Relationship Id="rId3" Type="http://schemas.openxmlformats.org/officeDocument/2006/relationships/image" Target="../media/image141.jpeg"/><Relationship Id="rId2" Type="http://schemas.openxmlformats.org/officeDocument/2006/relationships/notesSlide" Target="../notesSlides/notesSlide77.xml"/><Relationship Id="rId1" Type="http://schemas.openxmlformats.org/officeDocument/2006/relationships/slideLayout" Target="../slideLayouts/slideLayout6.xml"/></Relationships>
</file>

<file path=ppt/slides/_rels/slide84.xml.rels><?xml version="1.0" encoding="UTF-8" standalone="yes"?>
<Relationships xmlns="http://schemas.openxmlformats.org/package/2006/relationships"><Relationship Id="rId8" Type="http://schemas.openxmlformats.org/officeDocument/2006/relationships/image" Target="../media/image142.jpeg"/><Relationship Id="rId3" Type="http://schemas.openxmlformats.org/officeDocument/2006/relationships/diagramData" Target="../diagrams/data30.xml"/><Relationship Id="rId7" Type="http://schemas.microsoft.com/office/2007/relationships/diagramDrawing" Target="../diagrams/drawing30.xml"/><Relationship Id="rId2" Type="http://schemas.openxmlformats.org/officeDocument/2006/relationships/notesSlide" Target="../notesSlides/notesSlide78.xml"/><Relationship Id="rId1" Type="http://schemas.openxmlformats.org/officeDocument/2006/relationships/slideLayout" Target="../slideLayouts/slideLayout7.xml"/><Relationship Id="rId6" Type="http://schemas.openxmlformats.org/officeDocument/2006/relationships/diagramColors" Target="../diagrams/colors30.xml"/><Relationship Id="rId11" Type="http://schemas.openxmlformats.org/officeDocument/2006/relationships/image" Target="../media/image145.jpeg"/><Relationship Id="rId5" Type="http://schemas.openxmlformats.org/officeDocument/2006/relationships/diagramQuickStyle" Target="../diagrams/quickStyle30.xml"/><Relationship Id="rId10" Type="http://schemas.openxmlformats.org/officeDocument/2006/relationships/image" Target="../media/image144.jpeg"/><Relationship Id="rId4" Type="http://schemas.openxmlformats.org/officeDocument/2006/relationships/diagramLayout" Target="../diagrams/layout30.xml"/><Relationship Id="rId9" Type="http://schemas.openxmlformats.org/officeDocument/2006/relationships/image" Target="../media/image143.jpeg"/></Relationships>
</file>

<file path=ppt/slides/_rels/slide85.xml.rels><?xml version="1.0" encoding="UTF-8" standalone="yes"?>
<Relationships xmlns="http://schemas.openxmlformats.org/package/2006/relationships"><Relationship Id="rId8" Type="http://schemas.microsoft.com/office/2007/relationships/diagramDrawing" Target="../diagrams/drawing31.xml"/><Relationship Id="rId3" Type="http://schemas.openxmlformats.org/officeDocument/2006/relationships/image" Target="../media/image146.png"/><Relationship Id="rId7" Type="http://schemas.openxmlformats.org/officeDocument/2006/relationships/diagramColors" Target="../diagrams/colors31.xml"/><Relationship Id="rId2" Type="http://schemas.openxmlformats.org/officeDocument/2006/relationships/notesSlide" Target="../notesSlides/notesSlide79.xml"/><Relationship Id="rId1" Type="http://schemas.openxmlformats.org/officeDocument/2006/relationships/slideLayout" Target="../slideLayouts/slideLayout6.xml"/><Relationship Id="rId6" Type="http://schemas.openxmlformats.org/officeDocument/2006/relationships/diagramQuickStyle" Target="../diagrams/quickStyle31.xml"/><Relationship Id="rId5" Type="http://schemas.openxmlformats.org/officeDocument/2006/relationships/diagramLayout" Target="../diagrams/layout31.xml"/><Relationship Id="rId4" Type="http://schemas.openxmlformats.org/officeDocument/2006/relationships/diagramData" Target="../diagrams/data31.xml"/><Relationship Id="rId9" Type="http://schemas.openxmlformats.org/officeDocument/2006/relationships/image" Target="../media/image147.jpeg"/></Relationships>
</file>

<file path=ppt/slides/_rels/slide86.xml.rels><?xml version="1.0" encoding="UTF-8" standalone="yes"?>
<Relationships xmlns="http://schemas.openxmlformats.org/package/2006/relationships"><Relationship Id="rId3" Type="http://schemas.openxmlformats.org/officeDocument/2006/relationships/image" Target="../media/image148.png"/><Relationship Id="rId2" Type="http://schemas.openxmlformats.org/officeDocument/2006/relationships/notesSlide" Target="../notesSlides/notesSlide80.xml"/><Relationship Id="rId1" Type="http://schemas.openxmlformats.org/officeDocument/2006/relationships/slideLayout" Target="../slideLayouts/slideLayout6.xml"/></Relationships>
</file>

<file path=ppt/slides/_rels/slide87.xml.rels><?xml version="1.0" encoding="UTF-8" standalone="yes"?>
<Relationships xmlns="http://schemas.openxmlformats.org/package/2006/relationships"><Relationship Id="rId3" Type="http://schemas.openxmlformats.org/officeDocument/2006/relationships/image" Target="../media/image149.png"/><Relationship Id="rId2" Type="http://schemas.openxmlformats.org/officeDocument/2006/relationships/notesSlide" Target="../notesSlides/notesSlide81.xml"/><Relationship Id="rId1" Type="http://schemas.openxmlformats.org/officeDocument/2006/relationships/slideLayout" Target="../slideLayouts/slideLayout6.xml"/></Relationships>
</file>

<file path=ppt/slides/_rels/slide88.xml.rels><?xml version="1.0" encoding="UTF-8" standalone="yes"?>
<Relationships xmlns="http://schemas.openxmlformats.org/package/2006/relationships"><Relationship Id="rId8" Type="http://schemas.openxmlformats.org/officeDocument/2006/relationships/image" Target="../media/image150.jpeg"/><Relationship Id="rId3" Type="http://schemas.openxmlformats.org/officeDocument/2006/relationships/diagramData" Target="../diagrams/data32.xml"/><Relationship Id="rId7" Type="http://schemas.microsoft.com/office/2007/relationships/diagramDrawing" Target="../diagrams/drawing32.xml"/><Relationship Id="rId2" Type="http://schemas.openxmlformats.org/officeDocument/2006/relationships/notesSlide" Target="../notesSlides/notesSlide82.xml"/><Relationship Id="rId1" Type="http://schemas.openxmlformats.org/officeDocument/2006/relationships/slideLayout" Target="../slideLayouts/slideLayout7.xml"/><Relationship Id="rId6" Type="http://schemas.openxmlformats.org/officeDocument/2006/relationships/diagramColors" Target="../diagrams/colors32.xml"/><Relationship Id="rId5" Type="http://schemas.openxmlformats.org/officeDocument/2006/relationships/diagramQuickStyle" Target="../diagrams/quickStyle32.xml"/><Relationship Id="rId4" Type="http://schemas.openxmlformats.org/officeDocument/2006/relationships/diagramLayout" Target="../diagrams/layout32.xml"/><Relationship Id="rId9" Type="http://schemas.openxmlformats.org/officeDocument/2006/relationships/image" Target="../media/image151.png"/></Relationships>
</file>

<file path=ppt/slides/_rels/slide89.xml.rels><?xml version="1.0" encoding="UTF-8" standalone="yes"?>
<Relationships xmlns="http://schemas.openxmlformats.org/package/2006/relationships"><Relationship Id="rId3" Type="http://schemas.openxmlformats.org/officeDocument/2006/relationships/image" Target="../media/image152.jpeg"/><Relationship Id="rId2" Type="http://schemas.openxmlformats.org/officeDocument/2006/relationships/notesSlide" Target="../notesSlides/notesSlide83.xml"/><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2" Type="http://schemas.openxmlformats.org/officeDocument/2006/relationships/image" Target="../media/image153.jpeg"/><Relationship Id="rId1" Type="http://schemas.openxmlformats.org/officeDocument/2006/relationships/slideLayout" Target="../slideLayouts/slideLayout1.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3"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0"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2"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9"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1"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3"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5"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7"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9"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1"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2111DC15-6BA8-DC7D-4311-08CC87C04FD4}"/>
              </a:ext>
            </a:extLst>
          </p:cNvPr>
          <p:cNvSpPr>
            <a:spLocks noGrp="1"/>
          </p:cNvSpPr>
          <p:nvPr>
            <p:ph type="ctrTitle"/>
          </p:nvPr>
        </p:nvSpPr>
        <p:spPr>
          <a:xfrm>
            <a:off x="8842248" y="1481328"/>
            <a:ext cx="2926080" cy="2468880"/>
          </a:xfrm>
        </p:spPr>
        <p:txBody>
          <a:bodyPr>
            <a:normAutofit/>
          </a:bodyPr>
          <a:lstStyle/>
          <a:p>
            <a:pPr algn="l"/>
            <a:r>
              <a:rPr lang="en-US" sz="3700"/>
              <a:t>Conducting Investigations </a:t>
            </a:r>
          </a:p>
        </p:txBody>
      </p:sp>
      <p:sp>
        <p:nvSpPr>
          <p:cNvPr id="3" name="Subtitle 2">
            <a:extLst>
              <a:ext uri="{FF2B5EF4-FFF2-40B4-BE49-F238E27FC236}">
                <a16:creationId xmlns:a16="http://schemas.microsoft.com/office/drawing/2014/main" id="{F9A46C30-10F5-713E-4C29-2AE70AFEAB05}"/>
              </a:ext>
            </a:extLst>
          </p:cNvPr>
          <p:cNvSpPr>
            <a:spLocks noGrp="1"/>
          </p:cNvSpPr>
          <p:nvPr>
            <p:ph type="subTitle" idx="1"/>
          </p:nvPr>
        </p:nvSpPr>
        <p:spPr>
          <a:xfrm>
            <a:off x="8842248" y="4078224"/>
            <a:ext cx="2926080" cy="1307592"/>
          </a:xfrm>
        </p:spPr>
        <p:txBody>
          <a:bodyPr>
            <a:normAutofit/>
          </a:bodyPr>
          <a:lstStyle/>
          <a:p>
            <a:pPr algn="l"/>
            <a:r>
              <a:rPr lang="en-US" sz="2000" dirty="0"/>
              <a:t>Week 4</a:t>
            </a:r>
          </a:p>
          <a:p>
            <a:pPr algn="l"/>
            <a:r>
              <a:rPr lang="en-US" sz="2000" dirty="0"/>
              <a:t>BMCP6003</a:t>
            </a:r>
          </a:p>
          <a:p>
            <a:pPr algn="l"/>
            <a:r>
              <a:rPr lang="en-US" sz="2000" dirty="0"/>
              <a:t>s.france@uwtsd.ac.uk</a:t>
            </a:r>
          </a:p>
        </p:txBody>
      </p:sp>
      <p:sp>
        <p:nvSpPr>
          <p:cNvPr id="1053"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5"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7" name="Freeform: Shape 1056">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1026" name="Picture 2" descr="The hidden victims of home raids | Criminal Justice Alliance">
            <a:extLst>
              <a:ext uri="{FF2B5EF4-FFF2-40B4-BE49-F238E27FC236}">
                <a16:creationId xmlns:a16="http://schemas.microsoft.com/office/drawing/2014/main" id="{56670E1F-7829-0888-4730-EEF6B9C5ABE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5" r="3013"/>
          <a:stretch/>
        </p:blipFill>
        <p:spPr bwMode="auto">
          <a:xfrm>
            <a:off x="921910" y="465243"/>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1987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133BE6-16A1-6DA2-51BA-5A4B13E32AA2}"/>
              </a:ext>
            </a:extLst>
          </p:cNvPr>
          <p:cNvSpPr>
            <a:spLocks noGrp="1"/>
          </p:cNvSpPr>
          <p:nvPr>
            <p:ph type="title"/>
          </p:nvPr>
        </p:nvSpPr>
        <p:spPr>
          <a:xfrm>
            <a:off x="838200" y="585216"/>
            <a:ext cx="10515600" cy="1325563"/>
          </a:xfrm>
        </p:spPr>
        <p:txBody>
          <a:bodyPr>
            <a:normAutofit/>
          </a:bodyPr>
          <a:lstStyle/>
          <a:p>
            <a:r>
              <a:rPr lang="en-US">
                <a:solidFill>
                  <a:schemeClr val="bg1"/>
                </a:solidFill>
              </a:rPr>
              <a:t>Today </a:t>
            </a:r>
          </a:p>
        </p:txBody>
      </p:sp>
      <p:pic>
        <p:nvPicPr>
          <p:cNvPr id="2050" name="Picture 2" descr="4,272 Recap Images, Stock Photos &amp; Vectors | Shutterstock">
            <a:extLst>
              <a:ext uri="{FF2B5EF4-FFF2-40B4-BE49-F238E27FC236}">
                <a16:creationId xmlns:a16="http://schemas.microsoft.com/office/drawing/2014/main" id="{532EA630-D071-400B-322A-CEC5F25038F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535" r="-1" b="-1"/>
          <a:stretch/>
        </p:blipFill>
        <p:spPr bwMode="auto">
          <a:xfrm>
            <a:off x="841248" y="2516777"/>
            <a:ext cx="6236208" cy="366018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8EE336C0-9AD4-05AE-CC86-9062D2C62046}"/>
              </a:ext>
            </a:extLst>
          </p:cNvPr>
          <p:cNvGraphicFramePr>
            <a:graphicFrameLocks noGrp="1"/>
          </p:cNvGraphicFramePr>
          <p:nvPr>
            <p:ph idx="1"/>
            <p:extLst>
              <p:ext uri="{D42A27DB-BD31-4B8C-83A1-F6EECF244321}">
                <p14:modId xmlns:p14="http://schemas.microsoft.com/office/powerpoint/2010/main" val="1303868358"/>
              </p:ext>
            </p:extLst>
          </p:nvPr>
        </p:nvGraphicFramePr>
        <p:xfrm>
          <a:off x="7546848" y="2516777"/>
          <a:ext cx="3803904" cy="36601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78490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6" name="Freeform 5">
            <a:extLst>
              <a:ext uri="{FF2B5EF4-FFF2-40B4-BE49-F238E27FC236}">
                <a16:creationId xmlns:a16="http://schemas.microsoft.com/office/drawing/2014/main" id="{07322A9E-F1EC-405E-8971-BA906EFFC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9674" y="1290909"/>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88" name="Freeform 6">
            <a:extLst>
              <a:ext uri="{FF2B5EF4-FFF2-40B4-BE49-F238E27FC236}">
                <a16:creationId xmlns:a16="http://schemas.microsoft.com/office/drawing/2014/main" id="{A5704422-1118-4FD1-95AD-29A064EB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0451" y="2010741"/>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0" name="Freeform 7">
            <a:extLst>
              <a:ext uri="{FF2B5EF4-FFF2-40B4-BE49-F238E27FC236}">
                <a16:creationId xmlns:a16="http://schemas.microsoft.com/office/drawing/2014/main" id="{A88B2AAA-B805-498E-A9E6-98B8858554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1351" y="1780905"/>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2" name="Freeform 8">
            <a:extLst>
              <a:ext uri="{FF2B5EF4-FFF2-40B4-BE49-F238E27FC236}">
                <a16:creationId xmlns:a16="http://schemas.microsoft.com/office/drawing/2014/main" id="{9B8051E0-19D7-43E1-BFD9-E6DBFEB3A3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42347"/>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4" name="Freeform 9">
            <a:extLst>
              <a:ext uri="{FF2B5EF4-FFF2-40B4-BE49-F238E27FC236}">
                <a16:creationId xmlns:a16="http://schemas.microsoft.com/office/drawing/2014/main" id="{4EDB2B02-86A2-46F5-A4BE-B7D9B10411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178751"/>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6" name="Freeform 10">
            <a:extLst>
              <a:ext uri="{FF2B5EF4-FFF2-40B4-BE49-F238E27FC236}">
                <a16:creationId xmlns:a16="http://schemas.microsoft.com/office/drawing/2014/main" id="{43954639-FB5D-41F4-9560-6F6DFE7784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59376"/>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98" name="Freeform 12">
            <a:extLst>
              <a:ext uri="{FF2B5EF4-FFF2-40B4-BE49-F238E27FC236}">
                <a16:creationId xmlns:a16="http://schemas.microsoft.com/office/drawing/2014/main" id="{E898931C-0323-41FA-A036-20F818B1F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0" name="Freeform 14">
            <a:extLst>
              <a:ext uri="{FF2B5EF4-FFF2-40B4-BE49-F238E27FC236}">
                <a16:creationId xmlns:a16="http://schemas.microsoft.com/office/drawing/2014/main" id="{89AFE9DD-0792-4B98-B4EB-97ACA17E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701" y="-6705"/>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2" name="Freeform 16">
            <a:extLst>
              <a:ext uri="{FF2B5EF4-FFF2-40B4-BE49-F238E27FC236}">
                <a16:creationId xmlns:a16="http://schemas.microsoft.com/office/drawing/2014/main" id="{3981F5C4-9AE1-404E-AF44-A4E6DB374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1" y="-1916"/>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4" name="Freeform 11">
            <a:extLst>
              <a:ext uri="{FF2B5EF4-FFF2-40B4-BE49-F238E27FC236}">
                <a16:creationId xmlns:a16="http://schemas.microsoft.com/office/drawing/2014/main" id="{763C1781-8726-4FAC-8C45-FF40376BE4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26601" y="-1916"/>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06" name="Freeform 21">
            <a:extLst>
              <a:ext uri="{FF2B5EF4-FFF2-40B4-BE49-F238E27FC236}">
                <a16:creationId xmlns:a16="http://schemas.microsoft.com/office/drawing/2014/main" id="{301491B5-56C7-43DC-A3D9-861EECCA0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235014" y="2872"/>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54CA4A24-E388-8AAD-C9B4-CA44DA44F76D}"/>
              </a:ext>
            </a:extLst>
          </p:cNvPr>
          <p:cNvSpPr>
            <a:spLocks noGrp="1"/>
          </p:cNvSpPr>
          <p:nvPr>
            <p:ph type="title"/>
          </p:nvPr>
        </p:nvSpPr>
        <p:spPr>
          <a:xfrm>
            <a:off x="8842248" y="1481328"/>
            <a:ext cx="2926080" cy="2468880"/>
          </a:xfrm>
        </p:spPr>
        <p:txBody>
          <a:bodyPr vert="horz" lIns="91440" tIns="45720" rIns="91440" bIns="45720" rtlCol="0" anchor="b">
            <a:normAutofit/>
          </a:bodyPr>
          <a:lstStyle/>
          <a:p>
            <a:r>
              <a:rPr lang="en-US" sz="4000" dirty="0"/>
              <a:t>Part 1: </a:t>
            </a:r>
            <a:br>
              <a:rPr lang="en-US" sz="4000" dirty="0"/>
            </a:br>
            <a:r>
              <a:rPr lang="en-US" sz="4000" dirty="0"/>
              <a:t>Recap W1 and W2 </a:t>
            </a:r>
          </a:p>
        </p:txBody>
      </p:sp>
      <p:sp>
        <p:nvSpPr>
          <p:cNvPr id="3108" name="Freeform 22">
            <a:extLst>
              <a:ext uri="{FF2B5EF4-FFF2-40B4-BE49-F238E27FC236}">
                <a16:creationId xmlns:a16="http://schemas.microsoft.com/office/drawing/2014/main" id="{237E2353-22DF-46E0-A200-FB30F8F39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020826" y="-1916"/>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0" name="Freeform 23">
            <a:extLst>
              <a:ext uri="{FF2B5EF4-FFF2-40B4-BE49-F238E27FC236}">
                <a16:creationId xmlns:a16="http://schemas.microsoft.com/office/drawing/2014/main" id="{DD6138DB-057B-45F7-A5F4-E7BFDA20D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90826" y="-1916"/>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12" name="Freeform: Shape 3111">
            <a:extLst>
              <a:ext uri="{FF2B5EF4-FFF2-40B4-BE49-F238E27FC236}">
                <a16:creationId xmlns:a16="http://schemas.microsoft.com/office/drawing/2014/main" id="{79A54AB1-B64F-4843-BFAB-81CB74E66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31529">
            <a:off x="752078" y="2218040"/>
            <a:ext cx="4418757"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3074" name="Picture 2" descr="Page 2 | 300+ Recap Pictures">
            <a:extLst>
              <a:ext uri="{FF2B5EF4-FFF2-40B4-BE49-F238E27FC236}">
                <a16:creationId xmlns:a16="http://schemas.microsoft.com/office/drawing/2014/main" id="{8AF68885-1F14-62CC-E336-A6ADBE223BD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193" b="-1"/>
          <a:stretch/>
        </p:blipFill>
        <p:spPr bwMode="auto">
          <a:xfrm>
            <a:off x="921910" y="465243"/>
            <a:ext cx="7761924"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74042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227231E0-E241-5441-BCF2-2D6ECF24D50E}"/>
              </a:ext>
            </a:extLst>
          </p:cNvPr>
          <p:cNvSpPr/>
          <p:nvPr/>
        </p:nvSpPr>
        <p:spPr>
          <a:xfrm>
            <a:off x="225911" y="259051"/>
            <a:ext cx="6745045" cy="957431"/>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C6B88E9-B8C4-2447-9DE1-946C66C2BE69}"/>
              </a:ext>
            </a:extLst>
          </p:cNvPr>
          <p:cNvSpPr>
            <a:spLocks noGrp="1"/>
          </p:cNvSpPr>
          <p:nvPr>
            <p:ph type="title"/>
          </p:nvPr>
        </p:nvSpPr>
        <p:spPr>
          <a:xfrm>
            <a:off x="375622" y="96183"/>
            <a:ext cx="10515600" cy="1325563"/>
          </a:xfrm>
        </p:spPr>
        <p:txBody>
          <a:bodyPr/>
          <a:lstStyle/>
          <a:p>
            <a:r>
              <a:rPr lang="en-GB" dirty="0"/>
              <a:t>PACE Codes of Practice </a:t>
            </a:r>
          </a:p>
        </p:txBody>
      </p:sp>
      <p:graphicFrame>
        <p:nvGraphicFramePr>
          <p:cNvPr id="4" name="Table 4">
            <a:extLst>
              <a:ext uri="{FF2B5EF4-FFF2-40B4-BE49-F238E27FC236}">
                <a16:creationId xmlns:a16="http://schemas.microsoft.com/office/drawing/2014/main" id="{62DBD519-397F-8648-BC65-026674AA3F44}"/>
              </a:ext>
            </a:extLst>
          </p:cNvPr>
          <p:cNvGraphicFramePr>
            <a:graphicFrameLocks noGrp="1"/>
          </p:cNvGraphicFramePr>
          <p:nvPr>
            <p:ph idx="1"/>
          </p:nvPr>
        </p:nvGraphicFramePr>
        <p:xfrm>
          <a:off x="225911" y="2195935"/>
          <a:ext cx="6875033" cy="3329305"/>
        </p:xfrm>
        <a:graphic>
          <a:graphicData uri="http://schemas.openxmlformats.org/drawingml/2006/table">
            <a:tbl>
              <a:tblPr firstRow="1" bandRow="1">
                <a:tableStyleId>{5C22544A-7EE6-4342-B048-85BDC9FD1C3A}</a:tableStyleId>
              </a:tblPr>
              <a:tblGrid>
                <a:gridCol w="696881">
                  <a:extLst>
                    <a:ext uri="{9D8B030D-6E8A-4147-A177-3AD203B41FA5}">
                      <a16:colId xmlns:a16="http://schemas.microsoft.com/office/drawing/2014/main" val="2413635234"/>
                    </a:ext>
                  </a:extLst>
                </a:gridCol>
                <a:gridCol w="6178152">
                  <a:extLst>
                    <a:ext uri="{9D8B030D-6E8A-4147-A177-3AD203B41FA5}">
                      <a16:colId xmlns:a16="http://schemas.microsoft.com/office/drawing/2014/main" val="3006729942"/>
                    </a:ext>
                  </a:extLst>
                </a:gridCol>
              </a:tblGrid>
              <a:tr h="367665">
                <a:tc>
                  <a:txBody>
                    <a:bodyPr/>
                    <a:lstStyle/>
                    <a:p>
                      <a:pPr algn="ctr"/>
                      <a:r>
                        <a:rPr lang="en-GB" dirty="0"/>
                        <a:t>Code </a:t>
                      </a:r>
                    </a:p>
                  </a:txBody>
                  <a:tcPr/>
                </a:tc>
                <a:tc>
                  <a:txBody>
                    <a:bodyPr/>
                    <a:lstStyle/>
                    <a:p>
                      <a:pPr algn="ctr"/>
                      <a:r>
                        <a:rPr lang="en-GB" dirty="0"/>
                        <a:t>General areas covered</a:t>
                      </a:r>
                    </a:p>
                  </a:txBody>
                  <a:tcPr/>
                </a:tc>
                <a:extLst>
                  <a:ext uri="{0D108BD9-81ED-4DB2-BD59-A6C34878D82A}">
                    <a16:rowId xmlns:a16="http://schemas.microsoft.com/office/drawing/2014/main" val="2430303094"/>
                  </a:ext>
                </a:extLst>
              </a:tr>
              <a:tr h="370840">
                <a:tc>
                  <a:txBody>
                    <a:bodyPr/>
                    <a:lstStyle/>
                    <a:p>
                      <a:pPr algn="ctr"/>
                      <a:r>
                        <a:rPr lang="en-GB" dirty="0"/>
                        <a:t>A</a:t>
                      </a:r>
                    </a:p>
                  </a:txBody>
                  <a:tcPr/>
                </a:tc>
                <a:tc>
                  <a:txBody>
                    <a:bodyPr/>
                    <a:lstStyle/>
                    <a:p>
                      <a:pPr algn="ctr"/>
                      <a:r>
                        <a:rPr lang="en-GB" dirty="0"/>
                        <a:t>Stop and Search</a:t>
                      </a:r>
                    </a:p>
                  </a:txBody>
                  <a:tcPr/>
                </a:tc>
                <a:extLst>
                  <a:ext uri="{0D108BD9-81ED-4DB2-BD59-A6C34878D82A}">
                    <a16:rowId xmlns:a16="http://schemas.microsoft.com/office/drawing/2014/main" val="1308439908"/>
                  </a:ext>
                </a:extLst>
              </a:tr>
              <a:tr h="370840">
                <a:tc>
                  <a:txBody>
                    <a:bodyPr/>
                    <a:lstStyle/>
                    <a:p>
                      <a:pPr algn="ctr"/>
                      <a:r>
                        <a:rPr lang="en-GB" dirty="0"/>
                        <a:t>B</a:t>
                      </a:r>
                    </a:p>
                  </a:txBody>
                  <a:tcPr/>
                </a:tc>
                <a:tc>
                  <a:txBody>
                    <a:bodyPr/>
                    <a:lstStyle/>
                    <a:p>
                      <a:pPr algn="ctr"/>
                      <a:r>
                        <a:rPr lang="en-GB" dirty="0"/>
                        <a:t>Search of premises </a:t>
                      </a:r>
                    </a:p>
                  </a:txBody>
                  <a:tcPr/>
                </a:tc>
                <a:extLst>
                  <a:ext uri="{0D108BD9-81ED-4DB2-BD59-A6C34878D82A}">
                    <a16:rowId xmlns:a16="http://schemas.microsoft.com/office/drawing/2014/main" val="227531235"/>
                  </a:ext>
                </a:extLst>
              </a:tr>
              <a:tr h="370840">
                <a:tc>
                  <a:txBody>
                    <a:bodyPr/>
                    <a:lstStyle/>
                    <a:p>
                      <a:pPr algn="ctr"/>
                      <a:r>
                        <a:rPr lang="en-GB" dirty="0"/>
                        <a:t>C</a:t>
                      </a:r>
                    </a:p>
                  </a:txBody>
                  <a:tcPr/>
                </a:tc>
                <a:tc>
                  <a:txBody>
                    <a:bodyPr/>
                    <a:lstStyle/>
                    <a:p>
                      <a:pPr algn="ctr"/>
                      <a:r>
                        <a:rPr lang="en-GB" dirty="0"/>
                        <a:t>Detention, treatment, and questioning of suspects </a:t>
                      </a:r>
                    </a:p>
                  </a:txBody>
                  <a:tcPr/>
                </a:tc>
                <a:extLst>
                  <a:ext uri="{0D108BD9-81ED-4DB2-BD59-A6C34878D82A}">
                    <a16:rowId xmlns:a16="http://schemas.microsoft.com/office/drawing/2014/main" val="1678732183"/>
                  </a:ext>
                </a:extLst>
              </a:tr>
              <a:tr h="370840">
                <a:tc>
                  <a:txBody>
                    <a:bodyPr/>
                    <a:lstStyle/>
                    <a:p>
                      <a:pPr algn="ctr"/>
                      <a:r>
                        <a:rPr lang="en-GB" dirty="0"/>
                        <a:t>D</a:t>
                      </a:r>
                    </a:p>
                  </a:txBody>
                  <a:tcPr/>
                </a:tc>
                <a:tc>
                  <a:txBody>
                    <a:bodyPr/>
                    <a:lstStyle/>
                    <a:p>
                      <a:pPr algn="ctr"/>
                      <a:r>
                        <a:rPr lang="en-GB" dirty="0"/>
                        <a:t>ID of suspects </a:t>
                      </a:r>
                    </a:p>
                  </a:txBody>
                  <a:tcPr/>
                </a:tc>
                <a:extLst>
                  <a:ext uri="{0D108BD9-81ED-4DB2-BD59-A6C34878D82A}">
                    <a16:rowId xmlns:a16="http://schemas.microsoft.com/office/drawing/2014/main" val="549946904"/>
                  </a:ext>
                </a:extLst>
              </a:tr>
              <a:tr h="370840">
                <a:tc>
                  <a:txBody>
                    <a:bodyPr/>
                    <a:lstStyle/>
                    <a:p>
                      <a:pPr algn="ctr"/>
                      <a:r>
                        <a:rPr lang="en-GB" dirty="0"/>
                        <a:t>E</a:t>
                      </a:r>
                    </a:p>
                  </a:txBody>
                  <a:tcPr/>
                </a:tc>
                <a:tc>
                  <a:txBody>
                    <a:bodyPr/>
                    <a:lstStyle/>
                    <a:p>
                      <a:pPr algn="ctr"/>
                      <a:r>
                        <a:rPr lang="en-GB" dirty="0"/>
                        <a:t>Audio-only recording of interviews</a:t>
                      </a:r>
                    </a:p>
                  </a:txBody>
                  <a:tcPr/>
                </a:tc>
                <a:extLst>
                  <a:ext uri="{0D108BD9-81ED-4DB2-BD59-A6C34878D82A}">
                    <a16:rowId xmlns:a16="http://schemas.microsoft.com/office/drawing/2014/main" val="2802871484"/>
                  </a:ext>
                </a:extLst>
              </a:tr>
              <a:tr h="370840">
                <a:tc>
                  <a:txBody>
                    <a:bodyPr/>
                    <a:lstStyle/>
                    <a:p>
                      <a:pPr algn="ctr"/>
                      <a:r>
                        <a:rPr lang="en-GB" dirty="0"/>
                        <a:t>F</a:t>
                      </a:r>
                    </a:p>
                  </a:txBody>
                  <a:tcPr/>
                </a:tc>
                <a:tc>
                  <a:txBody>
                    <a:bodyPr/>
                    <a:lstStyle/>
                    <a:p>
                      <a:pPr algn="ctr"/>
                      <a:r>
                        <a:rPr lang="en-GB" dirty="0"/>
                        <a:t>Audio-visual recording of interviews </a:t>
                      </a:r>
                    </a:p>
                  </a:txBody>
                  <a:tcPr/>
                </a:tc>
                <a:extLst>
                  <a:ext uri="{0D108BD9-81ED-4DB2-BD59-A6C34878D82A}">
                    <a16:rowId xmlns:a16="http://schemas.microsoft.com/office/drawing/2014/main" val="4125991511"/>
                  </a:ext>
                </a:extLst>
              </a:tr>
              <a:tr h="370840">
                <a:tc>
                  <a:txBody>
                    <a:bodyPr/>
                    <a:lstStyle/>
                    <a:p>
                      <a:pPr algn="ctr"/>
                      <a:r>
                        <a:rPr lang="en-GB" dirty="0"/>
                        <a:t>G</a:t>
                      </a:r>
                    </a:p>
                  </a:txBody>
                  <a:tcPr/>
                </a:tc>
                <a:tc>
                  <a:txBody>
                    <a:bodyPr/>
                    <a:lstStyle/>
                    <a:p>
                      <a:pPr algn="ctr"/>
                      <a:r>
                        <a:rPr lang="en-GB" dirty="0"/>
                        <a:t>Power of arrest </a:t>
                      </a:r>
                    </a:p>
                  </a:txBody>
                  <a:tcPr/>
                </a:tc>
                <a:extLst>
                  <a:ext uri="{0D108BD9-81ED-4DB2-BD59-A6C34878D82A}">
                    <a16:rowId xmlns:a16="http://schemas.microsoft.com/office/drawing/2014/main" val="3714131708"/>
                  </a:ext>
                </a:extLst>
              </a:tr>
              <a:tr h="0">
                <a:tc>
                  <a:txBody>
                    <a:bodyPr/>
                    <a:lstStyle/>
                    <a:p>
                      <a:pPr algn="ctr"/>
                      <a:r>
                        <a:rPr lang="en-GB" dirty="0"/>
                        <a:t>H</a:t>
                      </a:r>
                    </a:p>
                  </a:txBody>
                  <a:tcPr/>
                </a:tc>
                <a:tc>
                  <a:txBody>
                    <a:bodyPr/>
                    <a:lstStyle/>
                    <a:p>
                      <a:pPr algn="ctr"/>
                      <a:r>
                        <a:rPr lang="en-GB" dirty="0"/>
                        <a:t>Detention, treatment, and questioning of terrorist suspects </a:t>
                      </a:r>
                    </a:p>
                  </a:txBody>
                  <a:tcPr/>
                </a:tc>
                <a:extLst>
                  <a:ext uri="{0D108BD9-81ED-4DB2-BD59-A6C34878D82A}">
                    <a16:rowId xmlns:a16="http://schemas.microsoft.com/office/drawing/2014/main" val="2564986601"/>
                  </a:ext>
                </a:extLst>
              </a:tr>
            </a:tbl>
          </a:graphicData>
        </a:graphic>
      </p:graphicFrame>
      <p:sp>
        <p:nvSpPr>
          <p:cNvPr id="5" name="TextBox 4">
            <a:extLst>
              <a:ext uri="{FF2B5EF4-FFF2-40B4-BE49-F238E27FC236}">
                <a16:creationId xmlns:a16="http://schemas.microsoft.com/office/drawing/2014/main" id="{96745D2B-9A83-2D4D-B72A-48F7AFAAC12E}"/>
              </a:ext>
            </a:extLst>
          </p:cNvPr>
          <p:cNvSpPr txBox="1"/>
          <p:nvPr/>
        </p:nvSpPr>
        <p:spPr>
          <a:xfrm>
            <a:off x="225911" y="1523305"/>
            <a:ext cx="7625378" cy="369332"/>
          </a:xfrm>
          <a:prstGeom prst="rect">
            <a:avLst/>
          </a:prstGeom>
          <a:noFill/>
        </p:spPr>
        <p:txBody>
          <a:bodyPr wrap="square" rtlCol="0">
            <a:spAutoFit/>
          </a:bodyPr>
          <a:lstStyle/>
          <a:p>
            <a:r>
              <a:rPr lang="en-GB" dirty="0"/>
              <a:t>Provide guidelines on how investigative processes should be conducted</a:t>
            </a:r>
          </a:p>
        </p:txBody>
      </p:sp>
      <p:sp>
        <p:nvSpPr>
          <p:cNvPr id="3" name="TextBox 2">
            <a:extLst>
              <a:ext uri="{FF2B5EF4-FFF2-40B4-BE49-F238E27FC236}">
                <a16:creationId xmlns:a16="http://schemas.microsoft.com/office/drawing/2014/main" id="{B00DBFDC-74FB-0BAA-7C36-F1B8CE02BA63}"/>
              </a:ext>
            </a:extLst>
          </p:cNvPr>
          <p:cNvSpPr txBox="1"/>
          <p:nvPr/>
        </p:nvSpPr>
        <p:spPr>
          <a:xfrm>
            <a:off x="8262257" y="1523305"/>
            <a:ext cx="3200400" cy="3877985"/>
          </a:xfrm>
          <a:prstGeom prst="rect">
            <a:avLst/>
          </a:prstGeom>
          <a:noFill/>
        </p:spPr>
        <p:txBody>
          <a:bodyPr wrap="square" rtlCol="0">
            <a:spAutoFit/>
          </a:bodyPr>
          <a:lstStyle/>
          <a:p>
            <a:pPr algn="ctr"/>
            <a:r>
              <a:rPr lang="en-US" sz="2400" dirty="0">
                <a:solidFill>
                  <a:schemeClr val="accent1">
                    <a:lumMod val="75000"/>
                  </a:schemeClr>
                </a:solidFill>
              </a:rPr>
              <a:t>Definitions: CPIA 1996</a:t>
            </a:r>
            <a:br>
              <a:rPr lang="en-US" sz="2400" dirty="0"/>
            </a:br>
            <a:br>
              <a:rPr lang="en-US" sz="2400" dirty="0"/>
            </a:br>
            <a:r>
              <a:rPr lang="en-US" sz="2400" dirty="0"/>
              <a:t>-‘Criminal Investigator’ </a:t>
            </a:r>
          </a:p>
          <a:p>
            <a:pPr algn="ctr"/>
            <a:endParaRPr lang="en-US" sz="2400" dirty="0"/>
          </a:p>
          <a:p>
            <a:pPr algn="ctr"/>
            <a:r>
              <a:rPr lang="en-US" sz="2400" dirty="0"/>
              <a:t>-‘Criminal Investigation’</a:t>
            </a:r>
          </a:p>
          <a:p>
            <a:pPr algn="ctr"/>
            <a:endParaRPr lang="en-US" sz="2400" dirty="0"/>
          </a:p>
          <a:p>
            <a:pPr algn="ctr"/>
            <a:r>
              <a:rPr lang="en-US" sz="2400" dirty="0"/>
              <a:t>-‘Material’ </a:t>
            </a:r>
          </a:p>
          <a:p>
            <a:pPr algn="ctr"/>
            <a:endParaRPr lang="en-US" sz="2400" dirty="0"/>
          </a:p>
          <a:p>
            <a:endParaRPr lang="en-US" dirty="0"/>
          </a:p>
          <a:p>
            <a:endParaRPr lang="en-US" dirty="0"/>
          </a:p>
          <a:p>
            <a:r>
              <a:rPr lang="en-US" dirty="0"/>
              <a:t> </a:t>
            </a:r>
          </a:p>
        </p:txBody>
      </p:sp>
    </p:spTree>
    <p:extLst>
      <p:ext uri="{BB962C8B-B14F-4D97-AF65-F5344CB8AC3E}">
        <p14:creationId xmlns:p14="http://schemas.microsoft.com/office/powerpoint/2010/main" val="6373644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F4023-DFCC-AD46-A6CA-C1BDC6C5B657}"/>
              </a:ext>
            </a:extLst>
          </p:cNvPr>
          <p:cNvSpPr>
            <a:spLocks noGrp="1"/>
          </p:cNvSpPr>
          <p:nvPr>
            <p:ph type="title"/>
          </p:nvPr>
        </p:nvSpPr>
        <p:spPr>
          <a:xfrm>
            <a:off x="178888" y="157179"/>
            <a:ext cx="10515600" cy="1325563"/>
          </a:xfrm>
        </p:spPr>
        <p:txBody>
          <a:bodyPr/>
          <a:lstStyle/>
          <a:p>
            <a:r>
              <a:rPr lang="en-GB" b="1" u="sng" dirty="0"/>
              <a:t>The National Decision Model (NDM)</a:t>
            </a:r>
          </a:p>
        </p:txBody>
      </p:sp>
      <p:pic>
        <p:nvPicPr>
          <p:cNvPr id="15362" name="Picture 2">
            <a:extLst>
              <a:ext uri="{FF2B5EF4-FFF2-40B4-BE49-F238E27FC236}">
                <a16:creationId xmlns:a16="http://schemas.microsoft.com/office/drawing/2014/main" id="{3F9E8189-5FFF-9046-9379-78F6195563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9324" y="967683"/>
            <a:ext cx="9354066" cy="573313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774D5B6-C4FF-0D2F-59E4-BA0ADF213307}"/>
              </a:ext>
            </a:extLst>
          </p:cNvPr>
          <p:cNvSpPr txBox="1"/>
          <p:nvPr/>
        </p:nvSpPr>
        <p:spPr>
          <a:xfrm>
            <a:off x="8980714" y="2318373"/>
            <a:ext cx="2873829" cy="3662541"/>
          </a:xfrm>
          <a:prstGeom prst="rect">
            <a:avLst/>
          </a:prstGeom>
          <a:noFill/>
        </p:spPr>
        <p:txBody>
          <a:bodyPr wrap="square" rtlCol="0">
            <a:spAutoFit/>
          </a:bodyPr>
          <a:lstStyle/>
          <a:p>
            <a:r>
              <a:rPr lang="en-US" sz="2800" dirty="0"/>
              <a:t>JPLANE </a:t>
            </a:r>
          </a:p>
          <a:p>
            <a:endParaRPr lang="en-US" sz="2800" dirty="0"/>
          </a:p>
          <a:p>
            <a:r>
              <a:rPr lang="en-US" sz="2800" dirty="0"/>
              <a:t>Discretion</a:t>
            </a:r>
          </a:p>
          <a:p>
            <a:endParaRPr lang="en-US" sz="2800" dirty="0"/>
          </a:p>
          <a:p>
            <a:r>
              <a:rPr lang="en-US" sz="2800" dirty="0"/>
              <a:t>ABC Approach</a:t>
            </a:r>
          </a:p>
          <a:p>
            <a:endParaRPr lang="en-US" sz="2800" dirty="0"/>
          </a:p>
          <a:p>
            <a:r>
              <a:rPr lang="en-US" sz="2800" dirty="0"/>
              <a:t>Human Rights   </a:t>
            </a:r>
          </a:p>
          <a:p>
            <a:endParaRPr lang="en-US" dirty="0"/>
          </a:p>
          <a:p>
            <a:endParaRPr lang="en-US" dirty="0"/>
          </a:p>
        </p:txBody>
      </p:sp>
    </p:spTree>
    <p:extLst>
      <p:ext uri="{BB962C8B-B14F-4D97-AF65-F5344CB8AC3E}">
        <p14:creationId xmlns:p14="http://schemas.microsoft.com/office/powerpoint/2010/main" val="11956981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AE412251-3D7A-EA00-F7D5-0B00ABF165E1}"/>
              </a:ext>
            </a:extLst>
          </p:cNvPr>
          <p:cNvPicPr>
            <a:picLocks noChangeAspect="1"/>
          </p:cNvPicPr>
          <p:nvPr/>
        </p:nvPicPr>
        <p:blipFill>
          <a:blip r:embed="rId3"/>
          <a:stretch>
            <a:fillRect/>
          </a:stretch>
        </p:blipFill>
        <p:spPr>
          <a:xfrm>
            <a:off x="1671077" y="392672"/>
            <a:ext cx="8849846" cy="6072656"/>
          </a:xfrm>
          <a:prstGeom prst="rect">
            <a:avLst/>
          </a:prstGeom>
        </p:spPr>
      </p:pic>
    </p:spTree>
    <p:extLst>
      <p:ext uri="{BB962C8B-B14F-4D97-AF65-F5344CB8AC3E}">
        <p14:creationId xmlns:p14="http://schemas.microsoft.com/office/powerpoint/2010/main" val="21931190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DC0CE-325F-FC44-8B3F-E0007BD8ACDE}"/>
              </a:ext>
            </a:extLst>
          </p:cNvPr>
          <p:cNvSpPr>
            <a:spLocks noGrp="1"/>
          </p:cNvSpPr>
          <p:nvPr>
            <p:ph type="title"/>
          </p:nvPr>
        </p:nvSpPr>
        <p:spPr>
          <a:xfrm>
            <a:off x="481955" y="670559"/>
            <a:ext cx="4683321" cy="2148841"/>
          </a:xfrm>
        </p:spPr>
        <p:txBody>
          <a:bodyPr anchor="t">
            <a:normAutofit fontScale="90000"/>
          </a:bodyPr>
          <a:lstStyle/>
          <a:p>
            <a:r>
              <a:rPr lang="en-GB" sz="8000" u="sng" dirty="0">
                <a:latin typeface="Arial Rounded MT Bold" panose="020F0704030504030204" pitchFamily="34" charset="77"/>
              </a:rPr>
              <a:t>Forensics</a:t>
            </a:r>
          </a:p>
        </p:txBody>
      </p:sp>
      <p:pic>
        <p:nvPicPr>
          <p:cNvPr id="9218" name="Picture 2" descr="Forensic Science | McDaniel">
            <a:extLst>
              <a:ext uri="{FF2B5EF4-FFF2-40B4-BE49-F238E27FC236}">
                <a16:creationId xmlns:a16="http://schemas.microsoft.com/office/drawing/2014/main" id="{601B3C9D-9B79-1B44-B1D4-38B9542A890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086" r="1" b="1"/>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28CD703-4F74-6F48-8ACC-A06E56C61FB3}"/>
              </a:ext>
            </a:extLst>
          </p:cNvPr>
          <p:cNvSpPr>
            <a:spLocks noGrp="1"/>
          </p:cNvSpPr>
          <p:nvPr>
            <p:ph idx="1"/>
          </p:nvPr>
        </p:nvSpPr>
        <p:spPr>
          <a:xfrm>
            <a:off x="6096000" y="670559"/>
            <a:ext cx="5256786" cy="5445076"/>
          </a:xfrm>
        </p:spPr>
        <p:txBody>
          <a:bodyPr anchor="t">
            <a:normAutofit/>
          </a:bodyPr>
          <a:lstStyle/>
          <a:p>
            <a:pPr marL="0" indent="0">
              <a:buNone/>
            </a:pPr>
            <a:r>
              <a:rPr lang="en-GB" sz="2000" dirty="0">
                <a:solidFill>
                  <a:srgbClr val="FF0000"/>
                </a:solidFill>
              </a:rPr>
              <a:t>Investigating a crime scene and forensic analysis using specialist procedures and techniques can provide evidence to:</a:t>
            </a:r>
          </a:p>
          <a:p>
            <a:pPr marL="0" indent="0">
              <a:buNone/>
            </a:pPr>
            <a:endParaRPr lang="en-GB" sz="2000" dirty="0"/>
          </a:p>
          <a:p>
            <a:r>
              <a:rPr lang="en-GB" sz="2000" dirty="0"/>
              <a:t>Prove that a crime has been committed</a:t>
            </a:r>
          </a:p>
          <a:p>
            <a:r>
              <a:rPr lang="en-GB" sz="2000" dirty="0"/>
              <a:t>Exclude a suspect from a scene</a:t>
            </a:r>
          </a:p>
          <a:p>
            <a:r>
              <a:rPr lang="en-GB" sz="2000" dirty="0"/>
              <a:t>Link a suspect with a scene</a:t>
            </a:r>
          </a:p>
          <a:p>
            <a:r>
              <a:rPr lang="en-GB" sz="2000" dirty="0"/>
              <a:t>Establish the identity of a victim, suspect or witness</a:t>
            </a:r>
          </a:p>
          <a:p>
            <a:r>
              <a:rPr lang="en-GB" sz="2000" dirty="0"/>
              <a:t>Corroborate or disprove witness accounts</a:t>
            </a:r>
          </a:p>
          <a:p>
            <a:r>
              <a:rPr lang="en-GB" sz="2000" dirty="0"/>
              <a:t>Interpret the scene in relation to movements within the scene and sequences of events</a:t>
            </a:r>
          </a:p>
          <a:p>
            <a:r>
              <a:rPr lang="en-GB" sz="2000" dirty="0"/>
              <a:t>Link crime scene to crime scene and provide intelligence on crime patterns</a:t>
            </a:r>
          </a:p>
          <a:p>
            <a:endParaRPr lang="en-GB" sz="2000" dirty="0"/>
          </a:p>
        </p:txBody>
      </p:sp>
      <p:sp>
        <p:nvSpPr>
          <p:cNvPr id="4" name="TextBox 3">
            <a:extLst>
              <a:ext uri="{FF2B5EF4-FFF2-40B4-BE49-F238E27FC236}">
                <a16:creationId xmlns:a16="http://schemas.microsoft.com/office/drawing/2014/main" id="{EB77F6F0-DCA0-7743-8665-68D6B9D747F3}"/>
              </a:ext>
            </a:extLst>
          </p:cNvPr>
          <p:cNvSpPr txBox="1"/>
          <p:nvPr/>
        </p:nvSpPr>
        <p:spPr>
          <a:xfrm>
            <a:off x="8625385" y="6197973"/>
            <a:ext cx="3316406"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1236512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Pentagon 14">
            <a:extLst>
              <a:ext uri="{FF2B5EF4-FFF2-40B4-BE49-F238E27FC236}">
                <a16:creationId xmlns:a16="http://schemas.microsoft.com/office/drawing/2014/main" id="{3EB727F9-F15C-9D4E-B8D9-734AE631A150}"/>
              </a:ext>
            </a:extLst>
          </p:cNvPr>
          <p:cNvSpPr/>
          <p:nvPr/>
        </p:nvSpPr>
        <p:spPr>
          <a:xfrm>
            <a:off x="0" y="259307"/>
            <a:ext cx="6878472" cy="914400"/>
          </a:xfrm>
          <a:prstGeom prst="homePlat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13" name="Rectangle 12">
            <a:extLst>
              <a:ext uri="{FF2B5EF4-FFF2-40B4-BE49-F238E27FC236}">
                <a16:creationId xmlns:a16="http://schemas.microsoft.com/office/drawing/2014/main" id="{4DC75075-4AEA-E949-8FEE-B1D370034570}"/>
              </a:ext>
            </a:extLst>
          </p:cNvPr>
          <p:cNvSpPr/>
          <p:nvPr/>
        </p:nvSpPr>
        <p:spPr>
          <a:xfrm>
            <a:off x="696036" y="5609230"/>
            <a:ext cx="4342484" cy="964281"/>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10403" y="64540"/>
            <a:ext cx="10515600" cy="1325563"/>
          </a:xfrm>
        </p:spPr>
        <p:txBody>
          <a:bodyPr/>
          <a:lstStyle/>
          <a:p>
            <a:r>
              <a:rPr lang="en-GB" dirty="0"/>
              <a:t>Forensic Science</a:t>
            </a:r>
          </a:p>
        </p:txBody>
      </p:sp>
      <p:sp>
        <p:nvSpPr>
          <p:cNvPr id="3" name="Content Placeholder 2"/>
          <p:cNvSpPr>
            <a:spLocks noGrp="1"/>
          </p:cNvSpPr>
          <p:nvPr>
            <p:ph sz="half" idx="1"/>
          </p:nvPr>
        </p:nvSpPr>
        <p:spPr>
          <a:xfrm>
            <a:off x="688485" y="4354177"/>
            <a:ext cx="4401671" cy="3777622"/>
          </a:xfrm>
        </p:spPr>
        <p:txBody>
          <a:bodyPr>
            <a:normAutofit/>
          </a:bodyPr>
          <a:lstStyle/>
          <a:p>
            <a:pPr marL="0" lvl="0" indent="0">
              <a:buNone/>
            </a:pPr>
            <a:endParaRPr lang="en-GB" dirty="0">
              <a:solidFill>
                <a:prstClr val="black"/>
              </a:solidFill>
            </a:endParaRPr>
          </a:p>
          <a:p>
            <a:pPr marL="0" lvl="0" indent="0">
              <a:buNone/>
            </a:pPr>
            <a:endParaRPr lang="en-GB" sz="2400" dirty="0">
              <a:solidFill>
                <a:prstClr val="black"/>
              </a:solidFill>
              <a:latin typeface="+mj-lt"/>
              <a:cs typeface="Calibri" panose="020F0502020204030204" pitchFamily="34" charset="0"/>
            </a:endParaRPr>
          </a:p>
          <a:p>
            <a:pPr marL="0" lvl="0" indent="0" algn="ctr">
              <a:buNone/>
            </a:pPr>
            <a:endParaRPr lang="en-GB" sz="1800" dirty="0">
              <a:solidFill>
                <a:prstClr val="black"/>
              </a:solidFill>
              <a:latin typeface="+mj-lt"/>
              <a:cs typeface="Calibri" panose="020F0502020204030204" pitchFamily="34" charset="0"/>
            </a:endParaRPr>
          </a:p>
          <a:p>
            <a:pPr marL="0" lvl="0" indent="0" algn="ctr">
              <a:buNone/>
            </a:pPr>
            <a:r>
              <a:rPr lang="en-GB" sz="1800" dirty="0">
                <a:solidFill>
                  <a:schemeClr val="bg1"/>
                </a:solidFill>
                <a:latin typeface="+mj-lt"/>
                <a:cs typeface="Calibri" panose="020F0502020204030204" pitchFamily="34" charset="0"/>
              </a:rPr>
              <a:t>The Interpretation and evaluation of scientific evidence and the presentation of scientific results in court.</a:t>
            </a:r>
          </a:p>
          <a:p>
            <a:pPr lvl="0"/>
            <a:endParaRPr lang="en-GB" dirty="0">
              <a:solidFill>
                <a:prstClr val="black"/>
              </a:solidFill>
            </a:endParaRPr>
          </a:p>
          <a:p>
            <a:endParaRPr lang="en-GB" dirty="0"/>
          </a:p>
          <a:p>
            <a:endParaRPr lang="en-GB" dirty="0"/>
          </a:p>
        </p:txBody>
      </p:sp>
      <p:pic>
        <p:nvPicPr>
          <p:cNvPr id="5" name="Content Placeholder 4"/>
          <p:cNvPicPr>
            <a:picLocks noGrp="1" noChangeAspect="1"/>
          </p:cNvPicPr>
          <p:nvPr>
            <p:ph sz="half" idx="2"/>
          </p:nvPr>
        </p:nvPicPr>
        <p:blipFill>
          <a:blip r:embed="rId3"/>
          <a:stretch>
            <a:fillRect/>
          </a:stretch>
        </p:blipFill>
        <p:spPr>
          <a:xfrm>
            <a:off x="7810279" y="590877"/>
            <a:ext cx="3295013" cy="2038350"/>
          </a:xfrm>
          <a:prstGeom prst="rect">
            <a:avLst/>
          </a:prstGeom>
        </p:spPr>
      </p:pic>
      <p:pic>
        <p:nvPicPr>
          <p:cNvPr id="6" name="Picture 5"/>
          <p:cNvPicPr>
            <a:picLocks noChangeAspect="1"/>
          </p:cNvPicPr>
          <p:nvPr/>
        </p:nvPicPr>
        <p:blipFill>
          <a:blip r:embed="rId4"/>
          <a:stretch>
            <a:fillRect/>
          </a:stretch>
        </p:blipFill>
        <p:spPr>
          <a:xfrm>
            <a:off x="6515433" y="2089291"/>
            <a:ext cx="3374955" cy="1692648"/>
          </a:xfrm>
          <a:prstGeom prst="rect">
            <a:avLst/>
          </a:prstGeom>
        </p:spPr>
      </p:pic>
      <p:pic>
        <p:nvPicPr>
          <p:cNvPr id="7" name="Picture 6"/>
          <p:cNvPicPr>
            <a:picLocks noChangeAspect="1"/>
          </p:cNvPicPr>
          <p:nvPr/>
        </p:nvPicPr>
        <p:blipFill>
          <a:blip r:embed="rId5"/>
          <a:stretch>
            <a:fillRect/>
          </a:stretch>
        </p:blipFill>
        <p:spPr>
          <a:xfrm>
            <a:off x="7810278" y="3572734"/>
            <a:ext cx="3295013" cy="1822077"/>
          </a:xfrm>
          <a:prstGeom prst="rect">
            <a:avLst/>
          </a:prstGeom>
        </p:spPr>
      </p:pic>
      <p:sp>
        <p:nvSpPr>
          <p:cNvPr id="8" name="TextBox 7">
            <a:extLst>
              <a:ext uri="{FF2B5EF4-FFF2-40B4-BE49-F238E27FC236}">
                <a16:creationId xmlns:a16="http://schemas.microsoft.com/office/drawing/2014/main" id="{7CB6E644-E7EB-AB4F-B99D-B8CB1F166E10}"/>
              </a:ext>
            </a:extLst>
          </p:cNvPr>
          <p:cNvSpPr txBox="1"/>
          <p:nvPr/>
        </p:nvSpPr>
        <p:spPr>
          <a:xfrm>
            <a:off x="210403" y="1354848"/>
            <a:ext cx="6100548" cy="1200329"/>
          </a:xfrm>
          <a:prstGeom prst="rect">
            <a:avLst/>
          </a:prstGeom>
          <a:noFill/>
        </p:spPr>
        <p:txBody>
          <a:bodyPr wrap="square">
            <a:spAutoFit/>
          </a:bodyPr>
          <a:lstStyle/>
          <a:p>
            <a:pPr lvl="0"/>
            <a:r>
              <a:rPr lang="en-GB" sz="1800" dirty="0">
                <a:solidFill>
                  <a:prstClr val="black"/>
                </a:solidFill>
                <a:latin typeface="+mj-lt"/>
                <a:cs typeface="Calibri" panose="020F0502020204030204" pitchFamily="34" charset="0"/>
              </a:rPr>
              <a:t>Plays a crucial role in many criminal prosecutions, every piece of forensic evidence goes through three key stages between its recovery from the crime scene to the presentation of scientific findings at court. </a:t>
            </a:r>
          </a:p>
        </p:txBody>
      </p:sp>
      <p:pic>
        <p:nvPicPr>
          <p:cNvPr id="10242" name="Picture 2" descr="MSc Analytical and Forensic Science | University of South Wales">
            <a:extLst>
              <a:ext uri="{FF2B5EF4-FFF2-40B4-BE49-F238E27FC236}">
                <a16:creationId xmlns:a16="http://schemas.microsoft.com/office/drawing/2014/main" id="{7BCE945C-5996-2E4B-8444-EABD5E3FB1D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515433" y="4982434"/>
            <a:ext cx="3112945" cy="1596128"/>
          </a:xfrm>
          <a:prstGeom prst="rect">
            <a:avLst/>
          </a:prstGeom>
          <a:noFill/>
          <a:extLst>
            <a:ext uri="{909E8E84-426E-40DD-AFC4-6F175D3DCCD1}">
              <a14:hiddenFill xmlns:a14="http://schemas.microsoft.com/office/drawing/2010/main">
                <a:solidFill>
                  <a:srgbClr val="FFFFFF"/>
                </a:solidFill>
              </a14:hiddenFill>
            </a:ext>
          </a:extLst>
        </p:spPr>
      </p:pic>
      <p:sp>
        <p:nvSpPr>
          <p:cNvPr id="9" name="Down Arrow Callout 8">
            <a:extLst>
              <a:ext uri="{FF2B5EF4-FFF2-40B4-BE49-F238E27FC236}">
                <a16:creationId xmlns:a16="http://schemas.microsoft.com/office/drawing/2014/main" id="{59EE954B-42A4-E947-A72F-344DE3FC414F}"/>
              </a:ext>
            </a:extLst>
          </p:cNvPr>
          <p:cNvSpPr/>
          <p:nvPr/>
        </p:nvSpPr>
        <p:spPr>
          <a:xfrm>
            <a:off x="1260885" y="2935615"/>
            <a:ext cx="3108277" cy="1200329"/>
          </a:xfrm>
          <a:prstGeom prst="downArrowCallout">
            <a:avLst>
              <a:gd name="adj1" fmla="val 25000"/>
              <a:gd name="adj2" fmla="val 23387"/>
              <a:gd name="adj3" fmla="val 24194"/>
              <a:gd name="adj4" fmla="val 64977"/>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1EF8EF12-2584-414B-ADF2-768F876E4F91}"/>
              </a:ext>
            </a:extLst>
          </p:cNvPr>
          <p:cNvSpPr txBox="1"/>
          <p:nvPr/>
        </p:nvSpPr>
        <p:spPr>
          <a:xfrm>
            <a:off x="1267042" y="2973077"/>
            <a:ext cx="3108277" cy="646331"/>
          </a:xfrm>
          <a:prstGeom prst="rect">
            <a:avLst/>
          </a:prstGeom>
          <a:noFill/>
        </p:spPr>
        <p:txBody>
          <a:bodyPr wrap="square">
            <a:spAutoFit/>
          </a:bodyPr>
          <a:lstStyle/>
          <a:p>
            <a:pPr marL="0" lvl="0" indent="0" algn="ctr">
              <a:buNone/>
            </a:pPr>
            <a:r>
              <a:rPr lang="en-GB" sz="1800" dirty="0">
                <a:solidFill>
                  <a:schemeClr val="bg1"/>
                </a:solidFill>
                <a:latin typeface="+mj-lt"/>
                <a:cs typeface="Calibri" panose="020F0502020204030204" pitchFamily="34" charset="0"/>
              </a:rPr>
              <a:t>The Recovery and </a:t>
            </a:r>
            <a:br>
              <a:rPr lang="en-GB" sz="1800" dirty="0">
                <a:solidFill>
                  <a:schemeClr val="bg1"/>
                </a:solidFill>
                <a:latin typeface="+mj-lt"/>
                <a:cs typeface="Calibri" panose="020F0502020204030204" pitchFamily="34" charset="0"/>
              </a:rPr>
            </a:br>
            <a:r>
              <a:rPr lang="en-GB" sz="1800" dirty="0">
                <a:solidFill>
                  <a:schemeClr val="bg1"/>
                </a:solidFill>
                <a:latin typeface="+mj-lt"/>
                <a:cs typeface="Calibri" panose="020F0502020204030204" pitchFamily="34" charset="0"/>
              </a:rPr>
              <a:t>Continuity of Evidence</a:t>
            </a:r>
          </a:p>
        </p:txBody>
      </p:sp>
      <p:sp>
        <p:nvSpPr>
          <p:cNvPr id="14" name="Down Arrow Callout 13">
            <a:extLst>
              <a:ext uri="{FF2B5EF4-FFF2-40B4-BE49-F238E27FC236}">
                <a16:creationId xmlns:a16="http://schemas.microsoft.com/office/drawing/2014/main" id="{E0B10C01-67A9-8748-BEB2-9DCD71E20241}"/>
              </a:ext>
            </a:extLst>
          </p:cNvPr>
          <p:cNvSpPr/>
          <p:nvPr/>
        </p:nvSpPr>
        <p:spPr>
          <a:xfrm>
            <a:off x="1260885" y="4313132"/>
            <a:ext cx="3108277" cy="1200329"/>
          </a:xfrm>
          <a:prstGeom prst="downArrowCallout">
            <a:avLst>
              <a:gd name="adj1" fmla="val 25000"/>
              <a:gd name="adj2" fmla="val 23387"/>
              <a:gd name="adj3" fmla="val 24194"/>
              <a:gd name="adj4" fmla="val 64977"/>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04087551-5AD4-AA4B-8219-CE0ED05189E5}"/>
              </a:ext>
            </a:extLst>
          </p:cNvPr>
          <p:cNvSpPr txBox="1"/>
          <p:nvPr/>
        </p:nvSpPr>
        <p:spPr>
          <a:xfrm>
            <a:off x="1260885" y="4354177"/>
            <a:ext cx="3060510" cy="646331"/>
          </a:xfrm>
          <a:prstGeom prst="rect">
            <a:avLst/>
          </a:prstGeom>
          <a:noFill/>
        </p:spPr>
        <p:txBody>
          <a:bodyPr wrap="square">
            <a:spAutoFit/>
          </a:bodyPr>
          <a:lstStyle/>
          <a:p>
            <a:pPr marL="0" lvl="0" indent="0" algn="ctr">
              <a:buNone/>
            </a:pPr>
            <a:r>
              <a:rPr lang="en-GB" sz="1800" dirty="0">
                <a:solidFill>
                  <a:schemeClr val="bg1"/>
                </a:solidFill>
                <a:latin typeface="+mj-lt"/>
                <a:cs typeface="Calibri" panose="020F0502020204030204" pitchFamily="34" charset="0"/>
              </a:rPr>
              <a:t>Analysis of the evidence recovered from crime scenes</a:t>
            </a:r>
          </a:p>
        </p:txBody>
      </p:sp>
    </p:spTree>
    <p:extLst>
      <p:ext uri="{BB962C8B-B14F-4D97-AF65-F5344CB8AC3E}">
        <p14:creationId xmlns:p14="http://schemas.microsoft.com/office/powerpoint/2010/main" val="23274134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7D6B35-6B71-BA36-CCB8-B56D402714B2}"/>
              </a:ext>
            </a:extLst>
          </p:cNvPr>
          <p:cNvSpPr>
            <a:spLocks noGrp="1"/>
          </p:cNvSpPr>
          <p:nvPr>
            <p:ph type="title"/>
          </p:nvPr>
        </p:nvSpPr>
        <p:spPr>
          <a:xfrm>
            <a:off x="640080" y="329184"/>
            <a:ext cx="6894576" cy="1783080"/>
          </a:xfrm>
        </p:spPr>
        <p:txBody>
          <a:bodyPr vert="horz" lIns="91440" tIns="45720" rIns="91440" bIns="45720" rtlCol="0" anchor="b">
            <a:normAutofit/>
          </a:bodyPr>
          <a:lstStyle/>
          <a:p>
            <a:r>
              <a:rPr lang="en-US" sz="5400" dirty="0"/>
              <a:t>Forensic Recap </a:t>
            </a:r>
          </a:p>
        </p:txBody>
      </p:sp>
      <p:sp>
        <p:nvSpPr>
          <p:cNvPr id="15"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9EAF20F-0AF2-0F0B-ABEF-0C80A1812038}"/>
              </a:ext>
            </a:extLst>
          </p:cNvPr>
          <p:cNvSpPr>
            <a:spLocks noGrp="1"/>
          </p:cNvSpPr>
          <p:nvPr>
            <p:ph sz="half" idx="1"/>
          </p:nvPr>
        </p:nvSpPr>
        <p:spPr>
          <a:xfrm>
            <a:off x="640080" y="2706624"/>
            <a:ext cx="6894576" cy="3483864"/>
          </a:xfrm>
        </p:spPr>
        <p:txBody>
          <a:bodyPr vert="horz" lIns="91440" tIns="45720" rIns="91440" bIns="45720" rtlCol="0">
            <a:normAutofit/>
          </a:bodyPr>
          <a:lstStyle/>
          <a:p>
            <a:r>
              <a:rPr lang="en-US" sz="2200" dirty="0"/>
              <a:t>Sources of Forensic Evidence </a:t>
            </a:r>
            <a:br>
              <a:rPr lang="en-US" sz="2200" dirty="0"/>
            </a:br>
            <a:r>
              <a:rPr lang="en-US" sz="2200" dirty="0"/>
              <a:t>(PIL Triangle)</a:t>
            </a:r>
          </a:p>
          <a:p>
            <a:r>
              <a:rPr lang="en-US" sz="2200" dirty="0"/>
              <a:t>Three main types of forensic Evidence </a:t>
            </a:r>
          </a:p>
          <a:p>
            <a:r>
              <a:rPr lang="en-US" sz="2200" dirty="0"/>
              <a:t>Role of a Crime Scene Investigator </a:t>
            </a:r>
          </a:p>
          <a:p>
            <a:r>
              <a:rPr lang="en-US" sz="2200" dirty="0"/>
              <a:t>The Golden Hour Principles </a:t>
            </a:r>
          </a:p>
          <a:p>
            <a:r>
              <a:rPr lang="en-US" sz="2200" dirty="0"/>
              <a:t>Chain of Evidence (W’s &amp; H)</a:t>
            </a:r>
          </a:p>
          <a:p>
            <a:r>
              <a:rPr lang="en-US" sz="2200" dirty="0"/>
              <a:t>Scene Log / CAP </a:t>
            </a:r>
          </a:p>
          <a:p>
            <a:r>
              <a:rPr lang="en-US" sz="2200" dirty="0"/>
              <a:t>The 4 R’s </a:t>
            </a:r>
          </a:p>
          <a:p>
            <a:endParaRPr lang="en-US" sz="2200" dirty="0"/>
          </a:p>
        </p:txBody>
      </p:sp>
      <p:pic>
        <p:nvPicPr>
          <p:cNvPr id="6" name="Content Placeholder 5" descr="Graphical user interface, application&#10;&#10;Description automatically generated">
            <a:extLst>
              <a:ext uri="{FF2B5EF4-FFF2-40B4-BE49-F238E27FC236}">
                <a16:creationId xmlns:a16="http://schemas.microsoft.com/office/drawing/2014/main" id="{18D7B152-E2E3-8563-9987-920C282403E5}"/>
              </a:ext>
            </a:extLst>
          </p:cNvPr>
          <p:cNvPicPr>
            <a:picLocks noGrp="1" noChangeAspect="1"/>
          </p:cNvPicPr>
          <p:nvPr>
            <p:ph sz="half" idx="2"/>
          </p:nvPr>
        </p:nvPicPr>
        <p:blipFill>
          <a:blip r:embed="rId3"/>
          <a:stretch>
            <a:fillRect/>
          </a:stretch>
        </p:blipFill>
        <p:spPr>
          <a:xfrm>
            <a:off x="6243484" y="284332"/>
            <a:ext cx="5644405" cy="3097109"/>
          </a:xfrm>
          <a:prstGeom prst="rect">
            <a:avLst/>
          </a:prstGeom>
        </p:spPr>
      </p:pic>
      <p:pic>
        <p:nvPicPr>
          <p:cNvPr id="8" name="Picture 7" descr="Graphical user interface, text, application&#10;&#10;Description automatically generated">
            <a:extLst>
              <a:ext uri="{FF2B5EF4-FFF2-40B4-BE49-F238E27FC236}">
                <a16:creationId xmlns:a16="http://schemas.microsoft.com/office/drawing/2014/main" id="{4FB5501B-53F4-148A-613F-13F666498FA0}"/>
              </a:ext>
            </a:extLst>
          </p:cNvPr>
          <p:cNvPicPr>
            <a:picLocks noChangeAspect="1"/>
          </p:cNvPicPr>
          <p:nvPr/>
        </p:nvPicPr>
        <p:blipFill>
          <a:blip r:embed="rId4"/>
          <a:stretch>
            <a:fillRect/>
          </a:stretch>
        </p:blipFill>
        <p:spPr>
          <a:xfrm>
            <a:off x="5407743" y="3660849"/>
            <a:ext cx="5763768" cy="3083615"/>
          </a:xfrm>
          <a:prstGeom prst="rect">
            <a:avLst/>
          </a:prstGeom>
        </p:spPr>
      </p:pic>
    </p:spTree>
    <p:extLst>
      <p:ext uri="{BB962C8B-B14F-4D97-AF65-F5344CB8AC3E}">
        <p14:creationId xmlns:p14="http://schemas.microsoft.com/office/powerpoint/2010/main" val="39517890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414691" y="567347"/>
            <a:ext cx="5027133" cy="1325563"/>
          </a:xfrm>
        </p:spPr>
        <p:txBody>
          <a:bodyPr>
            <a:normAutofit fontScale="90000"/>
          </a:bodyPr>
          <a:lstStyle/>
          <a:p>
            <a:r>
              <a:rPr lang="en-GB" dirty="0"/>
              <a:t>Purpose: </a:t>
            </a:r>
            <a:br>
              <a:rPr lang="en-GB" dirty="0"/>
            </a:br>
            <a:r>
              <a:rPr lang="en-GB" dirty="0"/>
              <a:t>Taking Samples in Investigations</a:t>
            </a:r>
          </a:p>
        </p:txBody>
      </p:sp>
      <p:pic>
        <p:nvPicPr>
          <p:cNvPr id="2050" name="Picture 2" descr="Police to use family members DNA to help trace missing relatives | UK |  News | Express.co.uk">
            <a:extLst>
              <a:ext uri="{FF2B5EF4-FFF2-40B4-BE49-F238E27FC236}">
                <a16:creationId xmlns:a16="http://schemas.microsoft.com/office/drawing/2014/main" id="{EC95FE96-EED8-A246-8735-58F5452ACBD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21025"/>
          <a:stretch/>
        </p:blipFill>
        <p:spPr bwMode="auto">
          <a:xfrm>
            <a:off x="5142944" y="3"/>
            <a:ext cx="6069184"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Police scientist taking samples from a shoe sole in a crime lab, conceptual  image Stock Photo - Alamy">
            <a:extLst>
              <a:ext uri="{FF2B5EF4-FFF2-40B4-BE49-F238E27FC236}">
                <a16:creationId xmlns:a16="http://schemas.microsoft.com/office/drawing/2014/main" id="{F259D6F6-D120-B940-B40D-BBED0B1C35A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3076" b="2"/>
          <a:stretch/>
        </p:blipFill>
        <p:spPr bwMode="auto">
          <a:xfrm>
            <a:off x="7190587" y="3124784"/>
            <a:ext cx="5001415"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6AB86911-45D1-4E18-96BE-80E6C0946CCA}"/>
              </a:ext>
            </a:extLst>
          </p:cNvPr>
          <p:cNvGraphicFramePr>
            <a:graphicFrameLocks noGrp="1"/>
          </p:cNvGraphicFramePr>
          <p:nvPr>
            <p:ph idx="1"/>
          </p:nvPr>
        </p:nvGraphicFramePr>
        <p:xfrm>
          <a:off x="350966" y="2311551"/>
          <a:ext cx="5154581" cy="416075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386465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extBox 3">
            <a:extLst>
              <a:ext uri="{FF2B5EF4-FFF2-40B4-BE49-F238E27FC236}">
                <a16:creationId xmlns:a16="http://schemas.microsoft.com/office/drawing/2014/main" id="{842589A1-64EE-4C89-8BBD-12B570F98F15}"/>
              </a:ext>
            </a:extLst>
          </p:cNvPr>
          <p:cNvGraphicFramePr/>
          <p:nvPr>
            <p:extLst>
              <p:ext uri="{D42A27DB-BD31-4B8C-83A1-F6EECF244321}">
                <p14:modId xmlns:p14="http://schemas.microsoft.com/office/powerpoint/2010/main" val="20740529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56E6C7A4-AA6F-6746-8300-72190064EF82}"/>
              </a:ext>
            </a:extLst>
          </p:cNvPr>
          <p:cNvSpPr txBox="1"/>
          <p:nvPr/>
        </p:nvSpPr>
        <p:spPr>
          <a:xfrm>
            <a:off x="368208" y="420141"/>
            <a:ext cx="11455584" cy="769441"/>
          </a:xfrm>
          <a:prstGeom prst="rect">
            <a:avLst/>
          </a:prstGeom>
          <a:noFill/>
        </p:spPr>
        <p:txBody>
          <a:bodyPr wrap="square" rtlCol="0">
            <a:spAutoFit/>
          </a:bodyPr>
          <a:lstStyle/>
          <a:p>
            <a:r>
              <a:rPr lang="en-US" sz="4400" dirty="0"/>
              <a:t>What can samples be used for?</a:t>
            </a:r>
          </a:p>
        </p:txBody>
      </p:sp>
      <p:pic>
        <p:nvPicPr>
          <p:cNvPr id="3078" name="Picture 6" descr="Crime Scene For Cutting Weapon, Judicial Police Takes Blood Samples In  Evidence Bag, Conceptual Image Stock Photo, Picture And Royalty Free Image.  Image 118396679.">
            <a:extLst>
              <a:ext uri="{FF2B5EF4-FFF2-40B4-BE49-F238E27FC236}">
                <a16:creationId xmlns:a16="http://schemas.microsoft.com/office/drawing/2014/main" id="{E3C1265E-4860-0844-93C2-2560A8A3892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69228" y="2208742"/>
            <a:ext cx="4226664" cy="29919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4177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1"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Graphic spid="6" grpId="1">
        <p:bldAsOne/>
      </p:bldGraphic>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7C779-4C96-E345-8F34-6A1B2A474A22}"/>
              </a:ext>
            </a:extLst>
          </p:cNvPr>
          <p:cNvSpPr>
            <a:spLocks noGrp="1"/>
          </p:cNvSpPr>
          <p:nvPr>
            <p:ph type="title"/>
          </p:nvPr>
        </p:nvSpPr>
        <p:spPr>
          <a:xfrm>
            <a:off x="838200" y="557190"/>
            <a:ext cx="10515600" cy="1840010"/>
          </a:xfrm>
        </p:spPr>
        <p:txBody>
          <a:bodyPr vert="horz" lIns="91440" tIns="45720" rIns="91440" bIns="45720" rtlCol="0" anchor="ctr">
            <a:normAutofit/>
          </a:bodyPr>
          <a:lstStyle/>
          <a:p>
            <a:pPr algn="ctr"/>
            <a:r>
              <a:rPr lang="en-US" sz="4800" b="1" kern="1200" dirty="0">
                <a:solidFill>
                  <a:schemeClr val="tx1"/>
                </a:solidFill>
                <a:latin typeface="+mj-lt"/>
                <a:ea typeface="+mj-ea"/>
                <a:cs typeface="+mj-cs"/>
              </a:rPr>
              <a:t>In which incidents will you need to seize and package potential evidence? </a:t>
            </a:r>
          </a:p>
        </p:txBody>
      </p:sp>
      <p:pic>
        <p:nvPicPr>
          <p:cNvPr id="9224" name="Picture 8" descr="Evidence packaging - Wikipedia">
            <a:extLst>
              <a:ext uri="{FF2B5EF4-FFF2-40B4-BE49-F238E27FC236}">
                <a16:creationId xmlns:a16="http://schemas.microsoft.com/office/drawing/2014/main" id="{4E310724-6732-534C-B83E-BE57B4B3A39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681" r="22776" b="-1"/>
          <a:stretch/>
        </p:blipFill>
        <p:spPr bwMode="auto">
          <a:xfrm>
            <a:off x="182787"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descr="CRIME SCENE INVESTIGATION DESCRIPTION OF SESSION This session provides  participants with an understanding of some of the procedu">
            <a:extLst>
              <a:ext uri="{FF2B5EF4-FFF2-40B4-BE49-F238E27FC236}">
                <a16:creationId xmlns:a16="http://schemas.microsoft.com/office/drawing/2014/main" id="{D52462BE-7119-7F46-9F36-F9A89376869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1" b="12182"/>
          <a:stretch/>
        </p:blipFill>
        <p:spPr bwMode="auto">
          <a:xfrm>
            <a:off x="3180760"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Nylon Fire Bags - 24x24 - Crime Scene Investigation Equipment Ltd">
            <a:extLst>
              <a:ext uri="{FF2B5EF4-FFF2-40B4-BE49-F238E27FC236}">
                <a16:creationId xmlns:a16="http://schemas.microsoft.com/office/drawing/2014/main" id="{F37EAF4B-3AEE-504B-8201-AD6D072E078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4964" r="16496" b="2"/>
          <a:stretch/>
        </p:blipFill>
        <p:spPr bwMode="auto">
          <a:xfrm>
            <a:off x="6178733"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pic>
        <p:nvPicPr>
          <p:cNvPr id="9218" name="Picture 2" descr="Arrowhead Forensics Fire and Explosion Investigation and Collection  Supplies - Arrowhead Forensics Crime Scene - Lab Supplies">
            <a:extLst>
              <a:ext uri="{FF2B5EF4-FFF2-40B4-BE49-F238E27FC236}">
                <a16:creationId xmlns:a16="http://schemas.microsoft.com/office/drawing/2014/main" id="{A482D836-2E4A-2545-8DB3-7D3F8209B8E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3644" r="10579" b="-1"/>
          <a:stretch/>
        </p:blipFill>
        <p:spPr bwMode="auto">
          <a:xfrm>
            <a:off x="9176706"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33126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A6B53-F749-FE4E-BBB6-8F1EEA6198E1}"/>
              </a:ext>
            </a:extLst>
          </p:cNvPr>
          <p:cNvSpPr>
            <a:spLocks noGrp="1"/>
          </p:cNvSpPr>
          <p:nvPr>
            <p:ph type="title"/>
          </p:nvPr>
        </p:nvSpPr>
        <p:spPr>
          <a:xfrm>
            <a:off x="378362" y="36655"/>
            <a:ext cx="9076329" cy="1064277"/>
          </a:xfrm>
        </p:spPr>
        <p:txBody>
          <a:bodyPr/>
          <a:lstStyle/>
          <a:p>
            <a:r>
              <a:rPr lang="en-GB" dirty="0">
                <a:solidFill>
                  <a:schemeClr val="accent1">
                    <a:lumMod val="75000"/>
                  </a:schemeClr>
                </a:solidFill>
              </a:rPr>
              <a:t>What samples should be taken?</a:t>
            </a:r>
          </a:p>
        </p:txBody>
      </p:sp>
      <p:graphicFrame>
        <p:nvGraphicFramePr>
          <p:cNvPr id="4" name="Table 4">
            <a:extLst>
              <a:ext uri="{FF2B5EF4-FFF2-40B4-BE49-F238E27FC236}">
                <a16:creationId xmlns:a16="http://schemas.microsoft.com/office/drawing/2014/main" id="{B117740F-2677-2743-9E09-38A0BBFD7845}"/>
              </a:ext>
            </a:extLst>
          </p:cNvPr>
          <p:cNvGraphicFramePr>
            <a:graphicFrameLocks noGrp="1"/>
          </p:cNvGraphicFramePr>
          <p:nvPr>
            <p:ph idx="1"/>
          </p:nvPr>
        </p:nvGraphicFramePr>
        <p:xfrm>
          <a:off x="378960" y="1064277"/>
          <a:ext cx="9075731" cy="5247640"/>
        </p:xfrm>
        <a:graphic>
          <a:graphicData uri="http://schemas.openxmlformats.org/drawingml/2006/table">
            <a:tbl>
              <a:tblPr firstRow="1" bandRow="1">
                <a:tableStyleId>{5C22544A-7EE6-4342-B048-85BDC9FD1C3A}</a:tableStyleId>
              </a:tblPr>
              <a:tblGrid>
                <a:gridCol w="1296533">
                  <a:extLst>
                    <a:ext uri="{9D8B030D-6E8A-4147-A177-3AD203B41FA5}">
                      <a16:colId xmlns:a16="http://schemas.microsoft.com/office/drawing/2014/main" val="1183484183"/>
                    </a:ext>
                  </a:extLst>
                </a:gridCol>
                <a:gridCol w="1296533">
                  <a:extLst>
                    <a:ext uri="{9D8B030D-6E8A-4147-A177-3AD203B41FA5}">
                      <a16:colId xmlns:a16="http://schemas.microsoft.com/office/drawing/2014/main" val="657319080"/>
                    </a:ext>
                  </a:extLst>
                </a:gridCol>
                <a:gridCol w="1296533">
                  <a:extLst>
                    <a:ext uri="{9D8B030D-6E8A-4147-A177-3AD203B41FA5}">
                      <a16:colId xmlns:a16="http://schemas.microsoft.com/office/drawing/2014/main" val="2407875859"/>
                    </a:ext>
                  </a:extLst>
                </a:gridCol>
                <a:gridCol w="1296533">
                  <a:extLst>
                    <a:ext uri="{9D8B030D-6E8A-4147-A177-3AD203B41FA5}">
                      <a16:colId xmlns:a16="http://schemas.microsoft.com/office/drawing/2014/main" val="3478060748"/>
                    </a:ext>
                  </a:extLst>
                </a:gridCol>
                <a:gridCol w="1296533">
                  <a:extLst>
                    <a:ext uri="{9D8B030D-6E8A-4147-A177-3AD203B41FA5}">
                      <a16:colId xmlns:a16="http://schemas.microsoft.com/office/drawing/2014/main" val="272544454"/>
                    </a:ext>
                  </a:extLst>
                </a:gridCol>
                <a:gridCol w="1296533">
                  <a:extLst>
                    <a:ext uri="{9D8B030D-6E8A-4147-A177-3AD203B41FA5}">
                      <a16:colId xmlns:a16="http://schemas.microsoft.com/office/drawing/2014/main" val="1982994655"/>
                    </a:ext>
                  </a:extLst>
                </a:gridCol>
                <a:gridCol w="1296533">
                  <a:extLst>
                    <a:ext uri="{9D8B030D-6E8A-4147-A177-3AD203B41FA5}">
                      <a16:colId xmlns:a16="http://schemas.microsoft.com/office/drawing/2014/main" val="185500128"/>
                    </a:ext>
                  </a:extLst>
                </a:gridCol>
              </a:tblGrid>
              <a:tr h="370840">
                <a:tc>
                  <a:txBody>
                    <a:bodyPr/>
                    <a:lstStyle/>
                    <a:p>
                      <a:endParaRPr lang="en-GB" sz="1200"/>
                    </a:p>
                  </a:txBody>
                  <a:tcPr/>
                </a:tc>
                <a:tc>
                  <a:txBody>
                    <a:bodyPr/>
                    <a:lstStyle/>
                    <a:p>
                      <a:r>
                        <a:rPr lang="en-GB" sz="1200" dirty="0"/>
                        <a:t>Cheque or other fraud. Hate Mail</a:t>
                      </a:r>
                    </a:p>
                  </a:txBody>
                  <a:tcPr/>
                </a:tc>
                <a:tc>
                  <a:txBody>
                    <a:bodyPr/>
                    <a:lstStyle/>
                    <a:p>
                      <a:r>
                        <a:rPr lang="en-GB" sz="1200" dirty="0"/>
                        <a:t>Burglary  or other property crime</a:t>
                      </a:r>
                    </a:p>
                  </a:txBody>
                  <a:tcPr/>
                </a:tc>
                <a:tc>
                  <a:txBody>
                    <a:bodyPr/>
                    <a:lstStyle/>
                    <a:p>
                      <a:r>
                        <a:rPr lang="en-GB" sz="1200" dirty="0"/>
                        <a:t>Sexual assault or rape</a:t>
                      </a:r>
                    </a:p>
                  </a:txBody>
                  <a:tcPr/>
                </a:tc>
                <a:tc>
                  <a:txBody>
                    <a:bodyPr/>
                    <a:lstStyle/>
                    <a:p>
                      <a:r>
                        <a:rPr lang="en-GB" sz="1200" dirty="0"/>
                        <a:t>Theft from motor vehicle with damage caused</a:t>
                      </a:r>
                    </a:p>
                  </a:txBody>
                  <a:tcPr/>
                </a:tc>
                <a:tc>
                  <a:txBody>
                    <a:bodyPr/>
                    <a:lstStyle/>
                    <a:p>
                      <a:r>
                        <a:rPr lang="en-GB" sz="1200" dirty="0"/>
                        <a:t>ABH and other assaults</a:t>
                      </a:r>
                    </a:p>
                  </a:txBody>
                  <a:tcPr/>
                </a:tc>
                <a:tc>
                  <a:txBody>
                    <a:bodyPr/>
                    <a:lstStyle/>
                    <a:p>
                      <a:r>
                        <a:rPr lang="en-GB" sz="1200" dirty="0"/>
                        <a:t>Homicide victims and suspects</a:t>
                      </a:r>
                    </a:p>
                  </a:txBody>
                  <a:tcPr/>
                </a:tc>
                <a:extLst>
                  <a:ext uri="{0D108BD9-81ED-4DB2-BD59-A6C34878D82A}">
                    <a16:rowId xmlns:a16="http://schemas.microsoft.com/office/drawing/2014/main" val="38436016"/>
                  </a:ext>
                </a:extLst>
              </a:tr>
              <a:tr h="370840">
                <a:tc>
                  <a:txBody>
                    <a:bodyPr/>
                    <a:lstStyle/>
                    <a:p>
                      <a:r>
                        <a:rPr lang="en-GB" sz="1200" dirty="0"/>
                        <a:t>Blood and/or Urine for Toxicology</a:t>
                      </a:r>
                    </a:p>
                  </a:txBody>
                  <a:tcPr/>
                </a:tc>
                <a:tc>
                  <a:txBody>
                    <a:bodyPr/>
                    <a:lstStyle/>
                    <a:p>
                      <a:endParaRPr lang="en-GB" sz="1200" dirty="0"/>
                    </a:p>
                  </a:txBody>
                  <a:tcPr/>
                </a:tc>
                <a:tc>
                  <a:txBody>
                    <a:bodyPr/>
                    <a:lstStyle/>
                    <a:p>
                      <a:endParaRPr lang="en-GB" sz="1200"/>
                    </a:p>
                  </a:txBody>
                  <a:tcPr/>
                </a:tc>
                <a:tc>
                  <a:txBody>
                    <a:bodyPr/>
                    <a:lstStyle/>
                    <a:p>
                      <a:endParaRPr lang="en-GB" sz="1200" dirty="0"/>
                    </a:p>
                  </a:txBody>
                  <a:tcPr/>
                </a:tc>
                <a:tc>
                  <a:txBody>
                    <a:bodyPr/>
                    <a:lstStyle/>
                    <a:p>
                      <a:endParaRPr lang="en-GB" sz="1200" dirty="0"/>
                    </a:p>
                  </a:txBody>
                  <a:tcPr/>
                </a:tc>
                <a:tc>
                  <a:txBody>
                    <a:bodyPr/>
                    <a:lstStyle/>
                    <a:p>
                      <a:endParaRPr lang="en-GB" sz="1200" dirty="0"/>
                    </a:p>
                  </a:txBody>
                  <a:tcPr/>
                </a:tc>
                <a:tc>
                  <a:txBody>
                    <a:bodyPr/>
                    <a:lstStyle/>
                    <a:p>
                      <a:endParaRPr lang="en-GB" sz="1200" dirty="0"/>
                    </a:p>
                  </a:txBody>
                  <a:tcPr/>
                </a:tc>
                <a:extLst>
                  <a:ext uri="{0D108BD9-81ED-4DB2-BD59-A6C34878D82A}">
                    <a16:rowId xmlns:a16="http://schemas.microsoft.com/office/drawing/2014/main" val="246447910"/>
                  </a:ext>
                </a:extLst>
              </a:tr>
              <a:tr h="370840">
                <a:tc>
                  <a:txBody>
                    <a:bodyPr/>
                    <a:lstStyle/>
                    <a:p>
                      <a:r>
                        <a:rPr lang="en-GB" sz="1200" dirty="0"/>
                        <a:t>Clothing (inner)</a:t>
                      </a:r>
                    </a:p>
                  </a:txBody>
                  <a:tcPr/>
                </a:tc>
                <a:tc>
                  <a:txBody>
                    <a:bodyPr/>
                    <a:lstStyle/>
                    <a:p>
                      <a:endParaRPr lang="en-GB" sz="1200" dirty="0"/>
                    </a:p>
                  </a:txBody>
                  <a:tcPr/>
                </a:tc>
                <a:tc>
                  <a:txBody>
                    <a:bodyPr/>
                    <a:lstStyle/>
                    <a:p>
                      <a:endParaRPr lang="en-GB" sz="1200"/>
                    </a:p>
                  </a:txBody>
                  <a:tcPr/>
                </a:tc>
                <a:tc>
                  <a:txBody>
                    <a:bodyPr/>
                    <a:lstStyle/>
                    <a:p>
                      <a:endParaRPr lang="en-GB" sz="1200" dirty="0"/>
                    </a:p>
                  </a:txBody>
                  <a:tcPr/>
                </a:tc>
                <a:tc>
                  <a:txBody>
                    <a:bodyPr/>
                    <a:lstStyle/>
                    <a:p>
                      <a:endParaRPr lang="en-GB" sz="1200"/>
                    </a:p>
                  </a:txBody>
                  <a:tcPr/>
                </a:tc>
                <a:tc>
                  <a:txBody>
                    <a:bodyPr/>
                    <a:lstStyle/>
                    <a:p>
                      <a:endParaRPr lang="en-GB" sz="1200" dirty="0"/>
                    </a:p>
                  </a:txBody>
                  <a:tcPr/>
                </a:tc>
                <a:tc>
                  <a:txBody>
                    <a:bodyPr/>
                    <a:lstStyle/>
                    <a:p>
                      <a:endParaRPr lang="en-GB" sz="1200"/>
                    </a:p>
                  </a:txBody>
                  <a:tcPr/>
                </a:tc>
                <a:extLst>
                  <a:ext uri="{0D108BD9-81ED-4DB2-BD59-A6C34878D82A}">
                    <a16:rowId xmlns:a16="http://schemas.microsoft.com/office/drawing/2014/main" val="3376668323"/>
                  </a:ext>
                </a:extLst>
              </a:tr>
              <a:tr h="370840">
                <a:tc>
                  <a:txBody>
                    <a:bodyPr/>
                    <a:lstStyle/>
                    <a:p>
                      <a:r>
                        <a:rPr lang="en-GB" sz="1200" dirty="0"/>
                        <a:t>Clothing (outer)</a:t>
                      </a:r>
                    </a:p>
                  </a:txBody>
                  <a:tcPr/>
                </a:tc>
                <a:tc>
                  <a:txBody>
                    <a:bodyPr/>
                    <a:lstStyle/>
                    <a:p>
                      <a:endParaRPr lang="en-GB" sz="1200"/>
                    </a:p>
                  </a:txBody>
                  <a:tcPr/>
                </a:tc>
                <a:tc>
                  <a:txBody>
                    <a:bodyPr/>
                    <a:lstStyle/>
                    <a:p>
                      <a:endParaRPr lang="en-GB" sz="1200" dirty="0"/>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1248262833"/>
                  </a:ext>
                </a:extLst>
              </a:tr>
              <a:tr h="370840">
                <a:tc>
                  <a:txBody>
                    <a:bodyPr/>
                    <a:lstStyle/>
                    <a:p>
                      <a:r>
                        <a:rPr lang="en-GB" sz="1200" dirty="0"/>
                        <a:t>DNA</a:t>
                      </a:r>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616047395"/>
                  </a:ext>
                </a:extLst>
              </a:tr>
              <a:tr h="370840">
                <a:tc>
                  <a:txBody>
                    <a:bodyPr/>
                    <a:lstStyle/>
                    <a:p>
                      <a:r>
                        <a:rPr lang="en-GB" sz="1200" dirty="0"/>
                        <a:t>Fingerprints</a:t>
                      </a:r>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dirty="0"/>
                    </a:p>
                  </a:txBody>
                  <a:tcPr/>
                </a:tc>
                <a:extLst>
                  <a:ext uri="{0D108BD9-81ED-4DB2-BD59-A6C34878D82A}">
                    <a16:rowId xmlns:a16="http://schemas.microsoft.com/office/drawing/2014/main" val="2713056169"/>
                  </a:ext>
                </a:extLst>
              </a:tr>
              <a:tr h="370840">
                <a:tc>
                  <a:txBody>
                    <a:bodyPr/>
                    <a:lstStyle/>
                    <a:p>
                      <a:r>
                        <a:rPr lang="en-GB" sz="1200" dirty="0"/>
                        <a:t>Hair (combing)</a:t>
                      </a:r>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a:p>
                  </a:txBody>
                  <a:tcPr/>
                </a:tc>
                <a:extLst>
                  <a:ext uri="{0D108BD9-81ED-4DB2-BD59-A6C34878D82A}">
                    <a16:rowId xmlns:a16="http://schemas.microsoft.com/office/drawing/2014/main" val="4192713392"/>
                  </a:ext>
                </a:extLst>
              </a:tr>
              <a:tr h="370840">
                <a:tc>
                  <a:txBody>
                    <a:bodyPr/>
                    <a:lstStyle/>
                    <a:p>
                      <a:r>
                        <a:rPr lang="en-GB" sz="1200" dirty="0"/>
                        <a:t>Hair (pulled/cut)</a:t>
                      </a:r>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dirty="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2243069172"/>
                  </a:ext>
                </a:extLst>
              </a:tr>
              <a:tr h="370840">
                <a:tc>
                  <a:txBody>
                    <a:bodyPr/>
                    <a:lstStyle/>
                    <a:p>
                      <a:r>
                        <a:rPr lang="en-GB" sz="1200" dirty="0"/>
                        <a:t>Handwriting Sample</a:t>
                      </a:r>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90293034"/>
                  </a:ext>
                </a:extLst>
              </a:tr>
              <a:tr h="370840">
                <a:tc>
                  <a:txBody>
                    <a:bodyPr/>
                    <a:lstStyle/>
                    <a:p>
                      <a:r>
                        <a:rPr lang="en-GB" sz="1200" dirty="0"/>
                        <a:t>Photographs of injuries</a:t>
                      </a:r>
                    </a:p>
                  </a:txBody>
                  <a:tcPr/>
                </a:tc>
                <a:tc>
                  <a:txBody>
                    <a:bodyPr/>
                    <a:lstStyle/>
                    <a:p>
                      <a:endParaRPr lang="en-GB" sz="1200"/>
                    </a:p>
                  </a:txBody>
                  <a:tcPr/>
                </a:tc>
                <a:tc>
                  <a:txBody>
                    <a:bodyPr/>
                    <a:lstStyle/>
                    <a:p>
                      <a:r>
                        <a:rPr lang="en-GB" sz="1200" dirty="0"/>
                        <a:t>When relevant</a:t>
                      </a:r>
                    </a:p>
                  </a:txBody>
                  <a:tcPr/>
                </a:tc>
                <a:tc>
                  <a:txBody>
                    <a:bodyPr/>
                    <a:lstStyle/>
                    <a:p>
                      <a:r>
                        <a:rPr lang="en-GB" sz="1200" dirty="0"/>
                        <a:t>When relevant</a:t>
                      </a:r>
                    </a:p>
                  </a:txBody>
                  <a:tcPr/>
                </a:tc>
                <a:tc>
                  <a:txBody>
                    <a:bodyPr/>
                    <a:lstStyle/>
                    <a:p>
                      <a:r>
                        <a:rPr lang="en-GB" sz="1200" dirty="0"/>
                        <a:t>When relevant</a:t>
                      </a:r>
                    </a:p>
                  </a:txBody>
                  <a:tcPr/>
                </a:tc>
                <a:tc>
                  <a:txBody>
                    <a:bodyPr/>
                    <a:lstStyle/>
                    <a:p>
                      <a:r>
                        <a:rPr lang="en-GB" sz="1200" dirty="0"/>
                        <a:t>When relevant</a:t>
                      </a:r>
                    </a:p>
                  </a:txBody>
                  <a:tcPr/>
                </a:tc>
                <a:tc>
                  <a:txBody>
                    <a:bodyPr/>
                    <a:lstStyle/>
                    <a:p>
                      <a:r>
                        <a:rPr lang="en-GB" sz="1200" dirty="0"/>
                        <a:t>Effectively mandatory</a:t>
                      </a:r>
                    </a:p>
                  </a:txBody>
                  <a:tcPr/>
                </a:tc>
                <a:extLst>
                  <a:ext uri="{0D108BD9-81ED-4DB2-BD59-A6C34878D82A}">
                    <a16:rowId xmlns:a16="http://schemas.microsoft.com/office/drawing/2014/main" val="1824520704"/>
                  </a:ext>
                </a:extLst>
              </a:tr>
              <a:tr h="370840">
                <a:tc>
                  <a:txBody>
                    <a:bodyPr/>
                    <a:lstStyle/>
                    <a:p>
                      <a:r>
                        <a:rPr lang="en-GB" sz="1200" dirty="0"/>
                        <a:t>Sexual Offence Kit</a:t>
                      </a:r>
                    </a:p>
                  </a:txBody>
                  <a:tcPr/>
                </a:tc>
                <a:tc>
                  <a:txBody>
                    <a:bodyPr/>
                    <a:lstStyle/>
                    <a:p>
                      <a:endParaRPr lang="en-GB" sz="1200"/>
                    </a:p>
                  </a:txBody>
                  <a:tcPr/>
                </a:tc>
                <a:tc>
                  <a:txBody>
                    <a:bodyPr/>
                    <a:lstStyle/>
                    <a:p>
                      <a:endParaRPr lang="en-GB" sz="1200"/>
                    </a:p>
                  </a:txBody>
                  <a:tcPr/>
                </a:tc>
                <a:tc>
                  <a:txBody>
                    <a:bodyPr/>
                    <a:lstStyle/>
                    <a:p>
                      <a:r>
                        <a:rPr lang="en-GB" sz="1200" dirty="0"/>
                        <a:t>Mandatory</a:t>
                      </a:r>
                    </a:p>
                  </a:txBody>
                  <a:tcPr/>
                </a:tc>
                <a:tc>
                  <a:txBody>
                    <a:bodyPr/>
                    <a:lstStyle/>
                    <a:p>
                      <a:endParaRPr lang="en-GB" sz="1200"/>
                    </a:p>
                  </a:txBody>
                  <a:tcPr/>
                </a:tc>
                <a:tc>
                  <a:txBody>
                    <a:bodyPr/>
                    <a:lstStyle/>
                    <a:p>
                      <a:endParaRPr lang="en-GB" sz="1200"/>
                    </a:p>
                  </a:txBody>
                  <a:tcPr/>
                </a:tc>
                <a:tc>
                  <a:txBody>
                    <a:bodyPr/>
                    <a:lstStyle/>
                    <a:p>
                      <a:r>
                        <a:rPr lang="en-GB" sz="1200" dirty="0"/>
                        <a:t>Normally used</a:t>
                      </a:r>
                    </a:p>
                  </a:txBody>
                  <a:tcPr/>
                </a:tc>
                <a:extLst>
                  <a:ext uri="{0D108BD9-81ED-4DB2-BD59-A6C34878D82A}">
                    <a16:rowId xmlns:a16="http://schemas.microsoft.com/office/drawing/2014/main" val="727383576"/>
                  </a:ext>
                </a:extLst>
              </a:tr>
              <a:tr h="370840">
                <a:tc>
                  <a:txBody>
                    <a:bodyPr/>
                    <a:lstStyle/>
                    <a:p>
                      <a:r>
                        <a:rPr lang="en-GB" sz="1200" dirty="0"/>
                        <a:t>Shoes</a:t>
                      </a:r>
                    </a:p>
                  </a:txBody>
                  <a:tcPr/>
                </a:tc>
                <a:tc>
                  <a:txBody>
                    <a:bodyPr/>
                    <a:lstStyle/>
                    <a:p>
                      <a:endParaRPr lang="en-GB" sz="1200"/>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dirty="0"/>
                    </a:p>
                  </a:txBody>
                  <a:tcPr/>
                </a:tc>
                <a:extLst>
                  <a:ext uri="{0D108BD9-81ED-4DB2-BD59-A6C34878D82A}">
                    <a16:rowId xmlns:a16="http://schemas.microsoft.com/office/drawing/2014/main" val="2847499920"/>
                  </a:ext>
                </a:extLst>
              </a:tr>
            </a:tbl>
          </a:graphicData>
        </a:graphic>
      </p:graphicFrame>
      <p:sp>
        <p:nvSpPr>
          <p:cNvPr id="5" name="Multiply 4">
            <a:extLst>
              <a:ext uri="{FF2B5EF4-FFF2-40B4-BE49-F238E27FC236}">
                <a16:creationId xmlns:a16="http://schemas.microsoft.com/office/drawing/2014/main" id="{C1EB8223-DADC-444B-9BFB-2F518DD41BBF}"/>
              </a:ext>
            </a:extLst>
          </p:cNvPr>
          <p:cNvSpPr/>
          <p:nvPr/>
        </p:nvSpPr>
        <p:spPr>
          <a:xfrm>
            <a:off x="4656997" y="1801984"/>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Multiply 5">
            <a:extLst>
              <a:ext uri="{FF2B5EF4-FFF2-40B4-BE49-F238E27FC236}">
                <a16:creationId xmlns:a16="http://schemas.microsoft.com/office/drawing/2014/main" id="{6656BBCE-92AB-C147-8145-730EF758F806}"/>
              </a:ext>
            </a:extLst>
          </p:cNvPr>
          <p:cNvSpPr/>
          <p:nvPr/>
        </p:nvSpPr>
        <p:spPr>
          <a:xfrm>
            <a:off x="7252151" y="1801984"/>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Multiply 6">
            <a:extLst>
              <a:ext uri="{FF2B5EF4-FFF2-40B4-BE49-F238E27FC236}">
                <a16:creationId xmlns:a16="http://schemas.microsoft.com/office/drawing/2014/main" id="{8F02392D-F0CD-6C47-BAE7-0B31B9BABFE1}"/>
              </a:ext>
            </a:extLst>
          </p:cNvPr>
          <p:cNvSpPr/>
          <p:nvPr/>
        </p:nvSpPr>
        <p:spPr>
          <a:xfrm>
            <a:off x="8571499" y="1801984"/>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Multiply 7">
            <a:extLst>
              <a:ext uri="{FF2B5EF4-FFF2-40B4-BE49-F238E27FC236}">
                <a16:creationId xmlns:a16="http://schemas.microsoft.com/office/drawing/2014/main" id="{A5167517-6215-484F-A74E-9E83042BBBF4}"/>
              </a:ext>
            </a:extLst>
          </p:cNvPr>
          <p:cNvSpPr/>
          <p:nvPr/>
        </p:nvSpPr>
        <p:spPr>
          <a:xfrm>
            <a:off x="4662760" y="231073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Multiply 8">
            <a:extLst>
              <a:ext uri="{FF2B5EF4-FFF2-40B4-BE49-F238E27FC236}">
                <a16:creationId xmlns:a16="http://schemas.microsoft.com/office/drawing/2014/main" id="{B7DD9DFA-4899-DC41-8DED-6944605E685D}"/>
              </a:ext>
            </a:extLst>
          </p:cNvPr>
          <p:cNvSpPr/>
          <p:nvPr/>
        </p:nvSpPr>
        <p:spPr>
          <a:xfrm>
            <a:off x="7236823" y="231073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Multiply 9">
            <a:extLst>
              <a:ext uri="{FF2B5EF4-FFF2-40B4-BE49-F238E27FC236}">
                <a16:creationId xmlns:a16="http://schemas.microsoft.com/office/drawing/2014/main" id="{80C432DC-BFEE-8149-8A3C-09D620153DDF}"/>
              </a:ext>
            </a:extLst>
          </p:cNvPr>
          <p:cNvSpPr/>
          <p:nvPr/>
        </p:nvSpPr>
        <p:spPr>
          <a:xfrm>
            <a:off x="8571499" y="231073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Multiply 10">
            <a:extLst>
              <a:ext uri="{FF2B5EF4-FFF2-40B4-BE49-F238E27FC236}">
                <a16:creationId xmlns:a16="http://schemas.microsoft.com/office/drawing/2014/main" id="{6E727506-BBE1-1149-8AD5-6EE5A3BD173F}"/>
              </a:ext>
            </a:extLst>
          </p:cNvPr>
          <p:cNvSpPr/>
          <p:nvPr/>
        </p:nvSpPr>
        <p:spPr>
          <a:xfrm>
            <a:off x="3474293" y="266413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Multiply 11">
            <a:extLst>
              <a:ext uri="{FF2B5EF4-FFF2-40B4-BE49-F238E27FC236}">
                <a16:creationId xmlns:a16="http://schemas.microsoft.com/office/drawing/2014/main" id="{FF6BDF0D-59B1-0B4E-A2E1-793A08BF3F99}"/>
              </a:ext>
            </a:extLst>
          </p:cNvPr>
          <p:cNvSpPr/>
          <p:nvPr/>
        </p:nvSpPr>
        <p:spPr>
          <a:xfrm>
            <a:off x="4662760" y="266413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Multiply 12">
            <a:extLst>
              <a:ext uri="{FF2B5EF4-FFF2-40B4-BE49-F238E27FC236}">
                <a16:creationId xmlns:a16="http://schemas.microsoft.com/office/drawing/2014/main" id="{23D2653B-1AC0-E245-B753-32D6C2FC5A5A}"/>
              </a:ext>
            </a:extLst>
          </p:cNvPr>
          <p:cNvSpPr/>
          <p:nvPr/>
        </p:nvSpPr>
        <p:spPr>
          <a:xfrm>
            <a:off x="5949791" y="266413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Multiply 13">
            <a:extLst>
              <a:ext uri="{FF2B5EF4-FFF2-40B4-BE49-F238E27FC236}">
                <a16:creationId xmlns:a16="http://schemas.microsoft.com/office/drawing/2014/main" id="{D046C924-DE35-CF4A-A600-93C87588CE52}"/>
              </a:ext>
            </a:extLst>
          </p:cNvPr>
          <p:cNvSpPr/>
          <p:nvPr/>
        </p:nvSpPr>
        <p:spPr>
          <a:xfrm>
            <a:off x="7246539" y="2695400"/>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Multiply 14">
            <a:extLst>
              <a:ext uri="{FF2B5EF4-FFF2-40B4-BE49-F238E27FC236}">
                <a16:creationId xmlns:a16="http://schemas.microsoft.com/office/drawing/2014/main" id="{3BE858DF-9147-9644-8B8D-85AF89F803DC}"/>
              </a:ext>
            </a:extLst>
          </p:cNvPr>
          <p:cNvSpPr/>
          <p:nvPr/>
        </p:nvSpPr>
        <p:spPr>
          <a:xfrm>
            <a:off x="8570456" y="267055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Multiply 15">
            <a:extLst>
              <a:ext uri="{FF2B5EF4-FFF2-40B4-BE49-F238E27FC236}">
                <a16:creationId xmlns:a16="http://schemas.microsoft.com/office/drawing/2014/main" id="{C8E0B29F-FA2C-884C-BFBB-134304376BFC}"/>
              </a:ext>
            </a:extLst>
          </p:cNvPr>
          <p:cNvSpPr/>
          <p:nvPr/>
        </p:nvSpPr>
        <p:spPr>
          <a:xfrm>
            <a:off x="2171781" y="3002300"/>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Multiply 16">
            <a:extLst>
              <a:ext uri="{FF2B5EF4-FFF2-40B4-BE49-F238E27FC236}">
                <a16:creationId xmlns:a16="http://schemas.microsoft.com/office/drawing/2014/main" id="{FEFF2EFC-017A-E549-A1C4-672598B03845}"/>
              </a:ext>
            </a:extLst>
          </p:cNvPr>
          <p:cNvSpPr/>
          <p:nvPr/>
        </p:nvSpPr>
        <p:spPr>
          <a:xfrm>
            <a:off x="3474293" y="302050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Multiply 17">
            <a:extLst>
              <a:ext uri="{FF2B5EF4-FFF2-40B4-BE49-F238E27FC236}">
                <a16:creationId xmlns:a16="http://schemas.microsoft.com/office/drawing/2014/main" id="{543A5930-7D00-DD4E-9587-2F28C0746C0F}"/>
              </a:ext>
            </a:extLst>
          </p:cNvPr>
          <p:cNvSpPr/>
          <p:nvPr/>
        </p:nvSpPr>
        <p:spPr>
          <a:xfrm>
            <a:off x="4662759" y="302050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Multiply 18">
            <a:extLst>
              <a:ext uri="{FF2B5EF4-FFF2-40B4-BE49-F238E27FC236}">
                <a16:creationId xmlns:a16="http://schemas.microsoft.com/office/drawing/2014/main" id="{8D20BEF9-4A8E-7D48-BED3-D73BCCBAE75B}"/>
              </a:ext>
            </a:extLst>
          </p:cNvPr>
          <p:cNvSpPr/>
          <p:nvPr/>
        </p:nvSpPr>
        <p:spPr>
          <a:xfrm>
            <a:off x="5955619" y="302050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Multiply 19">
            <a:extLst>
              <a:ext uri="{FF2B5EF4-FFF2-40B4-BE49-F238E27FC236}">
                <a16:creationId xmlns:a16="http://schemas.microsoft.com/office/drawing/2014/main" id="{8AE34DEF-CA9B-2C4B-98FB-CA1A1D5234FD}"/>
              </a:ext>
            </a:extLst>
          </p:cNvPr>
          <p:cNvSpPr/>
          <p:nvPr/>
        </p:nvSpPr>
        <p:spPr>
          <a:xfrm>
            <a:off x="7256255" y="305212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Multiply 20">
            <a:extLst>
              <a:ext uri="{FF2B5EF4-FFF2-40B4-BE49-F238E27FC236}">
                <a16:creationId xmlns:a16="http://schemas.microsoft.com/office/drawing/2014/main" id="{B1C39673-7FF6-5947-9BE7-984CD817B5BE}"/>
              </a:ext>
            </a:extLst>
          </p:cNvPr>
          <p:cNvSpPr/>
          <p:nvPr/>
        </p:nvSpPr>
        <p:spPr>
          <a:xfrm>
            <a:off x="8569413" y="3055812"/>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Multiply 21">
            <a:extLst>
              <a:ext uri="{FF2B5EF4-FFF2-40B4-BE49-F238E27FC236}">
                <a16:creationId xmlns:a16="http://schemas.microsoft.com/office/drawing/2014/main" id="{F8048BDB-4DA1-354C-AB42-CC4A733544C8}"/>
              </a:ext>
            </a:extLst>
          </p:cNvPr>
          <p:cNvSpPr/>
          <p:nvPr/>
        </p:nvSpPr>
        <p:spPr>
          <a:xfrm>
            <a:off x="2140662" y="3429000"/>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Multiply 22">
            <a:extLst>
              <a:ext uri="{FF2B5EF4-FFF2-40B4-BE49-F238E27FC236}">
                <a16:creationId xmlns:a16="http://schemas.microsoft.com/office/drawing/2014/main" id="{F63143DE-7444-CD46-A63B-AFF81F01BB40}"/>
              </a:ext>
            </a:extLst>
          </p:cNvPr>
          <p:cNvSpPr/>
          <p:nvPr/>
        </p:nvSpPr>
        <p:spPr>
          <a:xfrm>
            <a:off x="8577263" y="339406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Multiply 23">
            <a:extLst>
              <a:ext uri="{FF2B5EF4-FFF2-40B4-BE49-F238E27FC236}">
                <a16:creationId xmlns:a16="http://schemas.microsoft.com/office/drawing/2014/main" id="{6935B34A-9ADB-F24A-B496-FC560FA44FB0}"/>
              </a:ext>
            </a:extLst>
          </p:cNvPr>
          <p:cNvSpPr/>
          <p:nvPr/>
        </p:nvSpPr>
        <p:spPr>
          <a:xfrm>
            <a:off x="7246396" y="3431878"/>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Multiply 24">
            <a:extLst>
              <a:ext uri="{FF2B5EF4-FFF2-40B4-BE49-F238E27FC236}">
                <a16:creationId xmlns:a16="http://schemas.microsoft.com/office/drawing/2014/main" id="{14211F75-0FFC-6748-A83C-8AE3E191F29B}"/>
              </a:ext>
            </a:extLst>
          </p:cNvPr>
          <p:cNvSpPr/>
          <p:nvPr/>
        </p:nvSpPr>
        <p:spPr>
          <a:xfrm>
            <a:off x="5985776" y="342673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Multiply 25">
            <a:extLst>
              <a:ext uri="{FF2B5EF4-FFF2-40B4-BE49-F238E27FC236}">
                <a16:creationId xmlns:a16="http://schemas.microsoft.com/office/drawing/2014/main" id="{5F23E529-69ED-D94D-85DE-7B57E27C9E35}"/>
              </a:ext>
            </a:extLst>
          </p:cNvPr>
          <p:cNvSpPr/>
          <p:nvPr/>
        </p:nvSpPr>
        <p:spPr>
          <a:xfrm>
            <a:off x="4662759" y="342545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Multiply 26">
            <a:extLst>
              <a:ext uri="{FF2B5EF4-FFF2-40B4-BE49-F238E27FC236}">
                <a16:creationId xmlns:a16="http://schemas.microsoft.com/office/drawing/2014/main" id="{3E787AB4-89C6-7640-A56F-9FC3701CE7C8}"/>
              </a:ext>
            </a:extLst>
          </p:cNvPr>
          <p:cNvSpPr/>
          <p:nvPr/>
        </p:nvSpPr>
        <p:spPr>
          <a:xfrm>
            <a:off x="3470405" y="3429000"/>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Multiply 27">
            <a:extLst>
              <a:ext uri="{FF2B5EF4-FFF2-40B4-BE49-F238E27FC236}">
                <a16:creationId xmlns:a16="http://schemas.microsoft.com/office/drawing/2014/main" id="{33506A31-3FA8-974D-B8C1-38FCCEE976DE}"/>
              </a:ext>
            </a:extLst>
          </p:cNvPr>
          <p:cNvSpPr/>
          <p:nvPr/>
        </p:nvSpPr>
        <p:spPr>
          <a:xfrm>
            <a:off x="3474293" y="417934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Multiply 28">
            <a:extLst>
              <a:ext uri="{FF2B5EF4-FFF2-40B4-BE49-F238E27FC236}">
                <a16:creationId xmlns:a16="http://schemas.microsoft.com/office/drawing/2014/main" id="{359BFC2B-BCE5-5547-8AB4-9D319FCD358E}"/>
              </a:ext>
            </a:extLst>
          </p:cNvPr>
          <p:cNvSpPr/>
          <p:nvPr/>
        </p:nvSpPr>
        <p:spPr>
          <a:xfrm>
            <a:off x="8549536" y="3807154"/>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Multiply 29">
            <a:extLst>
              <a:ext uri="{FF2B5EF4-FFF2-40B4-BE49-F238E27FC236}">
                <a16:creationId xmlns:a16="http://schemas.microsoft.com/office/drawing/2014/main" id="{B2729BD3-0282-314F-AA18-EB667DEE4A9F}"/>
              </a:ext>
            </a:extLst>
          </p:cNvPr>
          <p:cNvSpPr/>
          <p:nvPr/>
        </p:nvSpPr>
        <p:spPr>
          <a:xfrm>
            <a:off x="7242450" y="3807154"/>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Multiply 30">
            <a:extLst>
              <a:ext uri="{FF2B5EF4-FFF2-40B4-BE49-F238E27FC236}">
                <a16:creationId xmlns:a16="http://schemas.microsoft.com/office/drawing/2014/main" id="{C31631D7-069E-2C4D-A604-74400B1038F8}"/>
              </a:ext>
            </a:extLst>
          </p:cNvPr>
          <p:cNvSpPr/>
          <p:nvPr/>
        </p:nvSpPr>
        <p:spPr>
          <a:xfrm>
            <a:off x="5983767" y="378607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Multiply 31">
            <a:extLst>
              <a:ext uri="{FF2B5EF4-FFF2-40B4-BE49-F238E27FC236}">
                <a16:creationId xmlns:a16="http://schemas.microsoft.com/office/drawing/2014/main" id="{0DD3A4B8-1901-724A-8D6F-549E6DD56EF7}"/>
              </a:ext>
            </a:extLst>
          </p:cNvPr>
          <p:cNvSpPr/>
          <p:nvPr/>
        </p:nvSpPr>
        <p:spPr>
          <a:xfrm>
            <a:off x="4681690" y="3781162"/>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Multiply 32">
            <a:extLst>
              <a:ext uri="{FF2B5EF4-FFF2-40B4-BE49-F238E27FC236}">
                <a16:creationId xmlns:a16="http://schemas.microsoft.com/office/drawing/2014/main" id="{07C60377-B796-4849-9E9D-9A3EA0397DC7}"/>
              </a:ext>
            </a:extLst>
          </p:cNvPr>
          <p:cNvSpPr/>
          <p:nvPr/>
        </p:nvSpPr>
        <p:spPr>
          <a:xfrm>
            <a:off x="3478239" y="3770852"/>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Multiply 33">
            <a:extLst>
              <a:ext uri="{FF2B5EF4-FFF2-40B4-BE49-F238E27FC236}">
                <a16:creationId xmlns:a16="http://schemas.microsoft.com/office/drawing/2014/main" id="{0F5C03D2-9830-AA45-8311-DE39BC662075}"/>
              </a:ext>
            </a:extLst>
          </p:cNvPr>
          <p:cNvSpPr/>
          <p:nvPr/>
        </p:nvSpPr>
        <p:spPr>
          <a:xfrm>
            <a:off x="8581764" y="414561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Multiply 34">
            <a:extLst>
              <a:ext uri="{FF2B5EF4-FFF2-40B4-BE49-F238E27FC236}">
                <a16:creationId xmlns:a16="http://schemas.microsoft.com/office/drawing/2014/main" id="{36782F83-362B-BA46-9D4F-C5297254B698}"/>
              </a:ext>
            </a:extLst>
          </p:cNvPr>
          <p:cNvSpPr/>
          <p:nvPr/>
        </p:nvSpPr>
        <p:spPr>
          <a:xfrm>
            <a:off x="7244423" y="413541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Multiply 35">
            <a:extLst>
              <a:ext uri="{FF2B5EF4-FFF2-40B4-BE49-F238E27FC236}">
                <a16:creationId xmlns:a16="http://schemas.microsoft.com/office/drawing/2014/main" id="{CAB2E668-26F2-3041-AB6A-F69E6366541C}"/>
              </a:ext>
            </a:extLst>
          </p:cNvPr>
          <p:cNvSpPr/>
          <p:nvPr/>
        </p:nvSpPr>
        <p:spPr>
          <a:xfrm>
            <a:off x="5984756" y="418560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Multiply 36">
            <a:extLst>
              <a:ext uri="{FF2B5EF4-FFF2-40B4-BE49-F238E27FC236}">
                <a16:creationId xmlns:a16="http://schemas.microsoft.com/office/drawing/2014/main" id="{7C73C897-8EAF-2A41-9FFE-C73C55D14DD6}"/>
              </a:ext>
            </a:extLst>
          </p:cNvPr>
          <p:cNvSpPr/>
          <p:nvPr/>
        </p:nvSpPr>
        <p:spPr>
          <a:xfrm>
            <a:off x="4691549" y="417854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Multiply 37">
            <a:extLst>
              <a:ext uri="{FF2B5EF4-FFF2-40B4-BE49-F238E27FC236}">
                <a16:creationId xmlns:a16="http://schemas.microsoft.com/office/drawing/2014/main" id="{EC057A18-F89D-DA4C-B17A-4B994914334D}"/>
              </a:ext>
            </a:extLst>
          </p:cNvPr>
          <p:cNvSpPr/>
          <p:nvPr/>
        </p:nvSpPr>
        <p:spPr>
          <a:xfrm>
            <a:off x="2177545" y="459261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Multiply 38">
            <a:extLst>
              <a:ext uri="{FF2B5EF4-FFF2-40B4-BE49-F238E27FC236}">
                <a16:creationId xmlns:a16="http://schemas.microsoft.com/office/drawing/2014/main" id="{F59B9AF2-E9C4-6048-B512-38425328025C}"/>
              </a:ext>
            </a:extLst>
          </p:cNvPr>
          <p:cNvSpPr/>
          <p:nvPr/>
        </p:nvSpPr>
        <p:spPr>
          <a:xfrm>
            <a:off x="8577263" y="589265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0" name="Multiply 39">
            <a:extLst>
              <a:ext uri="{FF2B5EF4-FFF2-40B4-BE49-F238E27FC236}">
                <a16:creationId xmlns:a16="http://schemas.microsoft.com/office/drawing/2014/main" id="{6FF962EE-CDE5-1443-BA71-F9E53D934C6A}"/>
              </a:ext>
            </a:extLst>
          </p:cNvPr>
          <p:cNvSpPr/>
          <p:nvPr/>
        </p:nvSpPr>
        <p:spPr>
          <a:xfrm>
            <a:off x="7256255" y="586973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1" name="Multiply 40">
            <a:extLst>
              <a:ext uri="{FF2B5EF4-FFF2-40B4-BE49-F238E27FC236}">
                <a16:creationId xmlns:a16="http://schemas.microsoft.com/office/drawing/2014/main" id="{143A8761-1D41-1148-A485-A3C05CC4B6F8}"/>
              </a:ext>
            </a:extLst>
          </p:cNvPr>
          <p:cNvSpPr/>
          <p:nvPr/>
        </p:nvSpPr>
        <p:spPr>
          <a:xfrm>
            <a:off x="6018740" y="589265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Multiply 41">
            <a:extLst>
              <a:ext uri="{FF2B5EF4-FFF2-40B4-BE49-F238E27FC236}">
                <a16:creationId xmlns:a16="http://schemas.microsoft.com/office/drawing/2014/main" id="{0A31D3D0-15BB-0C4E-8195-33586AF98196}"/>
              </a:ext>
            </a:extLst>
          </p:cNvPr>
          <p:cNvSpPr/>
          <p:nvPr/>
        </p:nvSpPr>
        <p:spPr>
          <a:xfrm>
            <a:off x="4689895" y="593058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3" name="Multiply 42">
            <a:extLst>
              <a:ext uri="{FF2B5EF4-FFF2-40B4-BE49-F238E27FC236}">
                <a16:creationId xmlns:a16="http://schemas.microsoft.com/office/drawing/2014/main" id="{E8C0A483-9504-9C4F-B75C-CF94C3C18E78}"/>
              </a:ext>
            </a:extLst>
          </p:cNvPr>
          <p:cNvSpPr/>
          <p:nvPr/>
        </p:nvSpPr>
        <p:spPr>
          <a:xfrm>
            <a:off x="3470405" y="586973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Multiply 43">
            <a:extLst>
              <a:ext uri="{FF2B5EF4-FFF2-40B4-BE49-F238E27FC236}">
                <a16:creationId xmlns:a16="http://schemas.microsoft.com/office/drawing/2014/main" id="{909DC1F9-22D9-2140-BC8E-E73DC1A4C186}"/>
              </a:ext>
            </a:extLst>
          </p:cNvPr>
          <p:cNvSpPr/>
          <p:nvPr/>
        </p:nvSpPr>
        <p:spPr>
          <a:xfrm>
            <a:off x="2140662" y="586973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1D412E60-C1B3-EA46-80FA-4DC029CFFF2A}"/>
              </a:ext>
            </a:extLst>
          </p:cNvPr>
          <p:cNvSpPr txBox="1"/>
          <p:nvPr/>
        </p:nvSpPr>
        <p:spPr>
          <a:xfrm>
            <a:off x="9636770" y="6349849"/>
            <a:ext cx="3260080" cy="369332"/>
          </a:xfrm>
          <a:prstGeom prst="rect">
            <a:avLst/>
          </a:prstGeom>
          <a:noFill/>
        </p:spPr>
        <p:txBody>
          <a:bodyPr wrap="square" rtlCol="0">
            <a:spAutoFit/>
          </a:bodyPr>
          <a:lstStyle/>
          <a:p>
            <a:r>
              <a:rPr lang="en-US" dirty="0"/>
              <a:t>(Blackstone’s, 2021)</a:t>
            </a:r>
          </a:p>
        </p:txBody>
      </p:sp>
    </p:spTree>
    <p:extLst>
      <p:ext uri="{BB962C8B-B14F-4D97-AF65-F5344CB8AC3E}">
        <p14:creationId xmlns:p14="http://schemas.microsoft.com/office/powerpoint/2010/main" val="26538977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7" name="Rectangle 7176">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1AD119-3C9E-234C-BE04-F567B352DBB2}"/>
              </a:ext>
            </a:extLst>
          </p:cNvPr>
          <p:cNvSpPr>
            <a:spLocks noGrp="1"/>
          </p:cNvSpPr>
          <p:nvPr>
            <p:ph type="title"/>
          </p:nvPr>
        </p:nvSpPr>
        <p:spPr>
          <a:xfrm>
            <a:off x="317103" y="250031"/>
            <a:ext cx="5120561" cy="1325563"/>
          </a:xfrm>
        </p:spPr>
        <p:txBody>
          <a:bodyPr>
            <a:normAutofit/>
          </a:bodyPr>
          <a:lstStyle/>
          <a:p>
            <a:pPr algn="ctr"/>
            <a:r>
              <a:rPr lang="en-GB" dirty="0"/>
              <a:t>Seizure and Packaging Techniques</a:t>
            </a:r>
          </a:p>
        </p:txBody>
      </p:sp>
      <p:sp>
        <p:nvSpPr>
          <p:cNvPr id="7" name="Content Placeholder 2">
            <a:extLst>
              <a:ext uri="{FF2B5EF4-FFF2-40B4-BE49-F238E27FC236}">
                <a16:creationId xmlns:a16="http://schemas.microsoft.com/office/drawing/2014/main" id="{629455D9-B135-D845-9D5E-C7DCCA2B058C}"/>
              </a:ext>
            </a:extLst>
          </p:cNvPr>
          <p:cNvSpPr>
            <a:spLocks noGrp="1"/>
          </p:cNvSpPr>
          <p:nvPr>
            <p:ph idx="1"/>
          </p:nvPr>
        </p:nvSpPr>
        <p:spPr>
          <a:xfrm>
            <a:off x="317104" y="1825625"/>
            <a:ext cx="5613292" cy="4351338"/>
          </a:xfrm>
        </p:spPr>
        <p:txBody>
          <a:bodyPr>
            <a:normAutofit/>
          </a:bodyPr>
          <a:lstStyle/>
          <a:p>
            <a:pPr marL="0" indent="0">
              <a:buNone/>
            </a:pPr>
            <a:r>
              <a:rPr lang="en-GB" sz="1500" dirty="0"/>
              <a:t>“Using the correct seizure procedures and methods for packaging prevents damage and contamination and is, effectively, a demonstration of care and skill that accompanied the seizure of the exhibits”.  </a:t>
            </a:r>
          </a:p>
          <a:p>
            <a:pPr marL="0" indent="0">
              <a:buNone/>
            </a:pPr>
            <a:r>
              <a:rPr lang="en-GB" sz="1500" dirty="0"/>
              <a:t>(Bryant and Bryant, 2021, p. 627)</a:t>
            </a:r>
            <a:br>
              <a:rPr lang="en-GB" sz="1500" dirty="0"/>
            </a:br>
            <a:r>
              <a:rPr lang="en-GB" sz="1500" dirty="0"/>
              <a:t>					</a:t>
            </a:r>
          </a:p>
          <a:p>
            <a:pPr marL="0" indent="0">
              <a:buNone/>
            </a:pPr>
            <a:r>
              <a:rPr lang="en-GB" sz="1500" b="1" u="sng" dirty="0"/>
              <a:t>Examples of Packaging:</a:t>
            </a:r>
          </a:p>
          <a:p>
            <a:r>
              <a:rPr lang="en-GB" sz="1500" dirty="0"/>
              <a:t>Paper bags</a:t>
            </a:r>
          </a:p>
          <a:p>
            <a:r>
              <a:rPr lang="en-GB" sz="1500" dirty="0"/>
              <a:t>Polythene bags</a:t>
            </a:r>
          </a:p>
          <a:p>
            <a:r>
              <a:rPr lang="en-GB" sz="1500" dirty="0"/>
              <a:t>Nylon Bags</a:t>
            </a:r>
          </a:p>
          <a:p>
            <a:r>
              <a:rPr lang="en-GB" sz="1500" dirty="0"/>
              <a:t>Faraday bags</a:t>
            </a:r>
          </a:p>
          <a:p>
            <a:r>
              <a:rPr lang="en-GB" sz="1500" dirty="0"/>
              <a:t>Boxes</a:t>
            </a:r>
          </a:p>
          <a:p>
            <a:r>
              <a:rPr lang="en-GB" sz="1500" dirty="0"/>
              <a:t>Paper Folds</a:t>
            </a:r>
          </a:p>
          <a:p>
            <a:r>
              <a:rPr lang="en-GB" sz="1500" dirty="0"/>
              <a:t>Plastic Tubes </a:t>
            </a:r>
          </a:p>
        </p:txBody>
      </p:sp>
      <p:sp>
        <p:nvSpPr>
          <p:cNvPr id="7179" name="Oval 7178">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7170" name="Picture 2" descr="Guidelines for the Collection, Packaging and Submission of Forensic Evidence">
            <a:extLst>
              <a:ext uri="{FF2B5EF4-FFF2-40B4-BE49-F238E27FC236}">
                <a16:creationId xmlns:a16="http://schemas.microsoft.com/office/drawing/2014/main" id="{09CEE681-7195-2947-954E-6A0864EED5B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415" r="21471" b="-2"/>
          <a:stretch/>
        </p:blipFill>
        <p:spPr bwMode="auto">
          <a:xfrm>
            <a:off x="6495709" y="2727729"/>
            <a:ext cx="5696292"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7181" name="Arc 7180">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7172" name="Picture 4" descr="Arrowhead Forensics Evidence Packaging - Faraday Products - Tablet Faraday  Storage Kit - A-4185K Crime Scene - Lab Supplies">
            <a:extLst>
              <a:ext uri="{FF2B5EF4-FFF2-40B4-BE49-F238E27FC236}">
                <a16:creationId xmlns:a16="http://schemas.microsoft.com/office/drawing/2014/main" id="{F5DFD1D5-15AA-7645-8C97-354C520664F9}"/>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9341" r="2" b="2"/>
          <a:stretch/>
        </p:blipFill>
        <p:spPr bwMode="auto">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07805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06FAF-4A99-914A-A11F-C6C13AAD7191}"/>
              </a:ext>
            </a:extLst>
          </p:cNvPr>
          <p:cNvSpPr>
            <a:spLocks noGrp="1"/>
          </p:cNvSpPr>
          <p:nvPr>
            <p:ph type="title"/>
          </p:nvPr>
        </p:nvSpPr>
        <p:spPr>
          <a:xfrm>
            <a:off x="6667032" y="-115926"/>
            <a:ext cx="4953934" cy="1676603"/>
          </a:xfrm>
        </p:spPr>
        <p:txBody>
          <a:bodyPr>
            <a:normAutofit/>
          </a:bodyPr>
          <a:lstStyle/>
          <a:p>
            <a:r>
              <a:rPr lang="en-GB" sz="4000" dirty="0"/>
              <a:t>How to use packaging?</a:t>
            </a:r>
          </a:p>
        </p:txBody>
      </p:sp>
      <p:pic>
        <p:nvPicPr>
          <p:cNvPr id="8194" name="Picture 2" descr="Packaged evidence (forensic science training session) via Simona Gherghel  @Simona_Ghergel on Twitter | Forensic science, Forensics, Science">
            <a:extLst>
              <a:ext uri="{FF2B5EF4-FFF2-40B4-BE49-F238E27FC236}">
                <a16:creationId xmlns:a16="http://schemas.microsoft.com/office/drawing/2014/main" id="{C7491D71-B8E3-0743-AA7F-2233C7AE7C2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666"/>
          <a:stretch/>
        </p:blipFill>
        <p:spPr bwMode="auto">
          <a:xfrm>
            <a:off x="656844" y="722376"/>
            <a:ext cx="2581656" cy="2922257"/>
          </a:xfrm>
          <a:prstGeom prst="rect">
            <a:avLst/>
          </a:prstGeom>
          <a:noFill/>
          <a:effectLst/>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9CD72269-C687-4900-831D-2A1EFB705805}"/>
              </a:ext>
            </a:extLst>
          </p:cNvPr>
          <p:cNvGraphicFramePr>
            <a:graphicFrameLocks noGrp="1"/>
          </p:cNvGraphicFramePr>
          <p:nvPr>
            <p:ph idx="1"/>
          </p:nvPr>
        </p:nvGraphicFramePr>
        <p:xfrm>
          <a:off x="6667034" y="809673"/>
          <a:ext cx="4953932" cy="595035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8196" name="Picture 4" descr="Evidence Collection Tube 3 inch x 12 inch (Set of 8) | Evidence Collection  Containers | Forensic Supplies | Sirchie">
            <a:extLst>
              <a:ext uri="{FF2B5EF4-FFF2-40B4-BE49-F238E27FC236}">
                <a16:creationId xmlns:a16="http://schemas.microsoft.com/office/drawing/2014/main" id="{39C0225B-40BF-7C46-BA8F-C60C4FAF1E4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277447" y="559406"/>
            <a:ext cx="2857500" cy="2490991"/>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Arrowhead Forensics Blog - Stay Sharp Collecting Sharps Crime Scene - Lab  Supplies">
            <a:extLst>
              <a:ext uri="{FF2B5EF4-FFF2-40B4-BE49-F238E27FC236}">
                <a16:creationId xmlns:a16="http://schemas.microsoft.com/office/drawing/2014/main" id="{E8CE5012-1135-304A-9C32-786FEE706CEC}"/>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56844" y="4121305"/>
            <a:ext cx="1687451" cy="1971397"/>
          </a:xfrm>
          <a:prstGeom prst="rect">
            <a:avLst/>
          </a:prstGeom>
          <a:noFill/>
          <a:extLst>
            <a:ext uri="{909E8E84-426E-40DD-AFC4-6F175D3DCCD1}">
              <a14:hiddenFill xmlns:a14="http://schemas.microsoft.com/office/drawing/2010/main">
                <a:solidFill>
                  <a:srgbClr val="FFFFFF"/>
                </a:solidFill>
              </a14:hiddenFill>
            </a:ext>
          </a:extLst>
        </p:spPr>
      </p:pic>
      <p:pic>
        <p:nvPicPr>
          <p:cNvPr id="8200" name="Picture 8" descr="Evidence Packaging Kit : Amazon.co.uk: Stationery &amp; Office Supplies">
            <a:extLst>
              <a:ext uri="{FF2B5EF4-FFF2-40B4-BE49-F238E27FC236}">
                <a16:creationId xmlns:a16="http://schemas.microsoft.com/office/drawing/2014/main" id="{6720C869-5E5D-9E45-AF05-0F7B56745B64}"/>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602254" y="3429000"/>
            <a:ext cx="2742649" cy="223597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31D2B37-6CBF-3547-B207-DCE989DFAF1F}"/>
              </a:ext>
            </a:extLst>
          </p:cNvPr>
          <p:cNvSpPr txBox="1"/>
          <p:nvPr/>
        </p:nvSpPr>
        <p:spPr>
          <a:xfrm>
            <a:off x="7790688" y="6298594"/>
            <a:ext cx="3830278" cy="369332"/>
          </a:xfrm>
          <a:prstGeom prst="rect">
            <a:avLst/>
          </a:prstGeom>
          <a:noFill/>
        </p:spPr>
        <p:txBody>
          <a:bodyPr wrap="square" rtlCol="0">
            <a:spAutoFit/>
          </a:bodyPr>
          <a:lstStyle/>
          <a:p>
            <a:r>
              <a:rPr lang="en-US" dirty="0"/>
              <a:t>Blackstone’s (202)</a:t>
            </a:r>
          </a:p>
        </p:txBody>
      </p:sp>
    </p:spTree>
    <p:extLst>
      <p:ext uri="{BB962C8B-B14F-4D97-AF65-F5344CB8AC3E}">
        <p14:creationId xmlns:p14="http://schemas.microsoft.com/office/powerpoint/2010/main" val="29164648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90659" y="350981"/>
            <a:ext cx="11243256" cy="1323439"/>
          </a:xfrm>
          <a:prstGeom prst="rect">
            <a:avLst/>
          </a:prstGeom>
          <a:solidFill>
            <a:schemeClr val="accent6">
              <a:lumMod val="60000"/>
              <a:lumOff val="40000"/>
            </a:schemeClr>
          </a:solidFill>
        </p:spPr>
        <p:txBody>
          <a:bodyPr wrap="square" rtlCol="0">
            <a:spAutoFit/>
          </a:bodyPr>
          <a:lstStyle/>
          <a:p>
            <a:pPr algn="ctr"/>
            <a:r>
              <a:rPr lang="en-GB" sz="4000" b="1" dirty="0">
                <a:solidFill>
                  <a:schemeClr val="bg1"/>
                </a:solidFill>
              </a:rPr>
              <a:t>Task: List strategies available to assist in gathering material…</a:t>
            </a:r>
          </a:p>
        </p:txBody>
      </p:sp>
      <p:graphicFrame>
        <p:nvGraphicFramePr>
          <p:cNvPr id="4" name="Diagram 3"/>
          <p:cNvGraphicFramePr/>
          <p:nvPr/>
        </p:nvGraphicFramePr>
        <p:xfrm>
          <a:off x="756868" y="1550163"/>
          <a:ext cx="10741167" cy="38769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4" name="Picture 2" descr="CCTV statistics in the UK: your questions answered">
            <a:extLst>
              <a:ext uri="{FF2B5EF4-FFF2-40B4-BE49-F238E27FC236}">
                <a16:creationId xmlns:a16="http://schemas.microsoft.com/office/drawing/2014/main" id="{4DC0584A-913A-134F-ACD6-646D2724B31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273286" y="5302849"/>
            <a:ext cx="5537915" cy="15818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25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82CE8AF5-699B-40D3-94D2-A8D630B02EF1}"/>
                                            </p:graphicEl>
                                          </p:spTgt>
                                        </p:tgtEl>
                                        <p:attrNameLst>
                                          <p:attrName>style.visibility</p:attrName>
                                        </p:attrNameLst>
                                      </p:cBhvr>
                                      <p:to>
                                        <p:strVal val="visible"/>
                                      </p:to>
                                    </p:set>
                                    <p:animEffect transition="in" filter="fade">
                                      <p:cBhvr>
                                        <p:cTn id="7" dur="500"/>
                                        <p:tgtEl>
                                          <p:spTgt spid="4">
                                            <p:graphicEl>
                                              <a:dgm id="{82CE8AF5-699B-40D3-94D2-A8D630B02EF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1D28D47F-9CAE-4264-A384-A1B967D8899D}"/>
                                            </p:graphicEl>
                                          </p:spTgt>
                                        </p:tgtEl>
                                        <p:attrNameLst>
                                          <p:attrName>style.visibility</p:attrName>
                                        </p:attrNameLst>
                                      </p:cBhvr>
                                      <p:to>
                                        <p:strVal val="visible"/>
                                      </p:to>
                                    </p:set>
                                    <p:animEffect transition="in" filter="fade">
                                      <p:cBhvr>
                                        <p:cTn id="12" dur="500"/>
                                        <p:tgtEl>
                                          <p:spTgt spid="4">
                                            <p:graphicEl>
                                              <a:dgm id="{1D28D47F-9CAE-4264-A384-A1B967D8899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8C8920E0-6AE9-4C90-B305-14C5360A34DD}"/>
                                            </p:graphicEl>
                                          </p:spTgt>
                                        </p:tgtEl>
                                        <p:attrNameLst>
                                          <p:attrName>style.visibility</p:attrName>
                                        </p:attrNameLst>
                                      </p:cBhvr>
                                      <p:to>
                                        <p:strVal val="visible"/>
                                      </p:to>
                                    </p:set>
                                    <p:animEffect transition="in" filter="fade">
                                      <p:cBhvr>
                                        <p:cTn id="17" dur="500"/>
                                        <p:tgtEl>
                                          <p:spTgt spid="4">
                                            <p:graphicEl>
                                              <a:dgm id="{8C8920E0-6AE9-4C90-B305-14C5360A34D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7DEF32F6-2783-4A51-8961-9AA06C0D00E6}"/>
                                            </p:graphicEl>
                                          </p:spTgt>
                                        </p:tgtEl>
                                        <p:attrNameLst>
                                          <p:attrName>style.visibility</p:attrName>
                                        </p:attrNameLst>
                                      </p:cBhvr>
                                      <p:to>
                                        <p:strVal val="visible"/>
                                      </p:to>
                                    </p:set>
                                    <p:animEffect transition="in" filter="fade">
                                      <p:cBhvr>
                                        <p:cTn id="22" dur="500"/>
                                        <p:tgtEl>
                                          <p:spTgt spid="4">
                                            <p:graphicEl>
                                              <a:dgm id="{7DEF32F6-2783-4A51-8961-9AA06C0D00E6}"/>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89FE702F-09B0-4D60-AF04-FFFBC6E6E72E}"/>
                                            </p:graphicEl>
                                          </p:spTgt>
                                        </p:tgtEl>
                                        <p:attrNameLst>
                                          <p:attrName>style.visibility</p:attrName>
                                        </p:attrNameLst>
                                      </p:cBhvr>
                                      <p:to>
                                        <p:strVal val="visible"/>
                                      </p:to>
                                    </p:set>
                                    <p:animEffect transition="in" filter="fade">
                                      <p:cBhvr>
                                        <p:cTn id="27" dur="500"/>
                                        <p:tgtEl>
                                          <p:spTgt spid="4">
                                            <p:graphicEl>
                                              <a:dgm id="{89FE702F-09B0-4D60-AF04-FFFBC6E6E72E}"/>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DBB2FD86-2415-4348-B7F0-7D5BD54B79E1}"/>
                                            </p:graphicEl>
                                          </p:spTgt>
                                        </p:tgtEl>
                                        <p:attrNameLst>
                                          <p:attrName>style.visibility</p:attrName>
                                        </p:attrNameLst>
                                      </p:cBhvr>
                                      <p:to>
                                        <p:strVal val="visible"/>
                                      </p:to>
                                    </p:set>
                                    <p:animEffect transition="in" filter="fade">
                                      <p:cBhvr>
                                        <p:cTn id="32" dur="500"/>
                                        <p:tgtEl>
                                          <p:spTgt spid="4">
                                            <p:graphicEl>
                                              <a:dgm id="{DBB2FD86-2415-4348-B7F0-7D5BD54B79E1}"/>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graphicEl>
                                              <a:dgm id="{811C3273-80A0-4380-BB5B-D736EC619B1D}"/>
                                            </p:graphicEl>
                                          </p:spTgt>
                                        </p:tgtEl>
                                        <p:attrNameLst>
                                          <p:attrName>style.visibility</p:attrName>
                                        </p:attrNameLst>
                                      </p:cBhvr>
                                      <p:to>
                                        <p:strVal val="visible"/>
                                      </p:to>
                                    </p:set>
                                    <p:animEffect transition="in" filter="fade">
                                      <p:cBhvr>
                                        <p:cTn id="37" dur="500"/>
                                        <p:tgtEl>
                                          <p:spTgt spid="4">
                                            <p:graphicEl>
                                              <a:dgm id="{811C3273-80A0-4380-BB5B-D736EC619B1D}"/>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4">
                                            <p:graphicEl>
                                              <a:dgm id="{80941EE7-3C9E-48ED-A688-3761D8223661}"/>
                                            </p:graphicEl>
                                          </p:spTgt>
                                        </p:tgtEl>
                                        <p:attrNameLst>
                                          <p:attrName>style.visibility</p:attrName>
                                        </p:attrNameLst>
                                      </p:cBhvr>
                                      <p:to>
                                        <p:strVal val="visible"/>
                                      </p:to>
                                    </p:set>
                                    <p:animEffect transition="in" filter="fade">
                                      <p:cBhvr>
                                        <p:cTn id="42" dur="500"/>
                                        <p:tgtEl>
                                          <p:spTgt spid="4">
                                            <p:graphicEl>
                                              <a:dgm id="{80941EE7-3C9E-48ED-A688-3761D8223661}"/>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4"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9E1E21A-A5B0-9641-AC98-5F210ADB3582}"/>
              </a:ext>
            </a:extLst>
          </p:cNvPr>
          <p:cNvSpPr txBox="1"/>
          <p:nvPr/>
        </p:nvSpPr>
        <p:spPr>
          <a:xfrm>
            <a:off x="638882" y="639193"/>
            <a:ext cx="3571810" cy="357351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100" kern="1200">
                <a:solidFill>
                  <a:schemeClr val="tx1"/>
                </a:solidFill>
                <a:latin typeface="+mj-lt"/>
                <a:ea typeface="+mj-ea"/>
                <a:cs typeface="+mj-cs"/>
              </a:rPr>
              <a:t>Arrest</a:t>
            </a:r>
          </a:p>
          <a:p>
            <a:pPr>
              <a:lnSpc>
                <a:spcPct val="90000"/>
              </a:lnSpc>
              <a:spcBef>
                <a:spcPct val="0"/>
              </a:spcBef>
              <a:spcAft>
                <a:spcPts val="600"/>
              </a:spcAft>
            </a:pPr>
            <a:br>
              <a:rPr lang="en-US" sz="4100" kern="1200">
                <a:solidFill>
                  <a:schemeClr val="tx1"/>
                </a:solidFill>
                <a:latin typeface="+mj-lt"/>
                <a:ea typeface="+mj-ea"/>
                <a:cs typeface="+mj-cs"/>
              </a:rPr>
            </a:br>
            <a:r>
              <a:rPr lang="en-US" sz="4100" kern="1200">
                <a:solidFill>
                  <a:schemeClr val="tx1"/>
                </a:solidFill>
                <a:latin typeface="+mj-lt"/>
                <a:ea typeface="+mj-ea"/>
                <a:cs typeface="+mj-cs"/>
              </a:rPr>
              <a:t>S.24 PACE 1984</a:t>
            </a:r>
          </a:p>
          <a:p>
            <a:pPr>
              <a:lnSpc>
                <a:spcPct val="90000"/>
              </a:lnSpc>
              <a:spcBef>
                <a:spcPct val="0"/>
              </a:spcBef>
              <a:spcAft>
                <a:spcPts val="600"/>
              </a:spcAft>
            </a:pPr>
            <a:r>
              <a:rPr lang="en-US" sz="4100" kern="1200">
                <a:solidFill>
                  <a:schemeClr val="tx1"/>
                </a:solidFill>
                <a:latin typeface="+mj-lt"/>
                <a:ea typeface="+mj-ea"/>
                <a:cs typeface="+mj-cs"/>
              </a:rPr>
              <a:t> </a:t>
            </a:r>
          </a:p>
          <a:p>
            <a:pPr>
              <a:lnSpc>
                <a:spcPct val="90000"/>
              </a:lnSpc>
              <a:spcBef>
                <a:spcPct val="0"/>
              </a:spcBef>
              <a:spcAft>
                <a:spcPts val="600"/>
              </a:spcAft>
            </a:pPr>
            <a:r>
              <a:rPr lang="en-US" sz="4100" kern="1200">
                <a:solidFill>
                  <a:schemeClr val="tx1"/>
                </a:solidFill>
                <a:latin typeface="+mj-lt"/>
                <a:ea typeface="+mj-ea"/>
                <a:cs typeface="+mj-cs"/>
              </a:rPr>
              <a:t>Code G </a:t>
            </a:r>
          </a:p>
        </p:txBody>
      </p:sp>
      <p:sp>
        <p:nvSpPr>
          <p:cNvPr id="103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ow to make a Citizen's Arrest | UK Law | Citizen's Arrest UK Law">
            <a:extLst>
              <a:ext uri="{FF2B5EF4-FFF2-40B4-BE49-F238E27FC236}">
                <a16:creationId xmlns:a16="http://schemas.microsoft.com/office/drawing/2014/main" id="{24270792-9455-8242-B05A-5E2519EF36A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9459" b="-1"/>
          <a:stretch/>
        </p:blipFill>
        <p:spPr bwMode="auto">
          <a:xfrm>
            <a:off x="5160178" y="640080"/>
            <a:ext cx="6202851" cy="55504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37595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89560" y="856180"/>
            <a:ext cx="4560584" cy="112806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800" b="1">
                <a:latin typeface="+mj-lt"/>
                <a:ea typeface="+mj-ea"/>
                <a:cs typeface="+mj-cs"/>
              </a:rPr>
              <a:t>What makes a </a:t>
            </a:r>
            <a:r>
              <a:rPr lang="en-US" sz="2800" b="1" i="1">
                <a:latin typeface="+mj-lt"/>
                <a:ea typeface="+mj-ea"/>
                <a:cs typeface="+mj-cs"/>
              </a:rPr>
              <a:t>‘Lawful Arrest’? </a:t>
            </a:r>
            <a:br>
              <a:rPr lang="en-US" sz="2800" b="1" i="1">
                <a:latin typeface="+mj-lt"/>
                <a:ea typeface="+mj-ea"/>
                <a:cs typeface="+mj-cs"/>
              </a:rPr>
            </a:br>
            <a:r>
              <a:rPr lang="en-US" sz="2800" b="1" i="1">
                <a:latin typeface="+mj-lt"/>
                <a:ea typeface="+mj-ea"/>
                <a:cs typeface="+mj-cs"/>
              </a:rPr>
              <a:t>(Best Practice)</a:t>
            </a:r>
          </a:p>
        </p:txBody>
      </p:sp>
      <p:grpSp>
        <p:nvGrpSpPr>
          <p:cNvPr id="4105" name="Group 4104">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4106" name="Rectangle 410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7" name="Rectangle 410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109" name="Rectangle 410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590719" y="2330505"/>
            <a:ext cx="4559425" cy="3979585"/>
          </a:xfrm>
          <a:prstGeom prst="rect">
            <a:avLst/>
          </a:prstGeom>
        </p:spPr>
        <p:txBody>
          <a:bodyPr vert="horz" lIns="91440" tIns="45720" rIns="91440" bIns="45720" rtlCol="0" anchor="ctr">
            <a:normAutofit/>
          </a:bodyPr>
          <a:lstStyle/>
          <a:p>
            <a:pPr>
              <a:lnSpc>
                <a:spcPct val="90000"/>
              </a:lnSpc>
              <a:spcAft>
                <a:spcPts val="1800"/>
              </a:spcAft>
              <a:defRPr/>
            </a:pPr>
            <a:br>
              <a:rPr lang="en-US" altLang="en-US" sz="1400" b="1" dirty="0"/>
            </a:br>
            <a:r>
              <a:rPr lang="en-US" altLang="en-US" sz="1400" b="1" dirty="0"/>
              <a:t>Information to be given:</a:t>
            </a:r>
            <a:br>
              <a:rPr lang="en-US" altLang="en-US" sz="1400" b="1" dirty="0"/>
            </a:br>
            <a:endParaRPr lang="en-US" altLang="en-US" sz="1400" b="1" dirty="0"/>
          </a:p>
          <a:p>
            <a:pPr marL="285750" indent="-228600">
              <a:lnSpc>
                <a:spcPct val="90000"/>
              </a:lnSpc>
              <a:spcAft>
                <a:spcPts val="1800"/>
              </a:spcAft>
              <a:buFont typeface="Arial" panose="020B0604020202020204" pitchFamily="34" charset="0"/>
              <a:buChar char="•"/>
              <a:defRPr/>
            </a:pPr>
            <a:r>
              <a:rPr lang="en-US" altLang="en-US" sz="1400" dirty="0"/>
              <a:t>That they </a:t>
            </a:r>
            <a:r>
              <a:rPr lang="en-US" altLang="en-US" sz="1400" u="sng" dirty="0"/>
              <a:t>are under arrest </a:t>
            </a:r>
            <a:r>
              <a:rPr lang="en-US" altLang="en-US" sz="1400" dirty="0"/>
              <a:t>(even if it is obvious)   </a:t>
            </a:r>
          </a:p>
          <a:p>
            <a:pPr marL="285750" indent="-228600">
              <a:lnSpc>
                <a:spcPct val="90000"/>
              </a:lnSpc>
              <a:spcAft>
                <a:spcPts val="1800"/>
              </a:spcAft>
              <a:buFont typeface="Arial" panose="020B0604020202020204" pitchFamily="34" charset="0"/>
              <a:buChar char="•"/>
              <a:defRPr/>
            </a:pPr>
            <a:r>
              <a:rPr lang="en-US" altLang="en-US" sz="1400" dirty="0"/>
              <a:t>The</a:t>
            </a:r>
            <a:r>
              <a:rPr lang="en-US" altLang="en-US" sz="1400" u="sng" dirty="0"/>
              <a:t> grounds </a:t>
            </a:r>
            <a:r>
              <a:rPr lang="en-US" altLang="en-US" sz="1400" dirty="0"/>
              <a:t>for the arrest </a:t>
            </a:r>
            <a:br>
              <a:rPr lang="en-US" altLang="en-US" sz="1400" dirty="0"/>
            </a:br>
            <a:r>
              <a:rPr lang="en-US" altLang="en-US" sz="1400" dirty="0"/>
              <a:t>(offence for which they have been arrested)</a:t>
            </a:r>
          </a:p>
          <a:p>
            <a:pPr marL="285750" indent="-228600">
              <a:lnSpc>
                <a:spcPct val="90000"/>
              </a:lnSpc>
              <a:spcAft>
                <a:spcPts val="1800"/>
              </a:spcAft>
              <a:buFont typeface="Arial" panose="020B0604020202020204" pitchFamily="34" charset="0"/>
              <a:buChar char="•"/>
              <a:defRPr/>
            </a:pPr>
            <a:r>
              <a:rPr lang="en-US" altLang="en-US" sz="1400" u="sng" dirty="0"/>
              <a:t>Time</a:t>
            </a:r>
            <a:br>
              <a:rPr lang="en-US" altLang="en-US" sz="1400" dirty="0"/>
            </a:br>
            <a:endParaRPr lang="en-US" altLang="en-US" sz="1400" dirty="0"/>
          </a:p>
          <a:p>
            <a:pPr indent="-228600">
              <a:lnSpc>
                <a:spcPct val="90000"/>
              </a:lnSpc>
              <a:spcAft>
                <a:spcPts val="1800"/>
              </a:spcAft>
              <a:buFont typeface="Arial" panose="020B0604020202020204" pitchFamily="34" charset="0"/>
              <a:buChar char="•"/>
              <a:defRPr/>
            </a:pPr>
            <a:r>
              <a:rPr lang="en-US" altLang="en-US" sz="1400" dirty="0"/>
              <a:t>AND</a:t>
            </a:r>
            <a:br>
              <a:rPr lang="en-US" altLang="en-US" sz="1400" dirty="0"/>
            </a:br>
            <a:endParaRPr lang="en-US" altLang="en-US" sz="1400" dirty="0"/>
          </a:p>
          <a:p>
            <a:pPr marL="285750" indent="-228600">
              <a:lnSpc>
                <a:spcPct val="90000"/>
              </a:lnSpc>
              <a:spcAft>
                <a:spcPts val="1800"/>
              </a:spcAft>
              <a:buFont typeface="Arial" panose="020B0604020202020204" pitchFamily="34" charset="0"/>
              <a:buChar char="•"/>
              <a:defRPr/>
            </a:pPr>
            <a:r>
              <a:rPr lang="en-US" altLang="en-US" sz="1400" dirty="0"/>
              <a:t>The </a:t>
            </a:r>
            <a:r>
              <a:rPr lang="en-US" altLang="en-US" sz="1400" u="sng" dirty="0"/>
              <a:t>Necessity</a:t>
            </a:r>
            <a:r>
              <a:rPr lang="en-US" altLang="en-US" sz="1400" dirty="0"/>
              <a:t> for the arrest </a:t>
            </a:r>
          </a:p>
          <a:p>
            <a:pPr marL="285750" indent="-228600">
              <a:lnSpc>
                <a:spcPct val="90000"/>
              </a:lnSpc>
              <a:spcAft>
                <a:spcPts val="1800"/>
              </a:spcAft>
              <a:buFont typeface="Arial" panose="020B0604020202020204" pitchFamily="34" charset="0"/>
              <a:buChar char="•"/>
              <a:defRPr/>
            </a:pPr>
            <a:r>
              <a:rPr lang="en-US" altLang="en-US" sz="1400" u="sng" dirty="0"/>
              <a:t>Caution</a:t>
            </a:r>
            <a:r>
              <a:rPr lang="en-US" altLang="en-US" sz="1400" dirty="0"/>
              <a:t> - </a:t>
            </a:r>
            <a:r>
              <a:rPr lang="en-US" altLang="en-US" sz="1400" i="1" dirty="0"/>
              <a:t>‘When Questioned’ </a:t>
            </a:r>
          </a:p>
        </p:txBody>
      </p:sp>
      <p:sp>
        <p:nvSpPr>
          <p:cNvPr id="4111" name="Rectangle 4110">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3" name="Rectangle 411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46 people arrested in connection with alleged large-scale disturbance in  Cardiff | ITV News Wales">
            <a:extLst>
              <a:ext uri="{FF2B5EF4-FFF2-40B4-BE49-F238E27FC236}">
                <a16:creationId xmlns:a16="http://schemas.microsoft.com/office/drawing/2014/main" id="{DA125D56-C66A-9B48-B794-355FB2F1E4C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1277" r="10954"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p:cNvSpPr txBox="1">
            <a:spLocks noChangeArrowheads="1"/>
          </p:cNvSpPr>
          <p:nvPr>
            <p:custDataLst>
              <p:tags r:id="rId1"/>
            </p:custDataLst>
          </p:nvPr>
        </p:nvSpPr>
        <p:spPr bwMode="auto">
          <a:xfrm>
            <a:off x="2081980" y="312403"/>
            <a:ext cx="6768752" cy="41070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defRPr/>
            </a:pPr>
            <a:endParaRPr lang="en-GB" altLang="en-US" i="1" kern="0" dirty="0">
              <a:solidFill>
                <a:srgbClr val="333399"/>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75556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1335549" y="391986"/>
          <a:ext cx="9520901" cy="6074027"/>
        </p:xfrm>
        <a:graphic>
          <a:graphicData uri="http://schemas.openxmlformats.org/drawingml/2006/table">
            <a:tbl>
              <a:tblPr firstRow="1" bandRow="1">
                <a:tableStyleId>{5FD0F851-EC5A-4D38-B0AD-8093EC10F338}</a:tableStyleId>
              </a:tblPr>
              <a:tblGrid>
                <a:gridCol w="997907">
                  <a:extLst>
                    <a:ext uri="{9D8B030D-6E8A-4147-A177-3AD203B41FA5}">
                      <a16:colId xmlns:a16="http://schemas.microsoft.com/office/drawing/2014/main" val="20000"/>
                    </a:ext>
                  </a:extLst>
                </a:gridCol>
                <a:gridCol w="2326445">
                  <a:extLst>
                    <a:ext uri="{9D8B030D-6E8A-4147-A177-3AD203B41FA5}">
                      <a16:colId xmlns:a16="http://schemas.microsoft.com/office/drawing/2014/main" val="20001"/>
                    </a:ext>
                  </a:extLst>
                </a:gridCol>
                <a:gridCol w="6196549">
                  <a:extLst>
                    <a:ext uri="{9D8B030D-6E8A-4147-A177-3AD203B41FA5}">
                      <a16:colId xmlns:a16="http://schemas.microsoft.com/office/drawing/2014/main" val="20002"/>
                    </a:ext>
                  </a:extLst>
                </a:gridCol>
              </a:tblGrid>
              <a:tr h="603594">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I</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I</a:t>
                      </a:r>
                      <a:r>
                        <a:rPr lang="en-GB" sz="2000" b="1" dirty="0"/>
                        <a:t>nvestigation</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allow prompt</a:t>
                      </a:r>
                      <a:r>
                        <a:rPr lang="en-GB" sz="1400" b="0" baseline="0" dirty="0">
                          <a:solidFill>
                            <a:schemeClr val="tx1"/>
                          </a:solidFill>
                        </a:rPr>
                        <a:t> and effective investigation of the offence or of the conduct of the person in question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0"/>
                  </a:ext>
                </a:extLst>
              </a:tr>
              <a:tr h="948687">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D</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D</a:t>
                      </a:r>
                      <a:r>
                        <a:rPr lang="en-GB" sz="2000" b="1" dirty="0"/>
                        <a:t>isappearance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any prosecution for the offence from being hindered by the disappearance of the person in question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1"/>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C</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C</a:t>
                      </a:r>
                      <a:r>
                        <a:rPr lang="en-GB" sz="2000" b="1" dirty="0"/>
                        <a:t>hild</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protect a child or other vulnerable</a:t>
                      </a:r>
                      <a:r>
                        <a:rPr lang="en-GB" sz="1400" b="0" baseline="0" dirty="0">
                          <a:solidFill>
                            <a:schemeClr val="tx1"/>
                          </a:solidFill>
                        </a:rPr>
                        <a:t> person from the relevant person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2"/>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O</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O</a:t>
                      </a:r>
                      <a:r>
                        <a:rPr lang="en-GB" sz="2000" b="1" dirty="0"/>
                        <a:t>bstruction</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causing an unlawful obstruction of the highway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3"/>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P</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P</a:t>
                      </a:r>
                      <a:r>
                        <a:rPr lang="en-GB" sz="2000" b="1" dirty="0"/>
                        <a:t>hysical Injury</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a:t>
                      </a:r>
                      <a:r>
                        <a:rPr lang="en-GB" sz="1400" b="0" baseline="0" dirty="0">
                          <a:solidFill>
                            <a:schemeClr val="tx1"/>
                          </a:solidFill>
                        </a:rPr>
                        <a:t> the relevant person causing physical injury to himself or any other person or prevent him suffering physical injury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4"/>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P</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P</a:t>
                      </a:r>
                      <a:r>
                        <a:rPr lang="en-GB" sz="2000" b="1" dirty="0"/>
                        <a:t>ublic Decency</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committing an offence against public decency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L</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L</a:t>
                      </a:r>
                      <a:r>
                        <a:rPr lang="en-GB" sz="2000" b="1" dirty="0"/>
                        <a:t>oss or Damage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causing loss of, or damage to property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6"/>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A</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A</a:t>
                      </a:r>
                      <a:r>
                        <a:rPr lang="en-GB" sz="2000" b="1" dirty="0"/>
                        <a:t>ddress</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enable</a:t>
                      </a:r>
                      <a:r>
                        <a:rPr lang="en-GB" sz="1400" b="0" baseline="0" dirty="0">
                          <a:solidFill>
                            <a:schemeClr val="tx1"/>
                          </a:solidFill>
                        </a:rPr>
                        <a:t> the address of the relevant person to be ascertained</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7"/>
                  </a:ext>
                </a:extLst>
              </a:tr>
              <a:tr h="529286">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N</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N</a:t>
                      </a:r>
                      <a:r>
                        <a:rPr lang="en-GB" sz="2000" b="1" dirty="0"/>
                        <a:t>ame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0" dirty="0">
                          <a:solidFill>
                            <a:schemeClr val="tx1"/>
                          </a:solidFill>
                        </a:rPr>
                        <a:t>To enable</a:t>
                      </a:r>
                      <a:r>
                        <a:rPr lang="en-GB" sz="1400" b="0" baseline="0" dirty="0">
                          <a:solidFill>
                            <a:schemeClr val="tx1"/>
                          </a:solidFill>
                        </a:rPr>
                        <a:t> the name of the relevant person to be ascertained</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1198617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78234"/>
            <a:ext cx="10749776" cy="646331"/>
          </a:xfrm>
          <a:prstGeom prst="rect">
            <a:avLst/>
          </a:prstGeom>
          <a:solidFill>
            <a:schemeClr val="accent6"/>
          </a:solidFill>
        </p:spPr>
        <p:txBody>
          <a:bodyPr wrap="square" rtlCol="0">
            <a:spAutoFit/>
          </a:bodyPr>
          <a:lstStyle/>
          <a:p>
            <a:r>
              <a:rPr lang="en-GB" sz="3600" b="1" dirty="0">
                <a:solidFill>
                  <a:schemeClr val="bg1"/>
                </a:solidFill>
              </a:rPr>
              <a:t>Investigative Strategies</a:t>
            </a:r>
          </a:p>
        </p:txBody>
      </p:sp>
      <p:graphicFrame>
        <p:nvGraphicFramePr>
          <p:cNvPr id="2" name="Diagram 1"/>
          <p:cNvGraphicFramePr/>
          <p:nvPr/>
        </p:nvGraphicFramePr>
        <p:xfrm>
          <a:off x="722150" y="1169408"/>
          <a:ext cx="8172604" cy="51910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Criminal Investigation">
            <a:extLst>
              <a:ext uri="{FF2B5EF4-FFF2-40B4-BE49-F238E27FC236}">
                <a16:creationId xmlns:a16="http://schemas.microsoft.com/office/drawing/2014/main" id="{1041468A-FB27-A549-9AFD-56665D5BB8D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56902" y="2557374"/>
            <a:ext cx="3112948" cy="174325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B3E8A9A-6037-914A-A34F-9463698C6FEE}"/>
              </a:ext>
            </a:extLst>
          </p:cNvPr>
          <p:cNvSpPr txBox="1"/>
          <p:nvPr/>
        </p:nvSpPr>
        <p:spPr>
          <a:xfrm rot="21068639">
            <a:off x="9287661" y="5126637"/>
            <a:ext cx="2343384" cy="646331"/>
          </a:xfrm>
          <a:prstGeom prst="rect">
            <a:avLst/>
          </a:prstGeom>
          <a:noFill/>
        </p:spPr>
        <p:txBody>
          <a:bodyPr wrap="square" rtlCol="0">
            <a:spAutoFit/>
          </a:bodyPr>
          <a:lstStyle/>
          <a:p>
            <a:r>
              <a:rPr lang="en-US" dirty="0"/>
              <a:t>We’ll revisit this in a few workshops time...</a:t>
            </a:r>
          </a:p>
        </p:txBody>
      </p:sp>
    </p:spTree>
    <p:extLst>
      <p:ext uri="{BB962C8B-B14F-4D97-AF65-F5344CB8AC3E}">
        <p14:creationId xmlns:p14="http://schemas.microsoft.com/office/powerpoint/2010/main" val="2655276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28DE75D-4E06-43B3-8B8F-6114D95E3BB1}"/>
                                            </p:graphicEl>
                                          </p:spTgt>
                                        </p:tgtEl>
                                        <p:attrNameLst>
                                          <p:attrName>style.visibility</p:attrName>
                                        </p:attrNameLst>
                                      </p:cBhvr>
                                      <p:to>
                                        <p:strVal val="visible"/>
                                      </p:to>
                                    </p:set>
                                    <p:animEffect transition="in" filter="fade">
                                      <p:cBhvr>
                                        <p:cTn id="7" dur="500"/>
                                        <p:tgtEl>
                                          <p:spTgt spid="2">
                                            <p:graphicEl>
                                              <a:dgm id="{F28DE75D-4E06-43B3-8B8F-6114D95E3BB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61682CD-A2C1-4D56-939B-E13B400E91F1}"/>
                                            </p:graphicEl>
                                          </p:spTgt>
                                        </p:tgtEl>
                                        <p:attrNameLst>
                                          <p:attrName>style.visibility</p:attrName>
                                        </p:attrNameLst>
                                      </p:cBhvr>
                                      <p:to>
                                        <p:strVal val="visible"/>
                                      </p:to>
                                    </p:set>
                                    <p:animEffect transition="in" filter="fade">
                                      <p:cBhvr>
                                        <p:cTn id="12" dur="500"/>
                                        <p:tgtEl>
                                          <p:spTgt spid="2">
                                            <p:graphicEl>
                                              <a:dgm id="{F61682CD-A2C1-4D56-939B-E13B400E91F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B75CF95F-5500-490A-852E-E51C72AE2481}"/>
                                            </p:graphicEl>
                                          </p:spTgt>
                                        </p:tgtEl>
                                        <p:attrNameLst>
                                          <p:attrName>style.visibility</p:attrName>
                                        </p:attrNameLst>
                                      </p:cBhvr>
                                      <p:to>
                                        <p:strVal val="visible"/>
                                      </p:to>
                                    </p:set>
                                    <p:animEffect transition="in" filter="fade">
                                      <p:cBhvr>
                                        <p:cTn id="17" dur="500"/>
                                        <p:tgtEl>
                                          <p:spTgt spid="2">
                                            <p:graphicEl>
                                              <a:dgm id="{B75CF95F-5500-490A-852E-E51C72AE248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0CA56AFE-2462-45F5-A215-19C7C5F9114A}"/>
                                            </p:graphicEl>
                                          </p:spTgt>
                                        </p:tgtEl>
                                        <p:attrNameLst>
                                          <p:attrName>style.visibility</p:attrName>
                                        </p:attrNameLst>
                                      </p:cBhvr>
                                      <p:to>
                                        <p:strVal val="visible"/>
                                      </p:to>
                                    </p:set>
                                    <p:animEffect transition="in" filter="fade">
                                      <p:cBhvr>
                                        <p:cTn id="22" dur="500"/>
                                        <p:tgtEl>
                                          <p:spTgt spid="2">
                                            <p:graphicEl>
                                              <a:dgm id="{0CA56AFE-2462-45F5-A215-19C7C5F9114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44972B86-9451-44DF-A4F0-84233DA580CE}"/>
                                            </p:graphicEl>
                                          </p:spTgt>
                                        </p:tgtEl>
                                        <p:attrNameLst>
                                          <p:attrName>style.visibility</p:attrName>
                                        </p:attrNameLst>
                                      </p:cBhvr>
                                      <p:to>
                                        <p:strVal val="visible"/>
                                      </p:to>
                                    </p:set>
                                    <p:animEffect transition="in" filter="fade">
                                      <p:cBhvr>
                                        <p:cTn id="27" dur="500"/>
                                        <p:tgtEl>
                                          <p:spTgt spid="2">
                                            <p:graphicEl>
                                              <a:dgm id="{44972B86-9451-44DF-A4F0-84233DA580C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2E614F1C-2D93-42D0-B229-768199449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403089" y="0"/>
            <a:ext cx="4788912"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3BEA103-ABD5-62C0-552C-E157D7C606CF}"/>
              </a:ext>
            </a:extLst>
          </p:cNvPr>
          <p:cNvSpPr txBox="1"/>
          <p:nvPr/>
        </p:nvSpPr>
        <p:spPr>
          <a:xfrm>
            <a:off x="8174735" y="640081"/>
            <a:ext cx="3377183" cy="3708895"/>
          </a:xfrm>
          <a:prstGeom prst="rect">
            <a:avLst/>
          </a:prstGeom>
          <a:noFill/>
        </p:spPr>
        <p:txBody>
          <a:bodyPr vert="horz" lIns="91440" tIns="45720" rIns="91440" bIns="45720" rtlCol="0" anchor="b">
            <a:normAutofit/>
          </a:bodyPr>
          <a:lstStyle/>
          <a:p>
            <a:pPr>
              <a:lnSpc>
                <a:spcPct val="90000"/>
              </a:lnSpc>
              <a:spcBef>
                <a:spcPct val="0"/>
              </a:spcBef>
              <a:spcAft>
                <a:spcPts val="600"/>
              </a:spcAft>
            </a:pPr>
            <a:r>
              <a:rPr lang="en-US" sz="4400">
                <a:solidFill>
                  <a:schemeClr val="bg1"/>
                </a:solidFill>
                <a:latin typeface="+mj-lt"/>
                <a:ea typeface="+mj-ea"/>
                <a:cs typeface="+mj-cs"/>
              </a:rPr>
              <a:t>Part 2 </a:t>
            </a:r>
          </a:p>
          <a:p>
            <a:pPr>
              <a:lnSpc>
                <a:spcPct val="90000"/>
              </a:lnSpc>
              <a:spcBef>
                <a:spcPct val="0"/>
              </a:spcBef>
              <a:spcAft>
                <a:spcPts val="600"/>
              </a:spcAft>
            </a:pPr>
            <a:endParaRPr lang="en-US" sz="4400">
              <a:solidFill>
                <a:schemeClr val="bg1"/>
              </a:solidFill>
              <a:latin typeface="+mj-lt"/>
              <a:ea typeface="+mj-ea"/>
              <a:cs typeface="+mj-cs"/>
            </a:endParaRPr>
          </a:p>
          <a:p>
            <a:pPr>
              <a:lnSpc>
                <a:spcPct val="90000"/>
              </a:lnSpc>
              <a:spcBef>
                <a:spcPct val="0"/>
              </a:spcBef>
              <a:spcAft>
                <a:spcPts val="600"/>
              </a:spcAft>
            </a:pPr>
            <a:r>
              <a:rPr lang="en-US" sz="4400">
                <a:solidFill>
                  <a:schemeClr val="bg1"/>
                </a:solidFill>
                <a:latin typeface="+mj-lt"/>
                <a:ea typeface="+mj-ea"/>
                <a:cs typeface="+mj-cs"/>
              </a:rPr>
              <a:t>What’s happening here then?... </a:t>
            </a:r>
          </a:p>
        </p:txBody>
      </p:sp>
      <p:pic>
        <p:nvPicPr>
          <p:cNvPr id="3" name="Picture 2" descr="A picture containing person, outdoor&#10;&#10;Description automatically generated">
            <a:extLst>
              <a:ext uri="{FF2B5EF4-FFF2-40B4-BE49-F238E27FC236}">
                <a16:creationId xmlns:a16="http://schemas.microsoft.com/office/drawing/2014/main" id="{0DC9E60F-9899-E2A8-17DE-9AD0179ACC34}"/>
              </a:ext>
            </a:extLst>
          </p:cNvPr>
          <p:cNvPicPr>
            <a:picLocks noChangeAspect="1"/>
          </p:cNvPicPr>
          <p:nvPr/>
        </p:nvPicPr>
        <p:blipFill rotWithShape="1">
          <a:blip r:embed="rId2"/>
          <a:srcRect t="3895" r="2" b="5087"/>
          <a:stretch/>
        </p:blipFill>
        <p:spPr>
          <a:xfrm>
            <a:off x="20" y="10"/>
            <a:ext cx="7534636" cy="6857990"/>
          </a:xfrm>
          <a:prstGeom prst="rect">
            <a:avLst/>
          </a:prstGeom>
        </p:spPr>
      </p:pic>
    </p:spTree>
    <p:extLst>
      <p:ext uri="{BB962C8B-B14F-4D97-AF65-F5344CB8AC3E}">
        <p14:creationId xmlns:p14="http://schemas.microsoft.com/office/powerpoint/2010/main" val="35992451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49176-E818-2E4B-94C2-90D768371AC7}"/>
              </a:ext>
            </a:extLst>
          </p:cNvPr>
          <p:cNvSpPr>
            <a:spLocks noGrp="1"/>
          </p:cNvSpPr>
          <p:nvPr>
            <p:ph type="title"/>
          </p:nvPr>
        </p:nvSpPr>
        <p:spPr>
          <a:xfrm>
            <a:off x="640080" y="4419600"/>
            <a:ext cx="10908792" cy="1203960"/>
          </a:xfrm>
        </p:spPr>
        <p:txBody>
          <a:bodyPr vert="horz" lIns="91440" tIns="45720" rIns="91440" bIns="45720" rtlCol="0" anchor="ctr">
            <a:normAutofit fontScale="90000"/>
          </a:bodyPr>
          <a:lstStyle/>
          <a:p>
            <a:pPr algn="ctr"/>
            <a:r>
              <a:rPr lang="en-US" sz="6600" kern="1200" dirty="0">
                <a:solidFill>
                  <a:schemeClr val="tx1"/>
                </a:solidFill>
                <a:latin typeface="+mj-lt"/>
                <a:ea typeface="+mj-ea"/>
                <a:cs typeface="+mj-cs"/>
              </a:rPr>
              <a:t>Powers of Entry, Search and Seizure </a:t>
            </a:r>
          </a:p>
        </p:txBody>
      </p:sp>
      <p:pic>
        <p:nvPicPr>
          <p:cNvPr id="16388" name="Picture 4" descr="Can the Police Search My House Without a Warrant? | DPP Law">
            <a:extLst>
              <a:ext uri="{FF2B5EF4-FFF2-40B4-BE49-F238E27FC236}">
                <a16:creationId xmlns:a16="http://schemas.microsoft.com/office/drawing/2014/main" id="{F1C94AF6-006C-A04E-AD75-73F46AB5460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153" r="-1" b="-1"/>
          <a:stretch/>
        </p:blipFill>
        <p:spPr bwMode="auto">
          <a:xfrm>
            <a:off x="6" y="-11"/>
            <a:ext cx="6095994" cy="4194796"/>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a:noFill/>
          <a:extLst>
            <a:ext uri="{909E8E84-426E-40DD-AFC4-6F175D3DCCD1}">
              <a14:hiddenFill xmlns:a14="http://schemas.microsoft.com/office/drawing/2010/main">
                <a:solidFill>
                  <a:srgbClr val="FFFFFF"/>
                </a:solidFill>
              </a14:hiddenFill>
            </a:ext>
          </a:extLst>
        </p:spPr>
      </p:pic>
      <p:pic>
        <p:nvPicPr>
          <p:cNvPr id="16386" name="Picture 2" descr="Search Warrants: Know Your Rights About Search and Seizure">
            <a:extLst>
              <a:ext uri="{FF2B5EF4-FFF2-40B4-BE49-F238E27FC236}">
                <a16:creationId xmlns:a16="http://schemas.microsoft.com/office/drawing/2014/main" id="{C56FEB67-90E3-4C4D-A371-5FB56D1CB0F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84" r="-1" b="-1"/>
          <a:stretch/>
        </p:blipFill>
        <p:spPr bwMode="auto">
          <a:xfrm>
            <a:off x="6019800" y="12"/>
            <a:ext cx="6172195" cy="4186171"/>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6069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38882" y="639193"/>
            <a:ext cx="3571810" cy="357351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600" b="1" kern="1200">
                <a:solidFill>
                  <a:schemeClr val="tx1"/>
                </a:solidFill>
                <a:latin typeface="+mj-lt"/>
                <a:ea typeface="+mj-ea"/>
                <a:cs typeface="+mj-cs"/>
              </a:rPr>
              <a:t>What is a Search?</a:t>
            </a:r>
          </a:p>
        </p:txBody>
      </p:sp>
      <p:pic>
        <p:nvPicPr>
          <p:cNvPr id="17410" name="Picture 2" descr="Police Search for Claudia Lawrence - Mirror Online">
            <a:extLst>
              <a:ext uri="{FF2B5EF4-FFF2-40B4-BE49-F238E27FC236}">
                <a16:creationId xmlns:a16="http://schemas.microsoft.com/office/drawing/2014/main" id="{9EE29B3D-8667-E643-8CE2-1E781572B89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1014784"/>
            <a:ext cx="7214616" cy="4800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2610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37121" y="423273"/>
            <a:ext cx="7976285" cy="646331"/>
          </a:xfrm>
          <a:prstGeom prst="rect">
            <a:avLst/>
          </a:prstGeom>
          <a:solidFill>
            <a:schemeClr val="accent6"/>
          </a:solidFill>
        </p:spPr>
        <p:txBody>
          <a:bodyPr wrap="square" rtlCol="0">
            <a:spAutoFit/>
          </a:bodyPr>
          <a:lstStyle/>
          <a:p>
            <a:pPr algn="ctr"/>
            <a:r>
              <a:rPr lang="en-GB" sz="3600" b="1" dirty="0">
                <a:solidFill>
                  <a:schemeClr val="bg1"/>
                </a:solidFill>
              </a:rPr>
              <a:t>Searching a Premises</a:t>
            </a:r>
          </a:p>
        </p:txBody>
      </p:sp>
      <p:sp>
        <p:nvSpPr>
          <p:cNvPr id="4" name="Down Arrow Callout 3"/>
          <p:cNvSpPr/>
          <p:nvPr/>
        </p:nvSpPr>
        <p:spPr>
          <a:xfrm>
            <a:off x="437122" y="1782748"/>
            <a:ext cx="7976285" cy="2736304"/>
          </a:xfrm>
          <a:prstGeom prst="downArrowCallout">
            <a:avLst/>
          </a:prstGeom>
          <a:solidFill>
            <a:schemeClr val="accent6">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437122" y="2044005"/>
            <a:ext cx="7632848" cy="1384995"/>
          </a:xfrm>
          <a:prstGeom prst="rect">
            <a:avLst/>
          </a:prstGeom>
          <a:noFill/>
        </p:spPr>
        <p:txBody>
          <a:bodyPr wrap="square" rtlCol="0">
            <a:spAutoFit/>
          </a:bodyPr>
          <a:lstStyle/>
          <a:p>
            <a:pPr algn="ctr"/>
            <a:r>
              <a:rPr lang="en-GB" sz="2800" u="sng" dirty="0"/>
              <a:t>Premises</a:t>
            </a:r>
            <a:r>
              <a:rPr lang="en-GB" sz="2800" dirty="0"/>
              <a:t> must not be entered or searched nor property seized unless authorised by law </a:t>
            </a:r>
            <a:r>
              <a:rPr lang="en-GB" sz="2800" u="sng" dirty="0"/>
              <a:t>and then only...</a:t>
            </a:r>
          </a:p>
        </p:txBody>
      </p:sp>
      <p:sp>
        <p:nvSpPr>
          <p:cNvPr id="8" name="TextBox 7"/>
          <p:cNvSpPr txBox="1"/>
          <p:nvPr/>
        </p:nvSpPr>
        <p:spPr>
          <a:xfrm>
            <a:off x="1716393" y="4872542"/>
            <a:ext cx="5904656" cy="1384995"/>
          </a:xfrm>
          <a:prstGeom prst="rect">
            <a:avLst/>
          </a:prstGeom>
          <a:solidFill>
            <a:schemeClr val="accent6">
              <a:lumMod val="60000"/>
              <a:lumOff val="40000"/>
            </a:schemeClr>
          </a:solidFill>
        </p:spPr>
        <p:txBody>
          <a:bodyPr wrap="square" rtlCol="0">
            <a:spAutoFit/>
          </a:bodyPr>
          <a:lstStyle/>
          <a:p>
            <a:pPr algn="ctr"/>
            <a:r>
              <a:rPr lang="en-GB" sz="2800" dirty="0"/>
              <a:t>When it is necessary and a proportionate response in the circumstances</a:t>
            </a:r>
          </a:p>
        </p:txBody>
      </p:sp>
      <p:pic>
        <p:nvPicPr>
          <p:cNvPr id="18434" name="Picture 2" descr="University opens forensic science crime scene house - BBC News">
            <a:extLst>
              <a:ext uri="{FF2B5EF4-FFF2-40B4-BE49-F238E27FC236}">
                <a16:creationId xmlns:a16="http://schemas.microsoft.com/office/drawing/2014/main" id="{1E6880C6-8147-AF4A-9164-5861DC95A9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69970" y="4208957"/>
            <a:ext cx="38100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descr="The dangerous shortcomings of forensic science | The Outline">
            <a:extLst>
              <a:ext uri="{FF2B5EF4-FFF2-40B4-BE49-F238E27FC236}">
                <a16:creationId xmlns:a16="http://schemas.microsoft.com/office/drawing/2014/main" id="{0EF759A6-681E-0843-A11B-3ABD599E1E4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85147" y="1833803"/>
            <a:ext cx="2994823"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92253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p:bldP spid="8"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33E50F41-D69A-344E-B8C7-1E2C5CD43F08}"/>
              </a:ext>
            </a:extLst>
          </p:cNvPr>
          <p:cNvSpPr/>
          <p:nvPr/>
        </p:nvSpPr>
        <p:spPr>
          <a:xfrm>
            <a:off x="293914" y="342900"/>
            <a:ext cx="5143500" cy="849086"/>
          </a:xfrm>
          <a:prstGeom prst="homePlate">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FFA4E9F-6B09-E240-AB2F-2A1602C9389D}"/>
              </a:ext>
            </a:extLst>
          </p:cNvPr>
          <p:cNvSpPr txBox="1"/>
          <p:nvPr/>
        </p:nvSpPr>
        <p:spPr>
          <a:xfrm>
            <a:off x="457199" y="475055"/>
            <a:ext cx="8605157" cy="584775"/>
          </a:xfrm>
          <a:prstGeom prst="rect">
            <a:avLst/>
          </a:prstGeom>
          <a:noFill/>
        </p:spPr>
        <p:txBody>
          <a:bodyPr wrap="square" rtlCol="0">
            <a:spAutoFit/>
          </a:bodyPr>
          <a:lstStyle/>
          <a:p>
            <a:r>
              <a:rPr lang="en-US" sz="3200" dirty="0"/>
              <a:t>What is a ‘PREMISES’?</a:t>
            </a:r>
          </a:p>
        </p:txBody>
      </p:sp>
      <p:sp>
        <p:nvSpPr>
          <p:cNvPr id="4" name="TextBox 3">
            <a:extLst>
              <a:ext uri="{FF2B5EF4-FFF2-40B4-BE49-F238E27FC236}">
                <a16:creationId xmlns:a16="http://schemas.microsoft.com/office/drawing/2014/main" id="{3B506BE4-E0F9-B947-936D-582D04A733C8}"/>
              </a:ext>
            </a:extLst>
          </p:cNvPr>
          <p:cNvSpPr txBox="1"/>
          <p:nvPr/>
        </p:nvSpPr>
        <p:spPr>
          <a:xfrm>
            <a:off x="293914" y="1306286"/>
            <a:ext cx="5121729" cy="523220"/>
          </a:xfrm>
          <a:prstGeom prst="rect">
            <a:avLst/>
          </a:prstGeom>
          <a:noFill/>
        </p:spPr>
        <p:txBody>
          <a:bodyPr wrap="square" rtlCol="0">
            <a:spAutoFit/>
          </a:bodyPr>
          <a:lstStyle/>
          <a:p>
            <a:r>
              <a:rPr lang="en-US" sz="2800" dirty="0"/>
              <a:t>Section 23 PACE 1984:  </a:t>
            </a:r>
          </a:p>
        </p:txBody>
      </p:sp>
      <p:sp>
        <p:nvSpPr>
          <p:cNvPr id="5" name="TextBox 4">
            <a:extLst>
              <a:ext uri="{FF2B5EF4-FFF2-40B4-BE49-F238E27FC236}">
                <a16:creationId xmlns:a16="http://schemas.microsoft.com/office/drawing/2014/main" id="{259F0048-5EB2-984B-BFFD-004DE7206E34}"/>
              </a:ext>
            </a:extLst>
          </p:cNvPr>
          <p:cNvSpPr txBox="1"/>
          <p:nvPr/>
        </p:nvSpPr>
        <p:spPr>
          <a:xfrm>
            <a:off x="11204079" y="130627"/>
            <a:ext cx="768928" cy="4380523"/>
          </a:xfrm>
          <a:prstGeom prst="rect">
            <a:avLst/>
          </a:prstGeom>
          <a:solidFill>
            <a:srgbClr val="FF0000"/>
          </a:solidFill>
        </p:spPr>
        <p:txBody>
          <a:bodyPr vert="wordArtVert" wrap="square" rtlCol="0">
            <a:spAutoFit/>
          </a:bodyPr>
          <a:lstStyle/>
          <a:p>
            <a:r>
              <a:rPr lang="en-US" sz="3200" b="1" dirty="0"/>
              <a:t>HAVVROT</a:t>
            </a:r>
            <a:r>
              <a:rPr lang="en-US" dirty="0"/>
              <a:t> </a:t>
            </a:r>
          </a:p>
        </p:txBody>
      </p:sp>
      <p:pic>
        <p:nvPicPr>
          <p:cNvPr id="19458" name="Picture 2" descr="Marlin: The world's most popular recreational hovercraft!">
            <a:extLst>
              <a:ext uri="{FF2B5EF4-FFF2-40B4-BE49-F238E27FC236}">
                <a16:creationId xmlns:a16="http://schemas.microsoft.com/office/drawing/2014/main" id="{3A506A06-F890-8843-9AAD-FB46866B2A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000" y="2366937"/>
            <a:ext cx="1861457" cy="1322614"/>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F4D3EE97-2219-8B47-B51C-6852C21670D7}"/>
              </a:ext>
            </a:extLst>
          </p:cNvPr>
          <p:cNvSpPr/>
          <p:nvPr/>
        </p:nvSpPr>
        <p:spPr>
          <a:xfrm>
            <a:off x="218993" y="2076429"/>
            <a:ext cx="476413" cy="646331"/>
          </a:xfrm>
          <a:prstGeom prst="rect">
            <a:avLst/>
          </a:prstGeom>
          <a:solidFill>
            <a:srgbClr val="FF0000"/>
          </a:solidFill>
        </p:spPr>
        <p:txBody>
          <a:bodyPr wrap="none">
            <a:spAutoFit/>
          </a:bodyPr>
          <a:lstStyle/>
          <a:p>
            <a:r>
              <a:rPr lang="en-GB" sz="3600" dirty="0"/>
              <a:t>H</a:t>
            </a:r>
          </a:p>
        </p:txBody>
      </p:sp>
      <p:pic>
        <p:nvPicPr>
          <p:cNvPr id="19460" name="Picture 4" descr="Aircraft - Gulfstream Aerospace">
            <a:extLst>
              <a:ext uri="{FF2B5EF4-FFF2-40B4-BE49-F238E27FC236}">
                <a16:creationId xmlns:a16="http://schemas.microsoft.com/office/drawing/2014/main" id="{FC523869-53AE-5947-9DDE-B986C4E3E8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88848" y="2043770"/>
            <a:ext cx="2317149" cy="1645781"/>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18A4FBC6-B60C-1D4B-AC4F-AC14FFBD918D}"/>
              </a:ext>
            </a:extLst>
          </p:cNvPr>
          <p:cNvSpPr/>
          <p:nvPr/>
        </p:nvSpPr>
        <p:spPr>
          <a:xfrm>
            <a:off x="3101865" y="2043770"/>
            <a:ext cx="465192" cy="646331"/>
          </a:xfrm>
          <a:prstGeom prst="rect">
            <a:avLst/>
          </a:prstGeom>
          <a:solidFill>
            <a:srgbClr val="FF0000"/>
          </a:solidFill>
        </p:spPr>
        <p:txBody>
          <a:bodyPr wrap="none">
            <a:spAutoFit/>
          </a:bodyPr>
          <a:lstStyle/>
          <a:p>
            <a:r>
              <a:rPr lang="en-GB" sz="3600" dirty="0"/>
              <a:t>A</a:t>
            </a:r>
          </a:p>
        </p:txBody>
      </p:sp>
      <p:pic>
        <p:nvPicPr>
          <p:cNvPr id="19462" name="Picture 6" descr="Transfer in Private Vehicle from Viena Airport to Viena City (1010 - 1230)  2022 - Schwechat - Viator">
            <a:extLst>
              <a:ext uri="{FF2B5EF4-FFF2-40B4-BE49-F238E27FC236}">
                <a16:creationId xmlns:a16="http://schemas.microsoft.com/office/drawing/2014/main" id="{DB1F4B81-1482-6D4F-807E-E37A5ACB6CD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86305" y="2043770"/>
            <a:ext cx="2834078" cy="1885950"/>
          </a:xfrm>
          <a:prstGeom prst="rect">
            <a:avLst/>
          </a:prstGeom>
          <a:noFill/>
          <a:extLst>
            <a:ext uri="{909E8E84-426E-40DD-AFC4-6F175D3DCCD1}">
              <a14:hiddenFill xmlns:a14="http://schemas.microsoft.com/office/drawing/2010/main">
                <a:solidFill>
                  <a:srgbClr val="FFFFFF"/>
                </a:solidFill>
              </a14:hiddenFill>
            </a:ext>
          </a:extLst>
        </p:spPr>
      </p:pic>
      <p:pic>
        <p:nvPicPr>
          <p:cNvPr id="19464" name="Picture 8" descr="MPSV Vessels | Multipurpose Supply Vessels">
            <a:extLst>
              <a:ext uri="{FF2B5EF4-FFF2-40B4-BE49-F238E27FC236}">
                <a16:creationId xmlns:a16="http://schemas.microsoft.com/office/drawing/2014/main" id="{DA2A8AC8-5BF8-2344-AF22-E154B67D147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19000" y="4642135"/>
            <a:ext cx="2306357" cy="1383814"/>
          </a:xfrm>
          <a:prstGeom prst="rect">
            <a:avLst/>
          </a:prstGeom>
          <a:noFill/>
          <a:extLst>
            <a:ext uri="{909E8E84-426E-40DD-AFC4-6F175D3DCCD1}">
              <a14:hiddenFill xmlns:a14="http://schemas.microsoft.com/office/drawing/2010/main">
                <a:solidFill>
                  <a:srgbClr val="FFFFFF"/>
                </a:solidFill>
              </a14:hiddenFill>
            </a:ext>
          </a:extLst>
        </p:spPr>
      </p:pic>
      <p:pic>
        <p:nvPicPr>
          <p:cNvPr id="19466" name="Picture 10" descr="A beginner's guide to the debate over 100% renewable energy - Vox">
            <a:extLst>
              <a:ext uri="{FF2B5EF4-FFF2-40B4-BE49-F238E27FC236}">
                <a16:creationId xmlns:a16="http://schemas.microsoft.com/office/drawing/2014/main" id="{730D0427-F2D8-B84A-BAD8-2A6CFBE07AB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14936" y="4673491"/>
            <a:ext cx="2091061" cy="1391506"/>
          </a:xfrm>
          <a:prstGeom prst="rect">
            <a:avLst/>
          </a:prstGeom>
          <a:noFill/>
          <a:extLst>
            <a:ext uri="{909E8E84-426E-40DD-AFC4-6F175D3DCCD1}">
              <a14:hiddenFill xmlns:a14="http://schemas.microsoft.com/office/drawing/2010/main">
                <a:solidFill>
                  <a:srgbClr val="FFFFFF"/>
                </a:solidFill>
              </a14:hiddenFill>
            </a:ext>
          </a:extLst>
        </p:spPr>
      </p:pic>
      <p:pic>
        <p:nvPicPr>
          <p:cNvPr id="19468" name="Picture 12" descr="Oil rig life - What's it like living on an offshore oil platform? |  2020-02-07 | ISHN">
            <a:extLst>
              <a:ext uri="{FF2B5EF4-FFF2-40B4-BE49-F238E27FC236}">
                <a16:creationId xmlns:a16="http://schemas.microsoft.com/office/drawing/2014/main" id="{CEC71948-3E77-5041-944A-29743910275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575320" y="4642135"/>
            <a:ext cx="2684161" cy="1383814"/>
          </a:xfrm>
          <a:prstGeom prst="rect">
            <a:avLst/>
          </a:prstGeom>
          <a:noFill/>
          <a:extLst>
            <a:ext uri="{909E8E84-426E-40DD-AFC4-6F175D3DCCD1}">
              <a14:hiddenFill xmlns:a14="http://schemas.microsoft.com/office/drawing/2010/main">
                <a:solidFill>
                  <a:srgbClr val="FFFFFF"/>
                </a:solidFill>
              </a14:hiddenFill>
            </a:ext>
          </a:extLst>
        </p:spPr>
      </p:pic>
      <p:pic>
        <p:nvPicPr>
          <p:cNvPr id="19470" name="Picture 14" descr="Buy ProAction 4 Man 1 Room Pop Up Camping Tent - Blue | Tents | Argos">
            <a:extLst>
              <a:ext uri="{FF2B5EF4-FFF2-40B4-BE49-F238E27FC236}">
                <a16:creationId xmlns:a16="http://schemas.microsoft.com/office/drawing/2014/main" id="{3B067A59-A1E1-5145-919F-9C9F7221A43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602593" y="4642135"/>
            <a:ext cx="2370414" cy="1391506"/>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2163B32A-36E9-2347-A6B7-D8A46B858D31}"/>
              </a:ext>
            </a:extLst>
          </p:cNvPr>
          <p:cNvSpPr/>
          <p:nvPr/>
        </p:nvSpPr>
        <p:spPr>
          <a:xfrm>
            <a:off x="6985800" y="1989740"/>
            <a:ext cx="457176" cy="646331"/>
          </a:xfrm>
          <a:prstGeom prst="rect">
            <a:avLst/>
          </a:prstGeom>
          <a:solidFill>
            <a:srgbClr val="FF0000"/>
          </a:solidFill>
        </p:spPr>
        <p:txBody>
          <a:bodyPr wrap="none">
            <a:spAutoFit/>
          </a:bodyPr>
          <a:lstStyle/>
          <a:p>
            <a:r>
              <a:rPr lang="en-GB" sz="3600" dirty="0"/>
              <a:t>V</a:t>
            </a:r>
          </a:p>
        </p:txBody>
      </p:sp>
      <p:sp>
        <p:nvSpPr>
          <p:cNvPr id="16" name="Rectangle 15">
            <a:extLst>
              <a:ext uri="{FF2B5EF4-FFF2-40B4-BE49-F238E27FC236}">
                <a16:creationId xmlns:a16="http://schemas.microsoft.com/office/drawing/2014/main" id="{219C565A-0A5C-5044-A6E1-79EE40DC1B82}"/>
              </a:ext>
            </a:extLst>
          </p:cNvPr>
          <p:cNvSpPr/>
          <p:nvPr/>
        </p:nvSpPr>
        <p:spPr>
          <a:xfrm>
            <a:off x="92250" y="4511150"/>
            <a:ext cx="457176" cy="646331"/>
          </a:xfrm>
          <a:prstGeom prst="rect">
            <a:avLst/>
          </a:prstGeom>
          <a:solidFill>
            <a:srgbClr val="FF0000"/>
          </a:solidFill>
        </p:spPr>
        <p:txBody>
          <a:bodyPr wrap="none">
            <a:spAutoFit/>
          </a:bodyPr>
          <a:lstStyle/>
          <a:p>
            <a:r>
              <a:rPr lang="en-GB" sz="3600" dirty="0"/>
              <a:t>V</a:t>
            </a:r>
          </a:p>
        </p:txBody>
      </p:sp>
      <p:sp>
        <p:nvSpPr>
          <p:cNvPr id="17" name="Rectangle 16">
            <a:extLst>
              <a:ext uri="{FF2B5EF4-FFF2-40B4-BE49-F238E27FC236}">
                <a16:creationId xmlns:a16="http://schemas.microsoft.com/office/drawing/2014/main" id="{AF29AF98-9BE6-D845-87A3-2BEF29192713}"/>
              </a:ext>
            </a:extLst>
          </p:cNvPr>
          <p:cNvSpPr/>
          <p:nvPr/>
        </p:nvSpPr>
        <p:spPr>
          <a:xfrm>
            <a:off x="3334461" y="4609121"/>
            <a:ext cx="444352" cy="646331"/>
          </a:xfrm>
          <a:prstGeom prst="rect">
            <a:avLst/>
          </a:prstGeom>
          <a:solidFill>
            <a:srgbClr val="FF0000"/>
          </a:solidFill>
        </p:spPr>
        <p:txBody>
          <a:bodyPr wrap="none">
            <a:spAutoFit/>
          </a:bodyPr>
          <a:lstStyle/>
          <a:p>
            <a:r>
              <a:rPr lang="en-GB" sz="3600" dirty="0"/>
              <a:t>R</a:t>
            </a:r>
          </a:p>
        </p:txBody>
      </p:sp>
      <p:sp>
        <p:nvSpPr>
          <p:cNvPr id="18" name="Rectangle 17">
            <a:extLst>
              <a:ext uri="{FF2B5EF4-FFF2-40B4-BE49-F238E27FC236}">
                <a16:creationId xmlns:a16="http://schemas.microsoft.com/office/drawing/2014/main" id="{20EF849A-A23D-A14E-9BA6-21AAAE6F1BDB}"/>
              </a:ext>
            </a:extLst>
          </p:cNvPr>
          <p:cNvSpPr/>
          <p:nvPr/>
        </p:nvSpPr>
        <p:spPr>
          <a:xfrm>
            <a:off x="6528129" y="4609120"/>
            <a:ext cx="497252" cy="646331"/>
          </a:xfrm>
          <a:prstGeom prst="rect">
            <a:avLst/>
          </a:prstGeom>
          <a:solidFill>
            <a:srgbClr val="FF0000"/>
          </a:solidFill>
        </p:spPr>
        <p:txBody>
          <a:bodyPr wrap="none">
            <a:spAutoFit/>
          </a:bodyPr>
          <a:lstStyle/>
          <a:p>
            <a:r>
              <a:rPr lang="en-GB" sz="3600" dirty="0"/>
              <a:t>O</a:t>
            </a:r>
          </a:p>
        </p:txBody>
      </p:sp>
      <p:sp>
        <p:nvSpPr>
          <p:cNvPr id="19" name="Rectangle 18">
            <a:extLst>
              <a:ext uri="{FF2B5EF4-FFF2-40B4-BE49-F238E27FC236}">
                <a16:creationId xmlns:a16="http://schemas.microsoft.com/office/drawing/2014/main" id="{62F805A4-57A0-AD43-8793-B93396A164F1}"/>
              </a:ext>
            </a:extLst>
          </p:cNvPr>
          <p:cNvSpPr/>
          <p:nvPr/>
        </p:nvSpPr>
        <p:spPr>
          <a:xfrm>
            <a:off x="9621856" y="4511150"/>
            <a:ext cx="413896" cy="646331"/>
          </a:xfrm>
          <a:prstGeom prst="rect">
            <a:avLst/>
          </a:prstGeom>
          <a:solidFill>
            <a:srgbClr val="FF0000"/>
          </a:solidFill>
        </p:spPr>
        <p:txBody>
          <a:bodyPr wrap="none">
            <a:spAutoFit/>
          </a:bodyPr>
          <a:lstStyle/>
          <a:p>
            <a:r>
              <a:rPr lang="en-GB" sz="3600" dirty="0"/>
              <a:t>T</a:t>
            </a:r>
          </a:p>
        </p:txBody>
      </p:sp>
    </p:spTree>
    <p:extLst>
      <p:ext uri="{BB962C8B-B14F-4D97-AF65-F5344CB8AC3E}">
        <p14:creationId xmlns:p14="http://schemas.microsoft.com/office/powerpoint/2010/main" val="19932954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txBox="1">
            <a:spLocks/>
          </p:cNvSpPr>
          <p:nvPr/>
        </p:nvSpPr>
        <p:spPr>
          <a:xfrm>
            <a:off x="2233228" y="1455100"/>
            <a:ext cx="8229600" cy="317716"/>
          </a:xfrm>
          <a:prstGeom prst="rect">
            <a:avLst/>
          </a:prstGeom>
        </p:spPr>
        <p:txBody>
          <a:bodyPr vert="horz" lIns="91440" tIns="45720" rIns="91440" bIns="45720" rtlCol="0" anchor="ctr">
            <a:normAutofit fontScale="4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endParaRPr lang="en-GB" dirty="0">
              <a:solidFill>
                <a:sysClr val="windowText" lastClr="000000"/>
              </a:solidFill>
              <a:latin typeface="Calibri"/>
            </a:endParaRPr>
          </a:p>
        </p:txBody>
      </p:sp>
      <p:sp>
        <p:nvSpPr>
          <p:cNvPr id="5" name="TextBox 4"/>
          <p:cNvSpPr txBox="1"/>
          <p:nvPr/>
        </p:nvSpPr>
        <p:spPr>
          <a:xfrm>
            <a:off x="622951" y="224328"/>
            <a:ext cx="11077951" cy="646331"/>
          </a:xfrm>
          <a:prstGeom prst="rect">
            <a:avLst/>
          </a:prstGeom>
          <a:solidFill>
            <a:schemeClr val="accent6"/>
          </a:solidFill>
        </p:spPr>
        <p:txBody>
          <a:bodyPr wrap="square" rtlCol="0">
            <a:spAutoFit/>
          </a:bodyPr>
          <a:lstStyle/>
          <a:p>
            <a:pPr algn="ctr"/>
            <a:r>
              <a:rPr lang="en-GB" sz="3600" dirty="0">
                <a:solidFill>
                  <a:schemeClr val="bg1"/>
                </a:solidFill>
              </a:rPr>
              <a:t>Powers of Entry, Search &amp; Seizure </a:t>
            </a:r>
            <a:r>
              <a:rPr lang="en-GB" sz="3600" u="sng" dirty="0">
                <a:solidFill>
                  <a:schemeClr val="bg1"/>
                </a:solidFill>
              </a:rPr>
              <a:t>without Warrant</a:t>
            </a:r>
            <a:endParaRPr lang="en-GB" sz="3600" b="1" u="sng" dirty="0">
              <a:solidFill>
                <a:schemeClr val="bg1"/>
              </a:solidFill>
            </a:endParaRPr>
          </a:p>
        </p:txBody>
      </p:sp>
      <p:graphicFrame>
        <p:nvGraphicFramePr>
          <p:cNvPr id="4" name="Diagram 3"/>
          <p:cNvGraphicFramePr/>
          <p:nvPr/>
        </p:nvGraphicFramePr>
        <p:xfrm>
          <a:off x="622951" y="1613958"/>
          <a:ext cx="7272807" cy="42370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482" name="Picture 2" descr="Police and Criminal Evidence Act 1984 (PACE) 67(7B) : Great Britain Home  Office : 9780113413652 : Blackwell's">
            <a:extLst>
              <a:ext uri="{FF2B5EF4-FFF2-40B4-BE49-F238E27FC236}">
                <a16:creationId xmlns:a16="http://schemas.microsoft.com/office/drawing/2014/main" id="{8D27C646-382A-8A49-8719-FE38073B2C5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94271" y="1949450"/>
            <a:ext cx="2743200" cy="295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4244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0A59E393-75B6-41C4-8F63-F000728AB8A9}"/>
                                            </p:graphicEl>
                                          </p:spTgt>
                                        </p:tgtEl>
                                        <p:attrNameLst>
                                          <p:attrName>style.visibility</p:attrName>
                                        </p:attrNameLst>
                                      </p:cBhvr>
                                      <p:to>
                                        <p:strVal val="visible"/>
                                      </p:to>
                                    </p:set>
                                    <p:animEffect transition="in" filter="fade">
                                      <p:cBhvr>
                                        <p:cTn id="7" dur="500"/>
                                        <p:tgtEl>
                                          <p:spTgt spid="4">
                                            <p:graphicEl>
                                              <a:dgm id="{0A59E393-75B6-41C4-8F63-F000728AB8A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91557C6A-0A6E-4B72-924A-7187053FDFF2}"/>
                                            </p:graphicEl>
                                          </p:spTgt>
                                        </p:tgtEl>
                                        <p:attrNameLst>
                                          <p:attrName>style.visibility</p:attrName>
                                        </p:attrNameLst>
                                      </p:cBhvr>
                                      <p:to>
                                        <p:strVal val="visible"/>
                                      </p:to>
                                    </p:set>
                                    <p:animEffect transition="in" filter="fade">
                                      <p:cBhvr>
                                        <p:cTn id="12" dur="500"/>
                                        <p:tgtEl>
                                          <p:spTgt spid="4">
                                            <p:graphicEl>
                                              <a:dgm id="{91557C6A-0A6E-4B72-924A-7187053FDFF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BBEDCFE2-4F0F-49D9-ACEA-8E4E0A14DA4F}"/>
                                            </p:graphicEl>
                                          </p:spTgt>
                                        </p:tgtEl>
                                        <p:attrNameLst>
                                          <p:attrName>style.visibility</p:attrName>
                                        </p:attrNameLst>
                                      </p:cBhvr>
                                      <p:to>
                                        <p:strVal val="visible"/>
                                      </p:to>
                                    </p:set>
                                    <p:animEffect transition="in" filter="fade">
                                      <p:cBhvr>
                                        <p:cTn id="17" dur="500"/>
                                        <p:tgtEl>
                                          <p:spTgt spid="4">
                                            <p:graphicEl>
                                              <a:dgm id="{BBEDCFE2-4F0F-49D9-ACEA-8E4E0A14DA4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3C16D02B-476C-4A4D-B3C6-1FB5D8CAF7E5}"/>
                                            </p:graphicEl>
                                          </p:spTgt>
                                        </p:tgtEl>
                                        <p:attrNameLst>
                                          <p:attrName>style.visibility</p:attrName>
                                        </p:attrNameLst>
                                      </p:cBhvr>
                                      <p:to>
                                        <p:strVal val="visible"/>
                                      </p:to>
                                    </p:set>
                                    <p:animEffect transition="in" filter="fade">
                                      <p:cBhvr>
                                        <p:cTn id="22" dur="500"/>
                                        <p:tgtEl>
                                          <p:spTgt spid="4">
                                            <p:graphicEl>
                                              <a:dgm id="{3C16D02B-476C-4A4D-B3C6-1FB5D8CAF7E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634BBB8C-E505-4E07-B98D-DBC98C311B35}"/>
                                            </p:graphicEl>
                                          </p:spTgt>
                                        </p:tgtEl>
                                        <p:attrNameLst>
                                          <p:attrName>style.visibility</p:attrName>
                                        </p:attrNameLst>
                                      </p:cBhvr>
                                      <p:to>
                                        <p:strVal val="visible"/>
                                      </p:to>
                                    </p:set>
                                    <p:animEffect transition="in" filter="fade">
                                      <p:cBhvr>
                                        <p:cTn id="27" dur="500"/>
                                        <p:tgtEl>
                                          <p:spTgt spid="4">
                                            <p:graphicEl>
                                              <a:dgm id="{634BBB8C-E505-4E07-B98D-DBC98C311B3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20C47A44-4D27-42E2-A0AE-9BBCF068D773}"/>
                                            </p:graphicEl>
                                          </p:spTgt>
                                        </p:tgtEl>
                                        <p:attrNameLst>
                                          <p:attrName>style.visibility</p:attrName>
                                        </p:attrNameLst>
                                      </p:cBhvr>
                                      <p:to>
                                        <p:strVal val="visible"/>
                                      </p:to>
                                    </p:set>
                                    <p:animEffect transition="in" filter="fade">
                                      <p:cBhvr>
                                        <p:cTn id="32" dur="500"/>
                                        <p:tgtEl>
                                          <p:spTgt spid="4">
                                            <p:graphicEl>
                                              <a:dgm id="{20C47A44-4D27-42E2-A0AE-9BBCF068D77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325574-490F-3521-1F9D-0846E5BF80C8}"/>
              </a:ext>
            </a:extLst>
          </p:cNvPr>
          <p:cNvSpPr txBox="1"/>
          <p:nvPr/>
        </p:nvSpPr>
        <p:spPr>
          <a:xfrm>
            <a:off x="1112232" y="305989"/>
            <a:ext cx="8772903" cy="646331"/>
          </a:xfrm>
          <a:prstGeom prst="rect">
            <a:avLst/>
          </a:prstGeom>
          <a:solidFill>
            <a:schemeClr val="tx2"/>
          </a:solidFill>
        </p:spPr>
        <p:txBody>
          <a:bodyPr wrap="square" rtlCol="0">
            <a:spAutoFit/>
          </a:bodyPr>
          <a:lstStyle/>
          <a:p>
            <a:pPr algn="ctr"/>
            <a:r>
              <a:rPr lang="en-GB" sz="3600" b="1" dirty="0">
                <a:solidFill>
                  <a:schemeClr val="bg1"/>
                </a:solidFill>
              </a:rPr>
              <a:t>Types of offences- Criminal Law act 1977 </a:t>
            </a:r>
          </a:p>
        </p:txBody>
      </p:sp>
      <p:grpSp>
        <p:nvGrpSpPr>
          <p:cNvPr id="3" name="Group 2">
            <a:extLst>
              <a:ext uri="{FF2B5EF4-FFF2-40B4-BE49-F238E27FC236}">
                <a16:creationId xmlns:a16="http://schemas.microsoft.com/office/drawing/2014/main" id="{BD4CAB53-02E7-B7A9-D3D8-C786175B58D3}"/>
              </a:ext>
            </a:extLst>
          </p:cNvPr>
          <p:cNvGrpSpPr/>
          <p:nvPr/>
        </p:nvGrpSpPr>
        <p:grpSpPr>
          <a:xfrm>
            <a:off x="542389" y="1708432"/>
            <a:ext cx="5706854" cy="1515118"/>
            <a:chOff x="-2803048" y="-978603"/>
            <a:chExt cx="5706854" cy="1515118"/>
          </a:xfrm>
        </p:grpSpPr>
        <p:sp>
          <p:nvSpPr>
            <p:cNvPr id="4" name="Rectangle: Rounded Corners 3">
              <a:extLst>
                <a:ext uri="{FF2B5EF4-FFF2-40B4-BE49-F238E27FC236}">
                  <a16:creationId xmlns:a16="http://schemas.microsoft.com/office/drawing/2014/main" id="{5780D3C0-0A06-1EF3-1BB8-CBF2FABD0D66}"/>
                </a:ext>
              </a:extLst>
            </p:cNvPr>
            <p:cNvSpPr/>
            <p:nvPr/>
          </p:nvSpPr>
          <p:spPr>
            <a:xfrm>
              <a:off x="-2803048" y="-978603"/>
              <a:ext cx="5706854" cy="1515118"/>
            </a:xfrm>
            <a:prstGeom prst="roundRect">
              <a:avLst>
                <a:gd name="adj" fmla="val 10000"/>
              </a:avLst>
            </a:prstGeom>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a:lstStyle/>
            <a:p>
              <a:endParaRPr lang="en-GB"/>
            </a:p>
          </p:txBody>
        </p:sp>
        <p:sp>
          <p:nvSpPr>
            <p:cNvPr id="5" name="Rectangle: Rounded Corners 4">
              <a:extLst>
                <a:ext uri="{FF2B5EF4-FFF2-40B4-BE49-F238E27FC236}">
                  <a16:creationId xmlns:a16="http://schemas.microsoft.com/office/drawing/2014/main" id="{3EFC60B4-A834-CFA1-436A-9CFCE507F415}"/>
                </a:ext>
              </a:extLst>
            </p:cNvPr>
            <p:cNvSpPr txBox="1"/>
            <p:nvPr/>
          </p:nvSpPr>
          <p:spPr>
            <a:xfrm>
              <a:off x="-2610296" y="-934227"/>
              <a:ext cx="4657640" cy="142636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1600" b="1" i="0" dirty="0">
                  <a:solidFill>
                    <a:schemeClr val="bg1"/>
                  </a:solidFill>
                  <a:effectLst/>
                  <a:latin typeface="Söhne"/>
                </a:rPr>
                <a:t>Indictable Offences</a:t>
              </a:r>
              <a:r>
                <a:rPr lang="en-GB" sz="1600" b="0" i="0" dirty="0">
                  <a:solidFill>
                    <a:schemeClr val="bg1"/>
                  </a:solidFill>
                  <a:effectLst/>
                  <a:latin typeface="Söhne"/>
                </a:rPr>
                <a:t>: These are the most serious criminal offences. They are typically tried in the Crown Court before a judge and jury. Examples of indictable offenses include murder, manslaughter, rape</a:t>
              </a:r>
              <a:r>
                <a:rPr lang="en-GB" sz="2400" b="0" i="0" dirty="0">
                  <a:solidFill>
                    <a:schemeClr val="bg1"/>
                  </a:solidFill>
                  <a:effectLst/>
                  <a:latin typeface="Söhne"/>
                </a:rPr>
                <a:t>, </a:t>
              </a:r>
              <a:r>
                <a:rPr lang="en-GB" sz="1600" b="0" i="0" dirty="0">
                  <a:solidFill>
                    <a:schemeClr val="bg1"/>
                  </a:solidFill>
                  <a:effectLst/>
                  <a:latin typeface="Söhne"/>
                </a:rPr>
                <a:t>robbery, and serious fraud</a:t>
              </a:r>
              <a:endParaRPr lang="en-US" sz="1600" kern="1200" dirty="0">
                <a:solidFill>
                  <a:schemeClr val="bg1"/>
                </a:solidFill>
              </a:endParaRPr>
            </a:p>
          </p:txBody>
        </p:sp>
      </p:grpSp>
      <p:grpSp>
        <p:nvGrpSpPr>
          <p:cNvPr id="6" name="Group 5">
            <a:extLst>
              <a:ext uri="{FF2B5EF4-FFF2-40B4-BE49-F238E27FC236}">
                <a16:creationId xmlns:a16="http://schemas.microsoft.com/office/drawing/2014/main" id="{60EE54A7-AC1A-FBF5-38D3-F71F39157245}"/>
              </a:ext>
            </a:extLst>
          </p:cNvPr>
          <p:cNvGrpSpPr/>
          <p:nvPr/>
        </p:nvGrpSpPr>
        <p:grpSpPr>
          <a:xfrm>
            <a:off x="476701" y="3267926"/>
            <a:ext cx="5856085" cy="1663863"/>
            <a:chOff x="0" y="0"/>
            <a:chExt cx="5706854" cy="1515118"/>
          </a:xfrm>
        </p:grpSpPr>
        <p:sp>
          <p:nvSpPr>
            <p:cNvPr id="7" name="Rectangle: Rounded Corners 6">
              <a:extLst>
                <a:ext uri="{FF2B5EF4-FFF2-40B4-BE49-F238E27FC236}">
                  <a16:creationId xmlns:a16="http://schemas.microsoft.com/office/drawing/2014/main" id="{FF4FB285-BFE0-F0AE-75B8-9F93AAA60EDA}"/>
                </a:ext>
              </a:extLst>
            </p:cNvPr>
            <p:cNvSpPr/>
            <p:nvPr/>
          </p:nvSpPr>
          <p:spPr>
            <a:xfrm>
              <a:off x="0" y="0"/>
              <a:ext cx="5706854" cy="1515118"/>
            </a:xfrm>
            <a:prstGeom prst="roundRect">
              <a:avLst>
                <a:gd name="adj" fmla="val 10000"/>
              </a:avLst>
            </a:prstGeom>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a:lstStyle/>
            <a:p>
              <a:endParaRPr lang="en-GB"/>
            </a:p>
          </p:txBody>
        </p:sp>
        <p:sp>
          <p:nvSpPr>
            <p:cNvPr id="8" name="Rectangle: Rounded Corners 4">
              <a:extLst>
                <a:ext uri="{FF2B5EF4-FFF2-40B4-BE49-F238E27FC236}">
                  <a16:creationId xmlns:a16="http://schemas.microsoft.com/office/drawing/2014/main" id="{F232BEC1-0591-3B88-C382-E9D6A70A1941}"/>
                </a:ext>
              </a:extLst>
            </p:cNvPr>
            <p:cNvSpPr txBox="1"/>
            <p:nvPr/>
          </p:nvSpPr>
          <p:spPr>
            <a:xfrm>
              <a:off x="151880" y="88752"/>
              <a:ext cx="5071324" cy="142636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1600" b="1" i="0" dirty="0">
                  <a:solidFill>
                    <a:schemeClr val="bg1"/>
                  </a:solidFill>
                  <a:effectLst/>
                  <a:latin typeface="Söhne"/>
                </a:rPr>
                <a:t>Summary Offences</a:t>
              </a:r>
              <a:r>
                <a:rPr lang="en-GB" sz="1600" b="0" i="0" dirty="0">
                  <a:solidFill>
                    <a:schemeClr val="bg1"/>
                  </a:solidFill>
                  <a:effectLst/>
                  <a:latin typeface="Söhne"/>
                </a:rPr>
                <a:t>: These are less serious criminal offenses. They are usually tried in the Magistrates' Court without a jury. The trial is conducted by a magistrate or a panel of magistrates. Summary offences are generally punishable by a maximum of six months' imprisonment and/or a fine. Examples include minor assaults, petty theft, and certain traffic offences.</a:t>
              </a:r>
              <a:endParaRPr lang="en-US" sz="1600" kern="1200" dirty="0">
                <a:solidFill>
                  <a:schemeClr val="bg1"/>
                </a:solidFill>
              </a:endParaRPr>
            </a:p>
          </p:txBody>
        </p:sp>
      </p:grpSp>
      <p:grpSp>
        <p:nvGrpSpPr>
          <p:cNvPr id="9" name="Group 8">
            <a:extLst>
              <a:ext uri="{FF2B5EF4-FFF2-40B4-BE49-F238E27FC236}">
                <a16:creationId xmlns:a16="http://schemas.microsoft.com/office/drawing/2014/main" id="{5F9DCDBC-4905-E500-2554-F0ABFAA78714}"/>
              </a:ext>
            </a:extLst>
          </p:cNvPr>
          <p:cNvGrpSpPr/>
          <p:nvPr/>
        </p:nvGrpSpPr>
        <p:grpSpPr>
          <a:xfrm>
            <a:off x="496853" y="4974134"/>
            <a:ext cx="5856085" cy="1577877"/>
            <a:chOff x="0" y="0"/>
            <a:chExt cx="5706854" cy="1515118"/>
          </a:xfrm>
        </p:grpSpPr>
        <p:sp>
          <p:nvSpPr>
            <p:cNvPr id="10" name="Rectangle: Rounded Corners 9">
              <a:extLst>
                <a:ext uri="{FF2B5EF4-FFF2-40B4-BE49-F238E27FC236}">
                  <a16:creationId xmlns:a16="http://schemas.microsoft.com/office/drawing/2014/main" id="{47A85E5D-935D-EA99-5832-662FCE3024F0}"/>
                </a:ext>
              </a:extLst>
            </p:cNvPr>
            <p:cNvSpPr/>
            <p:nvPr/>
          </p:nvSpPr>
          <p:spPr>
            <a:xfrm>
              <a:off x="0" y="0"/>
              <a:ext cx="5706854" cy="1515118"/>
            </a:xfrm>
            <a:prstGeom prst="roundRect">
              <a:avLst>
                <a:gd name="adj" fmla="val 10000"/>
              </a:avLst>
            </a:prstGeom>
          </p:spPr>
          <p:style>
            <a:lnRef idx="0">
              <a:schemeClr val="lt1">
                <a:hueOff val="0"/>
                <a:satOff val="0"/>
                <a:lumOff val="0"/>
                <a:alphaOff val="0"/>
              </a:schemeClr>
            </a:lnRef>
            <a:fillRef idx="3">
              <a:schemeClr val="accent1">
                <a:hueOff val="0"/>
                <a:satOff val="0"/>
                <a:lumOff val="0"/>
                <a:alphaOff val="0"/>
              </a:schemeClr>
            </a:fillRef>
            <a:effectRef idx="2">
              <a:schemeClr val="accent1">
                <a:hueOff val="0"/>
                <a:satOff val="0"/>
                <a:lumOff val="0"/>
                <a:alphaOff val="0"/>
              </a:schemeClr>
            </a:effectRef>
            <a:fontRef idx="minor">
              <a:schemeClr val="lt1"/>
            </a:fontRef>
          </p:style>
          <p:txBody>
            <a:bodyPr/>
            <a:lstStyle/>
            <a:p>
              <a:endParaRPr lang="en-GB"/>
            </a:p>
          </p:txBody>
        </p:sp>
        <p:sp>
          <p:nvSpPr>
            <p:cNvPr id="11" name="Rectangle: Rounded Corners 4">
              <a:extLst>
                <a:ext uri="{FF2B5EF4-FFF2-40B4-BE49-F238E27FC236}">
                  <a16:creationId xmlns:a16="http://schemas.microsoft.com/office/drawing/2014/main" id="{43EB861E-599D-EFAB-B51D-75DD5B5E7164}"/>
                </a:ext>
              </a:extLst>
            </p:cNvPr>
            <p:cNvSpPr txBox="1"/>
            <p:nvPr/>
          </p:nvSpPr>
          <p:spPr>
            <a:xfrm>
              <a:off x="44376" y="44376"/>
              <a:ext cx="4071924" cy="1426366"/>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1600" b="1" i="0" dirty="0">
                  <a:solidFill>
                    <a:schemeClr val="bg1"/>
                  </a:solidFill>
                  <a:effectLst/>
                  <a:latin typeface="Söhne"/>
                </a:rPr>
                <a:t>Triable Either Way Offences</a:t>
              </a:r>
              <a:r>
                <a:rPr lang="en-GB" sz="1600" b="0" i="0" dirty="0">
                  <a:solidFill>
                    <a:schemeClr val="bg1"/>
                  </a:solidFill>
                  <a:effectLst/>
                  <a:latin typeface="Söhne"/>
                </a:rPr>
                <a:t>: These offences are of intermediate seriousness. They can be tried either in the Magistrates' Court or in the Crown Court, depending on factors such as the seriousness of the offence and the defendant's choice.</a:t>
              </a:r>
              <a:endParaRPr lang="en-US" sz="1600" kern="1200" dirty="0">
                <a:solidFill>
                  <a:schemeClr val="bg1"/>
                </a:solidFill>
              </a:endParaRPr>
            </a:p>
          </p:txBody>
        </p:sp>
      </p:grpSp>
      <p:pic>
        <p:nvPicPr>
          <p:cNvPr id="1026" name="Picture 2" descr="Criminal law act, 1977: Elizabeth II, 1977. Chapter 45: Amazon.co.uk: Great  Britain: 9780105445777: Books">
            <a:extLst>
              <a:ext uri="{FF2B5EF4-FFF2-40B4-BE49-F238E27FC236}">
                <a16:creationId xmlns:a16="http://schemas.microsoft.com/office/drawing/2014/main" id="{4C79BCB2-0A2D-1E49-CBBB-945EA6CC38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07626" y="2090737"/>
            <a:ext cx="1704975" cy="26765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530733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G$\Method of entry.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8825" y="1618355"/>
            <a:ext cx="4348182" cy="437587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519032" y="217443"/>
            <a:ext cx="7976285" cy="646331"/>
          </a:xfrm>
          <a:prstGeom prst="rect">
            <a:avLst/>
          </a:prstGeom>
          <a:solidFill>
            <a:schemeClr val="tx2"/>
          </a:solidFill>
        </p:spPr>
        <p:txBody>
          <a:bodyPr wrap="square" rtlCol="0">
            <a:spAutoFit/>
          </a:bodyPr>
          <a:lstStyle/>
          <a:p>
            <a:pPr algn="ctr"/>
            <a:r>
              <a:rPr lang="en-GB" sz="3600" b="1" dirty="0">
                <a:solidFill>
                  <a:schemeClr val="bg1"/>
                </a:solidFill>
              </a:rPr>
              <a:t>Section 17 P.A.C.E. (1984)</a:t>
            </a:r>
          </a:p>
        </p:txBody>
      </p:sp>
      <p:sp>
        <p:nvSpPr>
          <p:cNvPr id="6" name="TextBox 5">
            <a:extLst>
              <a:ext uri="{FF2B5EF4-FFF2-40B4-BE49-F238E27FC236}">
                <a16:creationId xmlns:a16="http://schemas.microsoft.com/office/drawing/2014/main" id="{ED00EF05-2296-614E-9E4F-97F43925D436}"/>
              </a:ext>
            </a:extLst>
          </p:cNvPr>
          <p:cNvSpPr txBox="1"/>
          <p:nvPr/>
        </p:nvSpPr>
        <p:spPr>
          <a:xfrm>
            <a:off x="6706962" y="2274838"/>
            <a:ext cx="4348182" cy="2308324"/>
          </a:xfrm>
          <a:prstGeom prst="rect">
            <a:avLst/>
          </a:prstGeom>
          <a:noFill/>
        </p:spPr>
        <p:txBody>
          <a:bodyPr wrap="square">
            <a:spAutoFit/>
          </a:bodyPr>
          <a:lstStyle/>
          <a:p>
            <a:pPr algn="ctr"/>
            <a:r>
              <a:rPr lang="en-GB" sz="4800" b="1" i="0" u="none" strike="noStrike" kern="1200" baseline="0" dirty="0">
                <a:solidFill>
                  <a:schemeClr val="tx1"/>
                </a:solidFill>
                <a:latin typeface="Arial" pitchFamily="34" charset="0"/>
                <a:ea typeface="ＭＳ Ｐゴシック" pitchFamily="-112" charset="-128"/>
                <a:cs typeface="ＭＳ Ｐゴシック" pitchFamily="-112" charset="-128"/>
              </a:rPr>
              <a:t>“reasonable grounds to believe” </a:t>
            </a:r>
            <a:endParaRPr lang="en-US" sz="4800" dirty="0"/>
          </a:p>
        </p:txBody>
      </p:sp>
      <p:sp>
        <p:nvSpPr>
          <p:cNvPr id="4" name="TextBox 3">
            <a:extLst>
              <a:ext uri="{FF2B5EF4-FFF2-40B4-BE49-F238E27FC236}">
                <a16:creationId xmlns:a16="http://schemas.microsoft.com/office/drawing/2014/main" id="{69FFB691-559B-33D1-508F-B761061AAD86}"/>
              </a:ext>
            </a:extLst>
          </p:cNvPr>
          <p:cNvSpPr txBox="1"/>
          <p:nvPr/>
        </p:nvSpPr>
        <p:spPr>
          <a:xfrm>
            <a:off x="5379441" y="5809187"/>
            <a:ext cx="6094602" cy="646331"/>
          </a:xfrm>
          <a:prstGeom prst="rect">
            <a:avLst/>
          </a:prstGeom>
          <a:noFill/>
        </p:spPr>
        <p:txBody>
          <a:bodyPr wrap="square">
            <a:spAutoFit/>
          </a:bodyPr>
          <a:lstStyle/>
          <a:p>
            <a:r>
              <a:rPr lang="en-GB" dirty="0"/>
              <a:t>Article 8 Human Rights Act 1998 “Right to respect to private family life”</a:t>
            </a:r>
          </a:p>
        </p:txBody>
      </p:sp>
    </p:spTree>
    <p:extLst>
      <p:ext uri="{BB962C8B-B14F-4D97-AF65-F5344CB8AC3E}">
        <p14:creationId xmlns:p14="http://schemas.microsoft.com/office/powerpoint/2010/main" val="9332958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1338943" y="260647"/>
            <a:ext cx="8772903" cy="646331"/>
          </a:xfrm>
          <a:prstGeom prst="rect">
            <a:avLst/>
          </a:prstGeom>
          <a:solidFill>
            <a:schemeClr val="tx2"/>
          </a:solidFill>
        </p:spPr>
        <p:txBody>
          <a:bodyPr wrap="square" rtlCol="0">
            <a:spAutoFit/>
          </a:bodyPr>
          <a:lstStyle/>
          <a:p>
            <a:pPr algn="ctr"/>
            <a:r>
              <a:rPr lang="en-GB" sz="3600" b="1" dirty="0">
                <a:solidFill>
                  <a:schemeClr val="bg1"/>
                </a:solidFill>
              </a:rPr>
              <a:t>Section 17 (1)(a) P.A.C.E (1984)</a:t>
            </a:r>
          </a:p>
        </p:txBody>
      </p:sp>
      <p:graphicFrame>
        <p:nvGraphicFramePr>
          <p:cNvPr id="2" name="Diagram 1"/>
          <p:cNvGraphicFramePr/>
          <p:nvPr/>
        </p:nvGraphicFramePr>
        <p:xfrm>
          <a:off x="-106824" y="1653909"/>
          <a:ext cx="6959454" cy="46325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2530" name="Picture 2" descr="Image Police Officer Holding Arrest Warrant Stock Vector (Royalty Free)  406018693">
            <a:extLst>
              <a:ext uri="{FF2B5EF4-FFF2-40B4-BE49-F238E27FC236}">
                <a16:creationId xmlns:a16="http://schemas.microsoft.com/office/drawing/2014/main" id="{40411C6C-795F-1E4A-925F-FCC635544DF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852630" y="2497004"/>
            <a:ext cx="2755900" cy="2946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70059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3F8FF4B8-5826-AE4F-A9E7-60266D47F9B9}"/>
                                            </p:graphicEl>
                                          </p:spTgt>
                                        </p:tgtEl>
                                        <p:attrNameLst>
                                          <p:attrName>style.visibility</p:attrName>
                                        </p:attrNameLst>
                                      </p:cBhvr>
                                      <p:to>
                                        <p:strVal val="visible"/>
                                      </p:to>
                                    </p:set>
                                    <p:animEffect transition="in" filter="fade">
                                      <p:cBhvr>
                                        <p:cTn id="7" dur="500"/>
                                        <p:tgtEl>
                                          <p:spTgt spid="2">
                                            <p:graphicEl>
                                              <a:dgm id="{3F8FF4B8-5826-AE4F-A9E7-60266D47F9B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D0028602-B1A1-1B45-BC5C-465A43E772F8}"/>
                                            </p:graphicEl>
                                          </p:spTgt>
                                        </p:tgtEl>
                                        <p:attrNameLst>
                                          <p:attrName>style.visibility</p:attrName>
                                        </p:attrNameLst>
                                      </p:cBhvr>
                                      <p:to>
                                        <p:strVal val="visible"/>
                                      </p:to>
                                    </p:set>
                                    <p:animEffect transition="in" filter="fade">
                                      <p:cBhvr>
                                        <p:cTn id="12" dur="500"/>
                                        <p:tgtEl>
                                          <p:spTgt spid="2">
                                            <p:graphicEl>
                                              <a:dgm id="{D0028602-B1A1-1B45-BC5C-465A43E772F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9CD99BF5-44C3-3544-A2EB-F1CA14F4B620}"/>
                                            </p:graphicEl>
                                          </p:spTgt>
                                        </p:tgtEl>
                                        <p:attrNameLst>
                                          <p:attrName>style.visibility</p:attrName>
                                        </p:attrNameLst>
                                      </p:cBhvr>
                                      <p:to>
                                        <p:strVal val="visible"/>
                                      </p:to>
                                    </p:set>
                                    <p:animEffect transition="in" filter="fade">
                                      <p:cBhvr>
                                        <p:cTn id="15" dur="500"/>
                                        <p:tgtEl>
                                          <p:spTgt spid="2">
                                            <p:graphicEl>
                                              <a:dgm id="{9CD99BF5-44C3-3544-A2EB-F1CA14F4B62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2135561" y="260649"/>
            <a:ext cx="7976285" cy="646331"/>
          </a:xfrm>
          <a:prstGeom prst="rect">
            <a:avLst/>
          </a:prstGeom>
          <a:solidFill>
            <a:schemeClr val="tx2"/>
          </a:solidFill>
        </p:spPr>
        <p:txBody>
          <a:bodyPr wrap="square" rtlCol="0">
            <a:spAutoFit/>
          </a:bodyPr>
          <a:lstStyle/>
          <a:p>
            <a:pPr algn="ctr"/>
            <a:r>
              <a:rPr lang="en-GB" sz="3600" b="1" dirty="0">
                <a:solidFill>
                  <a:schemeClr val="bg1"/>
                </a:solidFill>
              </a:rPr>
              <a:t>Section 17 P.A.C.E (1984)</a:t>
            </a:r>
          </a:p>
        </p:txBody>
      </p:sp>
      <p:graphicFrame>
        <p:nvGraphicFramePr>
          <p:cNvPr id="2" name="Diagram 1"/>
          <p:cNvGraphicFramePr/>
          <p:nvPr>
            <p:extLst>
              <p:ext uri="{D42A27DB-BD31-4B8C-83A1-F6EECF244321}">
                <p14:modId xmlns:p14="http://schemas.microsoft.com/office/powerpoint/2010/main" val="3815189241"/>
              </p:ext>
            </p:extLst>
          </p:nvPr>
        </p:nvGraphicFramePr>
        <p:xfrm>
          <a:off x="261257" y="1268761"/>
          <a:ext cx="6713947" cy="50503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3554" name="Picture 2" descr="What is an indictable Only Offence ? | Old Bailey Solicitors">
            <a:extLst>
              <a:ext uri="{FF2B5EF4-FFF2-40B4-BE49-F238E27FC236}">
                <a16:creationId xmlns:a16="http://schemas.microsoft.com/office/drawing/2014/main" id="{232BC16A-800B-9043-8ECF-AEED4C82FCA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74693" y="1469859"/>
            <a:ext cx="3213976" cy="2138755"/>
          </a:xfrm>
          <a:prstGeom prst="rect">
            <a:avLst/>
          </a:prstGeom>
          <a:noFill/>
          <a:extLst>
            <a:ext uri="{909E8E84-426E-40DD-AFC4-6F175D3DCCD1}">
              <a14:hiddenFill xmlns:a14="http://schemas.microsoft.com/office/drawing/2010/main">
                <a:solidFill>
                  <a:srgbClr val="FFFFFF"/>
                </a:solidFill>
              </a14:hiddenFill>
            </a:ext>
          </a:extLst>
        </p:spPr>
      </p:pic>
      <p:pic>
        <p:nvPicPr>
          <p:cNvPr id="23556" name="Picture 4" descr="Public Order Training - YouTube">
            <a:extLst>
              <a:ext uri="{FF2B5EF4-FFF2-40B4-BE49-F238E27FC236}">
                <a16:creationId xmlns:a16="http://schemas.microsoft.com/office/drawing/2014/main" id="{F879D288-8739-E945-AF4F-D3477FB6947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676681" y="4011386"/>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7671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164DFD1-CD4D-2B41-A267-0E1FDA8B7BAF}"/>
                                            </p:graphicEl>
                                          </p:spTgt>
                                        </p:tgtEl>
                                        <p:attrNameLst>
                                          <p:attrName>style.visibility</p:attrName>
                                        </p:attrNameLst>
                                      </p:cBhvr>
                                      <p:to>
                                        <p:strVal val="visible"/>
                                      </p:to>
                                    </p:set>
                                    <p:animEffect transition="in" filter="fade">
                                      <p:cBhvr>
                                        <p:cTn id="7" dur="500"/>
                                        <p:tgtEl>
                                          <p:spTgt spid="2">
                                            <p:graphicEl>
                                              <a:dgm id="{9164DFD1-CD4D-2B41-A267-0E1FDA8B7BA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39BF997-774E-DA45-B4F6-33D3D40DD923}"/>
                                            </p:graphicEl>
                                          </p:spTgt>
                                        </p:tgtEl>
                                        <p:attrNameLst>
                                          <p:attrName>style.visibility</p:attrName>
                                        </p:attrNameLst>
                                      </p:cBhvr>
                                      <p:to>
                                        <p:strVal val="visible"/>
                                      </p:to>
                                    </p:set>
                                    <p:animEffect transition="in" filter="fade">
                                      <p:cBhvr>
                                        <p:cTn id="12" dur="500"/>
                                        <p:tgtEl>
                                          <p:spTgt spid="2">
                                            <p:graphicEl>
                                              <a:dgm id="{039BF997-774E-DA45-B4F6-33D3D40DD92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3BDB6948-CCF9-4542-9442-476D95E2670F}"/>
                                            </p:graphicEl>
                                          </p:spTgt>
                                        </p:tgtEl>
                                        <p:attrNameLst>
                                          <p:attrName>style.visibility</p:attrName>
                                        </p:attrNameLst>
                                      </p:cBhvr>
                                      <p:to>
                                        <p:strVal val="visible"/>
                                      </p:to>
                                    </p:set>
                                    <p:animEffect transition="in" filter="fade">
                                      <p:cBhvr>
                                        <p:cTn id="15" dur="500"/>
                                        <p:tgtEl>
                                          <p:spTgt spid="2">
                                            <p:graphicEl>
                                              <a:dgm id="{3BDB6948-CCF9-4542-9442-476D95E2670F}"/>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55E992B7-0B92-4B4E-B943-76870421712F}"/>
                                            </p:graphicEl>
                                          </p:spTgt>
                                        </p:tgtEl>
                                        <p:attrNameLst>
                                          <p:attrName>style.visibility</p:attrName>
                                        </p:attrNameLst>
                                      </p:cBhvr>
                                      <p:to>
                                        <p:strVal val="visible"/>
                                      </p:to>
                                    </p:set>
                                    <p:animEffect transition="in" filter="fade">
                                      <p:cBhvr>
                                        <p:cTn id="20" dur="500"/>
                                        <p:tgtEl>
                                          <p:spTgt spid="2">
                                            <p:graphicEl>
                                              <a:dgm id="{55E992B7-0B92-4B4E-B943-76870421712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8397B8A2-35E8-D942-BEA4-57DEEE2108C6}"/>
                                            </p:graphicEl>
                                          </p:spTgt>
                                        </p:tgtEl>
                                        <p:attrNameLst>
                                          <p:attrName>style.visibility</p:attrName>
                                        </p:attrNameLst>
                                      </p:cBhvr>
                                      <p:to>
                                        <p:strVal val="visible"/>
                                      </p:to>
                                    </p:set>
                                    <p:animEffect transition="in" filter="fade">
                                      <p:cBhvr>
                                        <p:cTn id="23" dur="500"/>
                                        <p:tgtEl>
                                          <p:spTgt spid="2">
                                            <p:graphicEl>
                                              <a:dgm id="{8397B8A2-35E8-D942-BEA4-57DEEE2108C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135561" y="260648"/>
            <a:ext cx="7976285" cy="769441"/>
          </a:xfrm>
          <a:prstGeom prst="rect">
            <a:avLst/>
          </a:prstGeom>
          <a:solidFill>
            <a:schemeClr val="tx2"/>
          </a:solidFill>
        </p:spPr>
        <p:txBody>
          <a:bodyPr wrap="square" rtlCol="0">
            <a:spAutoFit/>
          </a:bodyPr>
          <a:lstStyle/>
          <a:p>
            <a:pPr algn="ctr"/>
            <a:r>
              <a:rPr lang="en-GB" sz="4400" b="1" dirty="0">
                <a:solidFill>
                  <a:schemeClr val="bg1"/>
                </a:solidFill>
              </a:rPr>
              <a:t>Section 17 P.A.C.E (1984)</a:t>
            </a:r>
          </a:p>
        </p:txBody>
      </p:sp>
      <p:graphicFrame>
        <p:nvGraphicFramePr>
          <p:cNvPr id="2" name="Diagram 1"/>
          <p:cNvGraphicFramePr/>
          <p:nvPr>
            <p:extLst>
              <p:ext uri="{D42A27DB-BD31-4B8C-83A1-F6EECF244321}">
                <p14:modId xmlns:p14="http://schemas.microsoft.com/office/powerpoint/2010/main" val="99037613"/>
              </p:ext>
            </p:extLst>
          </p:nvPr>
        </p:nvGraphicFramePr>
        <p:xfrm>
          <a:off x="1698170" y="1583870"/>
          <a:ext cx="10493829" cy="50134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4580" name="Picture 4" descr="The criminalisation of squatting is a deeply political act | Ceasefire  Magazine">
            <a:extLst>
              <a:ext uri="{FF2B5EF4-FFF2-40B4-BE49-F238E27FC236}">
                <a16:creationId xmlns:a16="http://schemas.microsoft.com/office/drawing/2014/main" id="{F135DDF8-DD4E-2947-94EC-0E05C9DEA50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72654" y="3794789"/>
            <a:ext cx="3289300" cy="2802562"/>
          </a:xfrm>
          <a:prstGeom prst="rect">
            <a:avLst/>
          </a:prstGeom>
          <a:noFill/>
          <a:extLst>
            <a:ext uri="{909E8E84-426E-40DD-AFC4-6F175D3DCCD1}">
              <a14:hiddenFill xmlns:a14="http://schemas.microsoft.com/office/drawing/2010/main">
                <a:solidFill>
                  <a:srgbClr val="FFFFFF"/>
                </a:solidFill>
              </a14:hiddenFill>
            </a:ext>
          </a:extLst>
        </p:spPr>
      </p:pic>
      <p:pic>
        <p:nvPicPr>
          <p:cNvPr id="24582" name="Picture 6" descr="How to stop swearing this year: 'I always realise a millisecond too late' |  Family | The Guardian">
            <a:extLst>
              <a:ext uri="{FF2B5EF4-FFF2-40B4-BE49-F238E27FC236}">
                <a16:creationId xmlns:a16="http://schemas.microsoft.com/office/drawing/2014/main" id="{E7B0CB60-BC5C-EB44-A9FA-AFE94FD49A7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372654" y="1330989"/>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62316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8C31B19-480B-5F4A-A32B-C2D1128F363C}"/>
                                            </p:graphicEl>
                                          </p:spTgt>
                                        </p:tgtEl>
                                        <p:attrNameLst>
                                          <p:attrName>style.visibility</p:attrName>
                                        </p:attrNameLst>
                                      </p:cBhvr>
                                      <p:to>
                                        <p:strVal val="visible"/>
                                      </p:to>
                                    </p:set>
                                    <p:animEffect transition="in" filter="fade">
                                      <p:cBhvr>
                                        <p:cTn id="7" dur="500"/>
                                        <p:tgtEl>
                                          <p:spTgt spid="2">
                                            <p:graphicEl>
                                              <a:dgm id="{88C31B19-480B-5F4A-A32B-C2D1128F363C}"/>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337FF87B-9523-CC4E-8775-7251ECB9AEA2}"/>
                                            </p:graphicEl>
                                          </p:spTgt>
                                        </p:tgtEl>
                                        <p:attrNameLst>
                                          <p:attrName>style.visibility</p:attrName>
                                        </p:attrNameLst>
                                      </p:cBhvr>
                                      <p:to>
                                        <p:strVal val="visible"/>
                                      </p:to>
                                    </p:set>
                                    <p:animEffect transition="in" filter="fade">
                                      <p:cBhvr>
                                        <p:cTn id="10" dur="500"/>
                                        <p:tgtEl>
                                          <p:spTgt spid="2">
                                            <p:graphicEl>
                                              <a:dgm id="{337FF87B-9523-CC4E-8775-7251ECB9AEA2}"/>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FB6E9F37-0B96-C142-8497-4DC2406DF4E6}"/>
                                            </p:graphicEl>
                                          </p:spTgt>
                                        </p:tgtEl>
                                        <p:attrNameLst>
                                          <p:attrName>style.visibility</p:attrName>
                                        </p:attrNameLst>
                                      </p:cBhvr>
                                      <p:to>
                                        <p:strVal val="visible"/>
                                      </p:to>
                                    </p:set>
                                    <p:animEffect transition="in" filter="fade">
                                      <p:cBhvr>
                                        <p:cTn id="15" dur="500"/>
                                        <p:tgtEl>
                                          <p:spTgt spid="2">
                                            <p:graphicEl>
                                              <a:dgm id="{FB6E9F37-0B96-C142-8497-4DC2406DF4E6}"/>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0F1BF1E6-479D-A64D-9883-CFE250C1D9AD}"/>
                                            </p:graphicEl>
                                          </p:spTgt>
                                        </p:tgtEl>
                                        <p:attrNameLst>
                                          <p:attrName>style.visibility</p:attrName>
                                        </p:attrNameLst>
                                      </p:cBhvr>
                                      <p:to>
                                        <p:strVal val="visible"/>
                                      </p:to>
                                    </p:set>
                                    <p:animEffect transition="in" filter="fade">
                                      <p:cBhvr>
                                        <p:cTn id="18" dur="500"/>
                                        <p:tgtEl>
                                          <p:spTgt spid="2">
                                            <p:graphicEl>
                                              <a:dgm id="{0F1BF1E6-479D-A64D-9883-CFE250C1D9AD}"/>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
                                            <p:graphicEl>
                                              <a:dgm id="{4D4834EE-0EEB-6540-8E45-46FC96D5A62E}"/>
                                            </p:graphicEl>
                                          </p:spTgt>
                                        </p:tgtEl>
                                        <p:attrNameLst>
                                          <p:attrName>style.visibility</p:attrName>
                                        </p:attrNameLst>
                                      </p:cBhvr>
                                      <p:to>
                                        <p:strVal val="visible"/>
                                      </p:to>
                                    </p:set>
                                    <p:animEffect transition="in" filter="fade">
                                      <p:cBhvr>
                                        <p:cTn id="23" dur="500"/>
                                        <p:tgtEl>
                                          <p:spTgt spid="2">
                                            <p:graphicEl>
                                              <a:dgm id="{4D4834EE-0EEB-6540-8E45-46FC96D5A62E}"/>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
                                            <p:graphicEl>
                                              <a:dgm id="{DBE09B3F-2F20-BB4A-9C88-2C38C848D574}"/>
                                            </p:graphicEl>
                                          </p:spTgt>
                                        </p:tgtEl>
                                        <p:attrNameLst>
                                          <p:attrName>style.visibility</p:attrName>
                                        </p:attrNameLst>
                                      </p:cBhvr>
                                      <p:to>
                                        <p:strVal val="visible"/>
                                      </p:to>
                                    </p:set>
                                    <p:animEffect transition="in" filter="fade">
                                      <p:cBhvr>
                                        <p:cTn id="26" dur="500"/>
                                        <p:tgtEl>
                                          <p:spTgt spid="2">
                                            <p:graphicEl>
                                              <a:dgm id="{DBE09B3F-2F20-BB4A-9C88-2C38C848D57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107857" y="407606"/>
            <a:ext cx="7976285" cy="830997"/>
          </a:xfrm>
          <a:prstGeom prst="rect">
            <a:avLst/>
          </a:prstGeom>
          <a:solidFill>
            <a:schemeClr val="tx2"/>
          </a:solidFill>
        </p:spPr>
        <p:txBody>
          <a:bodyPr wrap="square" rtlCol="0">
            <a:spAutoFit/>
          </a:bodyPr>
          <a:lstStyle/>
          <a:p>
            <a:pPr algn="ctr"/>
            <a:r>
              <a:rPr lang="en-GB" sz="4800" b="1" dirty="0">
                <a:solidFill>
                  <a:schemeClr val="bg1"/>
                </a:solidFill>
              </a:rPr>
              <a:t>Section 17 P.A.C.E (1984)</a:t>
            </a:r>
          </a:p>
        </p:txBody>
      </p:sp>
      <p:graphicFrame>
        <p:nvGraphicFramePr>
          <p:cNvPr id="2" name="Diagram 1"/>
          <p:cNvGraphicFramePr/>
          <p:nvPr/>
        </p:nvGraphicFramePr>
        <p:xfrm>
          <a:off x="2984647" y="2078496"/>
          <a:ext cx="8706610" cy="43718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6626" name="Picture 2" descr="Cartoon police chasing man Royalty Free Vector Image">
            <a:extLst>
              <a:ext uri="{FF2B5EF4-FFF2-40B4-BE49-F238E27FC236}">
                <a16:creationId xmlns:a16="http://schemas.microsoft.com/office/drawing/2014/main" id="{00CD90C0-96ED-BB4F-9B83-FF89C037350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690914" y="1749845"/>
            <a:ext cx="3225800" cy="2514600"/>
          </a:xfrm>
          <a:prstGeom prst="rect">
            <a:avLst/>
          </a:prstGeom>
          <a:noFill/>
          <a:extLst>
            <a:ext uri="{909E8E84-426E-40DD-AFC4-6F175D3DCCD1}">
              <a14:hiddenFill xmlns:a14="http://schemas.microsoft.com/office/drawing/2010/main">
                <a:solidFill>
                  <a:srgbClr val="FFFFFF"/>
                </a:solidFill>
              </a14:hiddenFill>
            </a:ext>
          </a:extLst>
        </p:spPr>
      </p:pic>
      <p:pic>
        <p:nvPicPr>
          <p:cNvPr id="26628" name="Picture 4" descr="13,343 BEST House On Fire Cartoon IMAGES, STOCK PHOTOS &amp; VECTORS | Adobe  Stock">
            <a:extLst>
              <a:ext uri="{FF2B5EF4-FFF2-40B4-BE49-F238E27FC236}">
                <a16:creationId xmlns:a16="http://schemas.microsoft.com/office/drawing/2014/main" id="{EEF12D02-2E08-3A4A-8329-4AD92F71559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521278" y="3948494"/>
            <a:ext cx="3395435" cy="2501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949322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2D7AF64-8882-4F08-81C9-B997C8C5891A}"/>
                                            </p:graphicEl>
                                          </p:spTgt>
                                        </p:tgtEl>
                                        <p:attrNameLst>
                                          <p:attrName>style.visibility</p:attrName>
                                        </p:attrNameLst>
                                      </p:cBhvr>
                                      <p:to>
                                        <p:strVal val="visible"/>
                                      </p:to>
                                    </p:set>
                                    <p:animEffect transition="in" filter="fade">
                                      <p:cBhvr>
                                        <p:cTn id="7" dur="500"/>
                                        <p:tgtEl>
                                          <p:spTgt spid="2">
                                            <p:graphicEl>
                                              <a:dgm id="{B2D7AF64-8882-4F08-81C9-B997C8C5891A}"/>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8A836A56-90F8-4689-824B-1CADB322D240}"/>
                                            </p:graphicEl>
                                          </p:spTgt>
                                        </p:tgtEl>
                                        <p:attrNameLst>
                                          <p:attrName>style.visibility</p:attrName>
                                        </p:attrNameLst>
                                      </p:cBhvr>
                                      <p:to>
                                        <p:strVal val="visible"/>
                                      </p:to>
                                    </p:set>
                                    <p:animEffect transition="in" filter="fade">
                                      <p:cBhvr>
                                        <p:cTn id="10" dur="500"/>
                                        <p:tgtEl>
                                          <p:spTgt spid="2">
                                            <p:graphicEl>
                                              <a:dgm id="{8A836A56-90F8-4689-824B-1CADB322D240}"/>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ABAEBE4A-D888-4D90-83AC-21101AAA0ACC}"/>
                                            </p:graphicEl>
                                          </p:spTgt>
                                        </p:tgtEl>
                                        <p:attrNameLst>
                                          <p:attrName>style.visibility</p:attrName>
                                        </p:attrNameLst>
                                      </p:cBhvr>
                                      <p:to>
                                        <p:strVal val="visible"/>
                                      </p:to>
                                    </p:set>
                                    <p:animEffect transition="in" filter="fade">
                                      <p:cBhvr>
                                        <p:cTn id="15" dur="500"/>
                                        <p:tgtEl>
                                          <p:spTgt spid="2">
                                            <p:graphicEl>
                                              <a:dgm id="{ABAEBE4A-D888-4D90-83AC-21101AAA0ACC}"/>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219F71F0-7D72-4C35-B3DE-AA101368C6D6}"/>
                                            </p:graphicEl>
                                          </p:spTgt>
                                        </p:tgtEl>
                                        <p:attrNameLst>
                                          <p:attrName>style.visibility</p:attrName>
                                        </p:attrNameLst>
                                      </p:cBhvr>
                                      <p:to>
                                        <p:strVal val="visible"/>
                                      </p:to>
                                    </p:set>
                                    <p:animEffect transition="in" filter="fade">
                                      <p:cBhvr>
                                        <p:cTn id="18" dur="500"/>
                                        <p:tgtEl>
                                          <p:spTgt spid="2">
                                            <p:graphicEl>
                                              <a:dgm id="{219F71F0-7D72-4C35-B3DE-AA101368C6D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41007" y="195898"/>
            <a:ext cx="7976285" cy="646331"/>
          </a:xfrm>
          <a:prstGeom prst="rect">
            <a:avLst/>
          </a:prstGeom>
          <a:solidFill>
            <a:srgbClr val="00B050"/>
          </a:solidFill>
        </p:spPr>
        <p:txBody>
          <a:bodyPr wrap="square" rtlCol="0">
            <a:spAutoFit/>
          </a:bodyPr>
          <a:lstStyle/>
          <a:p>
            <a:pPr algn="ctr"/>
            <a:r>
              <a:rPr lang="en-GB" sz="3600" b="1" dirty="0">
                <a:solidFill>
                  <a:schemeClr val="bg1"/>
                </a:solidFill>
              </a:rPr>
              <a:t>Section 32 P.A.C.E (1984)</a:t>
            </a:r>
          </a:p>
        </p:txBody>
      </p:sp>
      <p:sp>
        <p:nvSpPr>
          <p:cNvPr id="6" name="TextBox 5">
            <a:extLst>
              <a:ext uri="{FF2B5EF4-FFF2-40B4-BE49-F238E27FC236}">
                <a16:creationId xmlns:a16="http://schemas.microsoft.com/office/drawing/2014/main" id="{B4FF7AA9-508B-AA41-91A3-CB21955D27B5}"/>
              </a:ext>
            </a:extLst>
          </p:cNvPr>
          <p:cNvSpPr txBox="1"/>
          <p:nvPr/>
        </p:nvSpPr>
        <p:spPr>
          <a:xfrm>
            <a:off x="6907081" y="2716626"/>
            <a:ext cx="4232925" cy="2123658"/>
          </a:xfrm>
          <a:prstGeom prst="rect">
            <a:avLst/>
          </a:prstGeom>
          <a:noFill/>
        </p:spPr>
        <p:txBody>
          <a:bodyPr wrap="square">
            <a:spAutoFit/>
          </a:bodyPr>
          <a:lstStyle/>
          <a:p>
            <a:pPr algn="ctr"/>
            <a:r>
              <a:rPr lang="en-GB" altLang="en-US" sz="4400" dirty="0">
                <a:solidFill>
                  <a:schemeClr val="tx1"/>
                </a:solidFill>
                <a:ea typeface="ＭＳ Ｐゴシック" panose="020B0600070205080204" pitchFamily="34" charset="-128"/>
              </a:rPr>
              <a:t>“reasonable grounds for </a:t>
            </a:r>
            <a:r>
              <a:rPr lang="en-GB" altLang="en-US" sz="4400" b="1" dirty="0">
                <a:solidFill>
                  <a:schemeClr val="tx1"/>
                </a:solidFill>
                <a:ea typeface="ＭＳ Ｐゴシック" panose="020B0600070205080204" pitchFamily="34" charset="-128"/>
              </a:rPr>
              <a:t>believing”</a:t>
            </a:r>
            <a:r>
              <a:rPr lang="en-GB" altLang="en-US" sz="4400" dirty="0">
                <a:solidFill>
                  <a:schemeClr val="tx1"/>
                </a:solidFill>
                <a:ea typeface="ＭＳ Ｐゴシック" panose="020B0600070205080204" pitchFamily="34" charset="-128"/>
              </a:rPr>
              <a:t> </a:t>
            </a:r>
            <a:endParaRPr lang="en-US" sz="4400" dirty="0"/>
          </a:p>
        </p:txBody>
      </p:sp>
      <p:pic>
        <p:nvPicPr>
          <p:cNvPr id="1026" name="Picture 2" descr="Mason Greenwood arrested on suspicion of rape and GBH as forensics cops  seen entering suspended Man Utd star's mansion">
            <a:extLst>
              <a:ext uri="{FF2B5EF4-FFF2-40B4-BE49-F238E27FC236}">
                <a16:creationId xmlns:a16="http://schemas.microsoft.com/office/drawing/2014/main" id="{097C230F-6275-B44D-BB49-2CFA4E592E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3356" y="1811323"/>
            <a:ext cx="4451565" cy="38103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3031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82775" y="198655"/>
            <a:ext cx="7976285" cy="707886"/>
          </a:xfrm>
          <a:prstGeom prst="rect">
            <a:avLst/>
          </a:prstGeom>
          <a:solidFill>
            <a:srgbClr val="00B050"/>
          </a:solidFill>
        </p:spPr>
        <p:txBody>
          <a:bodyPr wrap="square" rtlCol="0">
            <a:spAutoFit/>
          </a:bodyPr>
          <a:lstStyle/>
          <a:p>
            <a:pPr algn="ctr"/>
            <a:r>
              <a:rPr lang="en-GB" sz="4000" b="1" dirty="0">
                <a:solidFill>
                  <a:schemeClr val="bg1"/>
                </a:solidFill>
              </a:rPr>
              <a:t>Section 32(1) P.A.C.E (1984)</a:t>
            </a:r>
          </a:p>
        </p:txBody>
      </p:sp>
      <p:graphicFrame>
        <p:nvGraphicFramePr>
          <p:cNvPr id="2" name="Diagram 1"/>
          <p:cNvGraphicFramePr/>
          <p:nvPr/>
        </p:nvGraphicFramePr>
        <p:xfrm>
          <a:off x="712922" y="1208868"/>
          <a:ext cx="11096785" cy="51299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Police could get powers to stop and search convicted knife offenders  without further suspicion | UK News | Sky News">
            <a:extLst>
              <a:ext uri="{FF2B5EF4-FFF2-40B4-BE49-F238E27FC236}">
                <a16:creationId xmlns:a16="http://schemas.microsoft.com/office/drawing/2014/main" id="{EDA10869-9DF2-AD4F-A933-97F134A1AFE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276515" y="1540789"/>
            <a:ext cx="2894402" cy="162086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ut Resistant Best Dexterity Leather Gloves For Police Officers - 221B  Tactical Sentinel Gloves - YouTube">
            <a:extLst>
              <a:ext uri="{FF2B5EF4-FFF2-40B4-BE49-F238E27FC236}">
                <a16:creationId xmlns:a16="http://schemas.microsoft.com/office/drawing/2014/main" id="{B2524E5C-A993-E648-9386-17DE6D14DF4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4734510" y="1353530"/>
            <a:ext cx="2770860" cy="207547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eapon - Wikipedia">
            <a:extLst>
              <a:ext uri="{FF2B5EF4-FFF2-40B4-BE49-F238E27FC236}">
                <a16:creationId xmlns:a16="http://schemas.microsoft.com/office/drawing/2014/main" id="{B55B1931-B2A7-F04D-829D-8F8D294CD17E}"/>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33446" y="1353530"/>
            <a:ext cx="3020570" cy="20098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5167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3D3EDF2-1F4E-C94F-AED7-53688AE49854}"/>
                                            </p:graphicEl>
                                          </p:spTgt>
                                        </p:tgtEl>
                                        <p:attrNameLst>
                                          <p:attrName>style.visibility</p:attrName>
                                        </p:attrNameLst>
                                      </p:cBhvr>
                                      <p:to>
                                        <p:strVal val="visible"/>
                                      </p:to>
                                    </p:set>
                                    <p:animEffect transition="in" filter="fade">
                                      <p:cBhvr>
                                        <p:cTn id="7" dur="500"/>
                                        <p:tgtEl>
                                          <p:spTgt spid="2">
                                            <p:graphicEl>
                                              <a:dgm id="{F3D3EDF2-1F4E-C94F-AED7-53688AE4985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87A56C42-79C9-3140-9802-BA27B56265A1}"/>
                                            </p:graphicEl>
                                          </p:spTgt>
                                        </p:tgtEl>
                                        <p:attrNameLst>
                                          <p:attrName>style.visibility</p:attrName>
                                        </p:attrNameLst>
                                      </p:cBhvr>
                                      <p:to>
                                        <p:strVal val="visible"/>
                                      </p:to>
                                    </p:set>
                                    <p:animEffect transition="in" filter="fade">
                                      <p:cBhvr>
                                        <p:cTn id="12" dur="500"/>
                                        <p:tgtEl>
                                          <p:spTgt spid="2">
                                            <p:graphicEl>
                                              <a:dgm id="{87A56C42-79C9-3140-9802-BA27B56265A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C862660-18A0-3849-B3FA-AFDB01D061CA}"/>
                                            </p:graphicEl>
                                          </p:spTgt>
                                        </p:tgtEl>
                                        <p:attrNameLst>
                                          <p:attrName>style.visibility</p:attrName>
                                        </p:attrNameLst>
                                      </p:cBhvr>
                                      <p:to>
                                        <p:strVal val="visible"/>
                                      </p:to>
                                    </p:set>
                                    <p:animEffect transition="in" filter="fade">
                                      <p:cBhvr>
                                        <p:cTn id="15" dur="500"/>
                                        <p:tgtEl>
                                          <p:spTgt spid="2">
                                            <p:graphicEl>
                                              <a:dgm id="{0C862660-18A0-3849-B3FA-AFDB01D061C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6AA997E-BB7D-1245-8E50-026CE972AADA}"/>
                                            </p:graphicEl>
                                          </p:spTgt>
                                        </p:tgtEl>
                                        <p:attrNameLst>
                                          <p:attrName>style.visibility</p:attrName>
                                        </p:attrNameLst>
                                      </p:cBhvr>
                                      <p:to>
                                        <p:strVal val="visible"/>
                                      </p:to>
                                    </p:set>
                                    <p:animEffect transition="in" filter="fade">
                                      <p:cBhvr>
                                        <p:cTn id="20" dur="500"/>
                                        <p:tgtEl>
                                          <p:spTgt spid="2">
                                            <p:graphicEl>
                                              <a:dgm id="{06AA997E-BB7D-1245-8E50-026CE972AAD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839DAD4-70FE-3143-BBD2-7F708AA200A9}"/>
                                            </p:graphicEl>
                                          </p:spTgt>
                                        </p:tgtEl>
                                        <p:attrNameLst>
                                          <p:attrName>style.visibility</p:attrName>
                                        </p:attrNameLst>
                                      </p:cBhvr>
                                      <p:to>
                                        <p:strVal val="visible"/>
                                      </p:to>
                                    </p:set>
                                    <p:animEffect transition="in" filter="fade">
                                      <p:cBhvr>
                                        <p:cTn id="23" dur="500"/>
                                        <p:tgtEl>
                                          <p:spTgt spid="2">
                                            <p:graphicEl>
                                              <a:dgm id="{0839DAD4-70FE-3143-BBD2-7F708AA200A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CB271E6F-1313-D54B-AA63-21D5EB24E4FD}"/>
                                            </p:graphicEl>
                                          </p:spTgt>
                                        </p:tgtEl>
                                        <p:attrNameLst>
                                          <p:attrName>style.visibility</p:attrName>
                                        </p:attrNameLst>
                                      </p:cBhvr>
                                      <p:to>
                                        <p:strVal val="visible"/>
                                      </p:to>
                                    </p:set>
                                    <p:animEffect transition="in" filter="fade">
                                      <p:cBhvr>
                                        <p:cTn id="28" dur="500"/>
                                        <p:tgtEl>
                                          <p:spTgt spid="2">
                                            <p:graphicEl>
                                              <a:dgm id="{CB271E6F-1313-D54B-AA63-21D5EB24E4FD}"/>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75126D14-D80F-8545-9A94-53000B726E6A}"/>
                                            </p:graphicEl>
                                          </p:spTgt>
                                        </p:tgtEl>
                                        <p:attrNameLst>
                                          <p:attrName>style.visibility</p:attrName>
                                        </p:attrNameLst>
                                      </p:cBhvr>
                                      <p:to>
                                        <p:strVal val="visible"/>
                                      </p:to>
                                    </p:set>
                                    <p:animEffect transition="in" filter="fade">
                                      <p:cBhvr>
                                        <p:cTn id="31" dur="500"/>
                                        <p:tgtEl>
                                          <p:spTgt spid="2">
                                            <p:graphicEl>
                                              <a:dgm id="{75126D14-D80F-8545-9A94-53000B726E6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88834" y="1054531"/>
            <a:ext cx="3002253" cy="3816424"/>
          </a:xfrm>
          <a:prstGeom prst="rect">
            <a:avLst/>
          </a:prstGeom>
          <a:effectLst>
            <a:softEdge rad="317500"/>
          </a:effectLst>
        </p:spPr>
      </p:pic>
      <p:sp>
        <p:nvSpPr>
          <p:cNvPr id="5" name="TextBox 4"/>
          <p:cNvSpPr txBox="1"/>
          <p:nvPr/>
        </p:nvSpPr>
        <p:spPr>
          <a:xfrm>
            <a:off x="188834" y="245151"/>
            <a:ext cx="8383318" cy="646331"/>
          </a:xfrm>
          <a:prstGeom prst="rect">
            <a:avLst/>
          </a:prstGeom>
          <a:solidFill>
            <a:srgbClr val="00B050"/>
          </a:solidFill>
        </p:spPr>
        <p:txBody>
          <a:bodyPr wrap="square" rtlCol="0">
            <a:spAutoFit/>
          </a:bodyPr>
          <a:lstStyle/>
          <a:p>
            <a:pPr algn="ctr"/>
            <a:r>
              <a:rPr lang="en-GB" sz="3600" b="1" dirty="0">
                <a:solidFill>
                  <a:schemeClr val="bg1"/>
                </a:solidFill>
              </a:rPr>
              <a:t>Section 32(2)(b) P.A.C.E (1984)</a:t>
            </a:r>
          </a:p>
        </p:txBody>
      </p:sp>
      <p:graphicFrame>
        <p:nvGraphicFramePr>
          <p:cNvPr id="2" name="Diagram 1"/>
          <p:cNvGraphicFramePr/>
          <p:nvPr/>
        </p:nvGraphicFramePr>
        <p:xfrm>
          <a:off x="5881620" y="2244201"/>
          <a:ext cx="5381065" cy="34879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074" name="Picture 2" descr="Police powers to enter your home or other private property">
            <a:extLst>
              <a:ext uri="{FF2B5EF4-FFF2-40B4-BE49-F238E27FC236}">
                <a16:creationId xmlns:a16="http://schemas.microsoft.com/office/drawing/2014/main" id="{2AE0A817-8532-CC45-BAA1-31589AF51D57}"/>
              </a:ext>
            </a:extLst>
          </p:cNvPr>
          <p:cNvPicPr>
            <a:picLocks noChangeAspect="1" noChangeArrowheads="1"/>
          </p:cNvPicPr>
          <p:nvPr/>
        </p:nvPicPr>
        <p:blipFill>
          <a:blip r:embed="rId9">
            <a:alphaModFix amt="50000"/>
            <a:extLst>
              <a:ext uri="{28A0092B-C50C-407E-A947-70E740481C1C}">
                <a14:useLocalDpi xmlns:a14="http://schemas.microsoft.com/office/drawing/2010/main" val="0"/>
              </a:ext>
            </a:extLst>
          </a:blip>
          <a:srcRect/>
          <a:stretch>
            <a:fillRect/>
          </a:stretch>
        </p:blipFill>
        <p:spPr bwMode="auto">
          <a:xfrm>
            <a:off x="1932014" y="3708905"/>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3607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628AE063-AC89-477B-81D3-070AA73DCE32}"/>
                                            </p:graphicEl>
                                          </p:spTgt>
                                        </p:tgtEl>
                                        <p:attrNameLst>
                                          <p:attrName>style.visibility</p:attrName>
                                        </p:attrNameLst>
                                      </p:cBhvr>
                                      <p:to>
                                        <p:strVal val="visible"/>
                                      </p:to>
                                    </p:set>
                                    <p:animEffect transition="in" filter="fade">
                                      <p:cBhvr>
                                        <p:cTn id="11" dur="500"/>
                                        <p:tgtEl>
                                          <p:spTgt spid="2">
                                            <p:graphicEl>
                                              <a:dgm id="{628AE063-AC89-477B-81D3-070AA73DCE32}"/>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4AC2ED41-0DE3-4BB1-9E2B-1E9A12DA92A4}"/>
                                            </p:graphicEl>
                                          </p:spTgt>
                                        </p:tgtEl>
                                        <p:attrNameLst>
                                          <p:attrName>style.visibility</p:attrName>
                                        </p:attrNameLst>
                                      </p:cBhvr>
                                      <p:to>
                                        <p:strVal val="visible"/>
                                      </p:to>
                                    </p:set>
                                    <p:animEffect transition="in" filter="fade">
                                      <p:cBhvr>
                                        <p:cTn id="16" dur="500"/>
                                        <p:tgtEl>
                                          <p:spTgt spid="2">
                                            <p:graphicEl>
                                              <a:dgm id="{4AC2ED41-0DE3-4BB1-9E2B-1E9A12DA92A4}"/>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BC6C4604-6A96-4815-ABE8-248F560B5210}"/>
                                            </p:graphicEl>
                                          </p:spTgt>
                                        </p:tgtEl>
                                        <p:attrNameLst>
                                          <p:attrName>style.visibility</p:attrName>
                                        </p:attrNameLst>
                                      </p:cBhvr>
                                      <p:to>
                                        <p:strVal val="visible"/>
                                      </p:to>
                                    </p:set>
                                    <p:animEffect transition="in" filter="fade">
                                      <p:cBhvr>
                                        <p:cTn id="19" dur="500"/>
                                        <p:tgtEl>
                                          <p:spTgt spid="2">
                                            <p:graphicEl>
                                              <a:dgm id="{BC6C4604-6A96-4815-ABE8-248F560B5210}"/>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
                                            <p:graphicEl>
                                              <a:dgm id="{14DB9FA9-3B66-42EB-94A8-D958D10B57A8}"/>
                                            </p:graphicEl>
                                          </p:spTgt>
                                        </p:tgtEl>
                                        <p:attrNameLst>
                                          <p:attrName>style.visibility</p:attrName>
                                        </p:attrNameLst>
                                      </p:cBhvr>
                                      <p:to>
                                        <p:strVal val="visible"/>
                                      </p:to>
                                    </p:set>
                                    <p:animEffect transition="in" filter="fade">
                                      <p:cBhvr>
                                        <p:cTn id="24" dur="500"/>
                                        <p:tgtEl>
                                          <p:spTgt spid="2">
                                            <p:graphicEl>
                                              <a:dgm id="{14DB9FA9-3B66-42EB-94A8-D958D10B57A8}"/>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
                                            <p:graphicEl>
                                              <a:dgm id="{21CA2495-7A91-4B41-B2AA-7F3A15DABA2E}"/>
                                            </p:graphicEl>
                                          </p:spTgt>
                                        </p:tgtEl>
                                        <p:attrNameLst>
                                          <p:attrName>style.visibility</p:attrName>
                                        </p:attrNameLst>
                                      </p:cBhvr>
                                      <p:to>
                                        <p:strVal val="visible"/>
                                      </p:to>
                                    </p:set>
                                    <p:animEffect transition="in" filter="fade">
                                      <p:cBhvr>
                                        <p:cTn id="27" dur="500"/>
                                        <p:tgtEl>
                                          <p:spTgt spid="2">
                                            <p:graphicEl>
                                              <a:dgm id="{21CA2495-7A91-4B41-B2AA-7F3A15DABA2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06758" y="383683"/>
            <a:ext cx="7976285" cy="646331"/>
          </a:xfrm>
          <a:prstGeom prst="rect">
            <a:avLst/>
          </a:prstGeom>
          <a:solidFill>
            <a:srgbClr val="7030A0"/>
          </a:solidFill>
        </p:spPr>
        <p:txBody>
          <a:bodyPr wrap="square" rtlCol="0">
            <a:spAutoFit/>
          </a:bodyPr>
          <a:lstStyle/>
          <a:p>
            <a:pPr algn="ctr"/>
            <a:r>
              <a:rPr lang="en-GB" sz="3600" b="1" dirty="0">
                <a:solidFill>
                  <a:schemeClr val="bg1"/>
                </a:solidFill>
                <a:latin typeface="Calibri" panose="020F0502020204030204" pitchFamily="34" charset="0"/>
                <a:cs typeface="Calibri" panose="020F0502020204030204" pitchFamily="34" charset="0"/>
              </a:rPr>
              <a:t>Section 18 P.A.C.E (1984)</a:t>
            </a:r>
          </a:p>
        </p:txBody>
      </p:sp>
      <p:sp>
        <p:nvSpPr>
          <p:cNvPr id="5" name="TextBox 4">
            <a:extLst>
              <a:ext uri="{FF2B5EF4-FFF2-40B4-BE49-F238E27FC236}">
                <a16:creationId xmlns:a16="http://schemas.microsoft.com/office/drawing/2014/main" id="{DDCD8431-2B1C-434C-8CB9-5B58577548C3}"/>
              </a:ext>
            </a:extLst>
          </p:cNvPr>
          <p:cNvSpPr txBox="1"/>
          <p:nvPr/>
        </p:nvSpPr>
        <p:spPr>
          <a:xfrm>
            <a:off x="864030" y="1594477"/>
            <a:ext cx="4901339" cy="2123658"/>
          </a:xfrm>
          <a:prstGeom prst="rect">
            <a:avLst/>
          </a:prstGeom>
          <a:noFill/>
        </p:spPr>
        <p:txBody>
          <a:bodyPr wrap="square">
            <a:spAutoFit/>
          </a:bodyPr>
          <a:lstStyle/>
          <a:p>
            <a:r>
              <a:rPr lang="en-GB" sz="4400" b="1" i="0" u="none" strike="noStrike" kern="1200" baseline="0" dirty="0">
                <a:solidFill>
                  <a:schemeClr val="tx1"/>
                </a:solidFill>
                <a:latin typeface="Arial" pitchFamily="34" charset="0"/>
                <a:ea typeface="ＭＳ Ｐゴシック" pitchFamily="-112" charset="-128"/>
                <a:cs typeface="ＭＳ Ｐゴシック" pitchFamily="-112" charset="-128"/>
              </a:rPr>
              <a:t>“reasonable grounds for suspecting”</a:t>
            </a:r>
            <a:endParaRPr lang="en-US" sz="4400" dirty="0"/>
          </a:p>
        </p:txBody>
      </p:sp>
      <p:pic>
        <p:nvPicPr>
          <p:cNvPr id="4098" name="Picture 2" descr="An0m' Encrypted-Chat Sting Leads to Arrest of 800 | Threatpost">
            <a:extLst>
              <a:ext uri="{FF2B5EF4-FFF2-40B4-BE49-F238E27FC236}">
                <a16:creationId xmlns:a16="http://schemas.microsoft.com/office/drawing/2014/main" id="{FD2F5714-F5C9-604B-B248-911B5E126B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3616" y="1799956"/>
            <a:ext cx="3632200" cy="223520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What Happens in a Police Custody Suite? - The University of Sheffield  Kaltura Digital Media Hub">
            <a:extLst>
              <a:ext uri="{FF2B5EF4-FFF2-40B4-BE49-F238E27FC236}">
                <a16:creationId xmlns:a16="http://schemas.microsoft.com/office/drawing/2014/main" id="{E5FAAB5B-1755-334F-B102-91CC1507500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26633" y="4282598"/>
            <a:ext cx="3810000" cy="2133600"/>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Rank Success Home | UK Police officer promotion workshops and guides">
            <a:extLst>
              <a:ext uri="{FF2B5EF4-FFF2-40B4-BE49-F238E27FC236}">
                <a16:creationId xmlns:a16="http://schemas.microsoft.com/office/drawing/2014/main" id="{0F09AD63-9506-BA44-9770-E8E2C10F805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4030" y="4772517"/>
            <a:ext cx="4775200" cy="1701800"/>
          </a:xfrm>
          <a:prstGeom prst="rect">
            <a:avLst/>
          </a:prstGeom>
          <a:noFill/>
          <a:extLst>
            <a:ext uri="{909E8E84-426E-40DD-AFC4-6F175D3DCCD1}">
              <a14:hiddenFill xmlns:a14="http://schemas.microsoft.com/office/drawing/2010/main">
                <a:solidFill>
                  <a:srgbClr val="FFFFFF"/>
                </a:solidFill>
              </a14:hiddenFill>
            </a:ext>
          </a:extLst>
        </p:spPr>
      </p:pic>
      <p:sp>
        <p:nvSpPr>
          <p:cNvPr id="6" name="Doughnut 5">
            <a:extLst>
              <a:ext uri="{FF2B5EF4-FFF2-40B4-BE49-F238E27FC236}">
                <a16:creationId xmlns:a16="http://schemas.microsoft.com/office/drawing/2014/main" id="{4B01248C-F9C2-7342-848E-2A8367F8B449}"/>
              </a:ext>
            </a:extLst>
          </p:cNvPr>
          <p:cNvSpPr/>
          <p:nvPr/>
        </p:nvSpPr>
        <p:spPr>
          <a:xfrm>
            <a:off x="3188561" y="4439831"/>
            <a:ext cx="2450669" cy="2367171"/>
          </a:xfrm>
          <a:prstGeom prst="donut">
            <a:avLst>
              <a:gd name="adj" fmla="val 7972"/>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9544616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217064" y="322641"/>
            <a:ext cx="7976285" cy="646331"/>
          </a:xfrm>
          <a:prstGeom prst="rect">
            <a:avLst/>
          </a:prstGeom>
          <a:solidFill>
            <a:srgbClr val="7030A0"/>
          </a:solidFill>
        </p:spPr>
        <p:txBody>
          <a:bodyPr wrap="square" rtlCol="0">
            <a:spAutoFit/>
          </a:bodyPr>
          <a:lstStyle/>
          <a:p>
            <a:pPr algn="ctr"/>
            <a:r>
              <a:rPr lang="en-GB" sz="3600" b="1" dirty="0">
                <a:solidFill>
                  <a:schemeClr val="bg1"/>
                </a:solidFill>
              </a:rPr>
              <a:t>Section 18(1) P.A.C.E (1984)</a:t>
            </a:r>
          </a:p>
        </p:txBody>
      </p:sp>
      <p:graphicFrame>
        <p:nvGraphicFramePr>
          <p:cNvPr id="2" name="Diagram 1"/>
          <p:cNvGraphicFramePr/>
          <p:nvPr/>
        </p:nvGraphicFramePr>
        <p:xfrm>
          <a:off x="661260" y="1471191"/>
          <a:ext cx="8575729"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Garages To Rent, Rent A Garage, Garage Rental, Lock Up Garages Lock Up  Garages">
            <a:extLst>
              <a:ext uri="{FF2B5EF4-FFF2-40B4-BE49-F238E27FC236}">
                <a16:creationId xmlns:a16="http://schemas.microsoft.com/office/drawing/2014/main" id="{C1F7581C-8220-F147-A0F0-6920572FD69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700397" y="5386809"/>
            <a:ext cx="4240575" cy="1339129"/>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House Home Design - Free image on Pixabay">
            <a:extLst>
              <a:ext uri="{FF2B5EF4-FFF2-40B4-BE49-F238E27FC236}">
                <a16:creationId xmlns:a16="http://schemas.microsoft.com/office/drawing/2014/main" id="{F9F47288-E0A5-D142-A02B-B368318CCF6E}"/>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680705" y="1704968"/>
            <a:ext cx="2240366" cy="1724032"/>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Garages – Hanson Steel Buildings">
            <a:extLst>
              <a:ext uri="{FF2B5EF4-FFF2-40B4-BE49-F238E27FC236}">
                <a16:creationId xmlns:a16="http://schemas.microsoft.com/office/drawing/2014/main" id="{C27DF33E-D64C-F44C-8B12-DB74542493C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887974" y="1704967"/>
            <a:ext cx="2382957" cy="17240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1837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2668623-E21A-4CCC-9840-D02861751D85}"/>
                                            </p:graphicEl>
                                          </p:spTgt>
                                        </p:tgtEl>
                                        <p:attrNameLst>
                                          <p:attrName>style.visibility</p:attrName>
                                        </p:attrNameLst>
                                      </p:cBhvr>
                                      <p:to>
                                        <p:strVal val="visible"/>
                                      </p:to>
                                    </p:set>
                                    <p:animEffect transition="in" filter="fade">
                                      <p:cBhvr>
                                        <p:cTn id="7" dur="500"/>
                                        <p:tgtEl>
                                          <p:spTgt spid="2">
                                            <p:graphicEl>
                                              <a:dgm id="{92668623-E21A-4CCC-9840-D02861751D8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CB7146D-C893-4A85-BB29-EC061734D059}"/>
                                            </p:graphicEl>
                                          </p:spTgt>
                                        </p:tgtEl>
                                        <p:attrNameLst>
                                          <p:attrName>style.visibility</p:attrName>
                                        </p:attrNameLst>
                                      </p:cBhvr>
                                      <p:to>
                                        <p:strVal val="visible"/>
                                      </p:to>
                                    </p:set>
                                    <p:animEffect transition="in" filter="fade">
                                      <p:cBhvr>
                                        <p:cTn id="12" dur="500"/>
                                        <p:tgtEl>
                                          <p:spTgt spid="2">
                                            <p:graphicEl>
                                              <a:dgm id="{ECB7146D-C893-4A85-BB29-EC061734D05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6311884A-1165-426F-A644-A6092C57EC7A}"/>
                                            </p:graphicEl>
                                          </p:spTgt>
                                        </p:tgtEl>
                                        <p:attrNameLst>
                                          <p:attrName>style.visibility</p:attrName>
                                        </p:attrNameLst>
                                      </p:cBhvr>
                                      <p:to>
                                        <p:strVal val="visible"/>
                                      </p:to>
                                    </p:set>
                                    <p:animEffect transition="in" filter="fade">
                                      <p:cBhvr>
                                        <p:cTn id="15" dur="500"/>
                                        <p:tgtEl>
                                          <p:spTgt spid="2">
                                            <p:graphicEl>
                                              <a:dgm id="{6311884A-1165-426F-A644-A6092C57EC7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F21D26DF-3A47-4C58-A469-5E0842E1587B}"/>
                                            </p:graphicEl>
                                          </p:spTgt>
                                        </p:tgtEl>
                                        <p:attrNameLst>
                                          <p:attrName>style.visibility</p:attrName>
                                        </p:attrNameLst>
                                      </p:cBhvr>
                                      <p:to>
                                        <p:strVal val="visible"/>
                                      </p:to>
                                    </p:set>
                                    <p:animEffect transition="in" filter="fade">
                                      <p:cBhvr>
                                        <p:cTn id="20" dur="500"/>
                                        <p:tgtEl>
                                          <p:spTgt spid="2">
                                            <p:graphicEl>
                                              <a:dgm id="{F21D26DF-3A47-4C58-A469-5E0842E1587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57EAB366-AF4B-4700-A29E-FFA9E9DF4E3D}"/>
                                            </p:graphicEl>
                                          </p:spTgt>
                                        </p:tgtEl>
                                        <p:attrNameLst>
                                          <p:attrName>style.visibility</p:attrName>
                                        </p:attrNameLst>
                                      </p:cBhvr>
                                      <p:to>
                                        <p:strVal val="visible"/>
                                      </p:to>
                                    </p:set>
                                    <p:animEffect transition="in" filter="fade">
                                      <p:cBhvr>
                                        <p:cTn id="23" dur="500"/>
                                        <p:tgtEl>
                                          <p:spTgt spid="2">
                                            <p:graphicEl>
                                              <a:dgm id="{57EAB366-AF4B-4700-A29E-FFA9E9DF4E3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p:cNvSpPr txBox="1"/>
          <p:nvPr/>
        </p:nvSpPr>
        <p:spPr>
          <a:xfrm>
            <a:off x="322259" y="167659"/>
            <a:ext cx="7976285" cy="707886"/>
          </a:xfrm>
          <a:prstGeom prst="rect">
            <a:avLst/>
          </a:prstGeom>
          <a:solidFill>
            <a:srgbClr val="7030A0"/>
          </a:solidFill>
        </p:spPr>
        <p:txBody>
          <a:bodyPr wrap="square" rtlCol="0">
            <a:spAutoFit/>
          </a:bodyPr>
          <a:lstStyle/>
          <a:p>
            <a:pPr algn="ctr"/>
            <a:r>
              <a:rPr lang="en-GB" sz="4000" b="1" dirty="0">
                <a:solidFill>
                  <a:schemeClr val="bg1"/>
                </a:solidFill>
              </a:rPr>
              <a:t>Section 18(1) P.A.C.E (1984)</a:t>
            </a:r>
          </a:p>
        </p:txBody>
      </p:sp>
      <p:graphicFrame>
        <p:nvGraphicFramePr>
          <p:cNvPr id="10" name="Diagram 9"/>
          <p:cNvGraphicFramePr/>
          <p:nvPr/>
        </p:nvGraphicFramePr>
        <p:xfrm>
          <a:off x="1523423" y="1567679"/>
          <a:ext cx="8827160" cy="47373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Ex-burglar reveals the little-known cleaning trick that could stop your  home being robbed | Express.co.uk">
            <a:extLst>
              <a:ext uri="{FF2B5EF4-FFF2-40B4-BE49-F238E27FC236}">
                <a16:creationId xmlns:a16="http://schemas.microsoft.com/office/drawing/2014/main" id="{7D846EFE-AD26-FE46-9A80-1F3F7147B19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4393203" y="1567681"/>
            <a:ext cx="3141648" cy="1861319"/>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Robbery vs Burglary - The Defenders Criminal Defense Attorneys">
            <a:extLst>
              <a:ext uri="{FF2B5EF4-FFF2-40B4-BE49-F238E27FC236}">
                <a16:creationId xmlns:a16="http://schemas.microsoft.com/office/drawing/2014/main" id="{4653B6B4-0BE3-E94B-9237-2CFA16B50ED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480802" y="1567679"/>
            <a:ext cx="3141648" cy="1861319"/>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Cops issue stark warning to Christmas shoppers over stolen goods - Daily  Record">
            <a:extLst>
              <a:ext uri="{FF2B5EF4-FFF2-40B4-BE49-F238E27FC236}">
                <a16:creationId xmlns:a16="http://schemas.microsoft.com/office/drawing/2014/main" id="{9826645C-506E-A14B-840F-070BA92976C8}"/>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251555" y="1567679"/>
            <a:ext cx="3141648" cy="18613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0624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graphicEl>
                                              <a:dgm id="{92668623-E21A-4CCC-9840-D02861751D85}"/>
                                            </p:graphicEl>
                                          </p:spTgt>
                                        </p:tgtEl>
                                        <p:attrNameLst>
                                          <p:attrName>style.visibility</p:attrName>
                                        </p:attrNameLst>
                                      </p:cBhvr>
                                      <p:to>
                                        <p:strVal val="visible"/>
                                      </p:to>
                                    </p:set>
                                    <p:animEffect transition="in" filter="fade">
                                      <p:cBhvr>
                                        <p:cTn id="7" dur="500"/>
                                        <p:tgtEl>
                                          <p:spTgt spid="10">
                                            <p:graphicEl>
                                              <a:dgm id="{92668623-E21A-4CCC-9840-D02861751D8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ECB7146D-C893-4A85-BB29-EC061734D059}"/>
                                            </p:graphicEl>
                                          </p:spTgt>
                                        </p:tgtEl>
                                        <p:attrNameLst>
                                          <p:attrName>style.visibility</p:attrName>
                                        </p:attrNameLst>
                                      </p:cBhvr>
                                      <p:to>
                                        <p:strVal val="visible"/>
                                      </p:to>
                                    </p:set>
                                    <p:animEffect transition="in" filter="fade">
                                      <p:cBhvr>
                                        <p:cTn id="12" dur="500"/>
                                        <p:tgtEl>
                                          <p:spTgt spid="10">
                                            <p:graphicEl>
                                              <a:dgm id="{ECB7146D-C893-4A85-BB29-EC061734D05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graphicEl>
                                              <a:dgm id="{6311884A-1165-426F-A644-A6092C57EC7A}"/>
                                            </p:graphicEl>
                                          </p:spTgt>
                                        </p:tgtEl>
                                        <p:attrNameLst>
                                          <p:attrName>style.visibility</p:attrName>
                                        </p:attrNameLst>
                                      </p:cBhvr>
                                      <p:to>
                                        <p:strVal val="visible"/>
                                      </p:to>
                                    </p:set>
                                    <p:animEffect transition="in" filter="fade">
                                      <p:cBhvr>
                                        <p:cTn id="15" dur="500"/>
                                        <p:tgtEl>
                                          <p:spTgt spid="10">
                                            <p:graphicEl>
                                              <a:dgm id="{6311884A-1165-426F-A644-A6092C57EC7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graphicEl>
                                              <a:dgm id="{F21D26DF-3A47-4C58-A469-5E0842E1587B}"/>
                                            </p:graphicEl>
                                          </p:spTgt>
                                        </p:tgtEl>
                                        <p:attrNameLst>
                                          <p:attrName>style.visibility</p:attrName>
                                        </p:attrNameLst>
                                      </p:cBhvr>
                                      <p:to>
                                        <p:strVal val="visible"/>
                                      </p:to>
                                    </p:set>
                                    <p:animEffect transition="in" filter="fade">
                                      <p:cBhvr>
                                        <p:cTn id="20" dur="500"/>
                                        <p:tgtEl>
                                          <p:spTgt spid="10">
                                            <p:graphicEl>
                                              <a:dgm id="{F21D26DF-3A47-4C58-A469-5E0842E1587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graphicEl>
                                              <a:dgm id="{57EAB366-AF4B-4700-A29E-FFA9E9DF4E3D}"/>
                                            </p:graphicEl>
                                          </p:spTgt>
                                        </p:tgtEl>
                                        <p:attrNameLst>
                                          <p:attrName>style.visibility</p:attrName>
                                        </p:attrNameLst>
                                      </p:cBhvr>
                                      <p:to>
                                        <p:strVal val="visible"/>
                                      </p:to>
                                    </p:set>
                                    <p:animEffect transition="in" filter="fade">
                                      <p:cBhvr>
                                        <p:cTn id="23" dur="500"/>
                                        <p:tgtEl>
                                          <p:spTgt spid="10">
                                            <p:graphicEl>
                                              <a:dgm id="{57EAB366-AF4B-4700-A29E-FFA9E9DF4E3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Sub>
          <a:bldDgm bld="one"/>
        </p:bldSub>
      </p:bldGraphic>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90668"/>
            <a:ext cx="7976285" cy="646331"/>
          </a:xfrm>
          <a:prstGeom prst="rect">
            <a:avLst/>
          </a:prstGeom>
          <a:solidFill>
            <a:srgbClr val="7030A0"/>
          </a:solidFill>
        </p:spPr>
        <p:txBody>
          <a:bodyPr wrap="square" rtlCol="0">
            <a:spAutoFit/>
          </a:bodyPr>
          <a:lstStyle/>
          <a:p>
            <a:pPr algn="ctr"/>
            <a:r>
              <a:rPr lang="en-GB" sz="3600" b="1" dirty="0">
                <a:solidFill>
                  <a:schemeClr val="bg1"/>
                </a:solidFill>
              </a:rPr>
              <a:t>Section 18 P.A.C.E (1984)</a:t>
            </a:r>
          </a:p>
        </p:txBody>
      </p:sp>
      <p:sp>
        <p:nvSpPr>
          <p:cNvPr id="6" name="Down Arrow Callout 5"/>
          <p:cNvSpPr/>
          <p:nvPr/>
        </p:nvSpPr>
        <p:spPr>
          <a:xfrm>
            <a:off x="327441" y="1199658"/>
            <a:ext cx="6120680" cy="1800200"/>
          </a:xfrm>
          <a:prstGeom prst="downArrowCallou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p:cNvSpPr txBox="1"/>
          <p:nvPr/>
        </p:nvSpPr>
        <p:spPr>
          <a:xfrm>
            <a:off x="516589" y="1373396"/>
            <a:ext cx="5742384" cy="830997"/>
          </a:xfrm>
          <a:prstGeom prst="rect">
            <a:avLst/>
          </a:prstGeom>
          <a:noFill/>
        </p:spPr>
        <p:txBody>
          <a:bodyPr wrap="square" rtlCol="0">
            <a:spAutoFit/>
          </a:bodyPr>
          <a:lstStyle/>
          <a:p>
            <a:pPr algn="ctr"/>
            <a:r>
              <a:rPr lang="en-GB" sz="2400" dirty="0"/>
              <a:t>An Inspectors </a:t>
            </a:r>
            <a:r>
              <a:rPr lang="en-GB" sz="2400" i="1" u="sng" dirty="0"/>
              <a:t>authority</a:t>
            </a:r>
            <a:r>
              <a:rPr lang="en-GB" sz="2400" dirty="0"/>
              <a:t> will be required for all Section 18 searches unless</a:t>
            </a:r>
          </a:p>
        </p:txBody>
      </p:sp>
      <p:sp>
        <p:nvSpPr>
          <p:cNvPr id="8" name="Rectangle 7"/>
          <p:cNvSpPr/>
          <p:nvPr/>
        </p:nvSpPr>
        <p:spPr>
          <a:xfrm>
            <a:off x="327441" y="3050712"/>
            <a:ext cx="8172908" cy="2304256"/>
          </a:xfrm>
          <a:prstGeom prst="rec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400" dirty="0"/>
          </a:p>
        </p:txBody>
      </p:sp>
      <p:sp>
        <p:nvSpPr>
          <p:cNvPr id="9" name="TextBox 8"/>
          <p:cNvSpPr txBox="1"/>
          <p:nvPr/>
        </p:nvSpPr>
        <p:spPr>
          <a:xfrm>
            <a:off x="435453" y="3139459"/>
            <a:ext cx="8064896" cy="1569660"/>
          </a:xfrm>
          <a:prstGeom prst="rect">
            <a:avLst/>
          </a:prstGeom>
          <a:noFill/>
        </p:spPr>
        <p:txBody>
          <a:bodyPr wrap="square" rtlCol="0">
            <a:spAutoFit/>
          </a:bodyPr>
          <a:lstStyle/>
          <a:p>
            <a:pPr algn="ctr"/>
            <a:r>
              <a:rPr lang="en-GB" altLang="en-US" sz="2400" kern="0" dirty="0">
                <a:ea typeface="ＭＳ Ｐゴシック" pitchFamily="-112" charset="-128"/>
              </a:rPr>
              <a:t>A constable may conduct a search before taking the person to a police station without obtaining an authorisation from an inspector if the presence of that person at a place is necessary for the effective investigation of the offence (S18(5))</a:t>
            </a:r>
            <a:endParaRPr lang="en-GB" sz="2400" dirty="0"/>
          </a:p>
        </p:txBody>
      </p:sp>
      <p:pic>
        <p:nvPicPr>
          <p:cNvPr id="10" name="Picture 6" descr="Rank Success Home | UK Police officer promotion workshops and guides">
            <a:extLst>
              <a:ext uri="{FF2B5EF4-FFF2-40B4-BE49-F238E27FC236}">
                <a16:creationId xmlns:a16="http://schemas.microsoft.com/office/drawing/2014/main" id="{525A550A-9702-444C-9D23-5901BE07B2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400000">
            <a:off x="8075821" y="2473699"/>
            <a:ext cx="4775200" cy="1701800"/>
          </a:xfrm>
          <a:prstGeom prst="rect">
            <a:avLst/>
          </a:prstGeom>
          <a:noFill/>
          <a:extLst>
            <a:ext uri="{909E8E84-426E-40DD-AFC4-6F175D3DCCD1}">
              <a14:hiddenFill xmlns:a14="http://schemas.microsoft.com/office/drawing/2010/main">
                <a:solidFill>
                  <a:srgbClr val="FFFFFF"/>
                </a:solidFill>
              </a14:hiddenFill>
            </a:ext>
          </a:extLst>
        </p:spPr>
      </p:pic>
      <p:sp>
        <p:nvSpPr>
          <p:cNvPr id="11" name="Doughnut 10">
            <a:extLst>
              <a:ext uri="{FF2B5EF4-FFF2-40B4-BE49-F238E27FC236}">
                <a16:creationId xmlns:a16="http://schemas.microsoft.com/office/drawing/2014/main" id="{A6FB40C6-4A77-8F4A-811D-966842714412}"/>
              </a:ext>
            </a:extLst>
          </p:cNvPr>
          <p:cNvSpPr/>
          <p:nvPr/>
        </p:nvSpPr>
        <p:spPr>
          <a:xfrm>
            <a:off x="9098602" y="3429000"/>
            <a:ext cx="2450669" cy="2367171"/>
          </a:xfrm>
          <a:prstGeom prst="donut">
            <a:avLst>
              <a:gd name="adj" fmla="val 7972"/>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3" name="TextBox 2">
            <a:extLst>
              <a:ext uri="{FF2B5EF4-FFF2-40B4-BE49-F238E27FC236}">
                <a16:creationId xmlns:a16="http://schemas.microsoft.com/office/drawing/2014/main" id="{4E14BF33-3F81-D444-A5F8-B9FF8BB000A8}"/>
              </a:ext>
            </a:extLst>
          </p:cNvPr>
          <p:cNvSpPr txBox="1"/>
          <p:nvPr/>
        </p:nvSpPr>
        <p:spPr>
          <a:xfrm>
            <a:off x="231608" y="5712199"/>
            <a:ext cx="7284794" cy="584775"/>
          </a:xfrm>
          <a:prstGeom prst="rect">
            <a:avLst/>
          </a:prstGeom>
          <a:noFill/>
        </p:spPr>
        <p:txBody>
          <a:bodyPr wrap="square" rtlCol="0">
            <a:spAutoFit/>
          </a:bodyPr>
          <a:lstStyle/>
          <a:p>
            <a:r>
              <a:rPr lang="en-US" sz="3200" dirty="0"/>
              <a:t>In which situations could this happen?...</a:t>
            </a:r>
          </a:p>
        </p:txBody>
      </p:sp>
    </p:spTree>
    <p:extLst>
      <p:ext uri="{BB962C8B-B14F-4D97-AF65-F5344CB8AC3E}">
        <p14:creationId xmlns:p14="http://schemas.microsoft.com/office/powerpoint/2010/main" val="2754608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p:bldP spid="8" grpId="0" animBg="1"/>
      <p:bldP spid="9"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22143" y="480447"/>
            <a:ext cx="7976285" cy="646331"/>
          </a:xfrm>
          <a:prstGeom prst="rect">
            <a:avLst/>
          </a:prstGeom>
          <a:solidFill>
            <a:schemeClr val="accent2">
              <a:lumMod val="75000"/>
            </a:schemeClr>
          </a:solidFill>
        </p:spPr>
        <p:txBody>
          <a:bodyPr wrap="square" rtlCol="0">
            <a:spAutoFit/>
          </a:bodyPr>
          <a:lstStyle/>
          <a:p>
            <a:pPr algn="ctr"/>
            <a:r>
              <a:rPr lang="en-GB" sz="3600" b="1" dirty="0">
                <a:solidFill>
                  <a:schemeClr val="bg1"/>
                </a:solidFill>
              </a:rPr>
              <a:t>Consent</a:t>
            </a:r>
          </a:p>
        </p:txBody>
      </p:sp>
      <p:graphicFrame>
        <p:nvGraphicFramePr>
          <p:cNvPr id="11" name="Diagram 10"/>
          <p:cNvGraphicFramePr/>
          <p:nvPr/>
        </p:nvGraphicFramePr>
        <p:xfrm>
          <a:off x="342289" y="1764870"/>
          <a:ext cx="7976284" cy="48982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194" name="Picture 2" descr="Who Has the Power of Entry? - Safer Houses">
            <a:extLst>
              <a:ext uri="{FF2B5EF4-FFF2-40B4-BE49-F238E27FC236}">
                <a16:creationId xmlns:a16="http://schemas.microsoft.com/office/drawing/2014/main" id="{2268E7D2-3D5E-C14D-8863-B52BFF06C62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494470" y="3126353"/>
            <a:ext cx="2501900" cy="3251200"/>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West Midlands Police on Twitter: &quot;Stechford A Unit Officers have been  dispatched to assist other officers who need to gain entry into an address  using an enforcer. An enforcer is as pictured">
            <a:extLst>
              <a:ext uri="{FF2B5EF4-FFF2-40B4-BE49-F238E27FC236}">
                <a16:creationId xmlns:a16="http://schemas.microsoft.com/office/drawing/2014/main" id="{C2F1ED07-CEAD-2943-960E-EFFCA71F78D0}"/>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473806" y="480447"/>
            <a:ext cx="3365500" cy="241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6870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graphicEl>
                                              <a:dgm id="{D74DBF41-D813-F94C-84F2-628236625916}"/>
                                            </p:graphicEl>
                                          </p:spTgt>
                                        </p:tgtEl>
                                        <p:attrNameLst>
                                          <p:attrName>style.visibility</p:attrName>
                                        </p:attrNameLst>
                                      </p:cBhvr>
                                      <p:to>
                                        <p:strVal val="visible"/>
                                      </p:to>
                                    </p:set>
                                    <p:animEffect transition="in" filter="fade">
                                      <p:cBhvr>
                                        <p:cTn id="7" dur="500"/>
                                        <p:tgtEl>
                                          <p:spTgt spid="11">
                                            <p:graphicEl>
                                              <a:dgm id="{D74DBF41-D813-F94C-84F2-62823662591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graphicEl>
                                              <a:dgm id="{8CC4DCE1-40F4-4343-A2CA-E5DAE17A42E0}"/>
                                            </p:graphicEl>
                                          </p:spTgt>
                                        </p:tgtEl>
                                        <p:attrNameLst>
                                          <p:attrName>style.visibility</p:attrName>
                                        </p:attrNameLst>
                                      </p:cBhvr>
                                      <p:to>
                                        <p:strVal val="visible"/>
                                      </p:to>
                                    </p:set>
                                    <p:animEffect transition="in" filter="fade">
                                      <p:cBhvr>
                                        <p:cTn id="12" dur="500"/>
                                        <p:tgtEl>
                                          <p:spTgt spid="11">
                                            <p:graphicEl>
                                              <a:dgm id="{8CC4DCE1-40F4-4343-A2CA-E5DAE17A42E0}"/>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graphicEl>
                                              <a:dgm id="{9F49122A-339A-8D4E-A77C-1BA42CEF37BD}"/>
                                            </p:graphicEl>
                                          </p:spTgt>
                                        </p:tgtEl>
                                        <p:attrNameLst>
                                          <p:attrName>style.visibility</p:attrName>
                                        </p:attrNameLst>
                                      </p:cBhvr>
                                      <p:to>
                                        <p:strVal val="visible"/>
                                      </p:to>
                                    </p:set>
                                    <p:animEffect transition="in" filter="fade">
                                      <p:cBhvr>
                                        <p:cTn id="17" dur="500"/>
                                        <p:tgtEl>
                                          <p:spTgt spid="11">
                                            <p:graphicEl>
                                              <a:dgm id="{9F49122A-339A-8D4E-A77C-1BA42CEF37B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graphicEl>
                                              <a:dgm id="{56108215-3F24-524B-AD9A-A2DBB10587C6}"/>
                                            </p:graphicEl>
                                          </p:spTgt>
                                        </p:tgtEl>
                                        <p:attrNameLst>
                                          <p:attrName>style.visibility</p:attrName>
                                        </p:attrNameLst>
                                      </p:cBhvr>
                                      <p:to>
                                        <p:strVal val="visible"/>
                                      </p:to>
                                    </p:set>
                                    <p:animEffect transition="in" filter="fade">
                                      <p:cBhvr>
                                        <p:cTn id="22" dur="500"/>
                                        <p:tgtEl>
                                          <p:spTgt spid="11">
                                            <p:graphicEl>
                                              <a:dgm id="{56108215-3F24-524B-AD9A-A2DBB10587C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Sub>
          <a:bldDgm bld="one"/>
        </p:bldSub>
      </p:bldGraphic>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49033" y="816693"/>
            <a:ext cx="6037748" cy="646331"/>
          </a:xfrm>
          <a:prstGeom prst="rect">
            <a:avLst/>
          </a:prstGeom>
          <a:solidFill>
            <a:schemeClr val="accent6"/>
          </a:solidFill>
        </p:spPr>
        <p:txBody>
          <a:bodyPr wrap="square" rtlCol="0">
            <a:spAutoFit/>
          </a:bodyPr>
          <a:lstStyle/>
          <a:p>
            <a:pPr algn="ctr"/>
            <a:r>
              <a:rPr lang="en-GB" sz="3600" b="1" dirty="0">
                <a:solidFill>
                  <a:schemeClr val="bg1"/>
                </a:solidFill>
                <a:latin typeface="Calibri" panose="020F0502020204030204" pitchFamily="34" charset="0"/>
                <a:cs typeface="Calibri" panose="020F0502020204030204" pitchFamily="34" charset="0"/>
              </a:rPr>
              <a:t>Reasonable Force</a:t>
            </a:r>
          </a:p>
        </p:txBody>
      </p:sp>
      <p:graphicFrame>
        <p:nvGraphicFramePr>
          <p:cNvPr id="2" name="Diagram 1"/>
          <p:cNvGraphicFramePr/>
          <p:nvPr/>
        </p:nvGraphicFramePr>
        <p:xfrm>
          <a:off x="-314123" y="2065091"/>
          <a:ext cx="7976284" cy="39762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7026E2DA-E94E-AA48-A140-492179EF45B3}"/>
              </a:ext>
            </a:extLst>
          </p:cNvPr>
          <p:cNvSpPr txBox="1"/>
          <p:nvPr/>
        </p:nvSpPr>
        <p:spPr>
          <a:xfrm>
            <a:off x="2603715" y="6180793"/>
            <a:ext cx="3053166" cy="584775"/>
          </a:xfrm>
          <a:prstGeom prst="rect">
            <a:avLst/>
          </a:prstGeom>
          <a:noFill/>
        </p:spPr>
        <p:txBody>
          <a:bodyPr wrap="square" rtlCol="0">
            <a:spAutoFit/>
          </a:bodyPr>
          <a:lstStyle/>
          <a:p>
            <a:r>
              <a:rPr lang="en-US" sz="3200" dirty="0"/>
              <a:t>Section 117 </a:t>
            </a:r>
          </a:p>
        </p:txBody>
      </p:sp>
      <p:pic>
        <p:nvPicPr>
          <p:cNvPr id="9218" name="Picture 2" descr="Knock, knock! Police. Open up | Products | Police Life">
            <a:extLst>
              <a:ext uri="{FF2B5EF4-FFF2-40B4-BE49-F238E27FC236}">
                <a16:creationId xmlns:a16="http://schemas.microsoft.com/office/drawing/2014/main" id="{942007D6-84F1-D443-B61C-CC07AACED7E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62161" y="816693"/>
            <a:ext cx="2476500" cy="3289300"/>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Never Allow the Police Into Your Home | CRIMEBODGE">
            <a:extLst>
              <a:ext uri="{FF2B5EF4-FFF2-40B4-BE49-F238E27FC236}">
                <a16:creationId xmlns:a16="http://schemas.microsoft.com/office/drawing/2014/main" id="{D6324DF0-D3A2-F24E-BA24-6E45B1466B62}"/>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240011" y="3999443"/>
            <a:ext cx="3797300" cy="214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4810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A548915-8A29-48BF-A348-DB72ECE6E4A2}"/>
                                            </p:graphicEl>
                                          </p:spTgt>
                                        </p:tgtEl>
                                        <p:attrNameLst>
                                          <p:attrName>style.visibility</p:attrName>
                                        </p:attrNameLst>
                                      </p:cBhvr>
                                      <p:to>
                                        <p:strVal val="visible"/>
                                      </p:to>
                                    </p:set>
                                    <p:animEffect transition="in" filter="fade">
                                      <p:cBhvr>
                                        <p:cTn id="7" dur="500"/>
                                        <p:tgtEl>
                                          <p:spTgt spid="2">
                                            <p:graphicEl>
                                              <a:dgm id="{EA548915-8A29-48BF-A348-DB72ECE6E4A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BF5F0A4-66FB-4104-AE37-43C5273C8078}"/>
                                            </p:graphicEl>
                                          </p:spTgt>
                                        </p:tgtEl>
                                        <p:attrNameLst>
                                          <p:attrName>style.visibility</p:attrName>
                                        </p:attrNameLst>
                                      </p:cBhvr>
                                      <p:to>
                                        <p:strVal val="visible"/>
                                      </p:to>
                                    </p:set>
                                    <p:animEffect transition="in" filter="fade">
                                      <p:cBhvr>
                                        <p:cTn id="12" dur="500"/>
                                        <p:tgtEl>
                                          <p:spTgt spid="2">
                                            <p:graphicEl>
                                              <a:dgm id="{4BF5F0A4-66FB-4104-AE37-43C5273C807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96E0E37-EA92-41E1-8A2B-6B0209351165}"/>
                                            </p:graphicEl>
                                          </p:spTgt>
                                        </p:tgtEl>
                                        <p:attrNameLst>
                                          <p:attrName>style.visibility</p:attrName>
                                        </p:attrNameLst>
                                      </p:cBhvr>
                                      <p:to>
                                        <p:strVal val="visible"/>
                                      </p:to>
                                    </p:set>
                                    <p:animEffect transition="in" filter="fade">
                                      <p:cBhvr>
                                        <p:cTn id="15" dur="500"/>
                                        <p:tgtEl>
                                          <p:spTgt spid="2">
                                            <p:graphicEl>
                                              <a:dgm id="{296E0E37-EA92-41E1-8A2B-6B020935116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959D7EF2-EF3C-4296-A1EA-1837A873ECF8}"/>
                                            </p:graphicEl>
                                          </p:spTgt>
                                        </p:tgtEl>
                                        <p:attrNameLst>
                                          <p:attrName>style.visibility</p:attrName>
                                        </p:attrNameLst>
                                      </p:cBhvr>
                                      <p:to>
                                        <p:strVal val="visible"/>
                                      </p:to>
                                    </p:set>
                                    <p:animEffect transition="in" filter="fade">
                                      <p:cBhvr>
                                        <p:cTn id="20" dur="500"/>
                                        <p:tgtEl>
                                          <p:spTgt spid="2">
                                            <p:graphicEl>
                                              <a:dgm id="{959D7EF2-EF3C-4296-A1EA-1837A873ECF8}"/>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E973D462-DE5A-4F91-AF96-9E10D8797237}"/>
                                            </p:graphicEl>
                                          </p:spTgt>
                                        </p:tgtEl>
                                        <p:attrNameLst>
                                          <p:attrName>style.visibility</p:attrName>
                                        </p:attrNameLst>
                                      </p:cBhvr>
                                      <p:to>
                                        <p:strVal val="visible"/>
                                      </p:to>
                                    </p:set>
                                    <p:animEffect transition="in" filter="fade">
                                      <p:cBhvr>
                                        <p:cTn id="23" dur="500"/>
                                        <p:tgtEl>
                                          <p:spTgt spid="2">
                                            <p:graphicEl>
                                              <a:dgm id="{E973D462-DE5A-4F91-AF96-9E10D879723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18A3A508-C882-4FA0-A13A-911581243690}"/>
                                            </p:graphicEl>
                                          </p:spTgt>
                                        </p:tgtEl>
                                        <p:attrNameLst>
                                          <p:attrName>style.visibility</p:attrName>
                                        </p:attrNameLst>
                                      </p:cBhvr>
                                      <p:to>
                                        <p:strVal val="visible"/>
                                      </p:to>
                                    </p:set>
                                    <p:animEffect transition="in" filter="fade">
                                      <p:cBhvr>
                                        <p:cTn id="28" dur="500"/>
                                        <p:tgtEl>
                                          <p:spTgt spid="2">
                                            <p:graphicEl>
                                              <a:dgm id="{18A3A508-C882-4FA0-A13A-911581243690}"/>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3F6C1E84-8336-4983-864A-0641BE34CBA8}"/>
                                            </p:graphicEl>
                                          </p:spTgt>
                                        </p:tgtEl>
                                        <p:attrNameLst>
                                          <p:attrName>style.visibility</p:attrName>
                                        </p:attrNameLst>
                                      </p:cBhvr>
                                      <p:to>
                                        <p:strVal val="visible"/>
                                      </p:to>
                                    </p:set>
                                    <p:animEffect transition="in" filter="fade">
                                      <p:cBhvr>
                                        <p:cTn id="31" dur="500"/>
                                        <p:tgtEl>
                                          <p:spTgt spid="2">
                                            <p:graphicEl>
                                              <a:dgm id="{3F6C1E84-8336-4983-864A-0641BE34CBA8}"/>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E6418FE-8A4B-49ED-B8B2-54827859D2C2}"/>
                                            </p:graphicEl>
                                          </p:spTgt>
                                        </p:tgtEl>
                                        <p:attrNameLst>
                                          <p:attrName>style.visibility</p:attrName>
                                        </p:attrNameLst>
                                      </p:cBhvr>
                                      <p:to>
                                        <p:strVal val="visible"/>
                                      </p:to>
                                    </p:set>
                                    <p:animEffect transition="in" filter="fade">
                                      <p:cBhvr>
                                        <p:cTn id="36" dur="500"/>
                                        <p:tgtEl>
                                          <p:spTgt spid="2">
                                            <p:graphicEl>
                                              <a:dgm id="{1E6418FE-8A4B-49ED-B8B2-54827859D2C2}"/>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6AE48D3B-6D33-42E1-B63D-AAAD669798D0}"/>
                                            </p:graphicEl>
                                          </p:spTgt>
                                        </p:tgtEl>
                                        <p:attrNameLst>
                                          <p:attrName>style.visibility</p:attrName>
                                        </p:attrNameLst>
                                      </p:cBhvr>
                                      <p:to>
                                        <p:strVal val="visible"/>
                                      </p:to>
                                    </p:set>
                                    <p:animEffect transition="in" filter="fade">
                                      <p:cBhvr>
                                        <p:cTn id="39" dur="500"/>
                                        <p:tgtEl>
                                          <p:spTgt spid="2">
                                            <p:graphicEl>
                                              <a:dgm id="{6AE48D3B-6D33-42E1-B63D-AAAD669798D0}"/>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2A001895-DEAF-4DA5-B6A0-356E7E5674F1}"/>
                                            </p:graphicEl>
                                          </p:spTgt>
                                        </p:tgtEl>
                                        <p:attrNameLst>
                                          <p:attrName>style.visibility</p:attrName>
                                        </p:attrNameLst>
                                      </p:cBhvr>
                                      <p:to>
                                        <p:strVal val="visible"/>
                                      </p:to>
                                    </p:set>
                                    <p:animEffect transition="in" filter="fade">
                                      <p:cBhvr>
                                        <p:cTn id="44" dur="500"/>
                                        <p:tgtEl>
                                          <p:spTgt spid="2">
                                            <p:graphicEl>
                                              <a:dgm id="{2A001895-DEAF-4DA5-B6A0-356E7E5674F1}"/>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E69E940D-7E89-4237-8F4A-E3DC077EB747}"/>
                                            </p:graphicEl>
                                          </p:spTgt>
                                        </p:tgtEl>
                                        <p:attrNameLst>
                                          <p:attrName>style.visibility</p:attrName>
                                        </p:attrNameLst>
                                      </p:cBhvr>
                                      <p:to>
                                        <p:strVal val="visible"/>
                                      </p:to>
                                    </p:set>
                                    <p:animEffect transition="in" filter="fade">
                                      <p:cBhvr>
                                        <p:cTn id="47" dur="500"/>
                                        <p:tgtEl>
                                          <p:spTgt spid="2">
                                            <p:graphicEl>
                                              <a:dgm id="{E69E940D-7E89-4237-8F4A-E3DC077EB74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38613" y="397171"/>
            <a:ext cx="7976285" cy="646331"/>
          </a:xfrm>
          <a:prstGeom prst="rect">
            <a:avLst/>
          </a:prstGeom>
          <a:solidFill>
            <a:schemeClr val="accent2">
              <a:lumMod val="60000"/>
              <a:lumOff val="40000"/>
            </a:schemeClr>
          </a:solidFill>
        </p:spPr>
        <p:txBody>
          <a:bodyPr wrap="square" rtlCol="0">
            <a:spAutoFit/>
          </a:bodyPr>
          <a:lstStyle/>
          <a:p>
            <a:pPr algn="ctr"/>
            <a:r>
              <a:rPr lang="en-GB" sz="3600" b="1" dirty="0">
                <a:solidFill>
                  <a:schemeClr val="bg1"/>
                </a:solidFill>
              </a:rPr>
              <a:t>Planning and Preparing a Search</a:t>
            </a:r>
          </a:p>
        </p:txBody>
      </p:sp>
      <p:graphicFrame>
        <p:nvGraphicFramePr>
          <p:cNvPr id="2" name="Diagram 1"/>
          <p:cNvGraphicFramePr/>
          <p:nvPr/>
        </p:nvGraphicFramePr>
        <p:xfrm>
          <a:off x="4596069" y="1806901"/>
          <a:ext cx="6936432"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9716A589-AD2B-0345-A6C1-7168DDECBF57}"/>
              </a:ext>
            </a:extLst>
          </p:cNvPr>
          <p:cNvSpPr txBox="1"/>
          <p:nvPr/>
        </p:nvSpPr>
        <p:spPr>
          <a:xfrm>
            <a:off x="445261" y="3146403"/>
            <a:ext cx="3358666" cy="1384995"/>
          </a:xfrm>
          <a:prstGeom prst="rect">
            <a:avLst/>
          </a:prstGeom>
          <a:noFill/>
        </p:spPr>
        <p:txBody>
          <a:bodyPr wrap="square">
            <a:spAutoFit/>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lang="en-GB" sz="2800" b="1" i="0" u="none" strike="noStrike" kern="1200" baseline="0" dirty="0">
                <a:solidFill>
                  <a:schemeClr val="tx1"/>
                </a:solidFill>
                <a:latin typeface="Arial" pitchFamily="34" charset="0"/>
                <a:ea typeface="ＭＳ Ｐゴシック" pitchFamily="-112" charset="-128"/>
                <a:cs typeface="ＭＳ Ｐゴシック" pitchFamily="-112" charset="-128"/>
              </a:rPr>
              <a:t>Considerations before conducting searches</a:t>
            </a:r>
            <a:r>
              <a:rPr lang="en-GB" sz="2800" b="1" dirty="0">
                <a:latin typeface="Arial" pitchFamily="34" charset="0"/>
                <a:ea typeface="ＭＳ Ｐゴシック" pitchFamily="-112" charset="-128"/>
                <a:cs typeface="ＭＳ Ｐゴシック" pitchFamily="-112" charset="-128"/>
              </a:rPr>
              <a:t>?</a:t>
            </a:r>
            <a:endParaRPr lang="en-GB" sz="2800" b="1" i="0" u="none" strike="noStrike" kern="1200" baseline="0" dirty="0">
              <a:solidFill>
                <a:schemeClr val="tx1"/>
              </a:solidFill>
              <a:latin typeface="Arial" pitchFamily="34" charset="0"/>
              <a:ea typeface="ＭＳ Ｐゴシック" pitchFamily="-112" charset="-128"/>
              <a:cs typeface="ＭＳ Ｐゴシック" pitchFamily="-112" charset="-128"/>
            </a:endParaRPr>
          </a:p>
        </p:txBody>
      </p:sp>
      <p:sp>
        <p:nvSpPr>
          <p:cNvPr id="6" name="TextBox 5">
            <a:extLst>
              <a:ext uri="{FF2B5EF4-FFF2-40B4-BE49-F238E27FC236}">
                <a16:creationId xmlns:a16="http://schemas.microsoft.com/office/drawing/2014/main" id="{CFAD95EE-10B1-5A40-B051-5E9232814C19}"/>
              </a:ext>
            </a:extLst>
          </p:cNvPr>
          <p:cNvSpPr txBox="1"/>
          <p:nvPr/>
        </p:nvSpPr>
        <p:spPr>
          <a:xfrm>
            <a:off x="6080502" y="6111080"/>
            <a:ext cx="3967566" cy="523220"/>
          </a:xfrm>
          <a:prstGeom prst="rect">
            <a:avLst/>
          </a:prstGeom>
          <a:noFill/>
        </p:spPr>
        <p:txBody>
          <a:bodyPr wrap="square" rtlCol="0">
            <a:spAutoFit/>
          </a:bodyPr>
          <a:lstStyle/>
          <a:p>
            <a:r>
              <a:rPr lang="en-US" sz="2800" dirty="0"/>
              <a:t>COMMUNICATION IS KEY! </a:t>
            </a:r>
          </a:p>
        </p:txBody>
      </p:sp>
    </p:spTree>
    <p:extLst>
      <p:ext uri="{BB962C8B-B14F-4D97-AF65-F5344CB8AC3E}">
        <p14:creationId xmlns:p14="http://schemas.microsoft.com/office/powerpoint/2010/main" val="15441325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8DDE775-D3AD-47CE-A06E-682FB21285AE}"/>
                                            </p:graphicEl>
                                          </p:spTgt>
                                        </p:tgtEl>
                                        <p:attrNameLst>
                                          <p:attrName>style.visibility</p:attrName>
                                        </p:attrNameLst>
                                      </p:cBhvr>
                                      <p:to>
                                        <p:strVal val="visible"/>
                                      </p:to>
                                    </p:set>
                                    <p:animEffect transition="in" filter="fade">
                                      <p:cBhvr>
                                        <p:cTn id="7" dur="500"/>
                                        <p:tgtEl>
                                          <p:spTgt spid="2">
                                            <p:graphicEl>
                                              <a:dgm id="{78DDE775-D3AD-47CE-A06E-682FB21285A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F896E52-A8EF-4D38-A4EF-21EE64100BBC}"/>
                                            </p:graphicEl>
                                          </p:spTgt>
                                        </p:tgtEl>
                                        <p:attrNameLst>
                                          <p:attrName>style.visibility</p:attrName>
                                        </p:attrNameLst>
                                      </p:cBhvr>
                                      <p:to>
                                        <p:strVal val="visible"/>
                                      </p:to>
                                    </p:set>
                                    <p:animEffect transition="in" filter="fade">
                                      <p:cBhvr>
                                        <p:cTn id="12" dur="500"/>
                                        <p:tgtEl>
                                          <p:spTgt spid="2">
                                            <p:graphicEl>
                                              <a:dgm id="{EF896E52-A8EF-4D38-A4EF-21EE64100BB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C836732F-C090-463F-9638-88E2AEF150B0}"/>
                                            </p:graphicEl>
                                          </p:spTgt>
                                        </p:tgtEl>
                                        <p:attrNameLst>
                                          <p:attrName>style.visibility</p:attrName>
                                        </p:attrNameLst>
                                      </p:cBhvr>
                                      <p:to>
                                        <p:strVal val="visible"/>
                                      </p:to>
                                    </p:set>
                                    <p:animEffect transition="in" filter="fade">
                                      <p:cBhvr>
                                        <p:cTn id="17" dur="500"/>
                                        <p:tgtEl>
                                          <p:spTgt spid="2">
                                            <p:graphicEl>
                                              <a:dgm id="{C836732F-C090-463F-9638-88E2AEF150B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D40D144F-A6EB-4E71-B9A8-9C50CAC53DB2}"/>
                                            </p:graphicEl>
                                          </p:spTgt>
                                        </p:tgtEl>
                                        <p:attrNameLst>
                                          <p:attrName>style.visibility</p:attrName>
                                        </p:attrNameLst>
                                      </p:cBhvr>
                                      <p:to>
                                        <p:strVal val="visible"/>
                                      </p:to>
                                    </p:set>
                                    <p:animEffect transition="in" filter="fade">
                                      <p:cBhvr>
                                        <p:cTn id="22" dur="500"/>
                                        <p:tgtEl>
                                          <p:spTgt spid="2">
                                            <p:graphicEl>
                                              <a:dgm id="{D40D144F-A6EB-4E71-B9A8-9C50CAC53DB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71B7CFEC-A96B-44E1-B810-1F56E70618A1}"/>
                                            </p:graphicEl>
                                          </p:spTgt>
                                        </p:tgtEl>
                                        <p:attrNameLst>
                                          <p:attrName>style.visibility</p:attrName>
                                        </p:attrNameLst>
                                      </p:cBhvr>
                                      <p:to>
                                        <p:strVal val="visible"/>
                                      </p:to>
                                    </p:set>
                                    <p:animEffect transition="in" filter="fade">
                                      <p:cBhvr>
                                        <p:cTn id="27" dur="500"/>
                                        <p:tgtEl>
                                          <p:spTgt spid="2">
                                            <p:graphicEl>
                                              <a:dgm id="{71B7CFEC-A96B-44E1-B810-1F56E70618A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https://encrypted-tbn1.gstatic.com/images?q=tbn:ANd9GcTEZ6bEWYmQN7cOPAunjk5ePcVYsECoFtGfVkQkOE5gDO86_fq2VQ"/>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9393" y="1749015"/>
            <a:ext cx="4136309" cy="366993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215572" y="228700"/>
            <a:ext cx="7976285" cy="646331"/>
          </a:xfrm>
          <a:prstGeom prst="rect">
            <a:avLst/>
          </a:prstGeom>
          <a:solidFill>
            <a:schemeClr val="accent5">
              <a:lumMod val="75000"/>
            </a:schemeClr>
          </a:solidFill>
        </p:spPr>
        <p:txBody>
          <a:bodyPr wrap="square" rtlCol="0">
            <a:spAutoFit/>
          </a:bodyPr>
          <a:lstStyle/>
          <a:p>
            <a:pPr algn="ctr"/>
            <a:r>
              <a:rPr lang="en-GB" sz="3600" b="1" dirty="0">
                <a:solidFill>
                  <a:schemeClr val="bg1"/>
                </a:solidFill>
              </a:rPr>
              <a:t>Section 19 P.A.C.E (1984)</a:t>
            </a:r>
          </a:p>
        </p:txBody>
      </p:sp>
      <p:sp>
        <p:nvSpPr>
          <p:cNvPr id="5" name="TextBox 4">
            <a:extLst>
              <a:ext uri="{FF2B5EF4-FFF2-40B4-BE49-F238E27FC236}">
                <a16:creationId xmlns:a16="http://schemas.microsoft.com/office/drawing/2014/main" id="{A48E353E-3F29-2F45-9650-50F5FCC8CD26}"/>
              </a:ext>
            </a:extLst>
          </p:cNvPr>
          <p:cNvSpPr txBox="1"/>
          <p:nvPr/>
        </p:nvSpPr>
        <p:spPr>
          <a:xfrm>
            <a:off x="7746344" y="1749015"/>
            <a:ext cx="3196525" cy="2677656"/>
          </a:xfrm>
          <a:prstGeom prst="rect">
            <a:avLst/>
          </a:prstGeom>
          <a:noFill/>
        </p:spPr>
        <p:txBody>
          <a:bodyPr wrap="square">
            <a:spAutoFit/>
          </a:bodyPr>
          <a:lstStyle/>
          <a:p>
            <a:pPr algn="ctr"/>
            <a:endParaRPr lang="en-GB" sz="2800" b="1" dirty="0">
              <a:solidFill>
                <a:schemeClr val="tx1"/>
              </a:solidFill>
            </a:endParaRPr>
          </a:p>
          <a:p>
            <a:pPr algn="ctr"/>
            <a:r>
              <a:rPr lang="en-GB" sz="2800" dirty="0">
                <a:solidFill>
                  <a:schemeClr val="tx1"/>
                </a:solidFill>
              </a:rPr>
              <a:t>General power to seize and retain property under certain circumstances.</a:t>
            </a:r>
          </a:p>
        </p:txBody>
      </p:sp>
      <p:pic>
        <p:nvPicPr>
          <p:cNvPr id="10242" name="Picture 2" descr="Evidence Collection in Criminal Investigations: Cross-Border Issues and  Corporate Employee Considerations | Insights | Jones Day">
            <a:extLst>
              <a:ext uri="{FF2B5EF4-FFF2-40B4-BE49-F238E27FC236}">
                <a16:creationId xmlns:a16="http://schemas.microsoft.com/office/drawing/2014/main" id="{B4F76D96-212C-184C-9C1B-5E12F7C6A9F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07700" y="4273634"/>
            <a:ext cx="4038600" cy="2019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604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Man, 39, arrested on suspicion of going equipped for theft after crow bar  and drugs seized from car | St Helens Star">
            <a:extLst>
              <a:ext uri="{FF2B5EF4-FFF2-40B4-BE49-F238E27FC236}">
                <a16:creationId xmlns:a16="http://schemas.microsoft.com/office/drawing/2014/main" id="{4675D918-2EDC-F44E-AE7A-B80A23BDA9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23008" y="2431192"/>
            <a:ext cx="2133600" cy="3810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763229" y="44453"/>
            <a:ext cx="2067146" cy="2980393"/>
          </a:xfrm>
          <a:prstGeom prst="rect">
            <a:avLst/>
          </a:prstGeom>
          <a:effectLst>
            <a:softEdge rad="317500"/>
          </a:effectLst>
        </p:spPr>
      </p:pic>
      <p:sp>
        <p:nvSpPr>
          <p:cNvPr id="5" name="TextBox 4"/>
          <p:cNvSpPr txBox="1"/>
          <p:nvPr/>
        </p:nvSpPr>
        <p:spPr>
          <a:xfrm>
            <a:off x="1235393" y="442229"/>
            <a:ext cx="6840760" cy="646331"/>
          </a:xfrm>
          <a:prstGeom prst="rect">
            <a:avLst/>
          </a:prstGeom>
          <a:solidFill>
            <a:schemeClr val="accent1">
              <a:lumMod val="60000"/>
              <a:lumOff val="40000"/>
            </a:schemeClr>
          </a:solidFill>
        </p:spPr>
        <p:txBody>
          <a:bodyPr wrap="square" rtlCol="0">
            <a:spAutoFit/>
          </a:bodyPr>
          <a:lstStyle/>
          <a:p>
            <a:pPr algn="ctr"/>
            <a:r>
              <a:rPr lang="en-GB" sz="3600" b="1" dirty="0">
                <a:solidFill>
                  <a:schemeClr val="bg1"/>
                </a:solidFill>
              </a:rPr>
              <a:t>Section 19(2) P.A.C.E (1984)</a:t>
            </a:r>
          </a:p>
        </p:txBody>
      </p:sp>
      <p:graphicFrame>
        <p:nvGraphicFramePr>
          <p:cNvPr id="2" name="Diagram 1"/>
          <p:cNvGraphicFramePr/>
          <p:nvPr/>
        </p:nvGraphicFramePr>
        <p:xfrm>
          <a:off x="1235392" y="1801663"/>
          <a:ext cx="6840760" cy="443952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449587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0E5F7830-2A90-4717-A921-7C63A9620590}"/>
                                            </p:graphicEl>
                                          </p:spTgt>
                                        </p:tgtEl>
                                        <p:attrNameLst>
                                          <p:attrName>style.visibility</p:attrName>
                                        </p:attrNameLst>
                                      </p:cBhvr>
                                      <p:to>
                                        <p:strVal val="visible"/>
                                      </p:to>
                                    </p:set>
                                    <p:animEffect transition="in" filter="fade">
                                      <p:cBhvr>
                                        <p:cTn id="11" dur="500"/>
                                        <p:tgtEl>
                                          <p:spTgt spid="2">
                                            <p:graphicEl>
                                              <a:dgm id="{0E5F7830-2A90-4717-A921-7C63A9620590}"/>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C07E445E-5EB1-4737-9A37-3C1BB3676A4A}"/>
                                            </p:graphicEl>
                                          </p:spTgt>
                                        </p:tgtEl>
                                        <p:attrNameLst>
                                          <p:attrName>style.visibility</p:attrName>
                                        </p:attrNameLst>
                                      </p:cBhvr>
                                      <p:to>
                                        <p:strVal val="visible"/>
                                      </p:to>
                                    </p:set>
                                    <p:animEffect transition="in" filter="fade">
                                      <p:cBhvr>
                                        <p:cTn id="16" dur="500"/>
                                        <p:tgtEl>
                                          <p:spTgt spid="2">
                                            <p:graphicEl>
                                              <a:dgm id="{C07E445E-5EB1-4737-9A37-3C1BB3676A4A}"/>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C323610D-70FA-43A1-8205-5F79C8096E0F}"/>
                                            </p:graphicEl>
                                          </p:spTgt>
                                        </p:tgtEl>
                                        <p:attrNameLst>
                                          <p:attrName>style.visibility</p:attrName>
                                        </p:attrNameLst>
                                      </p:cBhvr>
                                      <p:to>
                                        <p:strVal val="visible"/>
                                      </p:to>
                                    </p:set>
                                    <p:animEffect transition="in" filter="fade">
                                      <p:cBhvr>
                                        <p:cTn id="19" dur="500"/>
                                        <p:tgtEl>
                                          <p:spTgt spid="2">
                                            <p:graphicEl>
                                              <a:dgm id="{C323610D-70FA-43A1-8205-5F79C8096E0F}"/>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
                                            <p:graphicEl>
                                              <a:dgm id="{3E0E8940-7A07-4AAC-92FE-959235BB251B}"/>
                                            </p:graphicEl>
                                          </p:spTgt>
                                        </p:tgtEl>
                                        <p:attrNameLst>
                                          <p:attrName>style.visibility</p:attrName>
                                        </p:attrNameLst>
                                      </p:cBhvr>
                                      <p:to>
                                        <p:strVal val="visible"/>
                                      </p:to>
                                    </p:set>
                                    <p:animEffect transition="in" filter="fade">
                                      <p:cBhvr>
                                        <p:cTn id="24" dur="500"/>
                                        <p:tgtEl>
                                          <p:spTgt spid="2">
                                            <p:graphicEl>
                                              <a:dgm id="{3E0E8940-7A07-4AAC-92FE-959235BB251B}"/>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
                                            <p:graphicEl>
                                              <a:dgm id="{BAE1E8C5-C8E2-4803-BEC7-A40EBBDE1A8C}"/>
                                            </p:graphicEl>
                                          </p:spTgt>
                                        </p:tgtEl>
                                        <p:attrNameLst>
                                          <p:attrName>style.visibility</p:attrName>
                                        </p:attrNameLst>
                                      </p:cBhvr>
                                      <p:to>
                                        <p:strVal val="visible"/>
                                      </p:to>
                                    </p:set>
                                    <p:animEffect transition="in" filter="fade">
                                      <p:cBhvr>
                                        <p:cTn id="27" dur="500"/>
                                        <p:tgtEl>
                                          <p:spTgt spid="2">
                                            <p:graphicEl>
                                              <a:dgm id="{BAE1E8C5-C8E2-4803-BEC7-A40EBBDE1A8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9CA685C1-AAAE-4AD3-A58E-20D15AFB2EF4}"/>
                                            </p:graphicEl>
                                          </p:spTgt>
                                        </p:tgtEl>
                                        <p:attrNameLst>
                                          <p:attrName>style.visibility</p:attrName>
                                        </p:attrNameLst>
                                      </p:cBhvr>
                                      <p:to>
                                        <p:strVal val="visible"/>
                                      </p:to>
                                    </p:set>
                                    <p:animEffect transition="in" filter="fade">
                                      <p:cBhvr>
                                        <p:cTn id="32" dur="500"/>
                                        <p:tgtEl>
                                          <p:spTgt spid="2">
                                            <p:graphicEl>
                                              <a:dgm id="{9CA685C1-AAAE-4AD3-A58E-20D15AFB2EF4}"/>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
                                            <p:graphicEl>
                                              <a:dgm id="{B382C747-BFDC-4966-853E-3DE2E22EEA86}"/>
                                            </p:graphicEl>
                                          </p:spTgt>
                                        </p:tgtEl>
                                        <p:attrNameLst>
                                          <p:attrName>style.visibility</p:attrName>
                                        </p:attrNameLst>
                                      </p:cBhvr>
                                      <p:to>
                                        <p:strVal val="visible"/>
                                      </p:to>
                                    </p:set>
                                    <p:animEffect transition="in" filter="fade">
                                      <p:cBhvr>
                                        <p:cTn id="35" dur="500"/>
                                        <p:tgtEl>
                                          <p:spTgt spid="2">
                                            <p:graphicEl>
                                              <a:dgm id="{B382C747-BFDC-4966-853E-3DE2E22EEA8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152650" y="365127"/>
            <a:ext cx="7886700" cy="543594"/>
          </a:xfrm>
          <a:solidFill>
            <a:schemeClr val="accent1">
              <a:lumMod val="60000"/>
              <a:lumOff val="40000"/>
            </a:schemeClr>
          </a:solidFill>
        </p:spPr>
        <p:txBody>
          <a:bodyPr>
            <a:normAutofit fontScale="90000"/>
          </a:bodyPr>
          <a:lstStyle/>
          <a:p>
            <a:pPr algn="ctr"/>
            <a:r>
              <a:rPr lang="en-GB" sz="3600" b="1" dirty="0">
                <a:solidFill>
                  <a:schemeClr val="bg1"/>
                </a:solidFill>
                <a:latin typeface="+mn-lt"/>
              </a:rPr>
              <a:t>Section 19 - Seizing</a:t>
            </a:r>
          </a:p>
        </p:txBody>
      </p:sp>
      <p:sp>
        <p:nvSpPr>
          <p:cNvPr id="4" name="TextBox 3"/>
          <p:cNvSpPr txBox="1"/>
          <p:nvPr/>
        </p:nvSpPr>
        <p:spPr>
          <a:xfrm>
            <a:off x="593364" y="1247191"/>
            <a:ext cx="6696744" cy="461665"/>
          </a:xfrm>
          <a:prstGeom prst="rect">
            <a:avLst/>
          </a:prstGeom>
          <a:solidFill>
            <a:schemeClr val="accent1">
              <a:lumMod val="60000"/>
              <a:lumOff val="40000"/>
            </a:schemeClr>
          </a:solidFill>
          <a:ln>
            <a:solidFill>
              <a:schemeClr val="tx1"/>
            </a:solidFill>
          </a:ln>
        </p:spPr>
        <p:txBody>
          <a:bodyPr wrap="square" rtlCol="0">
            <a:spAutoFit/>
          </a:bodyPr>
          <a:lstStyle/>
          <a:p>
            <a:r>
              <a:rPr lang="en-GB" sz="2400" dirty="0"/>
              <a:t>Necessary to seize it to prevent it being: </a:t>
            </a:r>
          </a:p>
        </p:txBody>
      </p:sp>
      <p:graphicFrame>
        <p:nvGraphicFramePr>
          <p:cNvPr id="5" name="Diagram 4"/>
          <p:cNvGraphicFramePr/>
          <p:nvPr/>
        </p:nvGraphicFramePr>
        <p:xfrm>
          <a:off x="-7590" y="2142147"/>
          <a:ext cx="4320480" cy="42484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399055ED-596C-2644-8DEE-DA86D3CD6BD4}"/>
              </a:ext>
            </a:extLst>
          </p:cNvPr>
          <p:cNvSpPr txBox="1"/>
          <p:nvPr/>
        </p:nvSpPr>
        <p:spPr>
          <a:xfrm>
            <a:off x="5445883" y="2958204"/>
            <a:ext cx="6106332" cy="523220"/>
          </a:xfrm>
          <a:prstGeom prst="rect">
            <a:avLst/>
          </a:prstGeom>
          <a:noFill/>
        </p:spPr>
        <p:txBody>
          <a:bodyPr wrap="square">
            <a:spAutoFit/>
          </a:bodyPr>
          <a:lstStyle/>
          <a:p>
            <a:r>
              <a:rPr lang="en-GB" sz="2800" b="1" dirty="0">
                <a:latin typeface="Arial" pitchFamily="34" charset="0"/>
                <a:ea typeface="ＭＳ Ｐゴシック" pitchFamily="-112" charset="-128"/>
                <a:cs typeface="ＭＳ Ｐゴシック" pitchFamily="-112" charset="-128"/>
              </a:rPr>
              <a:t>S</a:t>
            </a:r>
            <a:r>
              <a:rPr lang="en-GB" sz="2800" b="1" i="0" u="none" strike="noStrike" kern="1200" baseline="0" dirty="0">
                <a:solidFill>
                  <a:schemeClr val="tx1"/>
                </a:solidFill>
                <a:latin typeface="Arial" pitchFamily="34" charset="0"/>
                <a:ea typeface="ＭＳ Ｐゴシック" pitchFamily="-112" charset="-128"/>
                <a:cs typeface="ＭＳ Ｐゴシック" pitchFamily="-112" charset="-128"/>
              </a:rPr>
              <a:t>ection 22 of PACE 1984: </a:t>
            </a:r>
            <a:endParaRPr lang="en-US" sz="2800" dirty="0"/>
          </a:p>
        </p:txBody>
      </p:sp>
      <p:sp>
        <p:nvSpPr>
          <p:cNvPr id="10" name="TextBox 9">
            <a:extLst>
              <a:ext uri="{FF2B5EF4-FFF2-40B4-BE49-F238E27FC236}">
                <a16:creationId xmlns:a16="http://schemas.microsoft.com/office/drawing/2014/main" id="{820A6DA3-51A2-F141-8512-ECA33F22DABB}"/>
              </a:ext>
            </a:extLst>
          </p:cNvPr>
          <p:cNvSpPr txBox="1"/>
          <p:nvPr/>
        </p:nvSpPr>
        <p:spPr>
          <a:xfrm>
            <a:off x="4825946" y="3429000"/>
            <a:ext cx="6106332" cy="2585323"/>
          </a:xfrm>
          <a:prstGeom prst="rect">
            <a:avLst/>
          </a:prstGeom>
          <a:solidFill>
            <a:schemeClr val="accent1">
              <a:lumMod val="60000"/>
              <a:lumOff val="40000"/>
            </a:schemeClr>
          </a:solidFill>
        </p:spPr>
        <p:txBody>
          <a:bodyPr wrap="square">
            <a:spAutoFit/>
          </a:bodyPr>
          <a:lstStyle/>
          <a:p>
            <a:r>
              <a:rPr lang="en-GB" dirty="0">
                <a:latin typeface="Arial" pitchFamily="34" charset="0"/>
                <a:ea typeface="ＭＳ Ｐゴシック" pitchFamily="-112" charset="-128"/>
                <a:cs typeface="ＭＳ Ｐゴシック" pitchFamily="-112" charset="-128"/>
              </a:rPr>
              <a:t>Se</a:t>
            </a: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ized property may be retained for specific reasons only. </a:t>
            </a:r>
            <a:endParaRPr lang="en-GB" dirty="0">
              <a:latin typeface="Arial" pitchFamily="34" charset="0"/>
              <a:ea typeface="ＭＳ Ｐゴシック" pitchFamily="-112" charset="-128"/>
              <a:cs typeface="ＭＳ Ｐゴシック" pitchFamily="-112" charset="-128"/>
            </a:endParaRPr>
          </a:p>
          <a:p>
            <a:endPar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endParaRPr>
          </a:p>
          <a:p>
            <a:r>
              <a:rPr lang="en-GB" dirty="0">
                <a:latin typeface="Arial" pitchFamily="34" charset="0"/>
                <a:ea typeface="ＭＳ Ｐゴシック" pitchFamily="-112" charset="-128"/>
                <a:cs typeface="ＭＳ Ｐゴシック" pitchFamily="-112" charset="-128"/>
              </a:rPr>
              <a:t>P</a:t>
            </a: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ossible reasons for retention are that the property seized is: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For use as evidence in a trial (unless a photograph or copy would suffice)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Forensic examination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Further investigation </a:t>
            </a:r>
          </a:p>
          <a:p>
            <a:pPr marL="285750" indent="-285750">
              <a:buFont typeface="Arial" panose="020B0604020202020204" pitchFamily="34" charset="0"/>
              <a:buChar char="•"/>
            </a:pPr>
            <a:r>
              <a:rPr lang="en-GB" sz="1800" b="0" i="0" u="none" strike="noStrike" kern="1200" baseline="0" dirty="0">
                <a:solidFill>
                  <a:schemeClr val="tx1"/>
                </a:solidFill>
                <a:latin typeface="Arial" pitchFamily="34" charset="0"/>
                <a:ea typeface="ＭＳ Ｐゴシック" pitchFamily="-112" charset="-128"/>
                <a:cs typeface="ＭＳ Ｐゴシック" pitchFamily="-112" charset="-128"/>
              </a:rPr>
              <a:t>Establish the lawful owner. </a:t>
            </a:r>
          </a:p>
        </p:txBody>
      </p:sp>
    </p:spTree>
    <p:extLst>
      <p:ext uri="{BB962C8B-B14F-4D97-AF65-F5344CB8AC3E}">
        <p14:creationId xmlns:p14="http://schemas.microsoft.com/office/powerpoint/2010/main" val="5211480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54ACFFA8-133E-4EA1-8BFC-6FE9F844C363}"/>
                                            </p:graphicEl>
                                          </p:spTgt>
                                        </p:tgtEl>
                                        <p:attrNameLst>
                                          <p:attrName>style.visibility</p:attrName>
                                        </p:attrNameLst>
                                      </p:cBhvr>
                                      <p:to>
                                        <p:strVal val="visible"/>
                                      </p:to>
                                    </p:set>
                                    <p:animEffect transition="in" filter="fade">
                                      <p:cBhvr>
                                        <p:cTn id="12" dur="500"/>
                                        <p:tgtEl>
                                          <p:spTgt spid="5">
                                            <p:graphicEl>
                                              <a:dgm id="{54ACFFA8-133E-4EA1-8BFC-6FE9F844C36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A7E96A1C-6FB8-40B4-BFA4-0B5474AB2F8B}"/>
                                            </p:graphicEl>
                                          </p:spTgt>
                                        </p:tgtEl>
                                        <p:attrNameLst>
                                          <p:attrName>style.visibility</p:attrName>
                                        </p:attrNameLst>
                                      </p:cBhvr>
                                      <p:to>
                                        <p:strVal val="visible"/>
                                      </p:to>
                                    </p:set>
                                    <p:animEffect transition="in" filter="fade">
                                      <p:cBhvr>
                                        <p:cTn id="17" dur="500"/>
                                        <p:tgtEl>
                                          <p:spTgt spid="5">
                                            <p:graphicEl>
                                              <a:dgm id="{A7E96A1C-6FB8-40B4-BFA4-0B5474AB2F8B}"/>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BAB31F42-6FEA-457A-97B9-7FCFCF14B0F6}"/>
                                            </p:graphicEl>
                                          </p:spTgt>
                                        </p:tgtEl>
                                        <p:attrNameLst>
                                          <p:attrName>style.visibility</p:attrName>
                                        </p:attrNameLst>
                                      </p:cBhvr>
                                      <p:to>
                                        <p:strVal val="visible"/>
                                      </p:to>
                                    </p:set>
                                    <p:animEffect transition="in" filter="fade">
                                      <p:cBhvr>
                                        <p:cTn id="20" dur="500"/>
                                        <p:tgtEl>
                                          <p:spTgt spid="5">
                                            <p:graphicEl>
                                              <a:dgm id="{BAB31F42-6FEA-457A-97B9-7FCFCF14B0F6}"/>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C29397A2-8F27-4821-B011-23A55CCA3CB9}"/>
                                            </p:graphicEl>
                                          </p:spTgt>
                                        </p:tgtEl>
                                        <p:attrNameLst>
                                          <p:attrName>style.visibility</p:attrName>
                                        </p:attrNameLst>
                                      </p:cBhvr>
                                      <p:to>
                                        <p:strVal val="visible"/>
                                      </p:to>
                                    </p:set>
                                    <p:animEffect transition="in" filter="fade">
                                      <p:cBhvr>
                                        <p:cTn id="25" dur="500"/>
                                        <p:tgtEl>
                                          <p:spTgt spid="5">
                                            <p:graphicEl>
                                              <a:dgm id="{C29397A2-8F27-4821-B011-23A55CCA3CB9}"/>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EBED071A-1864-4416-B14F-929459B212A7}"/>
                                            </p:graphicEl>
                                          </p:spTgt>
                                        </p:tgtEl>
                                        <p:attrNameLst>
                                          <p:attrName>style.visibility</p:attrName>
                                        </p:attrNameLst>
                                      </p:cBhvr>
                                      <p:to>
                                        <p:strVal val="visible"/>
                                      </p:to>
                                    </p:set>
                                    <p:animEffect transition="in" filter="fade">
                                      <p:cBhvr>
                                        <p:cTn id="28" dur="500"/>
                                        <p:tgtEl>
                                          <p:spTgt spid="5">
                                            <p:graphicEl>
                                              <a:dgm id="{EBED071A-1864-4416-B14F-929459B212A7}"/>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graphicEl>
                                              <a:dgm id="{868DB2D1-4BB2-4981-BDA5-BD7DD09DFE3A}"/>
                                            </p:graphicEl>
                                          </p:spTgt>
                                        </p:tgtEl>
                                        <p:attrNameLst>
                                          <p:attrName>style.visibility</p:attrName>
                                        </p:attrNameLst>
                                      </p:cBhvr>
                                      <p:to>
                                        <p:strVal val="visible"/>
                                      </p:to>
                                    </p:set>
                                    <p:animEffect transition="in" filter="fade">
                                      <p:cBhvr>
                                        <p:cTn id="33" dur="500"/>
                                        <p:tgtEl>
                                          <p:spTgt spid="5">
                                            <p:graphicEl>
                                              <a:dgm id="{868DB2D1-4BB2-4981-BDA5-BD7DD09DFE3A}"/>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5">
                                            <p:graphicEl>
                                              <a:dgm id="{E85FEA01-6DCF-4AE9-A48A-D4E99B607A42}"/>
                                            </p:graphicEl>
                                          </p:spTgt>
                                        </p:tgtEl>
                                        <p:attrNameLst>
                                          <p:attrName>style.visibility</p:attrName>
                                        </p:attrNameLst>
                                      </p:cBhvr>
                                      <p:to>
                                        <p:strVal val="visible"/>
                                      </p:to>
                                    </p:set>
                                    <p:animEffect transition="in" filter="fade">
                                      <p:cBhvr>
                                        <p:cTn id="36" dur="500"/>
                                        <p:tgtEl>
                                          <p:spTgt spid="5">
                                            <p:graphicEl>
                                              <a:dgm id="{E85FEA01-6DCF-4AE9-A48A-D4E99B607A42}"/>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5">
                                            <p:graphicEl>
                                              <a:dgm id="{64E300F4-4BBD-4305-8BD6-F74FAB64081E}"/>
                                            </p:graphicEl>
                                          </p:spTgt>
                                        </p:tgtEl>
                                        <p:attrNameLst>
                                          <p:attrName>style.visibility</p:attrName>
                                        </p:attrNameLst>
                                      </p:cBhvr>
                                      <p:to>
                                        <p:strVal val="visible"/>
                                      </p:to>
                                    </p:set>
                                    <p:animEffect transition="in" filter="fade">
                                      <p:cBhvr>
                                        <p:cTn id="41" dur="500"/>
                                        <p:tgtEl>
                                          <p:spTgt spid="5">
                                            <p:graphicEl>
                                              <a:dgm id="{64E300F4-4BBD-4305-8BD6-F74FAB64081E}"/>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5">
                                            <p:graphicEl>
                                              <a:dgm id="{B7436FB3-5405-4E56-BB1E-1AF689CE4C2C}"/>
                                            </p:graphicEl>
                                          </p:spTgt>
                                        </p:tgtEl>
                                        <p:attrNameLst>
                                          <p:attrName>style.visibility</p:attrName>
                                        </p:attrNameLst>
                                      </p:cBhvr>
                                      <p:to>
                                        <p:strVal val="visible"/>
                                      </p:to>
                                    </p:set>
                                    <p:animEffect transition="in" filter="fade">
                                      <p:cBhvr>
                                        <p:cTn id="44" dur="500"/>
                                        <p:tgtEl>
                                          <p:spTgt spid="5">
                                            <p:graphicEl>
                                              <a:dgm id="{B7436FB3-5405-4E56-BB1E-1AF689CE4C2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Graphic spid="5" grpId="0">
        <p:bldSub>
          <a:bldDgm bld="one"/>
        </p:bldSub>
      </p:bldGraphic>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ift.jpg"/>
          <p:cNvPicPr>
            <a:picLocks noChangeAspect="1"/>
          </p:cNvPicPr>
          <p:nvPr/>
        </p:nvPicPr>
        <p:blipFill>
          <a:blip r:embed="rId3" cstate="print">
            <a:lum bright="70000" contrast="-70000"/>
          </a:blip>
          <a:srcRect t="18361"/>
          <a:stretch>
            <a:fillRect/>
          </a:stretch>
        </p:blipFill>
        <p:spPr>
          <a:xfrm>
            <a:off x="488186" y="2133237"/>
            <a:ext cx="5607814" cy="2538462"/>
          </a:xfrm>
          <a:prstGeom prst="rect">
            <a:avLst/>
          </a:prstGeom>
          <a:effectLst>
            <a:softEdge rad="317500"/>
          </a:effectLst>
        </p:spPr>
      </p:pic>
      <p:sp>
        <p:nvSpPr>
          <p:cNvPr id="3" name="Rectangle 3"/>
          <p:cNvSpPr txBox="1">
            <a:spLocks noChangeArrowheads="1"/>
          </p:cNvSpPr>
          <p:nvPr/>
        </p:nvSpPr>
        <p:spPr>
          <a:xfrm rot="20622475">
            <a:off x="-822707" y="3068959"/>
            <a:ext cx="8229600" cy="720081"/>
          </a:xfrm>
          <a:prstGeom prst="rect">
            <a:avLst/>
          </a:prstGeom>
        </p:spPr>
        <p:txBody>
          <a:bodyPr vert="horz" lIns="91440" tIns="45720" rIns="91440" bIns="45720" rtlCol="0">
            <a:normAutofit lnSpcReduction="10000"/>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algn="ctr">
              <a:buClr>
                <a:srgbClr val="F1F46A"/>
              </a:buClr>
              <a:buNone/>
            </a:pPr>
            <a:r>
              <a:rPr lang="en-GB" altLang="en-US" sz="4800" b="1" dirty="0"/>
              <a:t>Seize and Sift</a:t>
            </a:r>
          </a:p>
        </p:txBody>
      </p:sp>
      <p:sp>
        <p:nvSpPr>
          <p:cNvPr id="5" name="TextBox 4"/>
          <p:cNvSpPr txBox="1"/>
          <p:nvPr/>
        </p:nvSpPr>
        <p:spPr>
          <a:xfrm>
            <a:off x="2135561" y="260649"/>
            <a:ext cx="7976285" cy="646331"/>
          </a:xfrm>
          <a:prstGeom prst="rect">
            <a:avLst/>
          </a:prstGeom>
          <a:solidFill>
            <a:srgbClr val="002060"/>
          </a:solidFill>
        </p:spPr>
        <p:txBody>
          <a:bodyPr wrap="square" rtlCol="0">
            <a:spAutoFit/>
          </a:bodyPr>
          <a:lstStyle/>
          <a:p>
            <a:pPr algn="ctr"/>
            <a:r>
              <a:rPr lang="en-GB" sz="3600" b="1" dirty="0">
                <a:solidFill>
                  <a:schemeClr val="bg1"/>
                </a:solidFill>
              </a:rPr>
              <a:t>Criminal Justice and Police Act (2001)</a:t>
            </a:r>
          </a:p>
        </p:txBody>
      </p:sp>
      <p:sp>
        <p:nvSpPr>
          <p:cNvPr id="6" name="TextBox 5">
            <a:extLst>
              <a:ext uri="{FF2B5EF4-FFF2-40B4-BE49-F238E27FC236}">
                <a16:creationId xmlns:a16="http://schemas.microsoft.com/office/drawing/2014/main" id="{63669D13-72D6-744C-84C5-CCC9776DC572}"/>
              </a:ext>
            </a:extLst>
          </p:cNvPr>
          <p:cNvSpPr txBox="1"/>
          <p:nvPr/>
        </p:nvSpPr>
        <p:spPr>
          <a:xfrm>
            <a:off x="6772549" y="1547402"/>
            <a:ext cx="4931265" cy="4832092"/>
          </a:xfrm>
          <a:prstGeom prst="rect">
            <a:avLst/>
          </a:prstGeom>
          <a:noFill/>
        </p:spPr>
        <p:txBody>
          <a:bodyPr wrap="square">
            <a:spAutoFit/>
          </a:bodyPr>
          <a:lstStyle/>
          <a:p>
            <a:pPr marL="285750" indent="-285750">
              <a:buFont typeface="Arial" panose="020B0604020202020204" pitchFamily="34" charset="0"/>
              <a:buChar char="•"/>
            </a:pPr>
            <a:r>
              <a:rPr lang="en-GB" altLang="en-US" sz="2800" dirty="0">
                <a:latin typeface="Arial" pitchFamily="34" charset="0"/>
              </a:rPr>
              <a:t>R</a:t>
            </a:r>
            <a:r>
              <a:rPr lang="en-GB" altLang="en-US" sz="2800" dirty="0">
                <a:solidFill>
                  <a:schemeClr val="tx1"/>
                </a:solidFill>
                <a:latin typeface="Arial" pitchFamily="34" charset="0"/>
              </a:rPr>
              <a:t>elates to the seizure of a large quantity of property </a:t>
            </a:r>
          </a:p>
          <a:p>
            <a:pPr marL="285750" indent="-285750">
              <a:buFont typeface="Arial" panose="020B0604020202020204" pitchFamily="34" charset="0"/>
              <a:buChar char="•"/>
            </a:pPr>
            <a:endParaRPr lang="en-GB" altLang="en-US" sz="2800" dirty="0">
              <a:solidFill>
                <a:schemeClr val="tx1"/>
              </a:solidFill>
              <a:latin typeface="Arial" pitchFamily="34" charset="0"/>
            </a:endParaRPr>
          </a:p>
          <a:p>
            <a:pPr marL="285750" indent="-285750">
              <a:buFont typeface="Arial" panose="020B0604020202020204" pitchFamily="34" charset="0"/>
              <a:buChar char="•"/>
            </a:pPr>
            <a:r>
              <a:rPr lang="en-GB" altLang="en-US" sz="2800" dirty="0">
                <a:solidFill>
                  <a:schemeClr val="tx1"/>
                </a:solidFill>
                <a:latin typeface="Arial" pitchFamily="34" charset="0"/>
              </a:rPr>
              <a:t>Or where it is not reasonably practicable to separate the legally </a:t>
            </a:r>
            <a:r>
              <a:rPr lang="en-GB" altLang="en-US" sz="2800" dirty="0" err="1">
                <a:solidFill>
                  <a:schemeClr val="tx1"/>
                </a:solidFill>
                <a:latin typeface="Arial" pitchFamily="34" charset="0"/>
              </a:rPr>
              <a:t>seizable</a:t>
            </a:r>
            <a:r>
              <a:rPr lang="en-GB" altLang="en-US" sz="2800" dirty="0">
                <a:solidFill>
                  <a:schemeClr val="tx1"/>
                </a:solidFill>
                <a:latin typeface="Arial" pitchFamily="34" charset="0"/>
              </a:rPr>
              <a:t> part from the rest, e.g. where the material is in a filing cabinet, and allows officers to sift through it at another place.</a:t>
            </a:r>
          </a:p>
        </p:txBody>
      </p:sp>
    </p:spTree>
    <p:extLst>
      <p:ext uri="{BB962C8B-B14F-4D97-AF65-F5344CB8AC3E}">
        <p14:creationId xmlns:p14="http://schemas.microsoft.com/office/powerpoint/2010/main" val="25238391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46247" y="291086"/>
            <a:ext cx="7535380" cy="646331"/>
          </a:xfrm>
          <a:prstGeom prst="rect">
            <a:avLst/>
          </a:prstGeom>
          <a:solidFill>
            <a:schemeClr val="accent2">
              <a:lumMod val="75000"/>
            </a:schemeClr>
          </a:solidFill>
        </p:spPr>
        <p:txBody>
          <a:bodyPr wrap="square" rtlCol="0">
            <a:spAutoFit/>
          </a:bodyPr>
          <a:lstStyle/>
          <a:p>
            <a:pPr algn="ctr"/>
            <a:r>
              <a:rPr lang="en-GB" sz="3600" b="1" dirty="0">
                <a:solidFill>
                  <a:schemeClr val="bg1"/>
                </a:solidFill>
              </a:rPr>
              <a:t>Record, Package and Store Evidence</a:t>
            </a:r>
          </a:p>
        </p:txBody>
      </p:sp>
      <p:graphicFrame>
        <p:nvGraphicFramePr>
          <p:cNvPr id="2" name="Diagram 1"/>
          <p:cNvGraphicFramePr/>
          <p:nvPr/>
        </p:nvGraphicFramePr>
        <p:xfrm>
          <a:off x="399749" y="1491220"/>
          <a:ext cx="7535380"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290" name="Picture 2" descr="Can I challenge a search warrant? - VHS Fletchers Solicitors">
            <a:extLst>
              <a:ext uri="{FF2B5EF4-FFF2-40B4-BE49-F238E27FC236}">
                <a16:creationId xmlns:a16="http://schemas.microsoft.com/office/drawing/2014/main" id="{DD25A15C-9D3C-6441-A91D-A177094BB26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5400000">
            <a:off x="8305692" y="1184095"/>
            <a:ext cx="3528685" cy="1838093"/>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Police seize more than £1 million and 132 kilos of drugs throughout the  year - Chronicle Live">
            <a:extLst>
              <a:ext uri="{FF2B5EF4-FFF2-40B4-BE49-F238E27FC236}">
                <a16:creationId xmlns:a16="http://schemas.microsoft.com/office/drawing/2014/main" id="{499BCD44-3B7C-BA47-BF98-E894CE28748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981627" y="4242814"/>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91898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513A10E-7E26-4CDA-9B0F-77E84B718BD1}"/>
                                            </p:graphicEl>
                                          </p:spTgt>
                                        </p:tgtEl>
                                        <p:attrNameLst>
                                          <p:attrName>style.visibility</p:attrName>
                                        </p:attrNameLst>
                                      </p:cBhvr>
                                      <p:to>
                                        <p:strVal val="visible"/>
                                      </p:to>
                                    </p:set>
                                    <p:animEffect transition="in" filter="fade">
                                      <p:cBhvr>
                                        <p:cTn id="7" dur="500"/>
                                        <p:tgtEl>
                                          <p:spTgt spid="2">
                                            <p:graphicEl>
                                              <a:dgm id="{6513A10E-7E26-4CDA-9B0F-77E84B718BD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2B1C7978-6AAE-44BC-9B10-F4FF7F76758A}"/>
                                            </p:graphicEl>
                                          </p:spTgt>
                                        </p:tgtEl>
                                        <p:attrNameLst>
                                          <p:attrName>style.visibility</p:attrName>
                                        </p:attrNameLst>
                                      </p:cBhvr>
                                      <p:to>
                                        <p:strVal val="visible"/>
                                      </p:to>
                                    </p:set>
                                    <p:animEffect transition="in" filter="fade">
                                      <p:cBhvr>
                                        <p:cTn id="12" dur="500"/>
                                        <p:tgtEl>
                                          <p:spTgt spid="2">
                                            <p:graphicEl>
                                              <a:dgm id="{2B1C7978-6AAE-44BC-9B10-F4FF7F76758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BCC0CE5A-EFE8-4618-B44E-16942F6920ED}"/>
                                            </p:graphicEl>
                                          </p:spTgt>
                                        </p:tgtEl>
                                        <p:attrNameLst>
                                          <p:attrName>style.visibility</p:attrName>
                                        </p:attrNameLst>
                                      </p:cBhvr>
                                      <p:to>
                                        <p:strVal val="visible"/>
                                      </p:to>
                                    </p:set>
                                    <p:animEffect transition="in" filter="fade">
                                      <p:cBhvr>
                                        <p:cTn id="15" dur="500"/>
                                        <p:tgtEl>
                                          <p:spTgt spid="2">
                                            <p:graphicEl>
                                              <a:dgm id="{BCC0CE5A-EFE8-4618-B44E-16942F6920E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5CC61EF2-4623-408F-B166-D334D55199E4}"/>
                                            </p:graphicEl>
                                          </p:spTgt>
                                        </p:tgtEl>
                                        <p:attrNameLst>
                                          <p:attrName>style.visibility</p:attrName>
                                        </p:attrNameLst>
                                      </p:cBhvr>
                                      <p:to>
                                        <p:strVal val="visible"/>
                                      </p:to>
                                    </p:set>
                                    <p:animEffect transition="in" filter="fade">
                                      <p:cBhvr>
                                        <p:cTn id="20" dur="500"/>
                                        <p:tgtEl>
                                          <p:spTgt spid="2">
                                            <p:graphicEl>
                                              <a:dgm id="{5CC61EF2-4623-408F-B166-D334D55199E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B2F3ACC7-7A57-4317-BDF1-92845F4B00F2}"/>
                                            </p:graphicEl>
                                          </p:spTgt>
                                        </p:tgtEl>
                                        <p:attrNameLst>
                                          <p:attrName>style.visibility</p:attrName>
                                        </p:attrNameLst>
                                      </p:cBhvr>
                                      <p:to>
                                        <p:strVal val="visible"/>
                                      </p:to>
                                    </p:set>
                                    <p:animEffect transition="in" filter="fade">
                                      <p:cBhvr>
                                        <p:cTn id="23" dur="500"/>
                                        <p:tgtEl>
                                          <p:spTgt spid="2">
                                            <p:graphicEl>
                                              <a:dgm id="{B2F3ACC7-7A57-4317-BDF1-92845F4B00F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97816A66-53BC-4E3D-B0DF-FD794AEF1363}"/>
                                            </p:graphicEl>
                                          </p:spTgt>
                                        </p:tgtEl>
                                        <p:attrNameLst>
                                          <p:attrName>style.visibility</p:attrName>
                                        </p:attrNameLst>
                                      </p:cBhvr>
                                      <p:to>
                                        <p:strVal val="visible"/>
                                      </p:to>
                                    </p:set>
                                    <p:animEffect transition="in" filter="fade">
                                      <p:cBhvr>
                                        <p:cTn id="28" dur="500"/>
                                        <p:tgtEl>
                                          <p:spTgt spid="2">
                                            <p:graphicEl>
                                              <a:dgm id="{97816A66-53BC-4E3D-B0DF-FD794AEF136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38DC6024-A60C-4CFB-B337-716E0B86A82B}"/>
                                            </p:graphicEl>
                                          </p:spTgt>
                                        </p:tgtEl>
                                        <p:attrNameLst>
                                          <p:attrName>style.visibility</p:attrName>
                                        </p:attrNameLst>
                                      </p:cBhvr>
                                      <p:to>
                                        <p:strVal val="visible"/>
                                      </p:to>
                                    </p:set>
                                    <p:animEffect transition="in" filter="fade">
                                      <p:cBhvr>
                                        <p:cTn id="31" dur="500"/>
                                        <p:tgtEl>
                                          <p:spTgt spid="2">
                                            <p:graphicEl>
                                              <a:dgm id="{38DC6024-A60C-4CFB-B337-716E0B86A82B}"/>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AC494985-7DFE-4CDE-8CEF-C6EFCD7E1866}"/>
                                            </p:graphicEl>
                                          </p:spTgt>
                                        </p:tgtEl>
                                        <p:attrNameLst>
                                          <p:attrName>style.visibility</p:attrName>
                                        </p:attrNameLst>
                                      </p:cBhvr>
                                      <p:to>
                                        <p:strVal val="visible"/>
                                      </p:to>
                                    </p:set>
                                    <p:animEffect transition="in" filter="fade">
                                      <p:cBhvr>
                                        <p:cTn id="36" dur="500"/>
                                        <p:tgtEl>
                                          <p:spTgt spid="2">
                                            <p:graphicEl>
                                              <a:dgm id="{AC494985-7DFE-4CDE-8CEF-C6EFCD7E1866}"/>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6F9B0A35-3381-4D68-A62E-7B817464E62F}"/>
                                            </p:graphicEl>
                                          </p:spTgt>
                                        </p:tgtEl>
                                        <p:attrNameLst>
                                          <p:attrName>style.visibility</p:attrName>
                                        </p:attrNameLst>
                                      </p:cBhvr>
                                      <p:to>
                                        <p:strVal val="visible"/>
                                      </p:to>
                                    </p:set>
                                    <p:animEffect transition="in" filter="fade">
                                      <p:cBhvr>
                                        <p:cTn id="39" dur="500"/>
                                        <p:tgtEl>
                                          <p:spTgt spid="2">
                                            <p:graphicEl>
                                              <a:dgm id="{6F9B0A35-3381-4D68-A62E-7B817464E62F}"/>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4DFCCC5F-4F4D-4511-BF11-4C5AC3F0583B}"/>
                                            </p:graphicEl>
                                          </p:spTgt>
                                        </p:tgtEl>
                                        <p:attrNameLst>
                                          <p:attrName>style.visibility</p:attrName>
                                        </p:attrNameLst>
                                      </p:cBhvr>
                                      <p:to>
                                        <p:strVal val="visible"/>
                                      </p:to>
                                    </p:set>
                                    <p:animEffect transition="in" filter="fade">
                                      <p:cBhvr>
                                        <p:cTn id="44" dur="500"/>
                                        <p:tgtEl>
                                          <p:spTgt spid="2">
                                            <p:graphicEl>
                                              <a:dgm id="{4DFCCC5F-4F4D-4511-BF11-4C5AC3F0583B}"/>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92CB7DC2-0816-47AA-8ECC-027F6B7B75C3}"/>
                                            </p:graphicEl>
                                          </p:spTgt>
                                        </p:tgtEl>
                                        <p:attrNameLst>
                                          <p:attrName>style.visibility</p:attrName>
                                        </p:attrNameLst>
                                      </p:cBhvr>
                                      <p:to>
                                        <p:strVal val="visible"/>
                                      </p:to>
                                    </p:set>
                                    <p:animEffect transition="in" filter="fade">
                                      <p:cBhvr>
                                        <p:cTn id="47" dur="500"/>
                                        <p:tgtEl>
                                          <p:spTgt spid="2">
                                            <p:graphicEl>
                                              <a:dgm id="{92CB7DC2-0816-47AA-8ECC-027F6B7B75C3}"/>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D7DDE643-5238-4734-BA7A-895901DCDC82}"/>
                                            </p:graphicEl>
                                          </p:spTgt>
                                        </p:tgtEl>
                                        <p:attrNameLst>
                                          <p:attrName>style.visibility</p:attrName>
                                        </p:attrNameLst>
                                      </p:cBhvr>
                                      <p:to>
                                        <p:strVal val="visible"/>
                                      </p:to>
                                    </p:set>
                                    <p:animEffect transition="in" filter="fade">
                                      <p:cBhvr>
                                        <p:cTn id="52" dur="500"/>
                                        <p:tgtEl>
                                          <p:spTgt spid="2">
                                            <p:graphicEl>
                                              <a:dgm id="{D7DDE643-5238-4734-BA7A-895901DCDC82}"/>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A9B97615-AFE9-478F-A641-367E0762E98F}"/>
                                            </p:graphicEl>
                                          </p:spTgt>
                                        </p:tgtEl>
                                        <p:attrNameLst>
                                          <p:attrName>style.visibility</p:attrName>
                                        </p:attrNameLst>
                                      </p:cBhvr>
                                      <p:to>
                                        <p:strVal val="visible"/>
                                      </p:to>
                                    </p:set>
                                    <p:animEffect transition="in" filter="fade">
                                      <p:cBhvr>
                                        <p:cTn id="55" dur="500"/>
                                        <p:tgtEl>
                                          <p:spTgt spid="2">
                                            <p:graphicEl>
                                              <a:dgm id="{A9B97615-AFE9-478F-A641-367E0762E98F}"/>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20D5C56B-1E73-4015-8C6B-A71D37EC350C}"/>
                                            </p:graphicEl>
                                          </p:spTgt>
                                        </p:tgtEl>
                                        <p:attrNameLst>
                                          <p:attrName>style.visibility</p:attrName>
                                        </p:attrNameLst>
                                      </p:cBhvr>
                                      <p:to>
                                        <p:strVal val="visible"/>
                                      </p:to>
                                    </p:set>
                                    <p:animEffect transition="in" filter="fade">
                                      <p:cBhvr>
                                        <p:cTn id="60" dur="500"/>
                                        <p:tgtEl>
                                          <p:spTgt spid="2">
                                            <p:graphicEl>
                                              <a:dgm id="{20D5C56B-1E73-4015-8C6B-A71D37EC350C}"/>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86A5267D-42E8-4FD4-940A-1CC922AD9554}"/>
                                            </p:graphicEl>
                                          </p:spTgt>
                                        </p:tgtEl>
                                        <p:attrNameLst>
                                          <p:attrName>style.visibility</p:attrName>
                                        </p:attrNameLst>
                                      </p:cBhvr>
                                      <p:to>
                                        <p:strVal val="visible"/>
                                      </p:to>
                                    </p:set>
                                    <p:animEffect transition="in" filter="fade">
                                      <p:cBhvr>
                                        <p:cTn id="63" dur="500"/>
                                        <p:tgtEl>
                                          <p:spTgt spid="2">
                                            <p:graphicEl>
                                              <a:dgm id="{86A5267D-42E8-4FD4-940A-1CC922AD955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52" name="Rectangle 1435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87AB454-A9E1-6023-EC93-FF9A802187FE}"/>
              </a:ext>
            </a:extLst>
          </p:cNvPr>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latin typeface="+mj-lt"/>
                <a:ea typeface="+mj-ea"/>
                <a:cs typeface="+mj-cs"/>
              </a:rPr>
              <a:t>Knowledge Check…</a:t>
            </a:r>
          </a:p>
        </p:txBody>
      </p:sp>
      <p:sp>
        <p:nvSpPr>
          <p:cNvPr id="1435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E611588-3EB6-8C4B-B979-6E2DC2CD61BA}"/>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br>
              <a:rPr lang="en-US" sz="2000" dirty="0"/>
            </a:br>
            <a:br>
              <a:rPr lang="en-US" sz="2000" dirty="0"/>
            </a:br>
            <a:r>
              <a:rPr lang="en-US" sz="2000" dirty="0"/>
              <a:t>You arrest John at his friend Peter’s house on suspicion of theft. Do you have the power to search Peter’s house before leaving for the police station? </a:t>
            </a:r>
          </a:p>
          <a:p>
            <a:pPr marL="0" lvl="0"/>
            <a:endParaRPr lang="en-US" sz="2000" dirty="0"/>
          </a:p>
          <a:p>
            <a:pPr marL="0" lvl="0"/>
            <a:r>
              <a:rPr lang="en-US" sz="2000" dirty="0"/>
              <a:t>A - Yes, with Peter’s permission </a:t>
            </a:r>
          </a:p>
          <a:p>
            <a:pPr marL="0" lvl="0"/>
            <a:r>
              <a:rPr lang="en-US" sz="2000" dirty="0"/>
              <a:t>B - Yes, there is a power under Section 32 to search the house as John was in the premises when arrested.</a:t>
            </a:r>
          </a:p>
          <a:p>
            <a:pPr marL="0" lvl="0"/>
            <a:r>
              <a:rPr lang="en-US" sz="2000" dirty="0"/>
              <a:t>C - No, the property is not owned or controlled by the suspect </a:t>
            </a:r>
          </a:p>
          <a:p>
            <a:pPr marL="0" lvl="0"/>
            <a:r>
              <a:rPr lang="en-US" sz="2000" dirty="0"/>
              <a:t>D - Yes, if permission is given by an inspector. </a:t>
            </a:r>
          </a:p>
          <a:p>
            <a:endParaRPr lang="en-US" sz="2000" dirty="0"/>
          </a:p>
        </p:txBody>
      </p:sp>
      <p:pic>
        <p:nvPicPr>
          <p:cNvPr id="14340" name="Picture 4" descr="Police powers to enter your home or other private property">
            <a:extLst>
              <a:ext uri="{FF2B5EF4-FFF2-40B4-BE49-F238E27FC236}">
                <a16:creationId xmlns:a16="http://schemas.microsoft.com/office/drawing/2014/main" id="{57ABEC2D-5AD9-AF4F-A5B9-8F1E43862A4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5979"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9158273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6934CAB-A9BA-C34E-B134-5E5E7B935BBB}"/>
              </a:ext>
            </a:extLst>
          </p:cNvPr>
          <p:cNvSpPr>
            <a:spLocks noGrp="1"/>
          </p:cNvSpPr>
          <p:nvPr>
            <p:ph idx="1"/>
          </p:nvPr>
        </p:nvSpPr>
        <p:spPr>
          <a:xfrm>
            <a:off x="577560" y="1083484"/>
            <a:ext cx="4559425" cy="3979585"/>
          </a:xfrm>
        </p:spPr>
        <p:txBody>
          <a:bodyPr anchor="ctr">
            <a:normAutofit fontScale="85000" lnSpcReduction="10000"/>
          </a:bodyPr>
          <a:lstStyle/>
          <a:p>
            <a:pPr marL="0" indent="0">
              <a:buNone/>
            </a:pPr>
            <a:endParaRPr lang="en-GB" sz="3200" dirty="0"/>
          </a:p>
          <a:p>
            <a:pPr marL="0" indent="0">
              <a:buNone/>
            </a:pPr>
            <a:br>
              <a:rPr lang="en-GB" sz="3200" dirty="0"/>
            </a:br>
            <a:br>
              <a:rPr lang="en-GB" sz="3200" dirty="0"/>
            </a:br>
            <a:r>
              <a:rPr lang="en-GB" sz="3200" dirty="0"/>
              <a:t>Before entering any premises under Section 17 PACE, you must seek the permission of an officer of the rank of inspector or above.  </a:t>
            </a:r>
          </a:p>
          <a:p>
            <a:pPr marL="0" indent="0">
              <a:buNone/>
            </a:pPr>
            <a:endParaRPr lang="en-GB" sz="3200" b="1" dirty="0"/>
          </a:p>
          <a:p>
            <a:pPr marL="0" indent="0">
              <a:buNone/>
            </a:pPr>
            <a:r>
              <a:rPr lang="en-GB" sz="3200" b="1" dirty="0"/>
              <a:t>True or False?</a:t>
            </a:r>
            <a:endParaRPr lang="en-GB" sz="3200" dirty="0"/>
          </a:p>
          <a:p>
            <a:pPr marL="0" indent="0">
              <a:buNone/>
            </a:pPr>
            <a:endParaRPr lang="en-US" sz="2000" dirty="0"/>
          </a:p>
        </p:txBody>
      </p:sp>
      <p:pic>
        <p:nvPicPr>
          <p:cNvPr id="15362" name="Picture 2" descr="Machete and mobile phones seized by police searching for drugs at house -  Leicestershire Live">
            <a:extLst>
              <a:ext uri="{FF2B5EF4-FFF2-40B4-BE49-F238E27FC236}">
                <a16:creationId xmlns:a16="http://schemas.microsoft.com/office/drawing/2014/main" id="{5D3F9FCB-7927-4C48-BB04-12508D91604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605" r="8747"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0495DAB-166A-AEB3-F44A-DCECCA7288C3}"/>
              </a:ext>
            </a:extLst>
          </p:cNvPr>
          <p:cNvSpPr txBox="1"/>
          <p:nvPr/>
        </p:nvSpPr>
        <p:spPr>
          <a:xfrm>
            <a:off x="283735" y="190413"/>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latin typeface="+mj-lt"/>
                <a:ea typeface="+mj-ea"/>
                <a:cs typeface="+mj-cs"/>
              </a:rPr>
              <a:t>Knowledge Check…</a:t>
            </a:r>
          </a:p>
        </p:txBody>
      </p:sp>
    </p:spTree>
    <p:extLst>
      <p:ext uri="{BB962C8B-B14F-4D97-AF65-F5344CB8AC3E}">
        <p14:creationId xmlns:p14="http://schemas.microsoft.com/office/powerpoint/2010/main" val="238076186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4799CE-00C7-A443-B805-556B19C9BCB3}"/>
              </a:ext>
            </a:extLst>
          </p:cNvPr>
          <p:cNvSpPr>
            <a:spLocks noGrp="1"/>
          </p:cNvSpPr>
          <p:nvPr>
            <p:ph idx="1"/>
          </p:nvPr>
        </p:nvSpPr>
        <p:spPr>
          <a:xfrm>
            <a:off x="724536" y="2281187"/>
            <a:ext cx="5085546" cy="3859412"/>
          </a:xfrm>
        </p:spPr>
        <p:txBody>
          <a:bodyPr anchor="ctr">
            <a:normAutofit/>
          </a:bodyPr>
          <a:lstStyle/>
          <a:p>
            <a:pPr marL="0" indent="0">
              <a:buNone/>
            </a:pPr>
            <a:br>
              <a:rPr lang="en-GB" sz="2000" dirty="0"/>
            </a:br>
            <a:br>
              <a:rPr lang="en-GB" sz="2000" dirty="0"/>
            </a:br>
            <a:r>
              <a:rPr lang="en-GB" sz="2000" dirty="0"/>
              <a:t>What Power of Entry can you use when recapturing an escaped prisoner whom you are pursuing? </a:t>
            </a:r>
          </a:p>
          <a:p>
            <a:pPr marL="0" indent="0">
              <a:buNone/>
            </a:pPr>
            <a:endParaRPr lang="en-GB" sz="2000" dirty="0"/>
          </a:p>
          <a:p>
            <a:pPr lvl="0"/>
            <a:r>
              <a:rPr lang="en-GB" sz="2000" dirty="0"/>
              <a:t>S17 PACE</a:t>
            </a:r>
          </a:p>
          <a:p>
            <a:pPr lvl="0"/>
            <a:r>
              <a:rPr lang="en-GB" sz="2000" dirty="0"/>
              <a:t>S18 PACE </a:t>
            </a:r>
          </a:p>
          <a:p>
            <a:pPr lvl="0"/>
            <a:r>
              <a:rPr lang="en-GB" sz="2000" dirty="0"/>
              <a:t>S32 PACE </a:t>
            </a:r>
          </a:p>
          <a:p>
            <a:pPr lvl="0"/>
            <a:r>
              <a:rPr lang="en-GB" sz="2000" dirty="0"/>
              <a:t>Common Law </a:t>
            </a:r>
          </a:p>
          <a:p>
            <a:endParaRPr lang="en-US" sz="2000" dirty="0"/>
          </a:p>
        </p:txBody>
      </p:sp>
      <p:pic>
        <p:nvPicPr>
          <p:cNvPr id="17410" name="Picture 2" descr="Dorset Police joined Blandford parkrunners for a Cops and Robbers themed  fun race | Dorset Echo">
            <a:extLst>
              <a:ext uri="{FF2B5EF4-FFF2-40B4-BE49-F238E27FC236}">
                <a16:creationId xmlns:a16="http://schemas.microsoft.com/office/drawing/2014/main" id="{720B58D9-AFA1-7943-BE4D-7406A13B1CB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830" r="26870" b="1"/>
          <a:stretch/>
        </p:blipFill>
        <p:spPr bwMode="auto">
          <a:xfrm>
            <a:off x="6538366" y="1383738"/>
            <a:ext cx="4929098" cy="475687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A9509AE-08F9-528F-ECFA-11DD4B957220}"/>
              </a:ext>
            </a:extLst>
          </p:cNvPr>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dirty="0">
                <a:latin typeface="+mj-lt"/>
                <a:ea typeface="+mj-ea"/>
                <a:cs typeface="+mj-cs"/>
              </a:rPr>
              <a:t>Knowledge Check…</a:t>
            </a:r>
          </a:p>
        </p:txBody>
      </p:sp>
    </p:spTree>
    <p:extLst>
      <p:ext uri="{BB962C8B-B14F-4D97-AF65-F5344CB8AC3E}">
        <p14:creationId xmlns:p14="http://schemas.microsoft.com/office/powerpoint/2010/main" val="144613606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4032D23-F0E4-3143-8D14-BEE1DC9609E3}"/>
              </a:ext>
            </a:extLst>
          </p:cNvPr>
          <p:cNvSpPr txBox="1"/>
          <p:nvPr/>
        </p:nvSpPr>
        <p:spPr>
          <a:xfrm>
            <a:off x="7085532" y="640080"/>
            <a:ext cx="4196932" cy="356616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a:latin typeface="+mj-lt"/>
                <a:ea typeface="+mj-ea"/>
                <a:cs typeface="+mj-cs"/>
              </a:rPr>
              <a:t>Discuss:</a:t>
            </a:r>
          </a:p>
          <a:p>
            <a:pPr>
              <a:lnSpc>
                <a:spcPct val="90000"/>
              </a:lnSpc>
              <a:spcBef>
                <a:spcPct val="0"/>
              </a:spcBef>
              <a:spcAft>
                <a:spcPts val="600"/>
              </a:spcAft>
            </a:pPr>
            <a:r>
              <a:rPr lang="en-US" sz="5400">
                <a:latin typeface="+mj-lt"/>
                <a:ea typeface="+mj-ea"/>
                <a:cs typeface="+mj-cs"/>
              </a:rPr>
              <a:t>What’s theft?</a:t>
            </a:r>
          </a:p>
        </p:txBody>
      </p:sp>
      <p:pic>
        <p:nvPicPr>
          <p:cNvPr id="3074" name="Picture 2" descr="20 ways to stay safe and prevent theft while travelling » Fluent in 3 Months">
            <a:extLst>
              <a:ext uri="{FF2B5EF4-FFF2-40B4-BE49-F238E27FC236}">
                <a16:creationId xmlns:a16="http://schemas.microsoft.com/office/drawing/2014/main" id="{90E79CEC-A83C-EC46-9550-A5A157AF0D2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404" r="8744"/>
          <a:stretch/>
        </p:blipFill>
        <p:spPr bwMode="auto">
          <a:xfrm>
            <a:off x="866691" y="1216968"/>
            <a:ext cx="5416261" cy="4424065"/>
          </a:xfrm>
          <a:custGeom>
            <a:avLst/>
            <a:gdLst/>
            <a:ahLst/>
            <a:cxnLst/>
            <a:rect l="l" t="t" r="r" b="b"/>
            <a:pathLst>
              <a:path w="5531320" h="4424065">
                <a:moveTo>
                  <a:pt x="4292328" y="3931444"/>
                </a:moveTo>
                <a:cubicBezTo>
                  <a:pt x="3830135" y="4131325"/>
                  <a:pt x="3346708" y="4259111"/>
                  <a:pt x="2855653" y="4364392"/>
                </a:cubicBezTo>
                <a:lnTo>
                  <a:pt x="2855525" y="4364392"/>
                </a:lnTo>
                <a:cubicBezTo>
                  <a:pt x="3386634" y="4394018"/>
                  <a:pt x="3853531" y="4210158"/>
                  <a:pt x="4292328" y="3931444"/>
                </a:cubicBezTo>
                <a:close/>
                <a:moveTo>
                  <a:pt x="4302118" y="3923561"/>
                </a:moveTo>
                <a:lnTo>
                  <a:pt x="4301102" y="3924959"/>
                </a:lnTo>
                <a:lnTo>
                  <a:pt x="4302881" y="3924959"/>
                </a:lnTo>
                <a:close/>
                <a:moveTo>
                  <a:pt x="3885572" y="334733"/>
                </a:moveTo>
                <a:cubicBezTo>
                  <a:pt x="4046889" y="406840"/>
                  <a:pt x="4203653" y="488713"/>
                  <a:pt x="4355013" y="579880"/>
                </a:cubicBezTo>
                <a:cubicBezTo>
                  <a:pt x="4662082" y="768063"/>
                  <a:pt x="4933803" y="995790"/>
                  <a:pt x="5144619" y="1290779"/>
                </a:cubicBezTo>
                <a:cubicBezTo>
                  <a:pt x="5314365" y="1528042"/>
                  <a:pt x="5426258" y="1789591"/>
                  <a:pt x="5468598" y="2088522"/>
                </a:cubicBezTo>
                <a:cubicBezTo>
                  <a:pt x="5479330" y="2001424"/>
                  <a:pt x="5480182" y="1913385"/>
                  <a:pt x="5471141" y="1826083"/>
                </a:cubicBezTo>
                <a:cubicBezTo>
                  <a:pt x="5455337" y="1662962"/>
                  <a:pt x="5406307" y="1504799"/>
                  <a:pt x="5327080" y="1361348"/>
                </a:cubicBezTo>
                <a:cubicBezTo>
                  <a:pt x="5206160" y="1140233"/>
                  <a:pt x="5033362" y="965782"/>
                  <a:pt x="4833354" y="816507"/>
                </a:cubicBezTo>
                <a:cubicBezTo>
                  <a:pt x="4597235" y="640276"/>
                  <a:pt x="4336322" y="509438"/>
                  <a:pt x="4063457" y="400724"/>
                </a:cubicBezTo>
                <a:cubicBezTo>
                  <a:pt x="4033360" y="388607"/>
                  <a:pt x="4003060" y="376909"/>
                  <a:pt x="3972544" y="365631"/>
                </a:cubicBezTo>
                <a:cubicBezTo>
                  <a:pt x="3943680" y="354950"/>
                  <a:pt x="3914563" y="345033"/>
                  <a:pt x="3885572" y="334733"/>
                </a:cubicBezTo>
                <a:close/>
                <a:moveTo>
                  <a:pt x="3865737" y="329520"/>
                </a:moveTo>
                <a:cubicBezTo>
                  <a:pt x="3865737" y="329520"/>
                  <a:pt x="3865737" y="330410"/>
                  <a:pt x="3866500" y="330537"/>
                </a:cubicBezTo>
                <a:lnTo>
                  <a:pt x="3869806" y="330156"/>
                </a:lnTo>
                <a:close/>
                <a:moveTo>
                  <a:pt x="2219772" y="85645"/>
                </a:moveTo>
                <a:cubicBezTo>
                  <a:pt x="2206943" y="84005"/>
                  <a:pt x="2193910" y="85264"/>
                  <a:pt x="2181627" y="89333"/>
                </a:cubicBezTo>
                <a:cubicBezTo>
                  <a:pt x="1932920" y="125113"/>
                  <a:pt x="1690800" y="197118"/>
                  <a:pt x="1462972" y="303073"/>
                </a:cubicBezTo>
                <a:cubicBezTo>
                  <a:pt x="971789" y="529528"/>
                  <a:pt x="578130" y="865460"/>
                  <a:pt x="308698" y="1338461"/>
                </a:cubicBezTo>
                <a:cubicBezTo>
                  <a:pt x="180225" y="1561852"/>
                  <a:pt x="97653" y="1808638"/>
                  <a:pt x="65840" y="2064364"/>
                </a:cubicBezTo>
                <a:cubicBezTo>
                  <a:pt x="71943" y="2050505"/>
                  <a:pt x="77284" y="2036391"/>
                  <a:pt x="82115" y="2022150"/>
                </a:cubicBezTo>
                <a:cubicBezTo>
                  <a:pt x="170104" y="1763653"/>
                  <a:pt x="279580" y="1515073"/>
                  <a:pt x="423261" y="1282260"/>
                </a:cubicBezTo>
                <a:cubicBezTo>
                  <a:pt x="630770" y="945565"/>
                  <a:pt x="895371" y="664944"/>
                  <a:pt x="1231812" y="454001"/>
                </a:cubicBezTo>
                <a:cubicBezTo>
                  <a:pt x="1535193" y="263783"/>
                  <a:pt x="1866802" y="149729"/>
                  <a:pt x="2219772" y="85645"/>
                </a:cubicBezTo>
                <a:close/>
                <a:moveTo>
                  <a:pt x="2612541" y="836"/>
                </a:moveTo>
                <a:cubicBezTo>
                  <a:pt x="2715914" y="-4250"/>
                  <a:pt x="2831240" y="14695"/>
                  <a:pt x="2946311" y="35548"/>
                </a:cubicBezTo>
                <a:cubicBezTo>
                  <a:pt x="3291652" y="98106"/>
                  <a:pt x="3631144" y="182915"/>
                  <a:pt x="3961100" y="303581"/>
                </a:cubicBezTo>
                <a:cubicBezTo>
                  <a:pt x="4278341" y="419543"/>
                  <a:pt x="4581341" y="563350"/>
                  <a:pt x="4854588" y="764502"/>
                </a:cubicBezTo>
                <a:cubicBezTo>
                  <a:pt x="5067438" y="921152"/>
                  <a:pt x="5250408" y="1105521"/>
                  <a:pt x="5377813" y="1339732"/>
                </a:cubicBezTo>
                <a:cubicBezTo>
                  <a:pt x="5459812" y="1489986"/>
                  <a:pt x="5510304" y="1655396"/>
                  <a:pt x="5526198" y="1825829"/>
                </a:cubicBezTo>
                <a:cubicBezTo>
                  <a:pt x="5538277" y="1951327"/>
                  <a:pt x="5527342" y="2074917"/>
                  <a:pt x="5510558" y="2199398"/>
                </a:cubicBezTo>
                <a:cubicBezTo>
                  <a:pt x="5502967" y="2266991"/>
                  <a:pt x="5502713" y="2335195"/>
                  <a:pt x="5509796" y="2402839"/>
                </a:cubicBezTo>
                <a:cubicBezTo>
                  <a:pt x="5534208" y="2664197"/>
                  <a:pt x="5468472" y="2926051"/>
                  <a:pt x="5323520" y="3144890"/>
                </a:cubicBezTo>
                <a:cubicBezTo>
                  <a:pt x="5201340" y="3332234"/>
                  <a:pt x="5041042" y="3491719"/>
                  <a:pt x="4853062" y="3612932"/>
                </a:cubicBezTo>
                <a:cubicBezTo>
                  <a:pt x="4671110" y="3732072"/>
                  <a:pt x="4498566" y="3864563"/>
                  <a:pt x="4316359" y="3982940"/>
                </a:cubicBezTo>
                <a:cubicBezTo>
                  <a:pt x="4019717" y="4175573"/>
                  <a:pt x="3701077" y="4317347"/>
                  <a:pt x="3352557" y="4386771"/>
                </a:cubicBezTo>
                <a:cubicBezTo>
                  <a:pt x="3160954" y="4425590"/>
                  <a:pt x="2964456" y="4434173"/>
                  <a:pt x="2770207" y="4412201"/>
                </a:cubicBezTo>
                <a:cubicBezTo>
                  <a:pt x="2685525" y="4402537"/>
                  <a:pt x="2599953" y="4402410"/>
                  <a:pt x="2514889" y="4393637"/>
                </a:cubicBezTo>
                <a:cubicBezTo>
                  <a:pt x="2307137" y="4370851"/>
                  <a:pt x="2102209" y="4327277"/>
                  <a:pt x="1903167" y="4263562"/>
                </a:cubicBezTo>
                <a:cubicBezTo>
                  <a:pt x="1560623" y="4156119"/>
                  <a:pt x="1238932" y="4006972"/>
                  <a:pt x="948393" y="3794249"/>
                </a:cubicBezTo>
                <a:cubicBezTo>
                  <a:pt x="647554" y="3573897"/>
                  <a:pt x="396813" y="3308660"/>
                  <a:pt x="223634" y="2975526"/>
                </a:cubicBezTo>
                <a:cubicBezTo>
                  <a:pt x="129454" y="2796370"/>
                  <a:pt x="67150" y="2602198"/>
                  <a:pt x="39520" y="2401695"/>
                </a:cubicBezTo>
                <a:cubicBezTo>
                  <a:pt x="34510" y="2367555"/>
                  <a:pt x="26729" y="2333872"/>
                  <a:pt x="16252" y="2300991"/>
                </a:cubicBezTo>
                <a:cubicBezTo>
                  <a:pt x="-9179" y="2218598"/>
                  <a:pt x="-24" y="2135695"/>
                  <a:pt x="11801" y="2053556"/>
                </a:cubicBezTo>
                <a:cubicBezTo>
                  <a:pt x="93686" y="1480615"/>
                  <a:pt x="377868" y="1021983"/>
                  <a:pt x="812850" y="651084"/>
                </a:cubicBezTo>
                <a:cubicBezTo>
                  <a:pt x="1176755" y="340201"/>
                  <a:pt x="1598260" y="146042"/>
                  <a:pt x="2066810" y="52586"/>
                </a:cubicBezTo>
                <a:cubicBezTo>
                  <a:pt x="2154544" y="35039"/>
                  <a:pt x="2243041" y="23087"/>
                  <a:pt x="2332046" y="14441"/>
                </a:cubicBezTo>
                <a:cubicBezTo>
                  <a:pt x="2421052" y="5794"/>
                  <a:pt x="2508913" y="2107"/>
                  <a:pt x="2612541" y="836"/>
                </a:cubicBezTo>
                <a:close/>
              </a:path>
            </a:pathLst>
          </a:custGeom>
          <a:noFill/>
          <a:extLst>
            <a:ext uri="{909E8E84-426E-40DD-AFC4-6F175D3DCCD1}">
              <a14:hiddenFill xmlns:a14="http://schemas.microsoft.com/office/drawing/2010/main">
                <a:solidFill>
                  <a:srgbClr val="FFFFFF"/>
                </a:solidFill>
              </a14:hiddenFill>
            </a:ext>
          </a:extLst>
        </p:spPr>
      </p:pic>
      <p:sp>
        <p:nvSpPr>
          <p:cNvPr id="3081" name="sketchy line">
            <a:extLst>
              <a:ext uri="{FF2B5EF4-FFF2-40B4-BE49-F238E27FC236}">
                <a16:creationId xmlns:a16="http://schemas.microsoft.com/office/drawing/2014/main" id="{3F9B0603-37C5-4312-AE4D-A3D0154754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5532"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8621221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F6B0F56-01E3-7E43-9822-D36847B773EF}"/>
              </a:ext>
            </a:extLst>
          </p:cNvPr>
          <p:cNvSpPr txBox="1"/>
          <p:nvPr>
            <p:custDataLst>
              <p:tags r:id="rId1"/>
            </p:custDataLst>
          </p:nvPr>
        </p:nvSpPr>
        <p:spPr>
          <a:xfrm>
            <a:off x="-69427" y="3171429"/>
            <a:ext cx="7649241" cy="2825496"/>
          </a:xfrm>
          <a:prstGeom prst="rect">
            <a:avLst/>
          </a:prstGeom>
        </p:spPr>
        <p:txBody>
          <a:bodyPr vert="horz" lIns="91440" tIns="45720" rIns="91440" bIns="45720" rtlCol="0">
            <a:noAutofit/>
          </a:bodyPr>
          <a:lstStyle/>
          <a:p>
            <a:pPr marR="0" lvl="0" algn="ctr" fontAlgn="auto">
              <a:lnSpc>
                <a:spcPct val="90000"/>
              </a:lnSpc>
              <a:spcBef>
                <a:spcPts val="0"/>
              </a:spcBef>
              <a:spcAft>
                <a:spcPts val="2400"/>
              </a:spcAft>
              <a:buClrTx/>
              <a:buSzTx/>
              <a:tabLst/>
              <a:defRPr/>
            </a:pPr>
            <a:r>
              <a:rPr kumimoji="0" lang="en-US" altLang="en-US" sz="2400" b="0" i="0" u="none" strike="noStrike" cap="none" spc="0" normalizeH="0" baseline="0" noProof="0" dirty="0">
                <a:ln>
                  <a:noFill/>
                </a:ln>
                <a:effectLst/>
                <a:uLnTx/>
                <a:uFillTx/>
              </a:rPr>
              <a:t>‘A person is guilty of theft if they </a:t>
            </a:r>
            <a:endParaRPr lang="en-US" altLang="en-US" sz="2400" dirty="0"/>
          </a:p>
          <a:p>
            <a:pPr marR="0" lvl="0" algn="ctr" fontAlgn="auto">
              <a:lnSpc>
                <a:spcPct val="90000"/>
              </a:lnSpc>
              <a:spcBef>
                <a:spcPts val="0"/>
              </a:spcBef>
              <a:spcAft>
                <a:spcPts val="2400"/>
              </a:spcAft>
              <a:buClrTx/>
              <a:buSzTx/>
              <a:tabLst/>
              <a:defRPr/>
            </a:pPr>
            <a:r>
              <a:rPr kumimoji="0" lang="en-US" altLang="en-US" sz="2400" b="1" i="0" u="sng" strike="noStrike" cap="none" spc="0" normalizeH="0" baseline="0" noProof="0" dirty="0">
                <a:ln>
                  <a:noFill/>
                </a:ln>
                <a:effectLst/>
                <a:uLnTx/>
                <a:uFillTx/>
              </a:rPr>
              <a:t>dishonestly appropriates property</a:t>
            </a:r>
            <a:r>
              <a:rPr kumimoji="0" lang="en-US" altLang="en-US" sz="2400" b="1" i="0" u="sng" strike="noStrike" cap="none" spc="0" normalizeH="0" noProof="0" dirty="0">
                <a:ln>
                  <a:noFill/>
                </a:ln>
                <a:effectLst/>
                <a:uLnTx/>
                <a:uFillTx/>
              </a:rPr>
              <a:t> </a:t>
            </a:r>
            <a:r>
              <a:rPr kumimoji="0" lang="en-US" altLang="en-US" sz="2400" b="1" i="0" u="sng" strike="noStrike" cap="none" spc="0" normalizeH="0" baseline="0" noProof="0" dirty="0">
                <a:ln>
                  <a:noFill/>
                </a:ln>
                <a:effectLst/>
                <a:uLnTx/>
                <a:uFillTx/>
              </a:rPr>
              <a:t>belonging to another </a:t>
            </a:r>
          </a:p>
          <a:p>
            <a:pPr marR="0" lvl="0" algn="ctr" fontAlgn="auto">
              <a:lnSpc>
                <a:spcPct val="90000"/>
              </a:lnSpc>
              <a:spcBef>
                <a:spcPts val="0"/>
              </a:spcBef>
              <a:spcAft>
                <a:spcPts val="2400"/>
              </a:spcAft>
              <a:buClrTx/>
              <a:buSzTx/>
              <a:tabLst/>
              <a:defRPr/>
            </a:pPr>
            <a:r>
              <a:rPr lang="en-US" altLang="en-US" sz="2400" dirty="0"/>
              <a:t>w</a:t>
            </a:r>
            <a:r>
              <a:rPr kumimoji="0" lang="en-US" altLang="en-US" sz="2400" b="0" i="0" u="none" strike="noStrike" cap="none" spc="0" normalizeH="0" baseline="0" noProof="0" dirty="0" err="1">
                <a:ln>
                  <a:noFill/>
                </a:ln>
                <a:effectLst/>
                <a:uLnTx/>
                <a:uFillTx/>
              </a:rPr>
              <a:t>ith</a:t>
            </a:r>
            <a:r>
              <a:rPr kumimoji="0" lang="en-US" altLang="en-US" sz="2400" b="0" i="0" u="none" strike="noStrike" cap="none" spc="0" normalizeH="0" noProof="0" dirty="0">
                <a:ln>
                  <a:noFill/>
                </a:ln>
                <a:effectLst/>
                <a:uLnTx/>
                <a:uFillTx/>
              </a:rPr>
              <a:t> </a:t>
            </a:r>
            <a:r>
              <a:rPr kumimoji="0" lang="en-US" altLang="en-US" sz="2400" b="0" i="0" u="none" strike="noStrike" cap="none" spc="0" normalizeH="0" baseline="0" noProof="0" dirty="0">
                <a:ln>
                  <a:noFill/>
                </a:ln>
                <a:effectLst/>
                <a:uLnTx/>
                <a:uFillTx/>
              </a:rPr>
              <a:t>the intention of </a:t>
            </a:r>
          </a:p>
          <a:p>
            <a:pPr marR="0" lvl="0" algn="ctr" fontAlgn="auto">
              <a:lnSpc>
                <a:spcPct val="90000"/>
              </a:lnSpc>
              <a:spcBef>
                <a:spcPts val="0"/>
              </a:spcBef>
              <a:spcAft>
                <a:spcPts val="2400"/>
              </a:spcAft>
              <a:buClrTx/>
              <a:buSzTx/>
              <a:tabLst/>
              <a:defRPr/>
            </a:pPr>
            <a:r>
              <a:rPr kumimoji="0" lang="en-US" altLang="en-US" sz="2400" b="1" i="0" u="sng" strike="noStrike" cap="none" spc="0" normalizeH="0" baseline="0" noProof="0" dirty="0">
                <a:ln>
                  <a:noFill/>
                </a:ln>
                <a:effectLst/>
                <a:uLnTx/>
                <a:uFillTx/>
              </a:rPr>
              <a:t>permanently depriving </a:t>
            </a:r>
          </a:p>
          <a:p>
            <a:pPr marR="0" lvl="0" algn="ctr" fontAlgn="auto">
              <a:lnSpc>
                <a:spcPct val="90000"/>
              </a:lnSpc>
              <a:spcBef>
                <a:spcPts val="0"/>
              </a:spcBef>
              <a:spcAft>
                <a:spcPts val="2400"/>
              </a:spcAft>
              <a:buClrTx/>
              <a:buSzTx/>
              <a:tabLst/>
              <a:defRPr/>
            </a:pPr>
            <a:r>
              <a:rPr kumimoji="0" lang="en-US" altLang="en-US" sz="2400" b="0" i="0" u="none" strike="noStrike" cap="none" spc="0" normalizeH="0" baseline="0" noProof="0" dirty="0">
                <a:ln>
                  <a:noFill/>
                </a:ln>
                <a:effectLst/>
                <a:uLnTx/>
                <a:uFillTx/>
              </a:rPr>
              <a:t>the other of it.’</a:t>
            </a:r>
          </a:p>
        </p:txBody>
      </p:sp>
      <p:pic>
        <p:nvPicPr>
          <p:cNvPr id="4098" name="Picture 2" descr="HOME - SAT-LAW">
            <a:extLst>
              <a:ext uri="{FF2B5EF4-FFF2-40B4-BE49-F238E27FC236}">
                <a16:creationId xmlns:a16="http://schemas.microsoft.com/office/drawing/2014/main" id="{E4AC716E-662B-C142-81F5-FB464FF3B6D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6105" r="35568"/>
          <a:stretch/>
        </p:blipFill>
        <p:spPr bwMode="auto">
          <a:xfrm>
            <a:off x="7684007" y="603504"/>
            <a:ext cx="4050792" cy="5577840"/>
          </a:xfrm>
          <a:prstGeom prst="rect">
            <a:avLst/>
          </a:prstGeom>
          <a:noFill/>
          <a:extLst>
            <a:ext uri="{909E8E84-426E-40DD-AFC4-6F175D3DCCD1}">
              <a14:hiddenFill xmlns:a14="http://schemas.microsoft.com/office/drawing/2010/main">
                <a:solidFill>
                  <a:srgbClr val="FFFFFF"/>
                </a:solidFill>
              </a14:hiddenFill>
            </a:ext>
          </a:extLst>
        </p:spPr>
      </p:pic>
      <p:sp>
        <p:nvSpPr>
          <p:cNvPr id="3" name="Pentagon 2">
            <a:extLst>
              <a:ext uri="{FF2B5EF4-FFF2-40B4-BE49-F238E27FC236}">
                <a16:creationId xmlns:a16="http://schemas.microsoft.com/office/drawing/2014/main" id="{71AFD56A-725B-024E-B42F-5FF93D2CAE02}"/>
              </a:ext>
            </a:extLst>
          </p:cNvPr>
          <p:cNvSpPr/>
          <p:nvPr/>
        </p:nvSpPr>
        <p:spPr>
          <a:xfrm>
            <a:off x="306324" y="1053365"/>
            <a:ext cx="7169297" cy="1064699"/>
          </a:xfrm>
          <a:prstGeom prst="homePlat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21922C6-1D93-E84A-BB5B-2FDD3C4FE81C}"/>
              </a:ext>
            </a:extLst>
          </p:cNvPr>
          <p:cNvSpPr txBox="1"/>
          <p:nvPr/>
        </p:nvSpPr>
        <p:spPr>
          <a:xfrm>
            <a:off x="306324" y="455512"/>
            <a:ext cx="7071359" cy="1536192"/>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200" b="1" dirty="0">
                <a:solidFill>
                  <a:schemeClr val="bg1"/>
                </a:solidFill>
                <a:latin typeface="+mj-lt"/>
                <a:ea typeface="+mj-ea"/>
                <a:cs typeface="+mj-cs"/>
              </a:rPr>
              <a:t>Section 1 Theft Act 1968</a:t>
            </a:r>
          </a:p>
        </p:txBody>
      </p:sp>
    </p:spTree>
    <p:extLst>
      <p:ext uri="{BB962C8B-B14F-4D97-AF65-F5344CB8AC3E}">
        <p14:creationId xmlns:p14="http://schemas.microsoft.com/office/powerpoint/2010/main" val="440251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B7D2D2D-B7AC-EE4C-A409-363DAA887EB6}"/>
              </a:ext>
            </a:extLst>
          </p:cNvPr>
          <p:cNvSpPr txBox="1"/>
          <p:nvPr/>
        </p:nvSpPr>
        <p:spPr>
          <a:xfrm>
            <a:off x="2073289" y="241234"/>
            <a:ext cx="8045422" cy="646331"/>
          </a:xfrm>
          <a:prstGeom prst="rect">
            <a:avLst/>
          </a:prstGeom>
          <a:solidFill>
            <a:schemeClr val="accent6">
              <a:lumMod val="75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Points to Prove</a:t>
            </a:r>
          </a:p>
        </p:txBody>
      </p:sp>
      <p:sp>
        <p:nvSpPr>
          <p:cNvPr id="5" name="Rectangle 5">
            <a:extLst>
              <a:ext uri="{FF2B5EF4-FFF2-40B4-BE49-F238E27FC236}">
                <a16:creationId xmlns:a16="http://schemas.microsoft.com/office/drawing/2014/main" id="{36C1F588-AF4D-CC49-9901-7D391010CAB1}"/>
              </a:ext>
            </a:extLst>
          </p:cNvPr>
          <p:cNvSpPr txBox="1">
            <a:spLocks noChangeArrowheads="1"/>
          </p:cNvSpPr>
          <p:nvPr>
            <p:custDataLst>
              <p:tags r:id="rId1"/>
            </p:custDataLst>
          </p:nvPr>
        </p:nvSpPr>
        <p:spPr bwMode="auto">
          <a:xfrm>
            <a:off x="281651" y="1166017"/>
            <a:ext cx="5814349" cy="5223208"/>
          </a:xfrm>
          <a:prstGeom prst="rect">
            <a:avLst/>
          </a:prstGeom>
          <a:solidFill>
            <a:schemeClr val="accent6">
              <a:lumMod val="40000"/>
              <a:lumOff val="60000"/>
            </a:schemeClr>
          </a:solidFill>
          <a:ln>
            <a:noFill/>
          </a:ln>
          <a:effec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endParaRPr lang="en-GB" altLang="en-US" sz="2800" kern="0" dirty="0">
              <a:solidFill>
                <a:srgbClr val="FFFFFF"/>
              </a:solidFill>
              <a:latin typeface="Comic Sans MS" pitchFamily="66" charset="0"/>
            </a:endParaRPr>
          </a:p>
          <a:p>
            <a:pPr algn="ctr" eaLnBrk="1" hangingPunct="1"/>
            <a:r>
              <a:rPr lang="en-GB" altLang="en-US" sz="2800" b="1" u="sng" kern="0" dirty="0">
                <a:solidFill>
                  <a:schemeClr val="bg1"/>
                </a:solidFill>
                <a:latin typeface="Verdana"/>
              </a:rPr>
              <a:t>ACTUS REUS</a:t>
            </a:r>
            <a:br>
              <a:rPr lang="en-GB" altLang="en-US" sz="2800" b="1" u="sng" kern="0" dirty="0">
                <a:solidFill>
                  <a:schemeClr val="bg1"/>
                </a:solidFill>
                <a:latin typeface="Verdana"/>
              </a:rPr>
            </a:br>
            <a:endParaRPr lang="en-GB" altLang="en-US" sz="2800" b="1" u="sng" kern="0" dirty="0">
              <a:solidFill>
                <a:schemeClr val="bg1"/>
              </a:solidFill>
              <a:latin typeface="Verdana"/>
            </a:endParaRPr>
          </a:p>
          <a:p>
            <a:pPr marL="457200" indent="-457200" algn="ctr" eaLnBrk="1" hangingPunct="1">
              <a:buFont typeface="Arial" panose="020B0604020202020204" pitchFamily="34" charset="0"/>
              <a:buChar char="•"/>
            </a:pPr>
            <a:r>
              <a:rPr lang="en-GB" altLang="en-US" sz="2800" kern="0" dirty="0">
                <a:solidFill>
                  <a:srgbClr val="000000"/>
                </a:solidFill>
                <a:latin typeface="Verdana"/>
              </a:rPr>
              <a:t>Appropriates</a:t>
            </a:r>
          </a:p>
          <a:p>
            <a:pPr marL="457200" indent="-457200" algn="ctr" eaLnBrk="1" hangingPunct="1">
              <a:buFont typeface="Arial" panose="020B0604020202020204" pitchFamily="34" charset="0"/>
              <a:buChar char="•"/>
            </a:pPr>
            <a:r>
              <a:rPr lang="en-GB" altLang="en-US" sz="2800" kern="0" dirty="0">
                <a:solidFill>
                  <a:srgbClr val="000000"/>
                </a:solidFill>
                <a:latin typeface="Verdana"/>
              </a:rPr>
              <a:t>Property</a:t>
            </a:r>
          </a:p>
          <a:p>
            <a:pPr marL="457200" indent="-457200" algn="ctr" eaLnBrk="1" hangingPunct="1">
              <a:buFont typeface="Arial" panose="020B0604020202020204" pitchFamily="34" charset="0"/>
              <a:buChar char="•"/>
            </a:pPr>
            <a:r>
              <a:rPr lang="en-GB" altLang="en-US" sz="2800" kern="0" dirty="0">
                <a:solidFill>
                  <a:srgbClr val="000000"/>
                </a:solidFill>
                <a:latin typeface="Verdana"/>
              </a:rPr>
              <a:t>Belonging to another</a:t>
            </a:r>
          </a:p>
          <a:p>
            <a:pPr algn="ctr" eaLnBrk="1" hangingPunct="1"/>
            <a:r>
              <a:rPr lang="en-GB" altLang="en-US" sz="2800" i="1" kern="0" dirty="0">
                <a:solidFill>
                  <a:srgbClr val="FF0000"/>
                </a:solidFill>
                <a:latin typeface="Verdana"/>
              </a:rPr>
              <a:t>(What they actually did)</a:t>
            </a:r>
          </a:p>
        </p:txBody>
      </p:sp>
      <p:sp>
        <p:nvSpPr>
          <p:cNvPr id="6" name="Rectangle 6">
            <a:extLst>
              <a:ext uri="{FF2B5EF4-FFF2-40B4-BE49-F238E27FC236}">
                <a16:creationId xmlns:a16="http://schemas.microsoft.com/office/drawing/2014/main" id="{1DECF39D-A2B5-C845-8E54-01F716DA705B}"/>
              </a:ext>
            </a:extLst>
          </p:cNvPr>
          <p:cNvSpPr txBox="1">
            <a:spLocks noChangeArrowheads="1"/>
          </p:cNvSpPr>
          <p:nvPr>
            <p:custDataLst>
              <p:tags r:id="rId2"/>
            </p:custDataLst>
          </p:nvPr>
        </p:nvSpPr>
        <p:spPr bwMode="auto">
          <a:xfrm>
            <a:off x="6389225" y="1166018"/>
            <a:ext cx="5521124" cy="5223207"/>
          </a:xfrm>
          <a:prstGeom prst="rect">
            <a:avLst/>
          </a:prstGeom>
          <a:solidFill>
            <a:schemeClr val="accent6">
              <a:lumMod val="40000"/>
              <a:lumOff val="60000"/>
            </a:schemeClr>
          </a:solidFill>
          <a:ln>
            <a:noFill/>
          </a:ln>
          <a:effec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endParaRPr lang="en-GB" altLang="en-US" sz="2800" kern="0" dirty="0">
              <a:solidFill>
                <a:srgbClr val="FFFFFF"/>
              </a:solidFill>
              <a:latin typeface="Comic Sans MS" pitchFamily="66" charset="0"/>
            </a:endParaRPr>
          </a:p>
          <a:p>
            <a:pPr algn="ctr" eaLnBrk="1" hangingPunct="1"/>
            <a:r>
              <a:rPr lang="en-GB" altLang="en-US" sz="2800" b="1" u="sng" kern="0" dirty="0">
                <a:solidFill>
                  <a:schemeClr val="bg1"/>
                </a:solidFill>
                <a:latin typeface="Verdana"/>
              </a:rPr>
              <a:t>MENS REA</a:t>
            </a:r>
            <a:br>
              <a:rPr lang="en-GB" altLang="en-US" sz="2800" b="1" u="sng" kern="0" dirty="0">
                <a:solidFill>
                  <a:schemeClr val="bg1"/>
                </a:solidFill>
                <a:latin typeface="Verdana"/>
              </a:rPr>
            </a:br>
            <a:endParaRPr lang="en-GB" altLang="en-US" sz="2800" b="1" u="sng" kern="0" dirty="0">
              <a:solidFill>
                <a:schemeClr val="bg1"/>
              </a:solidFill>
              <a:latin typeface="Verdana"/>
            </a:endParaRPr>
          </a:p>
          <a:p>
            <a:pPr marL="457200" indent="-457200" algn="ctr" eaLnBrk="1" hangingPunct="1">
              <a:buFont typeface="Arial" panose="020B0604020202020204" pitchFamily="34" charset="0"/>
              <a:buChar char="•"/>
            </a:pPr>
            <a:r>
              <a:rPr lang="en-GB" altLang="en-US" sz="2800" kern="0" dirty="0">
                <a:solidFill>
                  <a:srgbClr val="000000"/>
                </a:solidFill>
                <a:latin typeface="Verdana"/>
              </a:rPr>
              <a:t>Dishonestly</a:t>
            </a:r>
          </a:p>
          <a:p>
            <a:pPr marL="457200" indent="-457200" algn="ctr" eaLnBrk="1" hangingPunct="1">
              <a:buFont typeface="Arial" panose="020B0604020202020204" pitchFamily="34" charset="0"/>
              <a:buChar char="•"/>
            </a:pPr>
            <a:r>
              <a:rPr lang="en-GB" altLang="en-US" sz="2800" kern="0" dirty="0">
                <a:solidFill>
                  <a:srgbClr val="000000"/>
                </a:solidFill>
                <a:latin typeface="Verdana"/>
              </a:rPr>
              <a:t>Intention to permanently deprive</a:t>
            </a:r>
          </a:p>
          <a:p>
            <a:pPr algn="ctr" eaLnBrk="1" hangingPunct="1"/>
            <a:r>
              <a:rPr lang="en-GB" altLang="en-US" sz="2800" i="1" kern="0" dirty="0">
                <a:solidFill>
                  <a:srgbClr val="FF0000"/>
                </a:solidFill>
                <a:latin typeface="Verdana"/>
              </a:rPr>
              <a:t>(Mental element)</a:t>
            </a:r>
          </a:p>
        </p:txBody>
      </p:sp>
      <p:pic>
        <p:nvPicPr>
          <p:cNvPr id="5122" name="Picture 2" descr="Do We Really Use Only 10 Percent of Our Brain? | Britannica">
            <a:extLst>
              <a:ext uri="{FF2B5EF4-FFF2-40B4-BE49-F238E27FC236}">
                <a16:creationId xmlns:a16="http://schemas.microsoft.com/office/drawing/2014/main" id="{B293F944-2FC2-4F4E-A81C-4ECD7645972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06451" y="4922333"/>
            <a:ext cx="1912260" cy="1539297"/>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CEM Toolbox: Taking Action - Business 2 Community">
            <a:extLst>
              <a:ext uri="{FF2B5EF4-FFF2-40B4-BE49-F238E27FC236}">
                <a16:creationId xmlns:a16="http://schemas.microsoft.com/office/drawing/2014/main" id="{0CA12A1E-60D7-A146-8185-125C3806A09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073289" y="4863348"/>
            <a:ext cx="2212541" cy="16572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04797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entagon 4">
            <a:extLst>
              <a:ext uri="{FF2B5EF4-FFF2-40B4-BE49-F238E27FC236}">
                <a16:creationId xmlns:a16="http://schemas.microsoft.com/office/drawing/2014/main" id="{358731C6-6110-3D4F-B59E-0CD1C64041E9}"/>
              </a:ext>
            </a:extLst>
          </p:cNvPr>
          <p:cNvSpPr/>
          <p:nvPr/>
        </p:nvSpPr>
        <p:spPr>
          <a:xfrm>
            <a:off x="294750" y="495556"/>
            <a:ext cx="7169297" cy="1064699"/>
          </a:xfrm>
          <a:prstGeom prst="homePlat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A1EFED-D7FF-D946-BBBD-96E74D54A498}"/>
              </a:ext>
            </a:extLst>
          </p:cNvPr>
          <p:cNvSpPr>
            <a:spLocks noGrp="1"/>
          </p:cNvSpPr>
          <p:nvPr>
            <p:ph type="title"/>
          </p:nvPr>
        </p:nvSpPr>
        <p:spPr>
          <a:xfrm>
            <a:off x="409936" y="365125"/>
            <a:ext cx="10515600" cy="1325563"/>
          </a:xfrm>
        </p:spPr>
        <p:txBody>
          <a:bodyPr/>
          <a:lstStyle/>
          <a:p>
            <a:r>
              <a:rPr lang="en-US" dirty="0">
                <a:solidFill>
                  <a:schemeClr val="bg1"/>
                </a:solidFill>
              </a:rPr>
              <a:t>Research Task </a:t>
            </a:r>
          </a:p>
        </p:txBody>
      </p:sp>
      <p:sp>
        <p:nvSpPr>
          <p:cNvPr id="4" name="Content Placeholder 3">
            <a:extLst>
              <a:ext uri="{FF2B5EF4-FFF2-40B4-BE49-F238E27FC236}">
                <a16:creationId xmlns:a16="http://schemas.microsoft.com/office/drawing/2014/main" id="{03B9EF7B-9BA1-8C46-9550-B9ADA72F1ABC}"/>
              </a:ext>
            </a:extLst>
          </p:cNvPr>
          <p:cNvSpPr txBox="1">
            <a:spLocks/>
          </p:cNvSpPr>
          <p:nvPr/>
        </p:nvSpPr>
        <p:spPr>
          <a:xfrm>
            <a:off x="409936" y="1812355"/>
            <a:ext cx="8581966" cy="4680520"/>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Research</a:t>
            </a:r>
            <a:r>
              <a:rPr kumimoji="0" lang="en-GB" altLang="en-US" sz="2800" b="0" i="0"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a:t>
            </a:r>
            <a:r>
              <a:rPr lang="en-GB" altLang="en-US" sz="2800" dirty="0">
                <a:solidFill>
                  <a:schemeClr val="tx1"/>
                </a:solidFill>
                <a:latin typeface="Arial" panose="020B0604020202020204" pitchFamily="34" charset="0"/>
                <a:cs typeface="Arial" panose="020B0604020202020204" pitchFamily="34" charset="0"/>
              </a:rPr>
              <a:t>the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point</a:t>
            </a:r>
            <a:r>
              <a:rPr kumimoji="0" lang="en-GB" altLang="en-US" sz="2800" b="0" i="0" u="none" strike="noStrike" kern="1200" cap="none" spc="0" normalizeH="0" noProof="0" dirty="0">
                <a:ln>
                  <a:noFill/>
                </a:ln>
                <a:solidFill>
                  <a:schemeClr val="tx1"/>
                </a:solidFill>
                <a:effectLst/>
                <a:uLnTx/>
                <a:uFillTx/>
                <a:latin typeface="Arial" panose="020B0604020202020204" pitchFamily="34" charset="0"/>
                <a:cs typeface="Arial" panose="020B0604020202020204" pitchFamily="34" charset="0"/>
              </a:rPr>
              <a:t> to prove’</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and present back to the class. </a:t>
            </a:r>
          </a:p>
          <a:p>
            <a:pPr marL="0" marR="0" lvl="0" indent="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endPar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Group 1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dishonesty,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0070C0"/>
                </a:solidFill>
                <a:effectLst/>
                <a:uLnTx/>
                <a:uFillTx/>
                <a:latin typeface="Arial" panose="020B0604020202020204" pitchFamily="34" charset="0"/>
                <a:cs typeface="Arial" panose="020B0604020202020204" pitchFamily="34" charset="0"/>
              </a:rPr>
              <a:t>Group 2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appropriates,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chemeClr val="accent6">
                    <a:lumMod val="75000"/>
                  </a:schemeClr>
                </a:solidFill>
                <a:effectLst/>
                <a:uLnTx/>
                <a:uFillTx/>
                <a:latin typeface="Arial" panose="020B0604020202020204" pitchFamily="34" charset="0"/>
                <a:cs typeface="Arial" panose="020B0604020202020204" pitchFamily="34" charset="0"/>
              </a:rPr>
              <a:t>Group 3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property,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FF33CC"/>
                </a:solidFill>
                <a:effectLst/>
                <a:uLnTx/>
                <a:uFillTx/>
                <a:latin typeface="Arial" panose="020B0604020202020204" pitchFamily="34" charset="0"/>
                <a:cs typeface="Arial" panose="020B0604020202020204" pitchFamily="34" charset="0"/>
              </a:rPr>
              <a:t>Group 4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belonging to another, </a:t>
            </a:r>
          </a:p>
          <a:p>
            <a:pPr marL="91440" marR="0" lvl="0" indent="-91440" algn="l"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r>
              <a:rPr kumimoji="0" lang="en-GB" altLang="en-US" sz="2800" b="1" i="0" u="none" strike="noStrike" kern="1200" cap="none" spc="0" normalizeH="0" baseline="0" noProof="0" dirty="0">
                <a:ln>
                  <a:noFill/>
                </a:ln>
                <a:solidFill>
                  <a:srgbClr val="FF3300"/>
                </a:solidFill>
                <a:effectLst/>
                <a:uLnTx/>
                <a:uFillTx/>
                <a:latin typeface="Arial" panose="020B0604020202020204" pitchFamily="34" charset="0"/>
                <a:cs typeface="Arial" panose="020B0604020202020204" pitchFamily="34" charset="0"/>
              </a:rPr>
              <a:t>Group 5 </a:t>
            </a:r>
            <a:r>
              <a:rPr kumimoji="0" lang="en-GB" altLang="en-US"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permanently deprive</a:t>
            </a:r>
            <a:endParaRPr kumimoji="0" lang="en-GB" sz="28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endParaRPr>
          </a:p>
        </p:txBody>
      </p:sp>
      <p:pic>
        <p:nvPicPr>
          <p:cNvPr id="6146" name="Picture 2" descr="Research Digest – November 2016">
            <a:extLst>
              <a:ext uri="{FF2B5EF4-FFF2-40B4-BE49-F238E27FC236}">
                <a16:creationId xmlns:a16="http://schemas.microsoft.com/office/drawing/2014/main" id="{0AAF9F16-622A-CA42-A564-586FA08396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3593" y="3845608"/>
            <a:ext cx="28575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The Theft Act 1968: Amazon.co.uk: Books">
            <a:extLst>
              <a:ext uri="{FF2B5EF4-FFF2-40B4-BE49-F238E27FC236}">
                <a16:creationId xmlns:a16="http://schemas.microsoft.com/office/drawing/2014/main" id="{CA5BD6A7-966A-2D45-8411-B08D529FA9C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158257" y="2546430"/>
            <a:ext cx="2766080" cy="41566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4664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39AE32D-81CE-E443-99A7-DC43A9398CD1}"/>
              </a:ext>
            </a:extLst>
          </p:cNvPr>
          <p:cNvSpPr txBox="1"/>
          <p:nvPr/>
        </p:nvSpPr>
        <p:spPr>
          <a:xfrm>
            <a:off x="1774368" y="296396"/>
            <a:ext cx="8045422" cy="646331"/>
          </a:xfrm>
          <a:prstGeom prst="rect">
            <a:avLst/>
          </a:prstGeom>
          <a:solidFill>
            <a:schemeClr val="accent6">
              <a:lumMod val="75000"/>
            </a:schemeClr>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Dishonesty</a:t>
            </a:r>
          </a:p>
        </p:txBody>
      </p:sp>
      <p:sp>
        <p:nvSpPr>
          <p:cNvPr id="5" name="Text Box 5">
            <a:extLst>
              <a:ext uri="{FF2B5EF4-FFF2-40B4-BE49-F238E27FC236}">
                <a16:creationId xmlns:a16="http://schemas.microsoft.com/office/drawing/2014/main" id="{274CC0E5-A2F1-A741-A93B-C9D671C95C74}"/>
              </a:ext>
            </a:extLst>
          </p:cNvPr>
          <p:cNvSpPr txBox="1">
            <a:spLocks noChangeArrowheads="1"/>
          </p:cNvSpPr>
          <p:nvPr/>
        </p:nvSpPr>
        <p:spPr bwMode="auto">
          <a:xfrm>
            <a:off x="324091" y="1206745"/>
            <a:ext cx="11169570"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algn="ctr" defTabSz="457200" fontAlgn="auto">
              <a:spcBef>
                <a:spcPct val="50000"/>
              </a:spcBef>
              <a:spcAft>
                <a:spcPts val="0"/>
              </a:spcAft>
            </a:pPr>
            <a:r>
              <a:rPr lang="en-US" altLang="en-US" sz="2400" b="1" dirty="0">
                <a:cs typeface="Arial" panose="020B0604020202020204" pitchFamily="34" charset="0"/>
              </a:rPr>
              <a:t>A person’s appropriation of property </a:t>
            </a:r>
            <a:r>
              <a:rPr lang="en-US" altLang="en-US" sz="2400" b="1" u="sng" dirty="0">
                <a:solidFill>
                  <a:schemeClr val="accent6"/>
                </a:solidFill>
                <a:cs typeface="Arial" panose="020B0604020202020204" pitchFamily="34" charset="0"/>
              </a:rPr>
              <a:t>is not to be regarded as dishonest </a:t>
            </a:r>
            <a:br>
              <a:rPr lang="en-US" altLang="en-US" sz="2400" b="1" u="sng" dirty="0">
                <a:cs typeface="Arial" panose="020B0604020202020204" pitchFamily="34" charset="0"/>
              </a:rPr>
            </a:br>
            <a:r>
              <a:rPr lang="en-US" altLang="en-US" sz="2400" b="1" dirty="0">
                <a:cs typeface="Arial" panose="020B0604020202020204" pitchFamily="34" charset="0"/>
              </a:rPr>
              <a:t>if the following apply:</a:t>
            </a:r>
          </a:p>
        </p:txBody>
      </p:sp>
      <p:graphicFrame>
        <p:nvGraphicFramePr>
          <p:cNvPr id="2" name="Table 2">
            <a:extLst>
              <a:ext uri="{FF2B5EF4-FFF2-40B4-BE49-F238E27FC236}">
                <a16:creationId xmlns:a16="http://schemas.microsoft.com/office/drawing/2014/main" id="{896F2849-880D-AB41-A64B-2371D099538F}"/>
              </a:ext>
            </a:extLst>
          </p:cNvPr>
          <p:cNvGraphicFramePr>
            <a:graphicFrameLocks noGrp="1"/>
          </p:cNvGraphicFramePr>
          <p:nvPr/>
        </p:nvGraphicFramePr>
        <p:xfrm>
          <a:off x="579120" y="2301760"/>
          <a:ext cx="8625840" cy="3906000"/>
        </p:xfrm>
        <a:graphic>
          <a:graphicData uri="http://schemas.openxmlformats.org/drawingml/2006/table">
            <a:tbl>
              <a:tblPr firstRow="1" bandRow="1">
                <a:tableStyleId>{68D230F3-CF80-4859-8CE7-A43EE81993B5}</a:tableStyleId>
              </a:tblPr>
              <a:tblGrid>
                <a:gridCol w="4312920">
                  <a:extLst>
                    <a:ext uri="{9D8B030D-6E8A-4147-A177-3AD203B41FA5}">
                      <a16:colId xmlns:a16="http://schemas.microsoft.com/office/drawing/2014/main" val="93510690"/>
                    </a:ext>
                  </a:extLst>
                </a:gridCol>
                <a:gridCol w="4312920">
                  <a:extLst>
                    <a:ext uri="{9D8B030D-6E8A-4147-A177-3AD203B41FA5}">
                      <a16:colId xmlns:a16="http://schemas.microsoft.com/office/drawing/2014/main" val="534242064"/>
                    </a:ext>
                  </a:extLst>
                </a:gridCol>
              </a:tblGrid>
              <a:tr h="130200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dirty="0">
                          <a:solidFill>
                            <a:schemeClr val="tx1"/>
                          </a:solidFill>
                        </a:rPr>
                        <a:t>LAW</a:t>
                      </a:r>
                    </a:p>
                    <a:p>
                      <a:pPr algn="ctr"/>
                      <a:endParaRPr lang="en-US" b="1" dirty="0">
                        <a:solidFill>
                          <a:schemeClr val="tx1"/>
                        </a:solidFill>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sz="1800" b="0" dirty="0">
                          <a:solidFill>
                            <a:schemeClr val="tx1"/>
                          </a:solidFill>
                        </a:rPr>
                        <a:t>He believed he had a right in law to deprive the other of it for himself or another</a:t>
                      </a:r>
                    </a:p>
                    <a:p>
                      <a:pPr algn="ctr"/>
                      <a:endParaRPr lang="en-US" b="0" dirty="0">
                        <a:solidFill>
                          <a:schemeClr val="tx1"/>
                        </a:solidFill>
                      </a:endParaRPr>
                    </a:p>
                  </a:txBody>
                  <a:tcPr/>
                </a:tc>
                <a:extLst>
                  <a:ext uri="{0D108BD9-81ED-4DB2-BD59-A6C34878D82A}">
                    <a16:rowId xmlns:a16="http://schemas.microsoft.com/office/drawing/2014/main" val="2182528834"/>
                  </a:ext>
                </a:extLst>
              </a:tr>
              <a:tr h="130200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dirty="0">
                          <a:solidFill>
                            <a:schemeClr val="tx1"/>
                          </a:solidFill>
                        </a:rPr>
                        <a:t>CONSENT</a:t>
                      </a:r>
                    </a:p>
                    <a:p>
                      <a:pPr algn="ctr"/>
                      <a:endParaRPr lang="en-US" b="1" dirty="0">
                        <a:solidFill>
                          <a:schemeClr val="tx1"/>
                        </a:solidFill>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sz="1800" dirty="0">
                          <a:solidFill>
                            <a:schemeClr val="tx1"/>
                          </a:solidFill>
                        </a:rPr>
                        <a:t>He believed he would have the other’s consent if he knew of the appropriation and its circumstances</a:t>
                      </a:r>
                    </a:p>
                    <a:p>
                      <a:pPr algn="ctr"/>
                      <a:endParaRPr lang="en-US" dirty="0">
                        <a:solidFill>
                          <a:schemeClr val="tx1"/>
                        </a:solidFill>
                      </a:endParaRPr>
                    </a:p>
                  </a:txBody>
                  <a:tcPr/>
                </a:tc>
                <a:extLst>
                  <a:ext uri="{0D108BD9-81ED-4DB2-BD59-A6C34878D82A}">
                    <a16:rowId xmlns:a16="http://schemas.microsoft.com/office/drawing/2014/main" val="4149542955"/>
                  </a:ext>
                </a:extLst>
              </a:tr>
              <a:tr h="1302000">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b="1" dirty="0">
                          <a:solidFill>
                            <a:schemeClr val="tx1"/>
                          </a:solidFill>
                        </a:rPr>
                        <a:t>REASONABLE  STEPS</a:t>
                      </a:r>
                    </a:p>
                    <a:p>
                      <a:pPr algn="ctr"/>
                      <a:endParaRPr lang="en-US" b="1" dirty="0">
                        <a:solidFill>
                          <a:schemeClr val="tx1"/>
                        </a:solidFill>
                      </a:endParaRP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sz="1800" dirty="0">
                          <a:solidFill>
                            <a:schemeClr val="tx1"/>
                          </a:solidFill>
                        </a:rPr>
                        <a:t>He believes that the person to whom it belongs, cannot be discovered by taking reasonable steps</a:t>
                      </a:r>
                    </a:p>
                    <a:p>
                      <a:pPr algn="ctr"/>
                      <a:endParaRPr lang="en-US" dirty="0">
                        <a:solidFill>
                          <a:schemeClr val="tx1"/>
                        </a:solidFill>
                      </a:endParaRPr>
                    </a:p>
                  </a:txBody>
                  <a:tcPr/>
                </a:tc>
                <a:extLst>
                  <a:ext uri="{0D108BD9-81ED-4DB2-BD59-A6C34878D82A}">
                    <a16:rowId xmlns:a16="http://schemas.microsoft.com/office/drawing/2014/main" val="2790810469"/>
                  </a:ext>
                </a:extLst>
              </a:tr>
            </a:tbl>
          </a:graphicData>
        </a:graphic>
      </p:graphicFrame>
      <p:pic>
        <p:nvPicPr>
          <p:cNvPr id="12" name="Picture 2" descr="Buy Greenworks 12 Amp 20-Inch 3-in-1Electric Corded Lawn Mower, 25022  Online in UK. B002ZVOLXE">
            <a:extLst>
              <a:ext uri="{FF2B5EF4-FFF2-40B4-BE49-F238E27FC236}">
                <a16:creationId xmlns:a16="http://schemas.microsoft.com/office/drawing/2014/main" id="{BAA2FD86-06D1-844E-956F-45F7B0107D42}"/>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470" r="4167" b="-1"/>
          <a:stretch/>
        </p:blipFill>
        <p:spPr bwMode="auto">
          <a:xfrm>
            <a:off x="9545541" y="2037742"/>
            <a:ext cx="1898244" cy="1551709"/>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57B8A9CE-F47F-7D41-AEB8-A206D23B4735}"/>
              </a:ext>
            </a:extLst>
          </p:cNvPr>
          <p:cNvPicPr>
            <a:picLocks noChangeAspect="1"/>
          </p:cNvPicPr>
          <p:nvPr>
            <p:custDataLst>
              <p:tags r:id="rId1"/>
            </p:custDataLst>
          </p:nvPr>
        </p:nvPicPr>
        <p:blipFill>
          <a:blip r:embed="rId6" cstate="print">
            <a:extLst>
              <a:ext uri="{28A0092B-C50C-407E-A947-70E740481C1C}">
                <a14:useLocalDpi xmlns:a14="http://schemas.microsoft.com/office/drawing/2010/main" val="0"/>
              </a:ext>
            </a:extLst>
          </a:blip>
          <a:stretch>
            <a:fillRect/>
          </a:stretch>
        </p:blipFill>
        <p:spPr>
          <a:xfrm>
            <a:off x="9426634" y="3540322"/>
            <a:ext cx="2407920" cy="1428876"/>
          </a:xfrm>
          <a:prstGeom prst="rect">
            <a:avLst/>
          </a:prstGeom>
          <a:ln>
            <a:noFill/>
          </a:ln>
          <a:effectLst>
            <a:softEdge rad="112500"/>
          </a:effectLst>
        </p:spPr>
      </p:pic>
      <p:pic>
        <p:nvPicPr>
          <p:cNvPr id="14" name="Picture 13">
            <a:extLst>
              <a:ext uri="{FF2B5EF4-FFF2-40B4-BE49-F238E27FC236}">
                <a16:creationId xmlns:a16="http://schemas.microsoft.com/office/drawing/2014/main" id="{93EE83E0-9276-9140-956F-163E51538C3A}"/>
              </a:ext>
            </a:extLst>
          </p:cNvPr>
          <p:cNvPicPr>
            <a:picLocks noChangeAspect="1"/>
          </p:cNvPicPr>
          <p:nvPr>
            <p:custDataLst>
              <p:tags r:id="rId2"/>
            </p:custDataLst>
          </p:nvPr>
        </p:nvPicPr>
        <p:blipFill>
          <a:blip r:embed="rId7" cstate="print">
            <a:extLst>
              <a:ext uri="{28A0092B-C50C-407E-A947-70E740481C1C}">
                <a14:useLocalDpi xmlns:a14="http://schemas.microsoft.com/office/drawing/2010/main" val="0"/>
              </a:ext>
            </a:extLst>
          </a:blip>
          <a:stretch>
            <a:fillRect/>
          </a:stretch>
        </p:blipFill>
        <p:spPr>
          <a:xfrm>
            <a:off x="9426635" y="4835236"/>
            <a:ext cx="2407919" cy="1842655"/>
          </a:xfrm>
          <a:prstGeom prst="rect">
            <a:avLst/>
          </a:prstGeom>
          <a:ln>
            <a:noFill/>
          </a:ln>
          <a:effectLst>
            <a:softEdge rad="112500"/>
          </a:effectLst>
        </p:spPr>
      </p:pic>
      <p:sp>
        <p:nvSpPr>
          <p:cNvPr id="3" name="TextBox 2">
            <a:extLst>
              <a:ext uri="{FF2B5EF4-FFF2-40B4-BE49-F238E27FC236}">
                <a16:creationId xmlns:a16="http://schemas.microsoft.com/office/drawing/2014/main" id="{61AC4AF0-609A-9E4C-8A50-C176E8F37B94}"/>
              </a:ext>
            </a:extLst>
          </p:cNvPr>
          <p:cNvSpPr txBox="1"/>
          <p:nvPr/>
        </p:nvSpPr>
        <p:spPr>
          <a:xfrm rot="21021543">
            <a:off x="10241766" y="5528229"/>
            <a:ext cx="1454728" cy="646331"/>
          </a:xfrm>
          <a:prstGeom prst="rect">
            <a:avLst/>
          </a:prstGeom>
          <a:noFill/>
        </p:spPr>
        <p:txBody>
          <a:bodyPr wrap="square" rtlCol="0">
            <a:spAutoFit/>
          </a:bodyPr>
          <a:lstStyle/>
          <a:p>
            <a:r>
              <a:rPr lang="en-US" dirty="0">
                <a:latin typeface="Bradley Hand" pitchFamily="2" charset="77"/>
              </a:rPr>
              <a:t>£100 FOUND! </a:t>
            </a:r>
          </a:p>
        </p:txBody>
      </p:sp>
    </p:spTree>
    <p:extLst>
      <p:ext uri="{BB962C8B-B14F-4D97-AF65-F5344CB8AC3E}">
        <p14:creationId xmlns:p14="http://schemas.microsoft.com/office/powerpoint/2010/main" val="2534814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9250468-E6EC-7F4F-9CA4-F622CE5F248C}"/>
              </a:ext>
            </a:extLst>
          </p:cNvPr>
          <p:cNvSpPr txBox="1"/>
          <p:nvPr/>
        </p:nvSpPr>
        <p:spPr>
          <a:xfrm>
            <a:off x="1981426" y="151590"/>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In all 3 circumstances ….</a:t>
            </a:r>
          </a:p>
        </p:txBody>
      </p:sp>
      <p:sp>
        <p:nvSpPr>
          <p:cNvPr id="5" name="Rectangle 3">
            <a:extLst>
              <a:ext uri="{FF2B5EF4-FFF2-40B4-BE49-F238E27FC236}">
                <a16:creationId xmlns:a16="http://schemas.microsoft.com/office/drawing/2014/main" id="{5AAF2521-8972-0641-AB56-78646469B92B}"/>
              </a:ext>
            </a:extLst>
          </p:cNvPr>
          <p:cNvSpPr txBox="1">
            <a:spLocks noChangeArrowheads="1"/>
          </p:cNvSpPr>
          <p:nvPr>
            <p:custDataLst>
              <p:tags r:id="rId1"/>
            </p:custDataLst>
          </p:nvPr>
        </p:nvSpPr>
        <p:spPr bwMode="auto">
          <a:xfrm>
            <a:off x="2316706" y="1137713"/>
            <a:ext cx="8045422" cy="30603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algn="ctr" eaLnBrk="1" hangingPunct="1"/>
            <a:r>
              <a:rPr lang="en-GB" altLang="en-US" sz="2800" kern="0" dirty="0">
                <a:solidFill>
                  <a:schemeClr val="tx1"/>
                </a:solidFill>
                <a:latin typeface="Arial" panose="020B0604020202020204" pitchFamily="34" charset="0"/>
                <a:cs typeface="Arial" panose="020B0604020202020204" pitchFamily="34" charset="0"/>
              </a:rPr>
              <a:t>It is the </a:t>
            </a:r>
            <a:r>
              <a:rPr lang="en-GB" altLang="en-US" sz="2800" b="1" u="sng" kern="0" dirty="0">
                <a:solidFill>
                  <a:schemeClr val="accent6"/>
                </a:solidFill>
                <a:latin typeface="Arial" panose="020B0604020202020204" pitchFamily="34" charset="0"/>
                <a:cs typeface="Arial" panose="020B0604020202020204" pitchFamily="34" charset="0"/>
              </a:rPr>
              <a:t>belief</a:t>
            </a:r>
            <a:r>
              <a:rPr lang="en-GB" altLang="en-US" sz="2800" kern="0" dirty="0">
                <a:solidFill>
                  <a:schemeClr val="tx1"/>
                </a:solidFill>
                <a:latin typeface="Arial" panose="020B0604020202020204" pitchFamily="34" charset="0"/>
                <a:cs typeface="Arial" panose="020B0604020202020204" pitchFamily="34" charset="0"/>
              </a:rPr>
              <a:t> that is important -</a:t>
            </a:r>
          </a:p>
          <a:p>
            <a:pPr algn="ctr" eaLnBrk="1" hangingPunct="1"/>
            <a:endParaRPr lang="en-GB" altLang="en-US" sz="2800" kern="0" dirty="0">
              <a:solidFill>
                <a:schemeClr val="tx1"/>
              </a:solidFill>
              <a:latin typeface="Arial" panose="020B0604020202020204" pitchFamily="34" charset="0"/>
              <a:cs typeface="Arial" panose="020B0604020202020204" pitchFamily="34" charset="0"/>
            </a:endParaRPr>
          </a:p>
          <a:p>
            <a:pPr algn="ctr" eaLnBrk="1" hangingPunct="1"/>
            <a:r>
              <a:rPr lang="en-GB" altLang="en-US" sz="2800" kern="0" dirty="0">
                <a:solidFill>
                  <a:schemeClr val="tx1"/>
                </a:solidFill>
                <a:latin typeface="Arial" panose="020B0604020202020204" pitchFamily="34" charset="0"/>
                <a:cs typeface="Arial" panose="020B0604020202020204" pitchFamily="34" charset="0"/>
              </a:rPr>
              <a:t>…the person may be wrong, but if they </a:t>
            </a:r>
            <a:r>
              <a:rPr lang="en-GB" altLang="en-US" sz="2800" b="1" u="sng" kern="0" dirty="0">
                <a:solidFill>
                  <a:schemeClr val="accent6"/>
                </a:solidFill>
                <a:latin typeface="Arial" panose="020B0604020202020204" pitchFamily="34" charset="0"/>
                <a:cs typeface="Arial" panose="020B0604020202020204" pitchFamily="34" charset="0"/>
              </a:rPr>
              <a:t>genuinely</a:t>
            </a:r>
            <a:r>
              <a:rPr lang="en-GB" altLang="en-US" sz="2800" kern="0" dirty="0">
                <a:solidFill>
                  <a:schemeClr val="accent6"/>
                </a:solidFill>
                <a:latin typeface="Arial" panose="020B0604020202020204" pitchFamily="34" charset="0"/>
                <a:cs typeface="Arial" panose="020B0604020202020204" pitchFamily="34" charset="0"/>
              </a:rPr>
              <a:t> </a:t>
            </a:r>
            <a:r>
              <a:rPr lang="en-GB" altLang="en-US" sz="2800" b="1" u="sng" kern="0" dirty="0">
                <a:solidFill>
                  <a:schemeClr val="accent6"/>
                </a:solidFill>
                <a:latin typeface="Arial" panose="020B0604020202020204" pitchFamily="34" charset="0"/>
                <a:cs typeface="Arial" panose="020B0604020202020204" pitchFamily="34" charset="0"/>
              </a:rPr>
              <a:t>believed</a:t>
            </a:r>
            <a:r>
              <a:rPr lang="en-GB" altLang="en-US" sz="2800" kern="0" dirty="0">
                <a:solidFill>
                  <a:schemeClr val="tx1"/>
                </a:solidFill>
                <a:latin typeface="Arial" panose="020B0604020202020204" pitchFamily="34" charset="0"/>
                <a:cs typeface="Arial" panose="020B0604020202020204" pitchFamily="34" charset="0"/>
              </a:rPr>
              <a:t> it then it is not theft.</a:t>
            </a:r>
          </a:p>
          <a:p>
            <a:pPr algn="ctr" eaLnBrk="1" hangingPunct="1"/>
            <a:endParaRPr lang="en-GB" altLang="en-US" sz="2800" kern="0" dirty="0">
              <a:solidFill>
                <a:schemeClr val="tx1"/>
              </a:solidFill>
              <a:latin typeface="Arial" panose="020B0604020202020204" pitchFamily="34" charset="0"/>
              <a:cs typeface="Arial" panose="020B0604020202020204" pitchFamily="34" charset="0"/>
            </a:endParaRPr>
          </a:p>
          <a:p>
            <a:pPr algn="ctr" eaLnBrk="1" hangingPunct="1"/>
            <a:r>
              <a:rPr lang="en-GB" altLang="en-US" sz="2800" kern="0" dirty="0">
                <a:solidFill>
                  <a:schemeClr val="tx1"/>
                </a:solidFill>
                <a:latin typeface="Arial" panose="020B0604020202020204" pitchFamily="34" charset="0"/>
                <a:cs typeface="Arial" panose="020B0604020202020204" pitchFamily="34" charset="0"/>
              </a:rPr>
              <a:t>It is for the court / jury to decide.</a:t>
            </a:r>
          </a:p>
        </p:txBody>
      </p:sp>
      <p:pic>
        <p:nvPicPr>
          <p:cNvPr id="6" name="Picture 5">
            <a:extLst>
              <a:ext uri="{FF2B5EF4-FFF2-40B4-BE49-F238E27FC236}">
                <a16:creationId xmlns:a16="http://schemas.microsoft.com/office/drawing/2014/main" id="{6D938C5F-0E01-2C43-A405-C75C34A17A61}"/>
              </a:ext>
            </a:extLst>
          </p:cNvPr>
          <p:cNvPicPr>
            <a:picLocks noChangeAspect="1"/>
          </p:cNvPicPr>
          <p:nvPr/>
        </p:nvPicPr>
        <p:blipFill rotWithShape="1">
          <a:blip r:embed="rId4"/>
          <a:srcRect b="26034"/>
          <a:stretch/>
        </p:blipFill>
        <p:spPr>
          <a:xfrm>
            <a:off x="2489096" y="4537896"/>
            <a:ext cx="7213808" cy="1906522"/>
          </a:xfrm>
          <a:prstGeom prst="rect">
            <a:avLst/>
          </a:prstGeom>
        </p:spPr>
      </p:pic>
    </p:spTree>
    <p:extLst>
      <p:ext uri="{BB962C8B-B14F-4D97-AF65-F5344CB8AC3E}">
        <p14:creationId xmlns:p14="http://schemas.microsoft.com/office/powerpoint/2010/main" val="2152486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37"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animEffect transition="in" filter="fade">
                                      <p:cBhvr>
                                        <p:cTn id="15" dur="1000"/>
                                        <p:tgtEl>
                                          <p:spTgt spid="5">
                                            <p:txEl>
                                              <p:pRg st="4" end="4"/>
                                            </p:txEl>
                                          </p:spTgt>
                                        </p:tgtEl>
                                      </p:cBhvr>
                                    </p:animEffect>
                                    <p:anim calcmode="lin" valueType="num">
                                      <p:cBhvr>
                                        <p:cTn id="16"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17" dur="900" decel="100000" fill="hold"/>
                                        <p:tgtEl>
                                          <p:spTgt spid="5">
                                            <p:txEl>
                                              <p:pRg st="4" end="4"/>
                                            </p:txEl>
                                          </p:spTgt>
                                        </p:tgtEl>
                                        <p:attrNameLst>
                                          <p:attrName>ppt_y</p:attrName>
                                        </p:attrNameLst>
                                      </p:cBhvr>
                                      <p:tavLst>
                                        <p:tav tm="0">
                                          <p:val>
                                            <p:strVal val="#ppt_y+1"/>
                                          </p:val>
                                        </p:tav>
                                        <p:tav tm="100000">
                                          <p:val>
                                            <p:strVal val="#ppt_y-.03"/>
                                          </p:val>
                                        </p:tav>
                                      </p:tavLst>
                                    </p:anim>
                                    <p:anim calcmode="lin" valueType="num">
                                      <p:cBhvr>
                                        <p:cTn id="18" dur="100" accel="100000" fill="hold">
                                          <p:stCondLst>
                                            <p:cond delay="900"/>
                                          </p:stCondLst>
                                        </p:cTn>
                                        <p:tgtEl>
                                          <p:spTgt spid="5">
                                            <p:txEl>
                                              <p:pRg st="4" end="4"/>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170C845-B86B-D147-AAD0-C9E73334EF99}"/>
              </a:ext>
            </a:extLst>
          </p:cNvPr>
          <p:cNvSpPr txBox="1"/>
          <p:nvPr/>
        </p:nvSpPr>
        <p:spPr>
          <a:xfrm>
            <a:off x="589560" y="856180"/>
            <a:ext cx="4560584" cy="1128068"/>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000" b="1">
                <a:latin typeface="+mj-lt"/>
                <a:ea typeface="+mj-ea"/>
                <a:cs typeface="+mj-cs"/>
              </a:rPr>
              <a:t>R v GHOSH 1982</a:t>
            </a:r>
          </a:p>
        </p:txBody>
      </p:sp>
      <p:sp>
        <p:nvSpPr>
          <p:cNvPr id="5" name="Rectangle 3">
            <a:extLst>
              <a:ext uri="{FF2B5EF4-FFF2-40B4-BE49-F238E27FC236}">
                <a16:creationId xmlns:a16="http://schemas.microsoft.com/office/drawing/2014/main" id="{4DE20D42-60B3-5B4F-B713-DFEFBD121B4C}"/>
              </a:ext>
            </a:extLst>
          </p:cNvPr>
          <p:cNvSpPr txBox="1">
            <a:spLocks noChangeArrowheads="1"/>
          </p:cNvSpPr>
          <p:nvPr>
            <p:custDataLst>
              <p:tags r:id="rId1"/>
            </p:custDataLst>
          </p:nvPr>
        </p:nvSpPr>
        <p:spPr bwMode="auto">
          <a:xfrm>
            <a:off x="590719" y="2330505"/>
            <a:ext cx="4559425" cy="397958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 anchorCtr="0" compatLnSpc="1">
            <a:prstTxWarp prst="textNoShape">
              <a:avLst/>
            </a:prstTxWarp>
            <a:normAutofit/>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lnSpc>
                <a:spcPct val="90000"/>
              </a:lnSpc>
            </a:pPr>
            <a:r>
              <a:rPr lang="en-US" altLang="en-US" sz="1900" dirty="0">
                <a:solidFill>
                  <a:schemeClr val="tx1"/>
                </a:solidFill>
                <a:ea typeface="+mn-ea"/>
                <a:cs typeface="+mn-cs"/>
              </a:rPr>
              <a:t>Where a person is charged with dishonesty, a jury must decide as to his guilt in the following way:</a:t>
            </a:r>
          </a:p>
          <a:p>
            <a:pPr indent="-228600" eaLnBrk="1" hangingPunct="1">
              <a:lnSpc>
                <a:spcPct val="90000"/>
              </a:lnSpc>
              <a:buFont typeface="Arial" panose="020B0604020202020204" pitchFamily="34" charset="0"/>
              <a:buChar char="•"/>
            </a:pPr>
            <a:endParaRPr lang="en-US" altLang="en-US" sz="1900" dirty="0">
              <a:solidFill>
                <a:schemeClr val="tx1"/>
              </a:solidFill>
              <a:ea typeface="+mn-ea"/>
              <a:cs typeface="+mn-cs"/>
            </a:endParaRPr>
          </a:p>
          <a:p>
            <a:pPr eaLnBrk="1" hangingPunct="1">
              <a:lnSpc>
                <a:spcPct val="90000"/>
              </a:lnSpc>
            </a:pPr>
            <a:r>
              <a:rPr lang="en-US" altLang="en-US" sz="1900" dirty="0">
                <a:solidFill>
                  <a:schemeClr val="tx1"/>
                </a:solidFill>
                <a:ea typeface="+mn-ea"/>
                <a:cs typeface="+mn-cs"/>
              </a:rPr>
              <a:t>Whether, according to ordinary standards of   </a:t>
            </a:r>
          </a:p>
          <a:p>
            <a:pPr eaLnBrk="1" hangingPunct="1">
              <a:lnSpc>
                <a:spcPct val="90000"/>
              </a:lnSpc>
            </a:pPr>
            <a:r>
              <a:rPr lang="en-US" altLang="en-US" sz="1900" dirty="0">
                <a:solidFill>
                  <a:schemeClr val="tx1"/>
                </a:solidFill>
                <a:ea typeface="+mn-ea"/>
                <a:cs typeface="+mn-cs"/>
              </a:rPr>
              <a:t>reasonable/honest people, what was done was dishonest </a:t>
            </a:r>
          </a:p>
          <a:p>
            <a:pPr eaLnBrk="1" hangingPunct="1">
              <a:lnSpc>
                <a:spcPct val="90000"/>
              </a:lnSpc>
            </a:pPr>
            <a:endParaRPr lang="en-US" altLang="en-US" sz="1900" dirty="0">
              <a:solidFill>
                <a:schemeClr val="tx1"/>
              </a:solidFill>
              <a:ea typeface="+mn-ea"/>
              <a:cs typeface="+mn-cs"/>
            </a:endParaRPr>
          </a:p>
          <a:p>
            <a:pPr eaLnBrk="1" hangingPunct="1">
              <a:lnSpc>
                <a:spcPct val="90000"/>
              </a:lnSpc>
            </a:pPr>
            <a:r>
              <a:rPr lang="en-US" altLang="en-US" sz="1900" dirty="0">
                <a:solidFill>
                  <a:schemeClr val="tx1"/>
                </a:solidFill>
                <a:ea typeface="+mn-ea"/>
                <a:cs typeface="+mn-cs"/>
              </a:rPr>
              <a:t>&amp;</a:t>
            </a:r>
          </a:p>
          <a:p>
            <a:pPr indent="-228600" eaLnBrk="1" hangingPunct="1">
              <a:lnSpc>
                <a:spcPct val="90000"/>
              </a:lnSpc>
              <a:buFont typeface="Arial" panose="020B0604020202020204" pitchFamily="34" charset="0"/>
              <a:buChar char="•"/>
            </a:pPr>
            <a:endParaRPr lang="en-US" altLang="en-US" sz="1900" dirty="0">
              <a:solidFill>
                <a:schemeClr val="tx1"/>
              </a:solidFill>
              <a:ea typeface="+mn-ea"/>
              <a:cs typeface="+mn-cs"/>
            </a:endParaRPr>
          </a:p>
          <a:p>
            <a:pPr eaLnBrk="1" hangingPunct="1">
              <a:lnSpc>
                <a:spcPct val="90000"/>
              </a:lnSpc>
            </a:pPr>
            <a:r>
              <a:rPr lang="en-US" altLang="en-US" sz="1900" dirty="0">
                <a:solidFill>
                  <a:schemeClr val="tx1"/>
                </a:solidFill>
                <a:ea typeface="+mn-ea"/>
                <a:cs typeface="+mn-cs"/>
              </a:rPr>
              <a:t>Whether the person realised, by those standards, that what they were doing was dishonest. </a:t>
            </a:r>
          </a:p>
        </p:txBody>
      </p:sp>
      <p:pic>
        <p:nvPicPr>
          <p:cNvPr id="9218" name="Picture 2" descr="LEGAL COSTS – CAN YOU RECOVER THEM FROM YOUR OPPONENT? - Sterling-law">
            <a:extLst>
              <a:ext uri="{FF2B5EF4-FFF2-40B4-BE49-F238E27FC236}">
                <a16:creationId xmlns:a16="http://schemas.microsoft.com/office/drawing/2014/main" id="{6A18F98A-9546-4340-8E36-6F8CB1ABF8F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1273" r="19680"/>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7374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CDCC730-91C6-0249-A021-7E8590F2A1BD}"/>
              </a:ext>
            </a:extLst>
          </p:cNvPr>
          <p:cNvSpPr txBox="1"/>
          <p:nvPr/>
        </p:nvSpPr>
        <p:spPr>
          <a:xfrm>
            <a:off x="668700" y="695194"/>
            <a:ext cx="3796306" cy="2690949"/>
          </a:xfrm>
          <a:prstGeom prst="rect">
            <a:avLst/>
          </a:prstGeom>
        </p:spPr>
        <p:txBody>
          <a:bodyPr vert="horz" lIns="91440" tIns="45720" rIns="91440" bIns="45720" rtlCol="0" anchor="t">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800" b="1" kern="1200" dirty="0">
                <a:solidFill>
                  <a:schemeClr val="tx1"/>
                </a:solidFill>
                <a:latin typeface="+mj-lt"/>
                <a:ea typeface="+mj-ea"/>
                <a:cs typeface="+mj-cs"/>
              </a:rPr>
              <a:t>Ivey v Genting Casinos 2017</a:t>
            </a:r>
          </a:p>
        </p:txBody>
      </p:sp>
      <p:sp>
        <p:nvSpPr>
          <p:cNvPr id="4" name="Rectangle 3">
            <a:extLst>
              <a:ext uri="{FF2B5EF4-FFF2-40B4-BE49-F238E27FC236}">
                <a16:creationId xmlns:a16="http://schemas.microsoft.com/office/drawing/2014/main" id="{731BC250-35BA-894B-A97F-9C41D1A78D31}"/>
              </a:ext>
            </a:extLst>
          </p:cNvPr>
          <p:cNvSpPr txBox="1">
            <a:spLocks noChangeArrowheads="1"/>
          </p:cNvSpPr>
          <p:nvPr>
            <p:custDataLst>
              <p:tags r:id="rId1"/>
            </p:custDataLst>
          </p:nvPr>
        </p:nvSpPr>
        <p:spPr bwMode="auto">
          <a:xfrm>
            <a:off x="5848723" y="840853"/>
            <a:ext cx="5542387" cy="5175657"/>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lnSpcReduction="10000"/>
          </a:bodyPr>
          <a:lstStyle>
            <a:lvl1pPr algn="l" rtl="0" eaLnBrk="0" fontAlgn="base" hangingPunct="0">
              <a:spcBef>
                <a:spcPct val="20000"/>
              </a:spcBef>
              <a:spcAft>
                <a:spcPct val="0"/>
              </a:spcAft>
              <a:defRPr sz="24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24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24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24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24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lnSpc>
                <a:spcPct val="90000"/>
              </a:lnSpc>
            </a:pPr>
            <a:endParaRPr lang="en-US" altLang="en-US" sz="2200" dirty="0">
              <a:solidFill>
                <a:schemeClr val="tx1"/>
              </a:solidFill>
              <a:ea typeface="+mn-ea"/>
              <a:cs typeface="+mn-cs"/>
            </a:endParaRPr>
          </a:p>
          <a:p>
            <a:pPr eaLnBrk="1" hangingPunct="1">
              <a:lnSpc>
                <a:spcPct val="90000"/>
              </a:lnSpc>
            </a:pPr>
            <a:r>
              <a:rPr lang="en-US" altLang="en-US" sz="2200" dirty="0">
                <a:solidFill>
                  <a:schemeClr val="tx1"/>
                </a:solidFill>
                <a:ea typeface="+mn-ea"/>
                <a:cs typeface="+mn-cs"/>
              </a:rPr>
              <a:t>In Ghosh the less the defendant’s standards conformed to what society in general expected, the less likely they would be held criminally responsible for their behaviour.</a:t>
            </a:r>
          </a:p>
          <a:p>
            <a:pPr indent="-228600" eaLnBrk="1" hangingPunct="1">
              <a:lnSpc>
                <a:spcPct val="90000"/>
              </a:lnSpc>
              <a:buFont typeface="Arial" panose="020B0604020202020204" pitchFamily="34" charset="0"/>
              <a:buChar char="•"/>
            </a:pPr>
            <a:endParaRPr lang="en-US" altLang="en-US" sz="2200" dirty="0">
              <a:solidFill>
                <a:schemeClr val="tx1"/>
              </a:solidFill>
              <a:ea typeface="+mn-ea"/>
              <a:cs typeface="+mn-cs"/>
            </a:endParaRPr>
          </a:p>
          <a:p>
            <a:pPr eaLnBrk="1" hangingPunct="1">
              <a:lnSpc>
                <a:spcPct val="90000"/>
              </a:lnSpc>
            </a:pPr>
            <a:endParaRPr lang="en-US" altLang="en-US" sz="2200" dirty="0">
              <a:solidFill>
                <a:schemeClr val="tx1"/>
              </a:solidFill>
              <a:ea typeface="+mn-ea"/>
              <a:cs typeface="+mn-cs"/>
            </a:endParaRPr>
          </a:p>
          <a:p>
            <a:pPr eaLnBrk="1" hangingPunct="1">
              <a:lnSpc>
                <a:spcPct val="90000"/>
              </a:lnSpc>
            </a:pPr>
            <a:r>
              <a:rPr lang="en-US" altLang="en-US" sz="2200" dirty="0">
                <a:solidFill>
                  <a:schemeClr val="tx1"/>
                </a:solidFill>
                <a:ea typeface="+mn-ea"/>
                <a:cs typeface="+mn-cs"/>
              </a:rPr>
              <a:t>However, Genting says…..</a:t>
            </a:r>
          </a:p>
          <a:p>
            <a:pPr indent="-228600" eaLnBrk="1" hangingPunct="1">
              <a:lnSpc>
                <a:spcPct val="90000"/>
              </a:lnSpc>
              <a:buFont typeface="Arial" panose="020B0604020202020204" pitchFamily="34" charset="0"/>
              <a:buChar char="•"/>
            </a:pPr>
            <a:endParaRPr lang="en-US" altLang="en-US" sz="2200" dirty="0">
              <a:solidFill>
                <a:schemeClr val="tx1"/>
              </a:solidFill>
              <a:ea typeface="+mn-ea"/>
              <a:cs typeface="+mn-cs"/>
            </a:endParaRPr>
          </a:p>
          <a:p>
            <a:pPr eaLnBrk="1" hangingPunct="1">
              <a:lnSpc>
                <a:spcPct val="90000"/>
              </a:lnSpc>
            </a:pPr>
            <a:endParaRPr lang="en-US" altLang="en-US" sz="2200" dirty="0">
              <a:solidFill>
                <a:schemeClr val="tx1"/>
              </a:solidFill>
              <a:ea typeface="+mn-ea"/>
              <a:cs typeface="+mn-cs"/>
            </a:endParaRPr>
          </a:p>
          <a:p>
            <a:pPr eaLnBrk="1" hangingPunct="1">
              <a:lnSpc>
                <a:spcPct val="90000"/>
              </a:lnSpc>
            </a:pPr>
            <a:r>
              <a:rPr lang="en-US" altLang="en-US" sz="2200" dirty="0">
                <a:solidFill>
                  <a:schemeClr val="tx1"/>
                </a:solidFill>
                <a:ea typeface="+mn-ea"/>
                <a:cs typeface="+mn-cs"/>
              </a:rPr>
              <a:t>The question about whether their conduct was honest or dishonest should be determined by applying the (objective) standards of ordinary people. There is no requirement that the defendant must appreciate that what they have done is, by those standards, dishonest.</a:t>
            </a:r>
          </a:p>
        </p:txBody>
      </p:sp>
      <p:pic>
        <p:nvPicPr>
          <p:cNvPr id="10242" name="Picture 2" descr="YouTube – Apps on Google Play">
            <a:hlinkClick r:id="rId4"/>
            <a:extLst>
              <a:ext uri="{FF2B5EF4-FFF2-40B4-BE49-F238E27FC236}">
                <a16:creationId xmlns:a16="http://schemas.microsoft.com/office/drawing/2014/main" id="{FD211B1D-6079-A449-8BBE-D0C85230CD0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38103" y="3159010"/>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5FA5C7A-8563-04EC-6270-B90E0F955355}"/>
              </a:ext>
            </a:extLst>
          </p:cNvPr>
          <p:cNvSpPr txBox="1"/>
          <p:nvPr/>
        </p:nvSpPr>
        <p:spPr>
          <a:xfrm>
            <a:off x="1045942" y="6101195"/>
            <a:ext cx="6096850" cy="369332"/>
          </a:xfrm>
          <a:prstGeom prst="rect">
            <a:avLst/>
          </a:prstGeom>
          <a:noFill/>
        </p:spPr>
        <p:txBody>
          <a:bodyPr wrap="square">
            <a:spAutoFit/>
          </a:bodyPr>
          <a:lstStyle/>
          <a:p>
            <a:r>
              <a:rPr lang="en-GB" dirty="0" err="1">
                <a:hlinkClick r:id="rId6"/>
              </a:rPr>
              <a:t>youtube</a:t>
            </a:r>
            <a:r>
              <a:rPr lang="en-GB" dirty="0">
                <a:hlinkClick r:id="rId6"/>
              </a:rPr>
              <a:t> ivy v </a:t>
            </a:r>
            <a:r>
              <a:rPr lang="en-GB" dirty="0" err="1">
                <a:hlinkClick r:id="rId6"/>
              </a:rPr>
              <a:t>gentings</a:t>
            </a:r>
            <a:r>
              <a:rPr lang="en-GB" dirty="0">
                <a:hlinkClick r:id="rId6"/>
              </a:rPr>
              <a:t> casino - Google Search</a:t>
            </a:r>
            <a:endParaRPr lang="en-GB" dirty="0"/>
          </a:p>
        </p:txBody>
      </p:sp>
    </p:spTree>
    <p:extLst>
      <p:ext uri="{BB962C8B-B14F-4D97-AF65-F5344CB8AC3E}">
        <p14:creationId xmlns:p14="http://schemas.microsoft.com/office/powerpoint/2010/main" val="12646466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442CA48-98D8-B946-B201-6A767F541CD3}"/>
              </a:ext>
            </a:extLst>
          </p:cNvPr>
          <p:cNvSpPr txBox="1"/>
          <p:nvPr/>
        </p:nvSpPr>
        <p:spPr>
          <a:xfrm>
            <a:off x="1717689" y="266351"/>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 3 Appropriates</a:t>
            </a:r>
          </a:p>
        </p:txBody>
      </p:sp>
      <p:sp>
        <p:nvSpPr>
          <p:cNvPr id="5" name="Text Box 3">
            <a:extLst>
              <a:ext uri="{FF2B5EF4-FFF2-40B4-BE49-F238E27FC236}">
                <a16:creationId xmlns:a16="http://schemas.microsoft.com/office/drawing/2014/main" id="{D2B41E49-EDDD-0F4F-BD0B-5043DC93AD0F}"/>
              </a:ext>
            </a:extLst>
          </p:cNvPr>
          <p:cNvSpPr txBox="1">
            <a:spLocks noChangeArrowheads="1"/>
          </p:cNvSpPr>
          <p:nvPr/>
        </p:nvSpPr>
        <p:spPr bwMode="auto">
          <a:xfrm>
            <a:off x="1409352" y="1584252"/>
            <a:ext cx="8977432"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algn="ctr">
              <a:spcBef>
                <a:spcPct val="50000"/>
              </a:spcBef>
            </a:pPr>
            <a:r>
              <a:rPr lang="en-US" altLang="en-US" sz="2400" b="1" dirty="0">
                <a:cs typeface="Arial" panose="020B0604020202020204" pitchFamily="34" charset="0"/>
              </a:rPr>
              <a:t>What does an ‘appropriation of property’ mean ?...</a:t>
            </a:r>
          </a:p>
        </p:txBody>
      </p:sp>
      <p:graphicFrame>
        <p:nvGraphicFramePr>
          <p:cNvPr id="12" name="Table 12">
            <a:extLst>
              <a:ext uri="{FF2B5EF4-FFF2-40B4-BE49-F238E27FC236}">
                <a16:creationId xmlns:a16="http://schemas.microsoft.com/office/drawing/2014/main" id="{9D0CD3B3-41A2-B74E-B224-D55247038575}"/>
              </a:ext>
            </a:extLst>
          </p:cNvPr>
          <p:cNvGraphicFramePr>
            <a:graphicFrameLocks noGrp="1"/>
          </p:cNvGraphicFramePr>
          <p:nvPr/>
        </p:nvGraphicFramePr>
        <p:xfrm>
          <a:off x="517511" y="2717488"/>
          <a:ext cx="8128000" cy="2926080"/>
        </p:xfrm>
        <a:graphic>
          <a:graphicData uri="http://schemas.openxmlformats.org/drawingml/2006/table">
            <a:tbl>
              <a:tblPr firstRow="1" bandRow="1">
                <a:tableStyleId>{2A488322-F2BA-4B5B-9748-0D474271808F}</a:tableStyleId>
              </a:tblPr>
              <a:tblGrid>
                <a:gridCol w="4064000">
                  <a:extLst>
                    <a:ext uri="{9D8B030D-6E8A-4147-A177-3AD203B41FA5}">
                      <a16:colId xmlns:a16="http://schemas.microsoft.com/office/drawing/2014/main" val="3610427454"/>
                    </a:ext>
                  </a:extLst>
                </a:gridCol>
                <a:gridCol w="4064000">
                  <a:extLst>
                    <a:ext uri="{9D8B030D-6E8A-4147-A177-3AD203B41FA5}">
                      <a16:colId xmlns:a16="http://schemas.microsoft.com/office/drawing/2014/main" val="871509275"/>
                    </a:ext>
                  </a:extLst>
                </a:gridCol>
              </a:tblGrid>
              <a:tr h="370840">
                <a:tc>
                  <a:txBody>
                    <a:bodyPr/>
                    <a:lstStyle/>
                    <a:p>
                      <a:pPr algn="ctr"/>
                      <a:r>
                        <a:rPr lang="en-US" sz="4400" b="1" dirty="0"/>
                        <a:t>IS </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sz="1800" b="1" dirty="0"/>
                        <a:t>Any assumption of the rights of an owner, including where he comes by the property innocently and later deals with it as an owner.  </a:t>
                      </a:r>
                    </a:p>
                    <a:p>
                      <a:pPr algn="ctr"/>
                      <a:endParaRPr lang="en-US" b="1" dirty="0"/>
                    </a:p>
                  </a:txBody>
                  <a:tcPr/>
                </a:tc>
                <a:extLst>
                  <a:ext uri="{0D108BD9-81ED-4DB2-BD59-A6C34878D82A}">
                    <a16:rowId xmlns:a16="http://schemas.microsoft.com/office/drawing/2014/main" val="2951630568"/>
                  </a:ext>
                </a:extLst>
              </a:tr>
              <a:tr h="370840">
                <a:tc>
                  <a:txBody>
                    <a:bodyPr/>
                    <a:lstStyle/>
                    <a:p>
                      <a:pPr algn="ctr"/>
                      <a:r>
                        <a:rPr lang="en-US" sz="4000" b="1" dirty="0"/>
                        <a:t>IS NOT </a:t>
                      </a:r>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en-US" b="1" dirty="0"/>
                        <a:t>Where property is transferred for good value to a person acting in good faith, this appropriation is not regarded as Theft   </a:t>
                      </a:r>
                    </a:p>
                    <a:p>
                      <a:pPr algn="ctr"/>
                      <a:endParaRPr lang="en-US" b="1" dirty="0"/>
                    </a:p>
                  </a:txBody>
                  <a:tcPr/>
                </a:tc>
                <a:extLst>
                  <a:ext uri="{0D108BD9-81ED-4DB2-BD59-A6C34878D82A}">
                    <a16:rowId xmlns:a16="http://schemas.microsoft.com/office/drawing/2014/main" val="1959862456"/>
                  </a:ext>
                </a:extLst>
              </a:tr>
            </a:tbl>
          </a:graphicData>
        </a:graphic>
      </p:graphicFrame>
      <p:pic>
        <p:nvPicPr>
          <p:cNvPr id="11266" name="Picture 2" descr="Types of Theft-Related Offenses in VA? | Criminal Defense Lawyers">
            <a:extLst>
              <a:ext uri="{FF2B5EF4-FFF2-40B4-BE49-F238E27FC236}">
                <a16:creationId xmlns:a16="http://schemas.microsoft.com/office/drawing/2014/main" id="{38F9B223-75C8-714B-8750-ED8DDDC416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91600" y="3113728"/>
            <a:ext cx="2682889" cy="2133600"/>
          </a:xfrm>
          <a:prstGeom prst="rect">
            <a:avLst/>
          </a:prstGeom>
          <a:noFill/>
          <a:extLst>
            <a:ext uri="{909E8E84-426E-40DD-AFC4-6F175D3DCCD1}">
              <a14:hiddenFill xmlns:a14="http://schemas.microsoft.com/office/drawing/2010/main">
                <a:solidFill>
                  <a:srgbClr val="FFFFFF"/>
                </a:solidFill>
              </a14:hiddenFill>
            </a:ext>
          </a:extLst>
        </p:spPr>
      </p:pic>
      <p:pic>
        <p:nvPicPr>
          <p:cNvPr id="11268" name="Picture 4" descr="Tick Cross PNG Images, Free Transparent Tick Cross Download - KindPNG">
            <a:extLst>
              <a:ext uri="{FF2B5EF4-FFF2-40B4-BE49-F238E27FC236}">
                <a16:creationId xmlns:a16="http://schemas.microsoft.com/office/drawing/2014/main" id="{8F5CADBB-78E8-C84A-9D34-D7049FDDCE6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1422" y="2217957"/>
            <a:ext cx="1030705" cy="999061"/>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descr="Free Tick Cross Png Transparent Images - PikPng">
            <a:extLst>
              <a:ext uri="{FF2B5EF4-FFF2-40B4-BE49-F238E27FC236}">
                <a16:creationId xmlns:a16="http://schemas.microsoft.com/office/drawing/2014/main" id="{099DA1B1-8F82-0D40-9C42-D171536D256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99850" y="5048250"/>
            <a:ext cx="902277" cy="9022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8619763"/>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A624848-9AE4-2840-A7CD-ACBFBDF99F7B}"/>
              </a:ext>
            </a:extLst>
          </p:cNvPr>
          <p:cNvSpPr txBox="1"/>
          <p:nvPr/>
        </p:nvSpPr>
        <p:spPr>
          <a:xfrm>
            <a:off x="559026" y="188640"/>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S.4 Property</a:t>
            </a:r>
          </a:p>
        </p:txBody>
      </p:sp>
      <p:pic>
        <p:nvPicPr>
          <p:cNvPr id="5" name="Picture 4">
            <a:extLst>
              <a:ext uri="{FF2B5EF4-FFF2-40B4-BE49-F238E27FC236}">
                <a16:creationId xmlns:a16="http://schemas.microsoft.com/office/drawing/2014/main" id="{20499D7A-38CC-484D-82D4-A4BB86E680AA}"/>
              </a:ext>
            </a:extLst>
          </p:cNvPr>
          <p:cNvPicPr>
            <a:picLocks noChangeAspect="1"/>
          </p:cNvPicPr>
          <p:nvPr>
            <p:custDataLst>
              <p:tags r:id="rId1"/>
            </p:custDataLst>
          </p:nvPr>
        </p:nvPicPr>
        <p:blipFill rotWithShape="1">
          <a:blip r:embed="rId4" cstate="print">
            <a:extLst>
              <a:ext uri="{28A0092B-C50C-407E-A947-70E740481C1C}">
                <a14:useLocalDpi xmlns:a14="http://schemas.microsoft.com/office/drawing/2010/main" val="0"/>
              </a:ext>
            </a:extLst>
          </a:blip>
          <a:srcRect r="5371" b="5620"/>
          <a:stretch/>
        </p:blipFill>
        <p:spPr>
          <a:xfrm>
            <a:off x="466978" y="2323015"/>
            <a:ext cx="2337572" cy="1763742"/>
          </a:xfrm>
          <a:prstGeom prst="rect">
            <a:avLst/>
          </a:prstGeom>
          <a:ln>
            <a:solidFill>
              <a:schemeClr val="tx1"/>
            </a:solidFill>
          </a:ln>
          <a:effectLst>
            <a:softEdge rad="112500"/>
          </a:effectLst>
        </p:spPr>
      </p:pic>
      <p:pic>
        <p:nvPicPr>
          <p:cNvPr id="6" name="Picture 5">
            <a:extLst>
              <a:ext uri="{FF2B5EF4-FFF2-40B4-BE49-F238E27FC236}">
                <a16:creationId xmlns:a16="http://schemas.microsoft.com/office/drawing/2014/main" id="{AD98C46C-3FDA-114E-AB7A-93BEF4467AF2}"/>
              </a:ext>
            </a:extLst>
          </p:cNvPr>
          <p:cNvPicPr>
            <a:picLocks noChangeAspect="1"/>
          </p:cNvPicPr>
          <p:nvPr/>
        </p:nvPicPr>
        <p:blipFill>
          <a:blip r:embed="rId5"/>
          <a:stretch>
            <a:fillRect/>
          </a:stretch>
        </p:blipFill>
        <p:spPr>
          <a:xfrm>
            <a:off x="3200750" y="4402347"/>
            <a:ext cx="2151377" cy="1799710"/>
          </a:xfrm>
          <a:prstGeom prst="rect">
            <a:avLst/>
          </a:prstGeom>
        </p:spPr>
      </p:pic>
      <p:pic>
        <p:nvPicPr>
          <p:cNvPr id="7" name="Picture 4" descr="H:\New IPLDP PowerPoints &amp; Lesson Plans\Theft\Photos\iphone-6GREY.png">
            <a:extLst>
              <a:ext uri="{FF2B5EF4-FFF2-40B4-BE49-F238E27FC236}">
                <a16:creationId xmlns:a16="http://schemas.microsoft.com/office/drawing/2014/main" id="{04A7537C-3914-7B4E-B148-38046CA585C0}"/>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585131" y="4402347"/>
            <a:ext cx="2411268" cy="190232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CFA0B3CF-7C56-194A-B01B-F701BDC94FC9}"/>
              </a:ext>
            </a:extLst>
          </p:cNvPr>
          <p:cNvPicPr>
            <a:picLocks noChangeAspect="1"/>
          </p:cNvPicPr>
          <p:nvPr/>
        </p:nvPicPr>
        <p:blipFill>
          <a:blip r:embed="rId7"/>
          <a:stretch>
            <a:fillRect/>
          </a:stretch>
        </p:blipFill>
        <p:spPr>
          <a:xfrm>
            <a:off x="492725" y="4402347"/>
            <a:ext cx="2448135" cy="2051735"/>
          </a:xfrm>
          <a:prstGeom prst="rect">
            <a:avLst/>
          </a:prstGeom>
        </p:spPr>
      </p:pic>
      <p:pic>
        <p:nvPicPr>
          <p:cNvPr id="9" name="Picture 8">
            <a:extLst>
              <a:ext uri="{FF2B5EF4-FFF2-40B4-BE49-F238E27FC236}">
                <a16:creationId xmlns:a16="http://schemas.microsoft.com/office/drawing/2014/main" id="{76D666A8-4BA8-FF40-8D67-A330E2E0D1DF}"/>
              </a:ext>
            </a:extLst>
          </p:cNvPr>
          <p:cNvPicPr>
            <a:picLocks noChangeAspect="1"/>
          </p:cNvPicPr>
          <p:nvPr/>
        </p:nvPicPr>
        <p:blipFill>
          <a:blip r:embed="rId8"/>
          <a:stretch>
            <a:fillRect/>
          </a:stretch>
        </p:blipFill>
        <p:spPr>
          <a:xfrm>
            <a:off x="8174468" y="2212442"/>
            <a:ext cx="2217840" cy="1588378"/>
          </a:xfrm>
          <a:prstGeom prst="rect">
            <a:avLst/>
          </a:prstGeom>
        </p:spPr>
      </p:pic>
      <p:pic>
        <p:nvPicPr>
          <p:cNvPr id="10" name="Picture 9">
            <a:extLst>
              <a:ext uri="{FF2B5EF4-FFF2-40B4-BE49-F238E27FC236}">
                <a16:creationId xmlns:a16="http://schemas.microsoft.com/office/drawing/2014/main" id="{9B75A55F-A4CE-4B4E-BC45-066752197B6E}"/>
              </a:ext>
            </a:extLst>
          </p:cNvPr>
          <p:cNvPicPr>
            <a:picLocks noChangeAspect="1"/>
          </p:cNvPicPr>
          <p:nvPr/>
        </p:nvPicPr>
        <p:blipFill>
          <a:blip r:embed="rId9"/>
          <a:stretch>
            <a:fillRect/>
          </a:stretch>
        </p:blipFill>
        <p:spPr>
          <a:xfrm>
            <a:off x="2955757" y="2335047"/>
            <a:ext cx="2629374" cy="1763742"/>
          </a:xfrm>
          <a:prstGeom prst="rect">
            <a:avLst/>
          </a:prstGeom>
        </p:spPr>
      </p:pic>
      <p:pic>
        <p:nvPicPr>
          <p:cNvPr id="11" name="Picture 10">
            <a:extLst>
              <a:ext uri="{FF2B5EF4-FFF2-40B4-BE49-F238E27FC236}">
                <a16:creationId xmlns:a16="http://schemas.microsoft.com/office/drawing/2014/main" id="{BD70DF15-D171-ED4E-84DB-397519826EBF}"/>
              </a:ext>
            </a:extLst>
          </p:cNvPr>
          <p:cNvPicPr>
            <a:picLocks noChangeAspect="1"/>
          </p:cNvPicPr>
          <p:nvPr/>
        </p:nvPicPr>
        <p:blipFill>
          <a:blip r:embed="rId10"/>
          <a:stretch>
            <a:fillRect/>
          </a:stretch>
        </p:blipFill>
        <p:spPr>
          <a:xfrm>
            <a:off x="5757256" y="2391916"/>
            <a:ext cx="2067017" cy="1548268"/>
          </a:xfrm>
          <a:prstGeom prst="rect">
            <a:avLst/>
          </a:prstGeom>
        </p:spPr>
      </p:pic>
      <p:sp>
        <p:nvSpPr>
          <p:cNvPr id="2" name="TextBox 1">
            <a:extLst>
              <a:ext uri="{FF2B5EF4-FFF2-40B4-BE49-F238E27FC236}">
                <a16:creationId xmlns:a16="http://schemas.microsoft.com/office/drawing/2014/main" id="{8FFB767E-3876-4B49-B074-8A2A7D86D302}"/>
              </a:ext>
            </a:extLst>
          </p:cNvPr>
          <p:cNvSpPr txBox="1"/>
          <p:nvPr/>
        </p:nvSpPr>
        <p:spPr>
          <a:xfrm>
            <a:off x="559025" y="1126114"/>
            <a:ext cx="9833283" cy="523220"/>
          </a:xfrm>
          <a:prstGeom prst="rect">
            <a:avLst/>
          </a:prstGeom>
          <a:noFill/>
        </p:spPr>
        <p:txBody>
          <a:bodyPr wrap="square" rtlCol="0">
            <a:spAutoFit/>
          </a:bodyPr>
          <a:lstStyle/>
          <a:p>
            <a:r>
              <a:rPr lang="en-US" sz="2800" dirty="0"/>
              <a:t>Research: What is classed as ‘property’ under the Theft Act 1968?</a:t>
            </a:r>
          </a:p>
        </p:txBody>
      </p:sp>
      <p:sp>
        <p:nvSpPr>
          <p:cNvPr id="3" name="TextBox 2">
            <a:extLst>
              <a:ext uri="{FF2B5EF4-FFF2-40B4-BE49-F238E27FC236}">
                <a16:creationId xmlns:a16="http://schemas.microsoft.com/office/drawing/2014/main" id="{737A664B-DA69-9246-9E6B-05693629D7E9}"/>
              </a:ext>
            </a:extLst>
          </p:cNvPr>
          <p:cNvSpPr txBox="1"/>
          <p:nvPr/>
        </p:nvSpPr>
        <p:spPr>
          <a:xfrm>
            <a:off x="8229403" y="4201118"/>
            <a:ext cx="3728624" cy="646331"/>
          </a:xfrm>
          <a:prstGeom prst="rect">
            <a:avLst/>
          </a:prstGeom>
          <a:noFill/>
        </p:spPr>
        <p:txBody>
          <a:bodyPr wrap="square" rtlCol="0">
            <a:spAutoFit/>
          </a:bodyPr>
          <a:lstStyle/>
          <a:p>
            <a:r>
              <a:rPr lang="en-US" sz="3600" dirty="0"/>
              <a:t>Real / Personal </a:t>
            </a:r>
          </a:p>
        </p:txBody>
      </p:sp>
    </p:spTree>
    <p:extLst>
      <p:ext uri="{BB962C8B-B14F-4D97-AF65-F5344CB8AC3E}">
        <p14:creationId xmlns:p14="http://schemas.microsoft.com/office/powerpoint/2010/main" val="1887713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62358A1-07D3-5F46-A4B1-875847B3DD9A}"/>
              </a:ext>
            </a:extLst>
          </p:cNvPr>
          <p:cNvSpPr txBox="1"/>
          <p:nvPr/>
        </p:nvSpPr>
        <p:spPr>
          <a:xfrm>
            <a:off x="1889986" y="190998"/>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S.4 Property</a:t>
            </a:r>
          </a:p>
        </p:txBody>
      </p:sp>
      <p:sp>
        <p:nvSpPr>
          <p:cNvPr id="5" name="Content Placeholder 2">
            <a:extLst>
              <a:ext uri="{FF2B5EF4-FFF2-40B4-BE49-F238E27FC236}">
                <a16:creationId xmlns:a16="http://schemas.microsoft.com/office/drawing/2014/main" id="{B0BCCD87-744D-9A4A-A6C3-62FC37283123}"/>
              </a:ext>
            </a:extLst>
          </p:cNvPr>
          <p:cNvSpPr txBox="1">
            <a:spLocks/>
          </p:cNvSpPr>
          <p:nvPr>
            <p:custDataLst>
              <p:tags r:id="rId1"/>
            </p:custDataLst>
          </p:nvPr>
        </p:nvSpPr>
        <p:spPr bwMode="auto">
          <a:xfrm>
            <a:off x="598578" y="2113950"/>
            <a:ext cx="6665822" cy="42497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32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32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32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32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18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1800">
                <a:solidFill>
                  <a:schemeClr val="accent2"/>
                </a:solidFill>
                <a:latin typeface="+mn-lt"/>
              </a:defRPr>
            </a:lvl6pPr>
            <a:lvl7pPr marL="2971800" indent="-228600" algn="l" rtl="0" fontAlgn="base">
              <a:spcBef>
                <a:spcPct val="20000"/>
              </a:spcBef>
              <a:spcAft>
                <a:spcPct val="0"/>
              </a:spcAft>
              <a:buChar char="»"/>
              <a:defRPr sz="1800">
                <a:solidFill>
                  <a:schemeClr val="accent2"/>
                </a:solidFill>
                <a:latin typeface="+mn-lt"/>
              </a:defRPr>
            </a:lvl7pPr>
            <a:lvl8pPr marL="3429000" indent="-228600" algn="l" rtl="0" fontAlgn="base">
              <a:spcBef>
                <a:spcPct val="20000"/>
              </a:spcBef>
              <a:spcAft>
                <a:spcPct val="0"/>
              </a:spcAft>
              <a:buChar char="»"/>
              <a:defRPr sz="1800">
                <a:solidFill>
                  <a:schemeClr val="accent2"/>
                </a:solidFill>
                <a:latin typeface="+mn-lt"/>
              </a:defRPr>
            </a:lvl8pPr>
            <a:lvl9pPr marL="3886200" indent="-228600" algn="l" rtl="0" fontAlgn="base">
              <a:spcBef>
                <a:spcPct val="20000"/>
              </a:spcBef>
              <a:spcAft>
                <a:spcPct val="0"/>
              </a:spcAft>
              <a:buChar char="»"/>
              <a:defRPr sz="1800">
                <a:solidFill>
                  <a:schemeClr val="accent2"/>
                </a:solidFill>
                <a:latin typeface="+mn-lt"/>
              </a:defRPr>
            </a:lvl9p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t>Wild creatures </a:t>
            </a:r>
            <a:b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b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(unless tamed or kept in captivity)</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t>Mushrooms</a:t>
            </a:r>
            <a:r>
              <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growing wild on any land</a:t>
            </a:r>
            <a:endParaRPr lang="en-GB" sz="2400" kern="0" dirty="0">
              <a:solidFill>
                <a:schemeClr val="tx1"/>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20000"/>
              </a:spcBef>
              <a:spcAft>
                <a:spcPct val="0"/>
              </a:spcAft>
              <a:buClrTx/>
              <a:buSzTx/>
              <a:buFontTx/>
              <a:buNone/>
              <a:tabLst/>
              <a:defRPr/>
            </a:pPr>
            <a:r>
              <a:rPr lang="en-GB" sz="2400" kern="0" dirty="0">
                <a:solidFill>
                  <a:srgbClr val="7030A0"/>
                </a:solidFill>
                <a:latin typeface="Arial" panose="020B0604020202020204" pitchFamily="34" charset="0"/>
                <a:cs typeface="Arial" panose="020B0604020202020204" pitchFamily="34" charset="0"/>
              </a:rPr>
              <a:t>The 3 F’s! - F</a:t>
            </a:r>
            <a: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t>lowers,</a:t>
            </a:r>
            <a:r>
              <a:rPr kumimoji="0" lang="en-GB" sz="2400" b="0" i="0" u="none" strike="noStrike" kern="0" cap="none" spc="0" normalizeH="0" noProof="0" dirty="0">
                <a:ln>
                  <a:noFill/>
                </a:ln>
                <a:solidFill>
                  <a:srgbClr val="7030A0"/>
                </a:solidFill>
                <a:effectLst/>
                <a:uLnTx/>
                <a:uFillTx/>
                <a:latin typeface="Arial" panose="020B0604020202020204" pitchFamily="34" charset="0"/>
                <a:cs typeface="Arial" panose="020B0604020202020204" pitchFamily="34" charset="0"/>
              </a:rPr>
              <a:t> F</a:t>
            </a:r>
            <a:r>
              <a:rPr kumimoji="0" lang="en-GB" sz="2400" b="0" i="0" u="none" strike="noStrike" kern="0" cap="none" spc="0" normalizeH="0" baseline="0" noProof="0" dirty="0">
                <a:ln>
                  <a:noFill/>
                </a:ln>
                <a:solidFill>
                  <a:srgbClr val="7030A0"/>
                </a:solidFill>
                <a:effectLst/>
                <a:uLnTx/>
                <a:uFillTx/>
                <a:latin typeface="Arial" panose="020B0604020202020204" pitchFamily="34" charset="0"/>
                <a:cs typeface="Arial" panose="020B0604020202020204" pitchFamily="34" charset="0"/>
              </a:rPr>
              <a:t>ruit </a:t>
            </a: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or</a:t>
            </a:r>
            <a:r>
              <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rPr>
              <a:t> </a:t>
            </a:r>
            <a:r>
              <a:rPr lang="en-GB" sz="2400" kern="0" dirty="0">
                <a:solidFill>
                  <a:srgbClr val="7030A0"/>
                </a:solidFill>
                <a:latin typeface="Arial" panose="020B0604020202020204" pitchFamily="34" charset="0"/>
                <a:cs typeface="Arial" panose="020B0604020202020204" pitchFamily="34" charset="0"/>
              </a:rPr>
              <a:t>F</a:t>
            </a:r>
            <a:r>
              <a:rPr kumimoji="0" lang="en-GB" sz="2400" b="0" i="0" u="none" strike="noStrike" kern="0" cap="none" spc="0" normalizeH="0" baseline="0" noProof="0" dirty="0" err="1">
                <a:ln>
                  <a:noFill/>
                </a:ln>
                <a:solidFill>
                  <a:srgbClr val="7030A0"/>
                </a:solidFill>
                <a:effectLst/>
                <a:uLnTx/>
                <a:uFillTx/>
                <a:latin typeface="Arial" panose="020B0604020202020204" pitchFamily="34" charset="0"/>
                <a:cs typeface="Arial" panose="020B0604020202020204" pitchFamily="34" charset="0"/>
              </a:rPr>
              <a:t>oliage</a:t>
            </a:r>
            <a:r>
              <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of a plant growing wild </a:t>
            </a:r>
            <a:r>
              <a:rPr kumimoji="0" lang="en-GB" sz="2400" b="1" i="0" u="none" strike="noStrike" kern="0" cap="none" spc="0" normalizeH="0" baseline="0" noProof="0" dirty="0">
                <a:ln>
                  <a:noFill/>
                </a:ln>
                <a:solidFill>
                  <a:srgbClr val="FF0000"/>
                </a:solidFill>
                <a:effectLst/>
                <a:uLnTx/>
                <a:uFillTx/>
                <a:latin typeface="Arial" panose="020B0604020202020204" pitchFamily="34" charset="0"/>
                <a:cs typeface="Arial" panose="020B0604020202020204" pitchFamily="34" charset="0"/>
              </a:rPr>
              <a:t>unless</a:t>
            </a:r>
            <a:r>
              <a:rPr kumimoji="0" lang="en-GB" sz="24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rPr>
              <a:t> </a:t>
            </a:r>
            <a:r>
              <a:rPr kumimoji="0" lang="en-GB" sz="2400" b="0" i="0" u="none"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picked for reward, sale or commercial purposes</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3200" b="0" i="0" u="none" strike="noStrike" kern="0" cap="none" spc="0" normalizeH="0" baseline="0" noProof="0" dirty="0">
              <a:ln>
                <a:noFill/>
              </a:ln>
              <a:solidFill>
                <a:srgbClr val="3333FF"/>
              </a:solidFill>
              <a:effectLst/>
              <a:uLnTx/>
              <a:uFillTx/>
              <a:latin typeface="Verdana"/>
              <a:ea typeface="ＭＳ Ｐゴシック" pitchFamily="-112" charset="-128"/>
            </a:endParaRP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3200" b="0" i="0" u="none" strike="noStrike" kern="0" cap="none" spc="0" normalizeH="0" baseline="0" noProof="0" dirty="0">
              <a:ln>
                <a:noFill/>
              </a:ln>
              <a:solidFill>
                <a:srgbClr val="3333FF"/>
              </a:solidFill>
              <a:effectLst/>
              <a:uLnTx/>
              <a:uFillTx/>
              <a:latin typeface="Verdana"/>
              <a:ea typeface="ＭＳ Ｐゴシック" pitchFamily="-112" charset="-128"/>
            </a:endParaRPr>
          </a:p>
        </p:txBody>
      </p:sp>
      <p:sp>
        <p:nvSpPr>
          <p:cNvPr id="6" name="Rectangle 5">
            <a:extLst>
              <a:ext uri="{FF2B5EF4-FFF2-40B4-BE49-F238E27FC236}">
                <a16:creationId xmlns:a16="http://schemas.microsoft.com/office/drawing/2014/main" id="{1BF0C1B4-55F2-3048-8745-00FC8107A9FB}"/>
              </a:ext>
            </a:extLst>
          </p:cNvPr>
          <p:cNvSpPr/>
          <p:nvPr/>
        </p:nvSpPr>
        <p:spPr>
          <a:xfrm>
            <a:off x="466498" y="1211065"/>
            <a:ext cx="8005869" cy="461665"/>
          </a:xfrm>
          <a:prstGeom prst="rect">
            <a:avLst/>
          </a:prstGeom>
        </p:spPr>
        <p:txBody>
          <a:bodyPr wrap="square">
            <a:spAutoFit/>
          </a:bodyPr>
          <a:lstStyle/>
          <a:p>
            <a:pPr lvl="0" algn="l" eaLnBrk="0" hangingPunct="0">
              <a:spcBef>
                <a:spcPct val="20000"/>
              </a:spcBef>
              <a:defRPr/>
            </a:pPr>
            <a:r>
              <a:rPr lang="en-GB" sz="2400" kern="0" dirty="0">
                <a:latin typeface="Arial" panose="020B0604020202020204" pitchFamily="34" charset="0"/>
                <a:cs typeface="Arial" panose="020B0604020202020204" pitchFamily="34" charset="0"/>
              </a:rPr>
              <a:t>Property does </a:t>
            </a:r>
            <a:r>
              <a:rPr lang="en-GB" sz="2400" b="1" u="sng" kern="0" dirty="0">
                <a:latin typeface="Arial" panose="020B0604020202020204" pitchFamily="34" charset="0"/>
                <a:cs typeface="Arial" panose="020B0604020202020204" pitchFamily="34" charset="0"/>
              </a:rPr>
              <a:t>NOT</a:t>
            </a:r>
            <a:r>
              <a:rPr lang="en-GB" sz="2400" kern="0" dirty="0">
                <a:latin typeface="Arial" panose="020B0604020202020204" pitchFamily="34" charset="0"/>
                <a:cs typeface="Arial" panose="020B0604020202020204" pitchFamily="34" charset="0"/>
              </a:rPr>
              <a:t> include:</a:t>
            </a:r>
          </a:p>
        </p:txBody>
      </p:sp>
      <p:pic>
        <p:nvPicPr>
          <p:cNvPr id="7" name="Picture 6">
            <a:extLst>
              <a:ext uri="{FF2B5EF4-FFF2-40B4-BE49-F238E27FC236}">
                <a16:creationId xmlns:a16="http://schemas.microsoft.com/office/drawing/2014/main" id="{D81EE6E6-CB7B-614E-8F21-D1152BBD655D}"/>
              </a:ext>
            </a:extLst>
          </p:cNvPr>
          <p:cNvPicPr>
            <a:picLocks noChangeAspect="1"/>
          </p:cNvPicPr>
          <p:nvPr/>
        </p:nvPicPr>
        <p:blipFill>
          <a:blip r:embed="rId4"/>
          <a:stretch>
            <a:fillRect/>
          </a:stretch>
        </p:blipFill>
        <p:spPr>
          <a:xfrm>
            <a:off x="8299000" y="4707695"/>
            <a:ext cx="2282361" cy="1284365"/>
          </a:xfrm>
          <a:prstGeom prst="rect">
            <a:avLst/>
          </a:prstGeom>
        </p:spPr>
      </p:pic>
      <p:pic>
        <p:nvPicPr>
          <p:cNvPr id="8" name="Picture 7">
            <a:extLst>
              <a:ext uri="{FF2B5EF4-FFF2-40B4-BE49-F238E27FC236}">
                <a16:creationId xmlns:a16="http://schemas.microsoft.com/office/drawing/2014/main" id="{B4A158CE-CC40-704C-8E11-022616A44A05}"/>
              </a:ext>
            </a:extLst>
          </p:cNvPr>
          <p:cNvPicPr>
            <a:picLocks noChangeAspect="1"/>
          </p:cNvPicPr>
          <p:nvPr/>
        </p:nvPicPr>
        <p:blipFill>
          <a:blip r:embed="rId5"/>
          <a:stretch>
            <a:fillRect/>
          </a:stretch>
        </p:blipFill>
        <p:spPr>
          <a:xfrm>
            <a:off x="8299001" y="3181740"/>
            <a:ext cx="2282361" cy="1152128"/>
          </a:xfrm>
          <a:prstGeom prst="rect">
            <a:avLst/>
          </a:prstGeom>
        </p:spPr>
      </p:pic>
      <p:pic>
        <p:nvPicPr>
          <p:cNvPr id="9" name="Picture 8">
            <a:extLst>
              <a:ext uri="{FF2B5EF4-FFF2-40B4-BE49-F238E27FC236}">
                <a16:creationId xmlns:a16="http://schemas.microsoft.com/office/drawing/2014/main" id="{5D656A9F-B37C-0B4F-AF3C-3A69F89711FD}"/>
              </a:ext>
            </a:extLst>
          </p:cNvPr>
          <p:cNvPicPr>
            <a:picLocks noChangeAspect="1"/>
          </p:cNvPicPr>
          <p:nvPr/>
        </p:nvPicPr>
        <p:blipFill>
          <a:blip r:embed="rId6"/>
          <a:stretch>
            <a:fillRect/>
          </a:stretch>
        </p:blipFill>
        <p:spPr>
          <a:xfrm>
            <a:off x="8299001" y="1508122"/>
            <a:ext cx="2282362" cy="1211656"/>
          </a:xfrm>
          <a:prstGeom prst="rect">
            <a:avLst/>
          </a:prstGeom>
        </p:spPr>
      </p:pic>
    </p:spTree>
    <p:extLst>
      <p:ext uri="{BB962C8B-B14F-4D97-AF65-F5344CB8AC3E}">
        <p14:creationId xmlns:p14="http://schemas.microsoft.com/office/powerpoint/2010/main" val="30502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A31F97C-E4B6-6A4D-B8A0-5D0AC84D60F9}"/>
              </a:ext>
            </a:extLst>
          </p:cNvPr>
          <p:cNvSpPr txBox="1"/>
          <p:nvPr/>
        </p:nvSpPr>
        <p:spPr>
          <a:xfrm>
            <a:off x="396032" y="286374"/>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S.4 Property</a:t>
            </a:r>
          </a:p>
        </p:txBody>
      </p:sp>
      <p:sp>
        <p:nvSpPr>
          <p:cNvPr id="5" name="TextBox 4">
            <a:extLst>
              <a:ext uri="{FF2B5EF4-FFF2-40B4-BE49-F238E27FC236}">
                <a16:creationId xmlns:a16="http://schemas.microsoft.com/office/drawing/2014/main" id="{9C35DEEB-5C4C-6342-B2FA-DEB6DA5801A6}"/>
              </a:ext>
            </a:extLst>
          </p:cNvPr>
          <p:cNvSpPr txBox="1">
            <a:spLocks noChangeArrowheads="1"/>
          </p:cNvSpPr>
          <p:nvPr/>
        </p:nvSpPr>
        <p:spPr bwMode="auto">
          <a:xfrm>
            <a:off x="396032" y="1431650"/>
            <a:ext cx="8496944"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eaLnBrk="1" hangingPunct="1">
              <a:spcBef>
                <a:spcPct val="0"/>
              </a:spcBef>
            </a:pPr>
            <a:r>
              <a:rPr lang="en-GB" altLang="en-US" sz="3200" dirty="0">
                <a:cs typeface="Arial" panose="020B0604020202020204" pitchFamily="34" charset="0"/>
              </a:rPr>
              <a:t>General rule = land </a:t>
            </a:r>
            <a:r>
              <a:rPr lang="en-GB" altLang="en-US" sz="3200" u="sng" dirty="0">
                <a:solidFill>
                  <a:srgbClr val="FF0000"/>
                </a:solidFill>
                <a:cs typeface="Arial" panose="020B0604020202020204" pitchFamily="34" charset="0"/>
              </a:rPr>
              <a:t>cannot</a:t>
            </a:r>
            <a:r>
              <a:rPr lang="en-GB" altLang="en-US" sz="3200" dirty="0">
                <a:cs typeface="Arial" panose="020B0604020202020204" pitchFamily="34" charset="0"/>
              </a:rPr>
              <a:t> be stolen!</a:t>
            </a:r>
          </a:p>
        </p:txBody>
      </p:sp>
      <p:sp>
        <p:nvSpPr>
          <p:cNvPr id="6" name="TextBox 5">
            <a:extLst>
              <a:ext uri="{FF2B5EF4-FFF2-40B4-BE49-F238E27FC236}">
                <a16:creationId xmlns:a16="http://schemas.microsoft.com/office/drawing/2014/main" id="{6EB06E8D-E2ED-C344-9CFA-45BD09CC2DCD}"/>
              </a:ext>
            </a:extLst>
          </p:cNvPr>
          <p:cNvSpPr txBox="1">
            <a:spLocks noChangeArrowheads="1"/>
          </p:cNvSpPr>
          <p:nvPr/>
        </p:nvSpPr>
        <p:spPr bwMode="auto">
          <a:xfrm>
            <a:off x="396032" y="2138344"/>
            <a:ext cx="628733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defRPr>
                <a:solidFill>
                  <a:schemeClr val="tx1"/>
                </a:solidFill>
                <a:latin typeface="Arial" panose="020B0604020202020204" pitchFamily="34" charset="0"/>
                <a:ea typeface="MS PGothic" panose="020B0600070205080204" pitchFamily="34" charset="-128"/>
              </a:defRPr>
            </a:lvl1pPr>
            <a:lvl2pPr marL="742950" indent="-28575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eaLnBrk="1" hangingPunct="1">
              <a:spcBef>
                <a:spcPct val="0"/>
              </a:spcBef>
            </a:pPr>
            <a:r>
              <a:rPr lang="en-GB" altLang="en-US" sz="2400" b="1" dirty="0">
                <a:cs typeface="Arial" panose="020B0604020202020204" pitchFamily="34" charset="0"/>
              </a:rPr>
              <a:t>Exceptions to the general rule include:</a:t>
            </a:r>
          </a:p>
        </p:txBody>
      </p:sp>
      <p:graphicFrame>
        <p:nvGraphicFramePr>
          <p:cNvPr id="7" name="Content Placeholder 3">
            <a:extLst>
              <a:ext uri="{FF2B5EF4-FFF2-40B4-BE49-F238E27FC236}">
                <a16:creationId xmlns:a16="http://schemas.microsoft.com/office/drawing/2014/main" id="{3B44B87E-EFE0-C742-BAFF-ABAB71B42170}"/>
              </a:ext>
            </a:extLst>
          </p:cNvPr>
          <p:cNvGraphicFramePr>
            <a:graphicFrameLocks/>
          </p:cNvGraphicFramePr>
          <p:nvPr/>
        </p:nvGraphicFramePr>
        <p:xfrm>
          <a:off x="396032" y="2914178"/>
          <a:ext cx="7291143" cy="3657448"/>
        </p:xfrm>
        <a:graphic>
          <a:graphicData uri="http://schemas.openxmlformats.org/drawingml/2006/table">
            <a:tbl>
              <a:tblPr firstRow="1" bandRow="1">
                <a:tableStyleId>{93296810-A885-4BE3-A3E7-6D5BEEA58F35}</a:tableStyleId>
              </a:tblPr>
              <a:tblGrid>
                <a:gridCol w="2430381">
                  <a:extLst>
                    <a:ext uri="{9D8B030D-6E8A-4147-A177-3AD203B41FA5}">
                      <a16:colId xmlns:a16="http://schemas.microsoft.com/office/drawing/2014/main" val="20000"/>
                    </a:ext>
                  </a:extLst>
                </a:gridCol>
                <a:gridCol w="2430381">
                  <a:extLst>
                    <a:ext uri="{9D8B030D-6E8A-4147-A177-3AD203B41FA5}">
                      <a16:colId xmlns:a16="http://schemas.microsoft.com/office/drawing/2014/main" val="20001"/>
                    </a:ext>
                  </a:extLst>
                </a:gridCol>
                <a:gridCol w="2430381">
                  <a:extLst>
                    <a:ext uri="{9D8B030D-6E8A-4147-A177-3AD203B41FA5}">
                      <a16:colId xmlns:a16="http://schemas.microsoft.com/office/drawing/2014/main" val="20002"/>
                    </a:ext>
                  </a:extLst>
                </a:gridCol>
              </a:tblGrid>
              <a:tr h="330147">
                <a:tc>
                  <a:txBody>
                    <a:bodyPr/>
                    <a:lstStyle/>
                    <a:p>
                      <a:pPr algn="ctr"/>
                      <a:r>
                        <a:rPr lang="en-GB" sz="1800" dirty="0"/>
                        <a:t>Trustees</a:t>
                      </a:r>
                    </a:p>
                  </a:txBody>
                  <a:tcPr marL="111760" marR="111760" marT="45701" marB="45701"/>
                </a:tc>
                <a:tc>
                  <a:txBody>
                    <a:bodyPr/>
                    <a:lstStyle/>
                    <a:p>
                      <a:pPr algn="ctr"/>
                      <a:r>
                        <a:rPr lang="en-GB" sz="1800" dirty="0"/>
                        <a:t>Strangers</a:t>
                      </a:r>
                    </a:p>
                  </a:txBody>
                  <a:tcPr marL="111760" marR="111760" marT="45701" marB="45701"/>
                </a:tc>
                <a:tc>
                  <a:txBody>
                    <a:bodyPr/>
                    <a:lstStyle/>
                    <a:p>
                      <a:pPr algn="ctr"/>
                      <a:r>
                        <a:rPr lang="en-GB" sz="1800" dirty="0"/>
                        <a:t>Tenant</a:t>
                      </a:r>
                    </a:p>
                  </a:txBody>
                  <a:tcPr marL="111760" marR="111760" marT="45701" marB="45701"/>
                </a:tc>
                <a:extLst>
                  <a:ext uri="{0D108BD9-81ED-4DB2-BD59-A6C34878D82A}">
                    <a16:rowId xmlns:a16="http://schemas.microsoft.com/office/drawing/2014/main" val="10000"/>
                  </a:ext>
                </a:extLst>
              </a:tr>
              <a:tr h="1075054">
                <a:tc>
                  <a:txBody>
                    <a:bodyPr/>
                    <a:lstStyle/>
                    <a:p>
                      <a:pPr algn="ctr"/>
                      <a:r>
                        <a:rPr lang="en-GB" sz="1800" dirty="0"/>
                        <a:t>Trustees or Personal Representatives can steal land by dealing with it in a</a:t>
                      </a:r>
                      <a:r>
                        <a:rPr lang="en-GB" sz="1800" baseline="0" dirty="0"/>
                        <a:t> breach of confidence.</a:t>
                      </a:r>
                      <a:endParaRPr lang="en-GB" sz="1800" dirty="0"/>
                    </a:p>
                  </a:txBody>
                  <a:tcPr marL="111760" marR="111760" marT="45701" marB="45701"/>
                </a:tc>
                <a:tc>
                  <a:txBody>
                    <a:bodyPr/>
                    <a:lstStyle/>
                    <a:p>
                      <a:pPr algn="ctr"/>
                      <a:r>
                        <a:rPr lang="en-GB" sz="1800" dirty="0"/>
                        <a:t>A person not in possession of the land can steal by severing it.</a:t>
                      </a:r>
                    </a:p>
                  </a:txBody>
                  <a:tcPr marL="111760" marR="111760" marT="45701" marB="45701"/>
                </a:tc>
                <a:tc>
                  <a:txBody>
                    <a:bodyPr/>
                    <a:lstStyle/>
                    <a:p>
                      <a:pPr algn="ctr"/>
                      <a:r>
                        <a:rPr lang="en-GB" sz="1800" dirty="0"/>
                        <a:t>A tenant in possession can steal</a:t>
                      </a:r>
                      <a:r>
                        <a:rPr lang="en-GB" sz="1800" baseline="0" dirty="0"/>
                        <a:t> fixtures and structures.</a:t>
                      </a:r>
                      <a:endParaRPr lang="en-GB" sz="1800" dirty="0"/>
                    </a:p>
                  </a:txBody>
                  <a:tcPr marL="111760" marR="111760" marT="45701" marB="45701"/>
                </a:tc>
                <a:extLst>
                  <a:ext uri="{0D108BD9-81ED-4DB2-BD59-A6C34878D82A}">
                    <a16:rowId xmlns:a16="http://schemas.microsoft.com/office/drawing/2014/main" val="10001"/>
                  </a:ext>
                </a:extLst>
              </a:tr>
              <a:tr h="873476">
                <a:tc>
                  <a:txBody>
                    <a:bodyPr/>
                    <a:lstStyle/>
                    <a:p>
                      <a:pPr algn="ctr"/>
                      <a:r>
                        <a:rPr lang="en-GB" sz="1800" dirty="0"/>
                        <a:t>An executor of an estate selling land for their own benefit.</a:t>
                      </a:r>
                    </a:p>
                  </a:txBody>
                  <a:tcPr marL="111760" marR="111760" marT="45701" marB="45701"/>
                </a:tc>
                <a:tc>
                  <a:txBody>
                    <a:bodyPr/>
                    <a:lstStyle/>
                    <a:p>
                      <a:pPr algn="ctr"/>
                      <a:r>
                        <a:rPr lang="en-GB" sz="1800" dirty="0"/>
                        <a:t>A enters</a:t>
                      </a:r>
                      <a:r>
                        <a:rPr lang="en-GB" sz="1800" baseline="0" dirty="0"/>
                        <a:t> B’s land and removes a stone statue fixed to the land.</a:t>
                      </a:r>
                      <a:endParaRPr lang="en-GB" sz="1800" dirty="0"/>
                    </a:p>
                  </a:txBody>
                  <a:tcPr marL="111760" marR="111760" marT="45701" marB="45701"/>
                </a:tc>
                <a:tc>
                  <a:txBody>
                    <a:bodyPr/>
                    <a:lstStyle/>
                    <a:p>
                      <a:pPr algn="ctr"/>
                      <a:r>
                        <a:rPr lang="en-GB" sz="1800" dirty="0"/>
                        <a:t>A tenant removing a fireplace fixed to the wall from premises that they rent.</a:t>
                      </a:r>
                    </a:p>
                  </a:txBody>
                  <a:tcPr marL="111760" marR="111760" marT="45701" marB="45701"/>
                </a:tc>
                <a:extLst>
                  <a:ext uri="{0D108BD9-81ED-4DB2-BD59-A6C34878D82A}">
                    <a16:rowId xmlns:a16="http://schemas.microsoft.com/office/drawing/2014/main" val="10002"/>
                  </a:ext>
                </a:extLst>
              </a:tr>
              <a:tr h="470321">
                <a:tc>
                  <a:txBody>
                    <a:bodyPr/>
                    <a:lstStyle/>
                    <a:p>
                      <a:pPr algn="ctr"/>
                      <a:r>
                        <a:rPr lang="en-GB" sz="1800" dirty="0"/>
                        <a:t>BREACH</a:t>
                      </a:r>
                    </a:p>
                  </a:txBody>
                  <a:tcPr marL="111760" marR="111760" marT="45701" marB="45701"/>
                </a:tc>
                <a:tc>
                  <a:txBody>
                    <a:bodyPr/>
                    <a:lstStyle/>
                    <a:p>
                      <a:pPr algn="ctr"/>
                      <a:r>
                        <a:rPr lang="en-GB" sz="1800" dirty="0"/>
                        <a:t>SEVER </a:t>
                      </a:r>
                    </a:p>
                  </a:txBody>
                  <a:tcPr marL="111760" marR="111760" marT="45701" marB="45701"/>
                </a:tc>
                <a:tc>
                  <a:txBody>
                    <a:bodyPr/>
                    <a:lstStyle/>
                    <a:p>
                      <a:pPr algn="ctr"/>
                      <a:r>
                        <a:rPr lang="en-GB" sz="1800" dirty="0"/>
                        <a:t>FIXTURES &amp; STRUCTURES</a:t>
                      </a:r>
                    </a:p>
                  </a:txBody>
                  <a:tcPr marL="111760" marR="111760" marT="45701" marB="45701"/>
                </a:tc>
                <a:extLst>
                  <a:ext uri="{0D108BD9-81ED-4DB2-BD59-A6C34878D82A}">
                    <a16:rowId xmlns:a16="http://schemas.microsoft.com/office/drawing/2014/main" val="10003"/>
                  </a:ext>
                </a:extLst>
              </a:tr>
            </a:tbl>
          </a:graphicData>
        </a:graphic>
      </p:graphicFrame>
      <p:pic>
        <p:nvPicPr>
          <p:cNvPr id="12290" name="Picture 2" descr="What Does the Trustee of a Trust Do? - SmartAsset">
            <a:extLst>
              <a:ext uri="{FF2B5EF4-FFF2-40B4-BE49-F238E27FC236}">
                <a16:creationId xmlns:a16="http://schemas.microsoft.com/office/drawing/2014/main" id="{E444AF37-68BD-CE4C-8683-429C04C1862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92976" y="1144695"/>
            <a:ext cx="2830733" cy="1404982"/>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How to Dig Up a Small Tree | Timberland Tree Care">
            <a:extLst>
              <a:ext uri="{FF2B5EF4-FFF2-40B4-BE49-F238E27FC236}">
                <a16:creationId xmlns:a16="http://schemas.microsoft.com/office/drawing/2014/main" id="{A53BA90F-A1EA-214E-B0E4-E4CA518147C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92976" y="2909115"/>
            <a:ext cx="2830733" cy="1640866"/>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Can You Have a Fireplace in an Apartment? | Direct Fireplaces">
            <a:extLst>
              <a:ext uri="{FF2B5EF4-FFF2-40B4-BE49-F238E27FC236}">
                <a16:creationId xmlns:a16="http://schemas.microsoft.com/office/drawing/2014/main" id="{9DCE6878-C139-A34E-9229-67460D25EF3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892976" y="4909419"/>
            <a:ext cx="2830733" cy="1662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7212893"/>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1010C62-F35E-8D47-A18E-70C1C1A5F61C}"/>
              </a:ext>
            </a:extLst>
          </p:cNvPr>
          <p:cNvSpPr txBox="1"/>
          <p:nvPr/>
        </p:nvSpPr>
        <p:spPr>
          <a:xfrm>
            <a:off x="589560" y="856180"/>
            <a:ext cx="4560584" cy="1128068"/>
          </a:xfrm>
          <a:prstGeom prst="rect">
            <a:avLst/>
          </a:prstGeom>
        </p:spPr>
        <p:txBody>
          <a:bodyPr vert="horz" lIns="91440" tIns="45720" rIns="91440" bIns="45720" rtlCol="0" anchor="ctr">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4000" b="1" dirty="0">
                <a:latin typeface="+mj-lt"/>
                <a:ea typeface="+mj-ea"/>
                <a:cs typeface="+mj-cs"/>
              </a:rPr>
              <a:t>Personal Data </a:t>
            </a:r>
          </a:p>
        </p:txBody>
      </p:sp>
      <p:sp>
        <p:nvSpPr>
          <p:cNvPr id="5" name="Content Placeholder 2">
            <a:extLst>
              <a:ext uri="{FF2B5EF4-FFF2-40B4-BE49-F238E27FC236}">
                <a16:creationId xmlns:a16="http://schemas.microsoft.com/office/drawing/2014/main" id="{A7C59AFC-FCFF-1B4D-8CA2-A08F5C0904BE}"/>
              </a:ext>
            </a:extLst>
          </p:cNvPr>
          <p:cNvSpPr txBox="1">
            <a:spLocks/>
          </p:cNvSpPr>
          <p:nvPr/>
        </p:nvSpPr>
        <p:spPr>
          <a:xfrm>
            <a:off x="545579" y="3257669"/>
            <a:ext cx="4559425" cy="3979585"/>
          </a:xfrm>
          <a:prstGeom prst="rect">
            <a:avLst/>
          </a:prstGeom>
        </p:spPr>
        <p:txBody>
          <a:bodyPr vert="horz" lIns="91440" tIns="45720" rIns="91440" bIns="45720" rtlCol="0" anchor="ctr">
            <a:normAutofit/>
          </a:bodyPr>
          <a:lst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a:lstStyle>
          <a:p>
            <a:pPr marL="0" indent="0" defTabSz="914400" fontAlgn="auto">
              <a:spcAft>
                <a:spcPts val="0"/>
              </a:spcAft>
              <a:buNone/>
            </a:pPr>
            <a:r>
              <a:rPr lang="en-US" altLang="en-US" sz="2000" dirty="0"/>
              <a:t>Confidential personal data is </a:t>
            </a:r>
            <a:r>
              <a:rPr lang="en-US" altLang="en-US" sz="2000" b="1" dirty="0"/>
              <a:t>not property </a:t>
            </a:r>
            <a:r>
              <a:rPr lang="en-US" altLang="en-US" sz="2000" dirty="0"/>
              <a:t>and</a:t>
            </a:r>
            <a:r>
              <a:rPr lang="en-US" altLang="en-US" sz="2000" b="1" dirty="0"/>
              <a:t> cannot be stolen</a:t>
            </a:r>
          </a:p>
          <a:p>
            <a:pPr marL="0" indent="-228600" defTabSz="914400" fontAlgn="auto">
              <a:spcAft>
                <a:spcPts val="0"/>
              </a:spcAft>
            </a:pPr>
            <a:endParaRPr lang="en-US" altLang="en-US" sz="2000" b="1" dirty="0"/>
          </a:p>
          <a:p>
            <a:pPr marL="0" indent="0" defTabSz="914400" fontAlgn="auto">
              <a:spcAft>
                <a:spcPts val="0"/>
              </a:spcAft>
              <a:buNone/>
            </a:pPr>
            <a:r>
              <a:rPr lang="en-US" altLang="en-US" sz="2000" dirty="0"/>
              <a:t>There is </a:t>
            </a:r>
            <a:r>
              <a:rPr lang="en-US" altLang="en-US" sz="2000" b="1" dirty="0"/>
              <a:t>no such thing as ‘identity theft’!</a:t>
            </a:r>
          </a:p>
          <a:p>
            <a:pPr marL="0" indent="-228600" defTabSz="914400" fontAlgn="auto">
              <a:spcAft>
                <a:spcPts val="0"/>
              </a:spcAft>
            </a:pPr>
            <a:endParaRPr lang="en-US" altLang="en-US" sz="2000" b="1" dirty="0"/>
          </a:p>
          <a:p>
            <a:pPr marL="0" indent="0" defTabSz="914400" fontAlgn="auto">
              <a:spcAft>
                <a:spcPts val="0"/>
              </a:spcAft>
              <a:buNone/>
            </a:pPr>
            <a:r>
              <a:rPr lang="en-US" altLang="en-US" sz="2000" dirty="0"/>
              <a:t>For example – you</a:t>
            </a:r>
            <a:r>
              <a:rPr lang="en-US" altLang="en-US" sz="2000" b="1" dirty="0"/>
              <a:t> cannot steal </a:t>
            </a:r>
            <a:r>
              <a:rPr lang="en-US" altLang="en-US" sz="2000" dirty="0"/>
              <a:t>someone’s </a:t>
            </a:r>
            <a:r>
              <a:rPr lang="en-US" altLang="en-US" sz="2000" b="1" dirty="0"/>
              <a:t>National Insurance number.</a:t>
            </a:r>
          </a:p>
          <a:p>
            <a:pPr marL="0" indent="0" defTabSz="914400" fontAlgn="auto">
              <a:spcAft>
                <a:spcPts val="0"/>
              </a:spcAft>
              <a:buNone/>
            </a:pPr>
            <a:endParaRPr lang="en-US" altLang="en-US" sz="2000" b="1" dirty="0"/>
          </a:p>
          <a:p>
            <a:pPr marL="0" indent="0" defTabSz="914400" fontAlgn="auto">
              <a:spcAft>
                <a:spcPts val="0"/>
              </a:spcAft>
              <a:buNone/>
            </a:pPr>
            <a:r>
              <a:rPr lang="en-US" altLang="en-US" sz="2000" b="1" dirty="0"/>
              <a:t>=FRAUD through false representation </a:t>
            </a:r>
          </a:p>
          <a:p>
            <a:pPr marL="0" indent="-228600" defTabSz="914400" fontAlgn="auto">
              <a:spcAft>
                <a:spcPts val="0"/>
              </a:spcAft>
            </a:pPr>
            <a:endParaRPr lang="en-US" altLang="en-US" sz="2000" b="1" dirty="0"/>
          </a:p>
          <a:p>
            <a:pPr marL="0" indent="-228600" defTabSz="914400" fontAlgn="auto">
              <a:spcAft>
                <a:spcPts val="0"/>
              </a:spcAft>
            </a:pPr>
            <a:endParaRPr lang="en-US" altLang="en-US" sz="2000" b="1" dirty="0"/>
          </a:p>
          <a:p>
            <a:pPr marL="0" indent="-228600" defTabSz="914400" fontAlgn="auto">
              <a:spcAft>
                <a:spcPts val="0"/>
              </a:spcAft>
            </a:pPr>
            <a:endParaRPr lang="en-US" altLang="en-US" sz="2000" b="1" dirty="0"/>
          </a:p>
          <a:p>
            <a:pPr indent="-228600" defTabSz="914400" fontAlgn="auto">
              <a:spcAft>
                <a:spcPts val="0"/>
              </a:spcAft>
              <a:defRPr/>
            </a:pPr>
            <a:endParaRPr lang="en-US" altLang="en-US" sz="2000" b="1" dirty="0"/>
          </a:p>
          <a:p>
            <a:pPr indent="-228600" defTabSz="914400" fontAlgn="auto">
              <a:spcAft>
                <a:spcPts val="0"/>
              </a:spcAft>
            </a:pPr>
            <a:endParaRPr lang="en-US" sz="2000" dirty="0"/>
          </a:p>
        </p:txBody>
      </p:sp>
      <p:pic>
        <p:nvPicPr>
          <p:cNvPr id="13314" name="Picture 2" descr="Identity Thief steals the top spot – Redwood Bark">
            <a:extLst>
              <a:ext uri="{FF2B5EF4-FFF2-40B4-BE49-F238E27FC236}">
                <a16:creationId xmlns:a16="http://schemas.microsoft.com/office/drawing/2014/main" id="{1F95197A-162A-FC46-BE06-647D38B844F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616" r="34615"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4857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anim calcmode="lin" valueType="num">
                                      <p:cBhvr additive="base">
                                        <p:cTn id="13"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anim calcmode="lin" valueType="num">
                                      <p:cBhvr additive="base">
                                        <p:cTn id="19"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xEl>
                                              <p:pRg st="6" end="6"/>
                                            </p:txEl>
                                          </p:spTgt>
                                        </p:tgtEl>
                                        <p:attrNameLst>
                                          <p:attrName>style.visibility</p:attrName>
                                        </p:attrNameLst>
                                      </p:cBhvr>
                                      <p:to>
                                        <p:strVal val="visible"/>
                                      </p:to>
                                    </p:set>
                                    <p:anim calcmode="lin" valueType="num">
                                      <p:cBhvr additive="base">
                                        <p:cTn id="25"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8A48600-B3C7-5A44-B183-9E0A5153B38B}"/>
              </a:ext>
            </a:extLst>
          </p:cNvPr>
          <p:cNvSpPr txBox="1"/>
          <p:nvPr/>
        </p:nvSpPr>
        <p:spPr>
          <a:xfrm>
            <a:off x="808111" y="501157"/>
            <a:ext cx="7074248"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S.5 Belonging to Another</a:t>
            </a:r>
          </a:p>
        </p:txBody>
      </p:sp>
      <p:graphicFrame>
        <p:nvGraphicFramePr>
          <p:cNvPr id="6" name="Table 5">
            <a:extLst>
              <a:ext uri="{FF2B5EF4-FFF2-40B4-BE49-F238E27FC236}">
                <a16:creationId xmlns:a16="http://schemas.microsoft.com/office/drawing/2014/main" id="{BB16D2DB-EAE2-A748-AC49-D33614766FE3}"/>
              </a:ext>
            </a:extLst>
          </p:cNvPr>
          <p:cNvGraphicFramePr>
            <a:graphicFrameLocks noGrp="1"/>
          </p:cNvGraphicFramePr>
          <p:nvPr/>
        </p:nvGraphicFramePr>
        <p:xfrm>
          <a:off x="808111" y="1520824"/>
          <a:ext cx="8347464" cy="3305819"/>
        </p:xfrm>
        <a:graphic>
          <a:graphicData uri="http://schemas.openxmlformats.org/drawingml/2006/table">
            <a:tbl>
              <a:tblPr firstRow="1" bandRow="1">
                <a:tableStyleId>{16D9F66E-5EB9-4882-86FB-DCBF35E3C3E4}</a:tableStyleId>
              </a:tblPr>
              <a:tblGrid>
                <a:gridCol w="2782488">
                  <a:extLst>
                    <a:ext uri="{9D8B030D-6E8A-4147-A177-3AD203B41FA5}">
                      <a16:colId xmlns:a16="http://schemas.microsoft.com/office/drawing/2014/main" val="20000"/>
                    </a:ext>
                  </a:extLst>
                </a:gridCol>
                <a:gridCol w="2782488">
                  <a:extLst>
                    <a:ext uri="{9D8B030D-6E8A-4147-A177-3AD203B41FA5}">
                      <a16:colId xmlns:a16="http://schemas.microsoft.com/office/drawing/2014/main" val="20001"/>
                    </a:ext>
                  </a:extLst>
                </a:gridCol>
                <a:gridCol w="2782488">
                  <a:extLst>
                    <a:ext uri="{9D8B030D-6E8A-4147-A177-3AD203B41FA5}">
                      <a16:colId xmlns:a16="http://schemas.microsoft.com/office/drawing/2014/main" val="20002"/>
                    </a:ext>
                  </a:extLst>
                </a:gridCol>
              </a:tblGrid>
              <a:tr h="405588">
                <a:tc gridSpan="3">
                  <a:txBody>
                    <a:bodyPr/>
                    <a:lstStyle/>
                    <a:p>
                      <a:pPr algn="ctr"/>
                      <a:r>
                        <a:rPr lang="en-GB" sz="2000" dirty="0"/>
                        <a:t>Property belongs to the person who either has</a:t>
                      </a:r>
                    </a:p>
                  </a:txBody>
                  <a:tcPr marL="91438" marR="91438" marT="45719" marB="45719"/>
                </a:tc>
                <a:tc hMerge="1">
                  <a:txBody>
                    <a:bodyPr/>
                    <a:lstStyle/>
                    <a:p>
                      <a:pPr algn="ctr"/>
                      <a:endParaRPr lang="en-GB" dirty="0"/>
                    </a:p>
                  </a:txBody>
                  <a:tcPr/>
                </a:tc>
                <a:tc hMerge="1">
                  <a:txBody>
                    <a:bodyPr/>
                    <a:lstStyle/>
                    <a:p>
                      <a:pPr algn="ctr"/>
                      <a:endParaRPr lang="en-GB" dirty="0"/>
                    </a:p>
                  </a:txBody>
                  <a:tcPr/>
                </a:tc>
                <a:extLst>
                  <a:ext uri="{0D108BD9-81ED-4DB2-BD59-A6C34878D82A}">
                    <a16:rowId xmlns:a16="http://schemas.microsoft.com/office/drawing/2014/main" val="10000"/>
                  </a:ext>
                </a:extLst>
              </a:tr>
              <a:tr h="600048">
                <a:tc>
                  <a:txBody>
                    <a:bodyPr/>
                    <a:lstStyle/>
                    <a:p>
                      <a:pPr algn="ctr">
                        <a:lnSpc>
                          <a:spcPct val="150000"/>
                        </a:lnSpc>
                      </a:pPr>
                      <a:r>
                        <a:rPr lang="en-GB" sz="2000" b="1" dirty="0">
                          <a:solidFill>
                            <a:srgbClr val="FF0000"/>
                          </a:solidFill>
                        </a:rPr>
                        <a:t>Proprietary Interest</a:t>
                      </a:r>
                    </a:p>
                  </a:txBody>
                  <a:tcPr marL="91438" marR="91438" marT="45719" marB="45719"/>
                </a:tc>
                <a:tc>
                  <a:txBody>
                    <a:bodyPr/>
                    <a:lstStyle/>
                    <a:p>
                      <a:pPr algn="ctr">
                        <a:lnSpc>
                          <a:spcPct val="150000"/>
                        </a:lnSpc>
                      </a:pPr>
                      <a:r>
                        <a:rPr lang="en-GB" sz="2000" b="1" dirty="0">
                          <a:solidFill>
                            <a:srgbClr val="FF0000"/>
                          </a:solidFill>
                        </a:rPr>
                        <a:t>Possession</a:t>
                      </a:r>
                    </a:p>
                  </a:txBody>
                  <a:tcPr marL="91438" marR="91438" marT="45719" marB="45719"/>
                </a:tc>
                <a:tc>
                  <a:txBody>
                    <a:bodyPr/>
                    <a:lstStyle/>
                    <a:p>
                      <a:pPr algn="ctr">
                        <a:lnSpc>
                          <a:spcPct val="150000"/>
                        </a:lnSpc>
                      </a:pPr>
                      <a:r>
                        <a:rPr lang="en-GB" sz="2000" b="1" dirty="0">
                          <a:solidFill>
                            <a:srgbClr val="FF0000"/>
                          </a:solidFill>
                        </a:rPr>
                        <a:t>Control </a:t>
                      </a:r>
                    </a:p>
                  </a:txBody>
                  <a:tcPr marL="91438" marR="91438" marT="45719" marB="45719"/>
                </a:tc>
                <a:extLst>
                  <a:ext uri="{0D108BD9-81ED-4DB2-BD59-A6C34878D82A}">
                    <a16:rowId xmlns:a16="http://schemas.microsoft.com/office/drawing/2014/main" val="10001"/>
                  </a:ext>
                </a:extLst>
              </a:tr>
              <a:tr h="600048">
                <a:tc gridSpan="3">
                  <a:txBody>
                    <a:bodyPr/>
                    <a:lstStyle/>
                    <a:p>
                      <a:pPr algn="ctr">
                        <a:lnSpc>
                          <a:spcPct val="150000"/>
                        </a:lnSpc>
                      </a:pPr>
                      <a:r>
                        <a:rPr lang="en-GB" sz="2000" dirty="0"/>
                        <a:t>Example: A</a:t>
                      </a:r>
                      <a:r>
                        <a:rPr lang="en-GB" sz="2000" baseline="0" dirty="0"/>
                        <a:t> car being repaired in the garage can have three owners:</a:t>
                      </a:r>
                      <a:endParaRPr lang="en-GB" sz="2000" b="1" dirty="0"/>
                    </a:p>
                  </a:txBody>
                  <a:tcPr marL="91438" marR="91438" marT="45719" marB="45719"/>
                </a:tc>
                <a:tc hMerge="1">
                  <a:txBody>
                    <a:bodyPr/>
                    <a:lstStyle/>
                    <a:p>
                      <a:pPr algn="ctr">
                        <a:lnSpc>
                          <a:spcPct val="150000"/>
                        </a:lnSpc>
                      </a:pPr>
                      <a:endParaRPr lang="en-GB" sz="2000" dirty="0"/>
                    </a:p>
                  </a:txBody>
                  <a:tcPr/>
                </a:tc>
                <a:tc hMerge="1">
                  <a:txBody>
                    <a:bodyPr/>
                    <a:lstStyle/>
                    <a:p>
                      <a:pPr algn="ctr">
                        <a:lnSpc>
                          <a:spcPct val="150000"/>
                        </a:lnSpc>
                      </a:pPr>
                      <a:endParaRPr lang="en-GB" sz="2000" dirty="0"/>
                    </a:p>
                  </a:txBody>
                  <a:tcPr/>
                </a:tc>
                <a:extLst>
                  <a:ext uri="{0D108BD9-81ED-4DB2-BD59-A6C34878D82A}">
                    <a16:rowId xmlns:a16="http://schemas.microsoft.com/office/drawing/2014/main" val="10002"/>
                  </a:ext>
                </a:extLst>
              </a:tr>
              <a:tr h="600048">
                <a:tc>
                  <a:txBody>
                    <a:bodyPr/>
                    <a:lstStyle/>
                    <a:p>
                      <a:pPr algn="ctr">
                        <a:lnSpc>
                          <a:spcPct val="150000"/>
                        </a:lnSpc>
                      </a:pPr>
                      <a:r>
                        <a:rPr lang="en-GB" sz="2000" b="1" dirty="0"/>
                        <a:t>Owner of Car</a:t>
                      </a:r>
                      <a:endParaRPr lang="en-GB" sz="2000" b="1" i="0" dirty="0"/>
                    </a:p>
                  </a:txBody>
                  <a:tcPr marL="91438" marR="91438" marT="45719" marB="45719"/>
                </a:tc>
                <a:tc>
                  <a:txBody>
                    <a:bodyPr/>
                    <a:lstStyle/>
                    <a:p>
                      <a:pPr algn="ctr">
                        <a:lnSpc>
                          <a:spcPct val="150000"/>
                        </a:lnSpc>
                      </a:pPr>
                      <a:r>
                        <a:rPr lang="en-GB" sz="2000" b="1" dirty="0"/>
                        <a:t>Technician</a:t>
                      </a:r>
                    </a:p>
                  </a:txBody>
                  <a:tcPr marL="91438" marR="91438" marT="45719" marB="45719"/>
                </a:tc>
                <a:tc>
                  <a:txBody>
                    <a:bodyPr/>
                    <a:lstStyle/>
                    <a:p>
                      <a:pPr algn="ctr">
                        <a:lnSpc>
                          <a:spcPct val="150000"/>
                        </a:lnSpc>
                      </a:pPr>
                      <a:r>
                        <a:rPr lang="en-GB" sz="2000" b="1" dirty="0"/>
                        <a:t>Manager of Garage</a:t>
                      </a:r>
                    </a:p>
                  </a:txBody>
                  <a:tcPr marL="91438" marR="91438" marT="45719" marB="45719"/>
                </a:tc>
                <a:extLst>
                  <a:ext uri="{0D108BD9-81ED-4DB2-BD59-A6C34878D82A}">
                    <a16:rowId xmlns:a16="http://schemas.microsoft.com/office/drawing/2014/main" val="10003"/>
                  </a:ext>
                </a:extLst>
              </a:tr>
              <a:tr h="1100087">
                <a:tc>
                  <a:txBody>
                    <a:bodyPr/>
                    <a:lstStyle/>
                    <a:p>
                      <a:pPr algn="ctr">
                        <a:lnSpc>
                          <a:spcPct val="150000"/>
                        </a:lnSpc>
                      </a:pPr>
                      <a:r>
                        <a:rPr lang="en-GB" sz="2000" dirty="0"/>
                        <a:t>Proprietary Interest in it</a:t>
                      </a:r>
                    </a:p>
                    <a:p>
                      <a:pPr algn="ctr">
                        <a:lnSpc>
                          <a:spcPct val="150000"/>
                        </a:lnSpc>
                      </a:pPr>
                      <a:endParaRPr lang="en-GB" sz="2000" dirty="0"/>
                    </a:p>
                  </a:txBody>
                  <a:tcPr marL="91438" marR="91438" marT="45719" marB="45719"/>
                </a:tc>
                <a:tc>
                  <a:txBody>
                    <a:bodyPr/>
                    <a:lstStyle/>
                    <a:p>
                      <a:pPr algn="ctr">
                        <a:lnSpc>
                          <a:spcPct val="150000"/>
                        </a:lnSpc>
                      </a:pPr>
                      <a:r>
                        <a:rPr lang="en-GB" sz="2000" dirty="0"/>
                        <a:t>Possession of it</a:t>
                      </a:r>
                    </a:p>
                  </a:txBody>
                  <a:tcPr marL="91438" marR="91438" marT="45719" marB="45719"/>
                </a:tc>
                <a:tc>
                  <a:txBody>
                    <a:bodyPr/>
                    <a:lstStyle/>
                    <a:p>
                      <a:pPr algn="ctr">
                        <a:lnSpc>
                          <a:spcPct val="150000"/>
                        </a:lnSpc>
                      </a:pPr>
                      <a:r>
                        <a:rPr lang="en-GB" sz="2000" dirty="0"/>
                        <a:t>Control of it</a:t>
                      </a:r>
                    </a:p>
                  </a:txBody>
                  <a:tcPr marL="91438" marR="91438" marT="45719" marB="45719"/>
                </a:tc>
                <a:extLst>
                  <a:ext uri="{0D108BD9-81ED-4DB2-BD59-A6C34878D82A}">
                    <a16:rowId xmlns:a16="http://schemas.microsoft.com/office/drawing/2014/main" val="10004"/>
                  </a:ext>
                </a:extLst>
              </a:tr>
            </a:tbl>
          </a:graphicData>
        </a:graphic>
      </p:graphicFrame>
      <p:pic>
        <p:nvPicPr>
          <p:cNvPr id="14338" name="Picture 2" descr="TMS Garage | Car Garage Threemilestone, Truro | Car Repairs">
            <a:extLst>
              <a:ext uri="{FF2B5EF4-FFF2-40B4-BE49-F238E27FC236}">
                <a16:creationId xmlns:a16="http://schemas.microsoft.com/office/drawing/2014/main" id="{D381FF2F-C163-A447-80D1-42BF1C28FA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66165" y="4259002"/>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9656338"/>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3A821F1-BBBB-B84D-A948-F7BD155542D9}"/>
              </a:ext>
            </a:extLst>
          </p:cNvPr>
          <p:cNvSpPr txBox="1"/>
          <p:nvPr/>
        </p:nvSpPr>
        <p:spPr>
          <a:xfrm>
            <a:off x="559025" y="188640"/>
            <a:ext cx="10389711"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S.6 Intention to Permanently Deprive</a:t>
            </a:r>
          </a:p>
        </p:txBody>
      </p:sp>
      <p:sp>
        <p:nvSpPr>
          <p:cNvPr id="5" name="Content Placeholder 2">
            <a:extLst>
              <a:ext uri="{FF2B5EF4-FFF2-40B4-BE49-F238E27FC236}">
                <a16:creationId xmlns:a16="http://schemas.microsoft.com/office/drawing/2014/main" id="{9A8E689F-CD4A-EF4C-9242-8D168A60755D}"/>
              </a:ext>
            </a:extLst>
          </p:cNvPr>
          <p:cNvSpPr txBox="1">
            <a:spLocks/>
          </p:cNvSpPr>
          <p:nvPr/>
        </p:nvSpPr>
        <p:spPr>
          <a:xfrm>
            <a:off x="827584" y="1052736"/>
            <a:ext cx="7225553" cy="5040560"/>
          </a:xfrm>
          <a:prstGeom prst="rect">
            <a:avLst/>
          </a:prstGeom>
        </p:spPr>
        <p:txBody>
          <a:bodyPr vert="horz" lIns="0" tIns="45720" rIns="0" bIns="45720" rtlCol="0">
            <a:normAutofit fontScale="550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None/>
              <a:tabLst/>
              <a:defRPr/>
            </a:pPr>
            <a:r>
              <a:rPr kumimoji="0" lang="en-GB" sz="44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Section 6 of Theft </a:t>
            </a:r>
            <a:r>
              <a:rPr lang="en-GB" sz="4400" b="1" noProof="0" dirty="0">
                <a:solidFill>
                  <a:srgbClr val="000000"/>
                </a:solidFill>
                <a:latin typeface="Arial" panose="020B0604020202020204" pitchFamily="34" charset="0"/>
                <a:cs typeface="Arial" panose="020B0604020202020204" pitchFamily="34" charset="0"/>
              </a:rPr>
              <a:t>A</a:t>
            </a:r>
            <a:r>
              <a:rPr kumimoji="0" lang="en-GB" sz="44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ct:</a:t>
            </a:r>
          </a:p>
          <a:p>
            <a:pPr marL="0" marR="0" lvl="0" indent="0" defTabSz="914400" rtl="0" eaLnBrk="1" fontAlgn="auto" latinLnBrk="0" hangingPunct="1">
              <a:lnSpc>
                <a:spcPct val="170000"/>
              </a:lnSpc>
              <a:spcBef>
                <a:spcPts val="1200"/>
              </a:spcBef>
              <a:spcAft>
                <a:spcPts val="200"/>
              </a:spcAft>
              <a:buClr>
                <a:srgbClr val="E48312"/>
              </a:buClr>
              <a:buSzPct val="100000"/>
              <a:buFont typeface="Calibri" panose="020F0502020204030204" pitchFamily="34" charset="0"/>
              <a:buNone/>
              <a:tabLst/>
              <a:defRPr/>
            </a:pPr>
            <a:r>
              <a:rPr lang="en-GB" sz="3800" b="1" dirty="0">
                <a:solidFill>
                  <a:srgbClr val="000000"/>
                </a:solidFill>
                <a:latin typeface="Arial" panose="020B0604020202020204" pitchFamily="34" charset="0"/>
                <a:cs typeface="Arial" panose="020B0604020202020204" pitchFamily="34" charset="0"/>
              </a:rPr>
              <a:t>- D</a:t>
            </a:r>
            <a:r>
              <a:rPr kumimoji="0" lang="en-GB" sz="3800" b="1" i="0" u="none" strike="noStrike" kern="1200" cap="none" spc="0" normalizeH="0" baseline="0" noProof="0" dirty="0" err="1">
                <a:ln>
                  <a:noFill/>
                </a:ln>
                <a:solidFill>
                  <a:srgbClr val="000000"/>
                </a:solidFill>
                <a:effectLst/>
                <a:uLnTx/>
                <a:uFillTx/>
                <a:latin typeface="Arial" panose="020B0604020202020204" pitchFamily="34" charset="0"/>
                <a:cs typeface="Arial" panose="020B0604020202020204" pitchFamily="34" charset="0"/>
              </a:rPr>
              <a:t>efines</a:t>
            </a:r>
            <a:r>
              <a:rPr kumimoji="0" lang="en-GB" sz="38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 3 situations which may amount to a person having an intention to permanently deprive:</a:t>
            </a:r>
          </a:p>
          <a:p>
            <a:pPr marL="0" marR="0" lvl="0" indent="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None/>
              <a:tabLst/>
              <a:defRPr/>
            </a:pPr>
            <a:endPar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Treating the property as their own regardless of the owner’s rights</a:t>
            </a: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Borrowing beyond the scope of the agreed terms</a:t>
            </a:r>
          </a:p>
          <a:p>
            <a:pPr marL="742950" marR="0" lvl="0" indent="-742950" defTabSz="914400" rtl="0" eaLnBrk="1" fontAlgn="auto" latinLnBrk="0" hangingPunct="1">
              <a:lnSpc>
                <a:spcPct val="120000"/>
              </a:lnSpc>
              <a:spcBef>
                <a:spcPts val="1200"/>
              </a:spcBef>
              <a:spcAft>
                <a:spcPts val="200"/>
              </a:spcAft>
              <a:buClr>
                <a:srgbClr val="FF0000"/>
              </a:buClr>
              <a:buSzPct val="100000"/>
              <a:buFont typeface="+mj-lt"/>
              <a:buAutoNum type="arabicParenR"/>
              <a:tabLst/>
              <a:defRPr/>
            </a:pPr>
            <a:r>
              <a:rPr kumimoji="0" lang="en-GB" sz="3600" b="1" i="0" u="none" strike="noStrike" kern="120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Parting with property under a condition for return</a:t>
            </a:r>
          </a:p>
          <a:p>
            <a:pPr marL="91440" marR="0" lvl="0" indent="-91440" algn="ctr" defTabSz="914400" rtl="0" eaLnBrk="1" fontAlgn="auto" latinLnBrk="0" hangingPunct="1">
              <a:lnSpc>
                <a:spcPct val="90000"/>
              </a:lnSpc>
              <a:spcBef>
                <a:spcPts val="1200"/>
              </a:spcBef>
              <a:spcAft>
                <a:spcPts val="200"/>
              </a:spcAft>
              <a:buClr>
                <a:srgbClr val="E48312"/>
              </a:buClr>
              <a:buSzPct val="100000"/>
              <a:buFont typeface="Calibri" panose="020F0502020204030204" pitchFamily="34" charset="0"/>
              <a:buChar char=" "/>
              <a:tabLst/>
              <a:defRPr/>
            </a:pPr>
            <a:endParaRPr kumimoji="0" lang="en-GB" sz="2000" b="0"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endParaRPr>
          </a:p>
        </p:txBody>
      </p:sp>
      <p:pic>
        <p:nvPicPr>
          <p:cNvPr id="15362" name="Picture 2" descr="Affronter Images, Stock Photos &amp; Vectors | Shutterstock">
            <a:extLst>
              <a:ext uri="{FF2B5EF4-FFF2-40B4-BE49-F238E27FC236}">
                <a16:creationId xmlns:a16="http://schemas.microsoft.com/office/drawing/2014/main" id="{F0B188E4-7BAE-1748-AE7C-E3F64D2D07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26656" y="4027554"/>
            <a:ext cx="3403600" cy="2387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9129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 calcmode="lin" valueType="num">
                                      <p:cBhvr additive="base">
                                        <p:cTn id="1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 calcmode="lin" valueType="num">
                                      <p:cBhvr additive="base">
                                        <p:cTn id="17"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anim calcmode="lin" valueType="num">
                                      <p:cBhvr additive="base">
                                        <p:cTn id="23"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5">
                                            <p:txEl>
                                              <p:pRg st="5" end="5"/>
                                            </p:txEl>
                                          </p:spTgt>
                                        </p:tgtEl>
                                        <p:attrNameLst>
                                          <p:attrName>style.visibility</p:attrName>
                                        </p:attrNameLst>
                                      </p:cBhvr>
                                      <p:to>
                                        <p:strVal val="visible"/>
                                      </p:to>
                                    </p:set>
                                    <p:anim calcmode="lin" valueType="num">
                                      <p:cBhvr additive="base">
                                        <p:cTn id="29"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CD9F886-319C-8743-A178-E3292B19F8E7}"/>
              </a:ext>
            </a:extLst>
          </p:cNvPr>
          <p:cNvSpPr txBox="1"/>
          <p:nvPr/>
        </p:nvSpPr>
        <p:spPr>
          <a:xfrm>
            <a:off x="1955250" y="755370"/>
            <a:ext cx="8045422" cy="646331"/>
          </a:xfrm>
          <a:prstGeom prst="rect">
            <a:avLst/>
          </a:prstGeom>
          <a:solidFill>
            <a:srgbClr val="FFC00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Abstracting Electricity</a:t>
            </a:r>
          </a:p>
        </p:txBody>
      </p:sp>
      <p:sp>
        <p:nvSpPr>
          <p:cNvPr id="5" name="Content Placeholder 3">
            <a:extLst>
              <a:ext uri="{FF2B5EF4-FFF2-40B4-BE49-F238E27FC236}">
                <a16:creationId xmlns:a16="http://schemas.microsoft.com/office/drawing/2014/main" id="{06C51373-5A35-A642-81D8-D5EFACF75B9B}"/>
              </a:ext>
            </a:extLst>
          </p:cNvPr>
          <p:cNvSpPr txBox="1">
            <a:spLocks/>
          </p:cNvSpPr>
          <p:nvPr/>
        </p:nvSpPr>
        <p:spPr bwMode="auto">
          <a:xfrm>
            <a:off x="627224" y="2931178"/>
            <a:ext cx="7344816" cy="21602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32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32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32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32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32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‘A person is guilty of abstracting electricity when he or she </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dishonestly uses </a:t>
            </a: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it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without</a:t>
            </a: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due authority </a:t>
            </a: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or</a:t>
            </a:r>
            <a:r>
              <a:rPr kumimoji="0" lang="en-GB" sz="280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dishonestly causes </a:t>
            </a:r>
            <a:r>
              <a:rPr kumimoji="0" lang="en-GB" sz="2800" b="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it to be </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diverted </a:t>
            </a:r>
            <a:r>
              <a:rPr kumimoji="0" lang="en-GB" sz="280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or</a:t>
            </a:r>
            <a:r>
              <a:rPr kumimoji="0" lang="en-GB" sz="2800" b="1"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 wasted</a:t>
            </a:r>
            <a:r>
              <a:rPr kumimoji="0" lang="en-GB" sz="2800" i="0" strike="noStrike" kern="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a:t>
            </a:r>
          </a:p>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2800" b="0" i="0" u="none" strike="noStrike" kern="0" cap="none" spc="0" normalizeH="0" baseline="0" noProof="0" dirty="0">
              <a:ln>
                <a:noFill/>
              </a:ln>
              <a:solidFill>
                <a:srgbClr val="3333FF"/>
              </a:solidFill>
              <a:effectLst/>
              <a:uLnTx/>
              <a:uFillTx/>
              <a:latin typeface="Arial" panose="020B060402020202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ECD50EB7-B3E1-0A40-926E-DAA0DF1419A0}"/>
              </a:ext>
            </a:extLst>
          </p:cNvPr>
          <p:cNvSpPr/>
          <p:nvPr/>
        </p:nvSpPr>
        <p:spPr>
          <a:xfrm>
            <a:off x="4490252" y="1845380"/>
            <a:ext cx="2813374" cy="369332"/>
          </a:xfrm>
          <a:prstGeom prst="rect">
            <a:avLst/>
          </a:prstGeom>
          <a:solidFill>
            <a:srgbClr val="FFC000"/>
          </a:solidFill>
        </p:spPr>
        <p:txBody>
          <a:bodyPr wrap="square">
            <a:spAutoFit/>
          </a:bodyPr>
          <a:lstStyle/>
          <a:p>
            <a:pPr lvl="0" eaLnBrk="0" hangingPunct="0">
              <a:spcBef>
                <a:spcPct val="20000"/>
              </a:spcBef>
              <a:defRPr/>
            </a:pPr>
            <a:r>
              <a:rPr lang="en-GB" kern="0" dirty="0">
                <a:solidFill>
                  <a:schemeClr val="bg1"/>
                </a:solidFill>
                <a:latin typeface="Arial" panose="020B0604020202020204" pitchFamily="34" charset="0"/>
                <a:cs typeface="Arial" panose="020B0604020202020204" pitchFamily="34" charset="0"/>
              </a:rPr>
              <a:t>Section 13 Theft Act 1968</a:t>
            </a:r>
          </a:p>
        </p:txBody>
      </p:sp>
      <p:pic>
        <p:nvPicPr>
          <p:cNvPr id="16386" name="Picture 2" descr="Operation in Evesham Road, Cleeve Prior, Evesham nets two for abstracting  electricity, one for burglary and one for theft | Worcester News">
            <a:extLst>
              <a:ext uri="{FF2B5EF4-FFF2-40B4-BE49-F238E27FC236}">
                <a16:creationId xmlns:a16="http://schemas.microsoft.com/office/drawing/2014/main" id="{2A8C7BFD-22F3-5649-A22F-2BBE34A7EC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00728" y="2677700"/>
            <a:ext cx="2451100" cy="3314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611073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3307590-88B3-984D-B2C5-C89BF1CAA716}"/>
              </a:ext>
            </a:extLst>
          </p:cNvPr>
          <p:cNvSpPr txBox="1"/>
          <p:nvPr/>
        </p:nvSpPr>
        <p:spPr>
          <a:xfrm>
            <a:off x="234934" y="387179"/>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a:t>
            </a:r>
          </a:p>
        </p:txBody>
      </p:sp>
      <p:sp>
        <p:nvSpPr>
          <p:cNvPr id="5" name="TextBox 6">
            <a:extLst>
              <a:ext uri="{FF2B5EF4-FFF2-40B4-BE49-F238E27FC236}">
                <a16:creationId xmlns:a16="http://schemas.microsoft.com/office/drawing/2014/main" id="{BC7F5A9F-23B3-B04B-BE37-AB5AD412DEF1}"/>
              </a:ext>
            </a:extLst>
          </p:cNvPr>
          <p:cNvSpPr txBox="1">
            <a:spLocks noChangeArrowheads="1"/>
          </p:cNvSpPr>
          <p:nvPr/>
        </p:nvSpPr>
        <p:spPr bwMode="auto">
          <a:xfrm>
            <a:off x="431703" y="2157618"/>
            <a:ext cx="7010818" cy="27938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914400" eaLnBrk="1" fontAlgn="auto" latinLnBrk="0" hangingPunct="1">
              <a:lnSpc>
                <a:spcPct val="150000"/>
              </a:lnSpc>
              <a:spcBef>
                <a:spcPct val="0"/>
              </a:spcBef>
              <a:spcAft>
                <a:spcPts val="0"/>
              </a:spcAft>
              <a:buClrTx/>
              <a:buSzTx/>
              <a:buFontTx/>
              <a:buNone/>
              <a:tabLst/>
              <a:defRPr/>
            </a:pP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A person goes into a shop and dishonestly removes a jumper from the display.</a:t>
            </a:r>
            <a:r>
              <a:rPr lang="en-GB" altLang="en-US" sz="2400" kern="0" dirty="0">
                <a:solidFill>
                  <a:srgbClr val="000000"/>
                </a:solidFill>
              </a:rPr>
              <a:t>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They attempt to leave the store without paying.</a:t>
            </a:r>
            <a:r>
              <a:rPr kumimoji="0" lang="en-GB" altLang="en-US" sz="2400" b="0" i="0" u="none" strike="noStrike" kern="0" cap="none" spc="0" normalizeH="0" noProof="0" dirty="0">
                <a:ln>
                  <a:noFill/>
                </a:ln>
                <a:solidFill>
                  <a:srgbClr val="000000"/>
                </a:solidFill>
                <a:effectLst/>
                <a:uLnTx/>
                <a:uFillTx/>
                <a:latin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When stopped by a store assistant the </a:t>
            </a:r>
            <a:r>
              <a:rPr kumimoji="0" lang="en-GB" altLang="en-US" sz="2400" b="0" i="0" u="none" strike="noStrike" kern="0" cap="none" spc="0" normalizeH="0" noProof="0" dirty="0">
                <a:ln>
                  <a:noFill/>
                </a:ln>
                <a:solidFill>
                  <a:srgbClr val="000000"/>
                </a:solidFill>
                <a:effectLst/>
                <a:uLnTx/>
                <a:uFillTx/>
                <a:latin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person produces £50 pounds and says,</a:t>
            </a:r>
            <a:r>
              <a:rPr kumimoji="0" lang="en-GB" altLang="en-US" sz="2400" b="0" i="0" u="none" strike="noStrike" kern="0" cap="none" spc="0" normalizeH="0" noProof="0" dirty="0">
                <a:ln>
                  <a:noFill/>
                </a:ln>
                <a:solidFill>
                  <a:srgbClr val="000000"/>
                </a:solidFill>
                <a:effectLst/>
                <a:uLnTx/>
                <a:uFillTx/>
                <a:latin typeface="Arial" panose="020B0604020202020204" pitchFamily="34" charset="0"/>
              </a:rPr>
              <a:t> </a:t>
            </a:r>
            <a:r>
              <a:rPr kumimoji="0" lang="en-GB" altLang="en-US" sz="2400" b="0" i="0" u="none" strike="noStrike" kern="0" cap="none" spc="0" normalizeH="0" baseline="0" noProof="0" dirty="0">
                <a:ln>
                  <a:noFill/>
                </a:ln>
                <a:solidFill>
                  <a:srgbClr val="000000"/>
                </a:solidFill>
                <a:effectLst/>
                <a:uLnTx/>
                <a:uFillTx/>
                <a:latin typeface="Arial" panose="020B0604020202020204" pitchFamily="34" charset="0"/>
              </a:rPr>
              <a:t>“I will pay for the jumper”.</a:t>
            </a:r>
          </a:p>
        </p:txBody>
      </p:sp>
      <p:sp>
        <p:nvSpPr>
          <p:cNvPr id="7" name="TextBox 6">
            <a:extLst>
              <a:ext uri="{FF2B5EF4-FFF2-40B4-BE49-F238E27FC236}">
                <a16:creationId xmlns:a16="http://schemas.microsoft.com/office/drawing/2014/main" id="{2EF1DB36-F2C1-4242-99EA-6E27016A3AAD}"/>
              </a:ext>
            </a:extLst>
          </p:cNvPr>
          <p:cNvSpPr txBox="1"/>
          <p:nvPr/>
        </p:nvSpPr>
        <p:spPr>
          <a:xfrm>
            <a:off x="4363655" y="5658879"/>
            <a:ext cx="9838480" cy="658770"/>
          </a:xfrm>
          <a:prstGeom prst="rect">
            <a:avLst/>
          </a:prstGeom>
          <a:noFill/>
        </p:spPr>
        <p:txBody>
          <a:bodyPr wrap="square">
            <a:spAutoFit/>
          </a:bodyPr>
          <a:lstStyle/>
          <a:p>
            <a:pPr lvl="0" algn="l" fontAlgn="auto">
              <a:lnSpc>
                <a:spcPct val="150000"/>
              </a:lnSpc>
              <a:spcAft>
                <a:spcPts val="0"/>
              </a:spcAft>
              <a:defRPr/>
            </a:pPr>
            <a:r>
              <a:rPr lang="en-GB" altLang="en-US" sz="2800" b="1" kern="0" dirty="0">
                <a:latin typeface="Arial" panose="020B0604020202020204" pitchFamily="34" charset="0"/>
              </a:rPr>
              <a:t>Has an offence of theft been committed?</a:t>
            </a:r>
          </a:p>
        </p:txBody>
      </p:sp>
      <p:pic>
        <p:nvPicPr>
          <p:cNvPr id="17410" name="Picture 2" descr="28,050 Stealing Clothes Stock Photos, Pictures &amp; Royalty-Free Images -  iStock">
            <a:extLst>
              <a:ext uri="{FF2B5EF4-FFF2-40B4-BE49-F238E27FC236}">
                <a16:creationId xmlns:a16="http://schemas.microsoft.com/office/drawing/2014/main" id="{7D782D98-0C2D-C845-992F-2815EBFCE4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45305" y="2266950"/>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624827"/>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805401D-04CF-144E-BA89-132C09619763}"/>
              </a:ext>
            </a:extLst>
          </p:cNvPr>
          <p:cNvSpPr txBox="1"/>
          <p:nvPr/>
        </p:nvSpPr>
        <p:spPr>
          <a:xfrm>
            <a:off x="559025" y="454332"/>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2</a:t>
            </a:r>
          </a:p>
        </p:txBody>
      </p:sp>
      <p:sp>
        <p:nvSpPr>
          <p:cNvPr id="5" name="Rectangle 4">
            <a:extLst>
              <a:ext uri="{FF2B5EF4-FFF2-40B4-BE49-F238E27FC236}">
                <a16:creationId xmlns:a16="http://schemas.microsoft.com/office/drawing/2014/main" id="{AD9BDB6A-6DC4-EF43-8261-499EFDD64901}"/>
              </a:ext>
            </a:extLst>
          </p:cNvPr>
          <p:cNvSpPr>
            <a:spLocks noChangeArrowheads="1"/>
          </p:cNvSpPr>
          <p:nvPr/>
        </p:nvSpPr>
        <p:spPr bwMode="auto">
          <a:xfrm>
            <a:off x="418696" y="1866679"/>
            <a:ext cx="7942425" cy="267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l">
              <a:spcBef>
                <a:spcPct val="0"/>
              </a:spcBef>
              <a:buFontTx/>
              <a:buNone/>
            </a:pPr>
            <a:r>
              <a:rPr lang="en-GB" altLang="en-US" sz="2400" dirty="0"/>
              <a:t>Which of the following is </a:t>
            </a:r>
            <a:r>
              <a:rPr lang="en-GB" altLang="en-US" sz="2400" b="1" dirty="0"/>
              <a:t>not</a:t>
            </a:r>
            <a:r>
              <a:rPr lang="en-GB" altLang="en-US" sz="2400" dirty="0"/>
              <a:t> property for the purposes of section 4 of the Theft Act 1968?</a:t>
            </a:r>
          </a:p>
          <a:p>
            <a:pPr algn="l">
              <a:spcBef>
                <a:spcPct val="0"/>
              </a:spcBef>
              <a:buFontTx/>
              <a:buNone/>
            </a:pPr>
            <a:endParaRPr lang="en-GB" altLang="en-US" sz="2400" dirty="0"/>
          </a:p>
          <a:p>
            <a:pPr algn="l">
              <a:spcBef>
                <a:spcPct val="0"/>
              </a:spcBef>
              <a:buFontTx/>
              <a:buNone/>
            </a:pPr>
            <a:r>
              <a:rPr lang="en-GB" altLang="en-US" sz="2400" dirty="0"/>
              <a:t>    A. Money.</a:t>
            </a:r>
          </a:p>
          <a:p>
            <a:pPr algn="l">
              <a:spcBef>
                <a:spcPct val="0"/>
              </a:spcBef>
              <a:buFontTx/>
              <a:buNone/>
            </a:pPr>
            <a:r>
              <a:rPr lang="en-GB" altLang="en-US" sz="2400" dirty="0"/>
              <a:t>    B. Things in action.</a:t>
            </a:r>
          </a:p>
          <a:p>
            <a:pPr algn="l">
              <a:spcBef>
                <a:spcPct val="0"/>
              </a:spcBef>
              <a:buFontTx/>
              <a:buNone/>
            </a:pPr>
            <a:r>
              <a:rPr lang="en-GB" altLang="en-US" sz="2400" dirty="0"/>
              <a:t>    C. Wild creatures normally kept in captivity.</a:t>
            </a:r>
          </a:p>
          <a:p>
            <a:pPr algn="l">
              <a:spcBef>
                <a:spcPct val="0"/>
              </a:spcBef>
              <a:buFontTx/>
              <a:buNone/>
            </a:pPr>
            <a:r>
              <a:rPr lang="en-GB" altLang="en-US" sz="2400" dirty="0"/>
              <a:t>    D. Mushrooms growing wild on any land.</a:t>
            </a:r>
          </a:p>
        </p:txBody>
      </p:sp>
      <p:pic>
        <p:nvPicPr>
          <p:cNvPr id="18434" name="Picture 2" descr="Bristol Zoo Gardens - Visit Bristol">
            <a:extLst>
              <a:ext uri="{FF2B5EF4-FFF2-40B4-BE49-F238E27FC236}">
                <a16:creationId xmlns:a16="http://schemas.microsoft.com/office/drawing/2014/main" id="{A750770C-7D36-FF41-AC59-C778FF9CC8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77950" y="4696325"/>
            <a:ext cx="3495353" cy="2007466"/>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descr="I Love Wild Mushrooms!">
            <a:extLst>
              <a:ext uri="{FF2B5EF4-FFF2-40B4-BE49-F238E27FC236}">
                <a16:creationId xmlns:a16="http://schemas.microsoft.com/office/drawing/2014/main" id="{B4FA62C2-4E12-5248-B126-471EFEA62DF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63577" y="2486525"/>
            <a:ext cx="3191644" cy="2007465"/>
          </a:xfrm>
          <a:prstGeom prst="rect">
            <a:avLst/>
          </a:prstGeom>
          <a:noFill/>
          <a:extLst>
            <a:ext uri="{909E8E84-426E-40DD-AFC4-6F175D3DCCD1}">
              <a14:hiddenFill xmlns:a14="http://schemas.microsoft.com/office/drawing/2010/main">
                <a:solidFill>
                  <a:srgbClr val="FFFFFF"/>
                </a:solidFill>
              </a14:hiddenFill>
            </a:ext>
          </a:extLst>
        </p:spPr>
      </p:pic>
      <p:pic>
        <p:nvPicPr>
          <p:cNvPr id="18438" name="Picture 6" descr="You and your money - OpenLearn - Open University">
            <a:extLst>
              <a:ext uri="{FF2B5EF4-FFF2-40B4-BE49-F238E27FC236}">
                <a16:creationId xmlns:a16="http://schemas.microsoft.com/office/drawing/2014/main" id="{C9CDB290-7859-0540-833B-C4D7445267E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95750" y="4725737"/>
            <a:ext cx="4000500" cy="203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0003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D3DF580-65A2-2B49-9214-66AEF08DC8AB}"/>
              </a:ext>
            </a:extLst>
          </p:cNvPr>
          <p:cNvSpPr txBox="1"/>
          <p:nvPr/>
        </p:nvSpPr>
        <p:spPr>
          <a:xfrm>
            <a:off x="544073" y="417353"/>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3</a:t>
            </a:r>
          </a:p>
        </p:txBody>
      </p:sp>
      <p:sp>
        <p:nvSpPr>
          <p:cNvPr id="5" name="Rectangle 2">
            <a:extLst>
              <a:ext uri="{FF2B5EF4-FFF2-40B4-BE49-F238E27FC236}">
                <a16:creationId xmlns:a16="http://schemas.microsoft.com/office/drawing/2014/main" id="{4D6AD5D4-8933-F640-9FAF-DF37A694336B}"/>
              </a:ext>
            </a:extLst>
          </p:cNvPr>
          <p:cNvSpPr txBox="1">
            <a:spLocks noChangeArrowheads="1"/>
          </p:cNvSpPr>
          <p:nvPr/>
        </p:nvSpPr>
        <p:spPr bwMode="auto">
          <a:xfrm>
            <a:off x="559026" y="1278181"/>
            <a:ext cx="5400601" cy="38158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2800">
                <a:solidFill>
                  <a:schemeClr val="tx1"/>
                </a:solidFill>
                <a:latin typeface="+mj-lt"/>
                <a:ea typeface="ＭＳ Ｐゴシック" pitchFamily="-112" charset="-128"/>
                <a:cs typeface="ＭＳ Ｐゴシック" pitchFamily="-112" charset="-128"/>
              </a:defRPr>
            </a:lvl1pPr>
            <a:lvl2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2pPr>
            <a:lvl3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3pPr>
            <a:lvl4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4pPr>
            <a:lvl5pPr algn="ctr" rtl="0" eaLnBrk="0" fontAlgn="base" hangingPunct="0">
              <a:spcBef>
                <a:spcPct val="0"/>
              </a:spcBef>
              <a:spcAft>
                <a:spcPct val="0"/>
              </a:spcAft>
              <a:defRPr sz="2800">
                <a:solidFill>
                  <a:schemeClr val="tx1"/>
                </a:solidFill>
                <a:latin typeface="Verdana" pitchFamily="34" charset="0"/>
                <a:ea typeface="ＭＳ Ｐゴシック" pitchFamily="-112"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marL="0" marR="0" lvl="0" indent="0" algn="l" defTabSz="914400" rtl="0" eaLnBrk="0" fontAlgn="base" latinLnBrk="0" hangingPunct="0">
              <a:lnSpc>
                <a:spcPct val="150000"/>
              </a:lnSpc>
              <a:spcBef>
                <a:spcPct val="0"/>
              </a:spcBef>
              <a:spcAft>
                <a:spcPct val="0"/>
              </a:spcAft>
              <a:buClrTx/>
              <a:buSzTx/>
              <a:buFontTx/>
              <a:buNone/>
              <a:tabLst/>
              <a:defRPr/>
            </a:pPr>
            <a:r>
              <a:rPr lang="en-GB" altLang="en-US" sz="2000" kern="0" dirty="0">
                <a:solidFill>
                  <a:srgbClr val="000000"/>
                </a:solidFill>
                <a:latin typeface="Arial" panose="020B0604020202020204" pitchFamily="34" charset="0"/>
                <a:cs typeface="Arial" panose="020B0604020202020204" pitchFamily="34" charset="0"/>
              </a:rPr>
              <a:t>John </a:t>
            </a: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goes out shopping.</a:t>
            </a:r>
            <a:r>
              <a:rPr kumimoji="0" lang="en-GB" altLang="en-US" sz="2000" b="0" i="0" u="none" strike="noStrike" kern="0" cap="none" spc="0" normalizeH="0" noProof="0" dirty="0">
                <a:ln>
                  <a:noFill/>
                </a:ln>
                <a:solidFill>
                  <a:srgbClr val="000000"/>
                </a:solidFill>
                <a:effectLst/>
                <a:uLnTx/>
                <a:uFillTx/>
                <a:latin typeface="Arial" panose="020B0604020202020204" pitchFamily="34" charset="0"/>
                <a:cs typeface="Arial" panose="020B0604020202020204" pitchFamily="34" charset="0"/>
              </a:rPr>
              <a:t> </a:t>
            </a: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At the shop he realises that his favourite type of coffee has risen in price and is much more expensive than other brands.</a:t>
            </a:r>
            <a:b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br>
            <a:endPar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defRPr/>
            </a:pPr>
            <a:r>
              <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rPr>
              <a:t>When he thinks no-one is looking he swaps the price labels over from one of the cheaper brands onto the jar of his favourite brand</a:t>
            </a:r>
            <a:r>
              <a:rPr lang="en-GB" altLang="en-US" sz="2000" kern="0" dirty="0">
                <a:solidFill>
                  <a:srgbClr val="000000"/>
                </a:solidFill>
                <a:latin typeface="Arial" panose="020B0604020202020204" pitchFamily="34" charset="0"/>
                <a:cs typeface="Arial" panose="020B0604020202020204" pitchFamily="34" charset="0"/>
              </a:rPr>
              <a:t>.</a:t>
            </a:r>
            <a:endParaRPr kumimoji="0" lang="en-GB" altLang="en-US" sz="2000" b="0" i="0" u="none" strike="noStrike" kern="0" cap="none" spc="0" normalizeH="0" baseline="0" noProof="0" dirty="0">
              <a:ln>
                <a:noFill/>
              </a:ln>
              <a:solidFill>
                <a:srgbClr val="000000"/>
              </a:solidFill>
              <a:effectLst/>
              <a:uLnTx/>
              <a:uFillTx/>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DF52502-2EF7-AD45-AE8D-603A46786BDB}"/>
              </a:ext>
            </a:extLst>
          </p:cNvPr>
          <p:cNvSpPr txBox="1"/>
          <p:nvPr/>
        </p:nvSpPr>
        <p:spPr>
          <a:xfrm>
            <a:off x="5539490" y="5984175"/>
            <a:ext cx="6100010" cy="577850"/>
          </a:xfrm>
          <a:prstGeom prst="rect">
            <a:avLst/>
          </a:prstGeom>
          <a:noFill/>
        </p:spPr>
        <p:txBody>
          <a:bodyPr wrap="square">
            <a:spAutoFit/>
          </a:bodyPr>
          <a:lstStyle/>
          <a:p>
            <a:pPr lvl="0" algn="l" fontAlgn="auto">
              <a:lnSpc>
                <a:spcPct val="150000"/>
              </a:lnSpc>
              <a:spcAft>
                <a:spcPts val="0"/>
              </a:spcAft>
              <a:defRPr/>
            </a:pPr>
            <a:r>
              <a:rPr lang="en-GB" altLang="en-US" sz="2400" b="1" kern="0" dirty="0">
                <a:latin typeface="Arial" panose="020B0604020202020204" pitchFamily="34" charset="0"/>
              </a:rPr>
              <a:t>Has an offence of theft been committed?</a:t>
            </a:r>
          </a:p>
        </p:txBody>
      </p:sp>
      <p:pic>
        <p:nvPicPr>
          <p:cNvPr id="23554" name="Picture 2" descr="Nescafé Gold Blend Espresso Instant Coffee 100g | Sainsbury's">
            <a:extLst>
              <a:ext uri="{FF2B5EF4-FFF2-40B4-BE49-F238E27FC236}">
                <a16:creationId xmlns:a16="http://schemas.microsoft.com/office/drawing/2014/main" id="{982F453E-458A-784B-B8B5-4669ADBE46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43586" y="1953823"/>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068779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462527E-ACEB-E342-8D7A-E9B89BF06C24}"/>
              </a:ext>
            </a:extLst>
          </p:cNvPr>
          <p:cNvSpPr txBox="1"/>
          <p:nvPr/>
        </p:nvSpPr>
        <p:spPr>
          <a:xfrm>
            <a:off x="559026" y="429078"/>
            <a:ext cx="8045422" cy="646331"/>
          </a:xfrm>
          <a:prstGeom prst="rect">
            <a:avLst/>
          </a:prstGeom>
          <a:solidFill>
            <a:schemeClr val="accent6"/>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a:solidFill>
                  <a:schemeClr val="bg1"/>
                </a:solidFill>
              </a:rPr>
              <a:t>Scenario 4</a:t>
            </a:r>
          </a:p>
        </p:txBody>
      </p:sp>
      <p:sp>
        <p:nvSpPr>
          <p:cNvPr id="5" name="Rectangle 2">
            <a:extLst>
              <a:ext uri="{FF2B5EF4-FFF2-40B4-BE49-F238E27FC236}">
                <a16:creationId xmlns:a16="http://schemas.microsoft.com/office/drawing/2014/main" id="{A6A53337-8BD4-F849-9426-228C886398C0}"/>
              </a:ext>
            </a:extLst>
          </p:cNvPr>
          <p:cNvSpPr txBox="1">
            <a:spLocks noChangeArrowheads="1"/>
          </p:cNvSpPr>
          <p:nvPr/>
        </p:nvSpPr>
        <p:spPr>
          <a:xfrm>
            <a:off x="559026" y="1257312"/>
            <a:ext cx="8424936" cy="1648690"/>
          </a:xfrm>
          <a:prstGeom prst="rect">
            <a:avLst/>
          </a:prstGeom>
        </p:spPr>
        <p:txBody>
          <a:bodyPr vert="horz" lIns="91440" tIns="45720" rIns="91440" bIns="45720" rtlCol="0" anchor="ctr">
            <a:normAutofit lnSpcReduction="10000"/>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fontAlgn="auto">
              <a:lnSpc>
                <a:spcPct val="150000"/>
              </a:lnSpc>
              <a:spcAft>
                <a:spcPts val="0"/>
              </a:spcAft>
            </a:pPr>
            <a:r>
              <a:rPr lang="en-GB" altLang="en-US" sz="2400" dirty="0">
                <a:latin typeface="Arial" panose="020B0604020202020204" pitchFamily="34" charset="0"/>
                <a:cs typeface="Arial" panose="020B0604020202020204" pitchFamily="34" charset="0"/>
              </a:rPr>
              <a:t>Mrs Miggins picks some blackberries growing wild on farmer Brown’s land.  She goes home and makes some lovely home made jam.</a:t>
            </a:r>
          </a:p>
        </p:txBody>
      </p:sp>
      <p:pic>
        <p:nvPicPr>
          <p:cNvPr id="6" name="Picture 5">
            <a:extLst>
              <a:ext uri="{FF2B5EF4-FFF2-40B4-BE49-F238E27FC236}">
                <a16:creationId xmlns:a16="http://schemas.microsoft.com/office/drawing/2014/main" id="{4E655CEB-CD06-654B-A564-6E3496DFA3E1}"/>
              </a:ext>
            </a:extLst>
          </p:cNvPr>
          <p:cNvPicPr>
            <a:picLocks noChangeAspect="1"/>
          </p:cNvPicPr>
          <p:nvPr/>
        </p:nvPicPr>
        <p:blipFill>
          <a:blip r:embed="rId3"/>
          <a:stretch>
            <a:fillRect/>
          </a:stretch>
        </p:blipFill>
        <p:spPr>
          <a:xfrm>
            <a:off x="5670305" y="3425047"/>
            <a:ext cx="3069492" cy="2033474"/>
          </a:xfrm>
          <a:prstGeom prst="rect">
            <a:avLst/>
          </a:prstGeom>
        </p:spPr>
      </p:pic>
      <p:sp>
        <p:nvSpPr>
          <p:cNvPr id="7" name="Right Arrow 5">
            <a:extLst>
              <a:ext uri="{FF2B5EF4-FFF2-40B4-BE49-F238E27FC236}">
                <a16:creationId xmlns:a16="http://schemas.microsoft.com/office/drawing/2014/main" id="{A96C0607-58E4-8440-A25F-D53874B4190D}"/>
              </a:ext>
            </a:extLst>
          </p:cNvPr>
          <p:cNvSpPr>
            <a:spLocks noChangeArrowheads="1"/>
          </p:cNvSpPr>
          <p:nvPr/>
        </p:nvSpPr>
        <p:spPr bwMode="auto">
          <a:xfrm>
            <a:off x="3794910" y="4213983"/>
            <a:ext cx="1571625" cy="500062"/>
          </a:xfrm>
          <a:prstGeom prst="rightArrow">
            <a:avLst>
              <a:gd name="adj1" fmla="val 50000"/>
              <a:gd name="adj2" fmla="val 49995"/>
            </a:avLst>
          </a:prstGeom>
          <a:solidFill>
            <a:schemeClr val="accent6"/>
          </a:solidFill>
          <a:ln w="9525" algn="ctr">
            <a:solidFill>
              <a:srgbClr val="000000"/>
            </a:solidFill>
            <a:round/>
            <a:headEnd/>
            <a:tailEnd/>
          </a:ln>
        </p:spPr>
        <p:txBody>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defTabSz="914400" eaLnBrk="1" fontAlgn="auto" latinLnBrk="0" hangingPunct="1">
              <a:lnSpc>
                <a:spcPct val="100000"/>
              </a:lnSpc>
              <a:spcBef>
                <a:spcPct val="0"/>
              </a:spcBef>
              <a:spcAft>
                <a:spcPts val="0"/>
              </a:spcAft>
              <a:buClrTx/>
              <a:buSzTx/>
              <a:buFontTx/>
              <a:buNone/>
              <a:tabLst/>
              <a:defRPr/>
            </a:pPr>
            <a:endParaRPr kumimoji="0" lang="en-US" altLang="en-US" sz="1400" b="0" i="0" u="none" strike="noStrike" kern="0" cap="none" spc="0" normalizeH="0" baseline="0" noProof="0" dirty="0">
              <a:ln>
                <a:noFill/>
              </a:ln>
              <a:solidFill>
                <a:schemeClr val="accent6">
                  <a:lumMod val="75000"/>
                </a:schemeClr>
              </a:solidFill>
              <a:effectLst/>
              <a:uLnTx/>
              <a:uFillTx/>
              <a:latin typeface="Arial" panose="020B0604020202020204" pitchFamily="34" charset="0"/>
            </a:endParaRPr>
          </a:p>
        </p:txBody>
      </p:sp>
      <p:pic>
        <p:nvPicPr>
          <p:cNvPr id="8" name="Picture 4" descr="Blackberries">
            <a:hlinkClick r:id="rId4"/>
            <a:extLst>
              <a:ext uri="{FF2B5EF4-FFF2-40B4-BE49-F238E27FC236}">
                <a16:creationId xmlns:a16="http://schemas.microsoft.com/office/drawing/2014/main" id="{2FA77A01-BCA2-3746-8F6C-098BFD9F74E8}"/>
              </a:ext>
            </a:extLst>
          </p:cNvPr>
          <p:cNvPicPr>
            <a:picLocks noChangeAspect="1" noChangeArrowheads="1"/>
          </p:cNvPicPr>
          <p:nvPr/>
        </p:nvPicPr>
        <p:blipFill>
          <a:blip r:embed="rId5"/>
          <a:srcRect/>
          <a:stretch>
            <a:fillRect/>
          </a:stretch>
        </p:blipFill>
        <p:spPr bwMode="auto">
          <a:xfrm>
            <a:off x="421648" y="3425047"/>
            <a:ext cx="3069492" cy="2033474"/>
          </a:xfrm>
          <a:prstGeom prst="rect">
            <a:avLst/>
          </a:prstGeom>
          <a:ln>
            <a:solidFill>
              <a:srgbClr val="0000FF"/>
            </a:solidFill>
          </a:ln>
          <a:effectLst>
            <a:outerShdw blurRad="292100" dist="139700" dir="2700000" algn="tl" rotWithShape="0">
              <a:srgbClr val="333333">
                <a:alpha val="65000"/>
              </a:srgbClr>
            </a:outerShdw>
          </a:effectLst>
        </p:spPr>
      </p:pic>
      <p:sp>
        <p:nvSpPr>
          <p:cNvPr id="10" name="TextBox 9">
            <a:extLst>
              <a:ext uri="{FF2B5EF4-FFF2-40B4-BE49-F238E27FC236}">
                <a16:creationId xmlns:a16="http://schemas.microsoft.com/office/drawing/2014/main" id="{6AF76152-1B28-3349-94DA-5D0600EF6346}"/>
              </a:ext>
            </a:extLst>
          </p:cNvPr>
          <p:cNvSpPr txBox="1"/>
          <p:nvPr/>
        </p:nvSpPr>
        <p:spPr>
          <a:xfrm>
            <a:off x="6396228" y="5977566"/>
            <a:ext cx="6099048" cy="496931"/>
          </a:xfrm>
          <a:prstGeom prst="rect">
            <a:avLst/>
          </a:prstGeom>
          <a:noFill/>
        </p:spPr>
        <p:txBody>
          <a:bodyPr wrap="square">
            <a:spAutoFit/>
          </a:bodyPr>
          <a:lstStyle/>
          <a:p>
            <a:pPr lvl="0" algn="l" fontAlgn="auto">
              <a:lnSpc>
                <a:spcPct val="150000"/>
              </a:lnSpc>
              <a:spcAft>
                <a:spcPts val="0"/>
              </a:spcAft>
              <a:defRPr/>
            </a:pPr>
            <a:r>
              <a:rPr lang="en-GB" altLang="en-US" sz="2000" b="1" kern="0" dirty="0">
                <a:latin typeface="Arial" panose="020B0604020202020204" pitchFamily="34" charset="0"/>
              </a:rPr>
              <a:t>Has an offence of theft been committed?</a:t>
            </a:r>
          </a:p>
        </p:txBody>
      </p:sp>
      <p:pic>
        <p:nvPicPr>
          <p:cNvPr id="24578" name="Picture 2" descr="Cartoon grandma Stock Vector Image by ©memoangeles #12138288">
            <a:extLst>
              <a:ext uri="{FF2B5EF4-FFF2-40B4-BE49-F238E27FC236}">
                <a16:creationId xmlns:a16="http://schemas.microsoft.com/office/drawing/2014/main" id="{63E62B3D-AE97-6B40-83E6-D5BD38108F9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649452" y="1507347"/>
            <a:ext cx="2120900" cy="3835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126092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DADCDD30-BA94-A08A-5C2B-F75621C73E22}"/>
              </a:ext>
            </a:extLst>
          </p:cNvPr>
          <p:cNvSpPr>
            <a:spLocks noGrp="1"/>
          </p:cNvSpPr>
          <p:nvPr>
            <p:ph type="title"/>
          </p:nvPr>
        </p:nvSpPr>
        <p:spPr>
          <a:xfrm>
            <a:off x="7085532" y="640080"/>
            <a:ext cx="4196932" cy="3566160"/>
          </a:xfrm>
        </p:spPr>
        <p:txBody>
          <a:bodyPr vert="horz" lIns="91440" tIns="45720" rIns="91440" bIns="45720" rtlCol="0" anchor="b">
            <a:normAutofit/>
          </a:bodyPr>
          <a:lstStyle/>
          <a:p>
            <a:r>
              <a:rPr lang="en-US" sz="5400"/>
              <a:t>Burglary</a:t>
            </a:r>
          </a:p>
        </p:txBody>
      </p:sp>
      <p:pic>
        <p:nvPicPr>
          <p:cNvPr id="1026" name="Picture 2" descr="G7 Cornwall: Policing is 'biggest security operation' - BBC News">
            <a:extLst>
              <a:ext uri="{FF2B5EF4-FFF2-40B4-BE49-F238E27FC236}">
                <a16:creationId xmlns:a16="http://schemas.microsoft.com/office/drawing/2014/main" id="{1167859F-427E-534B-8CCF-23C07415A31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501" r="17940" b="1"/>
          <a:stretch/>
        </p:blipFill>
        <p:spPr bwMode="auto">
          <a:xfrm>
            <a:off x="866691" y="1216968"/>
            <a:ext cx="5416261" cy="4424065"/>
          </a:xfrm>
          <a:custGeom>
            <a:avLst/>
            <a:gdLst/>
            <a:ahLst/>
            <a:cxnLst/>
            <a:rect l="l" t="t" r="r" b="b"/>
            <a:pathLst>
              <a:path w="5531320" h="4424065">
                <a:moveTo>
                  <a:pt x="4292328" y="3931444"/>
                </a:moveTo>
                <a:cubicBezTo>
                  <a:pt x="3830135" y="4131325"/>
                  <a:pt x="3346708" y="4259111"/>
                  <a:pt x="2855653" y="4364392"/>
                </a:cubicBezTo>
                <a:lnTo>
                  <a:pt x="2855525" y="4364392"/>
                </a:lnTo>
                <a:cubicBezTo>
                  <a:pt x="3386634" y="4394018"/>
                  <a:pt x="3853531" y="4210158"/>
                  <a:pt x="4292328" y="3931444"/>
                </a:cubicBezTo>
                <a:close/>
                <a:moveTo>
                  <a:pt x="4302118" y="3923561"/>
                </a:moveTo>
                <a:lnTo>
                  <a:pt x="4301102" y="3924959"/>
                </a:lnTo>
                <a:lnTo>
                  <a:pt x="4302881" y="3924959"/>
                </a:lnTo>
                <a:close/>
                <a:moveTo>
                  <a:pt x="3885572" y="334733"/>
                </a:moveTo>
                <a:cubicBezTo>
                  <a:pt x="4046889" y="406840"/>
                  <a:pt x="4203653" y="488713"/>
                  <a:pt x="4355013" y="579880"/>
                </a:cubicBezTo>
                <a:cubicBezTo>
                  <a:pt x="4662082" y="768063"/>
                  <a:pt x="4933803" y="995790"/>
                  <a:pt x="5144619" y="1290779"/>
                </a:cubicBezTo>
                <a:cubicBezTo>
                  <a:pt x="5314365" y="1528042"/>
                  <a:pt x="5426258" y="1789591"/>
                  <a:pt x="5468598" y="2088522"/>
                </a:cubicBezTo>
                <a:cubicBezTo>
                  <a:pt x="5479330" y="2001424"/>
                  <a:pt x="5480182" y="1913385"/>
                  <a:pt x="5471141" y="1826083"/>
                </a:cubicBezTo>
                <a:cubicBezTo>
                  <a:pt x="5455337" y="1662962"/>
                  <a:pt x="5406307" y="1504799"/>
                  <a:pt x="5327080" y="1361348"/>
                </a:cubicBezTo>
                <a:cubicBezTo>
                  <a:pt x="5206160" y="1140233"/>
                  <a:pt x="5033362" y="965782"/>
                  <a:pt x="4833354" y="816507"/>
                </a:cubicBezTo>
                <a:cubicBezTo>
                  <a:pt x="4597235" y="640276"/>
                  <a:pt x="4336322" y="509438"/>
                  <a:pt x="4063457" y="400724"/>
                </a:cubicBezTo>
                <a:cubicBezTo>
                  <a:pt x="4033360" y="388607"/>
                  <a:pt x="4003060" y="376909"/>
                  <a:pt x="3972544" y="365631"/>
                </a:cubicBezTo>
                <a:cubicBezTo>
                  <a:pt x="3943680" y="354950"/>
                  <a:pt x="3914563" y="345033"/>
                  <a:pt x="3885572" y="334733"/>
                </a:cubicBezTo>
                <a:close/>
                <a:moveTo>
                  <a:pt x="3865737" y="329520"/>
                </a:moveTo>
                <a:cubicBezTo>
                  <a:pt x="3865737" y="329520"/>
                  <a:pt x="3865737" y="330410"/>
                  <a:pt x="3866500" y="330537"/>
                </a:cubicBezTo>
                <a:lnTo>
                  <a:pt x="3869806" y="330156"/>
                </a:lnTo>
                <a:close/>
                <a:moveTo>
                  <a:pt x="2219772" y="85645"/>
                </a:moveTo>
                <a:cubicBezTo>
                  <a:pt x="2206943" y="84005"/>
                  <a:pt x="2193910" y="85264"/>
                  <a:pt x="2181627" y="89333"/>
                </a:cubicBezTo>
                <a:cubicBezTo>
                  <a:pt x="1932920" y="125113"/>
                  <a:pt x="1690800" y="197118"/>
                  <a:pt x="1462972" y="303073"/>
                </a:cubicBezTo>
                <a:cubicBezTo>
                  <a:pt x="971789" y="529528"/>
                  <a:pt x="578130" y="865460"/>
                  <a:pt x="308698" y="1338461"/>
                </a:cubicBezTo>
                <a:cubicBezTo>
                  <a:pt x="180225" y="1561852"/>
                  <a:pt x="97653" y="1808638"/>
                  <a:pt x="65840" y="2064364"/>
                </a:cubicBezTo>
                <a:cubicBezTo>
                  <a:pt x="71943" y="2050505"/>
                  <a:pt x="77284" y="2036391"/>
                  <a:pt x="82115" y="2022150"/>
                </a:cubicBezTo>
                <a:cubicBezTo>
                  <a:pt x="170104" y="1763653"/>
                  <a:pt x="279580" y="1515073"/>
                  <a:pt x="423261" y="1282260"/>
                </a:cubicBezTo>
                <a:cubicBezTo>
                  <a:pt x="630770" y="945565"/>
                  <a:pt x="895371" y="664944"/>
                  <a:pt x="1231812" y="454001"/>
                </a:cubicBezTo>
                <a:cubicBezTo>
                  <a:pt x="1535193" y="263783"/>
                  <a:pt x="1866802" y="149729"/>
                  <a:pt x="2219772" y="85645"/>
                </a:cubicBezTo>
                <a:close/>
                <a:moveTo>
                  <a:pt x="2612541" y="836"/>
                </a:moveTo>
                <a:cubicBezTo>
                  <a:pt x="2715914" y="-4250"/>
                  <a:pt x="2831240" y="14695"/>
                  <a:pt x="2946311" y="35548"/>
                </a:cubicBezTo>
                <a:cubicBezTo>
                  <a:pt x="3291652" y="98106"/>
                  <a:pt x="3631144" y="182915"/>
                  <a:pt x="3961100" y="303581"/>
                </a:cubicBezTo>
                <a:cubicBezTo>
                  <a:pt x="4278341" y="419543"/>
                  <a:pt x="4581341" y="563350"/>
                  <a:pt x="4854588" y="764502"/>
                </a:cubicBezTo>
                <a:cubicBezTo>
                  <a:pt x="5067438" y="921152"/>
                  <a:pt x="5250408" y="1105521"/>
                  <a:pt x="5377813" y="1339732"/>
                </a:cubicBezTo>
                <a:cubicBezTo>
                  <a:pt x="5459812" y="1489986"/>
                  <a:pt x="5510304" y="1655396"/>
                  <a:pt x="5526198" y="1825829"/>
                </a:cubicBezTo>
                <a:cubicBezTo>
                  <a:pt x="5538277" y="1951327"/>
                  <a:pt x="5527342" y="2074917"/>
                  <a:pt x="5510558" y="2199398"/>
                </a:cubicBezTo>
                <a:cubicBezTo>
                  <a:pt x="5502967" y="2266991"/>
                  <a:pt x="5502713" y="2335195"/>
                  <a:pt x="5509796" y="2402839"/>
                </a:cubicBezTo>
                <a:cubicBezTo>
                  <a:pt x="5534208" y="2664197"/>
                  <a:pt x="5468472" y="2926051"/>
                  <a:pt x="5323520" y="3144890"/>
                </a:cubicBezTo>
                <a:cubicBezTo>
                  <a:pt x="5201340" y="3332234"/>
                  <a:pt x="5041042" y="3491719"/>
                  <a:pt x="4853062" y="3612932"/>
                </a:cubicBezTo>
                <a:cubicBezTo>
                  <a:pt x="4671110" y="3732072"/>
                  <a:pt x="4498566" y="3864563"/>
                  <a:pt x="4316359" y="3982940"/>
                </a:cubicBezTo>
                <a:cubicBezTo>
                  <a:pt x="4019717" y="4175573"/>
                  <a:pt x="3701077" y="4317347"/>
                  <a:pt x="3352557" y="4386771"/>
                </a:cubicBezTo>
                <a:cubicBezTo>
                  <a:pt x="3160954" y="4425590"/>
                  <a:pt x="2964456" y="4434173"/>
                  <a:pt x="2770207" y="4412201"/>
                </a:cubicBezTo>
                <a:cubicBezTo>
                  <a:pt x="2685525" y="4402537"/>
                  <a:pt x="2599953" y="4402410"/>
                  <a:pt x="2514889" y="4393637"/>
                </a:cubicBezTo>
                <a:cubicBezTo>
                  <a:pt x="2307137" y="4370851"/>
                  <a:pt x="2102209" y="4327277"/>
                  <a:pt x="1903167" y="4263562"/>
                </a:cubicBezTo>
                <a:cubicBezTo>
                  <a:pt x="1560623" y="4156119"/>
                  <a:pt x="1238932" y="4006972"/>
                  <a:pt x="948393" y="3794249"/>
                </a:cubicBezTo>
                <a:cubicBezTo>
                  <a:pt x="647554" y="3573897"/>
                  <a:pt x="396813" y="3308660"/>
                  <a:pt x="223634" y="2975526"/>
                </a:cubicBezTo>
                <a:cubicBezTo>
                  <a:pt x="129454" y="2796370"/>
                  <a:pt x="67150" y="2602198"/>
                  <a:pt x="39520" y="2401695"/>
                </a:cubicBezTo>
                <a:cubicBezTo>
                  <a:pt x="34510" y="2367555"/>
                  <a:pt x="26729" y="2333872"/>
                  <a:pt x="16252" y="2300991"/>
                </a:cubicBezTo>
                <a:cubicBezTo>
                  <a:pt x="-9179" y="2218598"/>
                  <a:pt x="-24" y="2135695"/>
                  <a:pt x="11801" y="2053556"/>
                </a:cubicBezTo>
                <a:cubicBezTo>
                  <a:pt x="93686" y="1480615"/>
                  <a:pt x="377868" y="1021983"/>
                  <a:pt x="812850" y="651084"/>
                </a:cubicBezTo>
                <a:cubicBezTo>
                  <a:pt x="1176755" y="340201"/>
                  <a:pt x="1598260" y="146042"/>
                  <a:pt x="2066810" y="52586"/>
                </a:cubicBezTo>
                <a:cubicBezTo>
                  <a:pt x="2154544" y="35039"/>
                  <a:pt x="2243041" y="23087"/>
                  <a:pt x="2332046" y="14441"/>
                </a:cubicBezTo>
                <a:cubicBezTo>
                  <a:pt x="2421052" y="5794"/>
                  <a:pt x="2508913" y="2107"/>
                  <a:pt x="2612541" y="836"/>
                </a:cubicBezTo>
                <a:close/>
              </a:path>
            </a:pathLst>
          </a:custGeom>
          <a:noFill/>
          <a:extLst>
            <a:ext uri="{909E8E84-426E-40DD-AFC4-6F175D3DCCD1}">
              <a14:hiddenFill xmlns:a14="http://schemas.microsoft.com/office/drawing/2010/main">
                <a:solidFill>
                  <a:srgbClr val="FFFFFF"/>
                </a:solidFill>
              </a14:hiddenFill>
            </a:ext>
          </a:extLst>
        </p:spPr>
      </p:pic>
      <p:sp>
        <p:nvSpPr>
          <p:cNvPr id="1033" name="sketchy line">
            <a:extLst>
              <a:ext uri="{FF2B5EF4-FFF2-40B4-BE49-F238E27FC236}">
                <a16:creationId xmlns:a16="http://schemas.microsoft.com/office/drawing/2014/main" id="{3F9B0603-37C5-4312-AE4D-A3D0154754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5532"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7031910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16">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12D482-6EE7-B04C-B177-31222676430D}"/>
              </a:ext>
            </a:extLst>
          </p:cNvPr>
          <p:cNvSpPr>
            <a:spLocks noGrp="1"/>
          </p:cNvSpPr>
          <p:nvPr>
            <p:ph type="title"/>
          </p:nvPr>
        </p:nvSpPr>
        <p:spPr>
          <a:xfrm>
            <a:off x="838200" y="365125"/>
            <a:ext cx="10515600" cy="1325563"/>
          </a:xfrm>
        </p:spPr>
        <p:txBody>
          <a:bodyPr>
            <a:normAutofit/>
          </a:bodyPr>
          <a:lstStyle/>
          <a:p>
            <a:r>
              <a:rPr lang="en-US" sz="5000"/>
              <a:t>Burglary: aims and learning outcomes…</a:t>
            </a:r>
            <a:endParaRPr lang="en-US" sz="5000" dirty="0"/>
          </a:p>
        </p:txBody>
      </p:sp>
      <p:sp>
        <p:nvSpPr>
          <p:cNvPr id="33"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 name="Content Placeholder 2">
            <a:extLst>
              <a:ext uri="{FF2B5EF4-FFF2-40B4-BE49-F238E27FC236}">
                <a16:creationId xmlns:a16="http://schemas.microsoft.com/office/drawing/2014/main" id="{1E41BC74-29E6-4F22-AA3B-5077F5AB1458}"/>
              </a:ext>
            </a:extLst>
          </p:cNvPr>
          <p:cNvGraphicFramePr>
            <a:graphicFrameLocks noGrp="1"/>
          </p:cNvGraphicFramePr>
          <p:nvPr>
            <p:ph idx="1"/>
            <p:extLst>
              <p:ext uri="{D42A27DB-BD31-4B8C-83A1-F6EECF244321}">
                <p14:modId xmlns:p14="http://schemas.microsoft.com/office/powerpoint/2010/main" val="2629759609"/>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1096067"/>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9998E-79D6-BA4E-8634-7CBAE71533A3}"/>
              </a:ext>
            </a:extLst>
          </p:cNvPr>
          <p:cNvSpPr>
            <a:spLocks noGrp="1"/>
          </p:cNvSpPr>
          <p:nvPr>
            <p:ph type="title"/>
          </p:nvPr>
        </p:nvSpPr>
        <p:spPr>
          <a:xfrm>
            <a:off x="2067910" y="528618"/>
            <a:ext cx="10515599" cy="932688"/>
          </a:xfrm>
        </p:spPr>
        <p:txBody>
          <a:bodyPr vert="horz" lIns="91440" tIns="45720" rIns="91440" bIns="45720" rtlCol="0" anchor="b">
            <a:normAutofit/>
          </a:bodyPr>
          <a:lstStyle/>
          <a:p>
            <a:r>
              <a:rPr lang="en-US" sz="5400" kern="1200" dirty="0">
                <a:solidFill>
                  <a:schemeClr val="tx1"/>
                </a:solidFill>
                <a:latin typeface="+mj-lt"/>
                <a:ea typeface="+mj-ea"/>
                <a:cs typeface="+mj-cs"/>
              </a:rPr>
              <a:t>Discuss: What is a burglary? </a:t>
            </a:r>
          </a:p>
        </p:txBody>
      </p:sp>
      <p:pic>
        <p:nvPicPr>
          <p:cNvPr id="1026" name="Picture 2" descr="Burglary Britain">
            <a:extLst>
              <a:ext uri="{FF2B5EF4-FFF2-40B4-BE49-F238E27FC236}">
                <a16:creationId xmlns:a16="http://schemas.microsoft.com/office/drawing/2014/main" id="{AD71BC07-1F8A-1648-8581-9420559D65E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995143" y="1863801"/>
            <a:ext cx="10201713" cy="4440746"/>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2 minutes Images, Stock Photos &amp; Vectors | Shutterstock">
            <a:extLst>
              <a:ext uri="{FF2B5EF4-FFF2-40B4-BE49-F238E27FC236}">
                <a16:creationId xmlns:a16="http://schemas.microsoft.com/office/drawing/2014/main" id="{A1902E05-E64D-F64A-99F3-AE2CAC0179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85369" y="5172075"/>
            <a:ext cx="1422974" cy="15349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2110846"/>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F8631AC2-9AAB-0F46-A3A3-FEFB42D7982A}"/>
              </a:ext>
            </a:extLst>
          </p:cNvPr>
          <p:cNvSpPr/>
          <p:nvPr/>
        </p:nvSpPr>
        <p:spPr>
          <a:xfrm>
            <a:off x="0" y="182852"/>
            <a:ext cx="6926666" cy="671258"/>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8D4BF04-CACB-D34A-B619-9610F2761940}"/>
              </a:ext>
            </a:extLst>
          </p:cNvPr>
          <p:cNvSpPr/>
          <p:nvPr/>
        </p:nvSpPr>
        <p:spPr>
          <a:xfrm>
            <a:off x="492988" y="4824460"/>
            <a:ext cx="4081741" cy="201977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5C56BDD-66EE-D344-BD34-87E1CFD2E0CA}"/>
              </a:ext>
            </a:extLst>
          </p:cNvPr>
          <p:cNvSpPr/>
          <p:nvPr/>
        </p:nvSpPr>
        <p:spPr>
          <a:xfrm>
            <a:off x="5031710" y="4723287"/>
            <a:ext cx="3782788" cy="129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1EEBE24-FA50-3C44-A1F6-9FAA22A9782B}"/>
              </a:ext>
            </a:extLst>
          </p:cNvPr>
          <p:cNvSpPr/>
          <p:nvPr/>
        </p:nvSpPr>
        <p:spPr>
          <a:xfrm>
            <a:off x="6550937" y="3376076"/>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84FDCBC-4D45-D442-8991-15F523FE4FB5}"/>
              </a:ext>
            </a:extLst>
          </p:cNvPr>
          <p:cNvSpPr/>
          <p:nvPr/>
        </p:nvSpPr>
        <p:spPr>
          <a:xfrm>
            <a:off x="2181328" y="3374693"/>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7938559E-34E6-B140-A960-BB0DE5C9BF48}"/>
              </a:ext>
            </a:extLst>
          </p:cNvPr>
          <p:cNvSpPr/>
          <p:nvPr/>
        </p:nvSpPr>
        <p:spPr>
          <a:xfrm>
            <a:off x="3652576" y="2189368"/>
            <a:ext cx="4975609"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FFF6807-7EB7-5D4A-A661-4644A4D5064D}"/>
              </a:ext>
            </a:extLst>
          </p:cNvPr>
          <p:cNvSpPr txBox="1"/>
          <p:nvPr/>
        </p:nvSpPr>
        <p:spPr>
          <a:xfrm>
            <a:off x="115556" y="182852"/>
            <a:ext cx="7310176" cy="1200329"/>
          </a:xfrm>
          <a:prstGeom prst="rect">
            <a:avLst/>
          </a:prstGeom>
          <a:noFill/>
        </p:spPr>
        <p:txBody>
          <a:bodyPr wrap="square" rtlCol="0">
            <a:spAutoFit/>
          </a:bodyPr>
          <a:lstStyle/>
          <a:p>
            <a:r>
              <a:rPr lang="en-US" sz="3600" dirty="0">
                <a:solidFill>
                  <a:schemeClr val="bg1"/>
                </a:solidFill>
              </a:rPr>
              <a:t>The basic offence of burglary…</a:t>
            </a:r>
          </a:p>
          <a:p>
            <a:endParaRPr lang="en-US" dirty="0"/>
          </a:p>
          <a:p>
            <a:endParaRPr lang="en-US" dirty="0"/>
          </a:p>
        </p:txBody>
      </p:sp>
      <p:sp>
        <p:nvSpPr>
          <p:cNvPr id="5" name="TextBox 4">
            <a:extLst>
              <a:ext uri="{FF2B5EF4-FFF2-40B4-BE49-F238E27FC236}">
                <a16:creationId xmlns:a16="http://schemas.microsoft.com/office/drawing/2014/main" id="{7B1B8EE2-9EE0-8342-BB95-65D3062CCD79}"/>
              </a:ext>
            </a:extLst>
          </p:cNvPr>
          <p:cNvSpPr txBox="1"/>
          <p:nvPr/>
        </p:nvSpPr>
        <p:spPr>
          <a:xfrm>
            <a:off x="0" y="1039784"/>
            <a:ext cx="10550769" cy="923330"/>
          </a:xfrm>
          <a:prstGeom prst="rect">
            <a:avLst/>
          </a:prstGeom>
          <a:noFill/>
        </p:spPr>
        <p:txBody>
          <a:bodyPr wrap="square" rtlCol="0">
            <a:spAutoFit/>
          </a:bodyPr>
          <a:lstStyle/>
          <a:p>
            <a:r>
              <a:rPr lang="en-US" dirty="0"/>
              <a:t>The basic offence of burglary is set out in section 9 of the Theft Act 1968. </a:t>
            </a:r>
            <a:br>
              <a:rPr lang="en-US" dirty="0"/>
            </a:br>
            <a:r>
              <a:rPr lang="en-US" dirty="0"/>
              <a:t>There are two subsections </a:t>
            </a:r>
            <a:r>
              <a:rPr lang="en-US" dirty="0">
                <a:highlight>
                  <a:srgbClr val="FFFF00"/>
                </a:highlight>
              </a:rPr>
              <a:t>S.9(1)(a) </a:t>
            </a:r>
            <a:r>
              <a:rPr lang="en-US" dirty="0"/>
              <a:t>AND </a:t>
            </a:r>
            <a:r>
              <a:rPr lang="en-US" dirty="0">
                <a:highlight>
                  <a:srgbClr val="FFFF00"/>
                </a:highlight>
              </a:rPr>
              <a:t>S.9(1)(b) </a:t>
            </a:r>
            <a:r>
              <a:rPr lang="en-US" dirty="0"/>
              <a:t>which describe the main ways the offence can be committed: </a:t>
            </a:r>
          </a:p>
          <a:p>
            <a:endParaRPr lang="en-US" dirty="0"/>
          </a:p>
        </p:txBody>
      </p:sp>
      <p:sp>
        <p:nvSpPr>
          <p:cNvPr id="6" name="TextBox 5">
            <a:extLst>
              <a:ext uri="{FF2B5EF4-FFF2-40B4-BE49-F238E27FC236}">
                <a16:creationId xmlns:a16="http://schemas.microsoft.com/office/drawing/2014/main" id="{B7D5267D-F8A6-5D44-9AD0-837AEB25B38E}"/>
              </a:ext>
            </a:extLst>
          </p:cNvPr>
          <p:cNvSpPr txBox="1"/>
          <p:nvPr/>
        </p:nvSpPr>
        <p:spPr>
          <a:xfrm>
            <a:off x="3493476" y="2252980"/>
            <a:ext cx="5205047" cy="646331"/>
          </a:xfrm>
          <a:prstGeom prst="rect">
            <a:avLst/>
          </a:prstGeom>
          <a:noFill/>
        </p:spPr>
        <p:txBody>
          <a:bodyPr wrap="square" rtlCol="0">
            <a:spAutoFit/>
          </a:bodyPr>
          <a:lstStyle/>
          <a:p>
            <a:pPr algn="ctr"/>
            <a:r>
              <a:rPr lang="en-US" dirty="0">
                <a:solidFill>
                  <a:schemeClr val="bg1"/>
                </a:solidFill>
              </a:rPr>
              <a:t>A person is guilty of burglary if he/she enters any building, or part of a building, as a trespasser…</a:t>
            </a:r>
          </a:p>
        </p:txBody>
      </p:sp>
      <p:sp>
        <p:nvSpPr>
          <p:cNvPr id="7" name="TextBox 6">
            <a:extLst>
              <a:ext uri="{FF2B5EF4-FFF2-40B4-BE49-F238E27FC236}">
                <a16:creationId xmlns:a16="http://schemas.microsoft.com/office/drawing/2014/main" id="{A62F6A89-D2F2-1642-B164-17B34EFFC179}"/>
              </a:ext>
            </a:extLst>
          </p:cNvPr>
          <p:cNvSpPr txBox="1"/>
          <p:nvPr/>
        </p:nvSpPr>
        <p:spPr>
          <a:xfrm>
            <a:off x="2039816" y="3563522"/>
            <a:ext cx="3225520" cy="369332"/>
          </a:xfrm>
          <a:prstGeom prst="rect">
            <a:avLst/>
          </a:prstGeom>
          <a:noFill/>
        </p:spPr>
        <p:txBody>
          <a:bodyPr wrap="square" rtlCol="0">
            <a:spAutoFit/>
          </a:bodyPr>
          <a:lstStyle/>
          <a:p>
            <a:pPr algn="ctr"/>
            <a:r>
              <a:rPr lang="en-US" dirty="0">
                <a:solidFill>
                  <a:schemeClr val="bg1"/>
                </a:solidFill>
              </a:rPr>
              <a:t>(a) With the intent </a:t>
            </a:r>
          </a:p>
        </p:txBody>
      </p:sp>
      <p:sp>
        <p:nvSpPr>
          <p:cNvPr id="8" name="TextBox 7">
            <a:extLst>
              <a:ext uri="{FF2B5EF4-FFF2-40B4-BE49-F238E27FC236}">
                <a16:creationId xmlns:a16="http://schemas.microsoft.com/office/drawing/2014/main" id="{1B312227-DF0B-4945-89B3-22E7B319010B}"/>
              </a:ext>
            </a:extLst>
          </p:cNvPr>
          <p:cNvSpPr txBox="1"/>
          <p:nvPr/>
        </p:nvSpPr>
        <p:spPr>
          <a:xfrm>
            <a:off x="6926666" y="3443736"/>
            <a:ext cx="2391508" cy="646331"/>
          </a:xfrm>
          <a:prstGeom prst="rect">
            <a:avLst/>
          </a:prstGeom>
          <a:noFill/>
        </p:spPr>
        <p:txBody>
          <a:bodyPr wrap="square" rtlCol="0">
            <a:spAutoFit/>
          </a:bodyPr>
          <a:lstStyle/>
          <a:p>
            <a:pPr algn="ctr"/>
            <a:r>
              <a:rPr lang="en-US" dirty="0">
                <a:solidFill>
                  <a:schemeClr val="bg1"/>
                </a:solidFill>
              </a:rPr>
              <a:t>(b) And carries out any of the following acts </a:t>
            </a:r>
          </a:p>
        </p:txBody>
      </p:sp>
      <p:sp>
        <p:nvSpPr>
          <p:cNvPr id="9" name="TextBox 8">
            <a:extLst>
              <a:ext uri="{FF2B5EF4-FFF2-40B4-BE49-F238E27FC236}">
                <a16:creationId xmlns:a16="http://schemas.microsoft.com/office/drawing/2014/main" id="{5B547079-895B-D54E-B1E9-9D21DFE74ABB}"/>
              </a:ext>
            </a:extLst>
          </p:cNvPr>
          <p:cNvSpPr txBox="1"/>
          <p:nvPr/>
        </p:nvSpPr>
        <p:spPr>
          <a:xfrm>
            <a:off x="991899" y="4898964"/>
            <a:ext cx="2873829" cy="1815882"/>
          </a:xfrm>
          <a:prstGeom prst="rect">
            <a:avLst/>
          </a:prstGeom>
          <a:noFill/>
        </p:spPr>
        <p:txBody>
          <a:bodyPr wrap="square" rtlCol="0">
            <a:spAutoFit/>
          </a:bodyPr>
          <a:lstStyle/>
          <a:p>
            <a:pPr marL="285750" indent="-285750" algn="ctr">
              <a:buFont typeface="Arial" panose="020B0604020202020204" pitchFamily="34" charset="0"/>
              <a:buChar char="•"/>
            </a:pPr>
            <a:r>
              <a:rPr lang="en-US" sz="1400" dirty="0">
                <a:solidFill>
                  <a:schemeClr val="bg1"/>
                </a:solidFill>
              </a:rPr>
              <a:t>To steal anything in the building or part of it, or</a:t>
            </a:r>
          </a:p>
          <a:p>
            <a:pPr marL="285750" indent="-285750" algn="ctr">
              <a:buFont typeface="Arial" panose="020B0604020202020204" pitchFamily="34" charset="0"/>
              <a:buChar char="•"/>
            </a:pPr>
            <a:r>
              <a:rPr lang="en-US" sz="1400" dirty="0">
                <a:solidFill>
                  <a:schemeClr val="bg1"/>
                </a:solidFill>
              </a:rPr>
              <a:t>To inflict GBH on any person in the building </a:t>
            </a:r>
          </a:p>
          <a:p>
            <a:pPr algn="ctr"/>
            <a:r>
              <a:rPr lang="en-US" sz="1400" dirty="0">
                <a:solidFill>
                  <a:schemeClr val="bg1"/>
                </a:solidFill>
              </a:rPr>
              <a:t>or</a:t>
            </a:r>
          </a:p>
          <a:p>
            <a:pPr marL="285750" indent="-285750" algn="ctr">
              <a:buFont typeface="Arial" panose="020B0604020202020204" pitchFamily="34" charset="0"/>
              <a:buChar char="•"/>
            </a:pPr>
            <a:r>
              <a:rPr lang="en-US" sz="1400" dirty="0">
                <a:solidFill>
                  <a:schemeClr val="bg1"/>
                </a:solidFill>
              </a:rPr>
              <a:t>To do unlawful damage to the building or anything in the building </a:t>
            </a:r>
          </a:p>
        </p:txBody>
      </p:sp>
      <p:sp>
        <p:nvSpPr>
          <p:cNvPr id="10" name="TextBox 9">
            <a:extLst>
              <a:ext uri="{FF2B5EF4-FFF2-40B4-BE49-F238E27FC236}">
                <a16:creationId xmlns:a16="http://schemas.microsoft.com/office/drawing/2014/main" id="{6BF0F655-E54C-D046-AB31-6EE727D29F63}"/>
              </a:ext>
            </a:extLst>
          </p:cNvPr>
          <p:cNvSpPr txBox="1"/>
          <p:nvPr/>
        </p:nvSpPr>
        <p:spPr>
          <a:xfrm>
            <a:off x="5122987" y="4813579"/>
            <a:ext cx="3607358" cy="1754326"/>
          </a:xfrm>
          <a:prstGeom prst="rect">
            <a:avLst/>
          </a:prstGeom>
          <a:noFill/>
        </p:spPr>
        <p:txBody>
          <a:bodyPr wrap="square" rtlCol="0">
            <a:spAutoFit/>
          </a:bodyPr>
          <a:lstStyle/>
          <a:p>
            <a:pPr marL="285750" indent="-285750" algn="ctr">
              <a:buFont typeface="Arial" panose="020B0604020202020204" pitchFamily="34" charset="0"/>
              <a:buChar char="•"/>
            </a:pPr>
            <a:r>
              <a:rPr lang="en-US" dirty="0">
                <a:solidFill>
                  <a:schemeClr val="bg1"/>
                </a:solidFill>
              </a:rPr>
              <a:t>To steal anything in the building or part of it, or</a:t>
            </a:r>
          </a:p>
          <a:p>
            <a:pPr marL="285750" indent="-285750" algn="ctr">
              <a:buFont typeface="Arial" panose="020B0604020202020204" pitchFamily="34" charset="0"/>
              <a:buChar char="•"/>
            </a:pPr>
            <a:r>
              <a:rPr lang="en-US" dirty="0">
                <a:solidFill>
                  <a:schemeClr val="bg1"/>
                </a:solidFill>
              </a:rPr>
              <a:t>To inflict GBH on any person in the building </a:t>
            </a:r>
          </a:p>
          <a:p>
            <a:endParaRPr lang="en-US" dirty="0"/>
          </a:p>
          <a:p>
            <a:endParaRPr lang="en-US" dirty="0"/>
          </a:p>
        </p:txBody>
      </p:sp>
      <p:sp>
        <p:nvSpPr>
          <p:cNvPr id="11" name="TextBox 10">
            <a:extLst>
              <a:ext uri="{FF2B5EF4-FFF2-40B4-BE49-F238E27FC236}">
                <a16:creationId xmlns:a16="http://schemas.microsoft.com/office/drawing/2014/main" id="{54B519EC-C325-F846-8346-C4F1D136845C}"/>
              </a:ext>
            </a:extLst>
          </p:cNvPr>
          <p:cNvSpPr txBox="1"/>
          <p:nvPr/>
        </p:nvSpPr>
        <p:spPr>
          <a:xfrm rot="20042255">
            <a:off x="9608152" y="5047703"/>
            <a:ext cx="1175657" cy="646331"/>
          </a:xfrm>
          <a:prstGeom prst="rect">
            <a:avLst/>
          </a:prstGeom>
          <a:noFill/>
        </p:spPr>
        <p:txBody>
          <a:bodyPr wrap="square" rtlCol="0">
            <a:spAutoFit/>
          </a:bodyPr>
          <a:lstStyle/>
          <a:p>
            <a:pPr algn="ctr"/>
            <a:r>
              <a:rPr lang="en-US" dirty="0"/>
              <a:t>OR Attempt!! </a:t>
            </a:r>
          </a:p>
        </p:txBody>
      </p:sp>
      <p:cxnSp>
        <p:nvCxnSpPr>
          <p:cNvPr id="17" name="Straight Arrow Connector 16">
            <a:extLst>
              <a:ext uri="{FF2B5EF4-FFF2-40B4-BE49-F238E27FC236}">
                <a16:creationId xmlns:a16="http://schemas.microsoft.com/office/drawing/2014/main" id="{414DEB62-A6E7-D740-93C7-C7DD33AF84D1}"/>
              </a:ext>
            </a:extLst>
          </p:cNvPr>
          <p:cNvCxnSpPr>
            <a:cxnSpLocks/>
          </p:cNvCxnSpPr>
          <p:nvPr/>
        </p:nvCxnSpPr>
        <p:spPr>
          <a:xfrm flipH="1">
            <a:off x="4830944" y="2950568"/>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FC53E4AB-98E4-7E40-9F8F-3EC04E985578}"/>
              </a:ext>
            </a:extLst>
          </p:cNvPr>
          <p:cNvCxnSpPr>
            <a:cxnSpLocks/>
          </p:cNvCxnSpPr>
          <p:nvPr/>
        </p:nvCxnSpPr>
        <p:spPr>
          <a:xfrm>
            <a:off x="6548674" y="2934721"/>
            <a:ext cx="282187" cy="715637"/>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A7737AE6-3B5F-134A-8B00-7C12CCDBC787}"/>
              </a:ext>
            </a:extLst>
          </p:cNvPr>
          <p:cNvCxnSpPr>
            <a:cxnSpLocks/>
          </p:cNvCxnSpPr>
          <p:nvPr/>
        </p:nvCxnSpPr>
        <p:spPr>
          <a:xfrm flipH="1">
            <a:off x="4047735" y="4121683"/>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9501EDCB-3F44-9444-BC08-25B12B50F7B4}"/>
              </a:ext>
            </a:extLst>
          </p:cNvPr>
          <p:cNvCxnSpPr>
            <a:cxnSpLocks/>
          </p:cNvCxnSpPr>
          <p:nvPr/>
        </p:nvCxnSpPr>
        <p:spPr>
          <a:xfrm>
            <a:off x="5056293" y="4129369"/>
            <a:ext cx="244431" cy="732561"/>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811AACC6-C0F1-6945-8285-B53C5BDB4BCC}"/>
              </a:ext>
            </a:extLst>
          </p:cNvPr>
          <p:cNvCxnSpPr>
            <a:cxnSpLocks/>
          </p:cNvCxnSpPr>
          <p:nvPr/>
        </p:nvCxnSpPr>
        <p:spPr>
          <a:xfrm flipH="1">
            <a:off x="6570808" y="4067109"/>
            <a:ext cx="292043" cy="785265"/>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590945BA-124F-464B-AEDA-3FF01581FBCC}"/>
              </a:ext>
            </a:extLst>
          </p:cNvPr>
          <p:cNvCxnSpPr>
            <a:cxnSpLocks/>
          </p:cNvCxnSpPr>
          <p:nvPr/>
        </p:nvCxnSpPr>
        <p:spPr>
          <a:xfrm>
            <a:off x="8830494" y="5462085"/>
            <a:ext cx="934895" cy="0"/>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5713BAF9-601F-1F4C-A82D-EE6B296DF84A}"/>
              </a:ext>
            </a:extLst>
          </p:cNvPr>
          <p:cNvSpPr txBox="1"/>
          <p:nvPr/>
        </p:nvSpPr>
        <p:spPr>
          <a:xfrm>
            <a:off x="9525997" y="1963114"/>
            <a:ext cx="2274985" cy="769441"/>
          </a:xfrm>
          <a:prstGeom prst="rect">
            <a:avLst/>
          </a:prstGeom>
          <a:noFill/>
        </p:spPr>
        <p:txBody>
          <a:bodyPr wrap="square" rtlCol="0">
            <a:spAutoFit/>
          </a:bodyPr>
          <a:lstStyle/>
          <a:p>
            <a:r>
              <a:rPr lang="en-US" sz="4400" b="1" dirty="0">
                <a:solidFill>
                  <a:srgbClr val="00B050"/>
                </a:solidFill>
              </a:rPr>
              <a:t>9 (1) (B) </a:t>
            </a:r>
          </a:p>
        </p:txBody>
      </p:sp>
      <p:sp>
        <p:nvSpPr>
          <p:cNvPr id="28" name="TextBox 27">
            <a:extLst>
              <a:ext uri="{FF2B5EF4-FFF2-40B4-BE49-F238E27FC236}">
                <a16:creationId xmlns:a16="http://schemas.microsoft.com/office/drawing/2014/main" id="{22AD9025-18A5-3144-A963-3A465B187BA4}"/>
              </a:ext>
            </a:extLst>
          </p:cNvPr>
          <p:cNvSpPr txBox="1"/>
          <p:nvPr/>
        </p:nvSpPr>
        <p:spPr>
          <a:xfrm>
            <a:off x="160549" y="1947360"/>
            <a:ext cx="2274985" cy="769441"/>
          </a:xfrm>
          <a:prstGeom prst="rect">
            <a:avLst/>
          </a:prstGeom>
          <a:noFill/>
        </p:spPr>
        <p:txBody>
          <a:bodyPr wrap="square" rtlCol="0">
            <a:spAutoFit/>
          </a:bodyPr>
          <a:lstStyle/>
          <a:p>
            <a:r>
              <a:rPr lang="en-US" sz="4400" b="1" dirty="0">
                <a:solidFill>
                  <a:schemeClr val="accent2"/>
                </a:solidFill>
              </a:rPr>
              <a:t>9 (1) (A) </a:t>
            </a:r>
          </a:p>
        </p:txBody>
      </p:sp>
    </p:spTree>
    <p:extLst>
      <p:ext uri="{BB962C8B-B14F-4D97-AF65-F5344CB8AC3E}">
        <p14:creationId xmlns:p14="http://schemas.microsoft.com/office/powerpoint/2010/main" val="1844512522"/>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34774"/>
            <a:ext cx="10824519"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Burglary - Section 9 (1)(a) Theft Act 1968 </a:t>
            </a:r>
          </a:p>
        </p:txBody>
      </p:sp>
      <p:graphicFrame>
        <p:nvGraphicFramePr>
          <p:cNvPr id="6" name="Diagram 5"/>
          <p:cNvGraphicFramePr/>
          <p:nvPr/>
        </p:nvGraphicFramePr>
        <p:xfrm>
          <a:off x="1263119" y="810491"/>
          <a:ext cx="10094819" cy="5894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Down Arrow Callout 2"/>
          <p:cNvSpPr/>
          <p:nvPr/>
        </p:nvSpPr>
        <p:spPr>
          <a:xfrm>
            <a:off x="0" y="916573"/>
            <a:ext cx="9860692" cy="1804086"/>
          </a:xfrm>
          <a:prstGeom prst="downArrowCallout">
            <a:avLst/>
          </a:prstGeom>
          <a:solidFill>
            <a:schemeClr val="accent5">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 person is guilty of burglary if he</a:t>
            </a:r>
            <a:r>
              <a:rPr lang="en-GB" sz="2400" b="1" i="1" dirty="0">
                <a:solidFill>
                  <a:schemeClr val="tx1"/>
                </a:solidFill>
              </a:rPr>
              <a:t> </a:t>
            </a:r>
            <a:r>
              <a:rPr lang="en-GB" sz="2400" b="1" i="1" u="sng" dirty="0">
                <a:solidFill>
                  <a:schemeClr val="tx1"/>
                </a:solidFill>
              </a:rPr>
              <a:t>enters</a:t>
            </a:r>
            <a:r>
              <a:rPr lang="en-GB" sz="2400" b="1" i="1" dirty="0">
                <a:solidFill>
                  <a:schemeClr val="tx1"/>
                </a:solidFill>
              </a:rPr>
              <a:t> </a:t>
            </a:r>
            <a:r>
              <a:rPr lang="en-GB" sz="2400" dirty="0">
                <a:solidFill>
                  <a:schemeClr val="tx1"/>
                </a:solidFill>
              </a:rPr>
              <a:t>a </a:t>
            </a:r>
            <a:r>
              <a:rPr lang="en-GB" sz="2400" b="1" i="1" u="sng" dirty="0">
                <a:solidFill>
                  <a:schemeClr val="tx1"/>
                </a:solidFill>
              </a:rPr>
              <a:t>building or part of a building</a:t>
            </a:r>
            <a:r>
              <a:rPr lang="en-GB" sz="2400" u="sng" dirty="0">
                <a:solidFill>
                  <a:schemeClr val="tx1"/>
                </a:solidFill>
              </a:rPr>
              <a:t> </a:t>
            </a:r>
            <a:r>
              <a:rPr lang="en-GB" sz="2400" dirty="0">
                <a:solidFill>
                  <a:schemeClr val="tx1"/>
                </a:solidFill>
              </a:rPr>
              <a:t>as a </a:t>
            </a:r>
            <a:r>
              <a:rPr lang="en-GB" sz="2400" b="1" i="1" u="sng" dirty="0">
                <a:solidFill>
                  <a:schemeClr val="tx1"/>
                </a:solidFill>
              </a:rPr>
              <a:t>trespasser with intent to</a:t>
            </a:r>
            <a:r>
              <a:rPr lang="en-GB" sz="2400" u="sng" dirty="0">
                <a:solidFill>
                  <a:schemeClr val="tx1"/>
                </a:solidFill>
              </a:rPr>
              <a:t>:</a:t>
            </a:r>
          </a:p>
        </p:txBody>
      </p:sp>
      <p:pic>
        <p:nvPicPr>
          <p:cNvPr id="2052" name="Picture 4" descr="Surprising Home Burglary Facts - Gotcha SecurityGotcha Security">
            <a:extLst>
              <a:ext uri="{FF2B5EF4-FFF2-40B4-BE49-F238E27FC236}">
                <a16:creationId xmlns:a16="http://schemas.microsoft.com/office/drawing/2014/main" id="{69ACC637-C5CE-3D46-9863-D5088A86604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83592" y="4560213"/>
            <a:ext cx="2493607" cy="1804087"/>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hat is Assault and What are the Elements Required to Prove Assault |  LegalMatch">
            <a:extLst>
              <a:ext uri="{FF2B5EF4-FFF2-40B4-BE49-F238E27FC236}">
                <a16:creationId xmlns:a16="http://schemas.microsoft.com/office/drawing/2014/main" id="{6F2ADBAA-D15D-1540-94E7-921CDD0CB10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038196" y="4560214"/>
            <a:ext cx="2544664" cy="1804086"/>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Burglary crew nets $13 million over six years, and counting - Southern  Jewelry News">
            <a:extLst>
              <a:ext uri="{FF2B5EF4-FFF2-40B4-BE49-F238E27FC236}">
                <a16:creationId xmlns:a16="http://schemas.microsoft.com/office/drawing/2014/main" id="{5B5777CD-2F18-6648-BBD2-EB8014F5906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463354" y="4560213"/>
            <a:ext cx="2584474" cy="18040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6995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42F95CF6-C098-C449-97E6-CC7D8A54C21C}"/>
                                            </p:graphicEl>
                                          </p:spTgt>
                                        </p:tgtEl>
                                        <p:attrNameLst>
                                          <p:attrName>style.visibility</p:attrName>
                                        </p:attrNameLst>
                                      </p:cBhvr>
                                      <p:to>
                                        <p:strVal val="visible"/>
                                      </p:to>
                                    </p:set>
                                    <p:animEffect transition="in" filter="fade">
                                      <p:cBhvr>
                                        <p:cTn id="12" dur="500"/>
                                        <p:tgtEl>
                                          <p:spTgt spid="6">
                                            <p:graphicEl>
                                              <a:dgm id="{42F95CF6-C098-C449-97E6-CC7D8A54C21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C3CEB9EA-F4CF-AE49-B113-5A97ABAA0C41}"/>
                                            </p:graphicEl>
                                          </p:spTgt>
                                        </p:tgtEl>
                                        <p:attrNameLst>
                                          <p:attrName>style.visibility</p:attrName>
                                        </p:attrNameLst>
                                      </p:cBhvr>
                                      <p:to>
                                        <p:strVal val="visible"/>
                                      </p:to>
                                    </p:set>
                                    <p:animEffect transition="in" filter="fade">
                                      <p:cBhvr>
                                        <p:cTn id="17" dur="500"/>
                                        <p:tgtEl>
                                          <p:spTgt spid="6">
                                            <p:graphicEl>
                                              <a:dgm id="{C3CEB9EA-F4CF-AE49-B113-5A97ABAA0C4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9A9C85EE-B97E-8F4D-9C17-7734EC8CA20A}"/>
                                            </p:graphicEl>
                                          </p:spTgt>
                                        </p:tgtEl>
                                        <p:attrNameLst>
                                          <p:attrName>style.visibility</p:attrName>
                                        </p:attrNameLst>
                                      </p:cBhvr>
                                      <p:to>
                                        <p:strVal val="visible"/>
                                      </p:to>
                                    </p:set>
                                    <p:animEffect transition="in" filter="fade">
                                      <p:cBhvr>
                                        <p:cTn id="22" dur="500"/>
                                        <p:tgtEl>
                                          <p:spTgt spid="6">
                                            <p:graphicEl>
                                              <a:dgm id="{9A9C85EE-B97E-8F4D-9C17-7734EC8CA20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C1D58214-8715-5448-82C1-8EE3F04F4F58}"/>
                                            </p:graphicEl>
                                          </p:spTgt>
                                        </p:tgtEl>
                                        <p:attrNameLst>
                                          <p:attrName>style.visibility</p:attrName>
                                        </p:attrNameLst>
                                      </p:cBhvr>
                                      <p:to>
                                        <p:strVal val="visible"/>
                                      </p:to>
                                    </p:set>
                                    <p:animEffect transition="in" filter="fade">
                                      <p:cBhvr>
                                        <p:cTn id="27" dur="500"/>
                                        <p:tgtEl>
                                          <p:spTgt spid="6">
                                            <p:graphicEl>
                                              <a:dgm id="{C1D58214-8715-5448-82C1-8EE3F04F4F5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3" grpId="0" animBg="1"/>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323869" y="270855"/>
            <a:ext cx="9744691"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What does </a:t>
            </a:r>
            <a:r>
              <a:rPr lang="en-GB" sz="3600" b="1" i="1" dirty="0">
                <a:solidFill>
                  <a:schemeClr val="bg1"/>
                </a:solidFill>
                <a:latin typeface="+mn-lt"/>
              </a:rPr>
              <a:t>‘enters’ </a:t>
            </a:r>
            <a:r>
              <a:rPr lang="en-GB" sz="3600" b="1" dirty="0">
                <a:solidFill>
                  <a:schemeClr val="bg1"/>
                </a:solidFill>
                <a:latin typeface="+mn-lt"/>
              </a:rPr>
              <a:t>mean?</a:t>
            </a:r>
          </a:p>
        </p:txBody>
      </p:sp>
      <p:sp>
        <p:nvSpPr>
          <p:cNvPr id="2" name="Rectangle 1"/>
          <p:cNvSpPr/>
          <p:nvPr/>
        </p:nvSpPr>
        <p:spPr>
          <a:xfrm rot="1015045">
            <a:off x="8299469" y="3920204"/>
            <a:ext cx="3221971" cy="2246769"/>
          </a:xfrm>
          <a:prstGeom prst="rect">
            <a:avLst/>
          </a:prstGeom>
          <a:solidFill>
            <a:schemeClr val="accent5">
              <a:lumMod val="60000"/>
              <a:lumOff val="40000"/>
            </a:schemeClr>
          </a:solidFill>
          <a:ln>
            <a:solidFill>
              <a:schemeClr val="tx1"/>
            </a:solidFill>
          </a:ln>
        </p:spPr>
        <p:txBody>
          <a:bodyPr wrap="square">
            <a:spAutoFit/>
          </a:bodyPr>
          <a:lstStyle/>
          <a:p>
            <a:pPr algn="ctr"/>
            <a:r>
              <a:rPr lang="en-GB" sz="2000" dirty="0"/>
              <a:t> Case law: </a:t>
            </a:r>
            <a:r>
              <a:rPr lang="en-GB" sz="2000" b="1" dirty="0"/>
              <a:t>(R v Brown 1985) </a:t>
            </a:r>
            <a:r>
              <a:rPr lang="en-GB" sz="2000" dirty="0"/>
              <a:t>This is a question of fact to be determined by the jury. A person will be deemed to have entered by crossing a boundary if their entry is effective.</a:t>
            </a:r>
          </a:p>
        </p:txBody>
      </p:sp>
      <p:graphicFrame>
        <p:nvGraphicFramePr>
          <p:cNvPr id="8" name="Diagram 7"/>
          <p:cNvGraphicFramePr/>
          <p:nvPr/>
        </p:nvGraphicFramePr>
        <p:xfrm>
          <a:off x="323869" y="1250064"/>
          <a:ext cx="7926051" cy="3793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Teen, 17, charged amid burglary spate after suspects seen attempting entry  to Mansfield Woodhouse car and garage | Mansfield and Ashfield Chad">
            <a:extLst>
              <a:ext uri="{FF2B5EF4-FFF2-40B4-BE49-F238E27FC236}">
                <a16:creationId xmlns:a16="http://schemas.microsoft.com/office/drawing/2014/main" id="{3FDBA6F5-D862-C246-819C-DDE31A0E45A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472082" y="5114610"/>
            <a:ext cx="2244616" cy="160329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Robbery warning as car keys 'fished' through letterbox of several Glasgow  homes - Glasgow Live">
            <a:extLst>
              <a:ext uri="{FF2B5EF4-FFF2-40B4-BE49-F238E27FC236}">
                <a16:creationId xmlns:a16="http://schemas.microsoft.com/office/drawing/2014/main" id="{0526182F-EF66-1C49-B8D2-0DC388BCC7D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699868" y="1237966"/>
            <a:ext cx="2628806" cy="1969067"/>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Going away this summer? Check out this Simple Guide to Burglary Prevention">
            <a:extLst>
              <a:ext uri="{FF2B5EF4-FFF2-40B4-BE49-F238E27FC236}">
                <a16:creationId xmlns:a16="http://schemas.microsoft.com/office/drawing/2014/main" id="{8354A72D-9C7E-D84A-955F-5CB2F822EA7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360645" y="5114609"/>
            <a:ext cx="2335988" cy="16032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6154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EDCF96E0-282B-534D-8901-3A61F83108A0}"/>
                                            </p:graphicEl>
                                          </p:spTgt>
                                        </p:tgtEl>
                                        <p:attrNameLst>
                                          <p:attrName>style.visibility</p:attrName>
                                        </p:attrNameLst>
                                      </p:cBhvr>
                                      <p:to>
                                        <p:strVal val="visible"/>
                                      </p:to>
                                    </p:set>
                                    <p:animEffect transition="in" filter="fade">
                                      <p:cBhvr>
                                        <p:cTn id="7" dur="500"/>
                                        <p:tgtEl>
                                          <p:spTgt spid="8">
                                            <p:graphicEl>
                                              <a:dgm id="{EDCF96E0-282B-534D-8901-3A61F83108A0}"/>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graphicEl>
                                              <a:dgm id="{9E25317C-D9D5-2C41-A370-6B049236A866}"/>
                                            </p:graphicEl>
                                          </p:spTgt>
                                        </p:tgtEl>
                                        <p:attrNameLst>
                                          <p:attrName>style.visibility</p:attrName>
                                        </p:attrNameLst>
                                      </p:cBhvr>
                                      <p:to>
                                        <p:strVal val="visible"/>
                                      </p:to>
                                    </p:set>
                                    <p:animEffect transition="in" filter="fade">
                                      <p:cBhvr>
                                        <p:cTn id="10" dur="500"/>
                                        <p:tgtEl>
                                          <p:spTgt spid="8">
                                            <p:graphicEl>
                                              <a:dgm id="{9E25317C-D9D5-2C41-A370-6B049236A866}"/>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graphicEl>
                                              <a:dgm id="{887FF3E7-D37E-1A43-A5F4-62960C63CB98}"/>
                                            </p:graphicEl>
                                          </p:spTgt>
                                        </p:tgtEl>
                                        <p:attrNameLst>
                                          <p:attrName>style.visibility</p:attrName>
                                        </p:attrNameLst>
                                      </p:cBhvr>
                                      <p:to>
                                        <p:strVal val="visible"/>
                                      </p:to>
                                    </p:set>
                                    <p:animEffect transition="in" filter="fade">
                                      <p:cBhvr>
                                        <p:cTn id="15" dur="500"/>
                                        <p:tgtEl>
                                          <p:spTgt spid="8">
                                            <p:graphicEl>
                                              <a:dgm id="{887FF3E7-D37E-1A43-A5F4-62960C63CB98}"/>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graphicEl>
                                              <a:dgm id="{F3D93E70-7E4A-AE44-B3C6-29909D32488E}"/>
                                            </p:graphicEl>
                                          </p:spTgt>
                                        </p:tgtEl>
                                        <p:attrNameLst>
                                          <p:attrName>style.visibility</p:attrName>
                                        </p:attrNameLst>
                                      </p:cBhvr>
                                      <p:to>
                                        <p:strVal val="visible"/>
                                      </p:to>
                                    </p:set>
                                    <p:animEffect transition="in" filter="fade">
                                      <p:cBhvr>
                                        <p:cTn id="18" dur="500"/>
                                        <p:tgtEl>
                                          <p:spTgt spid="8">
                                            <p:graphicEl>
                                              <a:dgm id="{F3D93E70-7E4A-AE44-B3C6-29909D32488E}"/>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graphicEl>
                                              <a:dgm id="{F534C156-37E8-8346-AC90-966F26E3CF23}"/>
                                            </p:graphicEl>
                                          </p:spTgt>
                                        </p:tgtEl>
                                        <p:attrNameLst>
                                          <p:attrName>style.visibility</p:attrName>
                                        </p:attrNameLst>
                                      </p:cBhvr>
                                      <p:to>
                                        <p:strVal val="visible"/>
                                      </p:to>
                                    </p:set>
                                    <p:animEffect transition="in" filter="fade">
                                      <p:cBhvr>
                                        <p:cTn id="23" dur="500"/>
                                        <p:tgtEl>
                                          <p:spTgt spid="8">
                                            <p:graphicEl>
                                              <a:dgm id="{F534C156-37E8-8346-AC90-966F26E3CF23}"/>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8">
                                            <p:graphicEl>
                                              <a:dgm id="{1DB5BD26-A557-A046-A286-EBC97C948347}"/>
                                            </p:graphicEl>
                                          </p:spTgt>
                                        </p:tgtEl>
                                        <p:attrNameLst>
                                          <p:attrName>style.visibility</p:attrName>
                                        </p:attrNameLst>
                                      </p:cBhvr>
                                      <p:to>
                                        <p:strVal val="visible"/>
                                      </p:to>
                                    </p:set>
                                    <p:animEffect transition="in" filter="fade">
                                      <p:cBhvr>
                                        <p:cTn id="26" dur="500"/>
                                        <p:tgtEl>
                                          <p:spTgt spid="8">
                                            <p:graphicEl>
                                              <a:dgm id="{1DB5BD26-A557-A046-A286-EBC97C948347}"/>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8">
                                            <p:graphicEl>
                                              <a:dgm id="{BB9F5754-F737-824B-8FB7-7118D17756DE}"/>
                                            </p:graphicEl>
                                          </p:spTgt>
                                        </p:tgtEl>
                                        <p:attrNameLst>
                                          <p:attrName>style.visibility</p:attrName>
                                        </p:attrNameLst>
                                      </p:cBhvr>
                                      <p:to>
                                        <p:strVal val="visible"/>
                                      </p:to>
                                    </p:set>
                                    <p:animEffect transition="in" filter="fade">
                                      <p:cBhvr>
                                        <p:cTn id="31" dur="500"/>
                                        <p:tgtEl>
                                          <p:spTgt spid="8">
                                            <p:graphicEl>
                                              <a:dgm id="{BB9F5754-F737-824B-8FB7-7118D17756DE}"/>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8">
                                            <p:graphicEl>
                                              <a:dgm id="{A99AB00D-31C4-354D-B013-E95BE68ECB52}"/>
                                            </p:graphicEl>
                                          </p:spTgt>
                                        </p:tgtEl>
                                        <p:attrNameLst>
                                          <p:attrName>style.visibility</p:attrName>
                                        </p:attrNameLst>
                                      </p:cBhvr>
                                      <p:to>
                                        <p:strVal val="visible"/>
                                      </p:to>
                                    </p:set>
                                    <p:animEffect transition="in" filter="fade">
                                      <p:cBhvr>
                                        <p:cTn id="34" dur="500"/>
                                        <p:tgtEl>
                                          <p:spTgt spid="8">
                                            <p:graphicEl>
                                              <a:dgm id="{A99AB00D-31C4-354D-B013-E95BE68ECB52}"/>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8">
                                            <p:graphicEl>
                                              <a:dgm id="{35D3FC89-C0DC-4643-8C48-D0BEA13B1D0D}"/>
                                            </p:graphicEl>
                                          </p:spTgt>
                                        </p:tgtEl>
                                        <p:attrNameLst>
                                          <p:attrName>style.visibility</p:attrName>
                                        </p:attrNameLst>
                                      </p:cBhvr>
                                      <p:to>
                                        <p:strVal val="visible"/>
                                      </p:to>
                                    </p:set>
                                    <p:animEffect transition="in" filter="fade">
                                      <p:cBhvr>
                                        <p:cTn id="39" dur="500"/>
                                        <p:tgtEl>
                                          <p:spTgt spid="8">
                                            <p:graphicEl>
                                              <a:dgm id="{35D3FC89-C0DC-4643-8C48-D0BEA13B1D0D}"/>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8">
                                            <p:graphicEl>
                                              <a:dgm id="{D2B7065F-9825-8D49-9924-BA569ED9C028}"/>
                                            </p:graphicEl>
                                          </p:spTgt>
                                        </p:tgtEl>
                                        <p:attrNameLst>
                                          <p:attrName>style.visibility</p:attrName>
                                        </p:attrNameLst>
                                      </p:cBhvr>
                                      <p:to>
                                        <p:strVal val="visible"/>
                                      </p:to>
                                    </p:set>
                                    <p:animEffect transition="in" filter="fade">
                                      <p:cBhvr>
                                        <p:cTn id="42" dur="500"/>
                                        <p:tgtEl>
                                          <p:spTgt spid="8">
                                            <p:graphicEl>
                                              <a:dgm id="{D2B7065F-9825-8D49-9924-BA569ED9C028}"/>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
                                        </p:tgtEl>
                                        <p:attrNameLst>
                                          <p:attrName>style.visibility</p:attrName>
                                        </p:attrNameLst>
                                      </p:cBhvr>
                                      <p:to>
                                        <p:strVal val="visible"/>
                                      </p:to>
                                    </p:set>
                                    <p:animEffect transition="in" filter="fade">
                                      <p:cBhvr>
                                        <p:cTn id="4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8" grpId="0">
        <p:bldSub>
          <a:bldDgm bld="one"/>
        </p:bldSub>
      </p:bldGraphic>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38160" y="173047"/>
            <a:ext cx="1042677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What is a </a:t>
            </a:r>
            <a:r>
              <a:rPr lang="en-GB" sz="3600" b="1" i="1" dirty="0">
                <a:solidFill>
                  <a:schemeClr val="bg1"/>
                </a:solidFill>
                <a:latin typeface="+mn-lt"/>
              </a:rPr>
              <a:t>‘building’ </a:t>
            </a:r>
            <a:r>
              <a:rPr lang="en-GB" sz="3600" b="1" dirty="0">
                <a:solidFill>
                  <a:schemeClr val="bg1"/>
                </a:solidFill>
                <a:latin typeface="+mn-lt"/>
              </a:rPr>
              <a:t>under the Theft Act 1968?</a:t>
            </a:r>
          </a:p>
        </p:txBody>
      </p:sp>
      <p:graphicFrame>
        <p:nvGraphicFramePr>
          <p:cNvPr id="2" name="Diagram 1"/>
          <p:cNvGraphicFramePr/>
          <p:nvPr/>
        </p:nvGraphicFramePr>
        <p:xfrm>
          <a:off x="372697" y="1573088"/>
          <a:ext cx="9107019" cy="51118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Forest Shiplap Pent Garden Shed 6x4 - elbec garden buildings">
            <a:extLst>
              <a:ext uri="{FF2B5EF4-FFF2-40B4-BE49-F238E27FC236}">
                <a16:creationId xmlns:a16="http://schemas.microsoft.com/office/drawing/2014/main" id="{0065B83F-13B2-814D-97C7-767E31C31CD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48531" y="2751801"/>
            <a:ext cx="2200584" cy="1660435"/>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Does my neighbour need planning permission to park his motorhome on his  drive? | This is Money">
            <a:extLst>
              <a:ext uri="{FF2B5EF4-FFF2-40B4-BE49-F238E27FC236}">
                <a16:creationId xmlns:a16="http://schemas.microsoft.com/office/drawing/2014/main" id="{0CA82429-D78E-234D-92FC-5126322D3F3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248531" y="1125414"/>
            <a:ext cx="2200585" cy="1320351"/>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How To Buy A House At Auction | Bankrate">
            <a:extLst>
              <a:ext uri="{FF2B5EF4-FFF2-40B4-BE49-F238E27FC236}">
                <a16:creationId xmlns:a16="http://schemas.microsoft.com/office/drawing/2014/main" id="{719A4718-440D-3A47-90CC-579CED268146}"/>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252796" y="4718272"/>
            <a:ext cx="2196319" cy="1469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32057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4F4C8B1-2410-EE4A-B90A-8966A1BC96FE}"/>
                                            </p:graphicEl>
                                          </p:spTgt>
                                        </p:tgtEl>
                                        <p:attrNameLst>
                                          <p:attrName>style.visibility</p:attrName>
                                        </p:attrNameLst>
                                      </p:cBhvr>
                                      <p:to>
                                        <p:strVal val="visible"/>
                                      </p:to>
                                    </p:set>
                                    <p:animEffect transition="in" filter="fade">
                                      <p:cBhvr>
                                        <p:cTn id="7" dur="500"/>
                                        <p:tgtEl>
                                          <p:spTgt spid="2">
                                            <p:graphicEl>
                                              <a:dgm id="{B4F4C8B1-2410-EE4A-B90A-8966A1BC96FE}"/>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3BF8E6CF-95DB-8F41-9238-9399C78F3819}"/>
                                            </p:graphicEl>
                                          </p:spTgt>
                                        </p:tgtEl>
                                        <p:attrNameLst>
                                          <p:attrName>style.visibility</p:attrName>
                                        </p:attrNameLst>
                                      </p:cBhvr>
                                      <p:to>
                                        <p:strVal val="visible"/>
                                      </p:to>
                                    </p:set>
                                    <p:animEffect transition="in" filter="fade">
                                      <p:cBhvr>
                                        <p:cTn id="10" dur="500"/>
                                        <p:tgtEl>
                                          <p:spTgt spid="2">
                                            <p:graphicEl>
                                              <a:dgm id="{3BF8E6CF-95DB-8F41-9238-9399C78F3819}"/>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298F1F6C-331C-7047-814E-20893B851828}"/>
                                            </p:graphicEl>
                                          </p:spTgt>
                                        </p:tgtEl>
                                        <p:attrNameLst>
                                          <p:attrName>style.visibility</p:attrName>
                                        </p:attrNameLst>
                                      </p:cBhvr>
                                      <p:to>
                                        <p:strVal val="visible"/>
                                      </p:to>
                                    </p:set>
                                    <p:animEffect transition="in" filter="fade">
                                      <p:cBhvr>
                                        <p:cTn id="15" dur="500"/>
                                        <p:tgtEl>
                                          <p:spTgt spid="2">
                                            <p:graphicEl>
                                              <a:dgm id="{298F1F6C-331C-7047-814E-20893B851828}"/>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F618CA44-C1EB-654A-A34F-508C5733E0ED}"/>
                                            </p:graphicEl>
                                          </p:spTgt>
                                        </p:tgtEl>
                                        <p:attrNameLst>
                                          <p:attrName>style.visibility</p:attrName>
                                        </p:attrNameLst>
                                      </p:cBhvr>
                                      <p:to>
                                        <p:strVal val="visible"/>
                                      </p:to>
                                    </p:set>
                                    <p:animEffect transition="in" filter="fade">
                                      <p:cBhvr>
                                        <p:cTn id="18" dur="500"/>
                                        <p:tgtEl>
                                          <p:spTgt spid="2">
                                            <p:graphicEl>
                                              <a:dgm id="{F618CA44-C1EB-654A-A34F-508C5733E0ED}"/>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
                                            <p:graphicEl>
                                              <a:dgm id="{7A981408-3B7C-5F4F-A877-85A03C429AC7}"/>
                                            </p:graphicEl>
                                          </p:spTgt>
                                        </p:tgtEl>
                                        <p:attrNameLst>
                                          <p:attrName>style.visibility</p:attrName>
                                        </p:attrNameLst>
                                      </p:cBhvr>
                                      <p:to>
                                        <p:strVal val="visible"/>
                                      </p:to>
                                    </p:set>
                                    <p:animEffect transition="in" filter="fade">
                                      <p:cBhvr>
                                        <p:cTn id="23" dur="500"/>
                                        <p:tgtEl>
                                          <p:spTgt spid="2">
                                            <p:graphicEl>
                                              <a:dgm id="{7A981408-3B7C-5F4F-A877-85A03C429AC7}"/>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
                                            <p:graphicEl>
                                              <a:dgm id="{3E79FF22-D7B3-3144-9D0A-CCCDFE257F8E}"/>
                                            </p:graphicEl>
                                          </p:spTgt>
                                        </p:tgtEl>
                                        <p:attrNameLst>
                                          <p:attrName>style.visibility</p:attrName>
                                        </p:attrNameLst>
                                      </p:cBhvr>
                                      <p:to>
                                        <p:strVal val="visible"/>
                                      </p:to>
                                    </p:set>
                                    <p:animEffect transition="in" filter="fade">
                                      <p:cBhvr>
                                        <p:cTn id="26" dur="500"/>
                                        <p:tgtEl>
                                          <p:spTgt spid="2">
                                            <p:graphicEl>
                                              <a:dgm id="{3E79FF22-D7B3-3144-9D0A-CCCDFE257F8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p:cNvGraphicFramePr/>
          <p:nvPr/>
        </p:nvGraphicFramePr>
        <p:xfrm>
          <a:off x="209656" y="2545706"/>
          <a:ext cx="10873946" cy="32871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4" name="Picture 4" descr="No entry staff only Images, Stock Photos &amp; Vectors | Shutterstock">
            <a:extLst>
              <a:ext uri="{FF2B5EF4-FFF2-40B4-BE49-F238E27FC236}">
                <a16:creationId xmlns:a16="http://schemas.microsoft.com/office/drawing/2014/main" id="{278EF55D-B8E7-854D-9774-2775CBF1793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20332806">
            <a:off x="8252345" y="3009785"/>
            <a:ext cx="3412252" cy="183994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0" y="57780"/>
            <a:ext cx="10651524"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i="1" dirty="0">
                <a:solidFill>
                  <a:schemeClr val="bg1"/>
                </a:solidFill>
                <a:latin typeface="+mn-lt"/>
              </a:rPr>
              <a:t>What about ‘Part of a Building’?...</a:t>
            </a:r>
          </a:p>
        </p:txBody>
      </p:sp>
      <p:sp>
        <p:nvSpPr>
          <p:cNvPr id="6" name="TextBox 5">
            <a:extLst>
              <a:ext uri="{FF2B5EF4-FFF2-40B4-BE49-F238E27FC236}">
                <a16:creationId xmlns:a16="http://schemas.microsoft.com/office/drawing/2014/main" id="{E3805AC1-7CEF-B44A-B35A-25ADCBAC48FD}"/>
              </a:ext>
            </a:extLst>
          </p:cNvPr>
          <p:cNvSpPr txBox="1"/>
          <p:nvPr/>
        </p:nvSpPr>
        <p:spPr>
          <a:xfrm>
            <a:off x="0" y="862108"/>
            <a:ext cx="10651524" cy="1200329"/>
          </a:xfrm>
          <a:prstGeom prst="rect">
            <a:avLst/>
          </a:prstGeom>
          <a:noFill/>
        </p:spPr>
        <p:txBody>
          <a:bodyPr wrap="square">
            <a:spAutoFit/>
          </a:bodyPr>
          <a:lstStyle/>
          <a:p>
            <a:r>
              <a:rPr lang="en-GB" sz="1800" dirty="0">
                <a:solidFill>
                  <a:schemeClr val="tx1"/>
                </a:solidFill>
              </a:rPr>
              <a:t>A person may commit burglary when they are in one part of a building with legitimate access but then enter another part of it as a trespasser. </a:t>
            </a:r>
            <a:r>
              <a:rPr lang="en-GB" dirty="0"/>
              <a:t>How does this happen?</a:t>
            </a:r>
            <a:br>
              <a:rPr lang="en-GB" sz="1800" dirty="0">
                <a:solidFill>
                  <a:schemeClr val="tx1"/>
                </a:solidFill>
              </a:rPr>
            </a:br>
            <a:br>
              <a:rPr lang="en-GB" sz="1800" dirty="0">
                <a:solidFill>
                  <a:schemeClr val="tx1"/>
                </a:solidFill>
              </a:rPr>
            </a:br>
            <a:r>
              <a:rPr lang="en-GB" sz="1800" dirty="0">
                <a:solidFill>
                  <a:schemeClr val="tx1"/>
                </a:solidFill>
              </a:rPr>
              <a:t>Some examples include:</a:t>
            </a:r>
          </a:p>
        </p:txBody>
      </p:sp>
      <p:pic>
        <p:nvPicPr>
          <p:cNvPr id="5122" name="Picture 2" descr="A California Security Agency That Does It All :: California Safety Agency">
            <a:extLst>
              <a:ext uri="{FF2B5EF4-FFF2-40B4-BE49-F238E27FC236}">
                <a16:creationId xmlns:a16="http://schemas.microsoft.com/office/drawing/2014/main" id="{DC4B6A03-D257-C840-B7FA-40F8FD936F3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330219" y="1345377"/>
            <a:ext cx="3256504" cy="1567946"/>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Retail Sales Counters | Store Checkout Counters - Handy Store Fixtures">
            <a:extLst>
              <a:ext uri="{FF2B5EF4-FFF2-40B4-BE49-F238E27FC236}">
                <a16:creationId xmlns:a16="http://schemas.microsoft.com/office/drawing/2014/main" id="{4D181B22-7A1E-C446-AA74-3FE521507C5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10677" y="4946187"/>
            <a:ext cx="3276046" cy="15950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69768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C441C93B-DF59-984F-8911-FA0C478A09CE}"/>
                                            </p:graphicEl>
                                          </p:spTgt>
                                        </p:tgtEl>
                                        <p:attrNameLst>
                                          <p:attrName>style.visibility</p:attrName>
                                        </p:attrNameLst>
                                      </p:cBhvr>
                                      <p:to>
                                        <p:strVal val="visible"/>
                                      </p:to>
                                    </p:set>
                                    <p:animEffect transition="in" filter="fade">
                                      <p:cBhvr>
                                        <p:cTn id="7" dur="500"/>
                                        <p:tgtEl>
                                          <p:spTgt spid="8">
                                            <p:graphicEl>
                                              <a:dgm id="{C441C93B-DF59-984F-8911-FA0C478A09CE}"/>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graphicEl>
                                              <a:dgm id="{6E2C29FF-FF42-7F41-8162-A712A6D4D12B}"/>
                                            </p:graphicEl>
                                          </p:spTgt>
                                        </p:tgtEl>
                                        <p:attrNameLst>
                                          <p:attrName>style.visibility</p:attrName>
                                        </p:attrNameLst>
                                      </p:cBhvr>
                                      <p:to>
                                        <p:strVal val="visible"/>
                                      </p:to>
                                    </p:set>
                                    <p:animEffect transition="in" filter="fade">
                                      <p:cBhvr>
                                        <p:cTn id="10" dur="500"/>
                                        <p:tgtEl>
                                          <p:spTgt spid="8">
                                            <p:graphicEl>
                                              <a:dgm id="{6E2C29FF-FF42-7F41-8162-A712A6D4D12B}"/>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graphicEl>
                                              <a:dgm id="{03E241AC-A3F1-7A47-ACC0-08B2ADBC69CA}"/>
                                            </p:graphicEl>
                                          </p:spTgt>
                                        </p:tgtEl>
                                        <p:attrNameLst>
                                          <p:attrName>style.visibility</p:attrName>
                                        </p:attrNameLst>
                                      </p:cBhvr>
                                      <p:to>
                                        <p:strVal val="visible"/>
                                      </p:to>
                                    </p:set>
                                    <p:animEffect transition="in" filter="fade">
                                      <p:cBhvr>
                                        <p:cTn id="15" dur="500"/>
                                        <p:tgtEl>
                                          <p:spTgt spid="8">
                                            <p:graphicEl>
                                              <a:dgm id="{03E241AC-A3F1-7A47-ACC0-08B2ADBC69CA}"/>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graphicEl>
                                              <a:dgm id="{BABF438E-145C-EE48-8B4F-DE21554A35B2}"/>
                                            </p:graphicEl>
                                          </p:spTgt>
                                        </p:tgtEl>
                                        <p:attrNameLst>
                                          <p:attrName>style.visibility</p:attrName>
                                        </p:attrNameLst>
                                      </p:cBhvr>
                                      <p:to>
                                        <p:strVal val="visible"/>
                                      </p:to>
                                    </p:set>
                                    <p:animEffect transition="in" filter="fade">
                                      <p:cBhvr>
                                        <p:cTn id="18" dur="500"/>
                                        <p:tgtEl>
                                          <p:spTgt spid="8">
                                            <p:graphicEl>
                                              <a:dgm id="{BABF438E-145C-EE48-8B4F-DE21554A35B2}"/>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graphicEl>
                                              <a:dgm id="{FD2327A3-5CCF-5144-B3AD-4CCD29128909}"/>
                                            </p:graphicEl>
                                          </p:spTgt>
                                        </p:tgtEl>
                                        <p:attrNameLst>
                                          <p:attrName>style.visibility</p:attrName>
                                        </p:attrNameLst>
                                      </p:cBhvr>
                                      <p:to>
                                        <p:strVal val="visible"/>
                                      </p:to>
                                    </p:set>
                                    <p:animEffect transition="in" filter="fade">
                                      <p:cBhvr>
                                        <p:cTn id="23" dur="500"/>
                                        <p:tgtEl>
                                          <p:spTgt spid="8">
                                            <p:graphicEl>
                                              <a:dgm id="{FD2327A3-5CCF-5144-B3AD-4CCD29128909}"/>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8">
                                            <p:graphicEl>
                                              <a:dgm id="{B898A011-164A-4E4F-B52F-62D84070F49E}"/>
                                            </p:graphicEl>
                                          </p:spTgt>
                                        </p:tgtEl>
                                        <p:attrNameLst>
                                          <p:attrName>style.visibility</p:attrName>
                                        </p:attrNameLst>
                                      </p:cBhvr>
                                      <p:to>
                                        <p:strVal val="visible"/>
                                      </p:to>
                                    </p:set>
                                    <p:animEffect transition="in" filter="fade">
                                      <p:cBhvr>
                                        <p:cTn id="26" dur="500"/>
                                        <p:tgtEl>
                                          <p:spTgt spid="8">
                                            <p:graphicEl>
                                              <a:dgm id="{B898A011-164A-4E4F-B52F-62D84070F49E}"/>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8">
                                            <p:graphicEl>
                                              <a:dgm id="{382D6E98-98D5-8C46-8E7D-CFF9A533BF70}"/>
                                            </p:graphicEl>
                                          </p:spTgt>
                                        </p:tgtEl>
                                        <p:attrNameLst>
                                          <p:attrName>style.visibility</p:attrName>
                                        </p:attrNameLst>
                                      </p:cBhvr>
                                      <p:to>
                                        <p:strVal val="visible"/>
                                      </p:to>
                                    </p:set>
                                    <p:animEffect transition="in" filter="fade">
                                      <p:cBhvr>
                                        <p:cTn id="31" dur="500"/>
                                        <p:tgtEl>
                                          <p:spTgt spid="8">
                                            <p:graphicEl>
                                              <a:dgm id="{382D6E98-98D5-8C46-8E7D-CFF9A533BF70}"/>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8">
                                            <p:graphicEl>
                                              <a:dgm id="{8F459DB2-5E1A-E24D-931F-86F384A187CF}"/>
                                            </p:graphicEl>
                                          </p:spTgt>
                                        </p:tgtEl>
                                        <p:attrNameLst>
                                          <p:attrName>style.visibility</p:attrName>
                                        </p:attrNameLst>
                                      </p:cBhvr>
                                      <p:to>
                                        <p:strVal val="visible"/>
                                      </p:to>
                                    </p:set>
                                    <p:animEffect transition="in" filter="fade">
                                      <p:cBhvr>
                                        <p:cTn id="34" dur="500"/>
                                        <p:tgtEl>
                                          <p:spTgt spid="8">
                                            <p:graphicEl>
                                              <a:dgm id="{8F459DB2-5E1A-E24D-931F-86F384A187CF}"/>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8">
                                            <p:graphicEl>
                                              <a:dgm id="{027FE016-686B-8C4F-9A40-0628DE83F5FA}"/>
                                            </p:graphicEl>
                                          </p:spTgt>
                                        </p:tgtEl>
                                        <p:attrNameLst>
                                          <p:attrName>style.visibility</p:attrName>
                                        </p:attrNameLst>
                                      </p:cBhvr>
                                      <p:to>
                                        <p:strVal val="visible"/>
                                      </p:to>
                                    </p:set>
                                    <p:animEffect transition="in" filter="fade">
                                      <p:cBhvr>
                                        <p:cTn id="39" dur="500"/>
                                        <p:tgtEl>
                                          <p:spTgt spid="8">
                                            <p:graphicEl>
                                              <a:dgm id="{027FE016-686B-8C4F-9A40-0628DE83F5FA}"/>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8">
                                            <p:graphicEl>
                                              <a:dgm id="{C5E343F2-5D95-E648-A4FF-5A3C7EB36524}"/>
                                            </p:graphicEl>
                                          </p:spTgt>
                                        </p:tgtEl>
                                        <p:attrNameLst>
                                          <p:attrName>style.visibility</p:attrName>
                                        </p:attrNameLst>
                                      </p:cBhvr>
                                      <p:to>
                                        <p:strVal val="visible"/>
                                      </p:to>
                                    </p:set>
                                    <p:animEffect transition="in" filter="fade">
                                      <p:cBhvr>
                                        <p:cTn id="42" dur="500"/>
                                        <p:tgtEl>
                                          <p:spTgt spid="8">
                                            <p:graphicEl>
                                              <a:dgm id="{C5E343F2-5D95-E648-A4FF-5A3C7EB3652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No Unauthorised Access Sign - Prosol">
            <a:extLst>
              <a:ext uri="{FF2B5EF4-FFF2-40B4-BE49-F238E27FC236}">
                <a16:creationId xmlns:a16="http://schemas.microsoft.com/office/drawing/2014/main" id="{A1DCE621-77D8-2B41-AB60-7F16168178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929914">
            <a:off x="8874651" y="3028339"/>
            <a:ext cx="2463800" cy="3302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0" y="125245"/>
            <a:ext cx="10527957"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Who is a ‘</a:t>
            </a:r>
            <a:r>
              <a:rPr lang="en-GB" sz="3600" b="1" i="1" dirty="0">
                <a:solidFill>
                  <a:schemeClr val="bg1"/>
                </a:solidFill>
                <a:latin typeface="+mn-lt"/>
              </a:rPr>
              <a:t>trespasser</a:t>
            </a:r>
            <a:r>
              <a:rPr lang="en-GB" sz="3600" b="1" dirty="0">
                <a:solidFill>
                  <a:schemeClr val="bg1"/>
                </a:solidFill>
                <a:latin typeface="+mn-lt"/>
              </a:rPr>
              <a:t>’?...</a:t>
            </a:r>
          </a:p>
        </p:txBody>
      </p:sp>
      <p:graphicFrame>
        <p:nvGraphicFramePr>
          <p:cNvPr id="5" name="Diagram 4"/>
          <p:cNvGraphicFramePr/>
          <p:nvPr/>
        </p:nvGraphicFramePr>
        <p:xfrm>
          <a:off x="343516" y="1302329"/>
          <a:ext cx="6988432" cy="49171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150" name="Picture 6" descr="No Trespassing Signs | Poster Template">
            <a:extLst>
              <a:ext uri="{FF2B5EF4-FFF2-40B4-BE49-F238E27FC236}">
                <a16:creationId xmlns:a16="http://schemas.microsoft.com/office/drawing/2014/main" id="{EE9A12C0-5D1F-904A-B69C-9D146C279D1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757241" y="775718"/>
            <a:ext cx="3238500" cy="2501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5654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04356AFC-1985-6242-B9A6-51D1A8F67EEE}"/>
                                            </p:graphicEl>
                                          </p:spTgt>
                                        </p:tgtEl>
                                        <p:attrNameLst>
                                          <p:attrName>style.visibility</p:attrName>
                                        </p:attrNameLst>
                                      </p:cBhvr>
                                      <p:to>
                                        <p:strVal val="visible"/>
                                      </p:to>
                                    </p:set>
                                    <p:animEffect transition="in" filter="fade">
                                      <p:cBhvr>
                                        <p:cTn id="7" dur="500"/>
                                        <p:tgtEl>
                                          <p:spTgt spid="5">
                                            <p:graphicEl>
                                              <a:dgm id="{04356AFC-1985-6242-B9A6-51D1A8F67EE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6E0F95B6-8D0A-AE4A-BED3-FE48E0028023}"/>
                                            </p:graphicEl>
                                          </p:spTgt>
                                        </p:tgtEl>
                                        <p:attrNameLst>
                                          <p:attrName>style.visibility</p:attrName>
                                        </p:attrNameLst>
                                      </p:cBhvr>
                                      <p:to>
                                        <p:strVal val="visible"/>
                                      </p:to>
                                    </p:set>
                                    <p:animEffect transition="in" filter="fade">
                                      <p:cBhvr>
                                        <p:cTn id="12" dur="500"/>
                                        <p:tgtEl>
                                          <p:spTgt spid="5">
                                            <p:graphicEl>
                                              <a:dgm id="{6E0F95B6-8D0A-AE4A-BED3-FE48E002802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6"/>
          <p:cNvSpPr txBox="1">
            <a:spLocks noChangeArrowheads="1"/>
          </p:cNvSpPr>
          <p:nvPr/>
        </p:nvSpPr>
        <p:spPr bwMode="auto">
          <a:xfrm>
            <a:off x="141134" y="1179763"/>
            <a:ext cx="8045422" cy="523220"/>
          </a:xfrm>
          <a:prstGeom prst="rect">
            <a:avLst/>
          </a:prstGeom>
          <a:solidFill>
            <a:schemeClr val="accent5">
              <a:lumMod val="60000"/>
              <a:lumOff val="40000"/>
            </a:schemeClr>
          </a:solidFill>
          <a:ln>
            <a:solidFill>
              <a:schemeClr val="tx1"/>
            </a:solidFill>
          </a:ln>
        </p:spPr>
        <p:txBody>
          <a:bodyPr wrap="square">
            <a:spAutoFit/>
          </a:bodyPr>
          <a:lstStyle>
            <a:lvl1pPr eaLnBrk="0" hangingPunct="0">
              <a:spcBef>
                <a:spcPct val="20000"/>
              </a:spcBef>
              <a:defRPr>
                <a:solidFill>
                  <a:schemeClr val="tx1"/>
                </a:solidFill>
                <a:latin typeface="Arial" panose="020B0604020202020204" pitchFamily="34" charset="0"/>
                <a:ea typeface="MS PGothic" panose="020B0600070205080204" pitchFamily="34" charset="-128"/>
              </a:defRPr>
            </a:lvl1pPr>
            <a:lvl2pPr marL="742950" indent="-285750" eaLnBrk="0" hangingPunct="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eaLnBrk="0" hangingPunct="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eaLnBrk="0" hangingPunct="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eaLnBrk="0" hangingPunct="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eaLnBrk="1" hangingPunct="1">
              <a:spcBef>
                <a:spcPct val="0"/>
              </a:spcBef>
            </a:pPr>
            <a:r>
              <a:rPr lang="en-GB" altLang="en-US" sz="2800" dirty="0">
                <a:latin typeface="Calibri" panose="020F0502020204030204" pitchFamily="34" charset="0"/>
                <a:cs typeface="Arial" panose="020B0604020202020204" pitchFamily="34" charset="0"/>
              </a:rPr>
              <a:t>On entry the offender </a:t>
            </a:r>
            <a:r>
              <a:rPr lang="en-GB" altLang="en-US" sz="2800" dirty="0">
                <a:solidFill>
                  <a:srgbClr val="FF0000"/>
                </a:solidFill>
                <a:latin typeface="Calibri" panose="020F0502020204030204" pitchFamily="34" charset="0"/>
                <a:cs typeface="Arial" panose="020B0604020202020204" pitchFamily="34" charset="0"/>
              </a:rPr>
              <a:t>must have intended </a:t>
            </a:r>
            <a:r>
              <a:rPr lang="en-GB" altLang="en-US" sz="2800" dirty="0">
                <a:latin typeface="Calibri" panose="020F0502020204030204" pitchFamily="34" charset="0"/>
                <a:cs typeface="Arial" panose="020B0604020202020204" pitchFamily="34" charset="0"/>
              </a:rPr>
              <a:t>to:</a:t>
            </a:r>
          </a:p>
        </p:txBody>
      </p:sp>
      <p:sp>
        <p:nvSpPr>
          <p:cNvPr id="13" name="TextBox 12"/>
          <p:cNvSpPr txBox="1"/>
          <p:nvPr/>
        </p:nvSpPr>
        <p:spPr>
          <a:xfrm>
            <a:off x="141134" y="159771"/>
            <a:ext cx="10824519"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‘With intent to…’</a:t>
            </a:r>
          </a:p>
        </p:txBody>
      </p:sp>
      <p:graphicFrame>
        <p:nvGraphicFramePr>
          <p:cNvPr id="10" name="Diagram 9"/>
          <p:cNvGraphicFramePr/>
          <p:nvPr/>
        </p:nvGraphicFramePr>
        <p:xfrm>
          <a:off x="141134" y="2174839"/>
          <a:ext cx="8128000" cy="36809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2" descr="mascot Sid seagull mascot costume fancy dress custom fancy costume cosplay  theme mascotte carnival|carnival themes|carnival costumecarnival custom -  AliExpress">
            <a:extLst>
              <a:ext uri="{FF2B5EF4-FFF2-40B4-BE49-F238E27FC236}">
                <a16:creationId xmlns:a16="http://schemas.microsoft.com/office/drawing/2014/main" id="{B2793560-7F3A-9C43-8EE5-24AF9DBCCD8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05547" y="3391293"/>
            <a:ext cx="2305935" cy="299654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C31238C-50C0-4448-B74F-3C797358A75A}"/>
              </a:ext>
            </a:extLst>
          </p:cNvPr>
          <p:cNvSpPr txBox="1"/>
          <p:nvPr/>
        </p:nvSpPr>
        <p:spPr>
          <a:xfrm rot="20404602">
            <a:off x="8705324" y="1527063"/>
            <a:ext cx="2506380" cy="1815882"/>
          </a:xfrm>
          <a:prstGeom prst="rect">
            <a:avLst/>
          </a:prstGeom>
          <a:noFill/>
        </p:spPr>
        <p:txBody>
          <a:bodyPr wrap="square" rtlCol="0">
            <a:spAutoFit/>
          </a:bodyPr>
          <a:lstStyle/>
          <a:p>
            <a:pPr algn="ctr"/>
            <a:r>
              <a:rPr lang="en-US" sz="2800" u="sng" dirty="0">
                <a:solidFill>
                  <a:srgbClr val="FF0000"/>
                </a:solidFill>
                <a:latin typeface="Arial" panose="020B0604020202020204" pitchFamily="34" charset="0"/>
                <a:cs typeface="Arial" panose="020B0604020202020204" pitchFamily="34" charset="0"/>
              </a:rPr>
              <a:t>Remember SID the Seagull! = </a:t>
            </a:r>
            <a:r>
              <a:rPr lang="en-US" sz="2800" dirty="0">
                <a:solidFill>
                  <a:srgbClr val="FF0000"/>
                </a:solidFill>
                <a:latin typeface="Arial" panose="020B0604020202020204" pitchFamily="34" charset="0"/>
                <a:cs typeface="Arial" panose="020B0604020202020204" pitchFamily="34" charset="0"/>
              </a:rPr>
              <a:t> 9(1)(A) </a:t>
            </a:r>
          </a:p>
        </p:txBody>
      </p:sp>
    </p:spTree>
    <p:extLst>
      <p:ext uri="{BB962C8B-B14F-4D97-AF65-F5344CB8AC3E}">
        <p14:creationId xmlns:p14="http://schemas.microsoft.com/office/powerpoint/2010/main" val="29345969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9C7B72E2-0EC8-C94D-9186-1904760409BC}"/>
                                            </p:graphicEl>
                                          </p:spTgt>
                                        </p:tgtEl>
                                        <p:attrNameLst>
                                          <p:attrName>style.visibility</p:attrName>
                                        </p:attrNameLst>
                                      </p:cBhvr>
                                      <p:to>
                                        <p:strVal val="visible"/>
                                      </p:to>
                                    </p:set>
                                    <p:animEffect transition="in" filter="fade">
                                      <p:cBhvr>
                                        <p:cTn id="12" dur="500"/>
                                        <p:tgtEl>
                                          <p:spTgt spid="10">
                                            <p:graphicEl>
                                              <a:dgm id="{9C7B72E2-0EC8-C94D-9186-1904760409BC}"/>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graphicEl>
                                              <a:dgm id="{6DE1421C-5990-5248-8C86-82DEA596C88A}"/>
                                            </p:graphicEl>
                                          </p:spTgt>
                                        </p:tgtEl>
                                        <p:attrNameLst>
                                          <p:attrName>style.visibility</p:attrName>
                                        </p:attrNameLst>
                                      </p:cBhvr>
                                      <p:to>
                                        <p:strVal val="visible"/>
                                      </p:to>
                                    </p:set>
                                    <p:animEffect transition="in" filter="fade">
                                      <p:cBhvr>
                                        <p:cTn id="15" dur="500"/>
                                        <p:tgtEl>
                                          <p:spTgt spid="10">
                                            <p:graphicEl>
                                              <a:dgm id="{6DE1421C-5990-5248-8C86-82DEA596C88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graphicEl>
                                              <a:dgm id="{AF06D1DB-B014-6B4D-97A4-05488FF34F5A}"/>
                                            </p:graphicEl>
                                          </p:spTgt>
                                        </p:tgtEl>
                                        <p:attrNameLst>
                                          <p:attrName>style.visibility</p:attrName>
                                        </p:attrNameLst>
                                      </p:cBhvr>
                                      <p:to>
                                        <p:strVal val="visible"/>
                                      </p:to>
                                    </p:set>
                                    <p:animEffect transition="in" filter="fade">
                                      <p:cBhvr>
                                        <p:cTn id="20" dur="500"/>
                                        <p:tgtEl>
                                          <p:spTgt spid="10">
                                            <p:graphicEl>
                                              <a:dgm id="{AF06D1DB-B014-6B4D-97A4-05488FF34F5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graphicEl>
                                              <a:dgm id="{91CB3C4A-48F9-D849-AAD5-E9DA67B2AE91}"/>
                                            </p:graphicEl>
                                          </p:spTgt>
                                        </p:tgtEl>
                                        <p:attrNameLst>
                                          <p:attrName>style.visibility</p:attrName>
                                        </p:attrNameLst>
                                      </p:cBhvr>
                                      <p:to>
                                        <p:strVal val="visible"/>
                                      </p:to>
                                    </p:set>
                                    <p:animEffect transition="in" filter="fade">
                                      <p:cBhvr>
                                        <p:cTn id="23" dur="500"/>
                                        <p:tgtEl>
                                          <p:spTgt spid="10">
                                            <p:graphicEl>
                                              <a:dgm id="{91CB3C4A-48F9-D849-AAD5-E9DA67B2AE91}"/>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0">
                                            <p:graphicEl>
                                              <a:dgm id="{140E9B4E-F974-0E4A-8530-71A12182DD23}"/>
                                            </p:graphicEl>
                                          </p:spTgt>
                                        </p:tgtEl>
                                        <p:attrNameLst>
                                          <p:attrName>style.visibility</p:attrName>
                                        </p:attrNameLst>
                                      </p:cBhvr>
                                      <p:to>
                                        <p:strVal val="visible"/>
                                      </p:to>
                                    </p:set>
                                    <p:animEffect transition="in" filter="fade">
                                      <p:cBhvr>
                                        <p:cTn id="28" dur="500"/>
                                        <p:tgtEl>
                                          <p:spTgt spid="10">
                                            <p:graphicEl>
                                              <a:dgm id="{140E9B4E-F974-0E4A-8530-71A12182DD2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0">
                                            <p:graphicEl>
                                              <a:dgm id="{3E9CAA40-3F08-5F4C-899C-3999AF249FB9}"/>
                                            </p:graphicEl>
                                          </p:spTgt>
                                        </p:tgtEl>
                                        <p:attrNameLst>
                                          <p:attrName>style.visibility</p:attrName>
                                        </p:attrNameLst>
                                      </p:cBhvr>
                                      <p:to>
                                        <p:strVal val="visible"/>
                                      </p:to>
                                    </p:set>
                                    <p:animEffect transition="in" filter="fade">
                                      <p:cBhvr>
                                        <p:cTn id="31" dur="500"/>
                                        <p:tgtEl>
                                          <p:spTgt spid="10">
                                            <p:graphicEl>
                                              <a:dgm id="{3E9CAA40-3F08-5F4C-899C-3999AF249FB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10" grpId="0">
        <p:bldSub>
          <a:bldDgm bld="one"/>
        </p:bldSub>
      </p:bldGraphic>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47934"/>
            <a:ext cx="1083569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Burglary - Section 9 (1)(b) Theft Act 1968</a:t>
            </a:r>
          </a:p>
        </p:txBody>
      </p:sp>
      <p:graphicFrame>
        <p:nvGraphicFramePr>
          <p:cNvPr id="3" name="Diagram 2"/>
          <p:cNvGraphicFramePr/>
          <p:nvPr/>
        </p:nvGraphicFramePr>
        <p:xfrm>
          <a:off x="0" y="1208283"/>
          <a:ext cx="9033832" cy="49520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EE4B4B96-F81D-3D48-89FB-033E3F773A5F}"/>
              </a:ext>
            </a:extLst>
          </p:cNvPr>
          <p:cNvSpPr txBox="1"/>
          <p:nvPr/>
        </p:nvSpPr>
        <p:spPr>
          <a:xfrm>
            <a:off x="0" y="6160367"/>
            <a:ext cx="9759109" cy="369332"/>
          </a:xfrm>
          <a:prstGeom prst="rect">
            <a:avLst/>
          </a:prstGeom>
          <a:noFill/>
        </p:spPr>
        <p:txBody>
          <a:bodyPr wrap="square">
            <a:spAutoFit/>
          </a:bodyPr>
          <a:lstStyle/>
          <a:p>
            <a:r>
              <a:rPr lang="en-GB" altLang="en-US" dirty="0">
                <a:latin typeface="Arial" panose="020B0604020202020204" pitchFamily="34" charset="0"/>
              </a:rPr>
              <a:t>(I</a:t>
            </a:r>
            <a:r>
              <a:rPr lang="en-GB" altLang="en-US" sz="1800" dirty="0">
                <a:latin typeface="Arial" panose="020B0604020202020204" pitchFamily="34" charset="0"/>
              </a:rPr>
              <a:t>nvolves a defendant’s behaviour </a:t>
            </a:r>
            <a:r>
              <a:rPr lang="en-GB" altLang="en-US" sz="1800" b="1" dirty="0">
                <a:solidFill>
                  <a:srgbClr val="FF0000"/>
                </a:solidFill>
                <a:latin typeface="Arial" panose="020B0604020202020204" pitchFamily="34" charset="0"/>
              </a:rPr>
              <a:t>after</a:t>
            </a:r>
            <a:r>
              <a:rPr lang="en-GB" altLang="en-US" sz="1800" b="1" dirty="0">
                <a:latin typeface="Arial" panose="020B0604020202020204" pitchFamily="34" charset="0"/>
              </a:rPr>
              <a:t> </a:t>
            </a:r>
            <a:r>
              <a:rPr lang="en-GB" altLang="en-US" sz="1800" dirty="0">
                <a:latin typeface="Arial" panose="020B0604020202020204" pitchFamily="34" charset="0"/>
              </a:rPr>
              <a:t>having entered a building or part of a building)</a:t>
            </a:r>
            <a:endParaRPr lang="en-US" dirty="0"/>
          </a:p>
        </p:txBody>
      </p:sp>
      <p:sp>
        <p:nvSpPr>
          <p:cNvPr id="2" name="Doughnut 1">
            <a:extLst>
              <a:ext uri="{FF2B5EF4-FFF2-40B4-BE49-F238E27FC236}">
                <a16:creationId xmlns:a16="http://schemas.microsoft.com/office/drawing/2014/main" id="{D2BF0645-659E-EB41-8219-FBFCE38458CA}"/>
              </a:ext>
            </a:extLst>
          </p:cNvPr>
          <p:cNvSpPr/>
          <p:nvPr/>
        </p:nvSpPr>
        <p:spPr>
          <a:xfrm>
            <a:off x="3897256" y="1828800"/>
            <a:ext cx="2031100" cy="498763"/>
          </a:xfrm>
          <a:prstGeom prst="donut">
            <a:avLst>
              <a:gd name="adj" fmla="val 4019"/>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Doughnut 10">
            <a:extLst>
              <a:ext uri="{FF2B5EF4-FFF2-40B4-BE49-F238E27FC236}">
                <a16:creationId xmlns:a16="http://schemas.microsoft.com/office/drawing/2014/main" id="{AB7E404D-9490-1646-B86D-E06A91A05227}"/>
              </a:ext>
            </a:extLst>
          </p:cNvPr>
          <p:cNvSpPr/>
          <p:nvPr/>
        </p:nvSpPr>
        <p:spPr>
          <a:xfrm>
            <a:off x="3500501" y="6059158"/>
            <a:ext cx="2199259" cy="646331"/>
          </a:xfrm>
          <a:prstGeom prst="donut">
            <a:avLst>
              <a:gd name="adj" fmla="val 4019"/>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874055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5FB6A9D-9324-1449-8FD4-083D5BEDA63D}"/>
                                            </p:graphicEl>
                                          </p:spTgt>
                                        </p:tgtEl>
                                        <p:attrNameLst>
                                          <p:attrName>style.visibility</p:attrName>
                                        </p:attrNameLst>
                                      </p:cBhvr>
                                      <p:to>
                                        <p:strVal val="visible"/>
                                      </p:to>
                                    </p:set>
                                    <p:animEffect transition="in" filter="fade">
                                      <p:cBhvr>
                                        <p:cTn id="7" dur="500"/>
                                        <p:tgtEl>
                                          <p:spTgt spid="3">
                                            <p:graphicEl>
                                              <a:dgm id="{65FB6A9D-9324-1449-8FD4-083D5BEDA63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FBF092D-E83F-9B43-9537-DEE051FC9EF4}"/>
                                            </p:graphicEl>
                                          </p:spTgt>
                                        </p:tgtEl>
                                        <p:attrNameLst>
                                          <p:attrName>style.visibility</p:attrName>
                                        </p:attrNameLst>
                                      </p:cBhvr>
                                      <p:to>
                                        <p:strVal val="visible"/>
                                      </p:to>
                                    </p:set>
                                    <p:animEffect transition="in" filter="fade">
                                      <p:cBhvr>
                                        <p:cTn id="12" dur="500"/>
                                        <p:tgtEl>
                                          <p:spTgt spid="3">
                                            <p:graphicEl>
                                              <a:dgm id="{CFBF092D-E83F-9B43-9537-DEE051FC9EF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49B26948-C48E-8449-ABDA-40C92902A22E}"/>
                                            </p:graphicEl>
                                          </p:spTgt>
                                        </p:tgtEl>
                                        <p:attrNameLst>
                                          <p:attrName>style.visibility</p:attrName>
                                        </p:attrNameLst>
                                      </p:cBhvr>
                                      <p:to>
                                        <p:strVal val="visible"/>
                                      </p:to>
                                    </p:set>
                                    <p:animEffect transition="in" filter="fade">
                                      <p:cBhvr>
                                        <p:cTn id="17" dur="500"/>
                                        <p:tgtEl>
                                          <p:spTgt spid="3">
                                            <p:graphicEl>
                                              <a:dgm id="{49B26948-C48E-8449-ABDA-40C92902A22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8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Rectangle 1032">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43E9C35-AFB5-BD4D-A722-1BCE027AD680}"/>
              </a:ext>
            </a:extLst>
          </p:cNvPr>
          <p:cNvSpPr txBox="1"/>
          <p:nvPr/>
        </p:nvSpPr>
        <p:spPr>
          <a:xfrm>
            <a:off x="546351" y="433545"/>
            <a:ext cx="11139854" cy="930447"/>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800" dirty="0">
                <a:solidFill>
                  <a:srgbClr val="FFFFFF"/>
                </a:solidFill>
                <a:latin typeface="+mj-lt"/>
                <a:ea typeface="+mj-ea"/>
                <a:cs typeface="+mj-cs"/>
              </a:rPr>
              <a:t>Discuss: So what’s the difference between 91A &amp; 91B?</a:t>
            </a:r>
          </a:p>
        </p:txBody>
      </p:sp>
      <p:cxnSp>
        <p:nvCxnSpPr>
          <p:cNvPr id="1035" name="Straight Connector 1034">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1028" name="Picture 4" descr="Aggravated Burglary &amp;amp; Burglary - Free Mock Exam Questions and study">
            <a:extLst>
              <a:ext uri="{FF2B5EF4-FFF2-40B4-BE49-F238E27FC236}">
                <a16:creationId xmlns:a16="http://schemas.microsoft.com/office/drawing/2014/main" id="{A0E19076-247B-4D40-8932-E66F1BB0AE6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31567" y="2502426"/>
            <a:ext cx="5455917" cy="3846421"/>
          </a:xfrm>
          <a:prstGeom prst="rect">
            <a:avLst/>
          </a:prstGeom>
          <a:noFill/>
          <a:extLst>
            <a:ext uri="{909E8E84-426E-40DD-AFC4-6F175D3DCCD1}">
              <a14:hiddenFill xmlns:a14="http://schemas.microsoft.com/office/drawing/2010/main">
                <a:solidFill>
                  <a:srgbClr val="FFFFFF"/>
                </a:solidFill>
              </a14:hiddenFill>
            </a:ext>
          </a:extLst>
        </p:spPr>
      </p:pic>
      <p:cxnSp>
        <p:nvCxnSpPr>
          <p:cNvPr id="1037" name="Straight Connector 1036">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1026" name="Picture 2" descr="Burglaries involving unlocked doors and windows should not be investigated  | Innovate Security">
            <a:extLst>
              <a:ext uri="{FF2B5EF4-FFF2-40B4-BE49-F238E27FC236}">
                <a16:creationId xmlns:a16="http://schemas.microsoft.com/office/drawing/2014/main" id="{DD3C2D42-5486-924A-B770-58613A2AD1EC}"/>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445073" y="3241655"/>
            <a:ext cx="5455917" cy="2367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761279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8132" y="980407"/>
            <a:ext cx="10144898" cy="4893647"/>
          </a:xfrm>
          <a:prstGeom prst="rect">
            <a:avLst/>
          </a:prstGeom>
          <a:solidFill>
            <a:schemeClr val="accent5">
              <a:lumMod val="60000"/>
              <a:lumOff val="40000"/>
            </a:schemeClr>
          </a:solidFill>
          <a:ln>
            <a:solidFill>
              <a:schemeClr val="tx1"/>
            </a:solidFill>
          </a:ln>
        </p:spPr>
        <p:txBody>
          <a:bodyPr wrap="square">
            <a:spAutoFit/>
          </a:bodyPr>
          <a:lstStyle/>
          <a:p>
            <a:r>
              <a:rPr lang="en-GB" sz="2400" dirty="0"/>
              <a:t>WILLIAM has nowhere to sleep and therefore enters an insecure boiler house intending to find a place to bed down for the night.</a:t>
            </a:r>
            <a:br>
              <a:rPr lang="en-GB" sz="2400" dirty="0"/>
            </a:br>
            <a:endParaRPr lang="en-GB" sz="2400" dirty="0"/>
          </a:p>
          <a:p>
            <a:r>
              <a:rPr lang="en-GB" sz="2400" dirty="0"/>
              <a:t>During the night, WILLIAM is disturbed by the security guard, panics, and picks up a hammer that is on a shelf, fracturing the guard’s skull with it. </a:t>
            </a:r>
          </a:p>
          <a:p>
            <a:endParaRPr lang="en-GB" sz="2400" dirty="0"/>
          </a:p>
          <a:p>
            <a:r>
              <a:rPr lang="en-GB" sz="2400" dirty="0"/>
              <a:t>When does WILLIAM first commit burglary? </a:t>
            </a:r>
          </a:p>
          <a:p>
            <a:endParaRPr lang="en-GB" sz="2400" dirty="0"/>
          </a:p>
          <a:p>
            <a:r>
              <a:rPr lang="en-GB" sz="2400" dirty="0">
                <a:solidFill>
                  <a:srgbClr val="7030A0"/>
                </a:solidFill>
              </a:rPr>
              <a:t>A. Upon forming the intention to break into the boiler house. </a:t>
            </a:r>
          </a:p>
          <a:p>
            <a:r>
              <a:rPr lang="en-GB" sz="2400" dirty="0">
                <a:solidFill>
                  <a:schemeClr val="accent2">
                    <a:lumMod val="75000"/>
                  </a:schemeClr>
                </a:solidFill>
              </a:rPr>
              <a:t>B. Upon breaking into the boiler house. </a:t>
            </a:r>
          </a:p>
          <a:p>
            <a:r>
              <a:rPr lang="en-GB" sz="2400" dirty="0">
                <a:solidFill>
                  <a:schemeClr val="accent2"/>
                </a:solidFill>
              </a:rPr>
              <a:t>C. Upon making the decision to hit the security guard. </a:t>
            </a:r>
          </a:p>
          <a:p>
            <a:r>
              <a:rPr lang="en-GB" sz="2400" dirty="0">
                <a:solidFill>
                  <a:schemeClr val="accent6"/>
                </a:solidFill>
              </a:rPr>
              <a:t>D. Upon causing injury to the security guard.</a:t>
            </a:r>
          </a:p>
          <a:p>
            <a:endParaRPr lang="en-GB" sz="2400" dirty="0"/>
          </a:p>
        </p:txBody>
      </p:sp>
      <p:sp>
        <p:nvSpPr>
          <p:cNvPr id="2" name="Title 1"/>
          <p:cNvSpPr>
            <a:spLocks noGrp="1"/>
          </p:cNvSpPr>
          <p:nvPr>
            <p:ph type="title"/>
          </p:nvPr>
        </p:nvSpPr>
        <p:spPr>
          <a:xfrm>
            <a:off x="158132" y="218541"/>
            <a:ext cx="10515600" cy="623416"/>
          </a:xfrm>
          <a:solidFill>
            <a:schemeClr val="accent1"/>
          </a:solidFill>
        </p:spPr>
        <p:txBody>
          <a:bodyPr>
            <a:normAutofit/>
          </a:bodyPr>
          <a:lstStyle/>
          <a:p>
            <a:r>
              <a:rPr lang="en-GB" sz="3600" b="1" dirty="0">
                <a:solidFill>
                  <a:schemeClr val="bg1"/>
                </a:solidFill>
                <a:latin typeface="+mn-lt"/>
              </a:rPr>
              <a:t>Has a burglary been committed? </a:t>
            </a:r>
          </a:p>
        </p:txBody>
      </p:sp>
      <p:pic>
        <p:nvPicPr>
          <p:cNvPr id="9218" name="Picture 2" descr="Cartoon Hammer Vector Art, Icons, and Graphics for Free Download">
            <a:extLst>
              <a:ext uri="{FF2B5EF4-FFF2-40B4-BE49-F238E27FC236}">
                <a16:creationId xmlns:a16="http://schemas.microsoft.com/office/drawing/2014/main" id="{FF37F20D-CB5D-3E40-8906-4E4E317800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58200" y="3053404"/>
            <a:ext cx="2743200" cy="295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8776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7575" y="303969"/>
            <a:ext cx="1067623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Aggravated Burglary – Section 10 Theft Act 1968</a:t>
            </a:r>
          </a:p>
        </p:txBody>
      </p:sp>
      <p:graphicFrame>
        <p:nvGraphicFramePr>
          <p:cNvPr id="8" name="Diagram 7"/>
          <p:cNvGraphicFramePr/>
          <p:nvPr/>
        </p:nvGraphicFramePr>
        <p:xfrm>
          <a:off x="584056" y="2146801"/>
          <a:ext cx="8817232" cy="34939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ACECB712-D4C1-9F4B-82E9-B5C429DA4C8E}"/>
              </a:ext>
            </a:extLst>
          </p:cNvPr>
          <p:cNvSpPr txBox="1"/>
          <p:nvPr/>
        </p:nvSpPr>
        <p:spPr>
          <a:xfrm>
            <a:off x="-485036" y="1309692"/>
            <a:ext cx="10272130" cy="369332"/>
          </a:xfrm>
          <a:prstGeom prst="rect">
            <a:avLst/>
          </a:prstGeom>
          <a:noFill/>
        </p:spPr>
        <p:txBody>
          <a:bodyPr wrap="square">
            <a:spAutoFit/>
          </a:bodyPr>
          <a:lstStyle/>
          <a:p>
            <a:pPr algn="ctr"/>
            <a:r>
              <a:rPr lang="en-GB" sz="1800" dirty="0">
                <a:solidFill>
                  <a:schemeClr val="tx1"/>
                </a:solidFill>
              </a:rPr>
              <a:t>A person is guilty of aggravated burglary if he </a:t>
            </a:r>
            <a:r>
              <a:rPr lang="en-GB" sz="1800" b="1" i="1" u="sng" dirty="0">
                <a:solidFill>
                  <a:schemeClr val="accent1"/>
                </a:solidFill>
              </a:rPr>
              <a:t>commits any burglary </a:t>
            </a:r>
            <a:r>
              <a:rPr lang="en-GB" sz="1800" dirty="0">
                <a:solidFill>
                  <a:schemeClr val="tx1"/>
                </a:solidFill>
              </a:rPr>
              <a:t>&amp;</a:t>
            </a:r>
            <a:r>
              <a:rPr lang="en-GB" sz="1800" b="1" i="1" u="sng" dirty="0">
                <a:solidFill>
                  <a:schemeClr val="tx1"/>
                </a:solidFill>
              </a:rPr>
              <a:t> </a:t>
            </a:r>
            <a:r>
              <a:rPr lang="en-GB" sz="1800" b="1" i="1" u="sng" dirty="0">
                <a:solidFill>
                  <a:schemeClr val="accent1"/>
                </a:solidFill>
              </a:rPr>
              <a:t>at the time has with him</a:t>
            </a:r>
            <a:r>
              <a:rPr lang="en-GB" sz="1800" b="1" i="1" u="sng" dirty="0">
                <a:solidFill>
                  <a:schemeClr val="tx1"/>
                </a:solidFill>
              </a:rPr>
              <a:t>:</a:t>
            </a:r>
          </a:p>
        </p:txBody>
      </p:sp>
      <p:pic>
        <p:nvPicPr>
          <p:cNvPr id="11268" name="Picture 4" descr="Police weapons scheme offers £2 per knuckle-duster - BBC News">
            <a:extLst>
              <a:ext uri="{FF2B5EF4-FFF2-40B4-BE49-F238E27FC236}">
                <a16:creationId xmlns:a16="http://schemas.microsoft.com/office/drawing/2014/main" id="{B3566868-7889-E240-BF21-E490017383D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1856" y="2336800"/>
            <a:ext cx="1814286" cy="1320800"/>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descr="Airsoft: UK Laws &amp; Regulations - Land Warrior Airsoft">
            <a:extLst>
              <a:ext uri="{FF2B5EF4-FFF2-40B4-BE49-F238E27FC236}">
                <a16:creationId xmlns:a16="http://schemas.microsoft.com/office/drawing/2014/main" id="{9B1A1DF1-3CD7-EA44-9A54-2189E17FDEB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135008" y="2336800"/>
            <a:ext cx="1811902" cy="1320800"/>
          </a:xfrm>
          <a:prstGeom prst="rect">
            <a:avLst/>
          </a:prstGeom>
          <a:noFill/>
          <a:extLst>
            <a:ext uri="{909E8E84-426E-40DD-AFC4-6F175D3DCCD1}">
              <a14:hiddenFill xmlns:a14="http://schemas.microsoft.com/office/drawing/2010/main">
                <a:solidFill>
                  <a:srgbClr val="FFFFFF"/>
                </a:solidFill>
              </a14:hiddenFill>
            </a:ext>
          </a:extLst>
        </p:spPr>
      </p:pic>
      <p:pic>
        <p:nvPicPr>
          <p:cNvPr id="11272" name="Picture 8" descr="Armagh man accused of possession of an imitation firearm to face Crown  Court – Armagh I">
            <a:extLst>
              <a:ext uri="{FF2B5EF4-FFF2-40B4-BE49-F238E27FC236}">
                <a16:creationId xmlns:a16="http://schemas.microsoft.com/office/drawing/2014/main" id="{C0E8E3A5-B3F3-AC4E-A9AC-24F3E6905D0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948432" y="2357874"/>
            <a:ext cx="1814286" cy="1299726"/>
          </a:xfrm>
          <a:prstGeom prst="rect">
            <a:avLst/>
          </a:prstGeom>
          <a:noFill/>
          <a:extLst>
            <a:ext uri="{909E8E84-426E-40DD-AFC4-6F175D3DCCD1}">
              <a14:hiddenFill xmlns:a14="http://schemas.microsoft.com/office/drawing/2010/main">
                <a:solidFill>
                  <a:srgbClr val="FFFFFF"/>
                </a:solidFill>
              </a14:hiddenFill>
            </a:ext>
          </a:extLst>
        </p:spPr>
      </p:pic>
      <p:pic>
        <p:nvPicPr>
          <p:cNvPr id="11274" name="Picture 10" descr="273,484 Bomb Photos and Premium High Res Pictures - Getty Images">
            <a:extLst>
              <a:ext uri="{FF2B5EF4-FFF2-40B4-BE49-F238E27FC236}">
                <a16:creationId xmlns:a16="http://schemas.microsoft.com/office/drawing/2014/main" id="{73A960A0-8BE4-F94B-A13B-FBA6063A060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415886" y="2336800"/>
            <a:ext cx="1814286" cy="129972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41E3D0B-EF59-D646-94BC-02A26C22F92B}"/>
              </a:ext>
            </a:extLst>
          </p:cNvPr>
          <p:cNvSpPr txBox="1"/>
          <p:nvPr/>
        </p:nvSpPr>
        <p:spPr>
          <a:xfrm>
            <a:off x="10401134" y="1832109"/>
            <a:ext cx="1061253" cy="4123370"/>
          </a:xfrm>
          <a:prstGeom prst="rect">
            <a:avLst/>
          </a:prstGeom>
          <a:noFill/>
        </p:spPr>
        <p:txBody>
          <a:bodyPr vert="wordArtVert" wrap="square" rtlCol="0">
            <a:spAutoFit/>
          </a:bodyPr>
          <a:lstStyle/>
          <a:p>
            <a:r>
              <a:rPr lang="en-US" sz="4800" dirty="0">
                <a:solidFill>
                  <a:schemeClr val="accent1"/>
                </a:solidFill>
              </a:rPr>
              <a:t>WIFE</a:t>
            </a:r>
            <a:r>
              <a:rPr lang="en-US" dirty="0"/>
              <a:t> </a:t>
            </a:r>
          </a:p>
        </p:txBody>
      </p:sp>
    </p:spTree>
    <p:extLst>
      <p:ext uri="{BB962C8B-B14F-4D97-AF65-F5344CB8AC3E}">
        <p14:creationId xmlns:p14="http://schemas.microsoft.com/office/powerpoint/2010/main" val="1365886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C833FC9A-3076-4775-B646-32B740CFDE05}"/>
                                            </p:graphicEl>
                                          </p:spTgt>
                                        </p:tgtEl>
                                        <p:attrNameLst>
                                          <p:attrName>style.visibility</p:attrName>
                                        </p:attrNameLst>
                                      </p:cBhvr>
                                      <p:to>
                                        <p:strVal val="visible"/>
                                      </p:to>
                                    </p:set>
                                    <p:animEffect transition="in" filter="fade">
                                      <p:cBhvr>
                                        <p:cTn id="7" dur="500"/>
                                        <p:tgtEl>
                                          <p:spTgt spid="8">
                                            <p:graphicEl>
                                              <a:dgm id="{C833FC9A-3076-4775-B646-32B740CFDE0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B3F8F109-0532-4F70-9D9F-E09EED2349D3}"/>
                                            </p:graphicEl>
                                          </p:spTgt>
                                        </p:tgtEl>
                                        <p:attrNameLst>
                                          <p:attrName>style.visibility</p:attrName>
                                        </p:attrNameLst>
                                      </p:cBhvr>
                                      <p:to>
                                        <p:strVal val="visible"/>
                                      </p:to>
                                    </p:set>
                                    <p:animEffect transition="in" filter="fade">
                                      <p:cBhvr>
                                        <p:cTn id="12" dur="500"/>
                                        <p:tgtEl>
                                          <p:spTgt spid="8">
                                            <p:graphicEl>
                                              <a:dgm id="{B3F8F109-0532-4F70-9D9F-E09EED2349D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graphicEl>
                                              <a:dgm id="{84D29FB4-07D4-4748-B09A-83B7A7E14FDA}"/>
                                            </p:graphicEl>
                                          </p:spTgt>
                                        </p:tgtEl>
                                        <p:attrNameLst>
                                          <p:attrName>style.visibility</p:attrName>
                                        </p:attrNameLst>
                                      </p:cBhvr>
                                      <p:to>
                                        <p:strVal val="visible"/>
                                      </p:to>
                                    </p:set>
                                    <p:animEffect transition="in" filter="fade">
                                      <p:cBhvr>
                                        <p:cTn id="15" dur="500"/>
                                        <p:tgtEl>
                                          <p:spTgt spid="8">
                                            <p:graphicEl>
                                              <a:dgm id="{84D29FB4-07D4-4748-B09A-83B7A7E14FD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graphicEl>
                                              <a:dgm id="{B0BD38C6-B220-4C25-8B9A-CA638F235C65}"/>
                                            </p:graphicEl>
                                          </p:spTgt>
                                        </p:tgtEl>
                                        <p:attrNameLst>
                                          <p:attrName>style.visibility</p:attrName>
                                        </p:attrNameLst>
                                      </p:cBhvr>
                                      <p:to>
                                        <p:strVal val="visible"/>
                                      </p:to>
                                    </p:set>
                                    <p:animEffect transition="in" filter="fade">
                                      <p:cBhvr>
                                        <p:cTn id="20" dur="500"/>
                                        <p:tgtEl>
                                          <p:spTgt spid="8">
                                            <p:graphicEl>
                                              <a:dgm id="{B0BD38C6-B220-4C25-8B9A-CA638F235C6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graphicEl>
                                              <a:dgm id="{1CA083FD-357F-4E2C-BDF4-1B1DD2679FC7}"/>
                                            </p:graphicEl>
                                          </p:spTgt>
                                        </p:tgtEl>
                                        <p:attrNameLst>
                                          <p:attrName>style.visibility</p:attrName>
                                        </p:attrNameLst>
                                      </p:cBhvr>
                                      <p:to>
                                        <p:strVal val="visible"/>
                                      </p:to>
                                    </p:set>
                                    <p:animEffect transition="in" filter="fade">
                                      <p:cBhvr>
                                        <p:cTn id="23" dur="500"/>
                                        <p:tgtEl>
                                          <p:spTgt spid="8">
                                            <p:graphicEl>
                                              <a:dgm id="{1CA083FD-357F-4E2C-BDF4-1B1DD2679FC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graphicEl>
                                              <a:dgm id="{9FD589FF-459B-4395-A330-3BF22C6D19DB}"/>
                                            </p:graphicEl>
                                          </p:spTgt>
                                        </p:tgtEl>
                                        <p:attrNameLst>
                                          <p:attrName>style.visibility</p:attrName>
                                        </p:attrNameLst>
                                      </p:cBhvr>
                                      <p:to>
                                        <p:strVal val="visible"/>
                                      </p:to>
                                    </p:set>
                                    <p:animEffect transition="in" filter="fade">
                                      <p:cBhvr>
                                        <p:cTn id="28" dur="500"/>
                                        <p:tgtEl>
                                          <p:spTgt spid="8">
                                            <p:graphicEl>
                                              <a:dgm id="{9FD589FF-459B-4395-A330-3BF22C6D19DB}"/>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
                                            <p:graphicEl>
                                              <a:dgm id="{836BCCAD-386E-493F-AA1D-75A70D722664}"/>
                                            </p:graphicEl>
                                          </p:spTgt>
                                        </p:tgtEl>
                                        <p:attrNameLst>
                                          <p:attrName>style.visibility</p:attrName>
                                        </p:attrNameLst>
                                      </p:cBhvr>
                                      <p:to>
                                        <p:strVal val="visible"/>
                                      </p:to>
                                    </p:set>
                                    <p:animEffect transition="in" filter="fade">
                                      <p:cBhvr>
                                        <p:cTn id="31" dur="500"/>
                                        <p:tgtEl>
                                          <p:spTgt spid="8">
                                            <p:graphicEl>
                                              <a:dgm id="{836BCCAD-386E-493F-AA1D-75A70D72266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8">
                                            <p:graphicEl>
                                              <a:dgm id="{46CC6A4D-E9C1-4CDB-A467-2E5D35350CF3}"/>
                                            </p:graphicEl>
                                          </p:spTgt>
                                        </p:tgtEl>
                                        <p:attrNameLst>
                                          <p:attrName>style.visibility</p:attrName>
                                        </p:attrNameLst>
                                      </p:cBhvr>
                                      <p:to>
                                        <p:strVal val="visible"/>
                                      </p:to>
                                    </p:set>
                                    <p:animEffect transition="in" filter="fade">
                                      <p:cBhvr>
                                        <p:cTn id="36" dur="500"/>
                                        <p:tgtEl>
                                          <p:spTgt spid="8">
                                            <p:graphicEl>
                                              <a:dgm id="{46CC6A4D-E9C1-4CDB-A467-2E5D35350CF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8">
                                            <p:graphicEl>
                                              <a:dgm id="{D2F169CB-ABD4-426D-B2D4-CDE76EBE864E}"/>
                                            </p:graphicEl>
                                          </p:spTgt>
                                        </p:tgtEl>
                                        <p:attrNameLst>
                                          <p:attrName>style.visibility</p:attrName>
                                        </p:attrNameLst>
                                      </p:cBhvr>
                                      <p:to>
                                        <p:strVal val="visible"/>
                                      </p:to>
                                    </p:set>
                                    <p:animEffect transition="in" filter="fade">
                                      <p:cBhvr>
                                        <p:cTn id="39" dur="500"/>
                                        <p:tgtEl>
                                          <p:spTgt spid="8">
                                            <p:graphicEl>
                                              <a:dgm id="{D2F169CB-ABD4-426D-B2D4-CDE76EBE864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6595425" y="2360798"/>
            <a:ext cx="5034066" cy="2844247"/>
          </a:xfrm>
          <a:prstGeom prst="rect">
            <a:avLst/>
          </a:prstGeom>
        </p:spPr>
      </p:pic>
      <p:sp>
        <p:nvSpPr>
          <p:cNvPr id="6" name="Title 5">
            <a:extLst>
              <a:ext uri="{FF2B5EF4-FFF2-40B4-BE49-F238E27FC236}">
                <a16:creationId xmlns:a16="http://schemas.microsoft.com/office/drawing/2014/main" id="{A0F219AA-762F-4C0C-AAB1-1232309674FE}"/>
              </a:ext>
            </a:extLst>
          </p:cNvPr>
          <p:cNvSpPr>
            <a:spLocks noGrp="1"/>
          </p:cNvSpPr>
          <p:nvPr>
            <p:ph type="title"/>
          </p:nvPr>
        </p:nvSpPr>
        <p:spPr>
          <a:xfrm>
            <a:off x="213318" y="234498"/>
            <a:ext cx="7886700" cy="534302"/>
          </a:xfrm>
          <a:solidFill>
            <a:schemeClr val="accent1"/>
          </a:solidFill>
        </p:spPr>
        <p:txBody>
          <a:bodyPr>
            <a:normAutofit fontScale="90000"/>
          </a:bodyPr>
          <a:lstStyle/>
          <a:p>
            <a:pPr algn="ctr"/>
            <a:r>
              <a:rPr lang="en-GB" sz="3600" b="1" dirty="0">
                <a:solidFill>
                  <a:schemeClr val="bg1"/>
                </a:solidFill>
                <a:latin typeface="+mn-lt"/>
              </a:rPr>
              <a:t>Robbery Section 8 Theft Act 1968</a:t>
            </a:r>
          </a:p>
        </p:txBody>
      </p:sp>
      <p:graphicFrame>
        <p:nvGraphicFramePr>
          <p:cNvPr id="7" name="Diagram 6">
            <a:extLst>
              <a:ext uri="{FF2B5EF4-FFF2-40B4-BE49-F238E27FC236}">
                <a16:creationId xmlns:a16="http://schemas.microsoft.com/office/drawing/2014/main" id="{7A72D4C3-ACB1-4EA5-A91D-47CE9058AE8C}"/>
              </a:ext>
            </a:extLst>
          </p:cNvPr>
          <p:cNvGraphicFramePr/>
          <p:nvPr/>
        </p:nvGraphicFramePr>
        <p:xfrm>
          <a:off x="213318" y="1717706"/>
          <a:ext cx="6054013" cy="438287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5" name="Group 4">
            <a:extLst>
              <a:ext uri="{FF2B5EF4-FFF2-40B4-BE49-F238E27FC236}">
                <a16:creationId xmlns:a16="http://schemas.microsoft.com/office/drawing/2014/main" id="{A085BBD6-A10B-4641-B983-973514FF51D5}"/>
              </a:ext>
            </a:extLst>
          </p:cNvPr>
          <p:cNvGrpSpPr/>
          <p:nvPr/>
        </p:nvGrpSpPr>
        <p:grpSpPr>
          <a:xfrm>
            <a:off x="6569311" y="4646509"/>
            <a:ext cx="3061414" cy="1976993"/>
            <a:chOff x="0" y="2175200"/>
            <a:chExt cx="3061414" cy="1976993"/>
          </a:xfrm>
        </p:grpSpPr>
        <p:sp>
          <p:nvSpPr>
            <p:cNvPr id="8" name="Rounded Rectangle 7">
              <a:extLst>
                <a:ext uri="{FF2B5EF4-FFF2-40B4-BE49-F238E27FC236}">
                  <a16:creationId xmlns:a16="http://schemas.microsoft.com/office/drawing/2014/main" id="{6EA312E2-ED0A-3447-9383-CC2CB690CEE6}"/>
                </a:ext>
              </a:extLst>
            </p:cNvPr>
            <p:cNvSpPr/>
            <p:nvPr/>
          </p:nvSpPr>
          <p:spPr>
            <a:xfrm>
              <a:off x="0" y="2175200"/>
              <a:ext cx="3061414" cy="1976993"/>
            </a:xfrm>
            <a:prstGeom prst="roundRect">
              <a:avLst/>
            </a:prstGeom>
            <a:blipFill rotWithShape="0">
              <a:blip r:embed="rId9">
                <a:extLst>
                  <a:ext uri="{28A0092B-C50C-407E-A947-70E740481C1C}">
                    <a14:useLocalDpi xmlns:a14="http://schemas.microsoft.com/office/drawing/2010/main" val="0"/>
                  </a:ext>
                </a:extLst>
              </a:blip>
              <a:srcRect/>
              <a:stretch>
                <a:fillRect l="-34000" r="-34000"/>
              </a:stretch>
            </a:blip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a:p>
          </p:txBody>
        </p:sp>
        <p:sp>
          <p:nvSpPr>
            <p:cNvPr id="9" name="Rounded Rectangle 4">
              <a:extLst>
                <a:ext uri="{FF2B5EF4-FFF2-40B4-BE49-F238E27FC236}">
                  <a16:creationId xmlns:a16="http://schemas.microsoft.com/office/drawing/2014/main" id="{ABEF67D4-3009-1648-8CB1-A989DC9A6972}"/>
                </a:ext>
              </a:extLst>
            </p:cNvPr>
            <p:cNvSpPr txBox="1"/>
            <p:nvPr/>
          </p:nvSpPr>
          <p:spPr>
            <a:xfrm>
              <a:off x="96509" y="2271709"/>
              <a:ext cx="2868396" cy="1783975"/>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endParaRPr lang="en-GB" sz="6500" kern="1200" dirty="0"/>
            </a:p>
          </p:txBody>
        </p:sp>
      </p:grpSp>
    </p:spTree>
    <p:extLst>
      <p:ext uri="{BB962C8B-B14F-4D97-AF65-F5344CB8AC3E}">
        <p14:creationId xmlns:p14="http://schemas.microsoft.com/office/powerpoint/2010/main" val="2832996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A8BB1718-9BD1-4C7F-BBF6-74A8DAF171A0}"/>
                                            </p:graphicEl>
                                          </p:spTgt>
                                        </p:tgtEl>
                                        <p:attrNameLst>
                                          <p:attrName>style.visibility</p:attrName>
                                        </p:attrNameLst>
                                      </p:cBhvr>
                                      <p:to>
                                        <p:strVal val="visible"/>
                                      </p:to>
                                    </p:set>
                                    <p:animEffect transition="in" filter="fade">
                                      <p:cBhvr>
                                        <p:cTn id="7" dur="500"/>
                                        <p:tgtEl>
                                          <p:spTgt spid="7">
                                            <p:graphicEl>
                                              <a:dgm id="{A8BB1718-9BD1-4C7F-BBF6-74A8DAF171A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9FCDB88B-D46B-4C16-A2D6-AABCCC76513F}"/>
                                            </p:graphicEl>
                                          </p:spTgt>
                                        </p:tgtEl>
                                        <p:attrNameLst>
                                          <p:attrName>style.visibility</p:attrName>
                                        </p:attrNameLst>
                                      </p:cBhvr>
                                      <p:to>
                                        <p:strVal val="visible"/>
                                      </p:to>
                                    </p:set>
                                    <p:animEffect transition="in" filter="fade">
                                      <p:cBhvr>
                                        <p:cTn id="12" dur="500"/>
                                        <p:tgtEl>
                                          <p:spTgt spid="7">
                                            <p:graphicEl>
                                              <a:dgm id="{9FCDB88B-D46B-4C16-A2D6-AABCCC76513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graphicEl>
                                              <a:dgm id="{E0F5532D-4B5E-4F39-B439-7185C2143849}"/>
                                            </p:graphicEl>
                                          </p:spTgt>
                                        </p:tgtEl>
                                        <p:attrNameLst>
                                          <p:attrName>style.visibility</p:attrName>
                                        </p:attrNameLst>
                                      </p:cBhvr>
                                      <p:to>
                                        <p:strVal val="visible"/>
                                      </p:to>
                                    </p:set>
                                    <p:animEffect transition="in" filter="fade">
                                      <p:cBhvr>
                                        <p:cTn id="15" dur="500"/>
                                        <p:tgtEl>
                                          <p:spTgt spid="7">
                                            <p:graphicEl>
                                              <a:dgm id="{E0F5532D-4B5E-4F39-B439-7185C214384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graphicEl>
                                              <a:dgm id="{507E6DD8-A868-4656-AF1B-F8C5201EA5B7}"/>
                                            </p:graphicEl>
                                          </p:spTgt>
                                        </p:tgtEl>
                                        <p:attrNameLst>
                                          <p:attrName>style.visibility</p:attrName>
                                        </p:attrNameLst>
                                      </p:cBhvr>
                                      <p:to>
                                        <p:strVal val="visible"/>
                                      </p:to>
                                    </p:set>
                                    <p:animEffect transition="in" filter="fade">
                                      <p:cBhvr>
                                        <p:cTn id="20" dur="500"/>
                                        <p:tgtEl>
                                          <p:spTgt spid="7">
                                            <p:graphicEl>
                                              <a:dgm id="{507E6DD8-A868-4656-AF1B-F8C5201EA5B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
                                            <p:graphicEl>
                                              <a:dgm id="{4DCC8728-213B-4C6A-9E23-7CFC07D8C87F}"/>
                                            </p:graphicEl>
                                          </p:spTgt>
                                        </p:tgtEl>
                                        <p:attrNameLst>
                                          <p:attrName>style.visibility</p:attrName>
                                        </p:attrNameLst>
                                      </p:cBhvr>
                                      <p:to>
                                        <p:strVal val="visible"/>
                                      </p:to>
                                    </p:set>
                                    <p:animEffect transition="in" filter="fade">
                                      <p:cBhvr>
                                        <p:cTn id="23" dur="500"/>
                                        <p:tgtEl>
                                          <p:spTgt spid="7">
                                            <p:graphicEl>
                                              <a:dgm id="{4DCC8728-213B-4C6A-9E23-7CFC07D8C87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326EB7A-5224-51A4-0C10-9B43183AC223}"/>
              </a:ext>
            </a:extLst>
          </p:cNvPr>
          <p:cNvPicPr>
            <a:picLocks noChangeAspect="1"/>
          </p:cNvPicPr>
          <p:nvPr/>
        </p:nvPicPr>
        <p:blipFill>
          <a:blip r:embed="rId3"/>
          <a:stretch>
            <a:fillRect/>
          </a:stretch>
        </p:blipFill>
        <p:spPr>
          <a:xfrm>
            <a:off x="381000" y="527819"/>
            <a:ext cx="11604171" cy="5802361"/>
          </a:xfrm>
          <a:prstGeom prst="rect">
            <a:avLst/>
          </a:prstGeom>
        </p:spPr>
      </p:pic>
    </p:spTree>
    <p:extLst>
      <p:ext uri="{BB962C8B-B14F-4D97-AF65-F5344CB8AC3E}">
        <p14:creationId xmlns:p14="http://schemas.microsoft.com/office/powerpoint/2010/main" val="3798878936"/>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iagram&#10;&#10;Description automatically generated with low confidence">
            <a:extLst>
              <a:ext uri="{FF2B5EF4-FFF2-40B4-BE49-F238E27FC236}">
                <a16:creationId xmlns:a16="http://schemas.microsoft.com/office/drawing/2014/main" id="{E3EBA949-8956-0D80-30D7-B1C25CA53CCE}"/>
              </a:ext>
            </a:extLst>
          </p:cNvPr>
          <p:cNvPicPr>
            <a:picLocks noChangeAspect="1"/>
          </p:cNvPicPr>
          <p:nvPr/>
        </p:nvPicPr>
        <p:blipFill>
          <a:blip r:embed="rId3"/>
          <a:stretch>
            <a:fillRect/>
          </a:stretch>
        </p:blipFill>
        <p:spPr>
          <a:xfrm>
            <a:off x="457200" y="619669"/>
            <a:ext cx="11277600" cy="5618661"/>
          </a:xfrm>
          <a:prstGeom prst="rect">
            <a:avLst/>
          </a:prstGeom>
        </p:spPr>
      </p:pic>
    </p:spTree>
    <p:extLst>
      <p:ext uri="{BB962C8B-B14F-4D97-AF65-F5344CB8AC3E}">
        <p14:creationId xmlns:p14="http://schemas.microsoft.com/office/powerpoint/2010/main" val="2463201823"/>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06276" y="260650"/>
            <a:ext cx="8064896"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rPr>
              <a:t>To note…</a:t>
            </a:r>
          </a:p>
        </p:txBody>
      </p:sp>
      <p:graphicFrame>
        <p:nvGraphicFramePr>
          <p:cNvPr id="5" name="Diagram 4">
            <a:extLst>
              <a:ext uri="{FF2B5EF4-FFF2-40B4-BE49-F238E27FC236}">
                <a16:creationId xmlns:a16="http://schemas.microsoft.com/office/drawing/2014/main" id="{262722F7-7508-4B14-9A73-24C54ABB4B56}"/>
              </a:ext>
            </a:extLst>
          </p:cNvPr>
          <p:cNvGraphicFramePr/>
          <p:nvPr/>
        </p:nvGraphicFramePr>
        <p:xfrm>
          <a:off x="206276" y="1325710"/>
          <a:ext cx="8064896" cy="45540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338" name="Picture 2" descr="Wiltshire mum robbed by teens in broad daylight while pushing her baby -  Wiltshire Live">
            <a:extLst>
              <a:ext uri="{FF2B5EF4-FFF2-40B4-BE49-F238E27FC236}">
                <a16:creationId xmlns:a16="http://schemas.microsoft.com/office/drawing/2014/main" id="{7392CE64-8B99-9F46-AA86-6A745936037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65167" y="3429000"/>
            <a:ext cx="3289300" cy="305208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Scared Baby 2 Clip Art at Clker.com - vector clip art online, royalty free  &amp; public domain">
            <a:extLst>
              <a:ext uri="{FF2B5EF4-FFF2-40B4-BE49-F238E27FC236}">
                <a16:creationId xmlns:a16="http://schemas.microsoft.com/office/drawing/2014/main" id="{87BDFBCC-B0C8-2248-8E50-93A44D5DC79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692167" y="158749"/>
            <a:ext cx="3035300" cy="2679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2963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C21B82E0-5E95-AB47-A1C2-A8F2C3C31F1A}"/>
                                            </p:graphicEl>
                                          </p:spTgt>
                                        </p:tgtEl>
                                        <p:attrNameLst>
                                          <p:attrName>style.visibility</p:attrName>
                                        </p:attrNameLst>
                                      </p:cBhvr>
                                      <p:to>
                                        <p:strVal val="visible"/>
                                      </p:to>
                                    </p:set>
                                    <p:animEffect transition="in" filter="fade">
                                      <p:cBhvr>
                                        <p:cTn id="7" dur="500"/>
                                        <p:tgtEl>
                                          <p:spTgt spid="5">
                                            <p:graphicEl>
                                              <a:dgm id="{C21B82E0-5E95-AB47-A1C2-A8F2C3C31F1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8C7403E1-2600-BE4E-BD2B-EF7412F139DA}"/>
                                            </p:graphicEl>
                                          </p:spTgt>
                                        </p:tgtEl>
                                        <p:attrNameLst>
                                          <p:attrName>style.visibility</p:attrName>
                                        </p:attrNameLst>
                                      </p:cBhvr>
                                      <p:to>
                                        <p:strVal val="visible"/>
                                      </p:to>
                                    </p:set>
                                    <p:animEffect transition="in" filter="fade">
                                      <p:cBhvr>
                                        <p:cTn id="12" dur="500"/>
                                        <p:tgtEl>
                                          <p:spTgt spid="5">
                                            <p:graphicEl>
                                              <a:dgm id="{8C7403E1-2600-BE4E-BD2B-EF7412F139D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AA9C2494-AA93-8545-BA15-79BB0813333C}"/>
                                            </p:graphicEl>
                                          </p:spTgt>
                                        </p:tgtEl>
                                        <p:attrNameLst>
                                          <p:attrName>style.visibility</p:attrName>
                                        </p:attrNameLst>
                                      </p:cBhvr>
                                      <p:to>
                                        <p:strVal val="visible"/>
                                      </p:to>
                                    </p:set>
                                    <p:animEffect transition="in" filter="fade">
                                      <p:cBhvr>
                                        <p:cTn id="17" dur="500"/>
                                        <p:tgtEl>
                                          <p:spTgt spid="5">
                                            <p:graphicEl>
                                              <a:dgm id="{AA9C2494-AA93-8545-BA15-79BB0813333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txBox="1">
            <a:spLocks noChangeArrowheads="1"/>
          </p:cNvSpPr>
          <p:nvPr/>
        </p:nvSpPr>
        <p:spPr bwMode="auto">
          <a:xfrm>
            <a:off x="261333" y="1564834"/>
            <a:ext cx="8039100" cy="4476583"/>
          </a:xfrm>
          <a:prstGeom prst="rect">
            <a:avLst/>
          </a:prstGeom>
          <a:solidFill>
            <a:schemeClr val="accent5">
              <a:lumMod val="60000"/>
              <a:lumOff val="40000"/>
            </a:schemeClr>
          </a:solidFill>
          <a:ln>
            <a:solidFill>
              <a:schemeClr val="tx1"/>
            </a:solidFill>
          </a:ln>
          <a:effectLst/>
        </p:spPr>
        <p:txBody>
          <a:bodyPr vert="horz" wrap="square" lIns="91440" tIns="45720" rIns="91440" bIns="45720" numCol="1" anchor="t" anchorCtr="0" compatLnSpc="1">
            <a:prstTxWarp prst="textNoShape">
              <a:avLst/>
            </a:prstTxWarp>
          </a:bodyPr>
          <a:lstStyle>
            <a:lvl1pPr algn="l" rtl="0" eaLnBrk="0" fontAlgn="base" hangingPunct="0">
              <a:spcBef>
                <a:spcPct val="20000"/>
              </a:spcBef>
              <a:spcAft>
                <a:spcPct val="0"/>
              </a:spcAft>
              <a:defRPr sz="3200">
                <a:solidFill>
                  <a:srgbClr val="3333FF"/>
                </a:solidFill>
                <a:latin typeface="+mn-lt"/>
                <a:ea typeface="ＭＳ Ｐゴシック" pitchFamily="-112" charset="-128"/>
                <a:cs typeface="ＭＳ Ｐゴシック" pitchFamily="-112" charset="-128"/>
              </a:defRPr>
            </a:lvl1pPr>
            <a:lvl2pPr marL="457200" algn="l" rtl="0" eaLnBrk="0" fontAlgn="base" hangingPunct="0">
              <a:spcBef>
                <a:spcPct val="20000"/>
              </a:spcBef>
              <a:spcAft>
                <a:spcPct val="0"/>
              </a:spcAft>
              <a:defRPr sz="3200">
                <a:solidFill>
                  <a:srgbClr val="3333FF"/>
                </a:solidFill>
                <a:latin typeface="+mn-lt"/>
                <a:ea typeface="ＭＳ Ｐゴシック" pitchFamily="-112" charset="-128"/>
              </a:defRPr>
            </a:lvl2pPr>
            <a:lvl3pPr marL="914400" algn="l" rtl="0" eaLnBrk="0" fontAlgn="base" hangingPunct="0">
              <a:spcBef>
                <a:spcPct val="20000"/>
              </a:spcBef>
              <a:spcAft>
                <a:spcPct val="0"/>
              </a:spcAft>
              <a:defRPr sz="3200">
                <a:solidFill>
                  <a:srgbClr val="3333FF"/>
                </a:solidFill>
                <a:latin typeface="+mn-lt"/>
                <a:ea typeface="ＭＳ Ｐゴシック" pitchFamily="-112" charset="-128"/>
              </a:defRPr>
            </a:lvl3pPr>
            <a:lvl4pPr marL="1371600" algn="l" rtl="0" eaLnBrk="0" fontAlgn="base" hangingPunct="0">
              <a:spcBef>
                <a:spcPct val="20000"/>
              </a:spcBef>
              <a:spcAft>
                <a:spcPct val="0"/>
              </a:spcAft>
              <a:defRPr sz="3200">
                <a:solidFill>
                  <a:srgbClr val="3333FF"/>
                </a:solidFill>
                <a:latin typeface="+mn-lt"/>
                <a:ea typeface="ＭＳ Ｐゴシック" pitchFamily="-112" charset="-128"/>
              </a:defRPr>
            </a:lvl4pPr>
            <a:lvl5pPr marL="1828800" algn="l" rtl="0" eaLnBrk="0" fontAlgn="base" hangingPunct="0">
              <a:spcBef>
                <a:spcPct val="20000"/>
              </a:spcBef>
              <a:spcAft>
                <a:spcPct val="0"/>
              </a:spcAft>
              <a:defRPr sz="3200">
                <a:solidFill>
                  <a:srgbClr val="3333FF"/>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spcBef>
                <a:spcPct val="0"/>
              </a:spcBef>
              <a:defRPr/>
            </a:pPr>
            <a:r>
              <a:rPr lang="en-GB" altLang="en-US" sz="2800" kern="0" dirty="0">
                <a:solidFill>
                  <a:schemeClr val="tx1"/>
                </a:solidFill>
              </a:rPr>
              <a:t>Mike approaches Paul in the street and grips hold of him making threats to harm him if he doesn’t hand over his wallet. </a:t>
            </a:r>
          </a:p>
          <a:p>
            <a:pPr eaLnBrk="1" hangingPunct="1">
              <a:spcBef>
                <a:spcPct val="0"/>
              </a:spcBef>
              <a:defRPr/>
            </a:pPr>
            <a:endParaRPr lang="en-GB" altLang="en-US" sz="2800" kern="0" dirty="0">
              <a:solidFill>
                <a:schemeClr val="tx1"/>
              </a:solidFill>
            </a:endParaRPr>
          </a:p>
          <a:p>
            <a:pPr eaLnBrk="1" hangingPunct="1">
              <a:spcBef>
                <a:spcPct val="0"/>
              </a:spcBef>
              <a:defRPr/>
            </a:pPr>
            <a:r>
              <a:rPr lang="en-GB" altLang="en-US" sz="2800" kern="0" dirty="0">
                <a:solidFill>
                  <a:schemeClr val="tx1"/>
                </a:solidFill>
              </a:rPr>
              <a:t>Unfortunately for Mike, PC Jones walks around the corner as this incident is going on and Mike loses his ‘bottle’ and runs off.</a:t>
            </a:r>
          </a:p>
          <a:p>
            <a:pPr eaLnBrk="1" hangingPunct="1">
              <a:spcBef>
                <a:spcPct val="0"/>
              </a:spcBef>
              <a:defRPr/>
            </a:pPr>
            <a:endParaRPr lang="en-GB" altLang="en-US" sz="2800" kern="0" dirty="0">
              <a:solidFill>
                <a:schemeClr val="tx1"/>
              </a:solidFill>
            </a:endParaRPr>
          </a:p>
          <a:p>
            <a:pPr algn="ctr" eaLnBrk="1" hangingPunct="1">
              <a:spcBef>
                <a:spcPct val="0"/>
              </a:spcBef>
              <a:defRPr/>
            </a:pPr>
            <a:r>
              <a:rPr lang="en-GB" altLang="en-US" sz="2800" kern="0" dirty="0">
                <a:solidFill>
                  <a:schemeClr val="tx1"/>
                </a:solidFill>
              </a:rPr>
              <a:t> </a:t>
            </a:r>
            <a:r>
              <a:rPr lang="en-GB" altLang="en-US" sz="2800" b="1" kern="0" dirty="0">
                <a:solidFill>
                  <a:schemeClr val="tx1"/>
                </a:solidFill>
              </a:rPr>
              <a:t>Has Mike committed Robbery?</a:t>
            </a:r>
          </a:p>
          <a:p>
            <a:pPr eaLnBrk="1" hangingPunct="1">
              <a:spcBef>
                <a:spcPct val="0"/>
              </a:spcBef>
              <a:defRPr/>
            </a:pPr>
            <a:endParaRPr lang="en-GB" altLang="en-US" kern="0" dirty="0">
              <a:solidFill>
                <a:srgbClr val="002060"/>
              </a:solidFill>
              <a:latin typeface="Arial" panose="020B0604020202020204" pitchFamily="34" charset="0"/>
            </a:endParaRPr>
          </a:p>
          <a:p>
            <a:pPr algn="ctr" eaLnBrk="1" hangingPunct="1">
              <a:spcBef>
                <a:spcPct val="0"/>
              </a:spcBef>
              <a:defRPr/>
            </a:pPr>
            <a:endParaRPr lang="en-GB" altLang="en-US" sz="3600" kern="0" dirty="0">
              <a:latin typeface="Verdana"/>
            </a:endParaRPr>
          </a:p>
        </p:txBody>
      </p:sp>
      <p:sp>
        <p:nvSpPr>
          <p:cNvPr id="3" name="TextBox 2"/>
          <p:cNvSpPr txBox="1"/>
          <p:nvPr/>
        </p:nvSpPr>
        <p:spPr>
          <a:xfrm>
            <a:off x="261333" y="329318"/>
            <a:ext cx="8039100"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Robbery?</a:t>
            </a:r>
          </a:p>
        </p:txBody>
      </p:sp>
      <p:pic>
        <p:nvPicPr>
          <p:cNvPr id="15364" name="Picture 4" descr="How to Keep Your Wallet Safe from Identity Theft and Pickpockets">
            <a:extLst>
              <a:ext uri="{FF2B5EF4-FFF2-40B4-BE49-F238E27FC236}">
                <a16:creationId xmlns:a16="http://schemas.microsoft.com/office/drawing/2014/main" id="{3C2603D2-B34D-8647-9169-D04DC2F03E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88967" y="2247900"/>
            <a:ext cx="3441700" cy="2362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2388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87961-E02E-1C0D-F2EF-F1C1EEA8B550}"/>
              </a:ext>
            </a:extLst>
          </p:cNvPr>
          <p:cNvSpPr>
            <a:spLocks noGrp="1"/>
          </p:cNvSpPr>
          <p:nvPr>
            <p:ph type="ctrTitle"/>
          </p:nvPr>
        </p:nvSpPr>
        <p:spPr>
          <a:xfrm>
            <a:off x="9001523" y="-103146"/>
            <a:ext cx="2469624" cy="2846070"/>
          </a:xfrm>
        </p:spPr>
        <p:txBody>
          <a:bodyPr anchor="ctr">
            <a:normAutofit/>
          </a:bodyPr>
          <a:lstStyle/>
          <a:p>
            <a:pPr algn="l"/>
            <a:r>
              <a:rPr lang="en-US" sz="3700" dirty="0"/>
              <a:t>Next Week: </a:t>
            </a:r>
          </a:p>
        </p:txBody>
      </p:sp>
      <p:sp>
        <p:nvSpPr>
          <p:cNvPr id="3" name="Subtitle 2">
            <a:extLst>
              <a:ext uri="{FF2B5EF4-FFF2-40B4-BE49-F238E27FC236}">
                <a16:creationId xmlns:a16="http://schemas.microsoft.com/office/drawing/2014/main" id="{FAE19A9F-9C6A-6D3C-40B0-A6C4F3C86DCC}"/>
              </a:ext>
            </a:extLst>
          </p:cNvPr>
          <p:cNvSpPr>
            <a:spLocks noGrp="1"/>
          </p:cNvSpPr>
          <p:nvPr>
            <p:ph type="subTitle" idx="1"/>
          </p:nvPr>
        </p:nvSpPr>
        <p:spPr>
          <a:xfrm>
            <a:off x="9065125" y="2017589"/>
            <a:ext cx="2824122" cy="3912948"/>
          </a:xfrm>
        </p:spPr>
        <p:txBody>
          <a:bodyPr>
            <a:normAutofit/>
          </a:bodyPr>
          <a:lstStyle/>
          <a:p>
            <a:pPr algn="l"/>
            <a:r>
              <a:rPr lang="en-US" sz="2500" dirty="0"/>
              <a:t>-RP Mock run through</a:t>
            </a:r>
          </a:p>
          <a:p>
            <a:pPr algn="l"/>
            <a:r>
              <a:rPr lang="en-US" sz="2500" dirty="0"/>
              <a:t>-IQ (Immersive </a:t>
            </a:r>
            <a:r>
              <a:rPr lang="en-US" sz="2500"/>
              <a:t>room)@12pm</a:t>
            </a:r>
            <a:endParaRPr lang="en-US" sz="2500" dirty="0"/>
          </a:p>
          <a:p>
            <a:pPr algn="l"/>
            <a:r>
              <a:rPr lang="en-US" sz="2500" dirty="0"/>
              <a:t>-Please be on time!</a:t>
            </a:r>
          </a:p>
          <a:p>
            <a:pPr algn="l"/>
            <a:endParaRPr lang="en-US" sz="1200" dirty="0"/>
          </a:p>
        </p:txBody>
      </p:sp>
      <p:pic>
        <p:nvPicPr>
          <p:cNvPr id="2050" name="Picture 2" descr="3D illustration of &quot;POLICE INTELLIGENCE&quot; title on the ground in a police  arena Stock Photo - Alamy">
            <a:extLst>
              <a:ext uri="{FF2B5EF4-FFF2-40B4-BE49-F238E27FC236}">
                <a16:creationId xmlns:a16="http://schemas.microsoft.com/office/drawing/2014/main" id="{D9278041-70BF-B27A-6AC7-1BAD947D54A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6521"/>
          <a:stretch/>
        </p:blipFill>
        <p:spPr bwMode="auto">
          <a:xfrm>
            <a:off x="545238" y="858525"/>
            <a:ext cx="7608304" cy="52119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6492455"/>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D83F5-D6FC-535C-3403-A989E234EB6E}"/>
              </a:ext>
            </a:extLst>
          </p:cNvPr>
          <p:cNvSpPr>
            <a:spLocks noGrp="1"/>
          </p:cNvSpPr>
          <p:nvPr>
            <p:ph type="title"/>
          </p:nvPr>
        </p:nvSpPr>
        <p:spPr/>
        <p:txBody>
          <a:bodyPr/>
          <a:lstStyle/>
          <a:p>
            <a:r>
              <a:rPr lang="en-GB">
                <a:ea typeface="Calibri Light"/>
                <a:cs typeface="Calibri Light"/>
              </a:rPr>
              <a:t>Role Play revision for next weeks session</a:t>
            </a:r>
            <a:endParaRPr lang="en-GB"/>
          </a:p>
        </p:txBody>
      </p:sp>
      <p:sp>
        <p:nvSpPr>
          <p:cNvPr id="3" name="Content Placeholder 2">
            <a:extLst>
              <a:ext uri="{FF2B5EF4-FFF2-40B4-BE49-F238E27FC236}">
                <a16:creationId xmlns:a16="http://schemas.microsoft.com/office/drawing/2014/main" id="{53ADB222-2369-FAD8-7305-5A12837774A4}"/>
              </a:ext>
            </a:extLst>
          </p:cNvPr>
          <p:cNvSpPr>
            <a:spLocks noGrp="1"/>
          </p:cNvSpPr>
          <p:nvPr>
            <p:ph idx="1"/>
          </p:nvPr>
        </p:nvSpPr>
        <p:spPr/>
        <p:txBody>
          <a:bodyPr vert="horz" lIns="91440" tIns="45720" rIns="91440" bIns="45720" rtlCol="0" anchor="t">
            <a:normAutofit fontScale="85000" lnSpcReduction="20000"/>
          </a:bodyPr>
          <a:lstStyle/>
          <a:p>
            <a:pPr marL="0" indent="0">
              <a:buNone/>
            </a:pPr>
            <a:r>
              <a:rPr lang="en-GB" dirty="0">
                <a:ea typeface="Calibri"/>
                <a:cs typeface="Calibri"/>
              </a:rPr>
              <a:t>Area's you'll be marked on (in no particular order):-</a:t>
            </a:r>
            <a:endParaRPr lang="en-US" dirty="0">
              <a:ea typeface="Calibri" panose="020F0502020204030204"/>
              <a:cs typeface="Calibri" panose="020F0502020204030204"/>
            </a:endParaRPr>
          </a:p>
          <a:p>
            <a:r>
              <a:rPr lang="en-GB" b="1" u="sng" dirty="0">
                <a:ea typeface="Calibri"/>
                <a:cs typeface="Calibri"/>
              </a:rPr>
              <a:t>Gather information and intelligence</a:t>
            </a:r>
            <a:r>
              <a:rPr lang="en-GB" dirty="0">
                <a:ea typeface="Calibri"/>
                <a:cs typeface="Calibri"/>
              </a:rPr>
              <a:t>-NDM, THRIVE, W's &amp;H's, Witness/victim</a:t>
            </a:r>
          </a:p>
          <a:p>
            <a:r>
              <a:rPr lang="en-GB" b="1" u="sng">
                <a:ea typeface="Calibri"/>
                <a:cs typeface="Calibri"/>
              </a:rPr>
              <a:t>Consider powers and policies</a:t>
            </a:r>
            <a:r>
              <a:rPr lang="en-GB">
                <a:ea typeface="Calibri"/>
                <a:cs typeface="Calibri"/>
              </a:rPr>
              <a:t>-Power of entry, Identify the offence, power to seize and search, power of arrest, caution, IDCOPPLAN</a:t>
            </a:r>
          </a:p>
          <a:p>
            <a:r>
              <a:rPr lang="en-GB" b="1" u="sng" dirty="0">
                <a:ea typeface="Calibri"/>
                <a:cs typeface="Calibri"/>
              </a:rPr>
              <a:t>Assess and develop a working strategy</a:t>
            </a:r>
            <a:r>
              <a:rPr lang="en-GB" dirty="0">
                <a:ea typeface="Calibri"/>
                <a:cs typeface="Calibri"/>
              </a:rPr>
              <a:t>- Golden Hour principles, scene management (securing scene and management), cross contamination, collection of material.</a:t>
            </a:r>
          </a:p>
          <a:p>
            <a:r>
              <a:rPr lang="en-GB" b="1" u="sng" dirty="0">
                <a:ea typeface="Calibri"/>
                <a:cs typeface="Calibri"/>
              </a:rPr>
              <a:t>Options and contingencies</a:t>
            </a:r>
            <a:r>
              <a:rPr lang="en-GB" dirty="0">
                <a:ea typeface="Calibri"/>
                <a:cs typeface="Calibri"/>
              </a:rPr>
              <a:t>-  update control room, assistance-CSI?, further enquiries- house to house?</a:t>
            </a:r>
          </a:p>
          <a:p>
            <a:r>
              <a:rPr lang="en-GB" b="1" u="sng" dirty="0">
                <a:ea typeface="Calibri"/>
                <a:cs typeface="Calibri"/>
              </a:rPr>
              <a:t>Take action and review</a:t>
            </a:r>
            <a:r>
              <a:rPr lang="en-GB" dirty="0">
                <a:ea typeface="Calibri"/>
                <a:cs typeface="Calibri"/>
              </a:rPr>
              <a:t>- 4R’S, MO</a:t>
            </a:r>
          </a:p>
          <a:p>
            <a:r>
              <a:rPr lang="en-GB" b="1" u="sng" dirty="0">
                <a:ea typeface="Calibri"/>
                <a:cs typeface="Calibri"/>
              </a:rPr>
              <a:t>Code of Ethics- </a:t>
            </a:r>
            <a:r>
              <a:rPr lang="en-GB" dirty="0">
                <a:ea typeface="Calibri"/>
                <a:cs typeface="Calibri"/>
              </a:rPr>
              <a:t>Courage, respect and empathy, public service</a:t>
            </a:r>
            <a:r>
              <a:rPr lang="en-GB" b="1" dirty="0">
                <a:ea typeface="Calibri"/>
                <a:cs typeface="Calibri"/>
              </a:rPr>
              <a:t>. </a:t>
            </a:r>
            <a:r>
              <a:rPr lang="en-GB" dirty="0">
                <a:ea typeface="Calibri"/>
                <a:cs typeface="Calibri"/>
              </a:rPr>
              <a:t>How do they apply?</a:t>
            </a:r>
          </a:p>
        </p:txBody>
      </p:sp>
    </p:spTree>
    <p:extLst>
      <p:ext uri="{BB962C8B-B14F-4D97-AF65-F5344CB8AC3E}">
        <p14:creationId xmlns:p14="http://schemas.microsoft.com/office/powerpoint/2010/main" val="286921379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20&quot;/&gt;&lt;lineCharCount val=&quot;7&quot;/&gt;&lt;lineCharCount val=&quot;1&quot;/&gt;&lt;lineCharCount val=&quot;23&quot;/&gt;&lt;lineCharCount val=&quot;15&quot;/&gt;&lt;lineCharCount val=&quot;1&quot;/&gt;&lt;lineCharCount val=&quot;22&quot;/&gt;&lt;lineCharCount val=&quot;25&quot;/&gt;&lt;lineCharCount val=&quot;16&quot;/&gt;&lt;lineCharCount val=&quot;15&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35&quot;/&gt;&lt;lineCharCount val=&quot;34&quot;/&gt;&lt;lineCharCount val=&quot;22&quot;/&gt;&lt;lineCharCount val=&quot;23&quot;/&gt;&lt;lineCharCount val=&quot;23&quot;/&gt;&lt;lineCharCount val=&quot;17&quot;/&gt;&lt;lineCharCount val=&quot;24&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quot;/&gt;&lt;lineCharCount val=&quot;11&quot;/&gt;&lt;lineCharCount val=&quot;13&quot;/&gt;&lt;lineCharCount val=&quot;9&quot;/&gt;&lt;lineCharCount val=&quot;21&quot;/&gt;&lt;lineCharCount val=&quot;1&quot;/&gt;&lt;lineCharCount val=&quot;19&quot;/&gt;&lt;lineCharCount val=&quot;3&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quot;/&gt;&lt;lineCharCount val=&quot;9&quot;/&gt;&lt;lineCharCount val=&quot;12&quot;/&gt;&lt;lineCharCount val=&quot;13&quot;/&gt;&lt;lineCharCount val=&quot;20&quot;/&gt;&lt;lineCharCount val=&quot;1&quot;/&gt;&lt;lineCharCount val=&quot;14&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INFO" val="&lt;ThreeDShapeInfo&gt;&lt;uuid val=&quot;{1548BD91-3759-4ECD-B279-44699BD68DC3}&quot;/&gt;&lt;isInvalidForFieldText val=&quot;0&quot;/&gt;&lt;Image&gt;&lt;filename val=&quot;C:\DOCUME~1\swp54152\LOCALS~1\Temp\PR\data\asimages\{1548BD91-3759-4ECD-B279-44699BD68DC3}_6.png&quot;/&gt;&lt;left val=&quot;171&quot;/&gt;&lt;top val=&quot;183&quot;/&gt;&lt;width val=&quot;376&quot;/&gt;&lt;height val=&quot;251&quot;/&gt;&lt;hasText val=&quot;1&quot;/&gt;&lt;/Image&gt;&lt;/ThreeDShapeInfo&gt;"/>
</p:tagLst>
</file>

<file path=ppt/tags/tag6.xml><?xml version="1.0" encoding="utf-8"?>
<p:tagLst xmlns:a="http://schemas.openxmlformats.org/drawingml/2006/main" xmlns:r="http://schemas.openxmlformats.org/officeDocument/2006/relationships" xmlns:p="http://schemas.openxmlformats.org/presentationml/2006/main">
  <p:tag name="PRESENTER_SHAPEINFO" val="&lt;ThreeDShapeInfo&gt;&lt;uuid val=&quot;{1ED4ED38-782C-4F06-B41D-A913C048E13B}&quot;/&gt;&lt;isInvalidForFieldText val=&quot;0&quot;/&gt;&lt;Image&gt;&lt;filename val=&quot;C:\DOCUME~1\swp54152\LOCALS~1\Temp\PR\data\asimages\{1ED4ED38-782C-4F06-B41D-A913C048E13B}_7.png&quot;/&gt;&lt;left val=&quot;144&quot;/&gt;&lt;top val=&quot;194&quot;/&gt;&lt;width val=&quot;435&quot;/&gt;&lt;height val=&quot;309&quot;/&gt;&lt;hasText val=&quot;1&quot;/&gt;&lt;/Image&gt;&lt;/ThreeDShape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42&quot;/&gt;&lt;lineCharCount val=&quot;1&quot;/&gt;&lt;lineCharCount val=&quot;34&quot;/&gt;&lt;lineCharCount val=&quot;1&quot;/&gt;&lt;lineCharCount val=&quot;43&quot;/&gt;&lt;lineCharCount val=&quot;1&quot;/&gt;&lt;lineCharCount val=&quot;1&quot;/&gt;&lt;lineCharCount val=&quot;36&quot;/&gt;&lt;/TableIndex&gt;&lt;/ShapeText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43&quot;/&gt;&lt;lineCharCount val=&quot;42&quot;/&gt;&lt;lineCharCount val=&quot;1&quot;/&gt;&lt;lineCharCount val=&quot;41&quot;/&gt;&lt;lineCharCount val=&quot;44&quot;/&gt;&lt;lineCharCount val=&quot;26&quot;/&gt;&lt;lineCharCount val=&quot;1&quot;/&gt;&lt;lineCharCount val=&quot;39&quot;/&gt;&lt;lineCharCount val=&quot;40&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43&quot;/&gt;&lt;lineCharCount val=&quot;42&quot;/&gt;&lt;lineCharCount val=&quot;1&quot;/&gt;&lt;lineCharCount val=&quot;41&quot;/&gt;&lt;lineCharCount val=&quot;44&quot;/&gt;&lt;lineCharCount val=&quot;26&quot;/&gt;&lt;lineCharCount val=&quot;1&quot;/&gt;&lt;lineCharCount val=&quot;39&quot;/&gt;&lt;lineCharCount val=&quot;40&quot;/&gt;&lt;/TableIndex&gt;&lt;/ShapeTextInfo&gt;"/>
</p:tagLst>
</file>

<file path=ppt/tags/tag10.xml><?xml version="1.0" encoding="utf-8"?>
<p:tagLst xmlns:a="http://schemas.openxmlformats.org/drawingml/2006/main" xmlns:r="http://schemas.openxmlformats.org/officeDocument/2006/relationships" xmlns:p="http://schemas.openxmlformats.org/presentationml/2006/main">
  <p:tag name="PRESENTER_SHAPEINFO" val="&lt;ThreeDShapeInfo&gt;&lt;uuid val=&quot;{BD3CB7AC-1B33-45FB-8C09-58019048EAEF}&quot;/&gt;&lt;isInvalidForFieldText val=&quot;0&quot;/&gt;&lt;Image&gt;&lt;filename val=&quot;C:\DOCUME~1\swp54152\LOCALS~1\Temp\PR\data\asimages\{BD3CB7AC-1B33-45FB-8C09-58019048EAEF}_11.png&quot;/&gt;&lt;left val=&quot;467&quot;/&gt;&lt;top val=&quot;42&quot;/&gt;&lt;width val=&quot;194&quot;/&gt;&lt;height val=&quot;192&quot;/&gt;&lt;hasText val=&quot;1&quot;/&gt;&lt;/Image&gt;&lt;/ThreeDShapeInfo&gt;"/>
</p:tagLst>
</file>

<file path=ppt/tags/tag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4&quot;/&gt;&lt;lineCharCount val=&quot;17&quot;/&gt;&lt;lineCharCount val=&quot;1&quot;/&gt;&lt;lineCharCount val=&quot;15&quot;/&gt;&lt;lineCharCount val=&quot;1&quot;/&gt;&lt;lineCharCount val=&quot;1&quot;/&gt;&lt;lineCharCount val=&quot;26&quot;/&gt;&lt;lineCharCount val=&quot;14&quot;/&gt;&lt;lineCharCount val=&quot;1&quot;/&gt;&lt;lineCharCount val=&quot;31&quot;/&gt;&lt;lineCharCount val=&quot;20&quot;/&gt;&lt;lineCharCount val=&quot;1&quot;/&gt;&lt;lineCharCount val=&quot;26&quot;/&gt;&lt;lineCharCount val=&quot;27&quot;/&gt;&lt;lineCharCount val=&quot;1&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e89b0d28-101f-4150-bb20-b1c24cca2db8"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0A08CB929A79E4FBBCF4501CB879322" ma:contentTypeVersion="18" ma:contentTypeDescription="Create a new document." ma:contentTypeScope="" ma:versionID="e0465d74ebac8dfe47a12250450985d3">
  <xsd:schema xmlns:xsd="http://www.w3.org/2001/XMLSchema" xmlns:xs="http://www.w3.org/2001/XMLSchema" xmlns:p="http://schemas.microsoft.com/office/2006/metadata/properties" xmlns:ns3="e89b0d28-101f-4150-bb20-b1c24cca2db8" xmlns:ns4="97e90ac9-f7c9-4ef0-b151-0ad37f9b04e3" targetNamespace="http://schemas.microsoft.com/office/2006/metadata/properties" ma:root="true" ma:fieldsID="502608be97d6e0f3ee519ccb634121f1" ns3:_="" ns4:_="">
    <xsd:import namespace="e89b0d28-101f-4150-bb20-b1c24cca2db8"/>
    <xsd:import namespace="97e90ac9-f7c9-4ef0-b151-0ad37f9b04e3"/>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LengthInSeconds" minOccurs="0"/>
                <xsd:element ref="ns3:MediaServiceAutoTags" minOccurs="0"/>
                <xsd:element ref="ns3:MediaServiceGenerationTime" minOccurs="0"/>
                <xsd:element ref="ns3:MediaServiceEventHashCode" minOccurs="0"/>
                <xsd:element ref="ns3:MediaServiceSearchProperties" minOccurs="0"/>
                <xsd:element ref="ns3:_activity" minOccurs="0"/>
                <xsd:element ref="ns3:MediaServiceOCR" minOccurs="0"/>
                <xsd:element ref="ns3:MediaServiceObjectDetectorVersions" minOccurs="0"/>
                <xsd:element ref="ns3:MediaServiceSystemTags"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89b0d28-101f-4150-bb20-b1c24cca2db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AutoTags" ma:index="17" nillable="true" ma:displayName="Tags" ma:internalName="MediaServiceAutoTag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SearchProperties" ma:index="20" nillable="true" ma:displayName="MediaServiceSearchProperties" ma:hidden="true" ma:internalName="MediaServiceSearchProperties" ma:readOnly="true">
      <xsd:simpleType>
        <xsd:restriction base="dms:Note"/>
      </xsd:simpleType>
    </xsd:element>
    <xsd:element name="_activity" ma:index="21" nillable="true" ma:displayName="_activity" ma:hidden="true" ma:internalName="_activity">
      <xsd:simpleType>
        <xsd:restriction base="dms:Note"/>
      </xsd:simpleType>
    </xsd:element>
    <xsd:element name="MediaServiceOCR" ma:index="22" nillable="true" ma:displayName="Extracted Text" ma:internalName="MediaServiceOCR" ma:readOnly="true">
      <xsd:simpleType>
        <xsd:restriction base="dms:Note">
          <xsd:maxLength value="255"/>
        </xsd:restrictio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element name="MediaServiceSystemTags" ma:index="24" nillable="true" ma:displayName="MediaServiceSystemTags" ma:hidden="true" ma:internalName="MediaServiceSystemTags" ma:readOnly="true">
      <xsd:simpleType>
        <xsd:restriction base="dms:Note"/>
      </xsd:simpleType>
    </xsd:element>
    <xsd:element name="MediaServiceLocation" ma:index="25"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7e90ac9-f7c9-4ef0-b151-0ad37f9b04e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8EC4921-6E0B-4FF1-A641-90CBF10DC19A}">
  <ds:schemaRefs>
    <ds:schemaRef ds:uri="http://schemas.microsoft.com/office/infopath/2007/PartnerControls"/>
    <ds:schemaRef ds:uri="http://schemas.openxmlformats.org/package/2006/metadata/core-properties"/>
    <ds:schemaRef ds:uri="http://schemas.microsoft.com/office/2006/metadata/properties"/>
    <ds:schemaRef ds:uri="http://purl.org/dc/elements/1.1/"/>
    <ds:schemaRef ds:uri="http://purl.org/dc/dcmitype/"/>
    <ds:schemaRef ds:uri="http://schemas.microsoft.com/office/2006/documentManagement/types"/>
    <ds:schemaRef ds:uri="97e90ac9-f7c9-4ef0-b151-0ad37f9b04e3"/>
    <ds:schemaRef ds:uri="e89b0d28-101f-4150-bb20-b1c24cca2db8"/>
    <ds:schemaRef ds:uri="http://www.w3.org/XML/1998/namespace"/>
    <ds:schemaRef ds:uri="http://purl.org/dc/terms/"/>
  </ds:schemaRefs>
</ds:datastoreItem>
</file>

<file path=customXml/itemProps2.xml><?xml version="1.0" encoding="utf-8"?>
<ds:datastoreItem xmlns:ds="http://schemas.openxmlformats.org/officeDocument/2006/customXml" ds:itemID="{D0FB67C3-1A74-4A9D-87A3-4E672B0C731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89b0d28-101f-4150-bb20-b1c24cca2db8"/>
    <ds:schemaRef ds:uri="97e90ac9-f7c9-4ef0-b151-0ad37f9b04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4A32769-8B2B-40F7-B572-43F75654745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8449</Words>
  <Application>Microsoft Office PowerPoint</Application>
  <PresentationFormat>Widescreen</PresentationFormat>
  <Paragraphs>904</Paragraphs>
  <Slides>91</Slides>
  <Notes>83</Notes>
  <HiddenSlides>1</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91</vt:i4>
      </vt:variant>
    </vt:vector>
  </HeadingPairs>
  <TitlesOfParts>
    <vt:vector size="104" baseType="lpstr">
      <vt:lpstr>Bradley Hand</vt:lpstr>
      <vt:lpstr>ＭＳ Ｐゴシック</vt:lpstr>
      <vt:lpstr>Söhne</vt:lpstr>
      <vt:lpstr>Arial</vt:lpstr>
      <vt:lpstr>Arial</vt:lpstr>
      <vt:lpstr>Arial Rounded MT Bold</vt:lpstr>
      <vt:lpstr>Calibri</vt:lpstr>
      <vt:lpstr>Calibri Light</vt:lpstr>
      <vt:lpstr>Comic Sans MS</vt:lpstr>
      <vt:lpstr>Rockwell</vt:lpstr>
      <vt:lpstr>Tahoma</vt:lpstr>
      <vt:lpstr>Verdana</vt:lpstr>
      <vt:lpstr>Office Theme</vt:lpstr>
      <vt:lpstr>Conducting Investigations </vt:lpstr>
      <vt:lpstr>Today </vt:lpstr>
      <vt:lpstr>Part 1:  Recap W1 and W2 </vt:lpstr>
      <vt:lpstr>PACE Codes of Practice </vt:lpstr>
      <vt:lpstr>The National Decision Model (NDM)</vt:lpstr>
      <vt:lpstr>PowerPoint Presentation</vt:lpstr>
      <vt:lpstr>Forensics</vt:lpstr>
      <vt:lpstr>Forensic Science</vt:lpstr>
      <vt:lpstr>Forensic Recap </vt:lpstr>
      <vt:lpstr>Purpose:  Taking Samples in Investigations</vt:lpstr>
      <vt:lpstr>PowerPoint Presentation</vt:lpstr>
      <vt:lpstr>In which incidents will you need to seize and package potential evidence? </vt:lpstr>
      <vt:lpstr>What samples should be taken?</vt:lpstr>
      <vt:lpstr>Seizure and Packaging Techniques</vt:lpstr>
      <vt:lpstr>How to use packaging?</vt:lpstr>
      <vt:lpstr>PowerPoint Presentation</vt:lpstr>
      <vt:lpstr>PowerPoint Presentation</vt:lpstr>
      <vt:lpstr>PowerPoint Presentation</vt:lpstr>
      <vt:lpstr>PowerPoint Presentation</vt:lpstr>
      <vt:lpstr>PowerPoint Presentation</vt:lpstr>
      <vt:lpstr>PowerPoint Presentation</vt:lpstr>
      <vt:lpstr>Powers of Entry, Search and Seizure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Section 19 - Seizing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Research Task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Burglary</vt:lpstr>
      <vt:lpstr>Burglary: aims and learning outcomes…</vt:lpstr>
      <vt:lpstr>Discuss: What is a burglary?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Has a burglary been committed? </vt:lpstr>
      <vt:lpstr>PowerPoint Presentation</vt:lpstr>
      <vt:lpstr>Robbery Section 8 Theft Act 1968</vt:lpstr>
      <vt:lpstr>PowerPoint Presentation</vt:lpstr>
      <vt:lpstr>PowerPoint Presentation</vt:lpstr>
      <vt:lpstr>PowerPoint Presentation</vt:lpstr>
      <vt:lpstr>PowerPoint Presentation</vt:lpstr>
      <vt:lpstr>Next Week: </vt:lpstr>
      <vt:lpstr>Role Play revision for next weeks session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Conducting Investigations</dc:title>
  <dc:creator>Rhiannon Lloyd</dc:creator>
  <cp:lastModifiedBy>Sadie France</cp:lastModifiedBy>
  <cp:revision>32</cp:revision>
  <dcterms:created xsi:type="dcterms:W3CDTF">2023-02-05T18:10:35Z</dcterms:created>
  <dcterms:modified xsi:type="dcterms:W3CDTF">2024-10-25T07:41:13Z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0x010100E0A08CB929A79E4FBBCF4501CB879322</vt:lpwstr>
  </property>
</Properties>
</file>