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handoutMasterIdLst>
    <p:handoutMasterId r:id="rId28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77" r:id="rId11"/>
    <p:sldId id="262" r:id="rId12"/>
    <p:sldId id="263" r:id="rId13"/>
    <p:sldId id="264" r:id="rId14"/>
    <p:sldId id="265" r:id="rId15"/>
    <p:sldId id="268" r:id="rId16"/>
    <p:sldId id="282" r:id="rId17"/>
    <p:sldId id="270" r:id="rId18"/>
    <p:sldId id="271" r:id="rId19"/>
    <p:sldId id="275" r:id="rId20"/>
    <p:sldId id="276" r:id="rId21"/>
    <p:sldId id="283" r:id="rId22"/>
    <p:sldId id="279" r:id="rId23"/>
    <p:sldId id="280" r:id="rId24"/>
    <p:sldId id="281" r:id="rId25"/>
    <p:sldId id="273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94681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5/27/2022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1331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7899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27/05/2022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27/05/2022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_BKeoFXOdo" TargetMode="External"/><Relationship Id="rId2" Type="http://schemas.openxmlformats.org/officeDocument/2006/relationships/hyperlink" Target="https://www.youtube.com/watch?v=fdfWVjGPSxI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courses.lumenlearning.com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sqtE9GlLBJs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8kvnPaPN6GA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dirty="0"/>
              <a:t>INTRODUCTION TO PHYSIOLOGY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90465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INTRODUCTORY LECTURE TO PHYSIOLOGY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Mumtaz Goolam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988840"/>
            <a:ext cx="7550496" cy="33123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4400" dirty="0"/>
              <a:t>ATTENDANCE</a:t>
            </a:r>
          </a:p>
          <a:p>
            <a:pPr algn="ctr">
              <a:buNone/>
            </a:pPr>
            <a:r>
              <a:rPr lang="en-GB" sz="4400" dirty="0"/>
              <a:t>&amp;</a:t>
            </a:r>
          </a:p>
          <a:p>
            <a:pPr algn="ctr">
              <a:buNone/>
            </a:pPr>
            <a:r>
              <a:rPr lang="en-GB" sz="4400" dirty="0"/>
              <a:t>PARTICIPATION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GROUND RULES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556792"/>
            <a:ext cx="3384376" cy="39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Content Placeholder 5"/>
          <p:cNvSpPr txBox="1">
            <a:spLocks/>
          </p:cNvSpPr>
          <p:nvPr/>
        </p:nvSpPr>
        <p:spPr bwMode="auto">
          <a:xfrm>
            <a:off x="4645027" y="1700808"/>
            <a:ext cx="4041775" cy="44253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Wingdings" pitchFamily="2" charset="2"/>
              <a:buChar char="§"/>
              <a:defRPr sz="24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•"/>
              <a:defRPr sz="18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–"/>
              <a:defRPr sz="16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6">
                  <a:lumMod val="75000"/>
                </a:schemeClr>
              </a:buClr>
              <a:buFont typeface="Arial" charset="0"/>
              <a:buChar char="»"/>
              <a:defRPr sz="1600" kern="120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Listen &amp;respond appropriately to each other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Respect each other’s boundaries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Do not interrupt the learning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Organise your learning resource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rgbClr val="F79646">
                  <a:lumMod val="75000"/>
                </a:srgbClr>
              </a:buClr>
              <a:buSzTx/>
              <a:buFont typeface="Wingdings" pitchFamily="2" charset="2"/>
              <a:buChar char="§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What is said in the classroom, stays in the classroom</a:t>
            </a:r>
          </a:p>
        </p:txBody>
      </p:sp>
    </p:spTree>
    <p:extLst>
      <p:ext uri="{BB962C8B-B14F-4D97-AF65-F5344CB8AC3E}">
        <p14:creationId xmlns:p14="http://schemas.microsoft.com/office/powerpoint/2010/main" val="2467698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Clr>
                <a:srgbClr val="8C8025"/>
              </a:buClr>
              <a:buNone/>
            </a:pPr>
            <a:endParaRPr lang="en-GB" sz="24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Housekeeping ( General Health and safety; equality and diversity)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Ground rules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Q&amp;A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Introduce today’s lessons</a:t>
            </a:r>
          </a:p>
          <a:p>
            <a:pPr lvl="0" eaLnBrk="0" fontAlgn="base" hangingPunct="0">
              <a:spcAft>
                <a:spcPct val="0"/>
              </a:spcAft>
              <a:buClr>
                <a:srgbClr val="8C8025"/>
              </a:buClr>
            </a:pPr>
            <a:r>
              <a:rPr lang="en-GB" sz="24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Q&amp;A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483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WEEK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                 SESSION 1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INTRODUCTORY OVERVIEW</a:t>
            </a:r>
          </a:p>
        </p:txBody>
      </p:sp>
    </p:spTree>
    <p:extLst>
      <p:ext uri="{BB962C8B-B14F-4D97-AF65-F5344CB8AC3E}">
        <p14:creationId xmlns:p14="http://schemas.microsoft.com/office/powerpoint/2010/main" val="32953514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AIMS AND OBJECTIVES OF THE LESSON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At the end of the lesson students should be able to:</a:t>
            </a:r>
          </a:p>
          <a:p>
            <a:r>
              <a:rPr lang="en-GB" sz="2800" dirty="0"/>
              <a:t>Define the terms “anatomy” and “physiology”.</a:t>
            </a:r>
          </a:p>
          <a:p>
            <a:r>
              <a:rPr lang="en-GB" sz="2800" dirty="0"/>
              <a:t>Outline the anatomical regions of the human body.</a:t>
            </a:r>
          </a:p>
          <a:p>
            <a:r>
              <a:rPr lang="en-GB" sz="2800" dirty="0"/>
              <a:t>Outline the anatomical organisation from cells to the organism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625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 AND 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The following video introduces us to the key explanation of what Anatomy and Physiology are.</a:t>
            </a:r>
          </a:p>
          <a:p>
            <a:r>
              <a:rPr lang="en-GB" dirty="0"/>
              <a:t>It also explains the relationship between these two subjects. </a:t>
            </a:r>
          </a:p>
          <a:p>
            <a:r>
              <a:rPr lang="en-GB" dirty="0"/>
              <a:t>Lets watch these videos and discuss what we understand from it:</a:t>
            </a:r>
          </a:p>
          <a:p>
            <a:r>
              <a:rPr lang="en-GB" dirty="0">
                <a:hlinkClick r:id="rId2"/>
              </a:rPr>
              <a:t>https://www.youtube.com/watch?v=fdfWVjGPSxI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https://www.youtube.com/watch?v=6_BKeoFXOdo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060728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This is the study of the body parts and their relationship</a:t>
            </a:r>
          </a:p>
          <a:p>
            <a:pPr marL="0" indent="0">
              <a:buNone/>
            </a:pPr>
            <a:r>
              <a:rPr lang="en-GB" sz="2400" b="1" dirty="0"/>
              <a:t>MACROSCOPIC (GROSS) ANATOMY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/>
              <a:t>Study of large body structures/organs e.g. heart,  lungs, kidneys and bones. This can further be divided into: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Regional anatomy- all parts within a particular region.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Systemic anatomy-system by system by system e.g. blood circulatory system &amp; respiratory system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Surface anatomy-surface landmarks which correspond to deeper structures </a:t>
            </a:r>
          </a:p>
        </p:txBody>
      </p:sp>
    </p:spTree>
    <p:extLst>
      <p:ext uri="{BB962C8B-B14F-4D97-AF65-F5344CB8AC3E}">
        <p14:creationId xmlns:p14="http://schemas.microsoft.com/office/powerpoint/2010/main" val="33931881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Microscopic Anatomy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Study of very tiny structures that can not be seen by a naked eye.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Cytology-study of body cells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/>
              <a:t>Histology-study of body tissues</a:t>
            </a:r>
          </a:p>
        </p:txBody>
      </p:sp>
    </p:spTree>
    <p:extLst>
      <p:ext uri="{BB962C8B-B14F-4D97-AF65-F5344CB8AC3E}">
        <p14:creationId xmlns:p14="http://schemas.microsoft.com/office/powerpoint/2010/main" val="3801345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rgbClr val="222222"/>
                </a:solidFill>
                <a:latin typeface="arial"/>
              </a:rPr>
              <a:t>Is the study of the way in which a living organism or bodily part functions.</a:t>
            </a:r>
          </a:p>
          <a:p>
            <a:pPr>
              <a:buFont typeface="Wingdings" pitchFamily="2" charset="2"/>
              <a:buChar char="Ø"/>
            </a:pPr>
            <a:r>
              <a:rPr lang="en-GB" sz="2800" dirty="0"/>
              <a:t>Medical physiology-study of of how the human body functions.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278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dirty="0"/>
              <a:t>As healthcare providers, why is it important for us to understand problems associated with physiological dysfunction.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In your own opinion does a change in physiological status affect care provision for clients in a residential care home? </a:t>
            </a:r>
          </a:p>
        </p:txBody>
      </p:sp>
    </p:spTree>
    <p:extLst>
      <p:ext uri="{BB962C8B-B14F-4D97-AF65-F5344CB8AC3E}">
        <p14:creationId xmlns:p14="http://schemas.microsoft.com/office/powerpoint/2010/main" val="618845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Levels of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77071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>
                <a:solidFill>
                  <a:srgbClr val="373D3F"/>
                </a:solidFill>
                <a:latin typeface="Tinos"/>
              </a:rPr>
              <a:t>Atom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: The smallest unit of any pure substances examples are oxygen, hydrogen, carbon and nitrogen.</a:t>
            </a:r>
          </a:p>
          <a:p>
            <a:r>
              <a:rPr lang="en-GB" b="1" dirty="0">
                <a:solidFill>
                  <a:srgbClr val="373D3F"/>
                </a:solidFill>
                <a:latin typeface="Tinos"/>
              </a:rPr>
              <a:t>Compound: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 Two or more atoms combined together for example hydrogen and oxygen combine to form water. </a:t>
            </a:r>
            <a:endParaRPr lang="en-GB" dirty="0">
              <a:solidFill>
                <a:srgbClr val="373D3F"/>
              </a:solidFill>
              <a:latin typeface="&amp;quot"/>
            </a:endParaRPr>
          </a:p>
          <a:p>
            <a:r>
              <a:rPr lang="en-GB" b="1" dirty="0">
                <a:solidFill>
                  <a:srgbClr val="373D3F"/>
                </a:solidFill>
                <a:latin typeface="&amp;quot"/>
              </a:rPr>
              <a:t>Cell:</a:t>
            </a:r>
            <a:r>
              <a:rPr lang="en-GB" dirty="0">
                <a:solidFill>
                  <a:srgbClr val="373D3F"/>
                </a:solidFill>
                <a:latin typeface="&amp;quot"/>
              </a:rPr>
              <a:t> is the smallest independently functioning unit of a living organism.</a:t>
            </a:r>
          </a:p>
          <a:p>
            <a:r>
              <a:rPr lang="en-GB" dirty="0">
                <a:solidFill>
                  <a:srgbClr val="373D3F"/>
                </a:solidFill>
                <a:latin typeface="Tinos"/>
              </a:rPr>
              <a:t>  </a:t>
            </a:r>
            <a:r>
              <a:rPr lang="en-GB" b="1" dirty="0">
                <a:solidFill>
                  <a:srgbClr val="373D3F"/>
                </a:solidFill>
                <a:latin typeface="Tinos"/>
              </a:rPr>
              <a:t>Tissue: 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is a group of many similar cells (though sometimes composed of a few related types) that work together to perform a specific function.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8904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endParaRPr lang="en-GB" dirty="0">
              <a:hlinkClick r:id="rId2"/>
            </a:endParaRP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https://courses.lumenlearning.com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8280920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29079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Levels of organisation…</a:t>
            </a:r>
            <a:r>
              <a:rPr lang="en-GB" dirty="0" err="1"/>
              <a:t>cntd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373D3F"/>
                </a:solidFill>
                <a:latin typeface="&amp;quot"/>
              </a:rPr>
              <a:t>Organ: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 is an anatomically distinct structure of the body composed of two or more tissue types.</a:t>
            </a:r>
          </a:p>
          <a:p>
            <a:r>
              <a:rPr lang="en-GB" b="1" dirty="0">
                <a:solidFill>
                  <a:srgbClr val="373D3F"/>
                </a:solidFill>
                <a:latin typeface="&amp;quot"/>
              </a:rPr>
              <a:t>System</a:t>
            </a:r>
            <a:r>
              <a:rPr lang="en-GB" dirty="0">
                <a:solidFill>
                  <a:srgbClr val="373D3F"/>
                </a:solidFill>
                <a:latin typeface="Tinos"/>
              </a:rPr>
              <a:t> is a group of organs that work together to perform major functions or meet physiological needs of the body.</a:t>
            </a:r>
          </a:p>
          <a:p>
            <a:r>
              <a:rPr lang="en-GB" dirty="0">
                <a:solidFill>
                  <a:srgbClr val="373D3F"/>
                </a:solidFill>
                <a:latin typeface="Tinos"/>
              </a:rPr>
              <a:t>There are 10 major systems in physiology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5448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(sciencelearn.org.nz)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799" y="0"/>
            <a:ext cx="8278813" cy="5085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5196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400" dirty="0"/>
              <a:t>THE SKIN COVERS THE GROSS STRUCTURE OF THE HUMAN BODY</a:t>
            </a:r>
            <a:br>
              <a:rPr lang="en-GB" sz="2400" dirty="0"/>
            </a:br>
            <a:r>
              <a:rPr lang="en-GB" sz="2400" b="1" dirty="0"/>
              <a:t>FUNCTIONS OF THE SKIN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Protection. Microorganism, dehydration, ultraviolet light, mechanical damage.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Sensation. Sense pain, temperature, touch, deep pressure.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Allows movement. Allows movement muscles can flex &amp; body can move.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Endocrine. Vitamin D production by your skin.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Excretion.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Immunity. </a:t>
            </a:r>
          </a:p>
          <a:p>
            <a:pPr>
              <a:buFont typeface="Arial"/>
              <a:buChar char="•"/>
            </a:pPr>
            <a:r>
              <a:rPr lang="en-GB" dirty="0">
                <a:solidFill>
                  <a:srgbClr val="222222"/>
                </a:solidFill>
                <a:latin typeface="arial"/>
              </a:rPr>
              <a:t>Regulate Temperature.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0374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8424936" cy="6264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63128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E1CB3-3AC6-EF46-A9E9-3C621535AC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PK" dirty="0"/>
              <a:t>Planes of the Human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4B355-8891-D54F-995F-48251672D3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PK" dirty="0"/>
              <a:t>L</a:t>
            </a:r>
            <a:r>
              <a:rPr lang="en-GB" dirty="0"/>
              <a:t>e</a:t>
            </a:r>
            <a:r>
              <a:rPr lang="en-PK" dirty="0"/>
              <a:t>t us watch this video:</a:t>
            </a:r>
          </a:p>
          <a:p>
            <a:endParaRPr lang="en-PK" dirty="0"/>
          </a:p>
          <a:p>
            <a:r>
              <a:rPr lang="en-GB" dirty="0">
                <a:hlinkClick r:id="rId2"/>
              </a:rPr>
              <a:t>https://www.youtube.com/watch?v=sqtE9GlLBJs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22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GROSS FEATURES OF THE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following video outlines the gross features of the body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https://www.youtube.com/watch?v=8kvnPaPN6GA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From the video what do you understand by the terms: (a) dorsal cavity</a:t>
            </a:r>
          </a:p>
          <a:p>
            <a:pPr marL="0" indent="0">
              <a:buNone/>
            </a:pPr>
            <a:r>
              <a:rPr lang="en-GB" dirty="0"/>
              <a:t>(b)ventral cavity</a:t>
            </a:r>
          </a:p>
        </p:txBody>
      </p:sp>
    </p:spTree>
    <p:extLst>
      <p:ext uri="{BB962C8B-B14F-4D97-AF65-F5344CB8AC3E}">
        <p14:creationId xmlns:p14="http://schemas.microsoft.com/office/powerpoint/2010/main" val="34405348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96944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44409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602"/>
            <a:ext cx="8208912" cy="5553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817910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WEEK 1 ACTIVITY</a:t>
            </a:r>
          </a:p>
          <a:p>
            <a:r>
              <a:rPr lang="en-GB"/>
              <a:t>IDENTIFY A SYSTEM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3809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2006/documentManagement/types"/>
    <ds:schemaRef ds:uri="303dbf9b-b85b-46a0-94f1-894078c07ecd"/>
    <ds:schemaRef ds:uri="http://purl.org/dc/elements/1.1/"/>
    <ds:schemaRef ds:uri="http://purl.org/dc/dcmitype/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39932</TotalTime>
  <Words>602</Words>
  <Application>Microsoft Office PowerPoint</Application>
  <PresentationFormat>On-screen Show (4:3)</PresentationFormat>
  <Paragraphs>109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&amp;quot</vt:lpstr>
      <vt:lpstr>arial</vt:lpstr>
      <vt:lpstr>arial</vt:lpstr>
      <vt:lpstr>Calibri</vt:lpstr>
      <vt:lpstr>Myriad Pro</vt:lpstr>
      <vt:lpstr>Tinos</vt:lpstr>
      <vt:lpstr>Wingdings</vt:lpstr>
      <vt:lpstr>20140311PresentationUWTSDTemplate</vt:lpstr>
      <vt:lpstr>INTRODUCTION TO PHYSIOLOGY</vt:lpstr>
      <vt:lpstr>PowerPoint Presentation</vt:lpstr>
      <vt:lpstr>GROUND RULES</vt:lpstr>
      <vt:lpstr>Introduction to the Module</vt:lpstr>
      <vt:lpstr>WEEK ONE</vt:lpstr>
      <vt:lpstr>AIMS AND OBJECTIVES OF THE LESSON</vt:lpstr>
      <vt:lpstr>ANATOMY AND PHYSIOLOGY</vt:lpstr>
      <vt:lpstr>Anatomy</vt:lpstr>
      <vt:lpstr>Microscopic Anatomy</vt:lpstr>
      <vt:lpstr>PHYSIOLOGY</vt:lpstr>
      <vt:lpstr>Group Discussion</vt:lpstr>
      <vt:lpstr> Levels of organisation</vt:lpstr>
      <vt:lpstr>PowerPoint Presentation</vt:lpstr>
      <vt:lpstr> Levels of organisation…cntd</vt:lpstr>
      <vt:lpstr>PowerPoint Presentation</vt:lpstr>
      <vt:lpstr>THE SKIN COVERS THE GROSS STRUCTURE OF THE HUMAN BODY FUNCTIONS OF THE SKIN</vt:lpstr>
      <vt:lpstr>PowerPoint Presentation</vt:lpstr>
      <vt:lpstr>Planes of the Human Body</vt:lpstr>
      <vt:lpstr>GROSS FEATURES OF THE BODY</vt:lpstr>
      <vt:lpstr>PowerPoint Presentation</vt:lpstr>
      <vt:lpstr>PowerPoint Presentation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Goolam Mumtaz</cp:lastModifiedBy>
  <cp:revision>116</cp:revision>
  <dcterms:created xsi:type="dcterms:W3CDTF">2015-04-14T15:21:28Z</dcterms:created>
  <dcterms:modified xsi:type="dcterms:W3CDTF">2022-05-27T16:32:58Z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