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56" autoAdjust="0"/>
    <p:restoredTop sz="91453" autoAdjust="0"/>
  </p:normalViewPr>
  <p:slideViewPr>
    <p:cSldViewPr snapToGrid="0">
      <p:cViewPr>
        <p:scale>
          <a:sx n="62" d="100"/>
          <a:sy n="62" d="100"/>
        </p:scale>
        <p:origin x="464" y="-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99004/free-illustration-image-appetite-badge-bakery" TargetMode="External"/><Relationship Id="rId2" Type="http://schemas.openxmlformats.org/officeDocument/2006/relationships/image" Target="../media/image1.1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rv21.tistory.com/33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gineermadhawa.blogspot.com/2016/11/inputs-for-identification-of-risks-and-opportunities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pestel-framework/" TargetMode="External"/><Relationship Id="rId2" Type="http://schemas.openxmlformats.org/officeDocument/2006/relationships/hyperlink" Target="https://www.strategypunk.com/the-5w2h-method-a-simple-framework-for-asking-the-right-questions-free-ppt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asq.org/quality-resources/fishbone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US" b="1" dirty="0"/>
            </a:br>
            <a:r>
              <a:rPr lang="en-GB" sz="3200" dirty="0">
                <a:latin typeface="A"/>
              </a:rPr>
              <a:t>MODULE CODE: 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Nataliia Mishchenko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2533980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Charles </a:t>
            </a:r>
            <a:r>
              <a:rPr lang="en-GB" sz="3200" dirty="0" err="1">
                <a:latin typeface="A"/>
              </a:rPr>
              <a:t>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 fontScale="40000" lnSpcReduction="2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59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Presentation about </a:t>
            </a:r>
            <a:r>
              <a:rPr lang="en-US" sz="5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small, independent business Basil’s Bakery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59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</a:t>
            </a:r>
            <a:r>
              <a:rPr lang="en-US" sz="5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method is a simple and effective approach to identifying and solving problems.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59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Analysis-</a:t>
            </a:r>
            <a:r>
              <a:rPr lang="en-US" sz="5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(political, economic, social, technological, environmental, legal) helps managers assess how external factors affect a business</a:t>
            </a:r>
            <a:endParaRPr lang="en-US" sz="5900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59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Diagram </a:t>
            </a:r>
            <a:r>
              <a:rPr lang="en-US" sz="5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visual tool used to identify and organize the root causes of a problem, helping teams systematically analyze and solve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59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Main issues</a:t>
            </a:r>
            <a:r>
              <a:rPr lang="en-GB" sz="5900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:</a:t>
            </a:r>
            <a:r>
              <a:rPr lang="en-US" sz="5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stagnation of sales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3800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</a:t>
            </a:r>
            <a:endParaRPr lang="en-US" dirty="0"/>
          </a:p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2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74B6F29-4A84-4B93-81EE-C479BD8FA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6C8ED49-B5B6-4FFA-908A-3D67B27EE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ED31B43E-14D8-49D6-8A74-155B6F965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4EE596F5-C49E-442C-96B1-D8E81C134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6D2E5024-F563-4BDB-A456-DF93C6AB0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7CF83C6C-0CE4-4A91-A960-2C7417D68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77D64E65-E73C-4F2A-A7C5-0F89E9507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BE45B67B-A961-4F4F-9C79-DEF19F547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33B76422-F50E-461E-B806-7EA7B056E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6139CA2B-F96B-4560-B62E-8627BEAE3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962B66FE-B8C4-4595-AD04-78389BA06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BAFED7D8-F53E-43E6-80C2-8DB4EE316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AE3DA1AA-AC40-4385-9594-47D11FDFE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ADF3EB4E-E45C-4076-99A6-2716F88FB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5BA0016D-B39E-4FFC-8C13-0A766D453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3D064BE-68E3-4CC5-B57C-BA6A6510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C11D9C32-9A0D-40D2-A51D-6FAE6E52F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2A2977EF-829B-4437-A11D-D7067040B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5D1B18C4-909B-4B51-AE9E-F593533E9D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6A0933FB-8B06-4F6F-8A48-9E4DBF0B3D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14889E6C-E7DD-498B-A6B1-0B164AC4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E61CA63D-C3FC-4DDE-B4D8-DCF94A9E8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4C9F2517-1B43-4C45-9425-C89C3E57E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8BDBE04C-E279-4537-AE1A-CDB84AEED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C323EB0A-EA25-475F-B460-847C9C077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0015CF64-E765-4912-94E6-9E4994DCBF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641E494D-BD00-4870-A56E-3A5B0B927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030A020E-6417-45D0-9E3E-E4776BB2F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2116" y="205697"/>
            <a:ext cx="3181597" cy="12795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1167" y="1701330"/>
            <a:ext cx="3883630" cy="377741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US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was opened in 2015. </a:t>
            </a:r>
            <a:endParaRPr lang="en-US" sz="4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 is an accomplished artisan baker </a:t>
            </a:r>
            <a:endParaRPr lang="en-US" sz="4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Sells</a:t>
            </a:r>
            <a:r>
              <a:rPr lang="en-US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styled cakes, pastries and breads.</a:t>
            </a:r>
            <a:endParaRPr lang="en-US" sz="4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9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6E9396-01DC-55D8-BD63-B535C2BFE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081" r="21401" b="1"/>
          <a:stretch>
            <a:fillRect/>
          </a:stretch>
        </p:blipFill>
        <p:spPr>
          <a:xfrm>
            <a:off x="929675" y="1250067"/>
            <a:ext cx="4213521" cy="4326599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9A2B6FDB-5181-44FE-981E-401DD6DE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8" name="Freeform 33">
            <a:extLst>
              <a:ext uri="{FF2B5EF4-FFF2-40B4-BE49-F238E27FC236}">
                <a16:creationId xmlns:a16="http://schemas.microsoft.com/office/drawing/2014/main" id="{C3389666-1B7F-496F-A541-289F8A73C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Basil’s Bakery stagnation of sales</a:t>
            </a:r>
          </a:p>
          <a:p>
            <a:r>
              <a:rPr lang="en-GB" sz="2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Basil’s Bakery </a:t>
            </a: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in a shopping retail park in Coventry, UK</a:t>
            </a:r>
          </a:p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 Since 2020, the footfall and sales significantly decreased </a:t>
            </a:r>
          </a:p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 less people visiting the retail park; office workers now ‘work from home’ a couple of days a week and, do not need to buy lunch every day. </a:t>
            </a:r>
          </a:p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 lack of ‘delivery service’, lack of ‘pre-order’</a:t>
            </a:r>
          </a:p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How match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 since 2023 - 2025, the sales figure has stagnated at an average of 25% below the 2019 figures</a:t>
            </a:r>
          </a:p>
          <a:p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9" name="Group 208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10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1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2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3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4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6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7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8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9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0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1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2" name="Group 221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3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4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5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6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7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8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9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0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1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2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3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4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35" name="Rectangle 2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6" name="Freeform 6">
            <a:extLst>
              <a:ext uri="{FF2B5EF4-FFF2-40B4-BE49-F238E27FC236}">
                <a16:creationId xmlns:a16="http://schemas.microsoft.com/office/drawing/2014/main" id="{62163DB6-3EE7-474C-8726-1A05F7DE4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3445" y="572877"/>
            <a:ext cx="5144829" cy="27652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PESTLE ANALYSIS: Basil’s Bakery</a:t>
            </a:r>
            <a:br>
              <a:rPr lang="en-US" sz="5400" dirty="0">
                <a:solidFill>
                  <a:schemeClr val="tx1"/>
                </a:solidFill>
              </a:rPr>
            </a:br>
            <a:endParaRPr lang="en-US" sz="5400" b="1" dirty="0">
              <a:solidFill>
                <a:schemeClr val="tx1"/>
              </a:solidFill>
            </a:endParaRPr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4099" y="804334"/>
            <a:ext cx="3170083" cy="524933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POLITICAL</a:t>
            </a: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Tax policy</a:t>
            </a: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Trade restriction</a:t>
            </a:r>
          </a:p>
          <a:p>
            <a:pPr algn="r"/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ECONOMIC</a:t>
            </a: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Inflation rates</a:t>
            </a: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Unemployment rates</a:t>
            </a:r>
          </a:p>
          <a:p>
            <a:pPr algn="r"/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SOCIAL</a:t>
            </a: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Lifestyle attitudes</a:t>
            </a:r>
          </a:p>
          <a:p>
            <a:pPr algn="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Health </a:t>
            </a:r>
            <a:r>
              <a:rPr lang="en-US" sz="28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consiousness</a:t>
            </a:r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38" name="Freeform 11">
            <a:extLst>
              <a:ext uri="{FF2B5EF4-FFF2-40B4-BE49-F238E27FC236}">
                <a16:creationId xmlns:a16="http://schemas.microsoft.com/office/drawing/2014/main" id="{1E86F813-D67B-409D-AA77-FA8878C2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1967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B1F1E5-3938-AC87-7935-EA823F131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58385" y="2277771"/>
            <a:ext cx="4921937" cy="427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988" y="550844"/>
            <a:ext cx="3500913" cy="1871458"/>
          </a:xfrm>
        </p:spPr>
        <p:txBody>
          <a:bodyPr anchor="ctr">
            <a:normAutofit fontScale="90000"/>
          </a:bodyPr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PESTLE ANALYSIS: Basil’s Bakery</a:t>
            </a:r>
            <a:br>
              <a:rPr lang="en-GB" dirty="0">
                <a:solidFill>
                  <a:schemeClr val="tx2">
                    <a:lumMod val="75000"/>
                  </a:schemeClr>
                </a:solidFill>
              </a:rPr>
            </a:b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TECHNOLOGICAL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Level of innovation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Technology</a:t>
            </a:r>
          </a:p>
          <a:p>
            <a:pPr marL="0" indent="0">
              <a:buNone/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 ENVIRONMENTAL 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 Weather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 Environmental policies</a:t>
            </a:r>
          </a:p>
          <a:p>
            <a:pPr marL="0" indent="0">
              <a:buNone/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  LEGAL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  Employment laws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     Consumer protection laws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605E80C6-6633-CE5D-D3CB-AB9D554F87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152" y="2071172"/>
            <a:ext cx="5161859" cy="440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D4F11-A8AD-69BB-E19F-D49CE80F0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B291C50-9D4D-99C2-67E7-87CF70EFA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436" y="-157004"/>
            <a:ext cx="8911687" cy="1280890"/>
          </a:xfrm>
        </p:spPr>
        <p:txBody>
          <a:bodyPr/>
          <a:lstStyle/>
          <a:p>
            <a:r>
              <a:rPr lang="en-US" dirty="0"/>
              <a:t>Fishbone Diagram to Basil’s Bakery </a:t>
            </a:r>
            <a:br>
              <a:rPr lang="en-US" dirty="0"/>
            </a:b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B6A16A6-6BEE-A466-1A1F-A46B9B22A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94A9AE2-99E1-AE6C-595D-0D29FCCC3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253" y="517794"/>
            <a:ext cx="12026747" cy="634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45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76CB6AE4-A444-41E5-A744-47F048A1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4BAC1B2-6636-4CB3-8018-BAAE8A045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9E51F2A-41B1-4159-8DCF-C9E46EDC5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4868BDA6-98C8-4E7B-8A59-1162BE939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D81ADA10-FA3B-405F-86D4-1BA4D4140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D4F2022F-50BA-40A0-9DE3-95D8E5D84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D45B3AAD-CD8F-42A9-8911-746584CB4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1B5BBA15-98B5-49B1-BFAA-70496407C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1426328E-D8AD-4CF3-84C4-EADAF4B7C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6D173D77-4FAE-4B6E-BCA3-88C023DEA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D2F3C6ED-3296-4551-890C-E00636FC4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CCD94978-E895-4165-8420-BFD493A48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2D296B6E-5119-44C6-8316-91B13AC22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9718EC72-EF07-434B-86CA-F9FB74FA4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4A84889A-F40B-4581-B8FF-D34D3EC211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EEA5C22F-63E7-4E2A-9135-6820FC6B8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2B2B893-BDFC-47A3-A8C8-B3351994B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61" name="Freeform 27">
              <a:extLst>
                <a:ext uri="{FF2B5EF4-FFF2-40B4-BE49-F238E27FC236}">
                  <a16:creationId xmlns:a16="http://schemas.microsoft.com/office/drawing/2014/main" id="{8D083C0B-408E-4195-B8E1-33451B8A3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28">
              <a:extLst>
                <a:ext uri="{FF2B5EF4-FFF2-40B4-BE49-F238E27FC236}">
                  <a16:creationId xmlns:a16="http://schemas.microsoft.com/office/drawing/2014/main" id="{7C7442FE-70AA-4B30-9386-0E011A0A9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29">
              <a:extLst>
                <a:ext uri="{FF2B5EF4-FFF2-40B4-BE49-F238E27FC236}">
                  <a16:creationId xmlns:a16="http://schemas.microsoft.com/office/drawing/2014/main" id="{6183366D-5F8A-40D5-9D35-25286ECB4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30">
              <a:extLst>
                <a:ext uri="{FF2B5EF4-FFF2-40B4-BE49-F238E27FC236}">
                  <a16:creationId xmlns:a16="http://schemas.microsoft.com/office/drawing/2014/main" id="{F9E4E29F-ED9B-42DE-8858-A3B54120E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31">
              <a:extLst>
                <a:ext uri="{FF2B5EF4-FFF2-40B4-BE49-F238E27FC236}">
                  <a16:creationId xmlns:a16="http://schemas.microsoft.com/office/drawing/2014/main" id="{75C77770-2C7D-4356-A1C0-F3B10DCC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32">
              <a:extLst>
                <a:ext uri="{FF2B5EF4-FFF2-40B4-BE49-F238E27FC236}">
                  <a16:creationId xmlns:a16="http://schemas.microsoft.com/office/drawing/2014/main" id="{A583B398-24D3-452A-9279-409D85D4C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33">
              <a:extLst>
                <a:ext uri="{FF2B5EF4-FFF2-40B4-BE49-F238E27FC236}">
                  <a16:creationId xmlns:a16="http://schemas.microsoft.com/office/drawing/2014/main" id="{8592BE0E-0BF6-4FE9-ABD6-7B7188BFD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34">
              <a:extLst>
                <a:ext uri="{FF2B5EF4-FFF2-40B4-BE49-F238E27FC236}">
                  <a16:creationId xmlns:a16="http://schemas.microsoft.com/office/drawing/2014/main" id="{C3D34FBF-02FF-4A36-BD2F-560F61252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35">
              <a:extLst>
                <a:ext uri="{FF2B5EF4-FFF2-40B4-BE49-F238E27FC236}">
                  <a16:creationId xmlns:a16="http://schemas.microsoft.com/office/drawing/2014/main" id="{F7F01C2A-5852-4E78-87E5-963993815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36">
              <a:extLst>
                <a:ext uri="{FF2B5EF4-FFF2-40B4-BE49-F238E27FC236}">
                  <a16:creationId xmlns:a16="http://schemas.microsoft.com/office/drawing/2014/main" id="{3F3D15E2-E389-4E28-815C-9F1EF5387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933BD079-DCEA-44C2-A3ED-3919F996F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38">
              <a:extLst>
                <a:ext uri="{FF2B5EF4-FFF2-40B4-BE49-F238E27FC236}">
                  <a16:creationId xmlns:a16="http://schemas.microsoft.com/office/drawing/2014/main" id="{760D82AC-986D-4E9A-9989-BB83B349D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602" y="228600"/>
            <a:ext cx="3181597" cy="4615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84841" y="860763"/>
            <a:ext cx="4140729" cy="600646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Since 2020 Basil’s Bakery </a:t>
            </a:r>
            <a:r>
              <a:rPr lang="en-US" dirty="0" err="1"/>
              <a:t>fas</a:t>
            </a:r>
            <a:r>
              <a:rPr lang="en-US" dirty="0"/>
              <a:t> faced to reduced footfall. Despite since 2023-2025, the sales figure has stagnated at an average of 25 % below the 2019 figures, indicating that the small business has not totally recovered from the “lockdown”.</a:t>
            </a:r>
          </a:p>
          <a:p>
            <a:pPr>
              <a:lnSpc>
                <a:spcPct val="90000"/>
              </a:lnSpc>
            </a:pPr>
            <a:r>
              <a:rPr lang="en-US" dirty="0"/>
              <a:t>The lack of a delivery service and pre-order system has restricted the Basil’s Bakery ability to adapt to new developments customer preferences.</a:t>
            </a:r>
          </a:p>
          <a:p>
            <a:pPr>
              <a:lnSpc>
                <a:spcPct val="90000"/>
              </a:lnSpc>
            </a:pPr>
            <a:r>
              <a:rPr lang="en-US" dirty="0"/>
              <a:t>Basil’s Bakery should advance delivery service and digital technology to improve prospect to cater customer and refund lost revenue.</a:t>
            </a:r>
          </a:p>
        </p:txBody>
      </p:sp>
      <p:pic>
        <p:nvPicPr>
          <p:cNvPr id="7" name="Graphic 6" descr="Decorating cake with berries">
            <a:extLst>
              <a:ext uri="{FF2B5EF4-FFF2-40B4-BE49-F238E27FC236}">
                <a16:creationId xmlns:a16="http://schemas.microsoft.com/office/drawing/2014/main" id="{988569B7-7A48-670B-5283-16916B41E8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8014" y="188576"/>
            <a:ext cx="5406940" cy="5985707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FE8CCA1D-3EED-438C-8DF2-1F365B6F1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6" name="Freeform 33">
            <a:extLst>
              <a:ext uri="{FF2B5EF4-FFF2-40B4-BE49-F238E27FC236}">
                <a16:creationId xmlns:a16="http://schemas.microsoft.com/office/drawing/2014/main" id="{32D9B158-7DEE-41F9-AC1A-4F746D428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US" sz="1800" dirty="0">
                <a:hlinkClick r:id="rId2"/>
              </a:rPr>
              <a:t>The 5W2H Method: A Simple Framework for Asking the Right Questions (Free PPT)</a:t>
            </a:r>
            <a:endParaRPr lang="en-US" sz="1800" dirty="0"/>
          </a:p>
          <a:p>
            <a:r>
              <a:rPr lang="en-US" sz="1800" dirty="0">
                <a:hlinkClick r:id="rId3"/>
              </a:rPr>
              <a:t>PESTEL Framework: The 6 Factors of PESTEL Analysis</a:t>
            </a:r>
            <a:endParaRPr lang="en-US" sz="1800" dirty="0"/>
          </a:p>
          <a:p>
            <a:r>
              <a:rPr lang="en-US" sz="1800" dirty="0">
                <a:hlinkClick r:id="rId4"/>
              </a:rPr>
              <a:t>What is a Fishbone Diagram? Ishikawa Cause &amp; Effect Diagram | ASQ</a:t>
            </a:r>
            <a:endParaRPr lang="en-US" sz="1800" dirty="0"/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11128</TotalTime>
  <Words>465</Words>
  <Application>Microsoft Office PowerPoint</Application>
  <PresentationFormat>Widescreen</PresentationFormat>
  <Paragraphs>67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Times New Roman</vt:lpstr>
      <vt:lpstr>Wingdings</vt:lpstr>
      <vt:lpstr>Wingdings 3</vt:lpstr>
      <vt:lpstr>Wisp</vt:lpstr>
      <vt:lpstr>MODULE: Problem Solving and Decision Making MODULE CODE: LCLM4004_LON STUDENT NAME Nataliia Mishchenko STUDENT ID 2533980 LECTURER Charles Obinwa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Fishbone Diagram to Basil’s Bakery 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Nataliia Mishchenko (2533980)</cp:lastModifiedBy>
  <cp:revision>102</cp:revision>
  <dcterms:created xsi:type="dcterms:W3CDTF">2024-10-08T15:58:04Z</dcterms:created>
  <dcterms:modified xsi:type="dcterms:W3CDTF">2026-07-13T05:04:04Z</dcterms:modified>
</cp:coreProperties>
</file>