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2" r:id="rId5"/>
    <p:sldId id="261"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026" autoAdjust="0"/>
  </p:normalViewPr>
  <p:slideViewPr>
    <p:cSldViewPr snapToGrid="0">
      <p:cViewPr varScale="1">
        <p:scale>
          <a:sx n="67" d="100"/>
          <a:sy n="67" d="100"/>
        </p:scale>
        <p:origin x="126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B40B68-E280-4E9B-8BB0-7AC0F24F2D94}" type="datetimeFigureOut">
              <a:rPr lang="en-IN" smtClean="0"/>
              <a:t>10-11-2023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18B0B4-94C1-4597-9A36-DB0DA528ABBB}" type="slidenum">
              <a:rPr lang="en-IN" smtClean="0"/>
              <a:t>‹#›</a:t>
            </a:fld>
            <a:endParaRPr lang="en-IN"/>
          </a:p>
        </p:txBody>
      </p:sp>
    </p:spTree>
    <p:extLst>
      <p:ext uri="{BB962C8B-B14F-4D97-AF65-F5344CB8AC3E}">
        <p14:creationId xmlns:p14="http://schemas.microsoft.com/office/powerpoint/2010/main" val="897690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Hospitality industry is all about quality, consistency and customer satisfaction. It is up to the housekeeping department to bring the overall success of a hotel. Inconsistencies within the housekeeping department will cause customer dissatisfaction. It is important to address these inconsistencies issues appropriately. This essay will focus on the room cleaning checklist and the strategies associated with it. The main objective will be to ensure that rooms are cleaned to brand standards. The essay will also highlight the process of improving team effectiveness and the checklist created to be the most effective solution.</a:t>
            </a:r>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3</a:t>
            </a:fld>
            <a:endParaRPr lang="en-IN"/>
          </a:p>
        </p:txBody>
      </p:sp>
    </p:spTree>
    <p:extLst>
      <p:ext uri="{BB962C8B-B14F-4D97-AF65-F5344CB8AC3E}">
        <p14:creationId xmlns:p14="http://schemas.microsoft.com/office/powerpoint/2010/main" val="1007245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Room Cleaning checklist should encompass the following key elements to ensure rooms are consistently cleaned.</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1. Detailed Task List. The task list created must include all the details such as changing bed sheets, removing dust, mopping floors, sanitizing the touch areas, restocking amenities and others. Other team members must cross-check each of these tasks to remove any errors in it.</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2. Proper training. Providing proper training will be useful to help staff know their responsibilities and the process to do it as per brand standards (Gupta 2022).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4</a:t>
            </a:fld>
            <a:endParaRPr lang="en-IN"/>
          </a:p>
        </p:txBody>
      </p:sp>
    </p:spTree>
    <p:extLst>
      <p:ext uri="{BB962C8B-B14F-4D97-AF65-F5344CB8AC3E}">
        <p14:creationId xmlns:p14="http://schemas.microsoft.com/office/powerpoint/2010/main" val="2472930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3. Quality checking. This checklist includes auditing the quality of work done by housekeepers (</a:t>
            </a:r>
            <a:r>
              <a:rPr lang="en-US" sz="1200" kern="1200" dirty="0" err="1">
                <a:solidFill>
                  <a:schemeClr val="tx1"/>
                </a:solidFill>
                <a:effectLst/>
                <a:latin typeface="+mn-lt"/>
                <a:ea typeface="+mn-ea"/>
                <a:cs typeface="+mn-cs"/>
              </a:rPr>
              <a:t>Abou</a:t>
            </a:r>
            <a:r>
              <a:rPr lang="en-US" sz="1200" kern="1200" dirty="0">
                <a:solidFill>
                  <a:schemeClr val="tx1"/>
                </a:solidFill>
                <a:effectLst/>
                <a:latin typeface="+mn-lt"/>
                <a:ea typeface="+mn-ea"/>
                <a:cs typeface="+mn-cs"/>
              </a:rPr>
              <a:t> Yassine et al. 2019). This can be done through random inspections by supervisors. In addition, regular feedback can also be used to improve the level of quality. It will help staff to understand the areas that require improvements.  </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4. Consistency in standard usage of products. The products used while cleaning the rooms must be of high standard and safety. All rooms must be cleaned using the same brand-approved standards. In addition, the soap, shampoo and other products that are provided to the customer must be of high standards and safety.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5</a:t>
            </a:fld>
            <a:endParaRPr lang="en-IN"/>
          </a:p>
        </p:txBody>
      </p:sp>
    </p:spTree>
    <p:extLst>
      <p:ext uri="{BB962C8B-B14F-4D97-AF65-F5344CB8AC3E}">
        <p14:creationId xmlns:p14="http://schemas.microsoft.com/office/powerpoint/2010/main" val="3297571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following measures can be introduced to improve tram effectiveness:</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1. Regular training plays a vital role in making the housekeeping team aware of the checklist. Any changes made in brand standards can be easily conveyed through training. In addition, these training sessions will create bonding among team members and team collaborations. They will learn how to work together in an efficient and productive way. </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2. Clear Communication. It is important to have clear and open communication within the team (</a:t>
            </a:r>
            <a:r>
              <a:rPr lang="en-US" sz="1200" kern="1200" dirty="0" err="1">
                <a:solidFill>
                  <a:schemeClr val="tx1"/>
                </a:solidFill>
                <a:effectLst/>
                <a:latin typeface="+mn-lt"/>
                <a:ea typeface="+mn-ea"/>
                <a:cs typeface="+mn-cs"/>
              </a:rPr>
              <a:t>Almashhadani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Almashhadani</a:t>
            </a:r>
            <a:r>
              <a:rPr lang="en-US" sz="1200" kern="1200" dirty="0">
                <a:solidFill>
                  <a:schemeClr val="tx1"/>
                </a:solidFill>
                <a:effectLst/>
                <a:latin typeface="+mn-lt"/>
                <a:ea typeface="+mn-ea"/>
                <a:cs typeface="+mn-cs"/>
              </a:rPr>
              <a:t> 2023). It will help team members to clear their doubts and report any challenges. Digital communication and face-to-face communication will play a vital role in making communication clear and open.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6</a:t>
            </a:fld>
            <a:endParaRPr lang="en-IN"/>
          </a:p>
        </p:txBody>
      </p:sp>
    </p:spTree>
    <p:extLst>
      <p:ext uri="{BB962C8B-B14F-4D97-AF65-F5344CB8AC3E}">
        <p14:creationId xmlns:p14="http://schemas.microsoft.com/office/powerpoint/2010/main" val="4184731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3. Setting responsibilities. It is essential that each member of the team must know their responsibilities (</a:t>
            </a:r>
            <a:r>
              <a:rPr lang="en-US" sz="1200" kern="1200" dirty="0" err="1">
                <a:solidFill>
                  <a:schemeClr val="tx1"/>
                </a:solidFill>
                <a:effectLst/>
                <a:latin typeface="+mn-lt"/>
                <a:ea typeface="+mn-ea"/>
                <a:cs typeface="+mn-cs"/>
              </a:rPr>
              <a:t>Cortellazzo</a:t>
            </a:r>
            <a:r>
              <a:rPr lang="en-US" sz="1200" kern="1200" dirty="0">
                <a:solidFill>
                  <a:schemeClr val="tx1"/>
                </a:solidFill>
                <a:effectLst/>
                <a:latin typeface="+mn-lt"/>
                <a:ea typeface="+mn-ea"/>
                <a:cs typeface="+mn-cs"/>
              </a:rPr>
              <a:t>, Bruni and </a:t>
            </a:r>
            <a:r>
              <a:rPr lang="en-US" sz="1200" kern="1200" dirty="0" err="1">
                <a:solidFill>
                  <a:schemeClr val="tx1"/>
                </a:solidFill>
                <a:effectLst/>
                <a:latin typeface="+mn-lt"/>
                <a:ea typeface="+mn-ea"/>
                <a:cs typeface="+mn-cs"/>
              </a:rPr>
              <a:t>Zampieri</a:t>
            </a:r>
            <a:r>
              <a:rPr lang="en-US" sz="1200" kern="1200" dirty="0">
                <a:solidFill>
                  <a:schemeClr val="tx1"/>
                </a:solidFill>
                <a:effectLst/>
                <a:latin typeface="+mn-lt"/>
                <a:ea typeface="+mn-ea"/>
                <a:cs typeface="+mn-cs"/>
              </a:rPr>
              <a:t>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4. Rewarding the staff for their good work can motivate them and others to meet or exceed brand standards.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7</a:t>
            </a:fld>
            <a:endParaRPr lang="en-IN"/>
          </a:p>
        </p:txBody>
      </p:sp>
    </p:spTree>
    <p:extLst>
      <p:ext uri="{BB962C8B-B14F-4D97-AF65-F5344CB8AC3E}">
        <p14:creationId xmlns:p14="http://schemas.microsoft.com/office/powerpoint/2010/main" val="2713610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checklist created above is the most effective solution because it covers all the details of cleaning the room as per brand standards. It also ensures that the cleaning process is consistent and cross-checked by others. The Quality of cleaning the room is also inspected by supervisors. It will help in rectifying any deviations from brand standards immediately. Training the staff members will bring the standard approach to the room cleaning process. This will ensure that all team members follow the same procedures and follow the latest guidelines. Finally, implementing and promoting clear communication and team collaboration will develop a sense of unity within the housekeeping department. It will create a positive work environment, and all feedback can be acknowledged appropriately.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8</a:t>
            </a:fld>
            <a:endParaRPr lang="en-IN"/>
          </a:p>
        </p:txBody>
      </p:sp>
    </p:spTree>
    <p:extLst>
      <p:ext uri="{BB962C8B-B14F-4D97-AF65-F5344CB8AC3E}">
        <p14:creationId xmlns:p14="http://schemas.microsoft.com/office/powerpoint/2010/main" val="128885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The employee engagement model includes three components. These are:</a:t>
            </a:r>
            <a:endParaRPr lang="en-IN" sz="1200" kern="1200" dirty="0">
              <a:solidFill>
                <a:schemeClr val="tx1"/>
              </a:solidFill>
              <a:effectLst/>
              <a:latin typeface="+mn-lt"/>
              <a:ea typeface="+mn-ea"/>
              <a:cs typeface="+mn-cs"/>
            </a:endParaRPr>
          </a:p>
          <a:p>
            <a:pPr marL="228600" lvl="0" indent="-228600">
              <a:buAutoNum type="arabicPeriod"/>
            </a:pPr>
            <a:r>
              <a:rPr lang="en-US" sz="1200" kern="1200" dirty="0">
                <a:solidFill>
                  <a:schemeClr val="tx1"/>
                </a:solidFill>
                <a:effectLst/>
                <a:latin typeface="+mn-lt"/>
                <a:ea typeface="+mn-ea"/>
                <a:cs typeface="+mn-cs"/>
              </a:rPr>
              <a:t>Communication: Communication plays an important role in the employee engagement model (</a:t>
            </a:r>
            <a:r>
              <a:rPr lang="en-US" dirty="0" err="1"/>
              <a:t>Chanana</a:t>
            </a:r>
            <a:r>
              <a:rPr lang="en-US" dirty="0"/>
              <a:t> and Sangeeta 2021</a:t>
            </a:r>
            <a:r>
              <a:rPr lang="en-US" sz="1200" kern="1200" dirty="0">
                <a:solidFill>
                  <a:schemeClr val="tx1"/>
                </a:solidFill>
                <a:effectLst/>
                <a:latin typeface="+mn-lt"/>
                <a:ea typeface="+mn-ea"/>
                <a:cs typeface="+mn-cs"/>
              </a:rPr>
              <a:t>). Clear communication will ensure that every member of the team is aware of their responsibilities. Improving communication can enhance teamwork, clarify expectations and team collaboration. </a:t>
            </a:r>
          </a:p>
          <a:p>
            <a:pPr marL="228600" lvl="0" indent="-228600">
              <a:buAutoNum type="arabicPeriod"/>
            </a:pPr>
            <a:endParaRPr lang="en-IN" sz="1200" kern="1200" dirty="0">
              <a:solidFill>
                <a:schemeClr val="tx1"/>
              </a:solidFill>
              <a:effectLst/>
              <a:latin typeface="+mn-lt"/>
              <a:ea typeface="+mn-ea"/>
              <a:cs typeface="+mn-cs"/>
            </a:endParaRPr>
          </a:p>
          <a:p>
            <a:pPr marL="228600" lvl="0" indent="-228600">
              <a:buAutoNum type="arabicPeriod" startAt="2"/>
            </a:pPr>
            <a:r>
              <a:rPr lang="en-US" sz="1200" kern="1200" dirty="0">
                <a:solidFill>
                  <a:schemeClr val="tx1"/>
                </a:solidFill>
                <a:effectLst/>
                <a:latin typeface="+mn-lt"/>
                <a:ea typeface="+mn-ea"/>
                <a:cs typeface="+mn-cs"/>
              </a:rPr>
              <a:t>Recognition: It plays a crucial role in motivating the team (</a:t>
            </a:r>
            <a:r>
              <a:rPr lang="en-US" dirty="0"/>
              <a:t>Ali and Anwar 2021</a:t>
            </a:r>
            <a:r>
              <a:rPr lang="en-US" sz="1200" kern="1200" dirty="0">
                <a:solidFill>
                  <a:schemeClr val="tx1"/>
                </a:solidFill>
                <a:effectLst/>
                <a:latin typeface="+mn-lt"/>
                <a:ea typeface="+mn-ea"/>
                <a:cs typeface="+mn-cs"/>
              </a:rPr>
              <a:t>). The acknowledgement and celebration of the hard work done by staff will create a positive and encouraging work environment (</a:t>
            </a:r>
            <a:r>
              <a:rPr lang="en-IN" dirty="0" err="1"/>
              <a:t>Dirani</a:t>
            </a:r>
            <a:r>
              <a:rPr lang="en-IN" dirty="0"/>
              <a:t> et al. 2020</a:t>
            </a:r>
            <a:r>
              <a:rPr lang="en-US" sz="1200" kern="1200" dirty="0">
                <a:solidFill>
                  <a:schemeClr val="tx1"/>
                </a:solidFill>
                <a:effectLst/>
                <a:latin typeface="+mn-lt"/>
                <a:ea typeface="+mn-ea"/>
                <a:cs typeface="+mn-cs"/>
              </a:rPr>
              <a:t>). </a:t>
            </a:r>
          </a:p>
          <a:p>
            <a:pPr marL="228600" lvl="0" indent="-228600">
              <a:buAutoNum type="arabicPeriod" startAt="2"/>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3. Professional development: Regular training plays a vital role in making the housekeeping team aware of the checklist (</a:t>
            </a:r>
            <a:r>
              <a:rPr lang="en-US" dirty="0" err="1"/>
              <a:t>Tra</a:t>
            </a:r>
            <a:r>
              <a:rPr lang="en-US" dirty="0"/>
              <a:t> 2020</a:t>
            </a:r>
            <a:r>
              <a:rPr lang="en-US" sz="1200" kern="1200" dirty="0">
                <a:solidFill>
                  <a:schemeClr val="tx1"/>
                </a:solidFill>
                <a:effectLst/>
                <a:latin typeface="+mn-lt"/>
                <a:ea typeface="+mn-ea"/>
                <a:cs typeface="+mn-cs"/>
              </a:rPr>
              <a:t>). Any changes made in brand standards can be easily conveyed through training. In addition, these training sessions will create bonding among team members and team collaborations (</a:t>
            </a:r>
            <a:r>
              <a:rPr lang="en-IN" dirty="0" err="1"/>
              <a:t>Liow</a:t>
            </a:r>
            <a:r>
              <a:rPr lang="en-IN" dirty="0"/>
              <a:t> et al. 2022</a:t>
            </a:r>
            <a:r>
              <a:rPr lang="en-US" sz="1200" kern="1200" dirty="0">
                <a:solidFill>
                  <a:schemeClr val="tx1"/>
                </a:solidFill>
                <a:effectLst/>
                <a:latin typeface="+mn-lt"/>
                <a:ea typeface="+mn-ea"/>
                <a:cs typeface="+mn-cs"/>
              </a:rPr>
              <a:t>). They will learn how to work together in an efficient and productive way. </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9</a:t>
            </a:fld>
            <a:endParaRPr lang="en-IN"/>
          </a:p>
        </p:txBody>
      </p:sp>
    </p:spTree>
    <p:extLst>
      <p:ext uri="{BB962C8B-B14F-4D97-AF65-F5344CB8AC3E}">
        <p14:creationId xmlns:p14="http://schemas.microsoft.com/office/powerpoint/2010/main" val="2578560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this training session includes all the essential tools and knowledge that can bring excellence to the housekeeping department at Premier Inn, </a:t>
            </a:r>
            <a:r>
              <a:rPr lang="en-US" dirty="0" err="1"/>
              <a:t>Evesham</a:t>
            </a:r>
            <a:r>
              <a:rPr lang="en-US" dirty="0"/>
              <a:t>.</a:t>
            </a:r>
          </a:p>
          <a:p>
            <a:r>
              <a:rPr lang="en-IN" dirty="0"/>
              <a:t>The success lies in maintaining consistency, clear communication and creating a positive team environment. </a:t>
            </a:r>
          </a:p>
          <a:p>
            <a:r>
              <a:rPr lang="en-IN" dirty="0"/>
              <a:t>Having a detailed check is essential to ensure that every room meets the high standard.</a:t>
            </a:r>
          </a:p>
          <a:p>
            <a:r>
              <a:rPr lang="en-IN" dirty="0"/>
              <a:t>Using this checklist consistently will help the housekeeping department to succeed as well as maintain the brand’s reputation.</a:t>
            </a:r>
          </a:p>
          <a:p>
            <a:endParaRPr lang="en-IN" dirty="0"/>
          </a:p>
        </p:txBody>
      </p:sp>
      <p:sp>
        <p:nvSpPr>
          <p:cNvPr id="4" name="Slide Number Placeholder 3"/>
          <p:cNvSpPr>
            <a:spLocks noGrp="1"/>
          </p:cNvSpPr>
          <p:nvPr>
            <p:ph type="sldNum" sz="quarter" idx="5"/>
          </p:nvPr>
        </p:nvSpPr>
        <p:spPr/>
        <p:txBody>
          <a:bodyPr/>
          <a:lstStyle/>
          <a:p>
            <a:fld id="{7818B0B4-94C1-4597-9A36-DB0DA528ABBB}" type="slidenum">
              <a:rPr lang="en-IN" smtClean="0"/>
              <a:t>10</a:t>
            </a:fld>
            <a:endParaRPr lang="en-IN"/>
          </a:p>
        </p:txBody>
      </p:sp>
    </p:spTree>
    <p:extLst>
      <p:ext uri="{BB962C8B-B14F-4D97-AF65-F5344CB8AC3E}">
        <p14:creationId xmlns:p14="http://schemas.microsoft.com/office/powerpoint/2010/main" val="81192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673D3A-0D1F-489D-8705-14971D3791F5}" type="datetimeFigureOut">
              <a:rPr lang="en-IN" smtClean="0"/>
              <a:t>10-11-2023</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4DD3FBC8-4D16-4A3F-AA97-DE78624B847F}"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7857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673D3A-0D1F-489D-8705-14971D3791F5}"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DD3FBC8-4D16-4A3F-AA97-DE78624B847F}"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8404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673D3A-0D1F-489D-8705-14971D3791F5}"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DD3FBC8-4D16-4A3F-AA97-DE78624B847F}"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8097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673D3A-0D1F-489D-8705-14971D3791F5}" type="datetimeFigureOut">
              <a:rPr lang="en-IN" smtClean="0"/>
              <a:t>10-11-2023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DD3FBC8-4D16-4A3F-AA97-DE78624B847F}"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878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673D3A-0D1F-489D-8705-14971D3791F5}" type="datetimeFigureOut">
              <a:rPr lang="en-IN" smtClean="0"/>
              <a:t>10-11-2023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DD3FBC8-4D16-4A3F-AA97-DE78624B847F}"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8082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673D3A-0D1F-489D-8705-14971D3791F5}" type="datetimeFigureOut">
              <a:rPr lang="en-IN" smtClean="0"/>
              <a:t>10-11-2023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DD3FBC8-4D16-4A3F-AA97-DE78624B847F}"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2978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673D3A-0D1F-489D-8705-14971D3791F5}" type="datetimeFigureOut">
              <a:rPr lang="en-IN" smtClean="0"/>
              <a:t>10-11-2023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DD3FBC8-4D16-4A3F-AA97-DE78624B847F}" type="slidenum">
              <a:rPr lang="en-IN" smtClean="0"/>
              <a:t>‹#›</a:t>
            </a:fld>
            <a:endParaRPr lang="en-IN"/>
          </a:p>
        </p:txBody>
      </p:sp>
    </p:spTree>
    <p:extLst>
      <p:ext uri="{BB962C8B-B14F-4D97-AF65-F5344CB8AC3E}">
        <p14:creationId xmlns:p14="http://schemas.microsoft.com/office/powerpoint/2010/main" val="2810148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673D3A-0D1F-489D-8705-14971D3791F5}" type="datetimeFigureOut">
              <a:rPr lang="en-IN" smtClean="0"/>
              <a:t>10-11-2023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DD3FBC8-4D16-4A3F-AA97-DE78624B847F}"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0915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B673D3A-0D1F-489D-8705-14971D3791F5}" type="datetimeFigureOut">
              <a:rPr lang="en-IN" smtClean="0"/>
              <a:t>10-11-2023</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4DD3FBC8-4D16-4A3F-AA97-DE78624B847F}"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0425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673D3A-0D1F-489D-8705-14971D3791F5}"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DD3FBC8-4D16-4A3F-AA97-DE78624B847F}"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4187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673D3A-0D1F-489D-8705-14971D3791F5}" type="datetimeFigureOut">
              <a:rPr lang="en-IN" smtClean="0"/>
              <a:t>10-11-2023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DD3FBC8-4D16-4A3F-AA97-DE78624B847F}"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6470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673D3A-0D1F-489D-8705-14971D3791F5}" type="datetimeFigureOut">
              <a:rPr lang="en-IN" smtClean="0"/>
              <a:t>10-11-2023</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DD3FBC8-4D16-4A3F-AA97-DE78624B847F}"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2830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04059-242C-408C-8156-B9FA771D7AD0}"/>
              </a:ext>
            </a:extLst>
          </p:cNvPr>
          <p:cNvSpPr>
            <a:spLocks noGrp="1"/>
          </p:cNvSpPr>
          <p:nvPr>
            <p:ph type="ctrTitle"/>
          </p:nvPr>
        </p:nvSpPr>
        <p:spPr/>
        <p:txBody>
          <a:bodyPr>
            <a:normAutofit fontScale="90000"/>
          </a:bodyPr>
          <a:lstStyle/>
          <a:p>
            <a:r>
              <a:rPr lang="en-US" dirty="0"/>
              <a:t>Enhancing Housekeeping Excellence</a:t>
            </a:r>
            <a:endParaRPr lang="en-IN" dirty="0"/>
          </a:p>
        </p:txBody>
      </p:sp>
      <p:sp>
        <p:nvSpPr>
          <p:cNvPr id="3" name="Subtitle 2">
            <a:extLst>
              <a:ext uri="{FF2B5EF4-FFF2-40B4-BE49-F238E27FC236}">
                <a16:creationId xmlns:a16="http://schemas.microsoft.com/office/drawing/2014/main" id="{3A720160-5DBF-449E-94B2-DA408E9912E5}"/>
              </a:ext>
            </a:extLst>
          </p:cNvPr>
          <p:cNvSpPr>
            <a:spLocks noGrp="1"/>
          </p:cNvSpPr>
          <p:nvPr>
            <p:ph type="subTitle" idx="1"/>
          </p:nvPr>
        </p:nvSpPr>
        <p:spPr>
          <a:xfrm>
            <a:off x="1213338" y="3531204"/>
            <a:ext cx="9841514" cy="1761765"/>
          </a:xfrm>
        </p:spPr>
        <p:txBody>
          <a:bodyPr>
            <a:normAutofit fontScale="92500" lnSpcReduction="10000"/>
          </a:bodyPr>
          <a:lstStyle/>
          <a:p>
            <a:pPr algn="r"/>
            <a:r>
              <a:rPr lang="en-US" dirty="0"/>
              <a:t>Student Name: AXENTE PAUL-ADRIA</a:t>
            </a:r>
            <a:r>
              <a:rPr lang="ro-RO" dirty="0"/>
              <a:t>N</a:t>
            </a:r>
            <a:endParaRPr lang="en-US" dirty="0"/>
          </a:p>
          <a:p>
            <a:pPr algn="r"/>
            <a:r>
              <a:rPr lang="en-US" dirty="0"/>
              <a:t>Student ID:2234367</a:t>
            </a:r>
          </a:p>
          <a:p>
            <a:pPr algn="r"/>
            <a:r>
              <a:rPr lang="en-US" dirty="0"/>
              <a:t>Module: bmih4006</a:t>
            </a:r>
          </a:p>
          <a:p>
            <a:pPr algn="r"/>
            <a:r>
              <a:rPr lang="en-IN" dirty="0"/>
              <a:t>Operating hotel facilities</a:t>
            </a:r>
          </a:p>
        </p:txBody>
      </p:sp>
    </p:spTree>
    <p:extLst>
      <p:ext uri="{BB962C8B-B14F-4D97-AF65-F5344CB8AC3E}">
        <p14:creationId xmlns:p14="http://schemas.microsoft.com/office/powerpoint/2010/main" val="40781555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DFCDB-22FF-4CA2-9E0D-6379C4645738}"/>
              </a:ext>
            </a:extLst>
          </p:cNvPr>
          <p:cNvSpPr>
            <a:spLocks noGrp="1"/>
          </p:cNvSpPr>
          <p:nvPr>
            <p:ph type="title"/>
          </p:nvPr>
        </p:nvSpPr>
        <p:spPr/>
        <p:txBody>
          <a:bodyPr/>
          <a:lstStyle/>
          <a:p>
            <a:r>
              <a:rPr lang="en-US" dirty="0"/>
              <a:t>Table of Content</a:t>
            </a:r>
            <a:endParaRPr lang="en-IN" dirty="0"/>
          </a:p>
        </p:txBody>
      </p:sp>
      <p:sp>
        <p:nvSpPr>
          <p:cNvPr id="3" name="Content Placeholder 2">
            <a:extLst>
              <a:ext uri="{FF2B5EF4-FFF2-40B4-BE49-F238E27FC236}">
                <a16:creationId xmlns:a16="http://schemas.microsoft.com/office/drawing/2014/main" id="{A08BA505-04AE-4419-90B3-CF5706D80638}"/>
              </a:ext>
            </a:extLst>
          </p:cNvPr>
          <p:cNvSpPr>
            <a:spLocks noGrp="1"/>
          </p:cNvSpPr>
          <p:nvPr>
            <p:ph idx="1"/>
          </p:nvPr>
        </p:nvSpPr>
        <p:spPr/>
        <p:txBody>
          <a:bodyPr>
            <a:normAutofit fontScale="92500" lnSpcReduction="10000"/>
          </a:bodyPr>
          <a:lstStyle/>
          <a:p>
            <a:r>
              <a:rPr lang="en-US" sz="2400" dirty="0"/>
              <a:t>Introduction</a:t>
            </a:r>
          </a:p>
          <a:p>
            <a:r>
              <a:rPr lang="en-US" sz="2400" dirty="0"/>
              <a:t>Room Cleaning Checklist</a:t>
            </a:r>
          </a:p>
          <a:p>
            <a:r>
              <a:rPr lang="en-US" sz="2400" dirty="0"/>
              <a:t>Improving Team Effectiveness</a:t>
            </a:r>
          </a:p>
          <a:p>
            <a:r>
              <a:rPr lang="en-US" sz="2400" dirty="0"/>
              <a:t>Checklist being most Effective</a:t>
            </a:r>
          </a:p>
          <a:p>
            <a:r>
              <a:rPr lang="en-US" sz="2400" dirty="0"/>
              <a:t>Model component</a:t>
            </a:r>
          </a:p>
          <a:p>
            <a:r>
              <a:rPr lang="en-US" sz="2400" dirty="0"/>
              <a:t>Conclusion</a:t>
            </a:r>
          </a:p>
          <a:p>
            <a:r>
              <a:rPr lang="en-US" sz="2400" dirty="0"/>
              <a:t>R</a:t>
            </a:r>
            <a:r>
              <a:rPr lang="en-US" sz="2400"/>
              <a:t>eferences</a:t>
            </a:r>
            <a:endParaRPr lang="en-IN" sz="2400" dirty="0"/>
          </a:p>
        </p:txBody>
      </p:sp>
    </p:spTree>
    <p:extLst>
      <p:ext uri="{BB962C8B-B14F-4D97-AF65-F5344CB8AC3E}">
        <p14:creationId xmlns:p14="http://schemas.microsoft.com/office/powerpoint/2010/main" val="233848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0DC6-D747-4C7F-A717-E41D675A9B42}"/>
              </a:ext>
            </a:extLst>
          </p:cNvPr>
          <p:cNvSpPr>
            <a:spLocks noGrp="1"/>
          </p:cNvSpPr>
          <p:nvPr>
            <p:ph type="title"/>
          </p:nvPr>
        </p:nvSpPr>
        <p:spPr/>
        <p:txBody>
          <a:bodyPr/>
          <a:lstStyle/>
          <a:p>
            <a:r>
              <a:rPr lang="en-US" dirty="0"/>
              <a:t>Introduction</a:t>
            </a:r>
            <a:endParaRPr lang="en-IN" dirty="0"/>
          </a:p>
        </p:txBody>
      </p:sp>
      <p:sp>
        <p:nvSpPr>
          <p:cNvPr id="3" name="Content Placeholder 2">
            <a:extLst>
              <a:ext uri="{FF2B5EF4-FFF2-40B4-BE49-F238E27FC236}">
                <a16:creationId xmlns:a16="http://schemas.microsoft.com/office/drawing/2014/main" id="{2D0AB366-B1FB-4269-9C47-81F6D7D6AD08}"/>
              </a:ext>
            </a:extLst>
          </p:cNvPr>
          <p:cNvSpPr>
            <a:spLocks noGrp="1"/>
          </p:cNvSpPr>
          <p:nvPr>
            <p:ph idx="1"/>
          </p:nvPr>
        </p:nvSpPr>
        <p:spPr/>
        <p:txBody>
          <a:bodyPr/>
          <a:lstStyle/>
          <a:p>
            <a:r>
              <a:rPr lang="en-US" dirty="0"/>
              <a:t> The hospitality industry must have quality, consistency and customer satisfaction.</a:t>
            </a:r>
          </a:p>
          <a:p>
            <a:r>
              <a:rPr lang="en-US" dirty="0"/>
              <a:t>The housekeeping department to bring the overall success of a hotel (Bhatnagar and </a:t>
            </a:r>
            <a:r>
              <a:rPr lang="en-US" dirty="0" err="1"/>
              <a:t>Nim</a:t>
            </a:r>
            <a:r>
              <a:rPr lang="en-US" dirty="0"/>
              <a:t> 2019).</a:t>
            </a:r>
          </a:p>
          <a:p>
            <a:r>
              <a:rPr lang="en-US" dirty="0"/>
              <a:t>Inconsistencies within the housekeeping department will cause customer dissatisfaction.</a:t>
            </a:r>
          </a:p>
          <a:p>
            <a:r>
              <a:rPr lang="en-US" dirty="0"/>
              <a:t>This presentation will focus on the room cleaning checklist and the strategies associated with it.</a:t>
            </a:r>
            <a:endParaRPr lang="en-IN" dirty="0"/>
          </a:p>
        </p:txBody>
      </p:sp>
    </p:spTree>
    <p:extLst>
      <p:ext uri="{BB962C8B-B14F-4D97-AF65-F5344CB8AC3E}">
        <p14:creationId xmlns:p14="http://schemas.microsoft.com/office/powerpoint/2010/main" val="609068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53-53FC-4844-8F5D-AEBB143A0F58}"/>
              </a:ext>
            </a:extLst>
          </p:cNvPr>
          <p:cNvSpPr>
            <a:spLocks noGrp="1"/>
          </p:cNvSpPr>
          <p:nvPr>
            <p:ph type="title"/>
          </p:nvPr>
        </p:nvSpPr>
        <p:spPr/>
        <p:txBody>
          <a:bodyPr/>
          <a:lstStyle/>
          <a:p>
            <a:r>
              <a:rPr lang="en-US" dirty="0"/>
              <a:t>Room Cleaning Checklist</a:t>
            </a:r>
            <a:endParaRPr lang="en-IN" dirty="0"/>
          </a:p>
        </p:txBody>
      </p:sp>
      <p:sp>
        <p:nvSpPr>
          <p:cNvPr id="3" name="Content Placeholder 2">
            <a:extLst>
              <a:ext uri="{FF2B5EF4-FFF2-40B4-BE49-F238E27FC236}">
                <a16:creationId xmlns:a16="http://schemas.microsoft.com/office/drawing/2014/main" id="{18197E33-7E97-4BD2-9876-C2226B9AE128}"/>
              </a:ext>
            </a:extLst>
          </p:cNvPr>
          <p:cNvSpPr>
            <a:spLocks noGrp="1"/>
          </p:cNvSpPr>
          <p:nvPr>
            <p:ph sz="half" idx="1"/>
          </p:nvPr>
        </p:nvSpPr>
        <p:spPr/>
        <p:txBody>
          <a:bodyPr>
            <a:normAutofit fontScale="92500" lnSpcReduction="20000"/>
          </a:bodyPr>
          <a:lstStyle/>
          <a:p>
            <a:r>
              <a:rPr lang="en-US" dirty="0"/>
              <a:t>The Room Cleaning checklist should encompass the following key elements to ensure rooms are consistently cleaned.</a:t>
            </a:r>
          </a:p>
          <a:p>
            <a:pPr marL="514350" indent="-514350">
              <a:buAutoNum type="arabicPeriod"/>
            </a:pPr>
            <a:r>
              <a:rPr lang="en-US" dirty="0"/>
              <a:t>Detailed Task list: It includes all the details such as changing bed sheets, removing dust, mopping floors, sanitizing the touch areas, restocking amenities and others</a:t>
            </a:r>
          </a:p>
          <a:p>
            <a:pPr marL="514350" indent="-514350">
              <a:buAutoNum type="arabicPeriod"/>
            </a:pPr>
            <a:r>
              <a:rPr lang="en-IN" dirty="0"/>
              <a:t>Proper Training </a:t>
            </a:r>
            <a:r>
              <a:rPr lang="en-US" dirty="0"/>
              <a:t>will be useful to help staff know their responsibilities </a:t>
            </a:r>
            <a:endParaRPr lang="en-IN" dirty="0"/>
          </a:p>
          <a:p>
            <a:endParaRPr lang="en-IN" dirty="0"/>
          </a:p>
        </p:txBody>
      </p:sp>
      <p:pic>
        <p:nvPicPr>
          <p:cNvPr id="1026" name="Picture 2" descr="Training requirements under the new Fit and Proper Determination –  Moonstone Information Refinery">
            <a:extLst>
              <a:ext uri="{FF2B5EF4-FFF2-40B4-BE49-F238E27FC236}">
                <a16:creationId xmlns:a16="http://schemas.microsoft.com/office/drawing/2014/main" id="{F1BB6506-620C-4213-A136-EEA590B95CF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413500" y="2010878"/>
            <a:ext cx="4645025" cy="2959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046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53-53FC-4844-8F5D-AEBB143A0F58}"/>
              </a:ext>
            </a:extLst>
          </p:cNvPr>
          <p:cNvSpPr>
            <a:spLocks noGrp="1"/>
          </p:cNvSpPr>
          <p:nvPr>
            <p:ph type="title"/>
          </p:nvPr>
        </p:nvSpPr>
        <p:spPr/>
        <p:txBody>
          <a:bodyPr/>
          <a:lstStyle/>
          <a:p>
            <a:r>
              <a:rPr lang="en-US" dirty="0"/>
              <a:t>Room Cleaning Checklist(contd..)</a:t>
            </a:r>
            <a:endParaRPr lang="en-IN" dirty="0"/>
          </a:p>
        </p:txBody>
      </p:sp>
      <p:sp>
        <p:nvSpPr>
          <p:cNvPr id="3" name="Content Placeholder 2">
            <a:extLst>
              <a:ext uri="{FF2B5EF4-FFF2-40B4-BE49-F238E27FC236}">
                <a16:creationId xmlns:a16="http://schemas.microsoft.com/office/drawing/2014/main" id="{18197E33-7E97-4BD2-9876-C2226B9AE128}"/>
              </a:ext>
            </a:extLst>
          </p:cNvPr>
          <p:cNvSpPr>
            <a:spLocks noGrp="1"/>
          </p:cNvSpPr>
          <p:nvPr>
            <p:ph sz="half" idx="1"/>
          </p:nvPr>
        </p:nvSpPr>
        <p:spPr/>
        <p:txBody>
          <a:bodyPr/>
          <a:lstStyle/>
          <a:p>
            <a:pPr marL="0" indent="0">
              <a:buNone/>
            </a:pPr>
            <a:r>
              <a:rPr lang="en-IN" dirty="0"/>
              <a:t>3. Quality Checking: </a:t>
            </a:r>
            <a:r>
              <a:rPr lang="en-US" dirty="0"/>
              <a:t>This can be done through random inspections by supervisors</a:t>
            </a:r>
            <a:endParaRPr lang="en-IN" dirty="0"/>
          </a:p>
          <a:p>
            <a:pPr marL="0" indent="0">
              <a:buNone/>
            </a:pPr>
            <a:endParaRPr lang="en-IN" dirty="0"/>
          </a:p>
          <a:p>
            <a:pPr marL="0" indent="0">
              <a:buNone/>
            </a:pPr>
            <a:r>
              <a:rPr lang="en-IN" dirty="0"/>
              <a:t>4. Consistency in Standard usage of Products: </a:t>
            </a:r>
            <a:r>
              <a:rPr lang="en-US" dirty="0"/>
              <a:t>The products used while cleaning the rooms must be of high standard and safety</a:t>
            </a:r>
            <a:endParaRPr lang="en-IN" dirty="0"/>
          </a:p>
          <a:p>
            <a:endParaRPr lang="en-IN" dirty="0"/>
          </a:p>
        </p:txBody>
      </p:sp>
      <p:pic>
        <p:nvPicPr>
          <p:cNvPr id="2050" name="Picture 2" descr="5 best housekeeping practices to attract repeat visits">
            <a:extLst>
              <a:ext uri="{FF2B5EF4-FFF2-40B4-BE49-F238E27FC236}">
                <a16:creationId xmlns:a16="http://schemas.microsoft.com/office/drawing/2014/main" id="{523702ED-98F1-4CBD-BBE4-3C0D6522CC5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13500" y="2010878"/>
            <a:ext cx="4645025" cy="3182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3590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6E04A-EDE7-406B-8019-A1F90CC1E07D}"/>
              </a:ext>
            </a:extLst>
          </p:cNvPr>
          <p:cNvSpPr>
            <a:spLocks noGrp="1"/>
          </p:cNvSpPr>
          <p:nvPr>
            <p:ph type="title"/>
          </p:nvPr>
        </p:nvSpPr>
        <p:spPr/>
        <p:txBody>
          <a:bodyPr/>
          <a:lstStyle/>
          <a:p>
            <a:r>
              <a:rPr lang="en-US" dirty="0"/>
              <a:t>Improving team Effectiveness</a:t>
            </a:r>
            <a:endParaRPr lang="en-IN" dirty="0"/>
          </a:p>
        </p:txBody>
      </p:sp>
      <p:sp>
        <p:nvSpPr>
          <p:cNvPr id="3" name="Content Placeholder 2">
            <a:extLst>
              <a:ext uri="{FF2B5EF4-FFF2-40B4-BE49-F238E27FC236}">
                <a16:creationId xmlns:a16="http://schemas.microsoft.com/office/drawing/2014/main" id="{87AE43C7-A12E-424B-8CCE-74880A3B81B3}"/>
              </a:ext>
            </a:extLst>
          </p:cNvPr>
          <p:cNvSpPr>
            <a:spLocks noGrp="1"/>
          </p:cNvSpPr>
          <p:nvPr>
            <p:ph sz="half" idx="1"/>
          </p:nvPr>
        </p:nvSpPr>
        <p:spPr/>
        <p:txBody>
          <a:bodyPr/>
          <a:lstStyle/>
          <a:p>
            <a:r>
              <a:rPr lang="en-US" dirty="0"/>
              <a:t>The following measures can be introduced to improve tram effectiveness:</a:t>
            </a:r>
          </a:p>
          <a:p>
            <a:pPr marL="457200" indent="-457200">
              <a:buAutoNum type="arabicPeriod"/>
            </a:pPr>
            <a:r>
              <a:rPr lang="en-US" dirty="0"/>
              <a:t>Regular training plays a vital role in making the housekeeping team aware of the checklist</a:t>
            </a:r>
          </a:p>
          <a:p>
            <a:pPr marL="457200" indent="-457200">
              <a:buAutoNum type="arabicPeriod"/>
            </a:pPr>
            <a:endParaRPr lang="en-US" dirty="0"/>
          </a:p>
          <a:p>
            <a:pPr marL="457200" indent="-457200">
              <a:buAutoNum type="arabicPeriod"/>
            </a:pPr>
            <a:r>
              <a:rPr lang="en-US" dirty="0"/>
              <a:t>Clear and Open Communication</a:t>
            </a:r>
            <a:endParaRPr lang="en-IN" dirty="0"/>
          </a:p>
        </p:txBody>
      </p:sp>
      <p:pic>
        <p:nvPicPr>
          <p:cNvPr id="3074" name="Picture 2" descr="Stealing the show with cleanliness - Hotelier India">
            <a:extLst>
              <a:ext uri="{FF2B5EF4-FFF2-40B4-BE49-F238E27FC236}">
                <a16:creationId xmlns:a16="http://schemas.microsoft.com/office/drawing/2014/main" id="{F375C428-AD3C-4870-97F1-E496876F2D6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41546" y="2017713"/>
            <a:ext cx="4588933" cy="344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044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498C8-CB33-45D8-9733-843C1EFC98B4}"/>
              </a:ext>
            </a:extLst>
          </p:cNvPr>
          <p:cNvSpPr>
            <a:spLocks noGrp="1"/>
          </p:cNvSpPr>
          <p:nvPr>
            <p:ph type="title"/>
          </p:nvPr>
        </p:nvSpPr>
        <p:spPr/>
        <p:txBody>
          <a:bodyPr/>
          <a:lstStyle/>
          <a:p>
            <a:r>
              <a:rPr lang="en-US" dirty="0"/>
              <a:t>Improving team Effectiveness (contd..)</a:t>
            </a:r>
            <a:endParaRPr lang="en-IN" dirty="0"/>
          </a:p>
        </p:txBody>
      </p:sp>
      <p:sp>
        <p:nvSpPr>
          <p:cNvPr id="3" name="Content Placeholder 2">
            <a:extLst>
              <a:ext uri="{FF2B5EF4-FFF2-40B4-BE49-F238E27FC236}">
                <a16:creationId xmlns:a16="http://schemas.microsoft.com/office/drawing/2014/main" id="{A01EC6A0-3386-40CF-8B18-4C0F2ED1C8EA}"/>
              </a:ext>
            </a:extLst>
          </p:cNvPr>
          <p:cNvSpPr>
            <a:spLocks noGrp="1"/>
          </p:cNvSpPr>
          <p:nvPr>
            <p:ph sz="half" idx="1"/>
          </p:nvPr>
        </p:nvSpPr>
        <p:spPr/>
        <p:txBody>
          <a:bodyPr/>
          <a:lstStyle/>
          <a:p>
            <a:pPr marL="457200" indent="-457200">
              <a:buAutoNum type="arabicPeriod" startAt="3"/>
            </a:pPr>
            <a:r>
              <a:rPr lang="en-US" dirty="0"/>
              <a:t>Setting Responsibilities for all team members. </a:t>
            </a:r>
          </a:p>
          <a:p>
            <a:pPr marL="457200" indent="-457200">
              <a:buAutoNum type="arabicPeriod" startAt="3"/>
            </a:pPr>
            <a:endParaRPr lang="en-US" dirty="0"/>
          </a:p>
          <a:p>
            <a:pPr marL="457200" indent="-457200">
              <a:buAutoNum type="arabicPeriod" startAt="3"/>
            </a:pPr>
            <a:r>
              <a:rPr lang="en-US" dirty="0"/>
              <a:t>Rewarding Staff. Staff for their good work must be rewarded to keep them motivated. </a:t>
            </a:r>
            <a:endParaRPr lang="en-IN" dirty="0"/>
          </a:p>
        </p:txBody>
      </p:sp>
      <p:pic>
        <p:nvPicPr>
          <p:cNvPr id="4098" name="Picture 2" descr="Recognizing Your Employees | Southeast International">
            <a:extLst>
              <a:ext uri="{FF2B5EF4-FFF2-40B4-BE49-F238E27FC236}">
                <a16:creationId xmlns:a16="http://schemas.microsoft.com/office/drawing/2014/main" id="{376BE484-11DF-415A-A442-E5D8EBCA8A1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13500" y="2190221"/>
            <a:ext cx="4645025" cy="3096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566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8E51-018B-4C19-88C1-A3E8EF78764F}"/>
              </a:ext>
            </a:extLst>
          </p:cNvPr>
          <p:cNvSpPr>
            <a:spLocks noGrp="1"/>
          </p:cNvSpPr>
          <p:nvPr>
            <p:ph type="title"/>
          </p:nvPr>
        </p:nvSpPr>
        <p:spPr/>
        <p:txBody>
          <a:bodyPr/>
          <a:lstStyle/>
          <a:p>
            <a:r>
              <a:rPr lang="en-US" dirty="0"/>
              <a:t>Checklist being most Effective</a:t>
            </a:r>
            <a:endParaRPr lang="en-IN" dirty="0"/>
          </a:p>
        </p:txBody>
      </p:sp>
      <p:sp>
        <p:nvSpPr>
          <p:cNvPr id="3" name="Content Placeholder 2">
            <a:extLst>
              <a:ext uri="{FF2B5EF4-FFF2-40B4-BE49-F238E27FC236}">
                <a16:creationId xmlns:a16="http://schemas.microsoft.com/office/drawing/2014/main" id="{828EBDD5-710B-4B30-BC4E-1B1833DA7DC7}"/>
              </a:ext>
            </a:extLst>
          </p:cNvPr>
          <p:cNvSpPr>
            <a:spLocks noGrp="1"/>
          </p:cNvSpPr>
          <p:nvPr>
            <p:ph idx="1"/>
          </p:nvPr>
        </p:nvSpPr>
        <p:spPr/>
        <p:txBody>
          <a:bodyPr/>
          <a:lstStyle/>
          <a:p>
            <a:r>
              <a:rPr lang="en-US" dirty="0"/>
              <a:t>The checklist created is the most effective solution because of the following ways:</a:t>
            </a:r>
          </a:p>
          <a:p>
            <a:r>
              <a:rPr lang="en-US" dirty="0"/>
              <a:t>It covers all the details of cleaning the room as per brand standards.</a:t>
            </a:r>
          </a:p>
          <a:p>
            <a:r>
              <a:rPr lang="en-GB" dirty="0"/>
              <a:t>It also ensures that the cleaning process is consistent and cross-checked by others</a:t>
            </a:r>
          </a:p>
          <a:p>
            <a:r>
              <a:rPr lang="en-GB" dirty="0"/>
              <a:t>.</a:t>
            </a:r>
            <a:r>
              <a:rPr lang="en-US" dirty="0"/>
              <a:t> The Quality of cleaning the room is also inspected by supervisors. </a:t>
            </a:r>
          </a:p>
          <a:p>
            <a:r>
              <a:rPr lang="en-US" dirty="0"/>
              <a:t>Training the staff members will bring the standard approach to the room-cleaning process.</a:t>
            </a:r>
            <a:endParaRPr lang="en-GB" dirty="0"/>
          </a:p>
        </p:txBody>
      </p:sp>
    </p:spTree>
    <p:extLst>
      <p:ext uri="{BB962C8B-B14F-4D97-AF65-F5344CB8AC3E}">
        <p14:creationId xmlns:p14="http://schemas.microsoft.com/office/powerpoint/2010/main" val="305560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EA417-3EE9-42FE-BE61-4F3C0924F46E}"/>
              </a:ext>
            </a:extLst>
          </p:cNvPr>
          <p:cNvSpPr>
            <a:spLocks noGrp="1"/>
          </p:cNvSpPr>
          <p:nvPr>
            <p:ph type="title"/>
          </p:nvPr>
        </p:nvSpPr>
        <p:spPr/>
        <p:txBody>
          <a:bodyPr/>
          <a:lstStyle/>
          <a:p>
            <a:r>
              <a:rPr lang="en-US" dirty="0"/>
              <a:t>Model component</a:t>
            </a:r>
            <a:endParaRPr lang="en-IN" dirty="0"/>
          </a:p>
        </p:txBody>
      </p:sp>
      <p:sp>
        <p:nvSpPr>
          <p:cNvPr id="3" name="Content Placeholder 2">
            <a:extLst>
              <a:ext uri="{FF2B5EF4-FFF2-40B4-BE49-F238E27FC236}">
                <a16:creationId xmlns:a16="http://schemas.microsoft.com/office/drawing/2014/main" id="{82CC8908-0F60-4D8F-97F1-74223C2B048C}"/>
              </a:ext>
            </a:extLst>
          </p:cNvPr>
          <p:cNvSpPr>
            <a:spLocks noGrp="1"/>
          </p:cNvSpPr>
          <p:nvPr>
            <p:ph idx="1"/>
          </p:nvPr>
        </p:nvSpPr>
        <p:spPr/>
        <p:txBody>
          <a:bodyPr/>
          <a:lstStyle/>
          <a:p>
            <a:r>
              <a:rPr lang="en-US" dirty="0"/>
              <a:t>The employee engagement model includes three components. These are:</a:t>
            </a:r>
          </a:p>
          <a:p>
            <a:pPr marL="457200" indent="-457200">
              <a:buFont typeface="+mj-lt"/>
              <a:buAutoNum type="arabicPeriod"/>
            </a:pPr>
            <a:r>
              <a:rPr lang="en-US" dirty="0"/>
              <a:t>Communication</a:t>
            </a:r>
          </a:p>
          <a:p>
            <a:pPr marL="457200" indent="-457200">
              <a:buFont typeface="+mj-lt"/>
              <a:buAutoNum type="arabicPeriod"/>
            </a:pPr>
            <a:r>
              <a:rPr lang="en-US" dirty="0"/>
              <a:t>Recognition</a:t>
            </a:r>
          </a:p>
          <a:p>
            <a:pPr marL="457200" indent="-457200">
              <a:buFont typeface="+mj-lt"/>
              <a:buAutoNum type="arabicPeriod"/>
            </a:pPr>
            <a:r>
              <a:rPr lang="en-US" dirty="0"/>
              <a:t>Professional development</a:t>
            </a:r>
          </a:p>
          <a:p>
            <a:pPr marL="0" indent="0">
              <a:buNone/>
            </a:pPr>
            <a:r>
              <a:rPr lang="en-US" dirty="0"/>
              <a:t> </a:t>
            </a:r>
            <a:endParaRPr lang="en-IN" dirty="0"/>
          </a:p>
        </p:txBody>
      </p:sp>
    </p:spTree>
    <p:extLst>
      <p:ext uri="{BB962C8B-B14F-4D97-AF65-F5344CB8AC3E}">
        <p14:creationId xmlns:p14="http://schemas.microsoft.com/office/powerpoint/2010/main" val="136802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57F0-072C-4BFC-B651-87701557847E}"/>
              </a:ext>
            </a:extLst>
          </p:cNvPr>
          <p:cNvSpPr>
            <a:spLocks noGrp="1"/>
          </p:cNvSpPr>
          <p:nvPr>
            <p:ph type="title"/>
          </p:nvPr>
        </p:nvSpPr>
        <p:spPr/>
        <p:txBody>
          <a:bodyPr/>
          <a:lstStyle/>
          <a:p>
            <a:r>
              <a:rPr lang="en-US" dirty="0"/>
              <a:t>Conclusion</a:t>
            </a:r>
            <a:endParaRPr lang="en-IN" dirty="0"/>
          </a:p>
        </p:txBody>
      </p:sp>
      <p:sp>
        <p:nvSpPr>
          <p:cNvPr id="3" name="Content Placeholder 2">
            <a:extLst>
              <a:ext uri="{FF2B5EF4-FFF2-40B4-BE49-F238E27FC236}">
                <a16:creationId xmlns:a16="http://schemas.microsoft.com/office/drawing/2014/main" id="{86DAE390-91F6-4366-9C1D-900BF242C85A}"/>
              </a:ext>
            </a:extLst>
          </p:cNvPr>
          <p:cNvSpPr>
            <a:spLocks noGrp="1"/>
          </p:cNvSpPr>
          <p:nvPr>
            <p:ph idx="1"/>
          </p:nvPr>
        </p:nvSpPr>
        <p:spPr/>
        <p:txBody>
          <a:bodyPr/>
          <a:lstStyle/>
          <a:p>
            <a:r>
              <a:rPr lang="en-US" dirty="0"/>
              <a:t>In Conclusion, this training session includes all the essential tools and knowledge that can bring excellence to the housekeeping department at Premier Inn, </a:t>
            </a:r>
            <a:r>
              <a:rPr lang="en-US" dirty="0" err="1"/>
              <a:t>Evesham</a:t>
            </a:r>
            <a:r>
              <a:rPr lang="en-US" dirty="0"/>
              <a:t>.</a:t>
            </a:r>
          </a:p>
          <a:p>
            <a:r>
              <a:rPr lang="en-IN" dirty="0"/>
              <a:t>The success lies in maintaining consistency, clear communication and creating a positive team environment. </a:t>
            </a:r>
          </a:p>
          <a:p>
            <a:r>
              <a:rPr lang="en-IN" dirty="0"/>
              <a:t>Having a detailed check is essential to ensure that every room meets the high standard.</a:t>
            </a:r>
          </a:p>
          <a:p>
            <a:r>
              <a:rPr lang="en-IN" dirty="0"/>
              <a:t>Using this checklist consistently will help the housekeeping department to succeed as well as maintain the brand’s reputation.</a:t>
            </a:r>
          </a:p>
        </p:txBody>
      </p:sp>
    </p:spTree>
    <p:extLst>
      <p:ext uri="{BB962C8B-B14F-4D97-AF65-F5344CB8AC3E}">
        <p14:creationId xmlns:p14="http://schemas.microsoft.com/office/powerpoint/2010/main" val="726120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04A00-8DF0-4916-8272-3D7405A7096F}"/>
              </a:ext>
            </a:extLst>
          </p:cNvPr>
          <p:cNvSpPr>
            <a:spLocks noGrp="1"/>
          </p:cNvSpPr>
          <p:nvPr>
            <p:ph type="title"/>
          </p:nvPr>
        </p:nvSpPr>
        <p:spPr/>
        <p:txBody>
          <a:bodyPr/>
          <a:lstStyle/>
          <a:p>
            <a:r>
              <a:rPr lang="en-US" dirty="0"/>
              <a:t>References</a:t>
            </a:r>
            <a:endParaRPr lang="en-IN" dirty="0"/>
          </a:p>
        </p:txBody>
      </p:sp>
      <p:sp>
        <p:nvSpPr>
          <p:cNvPr id="3" name="Content Placeholder 2">
            <a:extLst>
              <a:ext uri="{FF2B5EF4-FFF2-40B4-BE49-F238E27FC236}">
                <a16:creationId xmlns:a16="http://schemas.microsoft.com/office/drawing/2014/main" id="{DA7AF57A-2092-4253-9D03-10D262015762}"/>
              </a:ext>
            </a:extLst>
          </p:cNvPr>
          <p:cNvSpPr>
            <a:spLocks noGrp="1"/>
          </p:cNvSpPr>
          <p:nvPr>
            <p:ph idx="1"/>
          </p:nvPr>
        </p:nvSpPr>
        <p:spPr/>
        <p:txBody>
          <a:bodyPr>
            <a:normAutofit fontScale="70000" lnSpcReduction="20000"/>
          </a:bodyPr>
          <a:lstStyle/>
          <a:p>
            <a:r>
              <a:rPr lang="en-IN" dirty="0" err="1"/>
              <a:t>Abou</a:t>
            </a:r>
            <a:r>
              <a:rPr lang="en-IN" dirty="0"/>
              <a:t> Yassine, K., </a:t>
            </a:r>
            <a:r>
              <a:rPr lang="en-IN" dirty="0" err="1"/>
              <a:t>Alshamrani</a:t>
            </a:r>
            <a:r>
              <a:rPr lang="en-IN" dirty="0"/>
              <a:t>, M., Al Badawi, A., </a:t>
            </a:r>
            <a:r>
              <a:rPr lang="en-IN" dirty="0" err="1"/>
              <a:t>Alrasheed</a:t>
            </a:r>
            <a:r>
              <a:rPr lang="en-IN" dirty="0"/>
              <a:t>, N., </a:t>
            </a:r>
            <a:r>
              <a:rPr lang="en-IN" dirty="0" err="1"/>
              <a:t>Alhawtan</a:t>
            </a:r>
            <a:r>
              <a:rPr lang="en-IN" dirty="0"/>
              <a:t>, M., </a:t>
            </a:r>
            <a:r>
              <a:rPr lang="en-IN" dirty="0" err="1"/>
              <a:t>Alaidan</a:t>
            </a:r>
            <a:r>
              <a:rPr lang="en-IN" dirty="0"/>
              <a:t>, B., Al </a:t>
            </a:r>
            <a:r>
              <a:rPr lang="en-IN" dirty="0" err="1"/>
              <a:t>Bakheet</a:t>
            </a:r>
            <a:r>
              <a:rPr lang="en-IN" dirty="0"/>
              <a:t>, Y., </a:t>
            </a:r>
            <a:r>
              <a:rPr lang="en-IN" dirty="0" err="1"/>
              <a:t>Alameer</a:t>
            </a:r>
            <a:r>
              <a:rPr lang="en-IN" dirty="0"/>
              <a:t>, K., Caswell, A., </a:t>
            </a:r>
            <a:r>
              <a:rPr lang="en-IN" dirty="0" err="1"/>
              <a:t>Malki</a:t>
            </a:r>
            <a:r>
              <a:rPr lang="en-IN" dirty="0"/>
              <a:t>, M. and El-</a:t>
            </a:r>
            <a:r>
              <a:rPr lang="en-IN" dirty="0" err="1"/>
              <a:t>Saed</a:t>
            </a:r>
            <a:r>
              <a:rPr lang="en-IN" dirty="0"/>
              <a:t>, A., 2019. 50 Successful improvement in the quality of cleaning and disinfection at a specialized tertiary care hospital in </a:t>
            </a:r>
            <a:r>
              <a:rPr lang="en-IN" dirty="0" err="1"/>
              <a:t>riyadh</a:t>
            </a:r>
            <a:r>
              <a:rPr lang="en-IN" dirty="0"/>
              <a:t>, </a:t>
            </a:r>
            <a:r>
              <a:rPr lang="en-IN" dirty="0" err="1"/>
              <a:t>saudi</a:t>
            </a:r>
            <a:r>
              <a:rPr lang="en-IN" dirty="0"/>
              <a:t> </a:t>
            </a:r>
            <a:r>
              <a:rPr lang="en-IN" dirty="0" err="1"/>
              <a:t>arabia</a:t>
            </a:r>
            <a:r>
              <a:rPr lang="en-IN" dirty="0"/>
              <a:t>.</a:t>
            </a:r>
          </a:p>
          <a:p>
            <a:r>
              <a:rPr lang="en-IN" dirty="0" err="1"/>
              <a:t>Almashhadani</a:t>
            </a:r>
            <a:r>
              <a:rPr lang="en-IN" dirty="0"/>
              <a:t>, M. and </a:t>
            </a:r>
            <a:r>
              <a:rPr lang="en-IN" dirty="0" err="1"/>
              <a:t>Almashhadani</a:t>
            </a:r>
            <a:r>
              <a:rPr lang="en-IN" dirty="0"/>
              <a:t>, H.A., 2023. English Translations in Project Management: Enhancing Cross-Cultural Communication and Project Success. International Journal of Business and Management Invention, 12(6), pp.291-297.</a:t>
            </a:r>
          </a:p>
          <a:p>
            <a:r>
              <a:rPr lang="en-IN" dirty="0"/>
              <a:t>Bhatnagar, E. and </a:t>
            </a:r>
            <a:r>
              <a:rPr lang="en-IN" dirty="0" err="1"/>
              <a:t>Nim</a:t>
            </a:r>
            <a:r>
              <a:rPr lang="en-IN" dirty="0"/>
              <a:t>, D., 2019. Impact of housekeeping services and practices on customer satisfaction and repeat business. </a:t>
            </a:r>
            <a:r>
              <a:rPr lang="en-IN" dirty="0" err="1"/>
              <a:t>Prabandhan</a:t>
            </a:r>
            <a:r>
              <a:rPr lang="en-IN" dirty="0"/>
              <a:t>: Indian Journal of Management, 12(8), pp.46-57.</a:t>
            </a:r>
          </a:p>
          <a:p>
            <a:r>
              <a:rPr lang="en-IN" dirty="0" err="1"/>
              <a:t>Cortellazzo</a:t>
            </a:r>
            <a:r>
              <a:rPr lang="en-IN" dirty="0"/>
              <a:t>, L., Bruni, E. and </a:t>
            </a:r>
            <a:r>
              <a:rPr lang="en-IN" dirty="0" err="1"/>
              <a:t>Zampieri</a:t>
            </a:r>
            <a:r>
              <a:rPr lang="en-IN" dirty="0"/>
              <a:t>, R., 2019. The role of leadership in a digitalized world: A review. Frontiers in psychology, 10, p.1938.</a:t>
            </a:r>
          </a:p>
          <a:p>
            <a:r>
              <a:rPr lang="en-IN" dirty="0"/>
              <a:t>Gupta, M.J., Chaturvedi, S., Prasad, R. and </a:t>
            </a:r>
            <a:r>
              <a:rPr lang="en-IN" dirty="0" err="1"/>
              <a:t>Ananthi</a:t>
            </a:r>
            <a:r>
              <a:rPr lang="en-IN" dirty="0"/>
              <a:t>, N., 2022. Principles and practice of management. AG PUBLISHING HOUSE (AGPH Books).</a:t>
            </a:r>
          </a:p>
          <a:p>
            <a:endParaRPr lang="en-IN" dirty="0"/>
          </a:p>
        </p:txBody>
      </p:sp>
    </p:spTree>
    <p:extLst>
      <p:ext uri="{BB962C8B-B14F-4D97-AF65-F5344CB8AC3E}">
        <p14:creationId xmlns:p14="http://schemas.microsoft.com/office/powerpoint/2010/main" val="2982516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04A00-8DF0-4916-8272-3D7405A7096F}"/>
              </a:ext>
            </a:extLst>
          </p:cNvPr>
          <p:cNvSpPr>
            <a:spLocks noGrp="1"/>
          </p:cNvSpPr>
          <p:nvPr>
            <p:ph type="title"/>
          </p:nvPr>
        </p:nvSpPr>
        <p:spPr/>
        <p:txBody>
          <a:bodyPr/>
          <a:lstStyle/>
          <a:p>
            <a:r>
              <a:rPr lang="en-US" dirty="0"/>
              <a:t>References (Contd..)</a:t>
            </a:r>
            <a:endParaRPr lang="en-IN" dirty="0"/>
          </a:p>
        </p:txBody>
      </p:sp>
      <p:sp>
        <p:nvSpPr>
          <p:cNvPr id="3" name="Content Placeholder 2">
            <a:extLst>
              <a:ext uri="{FF2B5EF4-FFF2-40B4-BE49-F238E27FC236}">
                <a16:creationId xmlns:a16="http://schemas.microsoft.com/office/drawing/2014/main" id="{DA7AF57A-2092-4253-9D03-10D262015762}"/>
              </a:ext>
            </a:extLst>
          </p:cNvPr>
          <p:cNvSpPr>
            <a:spLocks noGrp="1"/>
          </p:cNvSpPr>
          <p:nvPr>
            <p:ph idx="1"/>
          </p:nvPr>
        </p:nvSpPr>
        <p:spPr/>
        <p:txBody>
          <a:bodyPr>
            <a:normAutofit fontScale="70000" lnSpcReduction="20000"/>
          </a:bodyPr>
          <a:lstStyle/>
          <a:p>
            <a:r>
              <a:rPr lang="en-US" dirty="0" err="1"/>
              <a:t>Chanana</a:t>
            </a:r>
            <a:r>
              <a:rPr lang="en-US" dirty="0"/>
              <a:t>, N. and Sangeeta, 2021. Employee engagement practices during COVID‐19 lockdown. Journal of public affairs, 21(4), p.e2508.</a:t>
            </a:r>
          </a:p>
          <a:p>
            <a:r>
              <a:rPr lang="en-US" dirty="0"/>
              <a:t>Ali, B.J. and Anwar, G., 2021. An empirical study of employees’ motivation and its influence job satisfaction. Ali, BJ, &amp; Anwar, G.(2021). An Empirical Study of Employees’ Motivation and its Influence Job Satisfaction. International Journal of Engineering, Business and Management, 5(2), pp.21-30.</a:t>
            </a:r>
          </a:p>
          <a:p>
            <a:r>
              <a:rPr lang="en-IN" dirty="0" err="1"/>
              <a:t>Dirani</a:t>
            </a:r>
            <a:r>
              <a:rPr lang="en-IN" dirty="0"/>
              <a:t>, K.M., Abadi, M., Alizadeh, A., </a:t>
            </a:r>
            <a:r>
              <a:rPr lang="en-IN" dirty="0" err="1"/>
              <a:t>Barhate</a:t>
            </a:r>
            <a:r>
              <a:rPr lang="en-IN" dirty="0"/>
              <a:t>, B., Garza, R.C., </a:t>
            </a:r>
            <a:r>
              <a:rPr lang="en-IN" dirty="0" err="1"/>
              <a:t>Gunasekara</a:t>
            </a:r>
            <a:r>
              <a:rPr lang="en-IN" dirty="0"/>
              <a:t>, N., Ibrahim, G. and </a:t>
            </a:r>
            <a:r>
              <a:rPr lang="en-IN" dirty="0" err="1"/>
              <a:t>Majzun</a:t>
            </a:r>
            <a:r>
              <a:rPr lang="en-IN" dirty="0"/>
              <a:t>, Z., 2020. Leadership competencies and the essential role of human resource development in times of crisis: a response to Covid-19 pandemic. Human resource development international, 23(4), pp.380-394.</a:t>
            </a:r>
          </a:p>
          <a:p>
            <a:r>
              <a:rPr lang="en-US" dirty="0" err="1"/>
              <a:t>Tra</a:t>
            </a:r>
            <a:r>
              <a:rPr lang="en-US" dirty="0"/>
              <a:t>, T., 2020. Action plan for training new Housekeeping Employee: case: Hotel Indigo Helsinki.</a:t>
            </a:r>
          </a:p>
          <a:p>
            <a:r>
              <a:rPr lang="en-IN" dirty="0" err="1"/>
              <a:t>Liow</a:t>
            </a:r>
            <a:r>
              <a:rPr lang="en-IN" dirty="0"/>
              <a:t>, M.H.L., Lee, L.C., Tan, N.C.K., Tan, H.K., Chow, W., Wee, G.L.E., Wong, S.H., </a:t>
            </a:r>
            <a:r>
              <a:rPr lang="en-IN" dirty="0" err="1"/>
              <a:t>Paramasivam</a:t>
            </a:r>
            <a:r>
              <a:rPr lang="en-IN" dirty="0"/>
              <a:t>, J., Tan, K. and Ling, M.L., 2022. Personal protective equipment training for non-healthcare workers in the Covid-19 pandemic: Effectiveness of an evidence-based skills training framework. Infection, Disease &amp; Health, 27(1), pp.38-48.</a:t>
            </a:r>
          </a:p>
        </p:txBody>
      </p:sp>
    </p:spTree>
    <p:extLst>
      <p:ext uri="{BB962C8B-B14F-4D97-AF65-F5344CB8AC3E}">
        <p14:creationId xmlns:p14="http://schemas.microsoft.com/office/powerpoint/2010/main" val="11369889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1821</Words>
  <Application>Microsoft Office PowerPoint</Application>
  <PresentationFormat>Widescreen</PresentationFormat>
  <Paragraphs>100</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Gallery</vt:lpstr>
      <vt:lpstr>Enhancing Housekeeping Excellence</vt:lpstr>
      <vt:lpstr>Table of Content</vt:lpstr>
      <vt:lpstr>Introduction</vt:lpstr>
      <vt:lpstr>Room Cleaning Checklist</vt:lpstr>
      <vt:lpstr>Room Cleaning Checklist(contd..)</vt:lpstr>
      <vt:lpstr>Improving team Effectiveness</vt:lpstr>
      <vt:lpstr>Improving team Effectiveness (contd..)</vt:lpstr>
      <vt:lpstr>Checklist being most Effective</vt:lpstr>
      <vt:lpstr>Model component</vt:lpstr>
      <vt:lpstr>Conclusion</vt:lpstr>
      <vt:lpstr>References</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Housekeeping Excellence</dc:title>
  <cp:lastModifiedBy>Paul Adrian Axente</cp:lastModifiedBy>
  <cp:revision>2</cp:revision>
  <dcterms:modified xsi:type="dcterms:W3CDTF">2023-11-10T16:20:40Z</dcterms:modified>
</cp:coreProperties>
</file>