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5" r:id="rId9"/>
    <p:sldId id="263" r:id="rId10"/>
    <p:sldId id="264"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1" d="100"/>
          <a:sy n="81" d="100"/>
        </p:scale>
        <p:origin x="52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FDE29D-0465-42D7-A9E9-D1F993EADEB0}" type="datetimeFigureOut">
              <a:rPr lang="en-IN" smtClean="0"/>
              <a:t>10-03-2026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102391-FD18-4484-A878-B4829216C944}" type="slidenum">
              <a:rPr lang="en-IN" smtClean="0"/>
              <a:t>‹#›</a:t>
            </a:fld>
            <a:endParaRPr lang="en-IN"/>
          </a:p>
        </p:txBody>
      </p:sp>
    </p:spTree>
    <p:extLst>
      <p:ext uri="{BB962C8B-B14F-4D97-AF65-F5344CB8AC3E}">
        <p14:creationId xmlns:p14="http://schemas.microsoft.com/office/powerpoint/2010/main" val="2388939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This study aims to introduce a summary of Jenny's situation, who is a 16-year-old girl, who faces father's death and mother's mobility and memory-related problems. This study will introduce a community support plan that is significantly helpful to maintain Jenny's therapeutic and peer support process. It will introduce several professional counselling processes that can be helpful to highlight an individual-based comfort zone camp, which allows children to connect with others within a supportive and safe environment. To introduce several practical aspects, this study will introduce the psychological lifespan theory. In the context of the theoretical aspect, this study will highlight Bowlby's attachment theory, which is highly beneficial to maintain the secure base concept and has a positive impact on Jenny's personal development.</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2102391-FD18-4484-A878-B4829216C944}" type="slidenum">
              <a:rPr lang="en-IN" smtClean="0"/>
              <a:t>2</a:t>
            </a:fld>
            <a:endParaRPr lang="en-IN"/>
          </a:p>
        </p:txBody>
      </p:sp>
    </p:spTree>
    <p:extLst>
      <p:ext uri="{BB962C8B-B14F-4D97-AF65-F5344CB8AC3E}">
        <p14:creationId xmlns:p14="http://schemas.microsoft.com/office/powerpoint/2010/main" val="3846426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Bowlby’s attachment theory is most crucial as it can introduce the actual concept of a long-lasting blueprint for emotional regulation that can highlight several emotional regulation mechanisms (Venezia, 2023). It is significantly helpful to create an influencing strategy for adult attachment styles, personality and relationship stability. This theoretical approach helps to maintain links to several early caregiving behaviours that directly secure relationships and help understand social cues.</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2102391-FD18-4484-A878-B4829216C944}" type="slidenum">
              <a:rPr lang="en-IN" smtClean="0"/>
              <a:t>3</a:t>
            </a:fld>
            <a:endParaRPr lang="en-IN"/>
          </a:p>
        </p:txBody>
      </p:sp>
    </p:spTree>
    <p:extLst>
      <p:ext uri="{BB962C8B-B14F-4D97-AF65-F5344CB8AC3E}">
        <p14:creationId xmlns:p14="http://schemas.microsoft.com/office/powerpoint/2010/main" val="24732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Bowlby's attachment theory is highly appropriate for Jenny's situation, which provides a strategic framework that significantly helps to understand her early life experiences (Khadka, 2022). Understanding several behavioural triggers, this theoretical approach is significantly helpful to introduce assessment of needs and the need for continuity and stability. Bowlby’s attachment theory emphasises the actual importance of emotional development that can serve as a foundation for future relationships.</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2102391-FD18-4484-A878-B4829216C944}" type="slidenum">
              <a:rPr lang="en-IN" smtClean="0"/>
              <a:t>4</a:t>
            </a:fld>
            <a:endParaRPr lang="en-IN"/>
          </a:p>
        </p:txBody>
      </p:sp>
    </p:spTree>
    <p:extLst>
      <p:ext uri="{BB962C8B-B14F-4D97-AF65-F5344CB8AC3E}">
        <p14:creationId xmlns:p14="http://schemas.microsoft.com/office/powerpoint/2010/main" val="42743572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It has been noticed that Jenny’s situation highlighted its emotional impact through introducing chronic stress development that can induce the cortisol dysregulation process. This problem highlighted several emotional responses and the immune suppression process, leading to metabolic issues. This negative emotional impact can cause several physiological distresses as well as a maladaptive cortisol dysfunction process (Knezevic et al. 2023). Jenny may face several chronic stressors, which can lead to neurodegenerative disease and physiological disorders.</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2102391-FD18-4484-A878-B4829216C944}" type="slidenum">
              <a:rPr lang="en-IN" smtClean="0"/>
              <a:t>5</a:t>
            </a:fld>
            <a:endParaRPr lang="en-IN"/>
          </a:p>
        </p:txBody>
      </p:sp>
    </p:spTree>
    <p:extLst>
      <p:ext uri="{BB962C8B-B14F-4D97-AF65-F5344CB8AC3E}">
        <p14:creationId xmlns:p14="http://schemas.microsoft.com/office/powerpoint/2010/main" val="2524367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It has been noted that Genetic predisposition to mood disorders can highlight several stress reactivity patterns that can lead to bipolar disorder, anxiety disorders and several stereo genetic system alterations. Stress reactivity patterns and biological mechanisms can increase stress sensitivity and internalising disorders (Filetti et al. 2024). This problem can lead to bereavement, caregiver burden and socioeconomic pressures. However, it can highlight several epigenetic stress responses and environmental buffering effects or several terminal illnesses.</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2102391-FD18-4484-A878-B4829216C944}" type="slidenum">
              <a:rPr lang="en-IN" smtClean="0"/>
              <a:t>6</a:t>
            </a:fld>
            <a:endParaRPr lang="en-IN"/>
          </a:p>
        </p:txBody>
      </p:sp>
    </p:spTree>
    <p:extLst>
      <p:ext uri="{BB962C8B-B14F-4D97-AF65-F5344CB8AC3E}">
        <p14:creationId xmlns:p14="http://schemas.microsoft.com/office/powerpoint/2010/main" val="1197164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Challenges with self-esteem can induce Emotional exhaustion, which can introduce long-term physical health problems as well as impaired brain development. Several social and developmental disruptions highlighted different risks for Jenny, which introduce long-term adult impact, interpersonal violence and increased traumatic assessments (Hassmén and Hindman, 2025). Jenny, a 16-year-old girl, may face various social and developmental disruptions that lead to a higher risk of insecure attachment and psychiatric disorders.</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2102391-FD18-4484-A878-B4829216C944}" type="slidenum">
              <a:rPr lang="en-IN" smtClean="0"/>
              <a:t>7</a:t>
            </a:fld>
            <a:endParaRPr lang="en-IN"/>
          </a:p>
        </p:txBody>
      </p:sp>
    </p:spTree>
    <p:extLst>
      <p:ext uri="{BB962C8B-B14F-4D97-AF65-F5344CB8AC3E}">
        <p14:creationId xmlns:p14="http://schemas.microsoft.com/office/powerpoint/2010/main" val="286735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To maintain specific attachment and psychological support, Bowlby’s attachment theory is highly valuable as it can introduce several secure attachments with the caregiving process that can foster emotional resilience.</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2102391-FD18-4484-A878-B4829216C944}" type="slidenum">
              <a:rPr lang="en-IN" smtClean="0"/>
              <a:t>8</a:t>
            </a:fld>
            <a:endParaRPr lang="en-IN"/>
          </a:p>
        </p:txBody>
      </p:sp>
    </p:spTree>
    <p:extLst>
      <p:ext uri="{BB962C8B-B14F-4D97-AF65-F5344CB8AC3E}">
        <p14:creationId xmlns:p14="http://schemas.microsoft.com/office/powerpoint/2010/main" val="3452644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 the context of health and social care, Bowlby’s theory is most valuable as it can introduce several influential child care practices that help to inform the adoption and fostering process and can underpin various secure base practices (Hani, 2024). By establishing several empirical supports, this internal working model is highly crucial as it applies to safeguarding practice. Apart from several strengthening processes, this theory tends to overemphasise the caregiver's role by neglecting various cultural differences and the broader socioeconomic context.</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2102391-FD18-4484-A878-B4829216C944}" type="slidenum">
              <a:rPr lang="en-IN" smtClean="0"/>
              <a:t>9</a:t>
            </a:fld>
            <a:endParaRPr lang="en-IN"/>
          </a:p>
        </p:txBody>
      </p:sp>
    </p:spTree>
    <p:extLst>
      <p:ext uri="{BB962C8B-B14F-4D97-AF65-F5344CB8AC3E}">
        <p14:creationId xmlns:p14="http://schemas.microsoft.com/office/powerpoint/2010/main" val="1840264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study highlighted how Jenny is at a vulnerable developmental stage, and in this regard, it highlighted several attachment disruptions that likely impacted her emotional regulation. This study introduced the nature and nurture interaction that is remarkably helpful in shaping her development. A structured support plan can restore psychological stability. This study highlighted several support plans for Jenny, which helped to introduce practical self-management tools to maintain peer support and societal integration.</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2102391-FD18-4484-A878-B4829216C944}" type="slidenum">
              <a:rPr lang="en-IN" smtClean="0"/>
              <a:t>10</a:t>
            </a:fld>
            <a:endParaRPr lang="en-IN"/>
          </a:p>
        </p:txBody>
      </p:sp>
    </p:spTree>
    <p:extLst>
      <p:ext uri="{BB962C8B-B14F-4D97-AF65-F5344CB8AC3E}">
        <p14:creationId xmlns:p14="http://schemas.microsoft.com/office/powerpoint/2010/main" val="4248190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A6E766-0A1D-4AE2-929B-A99248BC2C3C}"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3607067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A6E766-0A1D-4AE2-929B-A99248BC2C3C}"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7725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A6E766-0A1D-4AE2-929B-A99248BC2C3C}"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355793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A6E766-0A1D-4AE2-929B-A99248BC2C3C}" type="datetimeFigureOut">
              <a:rPr lang="en-IN" smtClean="0"/>
              <a:t>10-03-2026</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3641112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A6E766-0A1D-4AE2-929B-A99248BC2C3C}" type="datetimeFigureOut">
              <a:rPr lang="en-IN" smtClean="0"/>
              <a:t>10-03-2026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3413832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A6E766-0A1D-4AE2-929B-A99248BC2C3C}" type="datetimeFigureOut">
              <a:rPr lang="en-IN" smtClean="0"/>
              <a:t>10-03-2026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532700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A6E766-0A1D-4AE2-929B-A99248BC2C3C}" type="datetimeFigureOut">
              <a:rPr lang="en-IN" smtClean="0"/>
              <a:t>10-03-2026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2948968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A6E766-0A1D-4AE2-929B-A99248BC2C3C}" type="datetimeFigureOut">
              <a:rPr lang="en-IN" smtClean="0"/>
              <a:t>10-03-2026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2175291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A6E766-0A1D-4AE2-929B-A99248BC2C3C}" type="datetimeFigureOut">
              <a:rPr lang="en-IN" smtClean="0"/>
              <a:t>10-03-2026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1271403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A6E766-0A1D-4AE2-929B-A99248BC2C3C}"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363236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A6E766-0A1D-4AE2-929B-A99248BC2C3C}"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AEC0829-FBDB-4605-88D6-AECEFCEDB60A}"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29278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EA6E766-0A1D-4AE2-929B-A99248BC2C3C}" type="datetimeFigureOut">
              <a:rPr lang="en-IN" smtClean="0"/>
              <a:t>10-03-2026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25736250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EA6E766-0A1D-4AE2-929B-A99248BC2C3C}" type="datetimeFigureOut">
              <a:rPr lang="en-IN" smtClean="0"/>
              <a:t>10-03-2026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AEC0829-FBDB-4605-88D6-AECEFCEDB60A}"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69602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EA6E766-0A1D-4AE2-929B-A99248BC2C3C}" type="datetimeFigureOut">
              <a:rPr lang="en-IN" smtClean="0"/>
              <a:t>10-03-2026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3432862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A6E766-0A1D-4AE2-929B-A99248BC2C3C}"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4180608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A6E766-0A1D-4AE2-929B-A99248BC2C3C}"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AEC0829-FBDB-4605-88D6-AECEFCEDB60A}" type="slidenum">
              <a:rPr lang="en-IN" smtClean="0"/>
              <a:t>‹#›</a:t>
            </a:fld>
            <a:endParaRPr lang="en-IN"/>
          </a:p>
        </p:txBody>
      </p:sp>
    </p:spTree>
    <p:extLst>
      <p:ext uri="{BB962C8B-B14F-4D97-AF65-F5344CB8AC3E}">
        <p14:creationId xmlns:p14="http://schemas.microsoft.com/office/powerpoint/2010/main" val="1208720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EA6E766-0A1D-4AE2-929B-A99248BC2C3C}" type="datetimeFigureOut">
              <a:rPr lang="en-IN" smtClean="0"/>
              <a:t>10-03-2026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AEC0829-FBDB-4605-88D6-AECEFCEDB60A}" type="slidenum">
              <a:rPr lang="en-IN" smtClean="0"/>
              <a:t>‹#›</a:t>
            </a:fld>
            <a:endParaRPr lang="en-IN"/>
          </a:p>
        </p:txBody>
      </p:sp>
    </p:spTree>
    <p:extLst>
      <p:ext uri="{BB962C8B-B14F-4D97-AF65-F5344CB8AC3E}">
        <p14:creationId xmlns:p14="http://schemas.microsoft.com/office/powerpoint/2010/main" val="27003848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ublisher.uthm.edu.my/periodicals/index.php/ahcs/article/view/16129" TargetMode="External"/><Relationship Id="rId2" Type="http://schemas.openxmlformats.org/officeDocument/2006/relationships/hyperlink" Target="https://www.benthamdirect.com/content/journals/cn/10.2174/1570159X21666230808120504" TargetMode="External"/><Relationship Id="rId1" Type="http://schemas.openxmlformats.org/officeDocument/2006/relationships/slideLayout" Target="../slideLayouts/slideLayout2.xml"/><Relationship Id="rId5" Type="http://schemas.openxmlformats.org/officeDocument/2006/relationships/hyperlink" Target="https://www.mdpi.com/2073-4409/12/23/2726?utm.com" TargetMode="External"/><Relationship Id="rId4" Type="http://schemas.openxmlformats.org/officeDocument/2006/relationships/hyperlink" Target="https://nepjol.info/index.php/tutaj/article/view/743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01F45-467E-109A-A2C0-DBF78E44D254}"/>
              </a:ext>
            </a:extLst>
          </p:cNvPr>
          <p:cNvSpPr>
            <a:spLocks noGrp="1"/>
          </p:cNvSpPr>
          <p:nvPr>
            <p:ph type="ctrTitle"/>
          </p:nvPr>
        </p:nvSpPr>
        <p:spPr>
          <a:xfrm>
            <a:off x="1320800" y="942680"/>
            <a:ext cx="9144000" cy="3944968"/>
          </a:xfrm>
        </p:spPr>
        <p:txBody>
          <a:bodyPr>
            <a:normAutofit fontScale="90000"/>
          </a:bodyPr>
          <a:lstStyle/>
          <a:p>
            <a:pPr algn="ctr">
              <a:lnSpc>
                <a:spcPct val="150000"/>
              </a:lnSpc>
            </a:pPr>
            <a:r>
              <a:rPr lang="en-GB" sz="2200" b="1" dirty="0">
                <a:latin typeface="Times New Roman" panose="02020603050405020304" pitchFamily="18" charset="0"/>
                <a:cs typeface="Times New Roman" panose="02020603050405020304" pitchFamily="18" charset="0"/>
              </a:rPr>
              <a:t>Programme: Certificate of Higher Education in Health and Social Care</a:t>
            </a:r>
            <a:br>
              <a:rPr lang="en-IN" sz="2200" b="1" dirty="0">
                <a:latin typeface="Times New Roman" panose="02020603050405020304" pitchFamily="18" charset="0"/>
                <a:cs typeface="Times New Roman" panose="02020603050405020304" pitchFamily="18" charset="0"/>
              </a:rPr>
            </a:br>
            <a:r>
              <a:rPr lang="en-GB" sz="2200" b="1" dirty="0">
                <a:latin typeface="Times New Roman" panose="02020603050405020304" pitchFamily="18" charset="0"/>
                <a:cs typeface="Times New Roman" panose="02020603050405020304" pitchFamily="18" charset="0"/>
              </a:rPr>
              <a:t>Module: Psychology in Health and Social Care</a:t>
            </a:r>
            <a:br>
              <a:rPr lang="en-IN" sz="2200" b="1" dirty="0">
                <a:latin typeface="Times New Roman" panose="02020603050405020304" pitchFamily="18" charset="0"/>
                <a:cs typeface="Times New Roman" panose="02020603050405020304" pitchFamily="18" charset="0"/>
              </a:rPr>
            </a:br>
            <a:r>
              <a:rPr lang="en-GB" sz="2200" b="1" dirty="0">
                <a:latin typeface="Times New Roman" panose="02020603050405020304" pitchFamily="18" charset="0"/>
                <a:cs typeface="Times New Roman" panose="02020603050405020304" pitchFamily="18" charset="0"/>
              </a:rPr>
              <a:t>Module code: LCHS4010</a:t>
            </a:r>
            <a:br>
              <a:rPr lang="en-IN" sz="2200" b="1" dirty="0">
                <a:latin typeface="Times New Roman" panose="02020603050405020304" pitchFamily="18" charset="0"/>
                <a:cs typeface="Times New Roman" panose="02020603050405020304" pitchFamily="18" charset="0"/>
              </a:rPr>
            </a:br>
            <a:r>
              <a:rPr lang="en-GB" sz="2200" b="1" dirty="0">
                <a:latin typeface="Times New Roman" panose="02020603050405020304" pitchFamily="18" charset="0"/>
                <a:cs typeface="Times New Roman" panose="02020603050405020304" pitchFamily="18" charset="0"/>
              </a:rPr>
              <a:t>Assignment Title: Assessment 1: Individual Presentation</a:t>
            </a:r>
            <a:br>
              <a:rPr lang="en-GB" sz="2200" b="1" dirty="0">
                <a:latin typeface="Times New Roman" panose="02020603050405020304" pitchFamily="18" charset="0"/>
                <a:cs typeface="Times New Roman" panose="02020603050405020304" pitchFamily="18" charset="0"/>
              </a:rPr>
            </a:br>
            <a:r>
              <a:rPr lang="en-GB" sz="2200" b="1" dirty="0">
                <a:latin typeface="Times New Roman" panose="02020603050405020304" pitchFamily="18" charset="0"/>
                <a:cs typeface="Times New Roman" panose="02020603050405020304" pitchFamily="18" charset="0"/>
              </a:rPr>
              <a:t>            . Name : KEDIJA ALI HUSSEN</a:t>
            </a:r>
            <a:br>
              <a:rPr lang="en-GB" sz="2200" b="1" dirty="0">
                <a:latin typeface="Times New Roman" panose="02020603050405020304" pitchFamily="18" charset="0"/>
                <a:cs typeface="Times New Roman" panose="02020603050405020304" pitchFamily="18" charset="0"/>
              </a:rPr>
            </a:br>
            <a:r>
              <a:rPr lang="en-GB" sz="2200" b="1" dirty="0">
                <a:latin typeface="Times New Roman" panose="02020603050405020304" pitchFamily="18" charset="0"/>
                <a:cs typeface="Times New Roman" panose="02020603050405020304" pitchFamily="18" charset="0"/>
              </a:rPr>
              <a:t>. ID NUMBER: 2434785 </a:t>
            </a:r>
            <a:br>
              <a:rPr lang="en-IN" dirty="0"/>
            </a:br>
            <a:endParaRPr lang="en-IN" dirty="0"/>
          </a:p>
        </p:txBody>
      </p:sp>
    </p:spTree>
    <p:extLst>
      <p:ext uri="{BB962C8B-B14F-4D97-AF65-F5344CB8AC3E}">
        <p14:creationId xmlns:p14="http://schemas.microsoft.com/office/powerpoint/2010/main" val="40311045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8A07-AF00-1490-A05C-B2A11C5AE427}"/>
              </a:ext>
            </a:extLst>
          </p:cNvPr>
          <p:cNvSpPr>
            <a:spLocks noGrp="1"/>
          </p:cNvSpPr>
          <p:nvPr>
            <p:ph type="title"/>
          </p:nvPr>
        </p:nvSpPr>
        <p:spPr>
          <a:xfrm>
            <a:off x="1517714" y="593889"/>
            <a:ext cx="4578285" cy="667645"/>
          </a:xfrm>
        </p:spPr>
        <p:txBody>
          <a:bodyPr>
            <a:normAutofit fontScale="90000"/>
          </a:bodyPr>
          <a:lstStyle/>
          <a:p>
            <a:pPr algn="just">
              <a:lnSpc>
                <a:spcPct val="150000"/>
              </a:lnSpc>
            </a:pPr>
            <a:r>
              <a:rPr lang="en-IN" sz="2400" b="1" dirty="0">
                <a:latin typeface="Times New Roman" panose="02020603050405020304" pitchFamily="18" charset="0"/>
                <a:cs typeface="Times New Roman" panose="02020603050405020304" pitchFamily="18" charset="0"/>
              </a:rPr>
              <a:t>Introduction &amp; Scenario Overview</a:t>
            </a:r>
            <a:br>
              <a:rPr lang="en-IN" b="1" dirty="0"/>
            </a:br>
            <a:endParaRPr lang="en-IN" dirty="0"/>
          </a:p>
        </p:txBody>
      </p:sp>
      <p:sp>
        <p:nvSpPr>
          <p:cNvPr id="3" name="Content Placeholder 2">
            <a:extLst>
              <a:ext uri="{FF2B5EF4-FFF2-40B4-BE49-F238E27FC236}">
                <a16:creationId xmlns:a16="http://schemas.microsoft.com/office/drawing/2014/main" id="{B11B1E47-1606-1FE2-9C44-585727150A9E}"/>
              </a:ext>
            </a:extLst>
          </p:cNvPr>
          <p:cNvSpPr>
            <a:spLocks noGrp="1"/>
          </p:cNvSpPr>
          <p:nvPr>
            <p:ph idx="1"/>
          </p:nvPr>
        </p:nvSpPr>
        <p:spPr>
          <a:xfrm>
            <a:off x="838200" y="1354667"/>
            <a:ext cx="5257800" cy="4433391"/>
          </a:xfrm>
        </p:spPr>
        <p:txBody>
          <a:bodyPr/>
          <a:lstStyle/>
          <a:p>
            <a:pPr lvl="0" algn="just">
              <a:lnSpc>
                <a:spcPct val="150000"/>
              </a:lnSpc>
            </a:pPr>
            <a:r>
              <a:rPr lang="en-IN" sz="2000" dirty="0">
                <a:latin typeface="Times New Roman" panose="02020603050405020304" pitchFamily="18" charset="0"/>
                <a:cs typeface="Times New Roman" panose="02020603050405020304" pitchFamily="18" charset="0"/>
              </a:rPr>
              <a:t>The lifespan development framework is helpful to analyse individual-based developmental impacts.</a:t>
            </a:r>
          </a:p>
          <a:p>
            <a:pPr lvl="0" algn="just">
              <a:lnSpc>
                <a:spcPct val="150000"/>
              </a:lnSpc>
            </a:pPr>
            <a:r>
              <a:rPr lang="en-IN" sz="2000" dirty="0">
                <a:latin typeface="Times New Roman" panose="02020603050405020304" pitchFamily="18" charset="0"/>
                <a:cs typeface="Times New Roman" panose="02020603050405020304" pitchFamily="18" charset="0"/>
              </a:rPr>
              <a:t>This study will highlight a community support plan for Jenny, who faces father’s death and mother’s illness.</a:t>
            </a:r>
          </a:p>
          <a:p>
            <a:endParaRPr lang="en-IN" dirty="0"/>
          </a:p>
        </p:txBody>
      </p:sp>
      <p:pic>
        <p:nvPicPr>
          <p:cNvPr id="3074" name="Picture 2" descr="Erikson's Stages of Development">
            <a:extLst>
              <a:ext uri="{FF2B5EF4-FFF2-40B4-BE49-F238E27FC236}">
                <a16:creationId xmlns:a16="http://schemas.microsoft.com/office/drawing/2014/main" id="{38761355-BBA2-D711-2091-7ED94FF6AC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1329" y="1261534"/>
            <a:ext cx="4952471" cy="3826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641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8B0CD-4C6F-4C49-3D32-ECFCCD369722}"/>
              </a:ext>
            </a:extLst>
          </p:cNvPr>
          <p:cNvSpPr>
            <a:spLocks noGrp="1"/>
          </p:cNvSpPr>
          <p:nvPr>
            <p:ph type="title"/>
          </p:nvPr>
        </p:nvSpPr>
        <p:spPr>
          <a:xfrm>
            <a:off x="1489434" y="681037"/>
            <a:ext cx="4606565" cy="1025215"/>
          </a:xfrm>
        </p:spPr>
        <p:txBody>
          <a:bodyPr>
            <a:normAutofit fontScale="90000"/>
          </a:bodyPr>
          <a:lstStyle/>
          <a:p>
            <a:pPr algn="just">
              <a:lnSpc>
                <a:spcPct val="150000"/>
              </a:lnSpc>
            </a:pPr>
            <a:r>
              <a:rPr lang="en-IN" sz="2400" b="1" dirty="0">
                <a:latin typeface="Times New Roman" panose="02020603050405020304" pitchFamily="18" charset="0"/>
                <a:cs typeface="Times New Roman" panose="02020603050405020304" pitchFamily="18" charset="0"/>
              </a:rPr>
              <a:t>Overview of Bowlby’s Attachment Theory </a:t>
            </a:r>
            <a:br>
              <a:rPr lang="en-IN" b="1" dirty="0"/>
            </a:br>
            <a:endParaRPr lang="en-IN" dirty="0"/>
          </a:p>
        </p:txBody>
      </p:sp>
      <p:sp>
        <p:nvSpPr>
          <p:cNvPr id="6" name="Content Placeholder 5">
            <a:extLst>
              <a:ext uri="{FF2B5EF4-FFF2-40B4-BE49-F238E27FC236}">
                <a16:creationId xmlns:a16="http://schemas.microsoft.com/office/drawing/2014/main" id="{F9CEAA2B-A438-B6E0-0D76-B38AB9F057CF}"/>
              </a:ext>
            </a:extLst>
          </p:cNvPr>
          <p:cNvSpPr>
            <a:spLocks noGrp="1"/>
          </p:cNvSpPr>
          <p:nvPr>
            <p:ph idx="1"/>
          </p:nvPr>
        </p:nvSpPr>
        <p:spPr>
          <a:xfrm>
            <a:off x="838200" y="1825625"/>
            <a:ext cx="4326467" cy="4351338"/>
          </a:xfrm>
        </p:spPr>
        <p:txBody>
          <a:bodyPr/>
          <a:lstStyle/>
          <a:p>
            <a:pPr lvl="0" algn="just">
              <a:lnSpc>
                <a:spcPct val="150000"/>
              </a:lnSpc>
            </a:pPr>
            <a:r>
              <a:rPr lang="en-GB" sz="2000" dirty="0">
                <a:latin typeface="Times New Roman" panose="02020603050405020304" pitchFamily="18" charset="0"/>
                <a:cs typeface="Times New Roman" panose="02020603050405020304" pitchFamily="18" charset="0"/>
              </a:rPr>
              <a:t>Bowlby’s attachment theory is more vital to induce a long-lasting impact and a developmental framework (Venezia, 2023).</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It is helpful to establish several emotional self-regulation processes to maintain social behaviour.</a:t>
            </a:r>
            <a:endParaRPr lang="en-IN" sz="2000" dirty="0">
              <a:latin typeface="Times New Roman" panose="02020603050405020304" pitchFamily="18" charset="0"/>
              <a:cs typeface="Times New Roman" panose="02020603050405020304" pitchFamily="18" charset="0"/>
            </a:endParaRPr>
          </a:p>
          <a:p>
            <a:endParaRPr lang="en-IN" dirty="0"/>
          </a:p>
        </p:txBody>
      </p:sp>
      <p:graphicFrame>
        <p:nvGraphicFramePr>
          <p:cNvPr id="9" name="Table 8">
            <a:extLst>
              <a:ext uri="{FF2B5EF4-FFF2-40B4-BE49-F238E27FC236}">
                <a16:creationId xmlns:a16="http://schemas.microsoft.com/office/drawing/2014/main" id="{0096DC19-49FA-30A3-BB74-23CD43FD43C7}"/>
              </a:ext>
            </a:extLst>
          </p:cNvPr>
          <p:cNvGraphicFramePr>
            <a:graphicFrameLocks noGrp="1"/>
          </p:cNvGraphicFramePr>
          <p:nvPr>
            <p:extLst>
              <p:ext uri="{D42A27DB-BD31-4B8C-83A1-F6EECF244321}">
                <p14:modId xmlns:p14="http://schemas.microsoft.com/office/powerpoint/2010/main" val="3752518261"/>
              </p:ext>
            </p:extLst>
          </p:nvPr>
        </p:nvGraphicFramePr>
        <p:xfrm>
          <a:off x="5851313" y="2099734"/>
          <a:ext cx="5849619" cy="3132308"/>
        </p:xfrm>
        <a:graphic>
          <a:graphicData uri="http://schemas.openxmlformats.org/drawingml/2006/table">
            <a:tbl>
              <a:tblPr>
                <a:tableStyleId>{5C22544A-7EE6-4342-B048-85BDC9FD1C3A}</a:tableStyleId>
              </a:tblPr>
              <a:tblGrid>
                <a:gridCol w="1921087">
                  <a:extLst>
                    <a:ext uri="{9D8B030D-6E8A-4147-A177-3AD203B41FA5}">
                      <a16:colId xmlns:a16="http://schemas.microsoft.com/office/drawing/2014/main" val="4080455029"/>
                    </a:ext>
                  </a:extLst>
                </a:gridCol>
                <a:gridCol w="1978659">
                  <a:extLst>
                    <a:ext uri="{9D8B030D-6E8A-4147-A177-3AD203B41FA5}">
                      <a16:colId xmlns:a16="http://schemas.microsoft.com/office/drawing/2014/main" val="3513964703"/>
                    </a:ext>
                  </a:extLst>
                </a:gridCol>
                <a:gridCol w="1949873">
                  <a:extLst>
                    <a:ext uri="{9D8B030D-6E8A-4147-A177-3AD203B41FA5}">
                      <a16:colId xmlns:a16="http://schemas.microsoft.com/office/drawing/2014/main" val="462991705"/>
                    </a:ext>
                  </a:extLst>
                </a:gridCol>
              </a:tblGrid>
              <a:tr h="910072">
                <a:tc>
                  <a:txBody>
                    <a:bodyPr/>
                    <a:lstStyle/>
                    <a:p>
                      <a:pPr algn="just">
                        <a:lnSpc>
                          <a:spcPct val="150000"/>
                        </a:lnSpc>
                        <a:buNone/>
                      </a:pPr>
                      <a:r>
                        <a:rPr lang="en-GB" sz="1800" b="1">
                          <a:effectLst/>
                          <a:latin typeface="Times New Roman" panose="02020603050405020304" pitchFamily="18" charset="0"/>
                          <a:cs typeface="Times New Roman" panose="02020603050405020304" pitchFamily="18" charset="0"/>
                        </a:rPr>
                        <a:t>Concept</a:t>
                      </a:r>
                      <a:endParaRPr lang="en-IN" sz="18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buNone/>
                      </a:pPr>
                      <a:r>
                        <a:rPr lang="en-GB" sz="1800" b="1">
                          <a:effectLst/>
                          <a:latin typeface="Times New Roman" panose="02020603050405020304" pitchFamily="18" charset="0"/>
                          <a:cs typeface="Times New Roman" panose="02020603050405020304" pitchFamily="18" charset="0"/>
                        </a:rPr>
                        <a:t>Explanation</a:t>
                      </a:r>
                      <a:endParaRPr lang="en-IN" sz="18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buNone/>
                      </a:pPr>
                      <a:r>
                        <a:rPr lang="en-GB" sz="1800" b="1" dirty="0">
                          <a:effectLst/>
                          <a:latin typeface="Times New Roman" panose="02020603050405020304" pitchFamily="18" charset="0"/>
                          <a:cs typeface="Times New Roman" panose="02020603050405020304" pitchFamily="18" charset="0"/>
                        </a:rPr>
                        <a:t>Relevance to adolescence</a:t>
                      </a:r>
                      <a:endParaRPr lang="en-IN" sz="1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871758270"/>
                  </a:ext>
                </a:extLst>
              </a:tr>
              <a:tr h="1295590">
                <a:tc>
                  <a:txBody>
                    <a:bodyPr/>
                    <a:lstStyle/>
                    <a:p>
                      <a:pPr algn="just">
                        <a:lnSpc>
                          <a:spcPct val="150000"/>
                        </a:lnSpc>
                        <a:buNone/>
                      </a:pPr>
                      <a:r>
                        <a:rPr lang="en-GB" sz="1800" b="1">
                          <a:effectLst/>
                          <a:latin typeface="Times New Roman" panose="02020603050405020304" pitchFamily="18" charset="0"/>
                          <a:cs typeface="Times New Roman" panose="02020603050405020304" pitchFamily="18" charset="0"/>
                        </a:rPr>
                        <a:t>Internal Working Model</a:t>
                      </a:r>
                      <a:endParaRPr lang="en-IN" sz="18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buNone/>
                      </a:pPr>
                      <a:r>
                        <a:rPr lang="en-GB" sz="1800" dirty="0">
                          <a:effectLst/>
                          <a:latin typeface="Times New Roman" panose="02020603050405020304" pitchFamily="18" charset="0"/>
                          <a:cs typeface="Times New Roman" panose="02020603050405020304" pitchFamily="18" charset="0"/>
                        </a:rPr>
                        <a:t>Mental representation of relationships</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buNone/>
                      </a:pPr>
                      <a:r>
                        <a:rPr lang="en-GB" sz="1800">
                          <a:effectLst/>
                          <a:latin typeface="Times New Roman" panose="02020603050405020304" pitchFamily="18" charset="0"/>
                          <a:cs typeface="Times New Roman" panose="02020603050405020304" pitchFamily="18" charset="0"/>
                        </a:rPr>
                        <a:t>Influence peer and future relationships</a:t>
                      </a:r>
                      <a:endParaRPr lang="en-IN" sz="18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849534269"/>
                  </a:ext>
                </a:extLst>
              </a:tr>
              <a:tr h="910072">
                <a:tc>
                  <a:txBody>
                    <a:bodyPr/>
                    <a:lstStyle/>
                    <a:p>
                      <a:pPr algn="just">
                        <a:lnSpc>
                          <a:spcPct val="150000"/>
                        </a:lnSpc>
                        <a:buNone/>
                      </a:pPr>
                      <a:r>
                        <a:rPr lang="en-GB" sz="1800" b="1" dirty="0">
                          <a:effectLst/>
                          <a:latin typeface="Times New Roman" panose="02020603050405020304" pitchFamily="18" charset="0"/>
                          <a:cs typeface="Times New Roman" panose="02020603050405020304" pitchFamily="18" charset="0"/>
                        </a:rPr>
                        <a:t>Secure attachment</a:t>
                      </a:r>
                      <a:endParaRPr lang="en-IN" sz="1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buNone/>
                      </a:pPr>
                      <a:r>
                        <a:rPr lang="en-GB" sz="1800">
                          <a:effectLst/>
                          <a:latin typeface="Times New Roman" panose="02020603050405020304" pitchFamily="18" charset="0"/>
                          <a:cs typeface="Times New Roman" panose="02020603050405020304" pitchFamily="18" charset="0"/>
                        </a:rPr>
                        <a:t>Consistent caregiver support</a:t>
                      </a:r>
                      <a:endParaRPr lang="en-IN" sz="18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buNone/>
                      </a:pPr>
                      <a:r>
                        <a:rPr lang="en-GB" sz="1800" dirty="0">
                          <a:effectLst/>
                          <a:latin typeface="Times New Roman" panose="02020603050405020304" pitchFamily="18" charset="0"/>
                          <a:cs typeface="Times New Roman" panose="02020603050405020304" pitchFamily="18" charset="0"/>
                        </a:rPr>
                        <a:t>Emotional regulation</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693804908"/>
                  </a:ext>
                </a:extLst>
              </a:tr>
            </a:tbl>
          </a:graphicData>
        </a:graphic>
      </p:graphicFrame>
    </p:spTree>
    <p:extLst>
      <p:ext uri="{BB962C8B-B14F-4D97-AF65-F5344CB8AC3E}">
        <p14:creationId xmlns:p14="http://schemas.microsoft.com/office/powerpoint/2010/main" val="2798800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1A82C-DC9A-035A-8899-48705E279EAD}"/>
              </a:ext>
            </a:extLst>
          </p:cNvPr>
          <p:cNvSpPr>
            <a:spLocks noGrp="1"/>
          </p:cNvSpPr>
          <p:nvPr>
            <p:ph type="title"/>
          </p:nvPr>
        </p:nvSpPr>
        <p:spPr>
          <a:xfrm>
            <a:off x="838200" y="681037"/>
            <a:ext cx="4969933" cy="1009651"/>
          </a:xfrm>
        </p:spPr>
        <p:txBody>
          <a:bodyPr>
            <a:normAutofit fontScale="90000"/>
          </a:bodyPr>
          <a:lstStyle/>
          <a:p>
            <a:pPr algn="just">
              <a:lnSpc>
                <a:spcPct val="150000"/>
              </a:lnSpc>
            </a:pPr>
            <a:br>
              <a:rPr lang="en-GB" sz="2700" b="1" dirty="0">
                <a:latin typeface="Times New Roman" panose="02020603050405020304" pitchFamily="18" charset="0"/>
                <a:cs typeface="Times New Roman" panose="02020603050405020304" pitchFamily="18" charset="0"/>
              </a:rPr>
            </a:br>
            <a:r>
              <a:rPr lang="en-GB" sz="2700" b="1" dirty="0">
                <a:latin typeface="Times New Roman" panose="02020603050405020304" pitchFamily="18" charset="0"/>
                <a:cs typeface="Times New Roman" panose="02020603050405020304" pitchFamily="18" charset="0"/>
              </a:rPr>
              <a:t>Why Bowlby is Appropriate for This Scenario (Critical Justification)</a:t>
            </a:r>
            <a:br>
              <a:rPr lang="en-IN" b="1" dirty="0"/>
            </a:br>
            <a:endParaRPr lang="en-IN" dirty="0"/>
          </a:p>
        </p:txBody>
      </p:sp>
      <p:sp>
        <p:nvSpPr>
          <p:cNvPr id="3" name="Content Placeholder 2">
            <a:extLst>
              <a:ext uri="{FF2B5EF4-FFF2-40B4-BE49-F238E27FC236}">
                <a16:creationId xmlns:a16="http://schemas.microsoft.com/office/drawing/2014/main" id="{BAF10897-009C-7F8B-8DF9-3F10C5CD5A83}"/>
              </a:ext>
            </a:extLst>
          </p:cNvPr>
          <p:cNvSpPr>
            <a:spLocks noGrp="1"/>
          </p:cNvSpPr>
          <p:nvPr>
            <p:ph idx="1"/>
          </p:nvPr>
        </p:nvSpPr>
        <p:spPr>
          <a:xfrm>
            <a:off x="838200" y="2399071"/>
            <a:ext cx="5257800" cy="3777892"/>
          </a:xfrm>
        </p:spPr>
        <p:txBody>
          <a:bodyPr/>
          <a:lstStyle/>
          <a:p>
            <a:pPr lvl="0" algn="just">
              <a:lnSpc>
                <a:spcPct val="150000"/>
              </a:lnSpc>
            </a:pPr>
            <a:r>
              <a:rPr lang="en-GB" sz="2000" dirty="0">
                <a:latin typeface="Times New Roman" panose="02020603050405020304" pitchFamily="18" charset="0"/>
                <a:cs typeface="Times New Roman" panose="02020603050405020304" pitchFamily="18" charset="0"/>
              </a:rPr>
              <a:t>Bowlby’s attachment theory is vital to lead emotional bonds between persons and their caregivers (Khadka, 2022).</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It can introduce a pioneering work process, which is highly significant for caregiver relationships.</a:t>
            </a:r>
            <a:endParaRPr lang="en-IN" sz="2000" dirty="0">
              <a:latin typeface="Times New Roman" panose="02020603050405020304" pitchFamily="18" charset="0"/>
              <a:cs typeface="Times New Roman" panose="02020603050405020304" pitchFamily="18" charset="0"/>
            </a:endParaRPr>
          </a:p>
          <a:p>
            <a:endParaRPr lang="en-IN" dirty="0"/>
          </a:p>
        </p:txBody>
      </p:sp>
      <p:pic>
        <p:nvPicPr>
          <p:cNvPr id="4098" name="Picture 2" descr="John Bowlby's Attachment Theory">
            <a:extLst>
              <a:ext uri="{FF2B5EF4-FFF2-40B4-BE49-F238E27FC236}">
                <a16:creationId xmlns:a16="http://schemas.microsoft.com/office/drawing/2014/main" id="{8639DAD3-5496-5B54-5231-C610B3F7D5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3869" y="1422398"/>
            <a:ext cx="4681006" cy="360680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933917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B6FFD-540B-A5DC-D2BC-2EB318B000DB}"/>
              </a:ext>
            </a:extLst>
          </p:cNvPr>
          <p:cNvSpPr>
            <a:spLocks noGrp="1"/>
          </p:cNvSpPr>
          <p:nvPr>
            <p:ph type="title"/>
          </p:nvPr>
        </p:nvSpPr>
        <p:spPr>
          <a:xfrm>
            <a:off x="838201" y="365125"/>
            <a:ext cx="5257800" cy="1325563"/>
          </a:xfrm>
        </p:spPr>
        <p:txBody>
          <a:bodyPr>
            <a:normAutofit fontScale="90000"/>
          </a:bodyPr>
          <a:lstStyle/>
          <a:p>
            <a:pPr algn="just">
              <a:lnSpc>
                <a:spcPct val="150000"/>
              </a:lnSpc>
            </a:pPr>
            <a:br>
              <a:rPr lang="en-GB" sz="2700" b="1" dirty="0">
                <a:latin typeface="Times New Roman" panose="02020603050405020304" pitchFamily="18" charset="0"/>
                <a:cs typeface="Times New Roman" panose="02020603050405020304" pitchFamily="18" charset="0"/>
              </a:rPr>
            </a:br>
            <a:r>
              <a:rPr lang="en-GB" sz="2700" b="1" dirty="0">
                <a:latin typeface="Times New Roman" panose="02020603050405020304" pitchFamily="18" charset="0"/>
                <a:cs typeface="Times New Roman" panose="02020603050405020304" pitchFamily="18" charset="0"/>
              </a:rPr>
              <a:t>Impact of the Past 5 Years on Jenny’s Development</a:t>
            </a:r>
            <a:br>
              <a:rPr lang="en-IN" b="1" dirty="0"/>
            </a:br>
            <a:endParaRPr lang="en-IN" dirty="0"/>
          </a:p>
        </p:txBody>
      </p:sp>
      <p:sp>
        <p:nvSpPr>
          <p:cNvPr id="3" name="Content Placeholder 2">
            <a:extLst>
              <a:ext uri="{FF2B5EF4-FFF2-40B4-BE49-F238E27FC236}">
                <a16:creationId xmlns:a16="http://schemas.microsoft.com/office/drawing/2014/main" id="{D4F8FCB2-019B-306B-0CB9-5A34E48E5276}"/>
              </a:ext>
            </a:extLst>
          </p:cNvPr>
          <p:cNvSpPr>
            <a:spLocks noGrp="1"/>
          </p:cNvSpPr>
          <p:nvPr>
            <p:ph idx="1"/>
          </p:nvPr>
        </p:nvSpPr>
        <p:spPr>
          <a:xfrm>
            <a:off x="838200" y="1825625"/>
            <a:ext cx="5528733" cy="4351338"/>
          </a:xfrm>
        </p:spPr>
        <p:txBody>
          <a:bodyPr/>
          <a:lstStyle/>
          <a:p>
            <a:pPr lvl="0" algn="just">
              <a:lnSpc>
                <a:spcPct val="150000"/>
              </a:lnSpc>
            </a:pPr>
            <a:r>
              <a:rPr lang="en-GB" sz="2000" dirty="0">
                <a:latin typeface="Times New Roman" panose="02020603050405020304" pitchFamily="18" charset="0"/>
                <a:cs typeface="Times New Roman" panose="02020603050405020304" pitchFamily="18" charset="0"/>
              </a:rPr>
              <a:t>Cortisol within chronic stress can induce several neurodegenerative diseases and psychological disorders (Knezevic et al. 2023).</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Due to disrupting childhood, Jenny may be affected by the immunosuppressive process that leads to metabolic issues. </a:t>
            </a:r>
            <a:endParaRPr lang="en-IN" sz="2000" dirty="0">
              <a:latin typeface="Times New Roman" panose="02020603050405020304" pitchFamily="18" charset="0"/>
              <a:cs typeface="Times New Roman" panose="02020603050405020304" pitchFamily="18" charset="0"/>
            </a:endParaRPr>
          </a:p>
          <a:p>
            <a:endParaRPr lang="en-IN" dirty="0"/>
          </a:p>
        </p:txBody>
      </p:sp>
      <p:pic>
        <p:nvPicPr>
          <p:cNvPr id="5122" name="Picture 2" descr="Symptoms of High Cortisol in Females: Don't Ignore These | Credihealth">
            <a:extLst>
              <a:ext uri="{FF2B5EF4-FFF2-40B4-BE49-F238E27FC236}">
                <a16:creationId xmlns:a16="http://schemas.microsoft.com/office/drawing/2014/main" id="{1D6539EA-91DF-5205-B437-90F1A00B0B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6999" y="1825625"/>
            <a:ext cx="4876801" cy="330517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475434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FB27-6406-EB72-3457-504721E42397}"/>
              </a:ext>
            </a:extLst>
          </p:cNvPr>
          <p:cNvSpPr>
            <a:spLocks noGrp="1"/>
          </p:cNvSpPr>
          <p:nvPr>
            <p:ph type="title"/>
          </p:nvPr>
        </p:nvSpPr>
        <p:spPr>
          <a:xfrm>
            <a:off x="838200" y="365125"/>
            <a:ext cx="4038600" cy="1325563"/>
          </a:xfrm>
        </p:spPr>
        <p:txBody>
          <a:bodyPr>
            <a:normAutofit fontScale="90000"/>
          </a:bodyPr>
          <a:lstStyle/>
          <a:p>
            <a:pPr algn="just">
              <a:lnSpc>
                <a:spcPct val="150000"/>
              </a:lnSpc>
            </a:pPr>
            <a:br>
              <a:rPr lang="en-GB" b="1" dirty="0"/>
            </a:br>
            <a:r>
              <a:rPr lang="en-GB" sz="2700" b="1" dirty="0">
                <a:latin typeface="Times New Roman" panose="02020603050405020304" pitchFamily="18" charset="0"/>
                <a:cs typeface="Times New Roman" panose="02020603050405020304" pitchFamily="18" charset="0"/>
              </a:rPr>
              <a:t>Nature vs Nurture Discussion</a:t>
            </a:r>
            <a:br>
              <a:rPr lang="en-IN" b="1" dirty="0"/>
            </a:br>
            <a:endParaRPr lang="en-IN" dirty="0"/>
          </a:p>
        </p:txBody>
      </p:sp>
      <p:sp>
        <p:nvSpPr>
          <p:cNvPr id="3" name="Content Placeholder 2">
            <a:extLst>
              <a:ext uri="{FF2B5EF4-FFF2-40B4-BE49-F238E27FC236}">
                <a16:creationId xmlns:a16="http://schemas.microsoft.com/office/drawing/2014/main" id="{A47D9BD2-F0C7-5FDD-7E95-3D1EA84E7A82}"/>
              </a:ext>
            </a:extLst>
          </p:cNvPr>
          <p:cNvSpPr>
            <a:spLocks noGrp="1"/>
          </p:cNvSpPr>
          <p:nvPr>
            <p:ph idx="1"/>
          </p:nvPr>
        </p:nvSpPr>
        <p:spPr>
          <a:xfrm>
            <a:off x="838200" y="1825625"/>
            <a:ext cx="4919133" cy="4351338"/>
          </a:xfrm>
        </p:spPr>
        <p:txBody>
          <a:bodyPr/>
          <a:lstStyle/>
          <a:p>
            <a:pPr lvl="0" algn="just">
              <a:lnSpc>
                <a:spcPct val="150000"/>
              </a:lnSpc>
            </a:pPr>
            <a:r>
              <a:rPr lang="en-GB" sz="2000" dirty="0">
                <a:latin typeface="Times New Roman" panose="02020603050405020304" pitchFamily="18" charset="0"/>
                <a:cs typeface="Times New Roman" panose="02020603050405020304" pitchFamily="18" charset="0"/>
              </a:rPr>
              <a:t>Several stress reactivity patterns can introduce stereo genetic system alteration that increases depression and anxiety (Filetti et al. 2024).</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This problem can induce various epigenetic stress responses and terminal illness.</a:t>
            </a:r>
            <a:endParaRPr lang="en-IN" sz="2000" dirty="0">
              <a:latin typeface="Times New Roman" panose="02020603050405020304" pitchFamily="18" charset="0"/>
              <a:cs typeface="Times New Roman" panose="02020603050405020304" pitchFamily="18" charset="0"/>
            </a:endParaRPr>
          </a:p>
          <a:p>
            <a:endParaRPr lang="en-IN" dirty="0"/>
          </a:p>
        </p:txBody>
      </p:sp>
      <p:pic>
        <p:nvPicPr>
          <p:cNvPr id="6148" name="Picture 4" descr="A Comprehensive Overview of Stress, Resilience, and Neuroplasticity  Mechanisms">
            <a:extLst>
              <a:ext uri="{FF2B5EF4-FFF2-40B4-BE49-F238E27FC236}">
                <a16:creationId xmlns:a16="http://schemas.microsoft.com/office/drawing/2014/main" id="{B27BBB24-39C9-4457-C831-91A0B535D5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9198" y="1825625"/>
            <a:ext cx="5054601" cy="4050242"/>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59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A06CF-274A-6BDF-5D6E-05FDC4C1A8E7}"/>
              </a:ext>
            </a:extLst>
          </p:cNvPr>
          <p:cNvSpPr>
            <a:spLocks noGrp="1"/>
          </p:cNvSpPr>
          <p:nvPr>
            <p:ph type="title"/>
          </p:nvPr>
        </p:nvSpPr>
        <p:spPr>
          <a:xfrm>
            <a:off x="838200" y="365125"/>
            <a:ext cx="5969000" cy="1325563"/>
          </a:xfrm>
        </p:spPr>
        <p:txBody>
          <a:bodyPr>
            <a:normAutofit fontScale="90000"/>
          </a:bodyPr>
          <a:lstStyle/>
          <a:p>
            <a:pPr algn="just">
              <a:lnSpc>
                <a:spcPct val="150000"/>
              </a:lnSpc>
            </a:pPr>
            <a:br>
              <a:rPr lang="en-GB" b="1" dirty="0"/>
            </a:br>
            <a:r>
              <a:rPr lang="en-GB" sz="2700" b="1" dirty="0">
                <a:latin typeface="Times New Roman" panose="02020603050405020304" pitchFamily="18" charset="0"/>
                <a:cs typeface="Times New Roman" panose="02020603050405020304" pitchFamily="18" charset="0"/>
              </a:rPr>
              <a:t>Current Risks for Jenny (Applied Analysis)</a:t>
            </a:r>
            <a:br>
              <a:rPr lang="en-IN" b="1" dirty="0"/>
            </a:br>
            <a:endParaRPr lang="en-IN" dirty="0"/>
          </a:p>
        </p:txBody>
      </p:sp>
      <p:sp>
        <p:nvSpPr>
          <p:cNvPr id="3" name="Content Placeholder 2">
            <a:extLst>
              <a:ext uri="{FF2B5EF4-FFF2-40B4-BE49-F238E27FC236}">
                <a16:creationId xmlns:a16="http://schemas.microsoft.com/office/drawing/2014/main" id="{F675C3A9-B6AD-6646-AEF0-5ABE963766EC}"/>
              </a:ext>
            </a:extLst>
          </p:cNvPr>
          <p:cNvSpPr>
            <a:spLocks noGrp="1"/>
          </p:cNvSpPr>
          <p:nvPr>
            <p:ph idx="1"/>
          </p:nvPr>
        </p:nvSpPr>
        <p:spPr>
          <a:xfrm>
            <a:off x="838200" y="1825625"/>
            <a:ext cx="5545667" cy="4351338"/>
          </a:xfrm>
        </p:spPr>
        <p:txBody>
          <a:bodyPr/>
          <a:lstStyle/>
          <a:p>
            <a:pPr lvl="0" algn="just">
              <a:lnSpc>
                <a:spcPct val="150000"/>
              </a:lnSpc>
            </a:pPr>
            <a:r>
              <a:rPr lang="en-GB" sz="2000" dirty="0">
                <a:latin typeface="Times New Roman" panose="02020603050405020304" pitchFamily="18" charset="0"/>
                <a:cs typeface="Times New Roman" panose="02020603050405020304" pitchFamily="18" charset="0"/>
              </a:rPr>
              <a:t>Jenny may face several interpersonal violence and mental as well as physical health issues (Hassmén and Hindman, 2025).</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As a survivor, Jenny may face low self-esteem and relationship instability.</a:t>
            </a:r>
            <a:endParaRPr lang="en-IN" sz="2000" dirty="0">
              <a:latin typeface="Times New Roman" panose="02020603050405020304" pitchFamily="18" charset="0"/>
              <a:cs typeface="Times New Roman" panose="02020603050405020304" pitchFamily="18" charset="0"/>
            </a:endParaRPr>
          </a:p>
          <a:p>
            <a:endParaRPr lang="en-IN" dirty="0"/>
          </a:p>
        </p:txBody>
      </p:sp>
      <p:pic>
        <p:nvPicPr>
          <p:cNvPr id="7170" name="Picture 2" descr="How anxiety has many Hong Kong Gen Zs in its grip, and the ways they are  breaking free | South China Morning Post">
            <a:extLst>
              <a:ext uri="{FF2B5EF4-FFF2-40B4-BE49-F238E27FC236}">
                <a16:creationId xmlns:a16="http://schemas.microsoft.com/office/drawing/2014/main" id="{B6B3F4BA-AE42-C276-BA0C-5A82622FEC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7200" y="1825625"/>
            <a:ext cx="4792133" cy="379624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7132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FFF37-65BE-5F9B-4277-26F4859B47F5}"/>
              </a:ext>
            </a:extLst>
          </p:cNvPr>
          <p:cNvSpPr>
            <a:spLocks noGrp="1"/>
          </p:cNvSpPr>
          <p:nvPr>
            <p:ph type="title"/>
          </p:nvPr>
        </p:nvSpPr>
        <p:spPr>
          <a:xfrm>
            <a:off x="2564090" y="0"/>
            <a:ext cx="4685121" cy="1819374"/>
          </a:xfrm>
        </p:spPr>
        <p:txBody>
          <a:bodyPr>
            <a:normAutofit fontScale="90000"/>
          </a:bodyPr>
          <a:lstStyle/>
          <a:p>
            <a:pPr algn="just">
              <a:lnSpc>
                <a:spcPct val="150000"/>
              </a:lnSpc>
            </a:pPr>
            <a:br>
              <a:rPr lang="en-GB" sz="2700" b="1" dirty="0">
                <a:latin typeface="Times New Roman" panose="02020603050405020304" pitchFamily="18" charset="0"/>
                <a:cs typeface="Times New Roman" panose="02020603050405020304" pitchFamily="18" charset="0"/>
              </a:rPr>
            </a:br>
            <a:r>
              <a:rPr lang="en-GB" sz="2700" b="1" dirty="0">
                <a:latin typeface="Times New Roman" panose="02020603050405020304" pitchFamily="18" charset="0"/>
                <a:cs typeface="Times New Roman" panose="02020603050405020304" pitchFamily="18" charset="0"/>
              </a:rPr>
              <a:t>Evidence-Based Support Plan (Theory-Based Interventions)</a:t>
            </a:r>
            <a:br>
              <a:rPr lang="en-IN" b="1" dirty="0"/>
            </a:br>
            <a:endParaRPr lang="en-IN" dirty="0"/>
          </a:p>
        </p:txBody>
      </p:sp>
      <p:graphicFrame>
        <p:nvGraphicFramePr>
          <p:cNvPr id="4" name="Content Placeholder 3">
            <a:extLst>
              <a:ext uri="{FF2B5EF4-FFF2-40B4-BE49-F238E27FC236}">
                <a16:creationId xmlns:a16="http://schemas.microsoft.com/office/drawing/2014/main" id="{EC1E86F1-AC18-F96A-2A0A-B06F793C3E58}"/>
              </a:ext>
            </a:extLst>
          </p:cNvPr>
          <p:cNvGraphicFramePr>
            <a:graphicFrameLocks noGrp="1"/>
          </p:cNvGraphicFramePr>
          <p:nvPr>
            <p:ph idx="1"/>
            <p:extLst>
              <p:ext uri="{D42A27DB-BD31-4B8C-83A1-F6EECF244321}">
                <p14:modId xmlns:p14="http://schemas.microsoft.com/office/powerpoint/2010/main" val="2694442821"/>
              </p:ext>
            </p:extLst>
          </p:nvPr>
        </p:nvGraphicFramePr>
        <p:xfrm>
          <a:off x="838200" y="2239496"/>
          <a:ext cx="8001000" cy="4191475"/>
        </p:xfrm>
        <a:graphic>
          <a:graphicData uri="http://schemas.openxmlformats.org/drawingml/2006/table">
            <a:tbl>
              <a:tblPr>
                <a:tableStyleId>{5C22544A-7EE6-4342-B048-85BDC9FD1C3A}</a:tableStyleId>
              </a:tblPr>
              <a:tblGrid>
                <a:gridCol w="4000500">
                  <a:extLst>
                    <a:ext uri="{9D8B030D-6E8A-4147-A177-3AD203B41FA5}">
                      <a16:colId xmlns:a16="http://schemas.microsoft.com/office/drawing/2014/main" val="344576618"/>
                    </a:ext>
                  </a:extLst>
                </a:gridCol>
                <a:gridCol w="4000500">
                  <a:extLst>
                    <a:ext uri="{9D8B030D-6E8A-4147-A177-3AD203B41FA5}">
                      <a16:colId xmlns:a16="http://schemas.microsoft.com/office/drawing/2014/main" val="101768480"/>
                    </a:ext>
                  </a:extLst>
                </a:gridCol>
              </a:tblGrid>
              <a:tr h="465194">
                <a:tc>
                  <a:txBody>
                    <a:bodyPr/>
                    <a:lstStyle/>
                    <a:p>
                      <a:pPr algn="just">
                        <a:lnSpc>
                          <a:spcPct val="150000"/>
                        </a:lnSpc>
                        <a:buNone/>
                      </a:pPr>
                      <a:r>
                        <a:rPr lang="en-GB" sz="1600" b="1">
                          <a:effectLst/>
                          <a:latin typeface="Times New Roman" panose="02020603050405020304" pitchFamily="18" charset="0"/>
                          <a:cs typeface="Times New Roman" panose="02020603050405020304" pitchFamily="18" charset="0"/>
                        </a:rPr>
                        <a:t>Support Plans</a:t>
                      </a:r>
                      <a:endParaRPr lang="en-IN"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buNone/>
                      </a:pPr>
                      <a:r>
                        <a:rPr lang="en-GB" sz="1600" b="1" dirty="0">
                          <a:effectLst/>
                          <a:latin typeface="Times New Roman" panose="02020603050405020304" pitchFamily="18" charset="0"/>
                          <a:cs typeface="Times New Roman" panose="02020603050405020304" pitchFamily="18" charset="0"/>
                        </a:rPr>
                        <a:t>Community care referral</a:t>
                      </a:r>
                      <a:endParaRPr lang="en-IN"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30060944"/>
                  </a:ext>
                </a:extLst>
              </a:tr>
              <a:tr h="844193">
                <a:tc>
                  <a:txBody>
                    <a:bodyPr/>
                    <a:lstStyle/>
                    <a:p>
                      <a:pPr algn="just">
                        <a:lnSpc>
                          <a:spcPct val="150000"/>
                        </a:lnSpc>
                        <a:buNone/>
                      </a:pPr>
                      <a:r>
                        <a:rPr lang="en-GB" sz="1600" b="1">
                          <a:effectLst/>
                          <a:latin typeface="Times New Roman" panose="02020603050405020304" pitchFamily="18" charset="0"/>
                          <a:cs typeface="Times New Roman" panose="02020603050405020304" pitchFamily="18" charset="0"/>
                        </a:rPr>
                        <a:t>Secure-Base Reinforcement</a:t>
                      </a:r>
                      <a:endParaRPr lang="en-IN"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buNone/>
                      </a:pPr>
                      <a:r>
                        <a:rPr lang="en-GB" sz="1600" dirty="0">
                          <a:effectLst/>
                          <a:latin typeface="Times New Roman" panose="02020603050405020304" pitchFamily="18" charset="0"/>
                          <a:cs typeface="Times New Roman" panose="02020603050405020304" pitchFamily="18" charset="0"/>
                        </a:rPr>
                        <a:t>Network Security</a:t>
                      </a:r>
                      <a:endParaRPr lang="en-IN" sz="1600" dirty="0">
                        <a:effectLst/>
                        <a:latin typeface="Times New Roman" panose="02020603050405020304" pitchFamily="18" charset="0"/>
                        <a:cs typeface="Times New Roman" panose="02020603050405020304" pitchFamily="18" charset="0"/>
                      </a:endParaRPr>
                    </a:p>
                    <a:p>
                      <a:pPr algn="just">
                        <a:lnSpc>
                          <a:spcPct val="150000"/>
                        </a:lnSpc>
                        <a:buNone/>
                      </a:pPr>
                      <a:r>
                        <a:rPr lang="en-GB" sz="1600" dirty="0">
                          <a:effectLst/>
                          <a:latin typeface="Times New Roman" panose="02020603050405020304" pitchFamily="18" charset="0"/>
                          <a:cs typeface="Times New Roman" panose="02020603050405020304" pitchFamily="18" charset="0"/>
                        </a:rPr>
                        <a:t>Support groups</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830800835"/>
                  </a:ext>
                </a:extLst>
              </a:tr>
              <a:tr h="1223190">
                <a:tc>
                  <a:txBody>
                    <a:bodyPr/>
                    <a:lstStyle/>
                    <a:p>
                      <a:pPr algn="just">
                        <a:lnSpc>
                          <a:spcPct val="150000"/>
                        </a:lnSpc>
                        <a:buNone/>
                      </a:pPr>
                      <a:r>
                        <a:rPr lang="en-GB" sz="1600" b="1">
                          <a:effectLst/>
                          <a:latin typeface="Times New Roman" panose="02020603050405020304" pitchFamily="18" charset="0"/>
                          <a:cs typeface="Times New Roman" panose="02020603050405020304" pitchFamily="18" charset="0"/>
                        </a:rPr>
                        <a:t>Young-Carer Support Services</a:t>
                      </a:r>
                      <a:endParaRPr lang="en-IN" sz="1600" b="1">
                        <a:effectLst/>
                        <a:latin typeface="Times New Roman" panose="02020603050405020304" pitchFamily="18" charset="0"/>
                        <a:cs typeface="Times New Roman" panose="02020603050405020304" pitchFamily="18" charset="0"/>
                      </a:endParaRPr>
                    </a:p>
                    <a:p>
                      <a:pPr algn="just">
                        <a:lnSpc>
                          <a:spcPct val="150000"/>
                        </a:lnSpc>
                        <a:buNone/>
                      </a:pPr>
                      <a:r>
                        <a:rPr lang="en-GB" sz="1600" b="1">
                          <a:effectLst/>
                          <a:latin typeface="Times New Roman" panose="02020603050405020304" pitchFamily="18" charset="0"/>
                          <a:cs typeface="Times New Roman" panose="02020603050405020304" pitchFamily="18" charset="0"/>
                        </a:rPr>
                        <a:t> </a:t>
                      </a:r>
                      <a:endParaRPr lang="en-IN"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buNone/>
                      </a:pPr>
                      <a:r>
                        <a:rPr lang="en-GB" sz="1600" dirty="0">
                          <a:effectLst/>
                          <a:latin typeface="Times New Roman" panose="02020603050405020304" pitchFamily="18" charset="0"/>
                          <a:cs typeface="Times New Roman" panose="02020603050405020304" pitchFamily="18" charset="0"/>
                        </a:rPr>
                        <a:t>Respite care</a:t>
                      </a:r>
                      <a:endParaRPr lang="en-IN" sz="1600" dirty="0">
                        <a:effectLst/>
                        <a:latin typeface="Times New Roman" panose="02020603050405020304" pitchFamily="18" charset="0"/>
                        <a:cs typeface="Times New Roman" panose="02020603050405020304" pitchFamily="18" charset="0"/>
                      </a:endParaRPr>
                    </a:p>
                    <a:p>
                      <a:pPr algn="just">
                        <a:lnSpc>
                          <a:spcPct val="150000"/>
                        </a:lnSpc>
                        <a:buNone/>
                      </a:pPr>
                      <a:r>
                        <a:rPr lang="en-GB" sz="1600" dirty="0">
                          <a:effectLst/>
                          <a:latin typeface="Times New Roman" panose="02020603050405020304" pitchFamily="18" charset="0"/>
                          <a:cs typeface="Times New Roman" panose="02020603050405020304" pitchFamily="18" charset="0"/>
                        </a:rPr>
                        <a:t>Psychoeducation</a:t>
                      </a:r>
                      <a:endParaRPr lang="en-IN" sz="1600" dirty="0">
                        <a:effectLst/>
                        <a:latin typeface="Times New Roman" panose="02020603050405020304" pitchFamily="18" charset="0"/>
                        <a:cs typeface="Times New Roman" panose="02020603050405020304" pitchFamily="18" charset="0"/>
                      </a:endParaRPr>
                    </a:p>
                    <a:p>
                      <a:pPr algn="just">
                        <a:lnSpc>
                          <a:spcPct val="150000"/>
                        </a:lnSpc>
                        <a:buNone/>
                      </a:pPr>
                      <a:r>
                        <a:rPr lang="en-GB" sz="1600" dirty="0">
                          <a:effectLst/>
                          <a:latin typeface="Times New Roman" panose="02020603050405020304" pitchFamily="18" charset="0"/>
                          <a:cs typeface="Times New Roman" panose="02020603050405020304" pitchFamily="18" charset="0"/>
                        </a:rPr>
                        <a:t> </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470602420"/>
                  </a:ext>
                </a:extLst>
              </a:tr>
              <a:tr h="844193">
                <a:tc>
                  <a:txBody>
                    <a:bodyPr/>
                    <a:lstStyle/>
                    <a:p>
                      <a:pPr algn="just">
                        <a:lnSpc>
                          <a:spcPct val="150000"/>
                        </a:lnSpc>
                        <a:buNone/>
                      </a:pPr>
                      <a:r>
                        <a:rPr lang="en-GB" sz="1600" b="1">
                          <a:effectLst/>
                          <a:latin typeface="Times New Roman" panose="02020603050405020304" pitchFamily="18" charset="0"/>
                          <a:cs typeface="Times New Roman" panose="02020603050405020304" pitchFamily="18" charset="0"/>
                        </a:rPr>
                        <a:t>School-Based Emotional Support</a:t>
                      </a:r>
                      <a:endParaRPr lang="en-IN"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buNone/>
                      </a:pPr>
                      <a:r>
                        <a:rPr lang="en-GB" sz="1600" dirty="0">
                          <a:effectLst/>
                          <a:latin typeface="Times New Roman" panose="02020603050405020304" pitchFamily="18" charset="0"/>
                          <a:cs typeface="Times New Roman" panose="02020603050405020304" pitchFamily="18" charset="0"/>
                        </a:rPr>
                        <a:t>Counselling</a:t>
                      </a:r>
                      <a:endParaRPr lang="en-IN" sz="1600" dirty="0">
                        <a:effectLst/>
                        <a:latin typeface="Times New Roman" panose="02020603050405020304" pitchFamily="18" charset="0"/>
                        <a:cs typeface="Times New Roman" panose="02020603050405020304" pitchFamily="18" charset="0"/>
                      </a:endParaRPr>
                    </a:p>
                    <a:p>
                      <a:pPr algn="just">
                        <a:lnSpc>
                          <a:spcPct val="150000"/>
                        </a:lnSpc>
                        <a:buNone/>
                      </a:pPr>
                      <a:r>
                        <a:rPr lang="en-GB" sz="1600" dirty="0">
                          <a:effectLst/>
                          <a:latin typeface="Times New Roman" panose="02020603050405020304" pitchFamily="18" charset="0"/>
                          <a:cs typeface="Times New Roman" panose="02020603050405020304" pitchFamily="18" charset="0"/>
                        </a:rPr>
                        <a:t>Academic flexibility</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2707622140"/>
                  </a:ext>
                </a:extLst>
              </a:tr>
              <a:tr h="783517">
                <a:tc>
                  <a:txBody>
                    <a:bodyPr/>
                    <a:lstStyle/>
                    <a:p>
                      <a:pPr algn="just">
                        <a:lnSpc>
                          <a:spcPct val="150000"/>
                        </a:lnSpc>
                        <a:buNone/>
                      </a:pPr>
                      <a:r>
                        <a:rPr lang="en-GB" sz="1600" b="1" dirty="0">
                          <a:effectLst/>
                          <a:latin typeface="Times New Roman" panose="02020603050405020304" pitchFamily="18" charset="0"/>
                          <a:cs typeface="Times New Roman" panose="02020603050405020304" pitchFamily="18" charset="0"/>
                        </a:rPr>
                        <a:t>Mother’s Support Plan</a:t>
                      </a:r>
                      <a:endParaRPr lang="en-IN"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buNone/>
                      </a:pPr>
                      <a:r>
                        <a:rPr lang="en-GB" sz="1600" dirty="0">
                          <a:effectLst/>
                          <a:latin typeface="Times New Roman" panose="02020603050405020304" pitchFamily="18" charset="0"/>
                          <a:cs typeface="Times New Roman" panose="02020603050405020304" pitchFamily="18" charset="0"/>
                        </a:rPr>
                        <a:t>Occupational therapy</a:t>
                      </a:r>
                      <a:endParaRPr lang="en-IN" sz="1600" dirty="0">
                        <a:effectLst/>
                        <a:latin typeface="Times New Roman" panose="02020603050405020304" pitchFamily="18" charset="0"/>
                        <a:cs typeface="Times New Roman" panose="02020603050405020304" pitchFamily="18" charset="0"/>
                      </a:endParaRPr>
                    </a:p>
                    <a:p>
                      <a:pPr algn="just">
                        <a:lnSpc>
                          <a:spcPct val="150000"/>
                        </a:lnSpc>
                        <a:buNone/>
                      </a:pPr>
                      <a:r>
                        <a:rPr lang="en-GB" sz="1600" dirty="0">
                          <a:effectLst/>
                          <a:latin typeface="Times New Roman" panose="02020603050405020304" pitchFamily="18" charset="0"/>
                          <a:cs typeface="Times New Roman" panose="02020603050405020304" pitchFamily="18" charset="0"/>
                        </a:rPr>
                        <a:t>Memory assessment</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011732819"/>
                  </a:ext>
                </a:extLst>
              </a:tr>
            </a:tbl>
          </a:graphicData>
        </a:graphic>
      </p:graphicFrame>
      <p:pic>
        <p:nvPicPr>
          <p:cNvPr id="2050" name="Picture 2" descr="Care plan cartoon Images - Free ...">
            <a:extLst>
              <a:ext uri="{FF2B5EF4-FFF2-40B4-BE49-F238E27FC236}">
                <a16:creationId xmlns:a16="http://schemas.microsoft.com/office/drawing/2014/main" id="{37A7B2F9-24D2-E441-ADD6-58AD413988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9200" y="2239496"/>
            <a:ext cx="2951162" cy="372533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526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864C5-C855-9A89-2A64-1C943A3D2AAA}"/>
              </a:ext>
            </a:extLst>
          </p:cNvPr>
          <p:cNvSpPr>
            <a:spLocks noGrp="1"/>
          </p:cNvSpPr>
          <p:nvPr>
            <p:ph type="title"/>
          </p:nvPr>
        </p:nvSpPr>
        <p:spPr>
          <a:xfrm>
            <a:off x="838200" y="365125"/>
            <a:ext cx="5105400" cy="1325563"/>
          </a:xfrm>
        </p:spPr>
        <p:txBody>
          <a:bodyPr>
            <a:normAutofit fontScale="90000"/>
          </a:bodyPr>
          <a:lstStyle/>
          <a:p>
            <a:pPr algn="just">
              <a:lnSpc>
                <a:spcPct val="150000"/>
              </a:lnSpc>
            </a:pPr>
            <a:br>
              <a:rPr lang="en-GB" sz="2700" b="1" dirty="0">
                <a:latin typeface="Times New Roman" panose="02020603050405020304" pitchFamily="18" charset="0"/>
                <a:cs typeface="Times New Roman" panose="02020603050405020304" pitchFamily="18" charset="0"/>
              </a:rPr>
            </a:br>
            <a:r>
              <a:rPr lang="en-GB" sz="2700" b="1" dirty="0">
                <a:latin typeface="Times New Roman" panose="02020603050405020304" pitchFamily="18" charset="0"/>
                <a:cs typeface="Times New Roman" panose="02020603050405020304" pitchFamily="18" charset="0"/>
              </a:rPr>
              <a:t>Critical Evaluation of Theory in Health &amp; Social Care Context</a:t>
            </a:r>
            <a:br>
              <a:rPr lang="en-IN" b="1" dirty="0"/>
            </a:br>
            <a:endParaRPr lang="en-IN" dirty="0"/>
          </a:p>
        </p:txBody>
      </p:sp>
      <p:sp>
        <p:nvSpPr>
          <p:cNvPr id="3" name="Content Placeholder 2">
            <a:extLst>
              <a:ext uri="{FF2B5EF4-FFF2-40B4-BE49-F238E27FC236}">
                <a16:creationId xmlns:a16="http://schemas.microsoft.com/office/drawing/2014/main" id="{9916AE3C-79E1-0BBA-1E42-B49AD739D9C1}"/>
              </a:ext>
            </a:extLst>
          </p:cNvPr>
          <p:cNvSpPr>
            <a:spLocks noGrp="1"/>
          </p:cNvSpPr>
          <p:nvPr>
            <p:ph idx="1"/>
          </p:nvPr>
        </p:nvSpPr>
        <p:spPr>
          <a:xfrm>
            <a:off x="838200" y="1825625"/>
            <a:ext cx="5257800" cy="4351338"/>
          </a:xfrm>
        </p:spPr>
        <p:txBody>
          <a:bodyPr/>
          <a:lstStyle/>
          <a:p>
            <a:pPr lvl="0" algn="just">
              <a:lnSpc>
                <a:spcPct val="150000"/>
              </a:lnSpc>
            </a:pPr>
            <a:r>
              <a:rPr lang="en-GB" sz="2000" dirty="0">
                <a:latin typeface="Times New Roman" panose="02020603050405020304" pitchFamily="18" charset="0"/>
                <a:cs typeface="Times New Roman" panose="02020603050405020304" pitchFamily="18" charset="0"/>
              </a:rPr>
              <a:t>This theoretical approach highlights strengths through several hospitality policies and emotional needs (Hani, 2024).</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Theoretical limitations highlight ignoring the socio-economic context and several cultural factors.</a:t>
            </a:r>
            <a:endParaRPr lang="en-IN" sz="2000" dirty="0">
              <a:latin typeface="Times New Roman" panose="02020603050405020304" pitchFamily="18" charset="0"/>
              <a:cs typeface="Times New Roman" panose="02020603050405020304" pitchFamily="18" charset="0"/>
            </a:endParaRPr>
          </a:p>
          <a:p>
            <a:endParaRPr lang="en-IN" dirty="0"/>
          </a:p>
        </p:txBody>
      </p:sp>
      <p:pic>
        <p:nvPicPr>
          <p:cNvPr id="8194" name="Picture 2" descr="John Bowlby's Attachment Theory">
            <a:extLst>
              <a:ext uri="{FF2B5EF4-FFF2-40B4-BE49-F238E27FC236}">
                <a16:creationId xmlns:a16="http://schemas.microsoft.com/office/drawing/2014/main" id="{A2EB2622-13F8-F7F7-9FEC-166C354B8A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7867" y="1498599"/>
            <a:ext cx="4715933" cy="3860801"/>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7817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E5A3-A4EC-38A1-4ED9-C7C4C8034F7C}"/>
              </a:ext>
            </a:extLst>
          </p:cNvPr>
          <p:cNvSpPr>
            <a:spLocks noGrp="1"/>
          </p:cNvSpPr>
          <p:nvPr>
            <p:ph type="title"/>
          </p:nvPr>
        </p:nvSpPr>
        <p:spPr>
          <a:xfrm>
            <a:off x="838200" y="365125"/>
            <a:ext cx="2125133" cy="1325563"/>
          </a:xfrm>
        </p:spPr>
        <p:txBody>
          <a:bodyPr>
            <a:normAutofit fontScale="90000"/>
          </a:bodyPr>
          <a:lstStyle/>
          <a:p>
            <a:pPr algn="just">
              <a:lnSpc>
                <a:spcPct val="150000"/>
              </a:lnSpc>
            </a:pPr>
            <a:br>
              <a:rPr lang="en-GB" b="1" dirty="0"/>
            </a:br>
            <a:r>
              <a:rPr lang="en-GB" sz="2700" b="1" dirty="0">
                <a:latin typeface="Times New Roman" panose="02020603050405020304" pitchFamily="18" charset="0"/>
                <a:cs typeface="Times New Roman" panose="02020603050405020304" pitchFamily="18" charset="0"/>
              </a:rPr>
              <a:t>Conclusion</a:t>
            </a:r>
            <a:br>
              <a:rPr lang="en-IN" b="1" dirty="0"/>
            </a:br>
            <a:endParaRPr lang="en-IN" dirty="0"/>
          </a:p>
        </p:txBody>
      </p:sp>
      <p:sp>
        <p:nvSpPr>
          <p:cNvPr id="3" name="Content Placeholder 2">
            <a:extLst>
              <a:ext uri="{FF2B5EF4-FFF2-40B4-BE49-F238E27FC236}">
                <a16:creationId xmlns:a16="http://schemas.microsoft.com/office/drawing/2014/main" id="{ECD26058-EE55-909B-70B6-ABFA68A87EF0}"/>
              </a:ext>
            </a:extLst>
          </p:cNvPr>
          <p:cNvSpPr>
            <a:spLocks noGrp="1"/>
          </p:cNvSpPr>
          <p:nvPr>
            <p:ph idx="1"/>
          </p:nvPr>
        </p:nvSpPr>
        <p:spPr>
          <a:xfrm>
            <a:off x="838200" y="1825625"/>
            <a:ext cx="5850467" cy="4351338"/>
          </a:xfrm>
        </p:spPr>
        <p:txBody>
          <a:bodyPr/>
          <a:lstStyle/>
          <a:p>
            <a:pPr lvl="0" algn="just">
              <a:lnSpc>
                <a:spcPct val="150000"/>
              </a:lnSpc>
            </a:pPr>
            <a:r>
              <a:rPr lang="en-GB" sz="2000" dirty="0">
                <a:latin typeface="Times New Roman" panose="02020603050405020304" pitchFamily="18" charset="0"/>
                <a:cs typeface="Times New Roman" panose="02020603050405020304" pitchFamily="18" charset="0"/>
              </a:rPr>
              <a:t>This study highlighted Jenny’s vulnerable developmental stage that impacted her emotional attachment.</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A well-structured support plan has been incorporated in this study.</a:t>
            </a:r>
            <a:endParaRPr lang="en-IN" sz="2000" dirty="0">
              <a:latin typeface="Times New Roman" panose="02020603050405020304" pitchFamily="18" charset="0"/>
              <a:cs typeface="Times New Roman" panose="02020603050405020304" pitchFamily="18" charset="0"/>
            </a:endParaRPr>
          </a:p>
          <a:p>
            <a:endParaRPr lang="en-IN" dirty="0"/>
          </a:p>
        </p:txBody>
      </p:sp>
      <p:pic>
        <p:nvPicPr>
          <p:cNvPr id="9220" name="Picture 4" descr="Attachment Theory: How Childhood Affects Life - Sprouts - Learning Videos -  Social Sciences">
            <a:extLst>
              <a:ext uri="{FF2B5EF4-FFF2-40B4-BE49-F238E27FC236}">
                <a16:creationId xmlns:a16="http://schemas.microsoft.com/office/drawing/2014/main" id="{D977455E-5F72-EF18-3E8B-20DB475FFB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1894" y="1690688"/>
            <a:ext cx="4251906" cy="339047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371799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58257-B132-9690-BA6E-3274FD54FBF5}"/>
              </a:ext>
            </a:extLst>
          </p:cNvPr>
          <p:cNvSpPr>
            <a:spLocks noGrp="1"/>
          </p:cNvSpPr>
          <p:nvPr>
            <p:ph type="title"/>
          </p:nvPr>
        </p:nvSpPr>
        <p:spPr>
          <a:xfrm>
            <a:off x="838200" y="365125"/>
            <a:ext cx="2446867" cy="1325563"/>
          </a:xfrm>
        </p:spPr>
        <p:txBody>
          <a:bodyPr>
            <a:normAutofit/>
          </a:bodyPr>
          <a:lstStyle/>
          <a:p>
            <a:pPr algn="just">
              <a:lnSpc>
                <a:spcPct val="150000"/>
              </a:lnSpc>
            </a:pPr>
            <a:r>
              <a:rPr lang="en-GB" sz="2400" b="1" dirty="0">
                <a:latin typeface="Times New Roman" panose="02020603050405020304" pitchFamily="18" charset="0"/>
                <a:cs typeface="Times New Roman" panose="02020603050405020304" pitchFamily="18" charset="0"/>
              </a:rPr>
              <a:t>References</a:t>
            </a:r>
            <a:br>
              <a:rPr lang="en-IN" sz="2400" b="1" dirty="0">
                <a:latin typeface="Times New Roman" panose="02020603050405020304" pitchFamily="18" charset="0"/>
                <a:cs typeface="Times New Roman" panose="02020603050405020304" pitchFamily="18" charset="0"/>
              </a:rPr>
            </a:br>
            <a:endParaRPr lang="en-IN"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D1F79FD-E223-77A3-C0F8-2AEE978E4523}"/>
              </a:ext>
            </a:extLst>
          </p:cNvPr>
          <p:cNvSpPr>
            <a:spLocks noGrp="1"/>
          </p:cNvSpPr>
          <p:nvPr>
            <p:ph idx="1"/>
          </p:nvPr>
        </p:nvSpPr>
        <p:spPr/>
        <p:txBody>
          <a:bodyPr>
            <a:normAutofit fontScale="62500" lnSpcReduction="20000"/>
          </a:bodyPr>
          <a:lstStyle/>
          <a:p>
            <a:pPr algn="just">
              <a:lnSpc>
                <a:spcPct val="170000"/>
              </a:lnSpc>
            </a:pPr>
            <a:r>
              <a:rPr lang="en-GB" dirty="0">
                <a:latin typeface="Times New Roman" panose="02020603050405020304" pitchFamily="18" charset="0"/>
                <a:cs typeface="Times New Roman" panose="02020603050405020304" pitchFamily="18" charset="0"/>
              </a:rPr>
              <a:t>Filetti, C., Kane-Grade, F. and Gunnar, M., (2024). The development of stress reactivity and regulation in children and adolescents. </a:t>
            </a:r>
            <a:r>
              <a:rPr lang="en-GB" i="1" dirty="0">
                <a:latin typeface="Times New Roman" panose="02020603050405020304" pitchFamily="18" charset="0"/>
                <a:cs typeface="Times New Roman" panose="02020603050405020304" pitchFamily="18" charset="0"/>
              </a:rPr>
              <a:t>Current Neuropharmacology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22</a:t>
            </a:r>
            <a:r>
              <a:rPr lang="en-GB" dirty="0">
                <a:latin typeface="Times New Roman" panose="02020603050405020304" pitchFamily="18" charset="0"/>
                <a:cs typeface="Times New Roman" panose="02020603050405020304" pitchFamily="18" charset="0"/>
              </a:rPr>
              <a:t>(3), pp.395-419.</a:t>
            </a:r>
            <a:r>
              <a:rPr lang="en-GB" dirty="0">
                <a:latin typeface="Times New Roman" panose="02020603050405020304" pitchFamily="18" charset="0"/>
                <a:cs typeface="Times New Roman" panose="02020603050405020304" pitchFamily="18" charset="0"/>
                <a:hlinkClick r:id="rId2"/>
              </a:rPr>
              <a:t>https://www.benthamdirect.com/content/journals/cn/10.2174/1570159X21666230808120504</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Hani, S., (2024). Dynamics of Social Work Approach in Childcare; An Analysis of Integration of Islamic Kafala Theory and Bowlby’s Attachment Theory and Application Thereof in Childcare in Saudi Arabia. </a:t>
            </a:r>
            <a:r>
              <a:rPr lang="en-GB" i="1" dirty="0">
                <a:latin typeface="Times New Roman" panose="02020603050405020304" pitchFamily="18" charset="0"/>
                <a:cs typeface="Times New Roman" panose="02020603050405020304" pitchFamily="18" charset="0"/>
              </a:rPr>
              <a:t>Advances in Humanities and Contemporary Studies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5</a:t>
            </a:r>
            <a:r>
              <a:rPr lang="en-GB" dirty="0">
                <a:latin typeface="Times New Roman" panose="02020603050405020304" pitchFamily="18" charset="0"/>
                <a:cs typeface="Times New Roman" panose="02020603050405020304" pitchFamily="18" charset="0"/>
              </a:rPr>
              <a:t>(2), pp.149-161.</a:t>
            </a:r>
            <a:r>
              <a:rPr lang="en-GB" dirty="0">
                <a:latin typeface="Times New Roman" panose="02020603050405020304" pitchFamily="18" charset="0"/>
                <a:cs typeface="Times New Roman" panose="02020603050405020304" pitchFamily="18" charset="0"/>
                <a:hlinkClick r:id="rId3"/>
              </a:rPr>
              <a:t>https://publisher.uthm.edu.my/periodicals/</a:t>
            </a:r>
            <a:r>
              <a:rPr lang="en-GB" dirty="0" err="1">
                <a:latin typeface="Times New Roman" panose="02020603050405020304" pitchFamily="18" charset="0"/>
                <a:cs typeface="Times New Roman" panose="02020603050405020304" pitchFamily="18" charset="0"/>
                <a:hlinkClick r:id="rId3"/>
              </a:rPr>
              <a:t>index.php</a:t>
            </a:r>
            <a:r>
              <a:rPr lang="en-GB" dirty="0">
                <a:latin typeface="Times New Roman" panose="02020603050405020304" pitchFamily="18" charset="0"/>
                <a:cs typeface="Times New Roman" panose="02020603050405020304" pitchFamily="18" charset="0"/>
                <a:hlinkClick r:id="rId3"/>
              </a:rPr>
              <a:t>/</a:t>
            </a:r>
            <a:r>
              <a:rPr lang="en-GB" dirty="0" err="1">
                <a:latin typeface="Times New Roman" panose="02020603050405020304" pitchFamily="18" charset="0"/>
                <a:cs typeface="Times New Roman" panose="02020603050405020304" pitchFamily="18" charset="0"/>
                <a:hlinkClick r:id="rId3"/>
              </a:rPr>
              <a:t>ahcs</a:t>
            </a:r>
            <a:r>
              <a:rPr lang="en-GB" dirty="0">
                <a:latin typeface="Times New Roman" panose="02020603050405020304" pitchFamily="18" charset="0"/>
                <a:cs typeface="Times New Roman" panose="02020603050405020304" pitchFamily="18" charset="0"/>
                <a:hlinkClick r:id="rId3"/>
              </a:rPr>
              <a:t>/article/view/16129</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Hassmén, P. and Hindman, E., (2025). </a:t>
            </a:r>
            <a:r>
              <a:rPr lang="en-GB" i="1" dirty="0">
                <a:latin typeface="Times New Roman" panose="02020603050405020304" pitchFamily="18" charset="0"/>
                <a:cs typeface="Times New Roman" panose="02020603050405020304" pitchFamily="18" charset="0"/>
              </a:rPr>
              <a:t>Emotion Control Strategies for Peak Performance in Neurodivergent Brains</a:t>
            </a:r>
            <a:r>
              <a:rPr lang="en-GB" dirty="0">
                <a:latin typeface="Times New Roman" panose="02020603050405020304" pitchFamily="18" charset="0"/>
                <a:cs typeface="Times New Roman" panose="02020603050405020304" pitchFamily="18" charset="0"/>
              </a:rPr>
              <a:t>. Springer Nature.</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Khadka, C., (2022). The evolution of attachment theory: From Bowlby to modern perspectives. </a:t>
            </a:r>
            <a:r>
              <a:rPr lang="en-GB" i="1" dirty="0">
                <a:latin typeface="Times New Roman" panose="02020603050405020304" pitchFamily="18" charset="0"/>
                <a:cs typeface="Times New Roman" panose="02020603050405020304" pitchFamily="18" charset="0"/>
              </a:rPr>
              <a:t>TUTA Journal</a:t>
            </a:r>
            <a:r>
              <a:rPr lang="en-GB" dirty="0">
                <a:latin typeface="Times New Roman" panose="02020603050405020304" pitchFamily="18" charset="0"/>
                <a:cs typeface="Times New Roman" panose="02020603050405020304" pitchFamily="18" charset="0"/>
              </a:rPr>
              <a:t>, pp.125-140.</a:t>
            </a:r>
            <a:r>
              <a:rPr lang="en-GB" dirty="0">
                <a:latin typeface="Times New Roman" panose="02020603050405020304" pitchFamily="18" charset="0"/>
                <a:cs typeface="Times New Roman" panose="02020603050405020304" pitchFamily="18" charset="0"/>
                <a:hlinkClick r:id="rId4"/>
              </a:rPr>
              <a:t>https://nepjol.info/</a:t>
            </a:r>
            <a:r>
              <a:rPr lang="en-GB" dirty="0" err="1">
                <a:latin typeface="Times New Roman" panose="02020603050405020304" pitchFamily="18" charset="0"/>
                <a:cs typeface="Times New Roman" panose="02020603050405020304" pitchFamily="18" charset="0"/>
                <a:hlinkClick r:id="rId4"/>
              </a:rPr>
              <a:t>index.php</a:t>
            </a:r>
            <a:r>
              <a:rPr lang="en-GB" dirty="0">
                <a:latin typeface="Times New Roman" panose="02020603050405020304" pitchFamily="18" charset="0"/>
                <a:cs typeface="Times New Roman" panose="02020603050405020304" pitchFamily="18" charset="0"/>
                <a:hlinkClick r:id="rId4"/>
              </a:rPr>
              <a:t>/</a:t>
            </a:r>
            <a:r>
              <a:rPr lang="en-GB" dirty="0" err="1">
                <a:latin typeface="Times New Roman" panose="02020603050405020304" pitchFamily="18" charset="0"/>
                <a:cs typeface="Times New Roman" panose="02020603050405020304" pitchFamily="18" charset="0"/>
                <a:hlinkClick r:id="rId4"/>
              </a:rPr>
              <a:t>tutaj</a:t>
            </a:r>
            <a:r>
              <a:rPr lang="en-GB" dirty="0">
                <a:latin typeface="Times New Roman" panose="02020603050405020304" pitchFamily="18" charset="0"/>
                <a:cs typeface="Times New Roman" panose="02020603050405020304" pitchFamily="18" charset="0"/>
                <a:hlinkClick r:id="rId4"/>
              </a:rPr>
              <a:t>/article/view/74328</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Knezevic, E., </a:t>
            </a:r>
            <a:r>
              <a:rPr lang="en-GB" dirty="0" err="1">
                <a:latin typeface="Times New Roman" panose="02020603050405020304" pitchFamily="18" charset="0"/>
                <a:cs typeface="Times New Roman" panose="02020603050405020304" pitchFamily="18" charset="0"/>
              </a:rPr>
              <a:t>Nenic</a:t>
            </a:r>
            <a:r>
              <a:rPr lang="en-GB" dirty="0">
                <a:latin typeface="Times New Roman" panose="02020603050405020304" pitchFamily="18" charset="0"/>
                <a:cs typeface="Times New Roman" panose="02020603050405020304" pitchFamily="18" charset="0"/>
              </a:rPr>
              <a:t>, K., Milanovic, V. and Knezevic, N.N., (2023). The role of cortisol in chronic stress, neurodegenerative diseases, and psychological disorders. </a:t>
            </a:r>
            <a:r>
              <a:rPr lang="en-GB" i="1" dirty="0">
                <a:latin typeface="Times New Roman" panose="02020603050405020304" pitchFamily="18" charset="0"/>
                <a:cs typeface="Times New Roman" panose="02020603050405020304" pitchFamily="18" charset="0"/>
              </a:rPr>
              <a:t>Cells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12</a:t>
            </a:r>
            <a:r>
              <a:rPr lang="en-GB" dirty="0">
                <a:latin typeface="Times New Roman" panose="02020603050405020304" pitchFamily="18" charset="0"/>
                <a:cs typeface="Times New Roman" panose="02020603050405020304" pitchFamily="18" charset="0"/>
              </a:rPr>
              <a:t>(23), p.2726.</a:t>
            </a:r>
            <a:r>
              <a:rPr lang="en-GB" dirty="0">
                <a:latin typeface="Times New Roman" panose="02020603050405020304" pitchFamily="18" charset="0"/>
                <a:cs typeface="Times New Roman" panose="02020603050405020304" pitchFamily="18" charset="0"/>
                <a:hlinkClick r:id="rId5"/>
              </a:rPr>
              <a:t>https://www.mdpi.com/2073-4409/12/23/2726?utm.com</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Venezia, V., (2023). </a:t>
            </a:r>
            <a:r>
              <a:rPr lang="en-GB" i="1" dirty="0">
                <a:latin typeface="Times New Roman" panose="02020603050405020304" pitchFamily="18" charset="0"/>
                <a:cs typeface="Times New Roman" panose="02020603050405020304" pitchFamily="18" charset="0"/>
              </a:rPr>
              <a:t>Attachment Theory in relationships: Useful tools to increase stability and build happy and lasting bonds. A journey from childhood to adulthood</a:t>
            </a:r>
            <a:r>
              <a:rPr lang="en-GB" dirty="0">
                <a:latin typeface="Times New Roman" panose="02020603050405020304" pitchFamily="18" charset="0"/>
                <a:cs typeface="Times New Roman" panose="02020603050405020304" pitchFamily="18" charset="0"/>
              </a:rPr>
              <a:t>. Vincenzo Venezia.</a:t>
            </a:r>
            <a:endParaRPr lang="en-IN"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4878396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32</TotalTime>
  <Words>1455</Words>
  <Application>Microsoft Office PowerPoint</Application>
  <PresentationFormat>Widescreen</PresentationFormat>
  <Paragraphs>76</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Century Gothic</vt:lpstr>
      <vt:lpstr>Times New Roman</vt:lpstr>
      <vt:lpstr>Wingdings 3</vt:lpstr>
      <vt:lpstr>Wisp</vt:lpstr>
      <vt:lpstr>Programme: Certificate of Higher Education in Health and Social Care Module: Psychology in Health and Social Care Module code: LCHS4010 Assignment Title: Assessment 1: Individual Presentation             . Name : KEDIJA ALI HUSSEN . ID NUMBER: 2434785  </vt:lpstr>
      <vt:lpstr>Introduction &amp; Scenario Overview </vt:lpstr>
      <vt:lpstr>Overview of Bowlby’s Attachment Theory  </vt:lpstr>
      <vt:lpstr> Why Bowlby is Appropriate for This Scenario (Critical Justification) </vt:lpstr>
      <vt:lpstr> Impact of the Past 5 Years on Jenny’s Development </vt:lpstr>
      <vt:lpstr> Nature vs Nurture Discussion </vt:lpstr>
      <vt:lpstr> Current Risks for Jenny (Applied Analysis) </vt:lpstr>
      <vt:lpstr> Evidence-Based Support Plan (Theory-Based Interventions) </vt:lpstr>
      <vt:lpstr> Critical Evaluation of Theory in Health &amp; Social Care Context </vt:lpstr>
      <vt:lpstr> 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Certificate of Higher Education in Health and Social Care Module: Psychology in Health and Social Care Module code: LCHS4010 Assignment Title: Assessment 1: Individual Presentation             . Name : KEDIJA ALI HUSSEN . ID NUMBER: 2434785</dc:title>
  <dc:creator>amt95212@outlook.com</dc:creator>
  <cp:lastModifiedBy>user</cp:lastModifiedBy>
  <cp:revision>3</cp:revision>
  <dcterms:created xsi:type="dcterms:W3CDTF">2026-02-26T12:04:22Z</dcterms:created>
  <dcterms:modified xsi:type="dcterms:W3CDTF">2026-03-10T18:14:22Z</dcterms:modified>
</cp:coreProperties>
</file>