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3"/>
  </p:notesMasterIdLst>
  <p:sldIdLst>
    <p:sldId id="256" r:id="rId2"/>
    <p:sldId id="274" r:id="rId3"/>
    <p:sldId id="260" r:id="rId4"/>
    <p:sldId id="276" r:id="rId5"/>
    <p:sldId id="281" r:id="rId6"/>
    <p:sldId id="282" r:id="rId7"/>
    <p:sldId id="283" r:id="rId8"/>
    <p:sldId id="277" r:id="rId9"/>
    <p:sldId id="278" r:id="rId10"/>
    <p:sldId id="279" r:id="rId11"/>
    <p:sldId id="280" r:id="rId12"/>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895" autoAdjust="0"/>
    <p:restoredTop sz="94660"/>
  </p:normalViewPr>
  <p:slideViewPr>
    <p:cSldViewPr snapToGrid="0">
      <p:cViewPr varScale="1">
        <p:scale>
          <a:sx n="80" d="100"/>
          <a:sy n="80" d="100"/>
        </p:scale>
        <p:origin x="-102" y="-18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F563D9-6B24-401A-8C98-AE703C65AB14}" type="datetimeFigureOut">
              <a:rPr lang="zh-CN" altLang="en-US" smtClean="0"/>
              <a:t>2021/6/3</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745038-F412-47FB-B589-AB67FF938E71}" type="slidenum">
              <a:rPr lang="zh-CN" altLang="en-US" smtClean="0"/>
              <a:t>‹#›</a:t>
            </a:fld>
            <a:endParaRPr lang="zh-CN" altLang="en-US"/>
          </a:p>
        </p:txBody>
      </p:sp>
    </p:spTree>
    <p:extLst>
      <p:ext uri="{BB962C8B-B14F-4D97-AF65-F5344CB8AC3E}">
        <p14:creationId xmlns:p14="http://schemas.microsoft.com/office/powerpoint/2010/main" val="18383895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p>
        </p:txBody>
      </p:sp>
      <p:sp>
        <p:nvSpPr>
          <p:cNvPr id="4" name="日期占位符 3"/>
          <p:cNvSpPr>
            <a:spLocks noGrp="1"/>
          </p:cNvSpPr>
          <p:nvPr>
            <p:ph type="dt" sz="half" idx="10"/>
          </p:nvPr>
        </p:nvSpPr>
        <p:spPr/>
        <p:txBody>
          <a:bodyPr/>
          <a:lstStyle/>
          <a:p>
            <a:fld id="{EFDBE2AD-86B9-42FA-A520-AB6F0158C6DA}" type="datetimeFigureOut">
              <a:rPr lang="zh-CN" altLang="en-US" smtClean="0"/>
              <a:t>2021/6/3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2173F6-70B1-4E07-9C33-CAB2621251E3}"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hasCustomPrompt="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EFDBE2AD-86B9-42FA-A520-AB6F0158C6DA}" type="datetimeFigureOut">
              <a:rPr lang="zh-CN" altLang="en-US" smtClean="0"/>
              <a:t>2021/6/3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2173F6-70B1-4E07-9C33-CAB2621251E3}"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p:cNvSpPr>
            <a:spLocks noGrp="1"/>
          </p:cNvSpPr>
          <p:nvPr>
            <p:ph type="dt" sz="half" idx="10"/>
          </p:nvPr>
        </p:nvSpPr>
        <p:spPr/>
        <p:txBody>
          <a:bodyPr/>
          <a:lstStyle/>
          <a:p>
            <a:fld id="{EFDBE2AD-86B9-42FA-A520-AB6F0158C6DA}" type="datetimeFigureOut">
              <a:rPr lang="zh-CN" altLang="en-US" smtClean="0"/>
              <a:t>2021/6/3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2173F6-70B1-4E07-9C33-CAB2621251E3}"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EFDBE2AD-86B9-42FA-A520-AB6F0158C6DA}" type="datetimeFigureOut">
              <a:rPr lang="zh-CN" altLang="en-US" smtClean="0"/>
              <a:t>2021/6/3</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2173F6-70B1-4E07-9C33-CAB2621251E3}"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EFDBE2AD-86B9-42FA-A520-AB6F0158C6DA}" type="datetimeFigureOut">
              <a:rPr lang="zh-CN" altLang="en-US" smtClean="0"/>
              <a:t>2021/6/3</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D2173F6-70B1-4E07-9C33-CAB2621251E3}"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EFDBE2AD-86B9-42FA-A520-AB6F0158C6DA}" type="datetimeFigureOut">
              <a:rPr lang="zh-CN" altLang="en-US" smtClean="0"/>
              <a:t>2021/6/3</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2173F6-70B1-4E07-9C33-CAB2621251E3}"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EFDBE2AD-86B9-42FA-A520-AB6F0158C6DA}" type="datetimeFigureOut">
              <a:rPr lang="zh-CN" altLang="en-US" smtClean="0"/>
              <a:t>2021/6/3</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7D2173F6-70B1-4E07-9C33-CAB2621251E3}"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EFDBE2AD-86B9-42FA-A520-AB6F0158C6DA}" type="datetimeFigureOut">
              <a:rPr lang="zh-CN" altLang="en-US" smtClean="0"/>
              <a:t>2021/6/3</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2173F6-70B1-4E07-9C33-CAB2621251E3}"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EFDBE2AD-86B9-42FA-A520-AB6F0158C6DA}" type="datetimeFigureOut">
              <a:rPr lang="zh-CN" altLang="en-US" smtClean="0"/>
              <a:t>2021/6/3</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2173F6-70B1-4E07-9C33-CAB2621251E3}"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hasCustomPrompt="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EFDBE2AD-86B9-42FA-A520-AB6F0158C6DA}" type="datetimeFigureOut">
              <a:rPr lang="zh-CN" altLang="en-US" smtClean="0"/>
              <a:t>2021/6/3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2173F6-70B1-4E07-9C33-CAB2621251E3}" type="slidenum">
              <a:rPr lang="zh-CN" altLang="en-US" smtClean="0"/>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EFDBE2AD-86B9-42FA-A520-AB6F0158C6DA}" type="datetimeFigureOut">
              <a:rPr lang="zh-CN" altLang="en-US" smtClean="0"/>
              <a:t>2021/6/3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2173F6-70B1-4E07-9C33-CAB2621251E3}" type="slidenum">
              <a:rPr lang="zh-CN" altLang="en-US" smtClean="0"/>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DBE2AD-86B9-42FA-A520-AB6F0158C6DA}" type="datetimeFigureOut">
              <a:rPr lang="zh-CN" altLang="en-US" smtClean="0"/>
              <a:t>2021/6/3</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2173F6-70B1-4E07-9C33-CAB2621251E3}"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p:cNvPicPr>
            <a:picLocks noChangeAspect="1"/>
          </p:cNvPicPr>
          <p:nvPr/>
        </p:nvPicPr>
        <p:blipFill>
          <a:blip r:embed="rId2"/>
          <a:stretch>
            <a:fillRect/>
          </a:stretch>
        </p:blipFill>
        <p:spPr>
          <a:xfrm>
            <a:off x="8702463" y="2929495"/>
            <a:ext cx="2032731" cy="3350988"/>
          </a:xfrm>
          <a:prstGeom prst="rect">
            <a:avLst/>
          </a:prstGeom>
        </p:spPr>
      </p:pic>
      <p:pic>
        <p:nvPicPr>
          <p:cNvPr id="10" name="图片 9"/>
          <p:cNvPicPr>
            <a:picLocks noChangeAspect="1"/>
          </p:cNvPicPr>
          <p:nvPr/>
        </p:nvPicPr>
        <p:blipFill>
          <a:blip r:embed="rId3"/>
          <a:stretch>
            <a:fillRect/>
          </a:stretch>
        </p:blipFill>
        <p:spPr>
          <a:xfrm>
            <a:off x="3730315" y="2309338"/>
            <a:ext cx="4027790" cy="2817687"/>
          </a:xfrm>
          <a:prstGeom prst="rect">
            <a:avLst/>
          </a:prstGeom>
        </p:spPr>
      </p:pic>
      <p:sp>
        <p:nvSpPr>
          <p:cNvPr id="4" name="矩形 3"/>
          <p:cNvSpPr/>
          <p:nvPr/>
        </p:nvSpPr>
        <p:spPr>
          <a:xfrm>
            <a:off x="1754395" y="892275"/>
            <a:ext cx="8559922" cy="769441"/>
          </a:xfrm>
          <a:prstGeom prst="rect">
            <a:avLst/>
          </a:prstGeom>
        </p:spPr>
        <p:txBody>
          <a:bodyPr wrap="square">
            <a:spAutoFit/>
          </a:bodyPr>
          <a:lstStyle/>
          <a:p>
            <a:pPr lvl="0" algn="ctr">
              <a:defRPr/>
            </a:pPr>
            <a:r>
              <a:rPr lang="en-US" altLang="zh-CN" sz="4400" b="1" dirty="0" smtClean="0">
                <a:solidFill>
                  <a:prstClr val="black"/>
                </a:solidFill>
                <a:latin typeface="Times New Roman" panose="02020603050405020304" pitchFamily="18" charset="0"/>
                <a:ea typeface="等线" panose="02010600030101010101" pitchFamily="2" charset="-122"/>
                <a:cs typeface="Times New Roman" panose="02020603050405020304" pitchFamily="18" charset="0"/>
              </a:rPr>
              <a:t>Tablet Personal </a:t>
            </a:r>
            <a:r>
              <a:rPr lang="en-US" altLang="zh-CN" sz="4400" b="1" dirty="0">
                <a:solidFill>
                  <a:prstClr val="black"/>
                </a:solidFill>
                <a:latin typeface="Times New Roman" panose="02020603050405020304" pitchFamily="18" charset="0"/>
                <a:ea typeface="等线" panose="02010600030101010101" pitchFamily="2" charset="-122"/>
                <a:cs typeface="Times New Roman" panose="02020603050405020304" pitchFamily="18" charset="0"/>
              </a:rPr>
              <a:t>Computer</a:t>
            </a:r>
            <a:endParaRPr lang="zh-CN" altLang="en-US" sz="4400" b="1" dirty="0">
              <a:solidFill>
                <a:prstClr val="black"/>
              </a:solidFill>
              <a:latin typeface="Times New Roman" panose="02020603050405020304" pitchFamily="18" charset="0"/>
              <a:ea typeface="等线" panose="02010600030101010101" pitchFamily="2" charset="-122"/>
              <a:cs typeface="Times New Roman" panose="02020603050405020304" pitchFamily="18" charset="0"/>
            </a:endParaRPr>
          </a:p>
        </p:txBody>
      </p:sp>
      <p:sp>
        <p:nvSpPr>
          <p:cNvPr id="5" name="矩形 4"/>
          <p:cNvSpPr/>
          <p:nvPr/>
        </p:nvSpPr>
        <p:spPr>
          <a:xfrm>
            <a:off x="8702463" y="2435027"/>
            <a:ext cx="2390398" cy="646331"/>
          </a:xfrm>
          <a:prstGeom prst="rect">
            <a:avLst/>
          </a:prstGeom>
        </p:spPr>
        <p:txBody>
          <a:bodyPr wrap="none">
            <a:spAutoFit/>
          </a:bodyPr>
          <a:lstStyle/>
          <a:p>
            <a:pPr marL="0" marR="0" lvl="0" indent="0" algn="just" defTabSz="914400" rtl="0" eaLnBrk="1" fontAlgn="auto" latinLnBrk="0" hangingPunct="1">
              <a:lnSpc>
                <a:spcPct val="100000"/>
              </a:lnSpc>
              <a:spcBef>
                <a:spcPts val="0"/>
              </a:spcBef>
              <a:spcAft>
                <a:spcPts val="0"/>
              </a:spcAft>
              <a:buClrTx/>
              <a:buSzTx/>
              <a:buFontTx/>
              <a:buNone/>
              <a:defRPr/>
            </a:pPr>
            <a:r>
              <a:rPr kumimoji="0" lang="en-US" altLang="zh-CN" sz="3600" b="0" i="0" u="none" strike="noStrike" kern="1200" cap="none" spc="0" normalizeH="0" baseline="0" noProof="0" dirty="0">
                <a:ln>
                  <a:noFill/>
                </a:ln>
                <a:solidFill>
                  <a:prstClr val="black"/>
                </a:solidFill>
                <a:effectLst/>
                <a:uLnTx/>
                <a:uFillTx/>
                <a:latin typeface="Times New Roman" panose="02020603050405020304" pitchFamily="18" charset="0"/>
                <a:ea typeface="等线" panose="02010600030101010101" pitchFamily="2" charset="-122"/>
                <a:cs typeface="Times New Roman" panose="02020603050405020304" pitchFamily="18" charset="0"/>
              </a:rPr>
              <a:t>M</a:t>
            </a:r>
            <a:r>
              <a:rPr kumimoji="0" lang="zh-CN" altLang="en-US" sz="3600" b="0" i="0" u="none" strike="noStrike" kern="1200" cap="none" spc="0" normalizeH="0" baseline="0" noProof="0" dirty="0">
                <a:ln>
                  <a:noFill/>
                </a:ln>
                <a:solidFill>
                  <a:prstClr val="black"/>
                </a:solidFill>
                <a:effectLst/>
                <a:uLnTx/>
                <a:uFillTx/>
                <a:latin typeface="Times New Roman" panose="02020603050405020304" pitchFamily="18" charset="0"/>
                <a:ea typeface="等线" panose="02010600030101010101" pitchFamily="2" charset="-122"/>
                <a:cs typeface="Times New Roman" panose="02020603050405020304" pitchFamily="18" charset="0"/>
              </a:rPr>
              <a:t>ember</a:t>
            </a:r>
            <a:r>
              <a:rPr kumimoji="0" lang="en-US" altLang="zh-CN" sz="3600" b="0" i="0" u="none" strike="noStrike" kern="1200" cap="none" spc="0" normalizeH="0" baseline="0" noProof="0" dirty="0">
                <a:ln>
                  <a:noFill/>
                </a:ln>
                <a:solidFill>
                  <a:prstClr val="black"/>
                </a:solidFill>
                <a:effectLst/>
                <a:uLnTx/>
                <a:uFillTx/>
                <a:latin typeface="Times New Roman" panose="02020603050405020304" pitchFamily="18" charset="0"/>
                <a:ea typeface="等线" panose="02010600030101010101" pitchFamily="2" charset="-122"/>
                <a:cs typeface="Times New Roman" panose="02020603050405020304" pitchFamily="18" charset="0"/>
              </a:rPr>
              <a:t>s</a:t>
            </a:r>
            <a:r>
              <a:rPr kumimoji="0" lang="zh-CN" altLang="en-US" sz="3600" b="0" i="0" u="none" strike="noStrike" kern="1200" cap="none" spc="0" normalizeH="0" baseline="0" noProof="0" dirty="0">
                <a:ln>
                  <a:noFill/>
                </a:ln>
                <a:solidFill>
                  <a:prstClr val="black"/>
                </a:solidFill>
                <a:effectLst/>
                <a:uLnTx/>
                <a:uFillTx/>
                <a:latin typeface="Times New Roman" panose="02020603050405020304" pitchFamily="18" charset="0"/>
                <a:ea typeface="等线" panose="02010600030101010101" pitchFamily="2" charset="-122"/>
                <a:cs typeface="Times New Roman" panose="02020603050405020304" pitchFamily="18" charset="0"/>
              </a:rPr>
              <a:t>：</a:t>
            </a:r>
          </a:p>
        </p:txBody>
      </p:sp>
      <p:pic>
        <p:nvPicPr>
          <p:cNvPr id="8" name="图片 7"/>
          <p:cNvPicPr>
            <a:picLocks noChangeAspect="1"/>
          </p:cNvPicPr>
          <p:nvPr/>
        </p:nvPicPr>
        <p:blipFill>
          <a:blip r:embed="rId4"/>
          <a:stretch>
            <a:fillRect/>
          </a:stretch>
        </p:blipFill>
        <p:spPr>
          <a:xfrm>
            <a:off x="592731" y="2568332"/>
            <a:ext cx="3008497" cy="3389943"/>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圆角矩形 19"/>
          <p:cNvSpPr/>
          <p:nvPr/>
        </p:nvSpPr>
        <p:spPr>
          <a:xfrm>
            <a:off x="8215847" y="1057214"/>
            <a:ext cx="3828570" cy="5465505"/>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zh-CN" altLang="en-US"/>
          </a:p>
        </p:txBody>
      </p:sp>
      <p:sp>
        <p:nvSpPr>
          <p:cNvPr id="19" name="圆角矩形 18"/>
          <p:cNvSpPr/>
          <p:nvPr/>
        </p:nvSpPr>
        <p:spPr>
          <a:xfrm>
            <a:off x="4255042" y="1057214"/>
            <a:ext cx="3828570" cy="5465505"/>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zh-CN" altLang="en-US"/>
          </a:p>
        </p:txBody>
      </p:sp>
      <p:sp>
        <p:nvSpPr>
          <p:cNvPr id="18" name="圆角矩形 17"/>
          <p:cNvSpPr/>
          <p:nvPr/>
        </p:nvSpPr>
        <p:spPr>
          <a:xfrm>
            <a:off x="304800" y="1057215"/>
            <a:ext cx="3828570" cy="5465505"/>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zh-CN" altLang="en-US"/>
          </a:p>
        </p:txBody>
      </p:sp>
      <p:sp>
        <p:nvSpPr>
          <p:cNvPr id="5" name="矩形 4"/>
          <p:cNvSpPr/>
          <p:nvPr/>
        </p:nvSpPr>
        <p:spPr>
          <a:xfrm>
            <a:off x="569780" y="235549"/>
            <a:ext cx="11317420" cy="707886"/>
          </a:xfrm>
          <a:prstGeom prst="rect">
            <a:avLst/>
          </a:prstGeom>
        </p:spPr>
        <p:txBody>
          <a:bodyPr wrap="square">
            <a:spAutoFit/>
          </a:bodyPr>
          <a:lstStyle/>
          <a:p>
            <a:pPr algn="ctr"/>
            <a:r>
              <a:rPr lang="en-US" altLang="zh-CN" sz="4000" dirty="0" smtClean="0">
                <a:solidFill>
                  <a:schemeClr val="accent1">
                    <a:lumMod val="75000"/>
                  </a:schemeClr>
                </a:solidFill>
                <a:latin typeface="Times New Roman" pitchFamily="18" charset="0"/>
                <a:cs typeface="Times New Roman" pitchFamily="18" charset="0"/>
              </a:rPr>
              <a:t>Advantages</a:t>
            </a:r>
            <a:endParaRPr lang="zh-CN" altLang="en-US" sz="4000" dirty="0">
              <a:solidFill>
                <a:schemeClr val="accent1">
                  <a:lumMod val="75000"/>
                </a:schemeClr>
              </a:solidFill>
              <a:latin typeface="Times New Roman" pitchFamily="18" charset="0"/>
              <a:cs typeface="Times New Roman" pitchFamily="18" charset="0"/>
            </a:endParaRPr>
          </a:p>
        </p:txBody>
      </p:sp>
      <p:pic>
        <p:nvPicPr>
          <p:cNvPr id="8" name="图片 7"/>
          <p:cNvPicPr>
            <a:picLocks noChangeAspect="1"/>
          </p:cNvPicPr>
          <p:nvPr/>
        </p:nvPicPr>
        <p:blipFill rotWithShape="1">
          <a:blip r:embed="rId2"/>
          <a:srcRect t="17187"/>
          <a:stretch>
            <a:fillRect/>
          </a:stretch>
        </p:blipFill>
        <p:spPr>
          <a:xfrm>
            <a:off x="419372" y="1914103"/>
            <a:ext cx="3401755" cy="2873196"/>
          </a:xfrm>
          <a:prstGeom prst="rect">
            <a:avLst/>
          </a:prstGeom>
        </p:spPr>
      </p:pic>
      <p:sp>
        <p:nvSpPr>
          <p:cNvPr id="9" name="矩形 8"/>
          <p:cNvSpPr/>
          <p:nvPr/>
        </p:nvSpPr>
        <p:spPr>
          <a:xfrm>
            <a:off x="475771" y="4889394"/>
            <a:ext cx="3394655" cy="1384995"/>
          </a:xfrm>
          <a:prstGeom prst="rect">
            <a:avLst/>
          </a:prstGeom>
        </p:spPr>
        <p:txBody>
          <a:bodyPr wrap="square">
            <a:spAutoFit/>
          </a:bodyPr>
          <a:lstStyle/>
          <a:p>
            <a:pPr algn="just"/>
            <a:r>
              <a:rPr lang="en-US" altLang="zh-CN" sz="2800" b="1" dirty="0">
                <a:solidFill>
                  <a:srgbClr val="333333"/>
                </a:solidFill>
                <a:latin typeface="Times New Roman" pitchFamily="18" charset="0"/>
                <a:cs typeface="Times New Roman" pitchFamily="18" charset="0"/>
              </a:rPr>
              <a:t>Easy to solve </a:t>
            </a:r>
            <a:r>
              <a:rPr lang="en-US" altLang="zh-CN" sz="2800" b="1" dirty="0" smtClean="0">
                <a:solidFill>
                  <a:srgbClr val="333333"/>
                </a:solidFill>
                <a:latin typeface="Times New Roman" pitchFamily="18" charset="0"/>
                <a:cs typeface="Times New Roman" pitchFamily="18" charset="0"/>
              </a:rPr>
              <a:t>all kinds </a:t>
            </a:r>
            <a:r>
              <a:rPr lang="en-US" altLang="zh-CN" sz="2800" b="1" dirty="0">
                <a:solidFill>
                  <a:srgbClr val="333333"/>
                </a:solidFill>
                <a:latin typeface="Times New Roman" pitchFamily="18" charset="0"/>
                <a:cs typeface="Times New Roman" pitchFamily="18" charset="0"/>
              </a:rPr>
              <a:t>of data statistics in the work.</a:t>
            </a:r>
          </a:p>
        </p:txBody>
      </p:sp>
      <p:sp>
        <p:nvSpPr>
          <p:cNvPr id="10" name="矩形 9"/>
          <p:cNvSpPr/>
          <p:nvPr/>
        </p:nvSpPr>
        <p:spPr>
          <a:xfrm>
            <a:off x="1153077" y="1259121"/>
            <a:ext cx="2717349" cy="584775"/>
          </a:xfrm>
          <a:prstGeom prst="rect">
            <a:avLst/>
          </a:prstGeom>
        </p:spPr>
        <p:txBody>
          <a:bodyPr wrap="square">
            <a:spAutoFit/>
          </a:bodyPr>
          <a:lstStyle/>
          <a:p>
            <a:pPr algn="just"/>
            <a:r>
              <a:rPr lang="en-US" altLang="zh-CN" sz="3200" b="1" dirty="0">
                <a:solidFill>
                  <a:srgbClr val="333333"/>
                </a:solidFill>
                <a:latin typeface="Times New Roman" pitchFamily="18" charset="0"/>
                <a:cs typeface="Times New Roman" pitchFamily="18" charset="0"/>
              </a:rPr>
              <a:t>EFFICENT</a:t>
            </a:r>
            <a:endParaRPr lang="zh-CN" altLang="en-US" sz="3200" b="1" dirty="0">
              <a:solidFill>
                <a:srgbClr val="333333"/>
              </a:solidFill>
              <a:latin typeface="Times New Roman" pitchFamily="18" charset="0"/>
              <a:cs typeface="Times New Roman" pitchFamily="18" charset="0"/>
            </a:endParaRPr>
          </a:p>
        </p:txBody>
      </p:sp>
      <p:pic>
        <p:nvPicPr>
          <p:cNvPr id="12" name="图片 11"/>
          <p:cNvPicPr>
            <a:picLocks noChangeAspect="1"/>
          </p:cNvPicPr>
          <p:nvPr/>
        </p:nvPicPr>
        <p:blipFill>
          <a:blip r:embed="rId3"/>
          <a:stretch>
            <a:fillRect/>
          </a:stretch>
        </p:blipFill>
        <p:spPr>
          <a:xfrm>
            <a:off x="4429033" y="2171242"/>
            <a:ext cx="3321067" cy="2324558"/>
          </a:xfrm>
          <a:prstGeom prst="rect">
            <a:avLst/>
          </a:prstGeom>
        </p:spPr>
      </p:pic>
      <p:sp>
        <p:nvSpPr>
          <p:cNvPr id="13" name="矩形 12"/>
          <p:cNvSpPr/>
          <p:nvPr/>
        </p:nvSpPr>
        <p:spPr>
          <a:xfrm>
            <a:off x="4303271" y="1240433"/>
            <a:ext cx="3942105" cy="584775"/>
          </a:xfrm>
          <a:prstGeom prst="rect">
            <a:avLst/>
          </a:prstGeom>
        </p:spPr>
        <p:txBody>
          <a:bodyPr wrap="none">
            <a:spAutoFit/>
          </a:bodyPr>
          <a:lstStyle/>
          <a:p>
            <a:pPr algn="just"/>
            <a:r>
              <a:rPr lang="en-US" altLang="zh-CN" sz="3200" b="1" dirty="0">
                <a:solidFill>
                  <a:srgbClr val="333333"/>
                </a:solidFill>
                <a:latin typeface="Times New Roman" pitchFamily="18" charset="0"/>
                <a:cs typeface="Times New Roman" pitchFamily="18" charset="0"/>
              </a:rPr>
              <a:t>COMMUNICATION</a:t>
            </a:r>
            <a:endParaRPr lang="zh-CN" altLang="en-US" sz="3200" b="1" dirty="0">
              <a:solidFill>
                <a:srgbClr val="333333"/>
              </a:solidFill>
              <a:latin typeface="Times New Roman" pitchFamily="18" charset="0"/>
              <a:cs typeface="Times New Roman" pitchFamily="18" charset="0"/>
            </a:endParaRPr>
          </a:p>
        </p:txBody>
      </p:sp>
      <p:sp>
        <p:nvSpPr>
          <p:cNvPr id="14" name="矩形 13"/>
          <p:cNvSpPr/>
          <p:nvPr/>
        </p:nvSpPr>
        <p:spPr>
          <a:xfrm>
            <a:off x="4429033" y="4872216"/>
            <a:ext cx="3448875" cy="1384995"/>
          </a:xfrm>
          <a:prstGeom prst="rect">
            <a:avLst/>
          </a:prstGeom>
        </p:spPr>
        <p:txBody>
          <a:bodyPr wrap="square">
            <a:spAutoFit/>
          </a:bodyPr>
          <a:lstStyle/>
          <a:p>
            <a:pPr algn="just"/>
            <a:r>
              <a:rPr lang="zh-CN" altLang="en-US" sz="2800" b="1" dirty="0" smtClean="0">
                <a:solidFill>
                  <a:srgbClr val="333333"/>
                </a:solidFill>
                <a:latin typeface="Times New Roman" pitchFamily="18" charset="0"/>
                <a:cs typeface="Times New Roman" pitchFamily="18" charset="0"/>
              </a:rPr>
              <a:t>Communicate</a:t>
            </a:r>
            <a:r>
              <a:rPr lang="en-US" altLang="zh-CN" sz="2800" b="1" dirty="0">
                <a:solidFill>
                  <a:srgbClr val="333333"/>
                </a:solidFill>
                <a:latin typeface="Times New Roman" pitchFamily="18" charset="0"/>
                <a:cs typeface="Times New Roman" pitchFamily="18" charset="0"/>
              </a:rPr>
              <a:t> </a:t>
            </a:r>
            <a:r>
              <a:rPr lang="zh-CN" altLang="en-US" sz="2800" b="1" dirty="0" smtClean="0">
                <a:solidFill>
                  <a:srgbClr val="333333"/>
                </a:solidFill>
                <a:latin typeface="Times New Roman" pitchFamily="18" charset="0"/>
                <a:cs typeface="Times New Roman" pitchFamily="18" charset="0"/>
              </a:rPr>
              <a:t>with </a:t>
            </a:r>
            <a:r>
              <a:rPr lang="zh-CN" altLang="en-US" sz="2800" b="1" dirty="0">
                <a:solidFill>
                  <a:srgbClr val="333333"/>
                </a:solidFill>
                <a:latin typeface="Times New Roman" pitchFamily="18" charset="0"/>
                <a:cs typeface="Times New Roman" pitchFamily="18" charset="0"/>
              </a:rPr>
              <a:t>people anywhere </a:t>
            </a:r>
            <a:endParaRPr lang="en-US" altLang="zh-CN" sz="2800" b="1" dirty="0">
              <a:solidFill>
                <a:srgbClr val="333333"/>
              </a:solidFill>
              <a:latin typeface="Times New Roman" pitchFamily="18" charset="0"/>
              <a:cs typeface="Times New Roman" pitchFamily="18" charset="0"/>
            </a:endParaRPr>
          </a:p>
          <a:p>
            <a:pPr algn="just"/>
            <a:r>
              <a:rPr lang="zh-CN" altLang="en-US" sz="2800" b="1" dirty="0" smtClean="0">
                <a:solidFill>
                  <a:srgbClr val="333333"/>
                </a:solidFill>
                <a:latin typeface="Times New Roman" pitchFamily="18" charset="0"/>
                <a:cs typeface="Times New Roman" pitchFamily="18" charset="0"/>
              </a:rPr>
              <a:t>and </a:t>
            </a:r>
            <a:r>
              <a:rPr lang="zh-CN" altLang="en-US" sz="2800" b="1" dirty="0">
                <a:solidFill>
                  <a:srgbClr val="333333"/>
                </a:solidFill>
                <a:latin typeface="Times New Roman" pitchFamily="18" charset="0"/>
                <a:cs typeface="Times New Roman" pitchFamily="18" charset="0"/>
              </a:rPr>
              <a:t>anytime</a:t>
            </a:r>
          </a:p>
        </p:txBody>
      </p:sp>
      <p:pic>
        <p:nvPicPr>
          <p:cNvPr id="15" name="图片 14"/>
          <p:cNvPicPr>
            <a:picLocks noChangeAspect="1"/>
          </p:cNvPicPr>
          <p:nvPr/>
        </p:nvPicPr>
        <p:blipFill rotWithShape="1">
          <a:blip r:embed="rId4"/>
          <a:srcRect l="4455" t="3189" r="3231"/>
          <a:stretch>
            <a:fillRect/>
          </a:stretch>
        </p:blipFill>
        <p:spPr>
          <a:xfrm>
            <a:off x="8397240" y="1996440"/>
            <a:ext cx="3489960" cy="2499360"/>
          </a:xfrm>
          <a:prstGeom prst="rect">
            <a:avLst/>
          </a:prstGeom>
        </p:spPr>
      </p:pic>
      <p:sp>
        <p:nvSpPr>
          <p:cNvPr id="16" name="矩形 15"/>
          <p:cNvSpPr/>
          <p:nvPr/>
        </p:nvSpPr>
        <p:spPr>
          <a:xfrm>
            <a:off x="9317187" y="1218483"/>
            <a:ext cx="1645002" cy="584775"/>
          </a:xfrm>
          <a:prstGeom prst="rect">
            <a:avLst/>
          </a:prstGeom>
        </p:spPr>
        <p:txBody>
          <a:bodyPr wrap="none">
            <a:spAutoFit/>
          </a:bodyPr>
          <a:lstStyle/>
          <a:p>
            <a:pPr algn="just"/>
            <a:r>
              <a:rPr lang="en-US" altLang="zh-CN" sz="3200" b="1" dirty="0">
                <a:solidFill>
                  <a:srgbClr val="333333"/>
                </a:solidFill>
                <a:latin typeface="Times New Roman" pitchFamily="18" charset="0"/>
                <a:cs typeface="Times New Roman" pitchFamily="18" charset="0"/>
              </a:rPr>
              <a:t>SMALL</a:t>
            </a:r>
            <a:endParaRPr lang="zh-CN" altLang="en-US" sz="3200" b="1" dirty="0">
              <a:solidFill>
                <a:srgbClr val="333333"/>
              </a:solidFill>
              <a:latin typeface="Times New Roman" pitchFamily="18" charset="0"/>
              <a:cs typeface="Times New Roman" pitchFamily="18" charset="0"/>
            </a:endParaRPr>
          </a:p>
        </p:txBody>
      </p:sp>
      <p:sp>
        <p:nvSpPr>
          <p:cNvPr id="17" name="矩形 16"/>
          <p:cNvSpPr/>
          <p:nvPr/>
        </p:nvSpPr>
        <p:spPr>
          <a:xfrm>
            <a:off x="8412861" y="4889394"/>
            <a:ext cx="4016172" cy="954107"/>
          </a:xfrm>
          <a:prstGeom prst="rect">
            <a:avLst/>
          </a:prstGeom>
        </p:spPr>
        <p:txBody>
          <a:bodyPr wrap="square">
            <a:spAutoFit/>
          </a:bodyPr>
          <a:lstStyle/>
          <a:p>
            <a:pPr algn="just"/>
            <a:r>
              <a:rPr lang="en-US" altLang="zh-CN" sz="2800" b="1" dirty="0">
                <a:solidFill>
                  <a:schemeClr val="tx1">
                    <a:lumMod val="95000"/>
                    <a:lumOff val="5000"/>
                  </a:schemeClr>
                </a:solidFill>
                <a:latin typeface="Times New Roman" pitchFamily="18" charset="0"/>
                <a:cs typeface="Times New Roman" pitchFamily="18" charset="0"/>
              </a:rPr>
              <a:t>Small size and </a:t>
            </a:r>
            <a:endParaRPr lang="en-US" altLang="zh-CN" sz="2800" b="1" dirty="0" smtClean="0">
              <a:solidFill>
                <a:schemeClr val="tx1">
                  <a:lumMod val="95000"/>
                  <a:lumOff val="5000"/>
                </a:schemeClr>
              </a:solidFill>
              <a:latin typeface="Times New Roman" pitchFamily="18" charset="0"/>
              <a:cs typeface="Times New Roman" pitchFamily="18" charset="0"/>
            </a:endParaRPr>
          </a:p>
          <a:p>
            <a:pPr algn="just"/>
            <a:r>
              <a:rPr lang="en-US" altLang="zh-CN" sz="2800" b="1" dirty="0" smtClean="0">
                <a:solidFill>
                  <a:schemeClr val="tx1">
                    <a:lumMod val="95000"/>
                    <a:lumOff val="5000"/>
                  </a:schemeClr>
                </a:solidFill>
                <a:latin typeface="Times New Roman" pitchFamily="18" charset="0"/>
                <a:cs typeface="Times New Roman" pitchFamily="18" charset="0"/>
              </a:rPr>
              <a:t>strong </a:t>
            </a:r>
            <a:r>
              <a:rPr lang="en-US" altLang="zh-CN" sz="2800" b="1" dirty="0">
                <a:solidFill>
                  <a:schemeClr val="tx1">
                    <a:lumMod val="95000"/>
                    <a:lumOff val="5000"/>
                  </a:schemeClr>
                </a:solidFill>
                <a:latin typeface="Times New Roman" pitchFamily="18" charset="0"/>
                <a:cs typeface="Times New Roman" pitchFamily="18" charset="0"/>
              </a:rPr>
              <a:t>performance</a:t>
            </a:r>
            <a:endParaRPr lang="zh-CN" altLang="en-US" sz="2800" b="1" dirty="0">
              <a:solidFill>
                <a:schemeClr val="tx1">
                  <a:lumMod val="95000"/>
                  <a:lumOff val="5000"/>
                </a:schemeClr>
              </a:solidFill>
              <a:latin typeface="Times New Roman" pitchFamily="18" charset="0"/>
              <a:cs typeface="Times New Roman" pitchFamily="18" charset="0"/>
            </a:endParaRPr>
          </a:p>
        </p:txBody>
      </p:sp>
      <p:sp>
        <p:nvSpPr>
          <p:cNvPr id="22" name="矩形 21"/>
          <p:cNvSpPr/>
          <p:nvPr/>
        </p:nvSpPr>
        <p:spPr>
          <a:xfrm>
            <a:off x="9907241" y="6492996"/>
            <a:ext cx="2329484" cy="369332"/>
          </a:xfrm>
          <a:prstGeom prst="rect">
            <a:avLst/>
          </a:prstGeom>
        </p:spPr>
        <p:txBody>
          <a:bodyPr wrap="none">
            <a:spAutoFit/>
          </a:bodyPr>
          <a:lstStyle/>
          <a:p>
            <a:r>
              <a:rPr lang="zh-CN" altLang="en-US" dirty="0"/>
              <a:t>Producer</a:t>
            </a:r>
            <a:r>
              <a:rPr lang="zh-CN" altLang="en-US" dirty="0" smtClean="0"/>
              <a:t>:</a:t>
            </a:r>
            <a:r>
              <a:rPr lang="en-US" altLang="zh-CN" dirty="0" err="1" smtClean="0"/>
              <a:t>Zhihao</a:t>
            </a:r>
            <a:r>
              <a:rPr lang="en-US" altLang="zh-CN" dirty="0" smtClean="0"/>
              <a:t> Zhu</a:t>
            </a:r>
            <a:r>
              <a:rPr lang="zh-CN" altLang="en-US" dirty="0" smtClean="0"/>
              <a:t> </a:t>
            </a:r>
            <a:endParaRPr lang="zh-CN" alt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423963" y="1006765"/>
            <a:ext cx="10709366" cy="2763792"/>
          </a:xfrm>
        </p:spPr>
        <p:txBody>
          <a:bodyPr>
            <a:normAutofit/>
          </a:bodyPr>
          <a:lstStyle/>
          <a:p>
            <a:pPr algn="just"/>
            <a:r>
              <a:rPr lang="en-US" altLang="zh-CN" sz="3200" dirty="0">
                <a:latin typeface="Times New Roman" pitchFamily="18" charset="0"/>
                <a:cs typeface="Times New Roman" pitchFamily="18" charset="0"/>
              </a:rPr>
              <a:t>It is harmful to eyes if used for a long time</a:t>
            </a:r>
            <a:r>
              <a:rPr lang="en-US" altLang="zh-CN" sz="3200" dirty="0" smtClean="0">
                <a:latin typeface="Times New Roman" pitchFamily="18" charset="0"/>
                <a:cs typeface="Times New Roman" pitchFamily="18" charset="0"/>
              </a:rPr>
              <a:t>.</a:t>
            </a:r>
          </a:p>
          <a:p>
            <a:pPr algn="just"/>
            <a:r>
              <a:rPr lang="en-US" altLang="zh-CN" sz="3200" dirty="0">
                <a:latin typeface="Times New Roman" pitchFamily="18" charset="0"/>
                <a:cs typeface="Times New Roman" pitchFamily="18" charset="0"/>
              </a:rPr>
              <a:t>When using a tablet, poor posture causes cervical </a:t>
            </a:r>
            <a:r>
              <a:rPr lang="en-US" altLang="zh-CN" sz="3200" dirty="0" smtClean="0">
                <a:latin typeface="Times New Roman" pitchFamily="18" charset="0"/>
                <a:cs typeface="Times New Roman" pitchFamily="18" charset="0"/>
              </a:rPr>
              <a:t>spondylosis.</a:t>
            </a:r>
          </a:p>
          <a:p>
            <a:pPr algn="just"/>
            <a:r>
              <a:rPr lang="en-US" altLang="zh-CN" sz="3200" dirty="0">
                <a:latin typeface="Times New Roman" pitchFamily="18" charset="0"/>
                <a:cs typeface="Times New Roman" pitchFamily="18" charset="0"/>
              </a:rPr>
              <a:t>The battery lasts for a short time and is </a:t>
            </a:r>
            <a:r>
              <a:rPr lang="en-US" altLang="zh-CN" sz="3200" dirty="0" smtClean="0">
                <a:latin typeface="Times New Roman" pitchFamily="18" charset="0"/>
                <a:cs typeface="Times New Roman" pitchFamily="18" charset="0"/>
              </a:rPr>
              <a:t>not durable.</a:t>
            </a:r>
            <a:endParaRPr lang="en-US" altLang="zh-CN" sz="3200" dirty="0">
              <a:latin typeface="Times New Roman" pitchFamily="18" charset="0"/>
              <a:cs typeface="Times New Roman" pitchFamily="18" charset="0"/>
            </a:endParaRPr>
          </a:p>
        </p:txBody>
      </p:sp>
      <p:sp>
        <p:nvSpPr>
          <p:cNvPr id="5" name="矩形 4"/>
          <p:cNvSpPr/>
          <p:nvPr/>
        </p:nvSpPr>
        <p:spPr>
          <a:xfrm>
            <a:off x="9654639" y="6205120"/>
            <a:ext cx="2688157" cy="369332"/>
          </a:xfrm>
          <a:prstGeom prst="rect">
            <a:avLst/>
          </a:prstGeom>
        </p:spPr>
        <p:txBody>
          <a:bodyPr wrap="square">
            <a:spAutoFit/>
          </a:bodyPr>
          <a:lstStyle/>
          <a:p>
            <a:r>
              <a:rPr lang="zh-CN" altLang="en-US" dirty="0"/>
              <a:t>Producer: </a:t>
            </a:r>
            <a:r>
              <a:rPr lang="en-US" altLang="zh-CN" dirty="0" err="1">
                <a:sym typeface="+mn-ea"/>
              </a:rPr>
              <a:t>Zhihao</a:t>
            </a:r>
            <a:r>
              <a:rPr lang="en-US" altLang="zh-CN" dirty="0">
                <a:sym typeface="+mn-ea"/>
              </a:rPr>
              <a:t> Zhu</a:t>
            </a:r>
            <a:endParaRPr lang="en-US" altLang="zh-CN" dirty="0"/>
          </a:p>
        </p:txBody>
      </p:sp>
      <p:pic>
        <p:nvPicPr>
          <p:cNvPr id="4" name="图片 3"/>
          <p:cNvPicPr>
            <a:picLocks noChangeAspect="1"/>
          </p:cNvPicPr>
          <p:nvPr/>
        </p:nvPicPr>
        <p:blipFill>
          <a:blip r:embed="rId2"/>
          <a:stretch>
            <a:fillRect/>
          </a:stretch>
        </p:blipFill>
        <p:spPr>
          <a:xfrm>
            <a:off x="1291214" y="3502875"/>
            <a:ext cx="9349361" cy="2335218"/>
          </a:xfrm>
          <a:prstGeom prst="rect">
            <a:avLst/>
          </a:prstGeom>
        </p:spPr>
      </p:pic>
      <p:sp>
        <p:nvSpPr>
          <p:cNvPr id="6" name="矩形 5"/>
          <p:cNvSpPr/>
          <p:nvPr/>
        </p:nvSpPr>
        <p:spPr>
          <a:xfrm>
            <a:off x="185409" y="237324"/>
            <a:ext cx="11904013" cy="769441"/>
          </a:xfrm>
          <a:prstGeom prst="rect">
            <a:avLst/>
          </a:prstGeom>
        </p:spPr>
        <p:txBody>
          <a:bodyPr wrap="square">
            <a:spAutoFit/>
          </a:bodyPr>
          <a:lstStyle/>
          <a:p>
            <a:pPr algn="ctr"/>
            <a:r>
              <a:rPr lang="en-US" altLang="zh-CN" sz="4400" dirty="0" smtClean="0">
                <a:solidFill>
                  <a:schemeClr val="accent1">
                    <a:lumMod val="75000"/>
                  </a:schemeClr>
                </a:solidFill>
                <a:latin typeface="Times New Roman" pitchFamily="18" charset="0"/>
                <a:cs typeface="Times New Roman" pitchFamily="18" charset="0"/>
              </a:rPr>
              <a:t>Imperfect</a:t>
            </a:r>
            <a:endParaRPr lang="zh-CN" altLang="en-US" sz="4400" dirty="0">
              <a:solidFill>
                <a:schemeClr val="accent1">
                  <a:lumMod val="75000"/>
                </a:schemeClr>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algn="ctr"/>
            <a:r>
              <a:rPr lang="en-US" altLang="zh-CN" b="1" dirty="0">
                <a:solidFill>
                  <a:schemeClr val="accent1"/>
                </a:solidFill>
                <a:latin typeface="Times New Roman" pitchFamily="18" charset="0"/>
                <a:cs typeface="Times New Roman" pitchFamily="18" charset="0"/>
                <a:sym typeface="+mn-ea"/>
              </a:rPr>
              <a:t>Functional team involvement</a:t>
            </a:r>
            <a:endParaRPr lang="zh-CN" altLang="en-US" dirty="0">
              <a:solidFill>
                <a:schemeClr val="accent1"/>
              </a:solidFill>
              <a:latin typeface="Times New Roman" pitchFamily="18" charset="0"/>
              <a:cs typeface="Times New Roman" pitchFamily="18" charset="0"/>
            </a:endParaRPr>
          </a:p>
        </p:txBody>
      </p:sp>
      <p:pic>
        <p:nvPicPr>
          <p:cNvPr id="4" name="内容占位符 3"/>
          <p:cNvPicPr>
            <a:picLocks noGrp="1" noChangeAspect="1"/>
          </p:cNvPicPr>
          <p:nvPr>
            <p:ph idx="1"/>
            <p:custDataLst>
              <p:tags r:id="rId1"/>
            </p:custDataLst>
          </p:nvPr>
        </p:nvPicPr>
        <p:blipFill>
          <a:blip r:embed="rId3"/>
          <a:stretch>
            <a:fillRect/>
          </a:stretch>
        </p:blipFill>
        <p:spPr>
          <a:xfrm>
            <a:off x="128439" y="1487639"/>
            <a:ext cx="11935121" cy="4005092"/>
          </a:xfrm>
          <a:prstGeom prst="rect">
            <a:avLst/>
          </a:prstGeom>
        </p:spPr>
      </p:pic>
      <p:sp>
        <p:nvSpPr>
          <p:cNvPr id="5" name="矩形 4"/>
          <p:cNvSpPr/>
          <p:nvPr/>
        </p:nvSpPr>
        <p:spPr>
          <a:xfrm>
            <a:off x="9594747" y="6191945"/>
            <a:ext cx="2447192" cy="307777"/>
          </a:xfrm>
          <a:prstGeom prst="rect">
            <a:avLst/>
          </a:prstGeom>
        </p:spPr>
        <p:txBody>
          <a:bodyPr wrap="square">
            <a:spAutoFit/>
          </a:bodyPr>
          <a:lstStyle/>
          <a:p>
            <a:pPr lvl="0"/>
            <a:r>
              <a:rPr lang="en-US" altLang="zh-CN" sz="1400" dirty="0" smtClean="0">
                <a:solidFill>
                  <a:prstClr val="black"/>
                </a:solidFill>
              </a:rPr>
              <a:t> </a:t>
            </a:r>
            <a:r>
              <a:rPr lang="zh-CN" altLang="en-US" sz="1400" dirty="0" smtClean="0">
                <a:solidFill>
                  <a:prstClr val="black"/>
                </a:solidFill>
              </a:rPr>
              <a:t>Producer</a:t>
            </a:r>
            <a:r>
              <a:rPr lang="zh-CN" altLang="en-US" sz="1400" dirty="0">
                <a:solidFill>
                  <a:prstClr val="black"/>
                </a:solidFill>
              </a:rPr>
              <a:t>: </a:t>
            </a:r>
            <a:r>
              <a:rPr lang="en-US" altLang="zh-CN" sz="1400" dirty="0" err="1" smtClean="0">
                <a:solidFill>
                  <a:prstClr val="black"/>
                </a:solidFill>
              </a:rPr>
              <a:t>Wenhao</a:t>
            </a:r>
            <a:r>
              <a:rPr lang="en-US" altLang="zh-CN" sz="1400" dirty="0" smtClean="0">
                <a:solidFill>
                  <a:prstClr val="black"/>
                </a:solidFill>
              </a:rPr>
              <a:t>  </a:t>
            </a:r>
            <a:r>
              <a:rPr lang="en-US" altLang="zh-CN" sz="1400" dirty="0">
                <a:solidFill>
                  <a:prstClr val="black"/>
                </a:solidFill>
              </a:rPr>
              <a:t>Zhang</a:t>
            </a:r>
            <a:endParaRPr lang="zh-CN" altLang="en-US" sz="1400" dirty="0">
              <a:solidFill>
                <a:prstClr val="black"/>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3458759" y="316495"/>
            <a:ext cx="3234668" cy="646331"/>
          </a:xfrm>
          <a:prstGeom prst="rect">
            <a:avLst/>
          </a:prstGeom>
        </p:spPr>
        <p:txBody>
          <a:bodyPr wrap="none">
            <a:spAutoFit/>
          </a:bodyPr>
          <a:lstStyle/>
          <a:p>
            <a:pPr lvl="0" algn="just"/>
            <a:r>
              <a:rPr lang="en-US" altLang="zh-CN" sz="3600" dirty="0">
                <a:solidFill>
                  <a:prstClr val="black"/>
                </a:solidFill>
                <a:latin typeface="Times New Roman" pitchFamily="18" charset="0"/>
                <a:cs typeface="Times New Roman" pitchFamily="18" charset="0"/>
              </a:rPr>
              <a:t>Target end-users</a:t>
            </a:r>
            <a:endParaRPr lang="zh-CN" altLang="en-US" sz="3600" dirty="0">
              <a:solidFill>
                <a:prstClr val="black"/>
              </a:solidFill>
              <a:latin typeface="Times New Roman" pitchFamily="18" charset="0"/>
              <a:cs typeface="Times New Roman" pitchFamily="18" charset="0"/>
            </a:endParaRPr>
          </a:p>
        </p:txBody>
      </p:sp>
      <p:sp>
        <p:nvSpPr>
          <p:cNvPr id="4" name="矩形 3"/>
          <p:cNvSpPr/>
          <p:nvPr/>
        </p:nvSpPr>
        <p:spPr>
          <a:xfrm>
            <a:off x="383931" y="2056364"/>
            <a:ext cx="5779477" cy="2677656"/>
          </a:xfrm>
          <a:prstGeom prst="rect">
            <a:avLst/>
          </a:prstGeom>
        </p:spPr>
        <p:txBody>
          <a:bodyPr wrap="square">
            <a:spAutoFit/>
          </a:bodyPr>
          <a:lstStyle/>
          <a:p>
            <a:pPr lvl="0" algn="just"/>
            <a:r>
              <a:rPr lang="en-US" altLang="zh-CN" sz="2400" dirty="0">
                <a:solidFill>
                  <a:prstClr val="black"/>
                </a:solidFill>
                <a:latin typeface="Times New Roman" pitchFamily="18" charset="0"/>
                <a:ea typeface="Segoe UI" panose="020B0502040204020203" pitchFamily="34" charset="0"/>
                <a:cs typeface="Times New Roman" pitchFamily="18" charset="0"/>
              </a:rPr>
              <a:t>The pie chart on the right shows the occupation distribution of end users, which shows that the majority of users are  students, freelancers, enterprise administrators and IT </a:t>
            </a:r>
            <a:r>
              <a:rPr lang="en-US" altLang="zh-CN" sz="2400" dirty="0" err="1">
                <a:solidFill>
                  <a:prstClr val="black"/>
                </a:solidFill>
                <a:latin typeface="Times New Roman" pitchFamily="18" charset="0"/>
                <a:ea typeface="Segoe UI" panose="020B0502040204020203" pitchFamily="34" charset="0"/>
                <a:cs typeface="Times New Roman" pitchFamily="18" charset="0"/>
              </a:rPr>
              <a:t>technicians.They</a:t>
            </a:r>
            <a:r>
              <a:rPr lang="en-US" altLang="zh-CN" sz="2400" dirty="0">
                <a:solidFill>
                  <a:prstClr val="black"/>
                </a:solidFill>
                <a:latin typeface="Times New Roman" pitchFamily="18" charset="0"/>
                <a:ea typeface="Segoe UI" panose="020B0502040204020203" pitchFamily="34" charset="0"/>
                <a:cs typeface="Times New Roman" pitchFamily="18" charset="0"/>
              </a:rPr>
              <a:t> are the main users of tablet computers, and they are the people who want more features of tablet computers</a:t>
            </a:r>
            <a:r>
              <a:rPr lang="en-US" altLang="zh-CN" sz="2400" dirty="0">
                <a:solidFill>
                  <a:prstClr val="black"/>
                </a:solidFill>
                <a:latin typeface="Segoe UI" panose="020B0502040204020203" pitchFamily="34" charset="0"/>
                <a:ea typeface="Segoe UI" panose="020B0502040204020203" pitchFamily="34" charset="0"/>
                <a:cs typeface="Segoe UI" panose="020B0502040204020203" pitchFamily="34" charset="0"/>
              </a:rPr>
              <a:t>.</a:t>
            </a:r>
            <a:endParaRPr lang="zh-CN" altLang="en-US" sz="2400" dirty="0">
              <a:solidFill>
                <a:prstClr val="black"/>
              </a:solidFill>
              <a:latin typeface="Segoe UI" panose="020B0502040204020203" pitchFamily="34" charset="0"/>
              <a:cs typeface="Segoe UI" panose="020B0502040204020203" pitchFamily="34" charset="0"/>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26457" y="1667586"/>
            <a:ext cx="5383212" cy="3267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矩形 4"/>
          <p:cNvSpPr/>
          <p:nvPr/>
        </p:nvSpPr>
        <p:spPr>
          <a:xfrm>
            <a:off x="7751935" y="5183023"/>
            <a:ext cx="3685624" cy="461665"/>
          </a:xfrm>
          <a:prstGeom prst="rect">
            <a:avLst/>
          </a:prstGeom>
        </p:spPr>
        <p:txBody>
          <a:bodyPr wrap="none">
            <a:spAutoFit/>
          </a:bodyPr>
          <a:lstStyle/>
          <a:p>
            <a:pPr lvl="0" algn="just"/>
            <a:r>
              <a:rPr lang="en-US" altLang="zh-CN" sz="2400" dirty="0">
                <a:solidFill>
                  <a:prstClr val="black"/>
                </a:solidFill>
                <a:latin typeface="Times New Roman" pitchFamily="18" charset="0"/>
                <a:cs typeface="Times New Roman" pitchFamily="18" charset="0"/>
              </a:rPr>
              <a:t>User occupation distribution</a:t>
            </a:r>
          </a:p>
        </p:txBody>
      </p:sp>
      <p:sp>
        <p:nvSpPr>
          <p:cNvPr id="2" name="矩形 1"/>
          <p:cNvSpPr/>
          <p:nvPr/>
        </p:nvSpPr>
        <p:spPr>
          <a:xfrm>
            <a:off x="9594747" y="6191945"/>
            <a:ext cx="2447192" cy="307777"/>
          </a:xfrm>
          <a:prstGeom prst="rect">
            <a:avLst/>
          </a:prstGeom>
        </p:spPr>
        <p:txBody>
          <a:bodyPr wrap="square">
            <a:spAutoFit/>
          </a:bodyPr>
          <a:lstStyle/>
          <a:p>
            <a:pPr lvl="0"/>
            <a:r>
              <a:rPr lang="en-US" altLang="zh-CN" sz="1400" dirty="0" smtClean="0">
                <a:solidFill>
                  <a:prstClr val="black"/>
                </a:solidFill>
              </a:rPr>
              <a:t> </a:t>
            </a:r>
            <a:r>
              <a:rPr lang="zh-CN" altLang="en-US" sz="1400" dirty="0" smtClean="0">
                <a:solidFill>
                  <a:prstClr val="black"/>
                </a:solidFill>
              </a:rPr>
              <a:t>Producer</a:t>
            </a:r>
            <a:r>
              <a:rPr lang="zh-CN" altLang="en-US" sz="1400" dirty="0">
                <a:solidFill>
                  <a:prstClr val="black"/>
                </a:solidFill>
              </a:rPr>
              <a:t>: </a:t>
            </a:r>
            <a:r>
              <a:rPr lang="en-US" altLang="zh-CN" sz="1400" dirty="0" err="1">
                <a:solidFill>
                  <a:prstClr val="black"/>
                </a:solidFill>
              </a:rPr>
              <a:t>Yuqing</a:t>
            </a:r>
            <a:r>
              <a:rPr lang="en-US" altLang="zh-CN" sz="1400" dirty="0">
                <a:solidFill>
                  <a:prstClr val="black"/>
                </a:solidFill>
              </a:rPr>
              <a:t>  Zhang</a:t>
            </a:r>
            <a:endParaRPr lang="zh-CN" altLang="en-US" sz="1400" dirty="0">
              <a:solidFill>
                <a:prstClr val="black"/>
              </a:solidFill>
            </a:endParaRPr>
          </a:p>
        </p:txBody>
      </p:sp>
    </p:spTree>
    <p:extLst>
      <p:ext uri="{BB962C8B-B14F-4D97-AF65-F5344CB8AC3E}">
        <p14:creationId xmlns:p14="http://schemas.microsoft.com/office/powerpoint/2010/main" val="3728868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3863205" y="325288"/>
            <a:ext cx="3234668" cy="646331"/>
          </a:xfrm>
          <a:prstGeom prst="rect">
            <a:avLst/>
          </a:prstGeom>
        </p:spPr>
        <p:txBody>
          <a:bodyPr wrap="none">
            <a:spAutoFit/>
          </a:bodyPr>
          <a:lstStyle/>
          <a:p>
            <a:pPr lvl="0" algn="just"/>
            <a:r>
              <a:rPr lang="en-US" altLang="zh-CN" sz="3600" dirty="0">
                <a:solidFill>
                  <a:prstClr val="black"/>
                </a:solidFill>
                <a:latin typeface="Times New Roman" pitchFamily="18" charset="0"/>
                <a:cs typeface="Times New Roman" pitchFamily="18" charset="0"/>
              </a:rPr>
              <a:t>Target end-users</a:t>
            </a:r>
            <a:endParaRPr lang="zh-CN" altLang="en-US" sz="3600" dirty="0">
              <a:solidFill>
                <a:prstClr val="black"/>
              </a:solidFill>
              <a:latin typeface="Times New Roman" pitchFamily="18" charset="0"/>
              <a:cs typeface="Times New Roman" pitchFamily="18" charset="0"/>
            </a:endParaRPr>
          </a:p>
        </p:txBody>
      </p:sp>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196" y="1386823"/>
            <a:ext cx="4810898" cy="27127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矩形 3"/>
          <p:cNvSpPr/>
          <p:nvPr/>
        </p:nvSpPr>
        <p:spPr>
          <a:xfrm>
            <a:off x="989586" y="4389530"/>
            <a:ext cx="3354829" cy="523220"/>
          </a:xfrm>
          <a:prstGeom prst="rect">
            <a:avLst/>
          </a:prstGeom>
        </p:spPr>
        <p:txBody>
          <a:bodyPr wrap="none">
            <a:spAutoFit/>
          </a:bodyPr>
          <a:lstStyle/>
          <a:p>
            <a:pPr lvl="0" algn="just"/>
            <a:r>
              <a:rPr lang="en-US" altLang="zh-CN" sz="2800" dirty="0">
                <a:solidFill>
                  <a:prstClr val="black"/>
                </a:solidFill>
                <a:latin typeface="Times New Roman" pitchFamily="18" charset="0"/>
                <a:ea typeface="Segoe UI" panose="020B0502040204020203" pitchFamily="34" charset="0"/>
                <a:cs typeface="Times New Roman" pitchFamily="18" charset="0"/>
              </a:rPr>
              <a:t>User Age Distribution</a:t>
            </a:r>
            <a:endParaRPr lang="zh-CN" altLang="en-US" sz="2800" dirty="0">
              <a:solidFill>
                <a:prstClr val="black"/>
              </a:solidFill>
              <a:latin typeface="Times New Roman" pitchFamily="18" charset="0"/>
              <a:cs typeface="Times New Roman" pitchFamily="18" charset="0"/>
            </a:endParaRPr>
          </a:p>
        </p:txBody>
      </p:sp>
      <p:sp>
        <p:nvSpPr>
          <p:cNvPr id="5" name="矩形 4"/>
          <p:cNvSpPr/>
          <p:nvPr/>
        </p:nvSpPr>
        <p:spPr>
          <a:xfrm>
            <a:off x="5571392" y="1595470"/>
            <a:ext cx="6096000" cy="2677656"/>
          </a:xfrm>
          <a:prstGeom prst="rect">
            <a:avLst/>
          </a:prstGeom>
        </p:spPr>
        <p:txBody>
          <a:bodyPr>
            <a:spAutoFit/>
          </a:bodyPr>
          <a:lstStyle/>
          <a:p>
            <a:pPr lvl="0" algn="just"/>
            <a:r>
              <a:rPr lang="en-US" altLang="zh-CN" sz="2400" dirty="0">
                <a:solidFill>
                  <a:prstClr val="black"/>
                </a:solidFill>
                <a:latin typeface="Times New Roman" pitchFamily="18" charset="0"/>
                <a:ea typeface="Segoe UI" panose="020B0502040204020203" pitchFamily="34" charset="0"/>
                <a:cs typeface="Times New Roman" pitchFamily="18" charset="0"/>
              </a:rPr>
              <a:t>Users under the age of 35 are the main consumers, while consumers under the age of 25 account for 68%. Studies have shown that human eyes don't develop until after the age of 20, so if tablet computers can be optimized to significantly reduce the damage to users' eyes, it would be a major breakthrough</a:t>
            </a:r>
            <a:r>
              <a:rPr lang="en-US" altLang="zh-CN" sz="2000" dirty="0">
                <a:solidFill>
                  <a:prstClr val="black"/>
                </a:solidFill>
                <a:latin typeface="Segoe UI" panose="020B0502040204020203" pitchFamily="34" charset="0"/>
                <a:ea typeface="Segoe UI" panose="020B0502040204020203" pitchFamily="34" charset="0"/>
                <a:cs typeface="Segoe UI" panose="020B0502040204020203" pitchFamily="34" charset="0"/>
              </a:rPr>
              <a:t>.</a:t>
            </a:r>
            <a:endParaRPr lang="zh-CN" altLang="en-US" sz="2000" dirty="0">
              <a:solidFill>
                <a:prstClr val="black"/>
              </a:solidFill>
              <a:latin typeface="Segoe UI" panose="020B0502040204020203" pitchFamily="34" charset="0"/>
              <a:cs typeface="Segoe UI" panose="020B0502040204020203" pitchFamily="34" charset="0"/>
            </a:endParaRPr>
          </a:p>
        </p:txBody>
      </p:sp>
      <p:sp>
        <p:nvSpPr>
          <p:cNvPr id="6" name="矩形 5"/>
          <p:cNvSpPr/>
          <p:nvPr/>
        </p:nvSpPr>
        <p:spPr>
          <a:xfrm>
            <a:off x="8428891" y="6016089"/>
            <a:ext cx="3563816" cy="369332"/>
          </a:xfrm>
          <a:prstGeom prst="rect">
            <a:avLst/>
          </a:prstGeom>
        </p:spPr>
        <p:txBody>
          <a:bodyPr wrap="square">
            <a:spAutoFit/>
          </a:bodyPr>
          <a:lstStyle/>
          <a:p>
            <a:pPr algn="just"/>
            <a:r>
              <a:rPr lang="en-US" altLang="zh-CN" dirty="0" smtClean="0"/>
              <a:t> </a:t>
            </a:r>
            <a:r>
              <a:rPr lang="zh-CN" altLang="en-US" dirty="0" smtClean="0"/>
              <a:t>Producer</a:t>
            </a:r>
            <a:r>
              <a:rPr lang="zh-CN" altLang="en-US" dirty="0"/>
              <a:t>: </a:t>
            </a:r>
            <a:r>
              <a:rPr lang="en-US" altLang="zh-CN" dirty="0" err="1"/>
              <a:t>Yuqing</a:t>
            </a:r>
            <a:r>
              <a:rPr lang="en-US" altLang="zh-CN" dirty="0"/>
              <a:t>  Zhang</a:t>
            </a:r>
            <a:endParaRPr lang="zh-CN" altLang="en-US" dirty="0"/>
          </a:p>
        </p:txBody>
      </p:sp>
    </p:spTree>
    <p:extLst>
      <p:ext uri="{BB962C8B-B14F-4D97-AF65-F5344CB8AC3E}">
        <p14:creationId xmlns:p14="http://schemas.microsoft.com/office/powerpoint/2010/main" val="6042223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475209" y="171950"/>
            <a:ext cx="2294218" cy="707886"/>
          </a:xfrm>
          <a:prstGeom prst="rect">
            <a:avLst/>
          </a:prstGeom>
        </p:spPr>
        <p:txBody>
          <a:bodyPr wrap="none">
            <a:spAutoFit/>
          </a:bodyPr>
          <a:lstStyle/>
          <a:p>
            <a:r>
              <a:rPr lang="en-US" altLang="zh-CN" sz="4000" dirty="0" smtClean="0">
                <a:latin typeface="Times New Roman" panose="02020603050405020304" pitchFamily="18" charset="0"/>
                <a:cs typeface="Times New Roman" panose="02020603050405020304" pitchFamily="18" charset="0"/>
              </a:rPr>
              <a:t>Method</a:t>
            </a:r>
            <a:r>
              <a:rPr lang="zh-CN" altLang="en-US" sz="4000" dirty="0" smtClean="0">
                <a:latin typeface="Times New Roman" panose="02020603050405020304" pitchFamily="18" charset="0"/>
                <a:cs typeface="Times New Roman" panose="02020603050405020304" pitchFamily="18" charset="0"/>
              </a:rPr>
              <a:t>：</a:t>
            </a:r>
            <a:endParaRPr lang="zh-CN" altLang="en-US" sz="4000" dirty="0">
              <a:latin typeface="Times New Roman" panose="02020603050405020304" pitchFamily="18" charset="0"/>
              <a:cs typeface="Times New Roman" panose="02020603050405020304" pitchFamily="18" charset="0"/>
            </a:endParaRPr>
          </a:p>
        </p:txBody>
      </p:sp>
      <p:sp>
        <p:nvSpPr>
          <p:cNvPr id="4" name="矩形 3"/>
          <p:cNvSpPr/>
          <p:nvPr/>
        </p:nvSpPr>
        <p:spPr>
          <a:xfrm>
            <a:off x="292329" y="879836"/>
            <a:ext cx="5706135" cy="5262979"/>
          </a:xfrm>
          <a:prstGeom prst="rect">
            <a:avLst/>
          </a:prstGeom>
        </p:spPr>
        <p:txBody>
          <a:bodyPr wrap="square">
            <a:spAutoFit/>
          </a:bodyPr>
          <a:lstStyle/>
          <a:p>
            <a:r>
              <a:rPr lang="en-US" altLang="zh-CN" sz="2400" dirty="0" smtClean="0">
                <a:solidFill>
                  <a:prstClr val="black"/>
                </a:solidFill>
                <a:latin typeface="Times New Roman" panose="02020603050405020304" pitchFamily="18" charset="0"/>
                <a:cs typeface="Times New Roman" panose="02020603050405020304" pitchFamily="18" charset="0"/>
              </a:rPr>
              <a:t>       To </a:t>
            </a:r>
            <a:r>
              <a:rPr lang="en-US" altLang="zh-CN" sz="2400" dirty="0">
                <a:solidFill>
                  <a:prstClr val="black"/>
                </a:solidFill>
                <a:latin typeface="Times New Roman" panose="02020603050405020304" pitchFamily="18" charset="0"/>
                <a:cs typeface="Times New Roman" panose="02020603050405020304" pitchFamily="18" charset="0"/>
              </a:rPr>
              <a:t>realize the optimization of tablet PC, we need to research the market first, find the problems of tablet PC, and the user experience. After investigation, we need to develop a set of feasible implementation plan. The actual investigation found that most users are not satisfied with the tablet's endurance, typing mode and prompt function, so we optimize them one by one to solve these problems. After the optimization is completed, it will be put into the market. After entering the market, it will investigate the user's satisfaction and income, and test the implementation effect of the project.</a:t>
            </a:r>
            <a:endParaRPr lang="zh-CN" altLang="en-US" sz="2400" dirty="0">
              <a:solidFill>
                <a:prstClr val="black"/>
              </a:solidFill>
              <a:latin typeface="Times New Roman" panose="02020603050405020304" pitchFamily="18" charset="0"/>
              <a:cs typeface="Times New Roman" panose="02020603050405020304" pitchFamily="18" charset="0"/>
            </a:endParaRPr>
          </a:p>
        </p:txBody>
      </p:sp>
      <p:pic>
        <p:nvPicPr>
          <p:cNvPr id="6" name="图片 5"/>
          <p:cNvPicPr>
            <a:picLocks noChangeAspect="1"/>
          </p:cNvPicPr>
          <p:nvPr/>
        </p:nvPicPr>
        <p:blipFill>
          <a:blip r:embed="rId2"/>
          <a:stretch>
            <a:fillRect/>
          </a:stretch>
        </p:blipFill>
        <p:spPr>
          <a:xfrm>
            <a:off x="6089904" y="525893"/>
            <a:ext cx="5952381" cy="5209524"/>
          </a:xfrm>
          <a:prstGeom prst="rect">
            <a:avLst/>
          </a:prstGeom>
        </p:spPr>
      </p:pic>
      <p:sp>
        <p:nvSpPr>
          <p:cNvPr id="7" name="矩形 6"/>
          <p:cNvSpPr/>
          <p:nvPr/>
        </p:nvSpPr>
        <p:spPr>
          <a:xfrm>
            <a:off x="8428891" y="6016089"/>
            <a:ext cx="3563816" cy="369332"/>
          </a:xfrm>
          <a:prstGeom prst="rect">
            <a:avLst/>
          </a:prstGeom>
        </p:spPr>
        <p:txBody>
          <a:bodyPr wrap="square">
            <a:spAutoFit/>
          </a:bodyPr>
          <a:lstStyle/>
          <a:p>
            <a:r>
              <a:rPr lang="en-US" altLang="zh-CN" dirty="0" smtClean="0"/>
              <a:t> </a:t>
            </a:r>
            <a:r>
              <a:rPr lang="zh-CN" altLang="en-US" dirty="0">
                <a:solidFill>
                  <a:prstClr val="black"/>
                </a:solidFill>
                <a:latin typeface="Times New Roman" panose="02020603050405020304" pitchFamily="18" charset="0"/>
                <a:cs typeface="Times New Roman" panose="02020603050405020304" pitchFamily="18" charset="0"/>
              </a:rPr>
              <a:t>Producer: </a:t>
            </a:r>
            <a:r>
              <a:rPr lang="en-US" altLang="zh-CN" dirty="0" err="1">
                <a:solidFill>
                  <a:prstClr val="black"/>
                </a:solidFill>
                <a:latin typeface="Times New Roman" panose="02020603050405020304" pitchFamily="18" charset="0"/>
                <a:cs typeface="Times New Roman" panose="02020603050405020304" pitchFamily="18" charset="0"/>
              </a:rPr>
              <a:t>Ronxi</a:t>
            </a:r>
            <a:r>
              <a:rPr lang="en-US" altLang="zh-CN" dirty="0">
                <a:solidFill>
                  <a:prstClr val="black"/>
                </a:solidFill>
                <a:latin typeface="Times New Roman" panose="02020603050405020304" pitchFamily="18" charset="0"/>
                <a:cs typeface="Times New Roman" panose="02020603050405020304" pitchFamily="18" charset="0"/>
              </a:rPr>
              <a:t>  Zhang</a:t>
            </a:r>
            <a:endParaRPr lang="zh-CN" altLang="en-US"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62695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20160" y="85607"/>
            <a:ext cx="11916509" cy="646331"/>
          </a:xfrm>
          <a:prstGeom prst="rect">
            <a:avLst/>
          </a:prstGeom>
        </p:spPr>
        <p:txBody>
          <a:bodyPr wrap="square">
            <a:spAutoFit/>
          </a:bodyPr>
          <a:lstStyle/>
          <a:p>
            <a:pPr lvl="0" algn="just"/>
            <a:r>
              <a:rPr lang="en-US" altLang="zh-CN" sz="3600" dirty="0">
                <a:solidFill>
                  <a:prstClr val="black"/>
                </a:solidFill>
                <a:latin typeface="Times New Roman" panose="02020603050405020304" pitchFamily="18" charset="0"/>
                <a:cs typeface="Times New Roman" panose="02020603050405020304" pitchFamily="18" charset="0"/>
              </a:rPr>
              <a:t>Problem  solution 1</a:t>
            </a:r>
            <a:r>
              <a:rPr lang="zh-CN" altLang="en-US" sz="3600" dirty="0">
                <a:solidFill>
                  <a:prstClr val="black"/>
                </a:solidFill>
                <a:latin typeface="Times New Roman" panose="02020603050405020304" pitchFamily="18" charset="0"/>
                <a:cs typeface="Times New Roman" panose="02020603050405020304" pitchFamily="18" charset="0"/>
              </a:rPr>
              <a:t>：</a:t>
            </a:r>
            <a:r>
              <a:rPr lang="en-US" altLang="zh-CN" sz="3600" dirty="0">
                <a:solidFill>
                  <a:prstClr val="black"/>
                </a:solidFill>
                <a:latin typeface="Times New Roman" panose="02020603050405020304" pitchFamily="18" charset="0"/>
                <a:cs typeface="Times New Roman" panose="02020603050405020304" pitchFamily="18" charset="0"/>
              </a:rPr>
              <a:t>Use time issues and </a:t>
            </a:r>
            <a:r>
              <a:rPr lang="en-US" altLang="zh-CN" sz="3600" dirty="0" smtClean="0">
                <a:solidFill>
                  <a:prstClr val="black"/>
                </a:solidFill>
                <a:latin typeface="Times New Roman" panose="02020603050405020304" pitchFamily="18" charset="0"/>
                <a:cs typeface="Times New Roman" panose="02020603050405020304" pitchFamily="18" charset="0"/>
              </a:rPr>
              <a:t>improvements</a:t>
            </a:r>
            <a:endParaRPr lang="en-US" altLang="zh-CN" sz="3600" dirty="0">
              <a:solidFill>
                <a:prstClr val="black"/>
              </a:solidFill>
              <a:latin typeface="Times New Roman" panose="02020603050405020304" pitchFamily="18" charset="0"/>
              <a:cs typeface="Times New Roman" panose="02020603050405020304" pitchFamily="18" charset="0"/>
            </a:endParaRPr>
          </a:p>
        </p:txBody>
      </p:sp>
      <p:sp>
        <p:nvSpPr>
          <p:cNvPr id="3" name="矩形 2"/>
          <p:cNvSpPr/>
          <p:nvPr/>
        </p:nvSpPr>
        <p:spPr>
          <a:xfrm>
            <a:off x="17215" y="1208991"/>
            <a:ext cx="1614481" cy="523220"/>
          </a:xfrm>
          <a:prstGeom prst="rect">
            <a:avLst/>
          </a:prstGeom>
        </p:spPr>
        <p:txBody>
          <a:bodyPr wrap="none">
            <a:spAutoFit/>
          </a:bodyPr>
          <a:lstStyle/>
          <a:p>
            <a:pPr lvl="0" algn="just"/>
            <a:r>
              <a:rPr lang="en-US" altLang="zh-CN" sz="2800" b="1" dirty="0">
                <a:solidFill>
                  <a:prstClr val="black"/>
                </a:solidFill>
                <a:latin typeface="Times New Roman" panose="02020603050405020304" pitchFamily="18" charset="0"/>
                <a:cs typeface="Times New Roman" panose="02020603050405020304" pitchFamily="18" charset="0"/>
              </a:rPr>
              <a:t>Problem:</a:t>
            </a:r>
            <a:endParaRPr lang="zh-CN" altLang="en-US" sz="2800" dirty="0">
              <a:solidFill>
                <a:prstClr val="black"/>
              </a:solidFill>
            </a:endParaRPr>
          </a:p>
        </p:txBody>
      </p:sp>
      <p:sp>
        <p:nvSpPr>
          <p:cNvPr id="4" name="矩形 3"/>
          <p:cNvSpPr/>
          <p:nvPr/>
        </p:nvSpPr>
        <p:spPr>
          <a:xfrm>
            <a:off x="1753791" y="1067262"/>
            <a:ext cx="6096000" cy="1938992"/>
          </a:xfrm>
          <a:prstGeom prst="rect">
            <a:avLst/>
          </a:prstGeom>
        </p:spPr>
        <p:txBody>
          <a:bodyPr>
            <a:spAutoFit/>
          </a:bodyPr>
          <a:lstStyle/>
          <a:p>
            <a:pPr lvl="0" algn="just"/>
            <a:r>
              <a:rPr lang="en-US" altLang="zh-CN" sz="2400" dirty="0">
                <a:solidFill>
                  <a:prstClr val="black"/>
                </a:solidFill>
                <a:latin typeface="Times New Roman" panose="02020603050405020304" pitchFamily="18" charset="0"/>
                <a:cs typeface="Times New Roman" panose="02020603050405020304" pitchFamily="18" charset="0"/>
              </a:rPr>
              <a:t>In order to have a better visual experience for users, the screen of tablet computer is usually larger, which increases the power consumption of the device, so it is an urgent problem to have a more lasting life.</a:t>
            </a:r>
            <a:endParaRPr lang="zh-CN" altLang="en-US" sz="2400" dirty="0">
              <a:solidFill>
                <a:prstClr val="black"/>
              </a:solidFill>
              <a:latin typeface="Times New Roman" panose="02020603050405020304" pitchFamily="18" charset="0"/>
              <a:cs typeface="Times New Roman" panose="02020603050405020304" pitchFamily="18" charset="0"/>
            </a:endParaRPr>
          </a:p>
        </p:txBody>
      </p:sp>
      <p:sp>
        <p:nvSpPr>
          <p:cNvPr id="5" name="矩形 4"/>
          <p:cNvSpPr/>
          <p:nvPr/>
        </p:nvSpPr>
        <p:spPr>
          <a:xfrm>
            <a:off x="2340" y="3600381"/>
            <a:ext cx="1822935" cy="523220"/>
          </a:xfrm>
          <a:prstGeom prst="rect">
            <a:avLst/>
          </a:prstGeom>
        </p:spPr>
        <p:txBody>
          <a:bodyPr wrap="none">
            <a:spAutoFit/>
          </a:bodyPr>
          <a:lstStyle/>
          <a:p>
            <a:pPr lvl="0" algn="just"/>
            <a:r>
              <a:rPr lang="en-US" altLang="zh-CN" sz="2800" b="1" dirty="0">
                <a:solidFill>
                  <a:prstClr val="black"/>
                </a:solidFill>
                <a:latin typeface="Times New Roman" panose="02020603050405020304" pitchFamily="18" charset="0"/>
                <a:cs typeface="Times New Roman" panose="02020603050405020304" pitchFamily="18" charset="0"/>
              </a:rPr>
              <a:t>Solution</a:t>
            </a:r>
            <a:r>
              <a:rPr lang="zh-CN" altLang="en-US" sz="2800" b="1" dirty="0">
                <a:solidFill>
                  <a:prstClr val="black"/>
                </a:solidFill>
                <a:latin typeface="Times New Roman" panose="02020603050405020304" pitchFamily="18" charset="0"/>
                <a:cs typeface="Times New Roman" panose="02020603050405020304" pitchFamily="18" charset="0"/>
              </a:rPr>
              <a:t>：</a:t>
            </a:r>
          </a:p>
        </p:txBody>
      </p:sp>
      <p:sp>
        <p:nvSpPr>
          <p:cNvPr id="6" name="矩形 5"/>
          <p:cNvSpPr/>
          <p:nvPr/>
        </p:nvSpPr>
        <p:spPr>
          <a:xfrm>
            <a:off x="1825275" y="3263228"/>
            <a:ext cx="6096000" cy="2308324"/>
          </a:xfrm>
          <a:prstGeom prst="rect">
            <a:avLst/>
          </a:prstGeom>
        </p:spPr>
        <p:txBody>
          <a:bodyPr>
            <a:spAutoFit/>
          </a:bodyPr>
          <a:lstStyle/>
          <a:p>
            <a:pPr lvl="0" algn="just"/>
            <a:r>
              <a:rPr lang="en-US" altLang="zh-CN" sz="2400" dirty="0">
                <a:solidFill>
                  <a:prstClr val="black"/>
                </a:solidFill>
                <a:latin typeface="Times New Roman" panose="02020603050405020304" pitchFamily="18" charset="0"/>
                <a:cs typeface="Times New Roman" panose="02020603050405020304" pitchFamily="18" charset="0"/>
              </a:rPr>
              <a:t>The R &amp; D team should be committed to the research of new battery, design a high-efficiency battery with short charging time and long service time, and also make the charging diversified, no longer limited to the traditional charging method.</a:t>
            </a:r>
            <a:endParaRPr lang="zh-CN" altLang="en-US" sz="2400" dirty="0">
              <a:solidFill>
                <a:prstClr val="black"/>
              </a:solidFill>
              <a:latin typeface="Times New Roman" panose="02020603050405020304" pitchFamily="18" charset="0"/>
              <a:cs typeface="Times New Roman" panose="02020603050405020304" pitchFamily="18" charset="0"/>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31175" y="965127"/>
            <a:ext cx="4060825" cy="4548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矩形 6"/>
          <p:cNvSpPr/>
          <p:nvPr/>
        </p:nvSpPr>
        <p:spPr>
          <a:xfrm>
            <a:off x="9770356" y="6216134"/>
            <a:ext cx="2023887" cy="369332"/>
          </a:xfrm>
          <a:prstGeom prst="rect">
            <a:avLst/>
          </a:prstGeom>
        </p:spPr>
        <p:txBody>
          <a:bodyPr wrap="none">
            <a:spAutoFit/>
          </a:bodyPr>
          <a:lstStyle/>
          <a:p>
            <a:pPr lvl="0"/>
            <a:r>
              <a:rPr lang="zh-CN" altLang="en-US" dirty="0">
                <a:solidFill>
                  <a:prstClr val="black"/>
                </a:solidFill>
                <a:latin typeface="Times New Roman" panose="02020603050405020304" pitchFamily="18" charset="0"/>
                <a:cs typeface="Times New Roman" panose="02020603050405020304" pitchFamily="18" charset="0"/>
              </a:rPr>
              <a:t>Producer: </a:t>
            </a:r>
            <a:r>
              <a:rPr lang="en-US" altLang="zh-CN" dirty="0">
                <a:solidFill>
                  <a:prstClr val="black"/>
                </a:solidFill>
                <a:latin typeface="Times New Roman" panose="02020603050405020304" pitchFamily="18" charset="0"/>
                <a:cs typeface="Times New Roman" panose="02020603050405020304" pitchFamily="18" charset="0"/>
                <a:sym typeface="+mn-ea"/>
              </a:rPr>
              <a:t>Tao </a:t>
            </a:r>
            <a:r>
              <a:rPr lang="en-US" altLang="zh-CN" dirty="0" err="1">
                <a:solidFill>
                  <a:prstClr val="black"/>
                </a:solidFill>
                <a:latin typeface="Times New Roman" panose="02020603050405020304" pitchFamily="18" charset="0"/>
                <a:cs typeface="Times New Roman" panose="02020603050405020304" pitchFamily="18" charset="0"/>
                <a:sym typeface="+mn-ea"/>
              </a:rPr>
              <a:t>Zong</a:t>
            </a:r>
            <a:endParaRPr lang="en-US" altLang="zh-CN"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07565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55330" y="270275"/>
            <a:ext cx="11213123" cy="646331"/>
          </a:xfrm>
          <a:prstGeom prst="rect">
            <a:avLst/>
          </a:prstGeom>
        </p:spPr>
        <p:txBody>
          <a:bodyPr wrap="square">
            <a:spAutoFit/>
          </a:bodyPr>
          <a:lstStyle/>
          <a:p>
            <a:pPr algn="just"/>
            <a:r>
              <a:rPr lang="en-US" altLang="zh-CN" sz="3600" dirty="0">
                <a:solidFill>
                  <a:prstClr val="black"/>
                </a:solidFill>
                <a:latin typeface="Times New Roman" panose="02020603050405020304" pitchFamily="18" charset="0"/>
                <a:ea typeface="等线 Light"/>
                <a:cs typeface="Times New Roman" panose="02020603050405020304" pitchFamily="18" charset="0"/>
              </a:rPr>
              <a:t>Problem solution 2</a:t>
            </a:r>
            <a:r>
              <a:rPr lang="zh-CN" altLang="en-US" sz="3600" dirty="0">
                <a:solidFill>
                  <a:prstClr val="black"/>
                </a:solidFill>
                <a:latin typeface="Times New Roman" panose="02020603050405020304" pitchFamily="18" charset="0"/>
                <a:ea typeface="等线 Light"/>
                <a:cs typeface="Times New Roman" panose="02020603050405020304" pitchFamily="18" charset="0"/>
              </a:rPr>
              <a:t>：</a:t>
            </a:r>
            <a:r>
              <a:rPr lang="en-US" altLang="zh-CN" sz="3600" dirty="0">
                <a:solidFill>
                  <a:prstClr val="black"/>
                </a:solidFill>
                <a:latin typeface="Times New Roman" panose="02020603050405020304" pitchFamily="18" charset="0"/>
                <a:ea typeface="等线 Light"/>
                <a:cs typeface="Times New Roman" panose="02020603050405020304" pitchFamily="18" charset="0"/>
              </a:rPr>
              <a:t>input speed issue </a:t>
            </a:r>
            <a:r>
              <a:rPr lang="en-US" altLang="zh-CN" sz="3600" dirty="0" smtClean="0">
                <a:solidFill>
                  <a:prstClr val="black"/>
                </a:solidFill>
                <a:latin typeface="Times New Roman" panose="02020603050405020304" pitchFamily="18" charset="0"/>
                <a:ea typeface="等线 Light"/>
                <a:cs typeface="Times New Roman" panose="02020603050405020304" pitchFamily="18" charset="0"/>
              </a:rPr>
              <a:t>and   improvements</a:t>
            </a:r>
            <a:endParaRPr lang="zh-CN" altLang="en-US" dirty="0"/>
          </a:p>
        </p:txBody>
      </p:sp>
      <p:sp>
        <p:nvSpPr>
          <p:cNvPr id="3" name="矩形 2"/>
          <p:cNvSpPr/>
          <p:nvPr/>
        </p:nvSpPr>
        <p:spPr>
          <a:xfrm>
            <a:off x="1771095" y="1069891"/>
            <a:ext cx="6096000" cy="1435778"/>
          </a:xfrm>
          <a:prstGeom prst="rect">
            <a:avLst/>
          </a:prstGeom>
        </p:spPr>
        <p:txBody>
          <a:bodyPr>
            <a:spAutoFit/>
          </a:bodyPr>
          <a:lstStyle/>
          <a:p>
            <a:pPr lvl="0" indent="457200">
              <a:lnSpc>
                <a:spcPct val="150000"/>
              </a:lnSpc>
              <a:spcBef>
                <a:spcPts val="1000"/>
              </a:spcBef>
            </a:pPr>
            <a:endParaRPr lang="en-US" altLang="zh-CN" sz="2800" dirty="0">
              <a:solidFill>
                <a:prstClr val="black"/>
              </a:solidFill>
              <a:latin typeface="Times New Roman" panose="02020603050405020304" pitchFamily="18" charset="0"/>
              <a:cs typeface="Times New Roman" panose="02020603050405020304" pitchFamily="18" charset="0"/>
            </a:endParaRPr>
          </a:p>
          <a:p>
            <a:pPr lvl="0" indent="457200">
              <a:lnSpc>
                <a:spcPct val="150000"/>
              </a:lnSpc>
              <a:spcBef>
                <a:spcPts val="1000"/>
              </a:spcBef>
            </a:pPr>
            <a:endParaRPr lang="zh-CN" altLang="en-US" sz="2800" dirty="0">
              <a:solidFill>
                <a:prstClr val="black"/>
              </a:solidFill>
              <a:latin typeface="Times New Roman" panose="02020603050405020304" pitchFamily="18" charset="0"/>
              <a:cs typeface="Times New Roman" panose="02020603050405020304" pitchFamily="18" charset="0"/>
            </a:endParaRPr>
          </a:p>
        </p:txBody>
      </p:sp>
      <p:sp>
        <p:nvSpPr>
          <p:cNvPr id="4" name="矩形 3"/>
          <p:cNvSpPr/>
          <p:nvPr/>
        </p:nvSpPr>
        <p:spPr>
          <a:xfrm>
            <a:off x="259558" y="1131975"/>
            <a:ext cx="1614481" cy="523220"/>
          </a:xfrm>
          <a:prstGeom prst="rect">
            <a:avLst/>
          </a:prstGeom>
        </p:spPr>
        <p:txBody>
          <a:bodyPr wrap="none">
            <a:spAutoFit/>
          </a:bodyPr>
          <a:lstStyle/>
          <a:p>
            <a:pPr lvl="0" algn="just"/>
            <a:r>
              <a:rPr lang="en-US" altLang="zh-CN" sz="2800" b="1" dirty="0">
                <a:solidFill>
                  <a:prstClr val="black"/>
                </a:solidFill>
                <a:latin typeface="Times New Roman" panose="02020603050405020304" pitchFamily="18" charset="0"/>
                <a:cs typeface="Times New Roman" panose="02020603050405020304" pitchFamily="18" charset="0"/>
              </a:rPr>
              <a:t>Problem:</a:t>
            </a:r>
            <a:endParaRPr lang="zh-CN" altLang="en-US" sz="2800" dirty="0">
              <a:solidFill>
                <a:prstClr val="black"/>
              </a:solidFill>
            </a:endParaRPr>
          </a:p>
        </p:txBody>
      </p:sp>
      <p:sp>
        <p:nvSpPr>
          <p:cNvPr id="5" name="矩形 4"/>
          <p:cNvSpPr/>
          <p:nvPr/>
        </p:nvSpPr>
        <p:spPr>
          <a:xfrm>
            <a:off x="1771095" y="3088169"/>
            <a:ext cx="5611094" cy="1200329"/>
          </a:xfrm>
          <a:prstGeom prst="rect">
            <a:avLst/>
          </a:prstGeom>
        </p:spPr>
        <p:txBody>
          <a:bodyPr wrap="square">
            <a:spAutoFit/>
          </a:bodyPr>
          <a:lstStyle/>
          <a:p>
            <a:r>
              <a:rPr lang="en-US" altLang="zh-CN" sz="2400" dirty="0">
                <a:solidFill>
                  <a:prstClr val="black"/>
                </a:solidFill>
                <a:latin typeface="Times New Roman" panose="02020603050405020304" pitchFamily="18" charset="0"/>
                <a:cs typeface="Times New Roman" panose="02020603050405020304" pitchFamily="18" charset="0"/>
              </a:rPr>
              <a:t>we can add speech-to-text function or change the shape of the virtual keyboard to type text </a:t>
            </a:r>
            <a:r>
              <a:rPr lang="en-US" altLang="zh-CN" sz="2400" dirty="0" err="1">
                <a:solidFill>
                  <a:prstClr val="black"/>
                </a:solidFill>
                <a:latin typeface="Times New Roman" panose="02020603050405020304" pitchFamily="18" charset="0"/>
                <a:cs typeface="Times New Roman" panose="02020603050405020304" pitchFamily="18" charset="0"/>
              </a:rPr>
              <a:t>comfortablely</a:t>
            </a:r>
            <a:r>
              <a:rPr lang="en-US" altLang="zh-CN" sz="2400" dirty="0">
                <a:solidFill>
                  <a:prstClr val="black"/>
                </a:solidFill>
                <a:latin typeface="Times New Roman" panose="02020603050405020304" pitchFamily="18" charset="0"/>
                <a:cs typeface="Times New Roman" panose="02020603050405020304" pitchFamily="18" charset="0"/>
              </a:rPr>
              <a:t>.</a:t>
            </a:r>
          </a:p>
        </p:txBody>
      </p:sp>
      <p:sp>
        <p:nvSpPr>
          <p:cNvPr id="6" name="矩形 5"/>
          <p:cNvSpPr/>
          <p:nvPr/>
        </p:nvSpPr>
        <p:spPr>
          <a:xfrm>
            <a:off x="2010508" y="1069891"/>
            <a:ext cx="5084884" cy="830997"/>
          </a:xfrm>
          <a:prstGeom prst="rect">
            <a:avLst/>
          </a:prstGeom>
        </p:spPr>
        <p:txBody>
          <a:bodyPr wrap="square">
            <a:spAutoFit/>
          </a:bodyPr>
          <a:lstStyle/>
          <a:p>
            <a:r>
              <a:rPr lang="en-US" altLang="zh-CN" sz="2400" dirty="0">
                <a:solidFill>
                  <a:prstClr val="black"/>
                </a:solidFill>
                <a:latin typeface="Times New Roman" panose="02020603050405020304" pitchFamily="18" charset="0"/>
                <a:cs typeface="Times New Roman" panose="02020603050405020304" pitchFamily="18" charset="0"/>
              </a:rPr>
              <a:t>It's very uncomfortable for us to use tablet computers to type text.</a:t>
            </a:r>
            <a:endParaRPr lang="zh-CN" altLang="en-US" sz="2400" dirty="0">
              <a:solidFill>
                <a:prstClr val="black"/>
              </a:solidFill>
              <a:latin typeface="Times New Roman" panose="02020603050405020304" pitchFamily="18" charset="0"/>
              <a:cs typeface="Times New Roman" panose="02020603050405020304" pitchFamily="18" charset="0"/>
            </a:endParaRPr>
          </a:p>
        </p:txBody>
      </p:sp>
      <p:sp>
        <p:nvSpPr>
          <p:cNvPr id="8" name="矩形 7"/>
          <p:cNvSpPr/>
          <p:nvPr/>
        </p:nvSpPr>
        <p:spPr>
          <a:xfrm>
            <a:off x="51104" y="3325625"/>
            <a:ext cx="1822935" cy="523220"/>
          </a:xfrm>
          <a:prstGeom prst="rect">
            <a:avLst/>
          </a:prstGeom>
        </p:spPr>
        <p:txBody>
          <a:bodyPr wrap="none">
            <a:spAutoFit/>
          </a:bodyPr>
          <a:lstStyle/>
          <a:p>
            <a:pPr lvl="0" algn="just"/>
            <a:r>
              <a:rPr lang="en-US" altLang="zh-CN" sz="2800" b="1" dirty="0">
                <a:solidFill>
                  <a:prstClr val="black"/>
                </a:solidFill>
                <a:latin typeface="Times New Roman" panose="02020603050405020304" pitchFamily="18" charset="0"/>
                <a:cs typeface="Times New Roman" panose="02020603050405020304" pitchFamily="18" charset="0"/>
              </a:rPr>
              <a:t>Solution</a:t>
            </a:r>
            <a:r>
              <a:rPr lang="zh-CN" altLang="en-US" sz="2800" b="1" dirty="0">
                <a:solidFill>
                  <a:prstClr val="black"/>
                </a:solidFill>
                <a:latin typeface="Times New Roman" panose="02020603050405020304" pitchFamily="18" charset="0"/>
                <a:cs typeface="Times New Roman" panose="02020603050405020304" pitchFamily="18" charset="0"/>
              </a:rPr>
              <a:t>：</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82189" y="1069891"/>
            <a:ext cx="4576266" cy="454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矩形 8"/>
          <p:cNvSpPr/>
          <p:nvPr/>
        </p:nvSpPr>
        <p:spPr>
          <a:xfrm>
            <a:off x="9386335" y="6242511"/>
            <a:ext cx="2492990" cy="369332"/>
          </a:xfrm>
          <a:prstGeom prst="rect">
            <a:avLst/>
          </a:prstGeom>
        </p:spPr>
        <p:txBody>
          <a:bodyPr wrap="none">
            <a:spAutoFit/>
          </a:bodyPr>
          <a:lstStyle/>
          <a:p>
            <a:pPr lvl="0"/>
            <a:r>
              <a:rPr lang="en-US" altLang="zh-CN" dirty="0">
                <a:solidFill>
                  <a:prstClr val="black"/>
                </a:solidFill>
                <a:latin typeface="Times New Roman" panose="02020603050405020304" pitchFamily="18" charset="0"/>
                <a:cs typeface="Times New Roman" panose="02020603050405020304" pitchFamily="18" charset="0"/>
              </a:rPr>
              <a:t>Producer: </a:t>
            </a:r>
            <a:r>
              <a:rPr lang="en-US" altLang="zh-CN" dirty="0" err="1">
                <a:solidFill>
                  <a:prstClr val="black"/>
                </a:solidFill>
                <a:latin typeface="Times New Roman" panose="02020603050405020304" pitchFamily="18" charset="0"/>
                <a:cs typeface="Times New Roman" panose="02020603050405020304" pitchFamily="18" charset="0"/>
              </a:rPr>
              <a:t>Jiapeng</a:t>
            </a:r>
            <a:r>
              <a:rPr lang="en-US" altLang="zh-CN" dirty="0">
                <a:solidFill>
                  <a:prstClr val="black"/>
                </a:solidFill>
                <a:latin typeface="Times New Roman" panose="02020603050405020304" pitchFamily="18" charset="0"/>
                <a:cs typeface="Times New Roman" panose="02020603050405020304" pitchFamily="18" charset="0"/>
              </a:rPr>
              <a:t> Zhang</a:t>
            </a:r>
          </a:p>
        </p:txBody>
      </p:sp>
    </p:spTree>
    <p:extLst>
      <p:ext uri="{BB962C8B-B14F-4D97-AF65-F5344CB8AC3E}">
        <p14:creationId xmlns:p14="http://schemas.microsoft.com/office/powerpoint/2010/main" val="586339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14300" y="160329"/>
            <a:ext cx="12077700" cy="584775"/>
          </a:xfrm>
          <a:prstGeom prst="rect">
            <a:avLst/>
          </a:prstGeom>
        </p:spPr>
        <p:txBody>
          <a:bodyPr wrap="square">
            <a:spAutoFit/>
          </a:bodyPr>
          <a:lstStyle/>
          <a:p>
            <a:r>
              <a:rPr lang="en-US" altLang="zh-CN" sz="3200" dirty="0">
                <a:solidFill>
                  <a:prstClr val="black"/>
                </a:solidFill>
                <a:latin typeface="Times New Roman" panose="02020603050405020304" pitchFamily="18" charset="0"/>
                <a:ea typeface="等线 Light"/>
                <a:cs typeface="Times New Roman" panose="02020603050405020304" pitchFamily="18" charset="0"/>
              </a:rPr>
              <a:t>Problem solution 3</a:t>
            </a:r>
            <a:r>
              <a:rPr lang="zh-CN" altLang="en-US" sz="3200" dirty="0">
                <a:solidFill>
                  <a:prstClr val="black"/>
                </a:solidFill>
                <a:latin typeface="Times New Roman" panose="02020603050405020304" pitchFamily="18" charset="0"/>
                <a:ea typeface="等线 Light"/>
                <a:cs typeface="Times New Roman" panose="02020603050405020304" pitchFamily="18" charset="0"/>
              </a:rPr>
              <a:t>：Physical health </a:t>
            </a:r>
            <a:r>
              <a:rPr lang="zh-CN" altLang="en-US" sz="3200" dirty="0" smtClean="0">
                <a:solidFill>
                  <a:prstClr val="black"/>
                </a:solidFill>
                <a:latin typeface="Times New Roman" panose="02020603050405020304" pitchFamily="18" charset="0"/>
                <a:ea typeface="等线 Light"/>
                <a:cs typeface="Times New Roman" panose="02020603050405020304" pitchFamily="18" charset="0"/>
              </a:rPr>
              <a:t>problems</a:t>
            </a:r>
            <a:r>
              <a:rPr lang="en-US" altLang="zh-CN" sz="3200" dirty="0" smtClean="0">
                <a:solidFill>
                  <a:prstClr val="black"/>
                </a:solidFill>
                <a:latin typeface="Times New Roman" panose="02020603050405020304" pitchFamily="18" charset="0"/>
                <a:ea typeface="等线 Light"/>
                <a:cs typeface="Times New Roman" panose="02020603050405020304" pitchFamily="18" charset="0"/>
              </a:rPr>
              <a:t> and </a:t>
            </a:r>
            <a:r>
              <a:rPr lang="en-US" altLang="zh-CN" sz="3200" dirty="0" smtClean="0">
                <a:solidFill>
                  <a:prstClr val="black"/>
                </a:solidFill>
                <a:latin typeface="Times New Roman" panose="02020603050405020304" pitchFamily="18" charset="0"/>
                <a:ea typeface="等线 Light"/>
                <a:cs typeface="Times New Roman" panose="02020603050405020304" pitchFamily="18" charset="0"/>
                <a:sym typeface="+mn-ea"/>
              </a:rPr>
              <a:t>improvements</a:t>
            </a:r>
            <a:endParaRPr lang="zh-CN" altLang="en-US" sz="1600" dirty="0"/>
          </a:p>
        </p:txBody>
      </p:sp>
      <p:sp>
        <p:nvSpPr>
          <p:cNvPr id="3" name="矩形 2"/>
          <p:cNvSpPr/>
          <p:nvPr/>
        </p:nvSpPr>
        <p:spPr>
          <a:xfrm>
            <a:off x="2010508" y="1101189"/>
            <a:ext cx="4142642" cy="1200329"/>
          </a:xfrm>
          <a:prstGeom prst="rect">
            <a:avLst/>
          </a:prstGeom>
        </p:spPr>
        <p:txBody>
          <a:bodyPr wrap="square">
            <a:spAutoFit/>
          </a:bodyPr>
          <a:lstStyle/>
          <a:p>
            <a:pPr algn="just"/>
            <a:r>
              <a:rPr lang="en-US" altLang="zh-CN" dirty="0"/>
              <a:t> </a:t>
            </a:r>
            <a:r>
              <a:rPr lang="en-US" altLang="zh-CN" sz="2400" dirty="0">
                <a:latin typeface="Times New Roman" pitchFamily="18" charset="0"/>
                <a:cs typeface="Times New Roman" pitchFamily="18" charset="0"/>
              </a:rPr>
              <a:t>When we use tablet computers </a:t>
            </a:r>
            <a:endParaRPr lang="en-US" altLang="zh-CN" sz="2400" dirty="0" smtClean="0">
              <a:latin typeface="Times New Roman" pitchFamily="18" charset="0"/>
              <a:cs typeface="Times New Roman" pitchFamily="18" charset="0"/>
            </a:endParaRPr>
          </a:p>
          <a:p>
            <a:pPr algn="just"/>
            <a:r>
              <a:rPr lang="en-US" altLang="zh-CN" sz="2400" dirty="0" smtClean="0">
                <a:latin typeface="Times New Roman" pitchFamily="18" charset="0"/>
                <a:cs typeface="Times New Roman" pitchFamily="18" charset="0"/>
              </a:rPr>
              <a:t>for </a:t>
            </a:r>
            <a:r>
              <a:rPr lang="en-US" altLang="zh-CN" sz="2400" dirty="0">
                <a:latin typeface="Times New Roman" pitchFamily="18" charset="0"/>
                <a:cs typeface="Times New Roman" pitchFamily="18" charset="0"/>
              </a:rPr>
              <a:t>a long time, it will have a </a:t>
            </a:r>
            <a:endParaRPr lang="en-US" altLang="zh-CN" sz="2400" dirty="0" smtClean="0">
              <a:latin typeface="Times New Roman" pitchFamily="18" charset="0"/>
              <a:cs typeface="Times New Roman" pitchFamily="18" charset="0"/>
            </a:endParaRPr>
          </a:p>
          <a:p>
            <a:pPr algn="just"/>
            <a:r>
              <a:rPr lang="en-US" altLang="zh-CN" sz="2400" dirty="0" smtClean="0">
                <a:latin typeface="Times New Roman" pitchFamily="18" charset="0"/>
                <a:cs typeface="Times New Roman" pitchFamily="18" charset="0"/>
              </a:rPr>
              <a:t>great </a:t>
            </a:r>
            <a:r>
              <a:rPr lang="en-US" altLang="zh-CN" sz="2400" dirty="0">
                <a:latin typeface="Times New Roman" pitchFamily="18" charset="0"/>
                <a:cs typeface="Times New Roman" pitchFamily="18" charset="0"/>
              </a:rPr>
              <a:t>impact on our health.</a:t>
            </a:r>
            <a:endParaRPr lang="zh-CN" altLang="en-US" sz="2400" dirty="0">
              <a:latin typeface="Times New Roman" pitchFamily="18" charset="0"/>
              <a:cs typeface="Times New Roman" pitchFamily="18" charset="0"/>
            </a:endParaRPr>
          </a:p>
        </p:txBody>
      </p:sp>
      <p:sp>
        <p:nvSpPr>
          <p:cNvPr id="4" name="矩形 3"/>
          <p:cNvSpPr/>
          <p:nvPr/>
        </p:nvSpPr>
        <p:spPr>
          <a:xfrm>
            <a:off x="1650023" y="3136622"/>
            <a:ext cx="4320471" cy="1938992"/>
          </a:xfrm>
          <a:prstGeom prst="rect">
            <a:avLst/>
          </a:prstGeom>
        </p:spPr>
        <p:txBody>
          <a:bodyPr wrap="square">
            <a:spAutoFit/>
          </a:bodyPr>
          <a:lstStyle/>
          <a:p>
            <a:pPr algn="just"/>
            <a:r>
              <a:rPr lang="en-US" altLang="zh-CN" sz="2400" dirty="0">
                <a:latin typeface="Times New Roman" pitchFamily="18" charset="0"/>
                <a:cs typeface="Times New Roman" pitchFamily="18" charset="0"/>
              </a:rPr>
              <a:t>Tablets should have a reminder </a:t>
            </a:r>
            <a:endParaRPr lang="en-US" altLang="zh-CN" sz="2400" dirty="0" smtClean="0">
              <a:latin typeface="Times New Roman" pitchFamily="18" charset="0"/>
              <a:cs typeface="Times New Roman" pitchFamily="18" charset="0"/>
            </a:endParaRPr>
          </a:p>
          <a:p>
            <a:pPr algn="just"/>
            <a:r>
              <a:rPr lang="en-US" altLang="zh-CN" sz="2400" dirty="0" smtClean="0">
                <a:latin typeface="Times New Roman" pitchFamily="18" charset="0"/>
                <a:cs typeface="Times New Roman" pitchFamily="18" charset="0"/>
              </a:rPr>
              <a:t>mechanism </a:t>
            </a:r>
            <a:r>
              <a:rPr lang="en-US" altLang="zh-CN" sz="2400" dirty="0">
                <a:latin typeface="Times New Roman" pitchFamily="18" charset="0"/>
                <a:cs typeface="Times New Roman" pitchFamily="18" charset="0"/>
              </a:rPr>
              <a:t>for long </a:t>
            </a:r>
            <a:r>
              <a:rPr lang="en-US" altLang="zh-CN" sz="2400" dirty="0" smtClean="0">
                <a:latin typeface="Times New Roman" pitchFamily="18" charset="0"/>
                <a:cs typeface="Times New Roman" pitchFamily="18" charset="0"/>
              </a:rPr>
              <a:t>periods</a:t>
            </a:r>
          </a:p>
          <a:p>
            <a:pPr algn="just"/>
            <a:r>
              <a:rPr lang="en-US" altLang="zh-CN" sz="2400" dirty="0" smtClean="0">
                <a:latin typeface="Times New Roman" pitchFamily="18" charset="0"/>
                <a:cs typeface="Times New Roman" pitchFamily="18" charset="0"/>
              </a:rPr>
              <a:t> </a:t>
            </a:r>
            <a:r>
              <a:rPr lang="en-US" altLang="zh-CN" sz="2400" dirty="0">
                <a:latin typeface="Times New Roman" pitchFamily="18" charset="0"/>
                <a:cs typeface="Times New Roman" pitchFamily="18" charset="0"/>
              </a:rPr>
              <a:t>of </a:t>
            </a:r>
            <a:r>
              <a:rPr lang="en-US" altLang="zh-CN" sz="2400" dirty="0" err="1">
                <a:latin typeface="Times New Roman" pitchFamily="18" charset="0"/>
                <a:cs typeface="Times New Roman" pitchFamily="18" charset="0"/>
              </a:rPr>
              <a:t>use.It</a:t>
            </a:r>
            <a:r>
              <a:rPr lang="en-US" altLang="zh-CN" sz="2400" dirty="0">
                <a:latin typeface="Times New Roman" pitchFamily="18" charset="0"/>
                <a:cs typeface="Times New Roman" pitchFamily="18" charset="0"/>
              </a:rPr>
              <a:t> can remind </a:t>
            </a:r>
            <a:r>
              <a:rPr lang="en-US" altLang="zh-CN" sz="2400" dirty="0" smtClean="0">
                <a:latin typeface="Times New Roman" pitchFamily="18" charset="0"/>
                <a:cs typeface="Times New Roman" pitchFamily="18" charset="0"/>
              </a:rPr>
              <a:t>people</a:t>
            </a:r>
          </a:p>
          <a:p>
            <a:pPr algn="just"/>
            <a:r>
              <a:rPr lang="en-US" altLang="zh-CN" sz="2400" dirty="0" smtClean="0">
                <a:latin typeface="Times New Roman" pitchFamily="18" charset="0"/>
                <a:cs typeface="Times New Roman" pitchFamily="18" charset="0"/>
              </a:rPr>
              <a:t> </a:t>
            </a:r>
            <a:r>
              <a:rPr lang="en-US" altLang="zh-CN" sz="2400" dirty="0">
                <a:latin typeface="Times New Roman" pitchFamily="18" charset="0"/>
                <a:cs typeface="Times New Roman" pitchFamily="18" charset="0"/>
              </a:rPr>
              <a:t>that they should exercise and </a:t>
            </a:r>
            <a:endParaRPr lang="en-US" altLang="zh-CN" sz="2400" dirty="0" smtClean="0">
              <a:latin typeface="Times New Roman" pitchFamily="18" charset="0"/>
              <a:cs typeface="Times New Roman" pitchFamily="18" charset="0"/>
            </a:endParaRPr>
          </a:p>
          <a:p>
            <a:pPr algn="just"/>
            <a:r>
              <a:rPr lang="en-US" altLang="zh-CN" sz="2400" dirty="0" smtClean="0">
                <a:latin typeface="Times New Roman" pitchFamily="18" charset="0"/>
                <a:cs typeface="Times New Roman" pitchFamily="18" charset="0"/>
              </a:rPr>
              <a:t>take </a:t>
            </a:r>
            <a:r>
              <a:rPr lang="en-US" altLang="zh-CN" sz="2400" dirty="0">
                <a:latin typeface="Times New Roman" pitchFamily="18" charset="0"/>
                <a:cs typeface="Times New Roman" pitchFamily="18" charset="0"/>
              </a:rPr>
              <a:t>a break.</a:t>
            </a:r>
          </a:p>
        </p:txBody>
      </p:sp>
      <p:sp>
        <p:nvSpPr>
          <p:cNvPr id="5" name="矩形 4"/>
          <p:cNvSpPr/>
          <p:nvPr/>
        </p:nvSpPr>
        <p:spPr>
          <a:xfrm>
            <a:off x="250766" y="1193521"/>
            <a:ext cx="1614481" cy="523220"/>
          </a:xfrm>
          <a:prstGeom prst="rect">
            <a:avLst/>
          </a:prstGeom>
        </p:spPr>
        <p:txBody>
          <a:bodyPr wrap="none">
            <a:spAutoFit/>
          </a:bodyPr>
          <a:lstStyle/>
          <a:p>
            <a:pPr lvl="0" algn="just"/>
            <a:r>
              <a:rPr lang="en-US" altLang="zh-CN" sz="2800" b="1" dirty="0">
                <a:solidFill>
                  <a:prstClr val="black"/>
                </a:solidFill>
                <a:latin typeface="Times New Roman" panose="02020603050405020304" pitchFamily="18" charset="0"/>
                <a:cs typeface="Times New Roman" panose="02020603050405020304" pitchFamily="18" charset="0"/>
              </a:rPr>
              <a:t>Problem:</a:t>
            </a:r>
            <a:endParaRPr lang="zh-CN" altLang="en-US" sz="2800" dirty="0">
              <a:solidFill>
                <a:prstClr val="black"/>
              </a:solidFill>
            </a:endParaRPr>
          </a:p>
        </p:txBody>
      </p:sp>
      <p:sp>
        <p:nvSpPr>
          <p:cNvPr id="6" name="矩形 5"/>
          <p:cNvSpPr/>
          <p:nvPr/>
        </p:nvSpPr>
        <p:spPr>
          <a:xfrm>
            <a:off x="42312" y="3303777"/>
            <a:ext cx="1822935" cy="523220"/>
          </a:xfrm>
          <a:prstGeom prst="rect">
            <a:avLst/>
          </a:prstGeom>
        </p:spPr>
        <p:txBody>
          <a:bodyPr wrap="none">
            <a:spAutoFit/>
          </a:bodyPr>
          <a:lstStyle/>
          <a:p>
            <a:pPr lvl="0" algn="just"/>
            <a:r>
              <a:rPr lang="en-US" altLang="zh-CN" sz="2800" b="1" dirty="0">
                <a:solidFill>
                  <a:prstClr val="black"/>
                </a:solidFill>
                <a:latin typeface="Times New Roman" panose="02020603050405020304" pitchFamily="18" charset="0"/>
                <a:cs typeface="Times New Roman" panose="02020603050405020304" pitchFamily="18" charset="0"/>
              </a:rPr>
              <a:t>Solution</a:t>
            </a:r>
            <a:r>
              <a:rPr lang="zh-CN" altLang="en-US" sz="2800" b="1" dirty="0">
                <a:solidFill>
                  <a:prstClr val="black"/>
                </a:solidFill>
                <a:latin typeface="Times New Roman" panose="02020603050405020304" pitchFamily="18" charset="0"/>
                <a:cs typeface="Times New Roman" panose="02020603050405020304" pitchFamily="18" charset="0"/>
              </a:rPr>
              <a:t>：</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75385" y="1101189"/>
            <a:ext cx="4805809" cy="454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矩形 7"/>
          <p:cNvSpPr/>
          <p:nvPr/>
        </p:nvSpPr>
        <p:spPr>
          <a:xfrm>
            <a:off x="9219282" y="6110626"/>
            <a:ext cx="2492990" cy="369332"/>
          </a:xfrm>
          <a:prstGeom prst="rect">
            <a:avLst/>
          </a:prstGeom>
        </p:spPr>
        <p:txBody>
          <a:bodyPr wrap="none">
            <a:spAutoFit/>
          </a:bodyPr>
          <a:lstStyle/>
          <a:p>
            <a:r>
              <a:rPr lang="en-US" altLang="zh-CN" dirty="0">
                <a:latin typeface="Times New Roman" panose="02020603050405020304" pitchFamily="18" charset="0"/>
                <a:cs typeface="Times New Roman" panose="02020603050405020304" pitchFamily="18" charset="0"/>
              </a:rPr>
              <a:t>Producer: </a:t>
            </a:r>
            <a:r>
              <a:rPr lang="en-US" altLang="zh-CN" dirty="0" err="1">
                <a:latin typeface="Times New Roman" panose="02020603050405020304" pitchFamily="18" charset="0"/>
                <a:cs typeface="Times New Roman" panose="02020603050405020304" pitchFamily="18" charset="0"/>
              </a:rPr>
              <a:t>Jiapeng</a:t>
            </a:r>
            <a:r>
              <a:rPr lang="en-US" altLang="zh-CN" dirty="0">
                <a:latin typeface="Times New Roman" panose="02020603050405020304" pitchFamily="18" charset="0"/>
                <a:cs typeface="Times New Roman" panose="02020603050405020304" pitchFamily="18" charset="0"/>
              </a:rPr>
              <a:t> Zhang</a:t>
            </a:r>
          </a:p>
        </p:txBody>
      </p:sp>
    </p:spTree>
    <p:extLst>
      <p:ext uri="{BB962C8B-B14F-4D97-AF65-F5344CB8AC3E}">
        <p14:creationId xmlns:p14="http://schemas.microsoft.com/office/powerpoint/2010/main" val="2561925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249864" y="56028"/>
            <a:ext cx="2249334" cy="646331"/>
          </a:xfrm>
          <a:prstGeom prst="rect">
            <a:avLst/>
          </a:prstGeom>
        </p:spPr>
        <p:txBody>
          <a:bodyPr wrap="none">
            <a:spAutoFit/>
          </a:bodyPr>
          <a:lstStyle/>
          <a:p>
            <a:pPr lvl="0" algn="just"/>
            <a:r>
              <a:rPr lang="en-GB" altLang="zh-CN" sz="3600" dirty="0">
                <a:solidFill>
                  <a:prstClr val="black"/>
                </a:solidFill>
                <a:latin typeface="Times New Roman" panose="02020603050405020304" pitchFamily="18" charset="0"/>
                <a:cs typeface="Times New Roman" panose="02020603050405020304" pitchFamily="18" charset="0"/>
              </a:rPr>
              <a:t>Gantt chart</a:t>
            </a:r>
            <a:endParaRPr lang="zh-CN" altLang="en-US" sz="3600" dirty="0">
              <a:solidFill>
                <a:prstClr val="black"/>
              </a:solidFill>
              <a:latin typeface="Times New Roman" panose="02020603050405020304" pitchFamily="18" charset="0"/>
              <a:cs typeface="Times New Roman" panose="02020603050405020304" pitchFamily="18" charset="0"/>
            </a:endParaRPr>
          </a:p>
        </p:txBody>
      </p:sp>
      <p:pic>
        <p:nvPicPr>
          <p:cNvPr id="3" name="图片 2"/>
          <p:cNvPicPr>
            <a:picLocks noChangeAspect="1"/>
          </p:cNvPicPr>
          <p:nvPr/>
        </p:nvPicPr>
        <p:blipFill>
          <a:blip r:embed="rId2"/>
          <a:stretch>
            <a:fillRect/>
          </a:stretch>
        </p:blipFill>
        <p:spPr>
          <a:xfrm>
            <a:off x="422031" y="908992"/>
            <a:ext cx="10567098" cy="5409348"/>
          </a:xfrm>
          <a:prstGeom prst="rect">
            <a:avLst/>
          </a:prstGeom>
        </p:spPr>
      </p:pic>
      <p:sp>
        <p:nvSpPr>
          <p:cNvPr id="4" name="矩形 3"/>
          <p:cNvSpPr/>
          <p:nvPr/>
        </p:nvSpPr>
        <p:spPr>
          <a:xfrm>
            <a:off x="9977185" y="6488668"/>
            <a:ext cx="2023887" cy="369332"/>
          </a:xfrm>
          <a:prstGeom prst="rect">
            <a:avLst/>
          </a:prstGeom>
        </p:spPr>
        <p:txBody>
          <a:bodyPr wrap="none">
            <a:spAutoFit/>
          </a:bodyPr>
          <a:lstStyle/>
          <a:p>
            <a:pPr lvl="0"/>
            <a:r>
              <a:rPr lang="zh-CN" altLang="en-US" dirty="0">
                <a:solidFill>
                  <a:prstClr val="black"/>
                </a:solidFill>
                <a:latin typeface="Times New Roman" panose="02020603050405020304" pitchFamily="18" charset="0"/>
                <a:cs typeface="Times New Roman" panose="02020603050405020304" pitchFamily="18" charset="0"/>
              </a:rPr>
              <a:t>Producer: </a:t>
            </a:r>
            <a:r>
              <a:rPr lang="en-US" altLang="zh-CN" dirty="0">
                <a:solidFill>
                  <a:prstClr val="black"/>
                </a:solidFill>
                <a:latin typeface="Times New Roman" panose="02020603050405020304" pitchFamily="18" charset="0"/>
                <a:cs typeface="Times New Roman" panose="02020603050405020304" pitchFamily="18" charset="0"/>
                <a:sym typeface="+mn-ea"/>
              </a:rPr>
              <a:t>Tao </a:t>
            </a:r>
            <a:r>
              <a:rPr lang="en-US" altLang="zh-CN" dirty="0" err="1">
                <a:solidFill>
                  <a:prstClr val="black"/>
                </a:solidFill>
                <a:latin typeface="Times New Roman" panose="02020603050405020304" pitchFamily="18" charset="0"/>
                <a:cs typeface="Times New Roman" panose="02020603050405020304" pitchFamily="18" charset="0"/>
                <a:sym typeface="+mn-ea"/>
              </a:rPr>
              <a:t>Zong</a:t>
            </a:r>
            <a:endParaRPr lang="en-US" altLang="zh-CN" dirty="0">
              <a:solidFill>
                <a:prstClr val="black"/>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4562280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4214,&quot;width&quot;:16560}"/>
</p:tagLst>
</file>

<file path=ppt/theme/theme1.xml><?xml version="1.0" encoding="utf-8"?>
<a:theme xmlns:a="http://schemas.openxmlformats.org/drawingml/2006/main" name="1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TotalTime>
  <Words>558</Words>
  <Application>Microsoft Office PowerPoint</Application>
  <PresentationFormat>自定义</PresentationFormat>
  <Paragraphs>56</Paragraphs>
  <Slides>11</Slides>
  <Notes>0</Notes>
  <HiddenSlides>0</HiddenSlides>
  <MMClips>0</MMClips>
  <ScaleCrop>false</ScaleCrop>
  <HeadingPairs>
    <vt:vector size="4" baseType="variant">
      <vt:variant>
        <vt:lpstr>主题</vt:lpstr>
      </vt:variant>
      <vt:variant>
        <vt:i4>1</vt:i4>
      </vt:variant>
      <vt:variant>
        <vt:lpstr>幻灯片标题</vt:lpstr>
      </vt:variant>
      <vt:variant>
        <vt:i4>11</vt:i4>
      </vt:variant>
    </vt:vector>
  </HeadingPairs>
  <TitlesOfParts>
    <vt:vector size="12" baseType="lpstr">
      <vt:lpstr>1_Office 主题​​</vt:lpstr>
      <vt:lpstr>PowerPoint 演示文稿</vt:lpstr>
      <vt:lpstr>PowerPoint 演示文稿</vt:lpstr>
      <vt:lpstr>PowerPoint 演示文稿</vt:lpstr>
      <vt:lpstr>Functional team involvement</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dc:creator>
  <cp:lastModifiedBy>微软用户</cp:lastModifiedBy>
  <cp:revision>47</cp:revision>
  <dcterms:created xsi:type="dcterms:W3CDTF">2021-06-02T05:03:00Z</dcterms:created>
  <dcterms:modified xsi:type="dcterms:W3CDTF">2021-06-03T08:26:07Z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0x0101003E8437BEC135AE4E8773C88F6ADD7989</vt:lpwstr>
  </property>
  <property fmtid="{D5CDD505-2E9C-101B-9397-08002B2CF9AE}" pid="3" name="ICV">
    <vt:lpwstr>958637B41EEC4C8A9EF6B4A1138D47CF</vt:lpwstr>
  </property>
  <property fmtid="{D5CDD505-2E9C-101B-9397-08002B2CF9AE}" pid="4" name="KSOProductBuildVer">
    <vt:lpwstr>2052-11.1.0.10359</vt:lpwstr>
  </property>
</Properties>
</file>