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webextensions/webextension2.xml" ContentType="application/vnd.ms-office.webextension+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4"/>
  </p:sldMasterIdLst>
  <p:notesMasterIdLst>
    <p:notesMasterId r:id="rId56"/>
  </p:notesMasterIdLst>
  <p:handoutMasterIdLst>
    <p:handoutMasterId r:id="rId57"/>
  </p:handoutMasterIdLst>
  <p:sldIdLst>
    <p:sldId id="256" r:id="rId5"/>
    <p:sldId id="302" r:id="rId6"/>
    <p:sldId id="303" r:id="rId7"/>
    <p:sldId id="320" r:id="rId8"/>
    <p:sldId id="304" r:id="rId9"/>
    <p:sldId id="305" r:id="rId10"/>
    <p:sldId id="321" r:id="rId11"/>
    <p:sldId id="308" r:id="rId12"/>
    <p:sldId id="322" r:id="rId13"/>
    <p:sldId id="317" r:id="rId14"/>
    <p:sldId id="318" r:id="rId15"/>
    <p:sldId id="324" r:id="rId16"/>
    <p:sldId id="323" r:id="rId17"/>
    <p:sldId id="319" r:id="rId18"/>
    <p:sldId id="325" r:id="rId19"/>
    <p:sldId id="326" r:id="rId20"/>
    <p:sldId id="337" r:id="rId21"/>
    <p:sldId id="344" r:id="rId22"/>
    <p:sldId id="345" r:id="rId23"/>
    <p:sldId id="301" r:id="rId24"/>
    <p:sldId id="310" r:id="rId25"/>
    <p:sldId id="346" r:id="rId26"/>
    <p:sldId id="347" r:id="rId27"/>
    <p:sldId id="311" r:id="rId28"/>
    <p:sldId id="312" r:id="rId29"/>
    <p:sldId id="309" r:id="rId30"/>
    <p:sldId id="313" r:id="rId31"/>
    <p:sldId id="314" r:id="rId32"/>
    <p:sldId id="343" r:id="rId33"/>
    <p:sldId id="307" r:id="rId34"/>
    <p:sldId id="258" r:id="rId35"/>
    <p:sldId id="262" r:id="rId36"/>
    <p:sldId id="327" r:id="rId37"/>
    <p:sldId id="333" r:id="rId38"/>
    <p:sldId id="334" r:id="rId39"/>
    <p:sldId id="338" r:id="rId40"/>
    <p:sldId id="339" r:id="rId41"/>
    <p:sldId id="335" r:id="rId42"/>
    <p:sldId id="336" r:id="rId43"/>
    <p:sldId id="340" r:id="rId44"/>
    <p:sldId id="329" r:id="rId45"/>
    <p:sldId id="328" r:id="rId46"/>
    <p:sldId id="315" r:id="rId47"/>
    <p:sldId id="330" r:id="rId48"/>
    <p:sldId id="316" r:id="rId49"/>
    <p:sldId id="331" r:id="rId50"/>
    <p:sldId id="341" r:id="rId51"/>
    <p:sldId id="342" r:id="rId52"/>
    <p:sldId id="348" r:id="rId53"/>
    <p:sldId id="349" r:id="rId54"/>
    <p:sldId id="332" r:id="rId55"/>
  </p:sldIdLst>
  <p:sldSz cx="12192000" cy="6858000"/>
  <p:notesSz cx="6858000" cy="9144000"/>
  <p:custDataLst>
    <p:tags r:id="rId5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2C635-CD2E-4549-A921-D9D8F9A17EC3}" v="1521" dt="2025-10-14T20:18:45.9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66" y="102"/>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gs" Target="tags/tag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CE08DA-6170-4F79-8031-9C4057F3309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E490DCF-B207-4024-B283-EB4735ADFE78}">
      <dgm:prSet/>
      <dgm:spPr/>
      <dgm:t>
        <a:bodyPr/>
        <a:lstStyle/>
        <a:p>
          <a:r>
            <a:rPr lang="en-GB"/>
            <a:t>Explore What an ‘ideal victim’ is</a:t>
          </a:r>
          <a:endParaRPr lang="en-US"/>
        </a:p>
      </dgm:t>
    </dgm:pt>
    <dgm:pt modelId="{0006E6E8-3F4C-4DB6-A005-79733830F8A6}" type="parTrans" cxnId="{4E079F89-A2D8-4D3E-9E60-F69FFF3AF030}">
      <dgm:prSet/>
      <dgm:spPr/>
      <dgm:t>
        <a:bodyPr/>
        <a:lstStyle/>
        <a:p>
          <a:endParaRPr lang="en-US"/>
        </a:p>
      </dgm:t>
    </dgm:pt>
    <dgm:pt modelId="{3D30CDAD-56D7-4633-A227-37B79F30FD32}" type="sibTrans" cxnId="{4E079F89-A2D8-4D3E-9E60-F69FFF3AF030}">
      <dgm:prSet/>
      <dgm:spPr/>
      <dgm:t>
        <a:bodyPr/>
        <a:lstStyle/>
        <a:p>
          <a:endParaRPr lang="en-US"/>
        </a:p>
      </dgm:t>
    </dgm:pt>
    <dgm:pt modelId="{E3FE7393-B59B-4808-83DD-1488E6597A0B}">
      <dgm:prSet/>
      <dgm:spPr/>
      <dgm:t>
        <a:bodyPr/>
        <a:lstStyle/>
        <a:p>
          <a:r>
            <a:rPr lang="en-GB"/>
            <a:t>Break</a:t>
          </a:r>
          <a:endParaRPr lang="en-US"/>
        </a:p>
      </dgm:t>
    </dgm:pt>
    <dgm:pt modelId="{9F9A458B-B9DC-4351-AD68-9542CD28809B}" type="parTrans" cxnId="{3588A86E-DBEF-41ED-B54D-6C6F504A130D}">
      <dgm:prSet/>
      <dgm:spPr/>
      <dgm:t>
        <a:bodyPr/>
        <a:lstStyle/>
        <a:p>
          <a:endParaRPr lang="en-US"/>
        </a:p>
      </dgm:t>
    </dgm:pt>
    <dgm:pt modelId="{ACB63D48-B0F1-406F-8683-0AEA7A9D009E}" type="sibTrans" cxnId="{3588A86E-DBEF-41ED-B54D-6C6F504A130D}">
      <dgm:prSet/>
      <dgm:spPr/>
      <dgm:t>
        <a:bodyPr/>
        <a:lstStyle/>
        <a:p>
          <a:endParaRPr lang="en-US"/>
        </a:p>
      </dgm:t>
    </dgm:pt>
    <dgm:pt modelId="{81CF6E70-FDC0-495A-8790-19304F929FCC}">
      <dgm:prSet/>
      <dgm:spPr/>
      <dgm:t>
        <a:bodyPr/>
        <a:lstStyle/>
        <a:p>
          <a:r>
            <a:rPr lang="en-GB"/>
            <a:t>Explore theories on victimology </a:t>
          </a:r>
          <a:endParaRPr lang="en-US"/>
        </a:p>
      </dgm:t>
    </dgm:pt>
    <dgm:pt modelId="{324EF826-C0AA-43B9-A337-C26045E8DCE1}" type="parTrans" cxnId="{B6AC1EBB-E63F-47F1-92A8-53CA13D3F515}">
      <dgm:prSet/>
      <dgm:spPr/>
      <dgm:t>
        <a:bodyPr/>
        <a:lstStyle/>
        <a:p>
          <a:endParaRPr lang="en-US"/>
        </a:p>
      </dgm:t>
    </dgm:pt>
    <dgm:pt modelId="{6A94BD70-7027-4445-9DEB-7A4253E84113}" type="sibTrans" cxnId="{B6AC1EBB-E63F-47F1-92A8-53CA13D3F515}">
      <dgm:prSet/>
      <dgm:spPr/>
      <dgm:t>
        <a:bodyPr/>
        <a:lstStyle/>
        <a:p>
          <a:endParaRPr lang="en-US"/>
        </a:p>
      </dgm:t>
    </dgm:pt>
    <dgm:pt modelId="{2F8DF864-93C7-4401-968B-46423972A03F}" type="pres">
      <dgm:prSet presAssocID="{34CE08DA-6170-4F79-8031-9C4057F3309B}" presName="root" presStyleCnt="0">
        <dgm:presLayoutVars>
          <dgm:dir/>
          <dgm:resizeHandles val="exact"/>
        </dgm:presLayoutVars>
      </dgm:prSet>
      <dgm:spPr/>
    </dgm:pt>
    <dgm:pt modelId="{462FF929-23DC-4B97-8F1D-EFC736190895}" type="pres">
      <dgm:prSet presAssocID="{1E490DCF-B207-4024-B283-EB4735ADFE78}" presName="compNode" presStyleCnt="0"/>
      <dgm:spPr/>
    </dgm:pt>
    <dgm:pt modelId="{E29C6AC6-110F-4B77-A0F5-4A1BC42EFEC7}" type="pres">
      <dgm:prSet presAssocID="{1E490DCF-B207-4024-B283-EB4735ADFE78}" presName="bgRect" presStyleLbl="bgShp" presStyleIdx="0" presStyleCnt="3"/>
      <dgm:spPr>
        <a:solidFill>
          <a:schemeClr val="accent2">
            <a:lumMod val="60000"/>
            <a:lumOff val="40000"/>
          </a:schemeClr>
        </a:solidFill>
      </dgm:spPr>
    </dgm:pt>
    <dgm:pt modelId="{6C926E7B-C595-4D3E-903B-6DAD0C74C17B}" type="pres">
      <dgm:prSet presAssocID="{1E490DCF-B207-4024-B283-EB4735ADFE7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AA58A969-740D-4FBD-A362-23A044746161}" type="pres">
      <dgm:prSet presAssocID="{1E490DCF-B207-4024-B283-EB4735ADFE78}" presName="spaceRect" presStyleCnt="0"/>
      <dgm:spPr/>
    </dgm:pt>
    <dgm:pt modelId="{E9D0E5B9-1324-4F53-9DB1-6735DFF4883D}" type="pres">
      <dgm:prSet presAssocID="{1E490DCF-B207-4024-B283-EB4735ADFE78}" presName="parTx" presStyleLbl="revTx" presStyleIdx="0" presStyleCnt="3">
        <dgm:presLayoutVars>
          <dgm:chMax val="0"/>
          <dgm:chPref val="0"/>
        </dgm:presLayoutVars>
      </dgm:prSet>
      <dgm:spPr/>
    </dgm:pt>
    <dgm:pt modelId="{F672D6C9-6C8C-4963-A319-54D101E72FF1}" type="pres">
      <dgm:prSet presAssocID="{3D30CDAD-56D7-4633-A227-37B79F30FD32}" presName="sibTrans" presStyleCnt="0"/>
      <dgm:spPr/>
    </dgm:pt>
    <dgm:pt modelId="{F8BEABEE-AC2E-40BD-884F-3FF153CE6007}" type="pres">
      <dgm:prSet presAssocID="{E3FE7393-B59B-4808-83DD-1488E6597A0B}" presName="compNode" presStyleCnt="0"/>
      <dgm:spPr/>
    </dgm:pt>
    <dgm:pt modelId="{6ED719DE-1CBD-4014-A075-01EC5073CECF}" type="pres">
      <dgm:prSet presAssocID="{E3FE7393-B59B-4808-83DD-1488E6597A0B}" presName="bgRect" presStyleLbl="bgShp" presStyleIdx="1" presStyleCnt="3"/>
      <dgm:spPr>
        <a:solidFill>
          <a:schemeClr val="accent2">
            <a:lumMod val="60000"/>
            <a:lumOff val="40000"/>
          </a:schemeClr>
        </a:solidFill>
      </dgm:spPr>
    </dgm:pt>
    <dgm:pt modelId="{B2B3B850-C5A1-49AE-BBED-151AFF5ED54A}" type="pres">
      <dgm:prSet presAssocID="{E3FE7393-B59B-4808-83DD-1488E6597A0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use"/>
        </a:ext>
      </dgm:extLst>
    </dgm:pt>
    <dgm:pt modelId="{B2675D09-5B26-47A3-95D7-14E22C05A9BB}" type="pres">
      <dgm:prSet presAssocID="{E3FE7393-B59B-4808-83DD-1488E6597A0B}" presName="spaceRect" presStyleCnt="0"/>
      <dgm:spPr/>
    </dgm:pt>
    <dgm:pt modelId="{A214BFA0-7D0A-4E1B-8DDB-673EB39C6E25}" type="pres">
      <dgm:prSet presAssocID="{E3FE7393-B59B-4808-83DD-1488E6597A0B}" presName="parTx" presStyleLbl="revTx" presStyleIdx="1" presStyleCnt="3">
        <dgm:presLayoutVars>
          <dgm:chMax val="0"/>
          <dgm:chPref val="0"/>
        </dgm:presLayoutVars>
      </dgm:prSet>
      <dgm:spPr/>
    </dgm:pt>
    <dgm:pt modelId="{C7DCF996-A6BD-46DC-9FED-033C6CF7ADBC}" type="pres">
      <dgm:prSet presAssocID="{ACB63D48-B0F1-406F-8683-0AEA7A9D009E}" presName="sibTrans" presStyleCnt="0"/>
      <dgm:spPr/>
    </dgm:pt>
    <dgm:pt modelId="{FD8EBE69-268D-41C7-8A55-647ED9D03BE7}" type="pres">
      <dgm:prSet presAssocID="{81CF6E70-FDC0-495A-8790-19304F929FCC}" presName="compNode" presStyleCnt="0"/>
      <dgm:spPr/>
    </dgm:pt>
    <dgm:pt modelId="{4D536240-6F90-40FB-980E-5A0DB45D0022}" type="pres">
      <dgm:prSet presAssocID="{81CF6E70-FDC0-495A-8790-19304F929FCC}" presName="bgRect" presStyleLbl="bgShp" presStyleIdx="2" presStyleCnt="3"/>
      <dgm:spPr>
        <a:solidFill>
          <a:schemeClr val="accent2">
            <a:lumMod val="60000"/>
            <a:lumOff val="40000"/>
          </a:schemeClr>
        </a:solidFill>
      </dgm:spPr>
    </dgm:pt>
    <dgm:pt modelId="{3723ACC7-8A91-4F19-B53B-2571CCA79B59}" type="pres">
      <dgm:prSet presAssocID="{81CF6E70-FDC0-495A-8790-19304F929F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A6F25E1E-9E55-4637-A7A7-28D7A08AC64E}" type="pres">
      <dgm:prSet presAssocID="{81CF6E70-FDC0-495A-8790-19304F929FCC}" presName="spaceRect" presStyleCnt="0"/>
      <dgm:spPr/>
    </dgm:pt>
    <dgm:pt modelId="{485B9BC8-358A-4B41-ACAD-829E0B8F1B38}" type="pres">
      <dgm:prSet presAssocID="{81CF6E70-FDC0-495A-8790-19304F929FCC}" presName="parTx" presStyleLbl="revTx" presStyleIdx="2" presStyleCnt="3">
        <dgm:presLayoutVars>
          <dgm:chMax val="0"/>
          <dgm:chPref val="0"/>
        </dgm:presLayoutVars>
      </dgm:prSet>
      <dgm:spPr/>
    </dgm:pt>
  </dgm:ptLst>
  <dgm:cxnLst>
    <dgm:cxn modelId="{3588A86E-DBEF-41ED-B54D-6C6F504A130D}" srcId="{34CE08DA-6170-4F79-8031-9C4057F3309B}" destId="{E3FE7393-B59B-4808-83DD-1488E6597A0B}" srcOrd="1" destOrd="0" parTransId="{9F9A458B-B9DC-4351-AD68-9542CD28809B}" sibTransId="{ACB63D48-B0F1-406F-8683-0AEA7A9D009E}"/>
    <dgm:cxn modelId="{B63CB375-6F20-40C9-889B-CCC4A300E2D2}" type="presOf" srcId="{34CE08DA-6170-4F79-8031-9C4057F3309B}" destId="{2F8DF864-93C7-4401-968B-46423972A03F}" srcOrd="0" destOrd="0" presId="urn:microsoft.com/office/officeart/2018/2/layout/IconVerticalSolidList"/>
    <dgm:cxn modelId="{4E079F89-A2D8-4D3E-9E60-F69FFF3AF030}" srcId="{34CE08DA-6170-4F79-8031-9C4057F3309B}" destId="{1E490DCF-B207-4024-B283-EB4735ADFE78}" srcOrd="0" destOrd="0" parTransId="{0006E6E8-3F4C-4DB6-A005-79733830F8A6}" sibTransId="{3D30CDAD-56D7-4633-A227-37B79F30FD32}"/>
    <dgm:cxn modelId="{0C661790-B61D-49AC-BF9C-E6DC39576DE4}" type="presOf" srcId="{E3FE7393-B59B-4808-83DD-1488E6597A0B}" destId="{A214BFA0-7D0A-4E1B-8DDB-673EB39C6E25}" srcOrd="0" destOrd="0" presId="urn:microsoft.com/office/officeart/2018/2/layout/IconVerticalSolidList"/>
    <dgm:cxn modelId="{947B6F9E-822E-4D3A-A43B-B8CDBCEBF5D5}" type="presOf" srcId="{81CF6E70-FDC0-495A-8790-19304F929FCC}" destId="{485B9BC8-358A-4B41-ACAD-829E0B8F1B38}" srcOrd="0" destOrd="0" presId="urn:microsoft.com/office/officeart/2018/2/layout/IconVerticalSolidList"/>
    <dgm:cxn modelId="{B6AC1EBB-E63F-47F1-92A8-53CA13D3F515}" srcId="{34CE08DA-6170-4F79-8031-9C4057F3309B}" destId="{81CF6E70-FDC0-495A-8790-19304F929FCC}" srcOrd="2" destOrd="0" parTransId="{324EF826-C0AA-43B9-A337-C26045E8DCE1}" sibTransId="{6A94BD70-7027-4445-9DEB-7A4253E84113}"/>
    <dgm:cxn modelId="{C5938FC5-1CA2-4DDD-9149-37596C486A14}" type="presOf" srcId="{1E490DCF-B207-4024-B283-EB4735ADFE78}" destId="{E9D0E5B9-1324-4F53-9DB1-6735DFF4883D}" srcOrd="0" destOrd="0" presId="urn:microsoft.com/office/officeart/2018/2/layout/IconVerticalSolidList"/>
    <dgm:cxn modelId="{B38C4F83-0885-40F2-9C0E-93B0E06A1920}" type="presParOf" srcId="{2F8DF864-93C7-4401-968B-46423972A03F}" destId="{462FF929-23DC-4B97-8F1D-EFC736190895}" srcOrd="0" destOrd="0" presId="urn:microsoft.com/office/officeart/2018/2/layout/IconVerticalSolidList"/>
    <dgm:cxn modelId="{AE3121D1-CBA1-4E2D-9E9E-9EC232DD5A0E}" type="presParOf" srcId="{462FF929-23DC-4B97-8F1D-EFC736190895}" destId="{E29C6AC6-110F-4B77-A0F5-4A1BC42EFEC7}" srcOrd="0" destOrd="0" presId="urn:microsoft.com/office/officeart/2018/2/layout/IconVerticalSolidList"/>
    <dgm:cxn modelId="{DCA91DA0-2487-4FF6-9F82-79DD39205084}" type="presParOf" srcId="{462FF929-23DC-4B97-8F1D-EFC736190895}" destId="{6C926E7B-C595-4D3E-903B-6DAD0C74C17B}" srcOrd="1" destOrd="0" presId="urn:microsoft.com/office/officeart/2018/2/layout/IconVerticalSolidList"/>
    <dgm:cxn modelId="{9AA3DCA0-8C16-4FA8-8EA4-1CCAD8FBE171}" type="presParOf" srcId="{462FF929-23DC-4B97-8F1D-EFC736190895}" destId="{AA58A969-740D-4FBD-A362-23A044746161}" srcOrd="2" destOrd="0" presId="urn:microsoft.com/office/officeart/2018/2/layout/IconVerticalSolidList"/>
    <dgm:cxn modelId="{BEAF98E0-54EB-4B7E-982F-53701A3D56FA}" type="presParOf" srcId="{462FF929-23DC-4B97-8F1D-EFC736190895}" destId="{E9D0E5B9-1324-4F53-9DB1-6735DFF4883D}" srcOrd="3" destOrd="0" presId="urn:microsoft.com/office/officeart/2018/2/layout/IconVerticalSolidList"/>
    <dgm:cxn modelId="{D83B9C7C-0CAD-4594-8F99-ABE7748DC8D5}" type="presParOf" srcId="{2F8DF864-93C7-4401-968B-46423972A03F}" destId="{F672D6C9-6C8C-4963-A319-54D101E72FF1}" srcOrd="1" destOrd="0" presId="urn:microsoft.com/office/officeart/2018/2/layout/IconVerticalSolidList"/>
    <dgm:cxn modelId="{E99288D7-939B-4F5C-A074-7478EB434E43}" type="presParOf" srcId="{2F8DF864-93C7-4401-968B-46423972A03F}" destId="{F8BEABEE-AC2E-40BD-884F-3FF153CE6007}" srcOrd="2" destOrd="0" presId="urn:microsoft.com/office/officeart/2018/2/layout/IconVerticalSolidList"/>
    <dgm:cxn modelId="{54BED959-8EC9-4719-B0BF-1DA6F46A5220}" type="presParOf" srcId="{F8BEABEE-AC2E-40BD-884F-3FF153CE6007}" destId="{6ED719DE-1CBD-4014-A075-01EC5073CECF}" srcOrd="0" destOrd="0" presId="urn:microsoft.com/office/officeart/2018/2/layout/IconVerticalSolidList"/>
    <dgm:cxn modelId="{472E0E21-CE52-4EC1-8CF9-77A6FC9AEED6}" type="presParOf" srcId="{F8BEABEE-AC2E-40BD-884F-3FF153CE6007}" destId="{B2B3B850-C5A1-49AE-BBED-151AFF5ED54A}" srcOrd="1" destOrd="0" presId="urn:microsoft.com/office/officeart/2018/2/layout/IconVerticalSolidList"/>
    <dgm:cxn modelId="{5E6801C6-B53A-41EF-A11B-A0A29593B9DA}" type="presParOf" srcId="{F8BEABEE-AC2E-40BD-884F-3FF153CE6007}" destId="{B2675D09-5B26-47A3-95D7-14E22C05A9BB}" srcOrd="2" destOrd="0" presId="urn:microsoft.com/office/officeart/2018/2/layout/IconVerticalSolidList"/>
    <dgm:cxn modelId="{A7A9FAC7-0267-4644-A756-50D7EC2090CB}" type="presParOf" srcId="{F8BEABEE-AC2E-40BD-884F-3FF153CE6007}" destId="{A214BFA0-7D0A-4E1B-8DDB-673EB39C6E25}" srcOrd="3" destOrd="0" presId="urn:microsoft.com/office/officeart/2018/2/layout/IconVerticalSolidList"/>
    <dgm:cxn modelId="{602AA270-D498-47B8-B8C8-CA5AB7608F37}" type="presParOf" srcId="{2F8DF864-93C7-4401-968B-46423972A03F}" destId="{C7DCF996-A6BD-46DC-9FED-033C6CF7ADBC}" srcOrd="3" destOrd="0" presId="urn:microsoft.com/office/officeart/2018/2/layout/IconVerticalSolidList"/>
    <dgm:cxn modelId="{585AABCE-60F8-4B8E-8072-F0FF997A1EA7}" type="presParOf" srcId="{2F8DF864-93C7-4401-968B-46423972A03F}" destId="{FD8EBE69-268D-41C7-8A55-647ED9D03BE7}" srcOrd="4" destOrd="0" presId="urn:microsoft.com/office/officeart/2018/2/layout/IconVerticalSolidList"/>
    <dgm:cxn modelId="{61BE71C7-3A96-4931-AE8D-E6DB21EA26CC}" type="presParOf" srcId="{FD8EBE69-268D-41C7-8A55-647ED9D03BE7}" destId="{4D536240-6F90-40FB-980E-5A0DB45D0022}" srcOrd="0" destOrd="0" presId="urn:microsoft.com/office/officeart/2018/2/layout/IconVerticalSolidList"/>
    <dgm:cxn modelId="{25472378-B90A-4DE5-A0E8-1C2E80E56567}" type="presParOf" srcId="{FD8EBE69-268D-41C7-8A55-647ED9D03BE7}" destId="{3723ACC7-8A91-4F19-B53B-2571CCA79B59}" srcOrd="1" destOrd="0" presId="urn:microsoft.com/office/officeart/2018/2/layout/IconVerticalSolidList"/>
    <dgm:cxn modelId="{E7F1BB55-264C-4B3E-94AE-E6B5F5FB2BE9}" type="presParOf" srcId="{FD8EBE69-268D-41C7-8A55-647ED9D03BE7}" destId="{A6F25E1E-9E55-4637-A7A7-28D7A08AC64E}" srcOrd="2" destOrd="0" presId="urn:microsoft.com/office/officeart/2018/2/layout/IconVerticalSolidList"/>
    <dgm:cxn modelId="{988077AD-75DD-4122-9A1E-AB4D1B15E497}" type="presParOf" srcId="{FD8EBE69-268D-41C7-8A55-647ED9D03BE7}" destId="{485B9BC8-358A-4B41-ACAD-829E0B8F1B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B939C-718E-4A33-8FA7-9829F4674239}"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49E4B392-0E7C-46EC-809A-AB4BD86CB9EA}">
      <dgm:prSet/>
      <dgm:spPr/>
      <dgm:t>
        <a:bodyPr/>
        <a:lstStyle/>
        <a:p>
          <a:r>
            <a:rPr lang="en-GB" dirty="0"/>
            <a:t>Recap on previous session</a:t>
          </a:r>
          <a:endParaRPr lang="en-US" dirty="0"/>
        </a:p>
      </dgm:t>
    </dgm:pt>
    <dgm:pt modelId="{F8EA318E-749B-4221-83B5-462A19392F8C}" type="parTrans" cxnId="{9CE5995B-9908-4A06-80DD-4DCE8D6793E8}">
      <dgm:prSet/>
      <dgm:spPr/>
      <dgm:t>
        <a:bodyPr/>
        <a:lstStyle/>
        <a:p>
          <a:endParaRPr lang="en-US"/>
        </a:p>
      </dgm:t>
    </dgm:pt>
    <dgm:pt modelId="{650A04D1-C9BD-4D33-9667-B67492BAA5CD}" type="sibTrans" cxnId="{9CE5995B-9908-4A06-80DD-4DCE8D6793E8}">
      <dgm:prSet/>
      <dgm:spPr/>
      <dgm:t>
        <a:bodyPr/>
        <a:lstStyle/>
        <a:p>
          <a:endParaRPr lang="en-US"/>
        </a:p>
      </dgm:t>
    </dgm:pt>
    <dgm:pt modelId="{A614A9A0-3A22-4D5E-BCAD-09D1B726E2BC}">
      <dgm:prSet/>
      <dgm:spPr/>
      <dgm:t>
        <a:bodyPr/>
        <a:lstStyle/>
        <a:p>
          <a:r>
            <a:rPr lang="en-GB"/>
            <a:t>Explored stereotypes e.g. gender roles, Racial stereotypes</a:t>
          </a:r>
          <a:endParaRPr lang="en-US"/>
        </a:p>
      </dgm:t>
    </dgm:pt>
    <dgm:pt modelId="{90AB4C18-E344-46F4-9F07-8AEC15DF44E8}" type="parTrans" cxnId="{3BB26D0B-C54B-4F0B-8EB6-B2F7BAB88E50}">
      <dgm:prSet/>
      <dgm:spPr/>
      <dgm:t>
        <a:bodyPr/>
        <a:lstStyle/>
        <a:p>
          <a:endParaRPr lang="en-US"/>
        </a:p>
      </dgm:t>
    </dgm:pt>
    <dgm:pt modelId="{EB5D39D7-DF9F-4535-8F81-997C89716D0F}" type="sibTrans" cxnId="{3BB26D0B-C54B-4F0B-8EB6-B2F7BAB88E50}">
      <dgm:prSet/>
      <dgm:spPr/>
      <dgm:t>
        <a:bodyPr/>
        <a:lstStyle/>
        <a:p>
          <a:endParaRPr lang="en-US"/>
        </a:p>
      </dgm:t>
    </dgm:pt>
    <dgm:pt modelId="{B0E31D00-FE77-405F-9FC6-73DCA404B66B}">
      <dgm:prSet/>
      <dgm:spPr/>
      <dgm:t>
        <a:bodyPr/>
        <a:lstStyle/>
        <a:p>
          <a:r>
            <a:rPr lang="en-GB"/>
            <a:t>Explored the different types of bias   </a:t>
          </a:r>
          <a:endParaRPr lang="en-US"/>
        </a:p>
      </dgm:t>
    </dgm:pt>
    <dgm:pt modelId="{2F1C0D67-E626-4FAD-88F7-61F762FF9AC0}" type="parTrans" cxnId="{FC12DE25-9A8F-4651-982B-533EF714A5E2}">
      <dgm:prSet/>
      <dgm:spPr/>
      <dgm:t>
        <a:bodyPr/>
        <a:lstStyle/>
        <a:p>
          <a:endParaRPr lang="en-US"/>
        </a:p>
      </dgm:t>
    </dgm:pt>
    <dgm:pt modelId="{35FB08E2-6B28-4BDF-B387-D618874C69FE}" type="sibTrans" cxnId="{FC12DE25-9A8F-4651-982B-533EF714A5E2}">
      <dgm:prSet/>
      <dgm:spPr/>
      <dgm:t>
        <a:bodyPr/>
        <a:lstStyle/>
        <a:p>
          <a:endParaRPr lang="en-US"/>
        </a:p>
      </dgm:t>
    </dgm:pt>
    <dgm:pt modelId="{76F1B887-0DDB-4B51-9475-4E738429220F}">
      <dgm:prSet/>
      <dgm:spPr/>
      <dgm:t>
        <a:bodyPr/>
        <a:lstStyle/>
        <a:p>
          <a:r>
            <a:rPr lang="en-GB" dirty="0"/>
            <a:t>Halo/horns, Beauty bias, Affinity bias, Confirmation bias, unconscious bias</a:t>
          </a:r>
          <a:endParaRPr lang="en-US" dirty="0"/>
        </a:p>
      </dgm:t>
    </dgm:pt>
    <dgm:pt modelId="{0FFD8F32-2C9F-45D1-BD14-B7A71D6A65D5}" type="parTrans" cxnId="{A2D0C9C0-F75E-45C8-8AA8-E6C784970CD0}">
      <dgm:prSet/>
      <dgm:spPr/>
      <dgm:t>
        <a:bodyPr/>
        <a:lstStyle/>
        <a:p>
          <a:endParaRPr lang="en-US"/>
        </a:p>
      </dgm:t>
    </dgm:pt>
    <dgm:pt modelId="{6B9F56A2-1242-4E64-8367-7B21D0C334C9}" type="sibTrans" cxnId="{A2D0C9C0-F75E-45C8-8AA8-E6C784970CD0}">
      <dgm:prSet/>
      <dgm:spPr/>
      <dgm:t>
        <a:bodyPr/>
        <a:lstStyle/>
        <a:p>
          <a:endParaRPr lang="en-US"/>
        </a:p>
      </dgm:t>
    </dgm:pt>
    <dgm:pt modelId="{82D44984-3F14-4302-8897-95D196E669FB}">
      <dgm:prSet/>
      <dgm:spPr/>
      <dgm:t>
        <a:bodyPr/>
        <a:lstStyle/>
        <a:p>
          <a:r>
            <a:rPr lang="en-GB"/>
            <a:t>- We also discovered that we have an ideal victim image in our heads that has been influenced by experiences in life, media, images etc</a:t>
          </a:r>
          <a:endParaRPr lang="en-US"/>
        </a:p>
      </dgm:t>
    </dgm:pt>
    <dgm:pt modelId="{DE3B229E-C8A4-4CC8-9BB2-D6187DF8306F}" type="parTrans" cxnId="{9C8CA372-7870-4C1B-ACAE-B5A3A912B260}">
      <dgm:prSet/>
      <dgm:spPr/>
      <dgm:t>
        <a:bodyPr/>
        <a:lstStyle/>
        <a:p>
          <a:endParaRPr lang="en-US"/>
        </a:p>
      </dgm:t>
    </dgm:pt>
    <dgm:pt modelId="{AB6F9FEB-E579-4024-B06D-57AD18F8728C}" type="sibTrans" cxnId="{9C8CA372-7870-4C1B-ACAE-B5A3A912B260}">
      <dgm:prSet/>
      <dgm:spPr/>
      <dgm:t>
        <a:bodyPr/>
        <a:lstStyle/>
        <a:p>
          <a:endParaRPr lang="en-US"/>
        </a:p>
      </dgm:t>
    </dgm:pt>
    <dgm:pt modelId="{3D924ACC-94AA-4EB6-827D-91E295A1DA7C}" type="pres">
      <dgm:prSet presAssocID="{DFDB939C-718E-4A33-8FA7-9829F4674239}" presName="linear" presStyleCnt="0">
        <dgm:presLayoutVars>
          <dgm:animLvl val="lvl"/>
          <dgm:resizeHandles val="exact"/>
        </dgm:presLayoutVars>
      </dgm:prSet>
      <dgm:spPr/>
    </dgm:pt>
    <dgm:pt modelId="{E068E60B-C0F1-4CD5-A3C3-D12115F16D9E}" type="pres">
      <dgm:prSet presAssocID="{49E4B392-0E7C-46EC-809A-AB4BD86CB9EA}" presName="parentText" presStyleLbl="node1" presStyleIdx="0" presStyleCnt="5">
        <dgm:presLayoutVars>
          <dgm:chMax val="0"/>
          <dgm:bulletEnabled val="1"/>
        </dgm:presLayoutVars>
      </dgm:prSet>
      <dgm:spPr/>
    </dgm:pt>
    <dgm:pt modelId="{E493749B-9A52-4F9F-BA6F-842D95AA09C2}" type="pres">
      <dgm:prSet presAssocID="{650A04D1-C9BD-4D33-9667-B67492BAA5CD}" presName="spacer" presStyleCnt="0"/>
      <dgm:spPr/>
    </dgm:pt>
    <dgm:pt modelId="{3E7D9E17-56C1-46D8-A2AF-CF94EDD5CF6C}" type="pres">
      <dgm:prSet presAssocID="{A614A9A0-3A22-4D5E-BCAD-09D1B726E2BC}" presName="parentText" presStyleLbl="node1" presStyleIdx="1" presStyleCnt="5">
        <dgm:presLayoutVars>
          <dgm:chMax val="0"/>
          <dgm:bulletEnabled val="1"/>
        </dgm:presLayoutVars>
      </dgm:prSet>
      <dgm:spPr/>
    </dgm:pt>
    <dgm:pt modelId="{A01F9E5C-7A40-4D54-827E-0E2A10E1F694}" type="pres">
      <dgm:prSet presAssocID="{EB5D39D7-DF9F-4535-8F81-997C89716D0F}" presName="spacer" presStyleCnt="0"/>
      <dgm:spPr/>
    </dgm:pt>
    <dgm:pt modelId="{F090D96E-A7E7-4CC8-A0A3-97FCF746D6B2}" type="pres">
      <dgm:prSet presAssocID="{B0E31D00-FE77-405F-9FC6-73DCA404B66B}" presName="parentText" presStyleLbl="node1" presStyleIdx="2" presStyleCnt="5">
        <dgm:presLayoutVars>
          <dgm:chMax val="0"/>
          <dgm:bulletEnabled val="1"/>
        </dgm:presLayoutVars>
      </dgm:prSet>
      <dgm:spPr/>
    </dgm:pt>
    <dgm:pt modelId="{CC912FAC-A60C-4472-BBA3-3DB5A02AAFAC}" type="pres">
      <dgm:prSet presAssocID="{35FB08E2-6B28-4BDF-B387-D618874C69FE}" presName="spacer" presStyleCnt="0"/>
      <dgm:spPr/>
    </dgm:pt>
    <dgm:pt modelId="{94362FEF-EDF8-4AAC-9D14-D9C06B6EB98E}" type="pres">
      <dgm:prSet presAssocID="{76F1B887-0DDB-4B51-9475-4E738429220F}" presName="parentText" presStyleLbl="node1" presStyleIdx="3" presStyleCnt="5">
        <dgm:presLayoutVars>
          <dgm:chMax val="0"/>
          <dgm:bulletEnabled val="1"/>
        </dgm:presLayoutVars>
      </dgm:prSet>
      <dgm:spPr/>
    </dgm:pt>
    <dgm:pt modelId="{16D1286F-7A02-4F60-8B46-43139CACDE2E}" type="pres">
      <dgm:prSet presAssocID="{6B9F56A2-1242-4E64-8367-7B21D0C334C9}" presName="spacer" presStyleCnt="0"/>
      <dgm:spPr/>
    </dgm:pt>
    <dgm:pt modelId="{CC9240CF-0F9E-4B41-B7B0-589E16B23029}" type="pres">
      <dgm:prSet presAssocID="{82D44984-3F14-4302-8897-95D196E669FB}" presName="parentText" presStyleLbl="node1" presStyleIdx="4" presStyleCnt="5">
        <dgm:presLayoutVars>
          <dgm:chMax val="0"/>
          <dgm:bulletEnabled val="1"/>
        </dgm:presLayoutVars>
      </dgm:prSet>
      <dgm:spPr/>
    </dgm:pt>
  </dgm:ptLst>
  <dgm:cxnLst>
    <dgm:cxn modelId="{3BB26D0B-C54B-4F0B-8EB6-B2F7BAB88E50}" srcId="{DFDB939C-718E-4A33-8FA7-9829F4674239}" destId="{A614A9A0-3A22-4D5E-BCAD-09D1B726E2BC}" srcOrd="1" destOrd="0" parTransId="{90AB4C18-E344-46F4-9F07-8AEC15DF44E8}" sibTransId="{EB5D39D7-DF9F-4535-8F81-997C89716D0F}"/>
    <dgm:cxn modelId="{FC12DE25-9A8F-4651-982B-533EF714A5E2}" srcId="{DFDB939C-718E-4A33-8FA7-9829F4674239}" destId="{B0E31D00-FE77-405F-9FC6-73DCA404B66B}" srcOrd="2" destOrd="0" parTransId="{2F1C0D67-E626-4FAD-88F7-61F762FF9AC0}" sibTransId="{35FB08E2-6B28-4BDF-B387-D618874C69FE}"/>
    <dgm:cxn modelId="{6FA30B40-B613-4C2D-BAAE-840D37A8E25B}" type="presOf" srcId="{49E4B392-0E7C-46EC-809A-AB4BD86CB9EA}" destId="{E068E60B-C0F1-4CD5-A3C3-D12115F16D9E}" srcOrd="0" destOrd="0" presId="urn:microsoft.com/office/officeart/2005/8/layout/vList2"/>
    <dgm:cxn modelId="{9CE5995B-9908-4A06-80DD-4DCE8D6793E8}" srcId="{DFDB939C-718E-4A33-8FA7-9829F4674239}" destId="{49E4B392-0E7C-46EC-809A-AB4BD86CB9EA}" srcOrd="0" destOrd="0" parTransId="{F8EA318E-749B-4221-83B5-462A19392F8C}" sibTransId="{650A04D1-C9BD-4D33-9667-B67492BAA5CD}"/>
    <dgm:cxn modelId="{F21AE842-D029-4404-9456-28BA9267B682}" type="presOf" srcId="{DFDB939C-718E-4A33-8FA7-9829F4674239}" destId="{3D924ACC-94AA-4EB6-827D-91E295A1DA7C}" srcOrd="0" destOrd="0" presId="urn:microsoft.com/office/officeart/2005/8/layout/vList2"/>
    <dgm:cxn modelId="{0B35164B-BF32-493E-897A-2C3818DCDAF5}" type="presOf" srcId="{A614A9A0-3A22-4D5E-BCAD-09D1B726E2BC}" destId="{3E7D9E17-56C1-46D8-A2AF-CF94EDD5CF6C}" srcOrd="0" destOrd="0" presId="urn:microsoft.com/office/officeart/2005/8/layout/vList2"/>
    <dgm:cxn modelId="{65696270-FF33-4A93-BB6C-E6FF482AEC3F}" type="presOf" srcId="{B0E31D00-FE77-405F-9FC6-73DCA404B66B}" destId="{F090D96E-A7E7-4CC8-A0A3-97FCF746D6B2}" srcOrd="0" destOrd="0" presId="urn:microsoft.com/office/officeart/2005/8/layout/vList2"/>
    <dgm:cxn modelId="{9C8CA372-7870-4C1B-ACAE-B5A3A912B260}" srcId="{DFDB939C-718E-4A33-8FA7-9829F4674239}" destId="{82D44984-3F14-4302-8897-95D196E669FB}" srcOrd="4" destOrd="0" parTransId="{DE3B229E-C8A4-4CC8-9BB2-D6187DF8306F}" sibTransId="{AB6F9FEB-E579-4024-B06D-57AD18F8728C}"/>
    <dgm:cxn modelId="{62BC4586-6EC1-4D95-9B3B-AC889E2096E0}" type="presOf" srcId="{76F1B887-0DDB-4B51-9475-4E738429220F}" destId="{94362FEF-EDF8-4AAC-9D14-D9C06B6EB98E}" srcOrd="0" destOrd="0" presId="urn:microsoft.com/office/officeart/2005/8/layout/vList2"/>
    <dgm:cxn modelId="{9A01E98D-2E6C-41EF-84FD-8DF8E2E88933}" type="presOf" srcId="{82D44984-3F14-4302-8897-95D196E669FB}" destId="{CC9240CF-0F9E-4B41-B7B0-589E16B23029}" srcOrd="0" destOrd="0" presId="urn:microsoft.com/office/officeart/2005/8/layout/vList2"/>
    <dgm:cxn modelId="{A2D0C9C0-F75E-45C8-8AA8-E6C784970CD0}" srcId="{DFDB939C-718E-4A33-8FA7-9829F4674239}" destId="{76F1B887-0DDB-4B51-9475-4E738429220F}" srcOrd="3" destOrd="0" parTransId="{0FFD8F32-2C9F-45D1-BD14-B7A71D6A65D5}" sibTransId="{6B9F56A2-1242-4E64-8367-7B21D0C334C9}"/>
    <dgm:cxn modelId="{880E0AF6-ACD0-43AD-8BB1-30BAA0E35D32}" type="presParOf" srcId="{3D924ACC-94AA-4EB6-827D-91E295A1DA7C}" destId="{E068E60B-C0F1-4CD5-A3C3-D12115F16D9E}" srcOrd="0" destOrd="0" presId="urn:microsoft.com/office/officeart/2005/8/layout/vList2"/>
    <dgm:cxn modelId="{740022BD-96EB-404B-ADA2-1A0569144DB5}" type="presParOf" srcId="{3D924ACC-94AA-4EB6-827D-91E295A1DA7C}" destId="{E493749B-9A52-4F9F-BA6F-842D95AA09C2}" srcOrd="1" destOrd="0" presId="urn:microsoft.com/office/officeart/2005/8/layout/vList2"/>
    <dgm:cxn modelId="{83DCBE39-8A45-4085-BE92-B7ED9EF43D14}" type="presParOf" srcId="{3D924ACC-94AA-4EB6-827D-91E295A1DA7C}" destId="{3E7D9E17-56C1-46D8-A2AF-CF94EDD5CF6C}" srcOrd="2" destOrd="0" presId="urn:microsoft.com/office/officeart/2005/8/layout/vList2"/>
    <dgm:cxn modelId="{55CD32F5-3F16-4900-9F30-640354414643}" type="presParOf" srcId="{3D924ACC-94AA-4EB6-827D-91E295A1DA7C}" destId="{A01F9E5C-7A40-4D54-827E-0E2A10E1F694}" srcOrd="3" destOrd="0" presId="urn:microsoft.com/office/officeart/2005/8/layout/vList2"/>
    <dgm:cxn modelId="{56096976-FD40-4412-B81A-AE9452CCCB54}" type="presParOf" srcId="{3D924ACC-94AA-4EB6-827D-91E295A1DA7C}" destId="{F090D96E-A7E7-4CC8-A0A3-97FCF746D6B2}" srcOrd="4" destOrd="0" presId="urn:microsoft.com/office/officeart/2005/8/layout/vList2"/>
    <dgm:cxn modelId="{3632F758-791D-49C7-A84B-FA94BEC4EA96}" type="presParOf" srcId="{3D924ACC-94AA-4EB6-827D-91E295A1DA7C}" destId="{CC912FAC-A60C-4472-BBA3-3DB5A02AAFAC}" srcOrd="5" destOrd="0" presId="urn:microsoft.com/office/officeart/2005/8/layout/vList2"/>
    <dgm:cxn modelId="{9925C485-C1C6-4BB1-9A0D-D7B7A7F9388A}" type="presParOf" srcId="{3D924ACC-94AA-4EB6-827D-91E295A1DA7C}" destId="{94362FEF-EDF8-4AAC-9D14-D9C06B6EB98E}" srcOrd="6" destOrd="0" presId="urn:microsoft.com/office/officeart/2005/8/layout/vList2"/>
    <dgm:cxn modelId="{E47E2186-47ED-4F0E-B52A-7CA4352D13E9}" type="presParOf" srcId="{3D924ACC-94AA-4EB6-827D-91E295A1DA7C}" destId="{16D1286F-7A02-4F60-8B46-43139CACDE2E}" srcOrd="7" destOrd="0" presId="urn:microsoft.com/office/officeart/2005/8/layout/vList2"/>
    <dgm:cxn modelId="{F1533391-7A0A-4908-91C1-105C25EDFCDF}" type="presParOf" srcId="{3D924ACC-94AA-4EB6-827D-91E295A1DA7C}" destId="{CC9240CF-0F9E-4B41-B7B0-589E16B2302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EF2E10-0E28-42CE-B9A0-2356F5287D13}"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377E14FC-5F5B-4F00-AC3E-C812F4F706F3}">
      <dgm:prSet/>
      <dgm:spPr/>
      <dgm:t>
        <a:bodyPr/>
        <a:lstStyle/>
        <a:p>
          <a:r>
            <a:rPr lang="en-GB" dirty="0"/>
            <a:t>Lifestyle choices e.g. Drug use, sex work, Visiting dangerous places/people</a:t>
          </a:r>
        </a:p>
      </dgm:t>
    </dgm:pt>
    <dgm:pt modelId="{2987DD32-B10B-4727-8D1C-DB761C9A6BF9}" type="parTrans" cxnId="{F6E09EF5-B46C-42C4-8151-20CC924616DD}">
      <dgm:prSet/>
      <dgm:spPr/>
      <dgm:t>
        <a:bodyPr/>
        <a:lstStyle/>
        <a:p>
          <a:endParaRPr lang="en-GB"/>
        </a:p>
      </dgm:t>
    </dgm:pt>
    <dgm:pt modelId="{CF688947-CDB1-4279-96DE-64AF52F311FF}" type="sibTrans" cxnId="{F6E09EF5-B46C-42C4-8151-20CC924616DD}">
      <dgm:prSet/>
      <dgm:spPr/>
      <dgm:t>
        <a:bodyPr/>
        <a:lstStyle/>
        <a:p>
          <a:endParaRPr lang="en-GB"/>
        </a:p>
      </dgm:t>
    </dgm:pt>
    <dgm:pt modelId="{572B9C0C-437B-46A1-8985-7F2F25ECA64E}">
      <dgm:prSet/>
      <dgm:spPr/>
      <dgm:t>
        <a:bodyPr/>
        <a:lstStyle/>
        <a:p>
          <a:r>
            <a:rPr lang="en-GB" dirty="0"/>
            <a:t>Increases your exposure to risk</a:t>
          </a:r>
        </a:p>
      </dgm:t>
    </dgm:pt>
    <dgm:pt modelId="{1FE1F14D-18F1-4303-9BA0-72EAD4567E7F}" type="parTrans" cxnId="{8A665659-57A8-4D29-84E3-21D73435015B}">
      <dgm:prSet/>
      <dgm:spPr/>
      <dgm:t>
        <a:bodyPr/>
        <a:lstStyle/>
        <a:p>
          <a:endParaRPr lang="en-GB"/>
        </a:p>
      </dgm:t>
    </dgm:pt>
    <dgm:pt modelId="{3940AD43-0068-4347-BCE9-6D3878AA9998}" type="sibTrans" cxnId="{8A665659-57A8-4D29-84E3-21D73435015B}">
      <dgm:prSet/>
      <dgm:spPr/>
      <dgm:t>
        <a:bodyPr/>
        <a:lstStyle/>
        <a:p>
          <a:endParaRPr lang="en-GB"/>
        </a:p>
      </dgm:t>
    </dgm:pt>
    <dgm:pt modelId="{90E77087-7A52-464A-B9C8-53CD3D05D4CF}">
      <dgm:prSet/>
      <dgm:spPr/>
      <dgm:t>
        <a:bodyPr/>
        <a:lstStyle/>
        <a:p>
          <a:r>
            <a:rPr lang="en-GB"/>
            <a:t>Raises probability of becoming a victim </a:t>
          </a:r>
        </a:p>
      </dgm:t>
    </dgm:pt>
    <dgm:pt modelId="{3EC465D5-59E5-43B1-ABEA-26BF0E64680B}" type="parTrans" cxnId="{C3400EDE-E228-4ACE-A10D-487041268DBE}">
      <dgm:prSet/>
      <dgm:spPr/>
      <dgm:t>
        <a:bodyPr/>
        <a:lstStyle/>
        <a:p>
          <a:endParaRPr lang="en-GB"/>
        </a:p>
      </dgm:t>
    </dgm:pt>
    <dgm:pt modelId="{48B0BB1A-4E36-4C2E-89F0-60D32A14413E}" type="sibTrans" cxnId="{C3400EDE-E228-4ACE-A10D-487041268DBE}">
      <dgm:prSet/>
      <dgm:spPr/>
      <dgm:t>
        <a:bodyPr/>
        <a:lstStyle/>
        <a:p>
          <a:endParaRPr lang="en-GB"/>
        </a:p>
      </dgm:t>
    </dgm:pt>
    <dgm:pt modelId="{8DB33673-BD64-4A39-8CF0-9CBF1D3B21F0}" type="pres">
      <dgm:prSet presAssocID="{6CEF2E10-0E28-42CE-B9A0-2356F5287D13}" presName="Name0" presStyleCnt="0">
        <dgm:presLayoutVars>
          <dgm:dir/>
          <dgm:animLvl val="lvl"/>
          <dgm:resizeHandles val="exact"/>
        </dgm:presLayoutVars>
      </dgm:prSet>
      <dgm:spPr/>
    </dgm:pt>
    <dgm:pt modelId="{ED46D65C-F488-44E6-A670-0CE117D2D96A}" type="pres">
      <dgm:prSet presAssocID="{90E77087-7A52-464A-B9C8-53CD3D05D4CF}" presName="boxAndChildren" presStyleCnt="0"/>
      <dgm:spPr/>
    </dgm:pt>
    <dgm:pt modelId="{50CBD9DD-1A92-4C83-9CFE-A7276D58B2D8}" type="pres">
      <dgm:prSet presAssocID="{90E77087-7A52-464A-B9C8-53CD3D05D4CF}" presName="parentTextBox" presStyleLbl="node1" presStyleIdx="0" presStyleCnt="3"/>
      <dgm:spPr/>
    </dgm:pt>
    <dgm:pt modelId="{C1013AFF-3168-4BE7-B124-E054A75D5442}" type="pres">
      <dgm:prSet presAssocID="{3940AD43-0068-4347-BCE9-6D3878AA9998}" presName="sp" presStyleCnt="0"/>
      <dgm:spPr/>
    </dgm:pt>
    <dgm:pt modelId="{08BC97EC-DEE9-4AB4-8DF0-F3925709B959}" type="pres">
      <dgm:prSet presAssocID="{572B9C0C-437B-46A1-8985-7F2F25ECA64E}" presName="arrowAndChildren" presStyleCnt="0"/>
      <dgm:spPr/>
    </dgm:pt>
    <dgm:pt modelId="{8AA3A42F-8EEE-4960-B0AA-A68B3600BAA4}" type="pres">
      <dgm:prSet presAssocID="{572B9C0C-437B-46A1-8985-7F2F25ECA64E}" presName="parentTextArrow" presStyleLbl="node1" presStyleIdx="1" presStyleCnt="3"/>
      <dgm:spPr/>
    </dgm:pt>
    <dgm:pt modelId="{682C9230-8F8A-4562-9841-0005E6DE100C}" type="pres">
      <dgm:prSet presAssocID="{CF688947-CDB1-4279-96DE-64AF52F311FF}" presName="sp" presStyleCnt="0"/>
      <dgm:spPr/>
    </dgm:pt>
    <dgm:pt modelId="{A5E07FAD-A2CA-4F89-959E-00200A389341}" type="pres">
      <dgm:prSet presAssocID="{377E14FC-5F5B-4F00-AC3E-C812F4F706F3}" presName="arrowAndChildren" presStyleCnt="0"/>
      <dgm:spPr/>
    </dgm:pt>
    <dgm:pt modelId="{891C0391-E926-4DDD-BF2E-70345724D306}" type="pres">
      <dgm:prSet presAssocID="{377E14FC-5F5B-4F00-AC3E-C812F4F706F3}" presName="parentTextArrow" presStyleLbl="node1" presStyleIdx="2" presStyleCnt="3"/>
      <dgm:spPr/>
    </dgm:pt>
  </dgm:ptLst>
  <dgm:cxnLst>
    <dgm:cxn modelId="{C5B02066-6F13-47EE-839C-C5C0C5FBB3F0}" type="presOf" srcId="{6CEF2E10-0E28-42CE-B9A0-2356F5287D13}" destId="{8DB33673-BD64-4A39-8CF0-9CBF1D3B21F0}" srcOrd="0" destOrd="0" presId="urn:microsoft.com/office/officeart/2005/8/layout/process4"/>
    <dgm:cxn modelId="{8A665659-57A8-4D29-84E3-21D73435015B}" srcId="{6CEF2E10-0E28-42CE-B9A0-2356F5287D13}" destId="{572B9C0C-437B-46A1-8985-7F2F25ECA64E}" srcOrd="1" destOrd="0" parTransId="{1FE1F14D-18F1-4303-9BA0-72EAD4567E7F}" sibTransId="{3940AD43-0068-4347-BCE9-6D3878AA9998}"/>
    <dgm:cxn modelId="{C17857B3-D0BC-4FCC-8C14-D7379F184A76}" type="presOf" srcId="{90E77087-7A52-464A-B9C8-53CD3D05D4CF}" destId="{50CBD9DD-1A92-4C83-9CFE-A7276D58B2D8}" srcOrd="0" destOrd="0" presId="urn:microsoft.com/office/officeart/2005/8/layout/process4"/>
    <dgm:cxn modelId="{57EA84CA-61DC-45BD-A68F-121A9C8A7F4F}" type="presOf" srcId="{572B9C0C-437B-46A1-8985-7F2F25ECA64E}" destId="{8AA3A42F-8EEE-4960-B0AA-A68B3600BAA4}" srcOrd="0" destOrd="0" presId="urn:microsoft.com/office/officeart/2005/8/layout/process4"/>
    <dgm:cxn modelId="{C3400EDE-E228-4ACE-A10D-487041268DBE}" srcId="{6CEF2E10-0E28-42CE-B9A0-2356F5287D13}" destId="{90E77087-7A52-464A-B9C8-53CD3D05D4CF}" srcOrd="2" destOrd="0" parTransId="{3EC465D5-59E5-43B1-ABEA-26BF0E64680B}" sibTransId="{48B0BB1A-4E36-4C2E-89F0-60D32A14413E}"/>
    <dgm:cxn modelId="{E0305BF2-511F-4EF3-8C77-DBE492B839D2}" type="presOf" srcId="{377E14FC-5F5B-4F00-AC3E-C812F4F706F3}" destId="{891C0391-E926-4DDD-BF2E-70345724D306}" srcOrd="0" destOrd="0" presId="urn:microsoft.com/office/officeart/2005/8/layout/process4"/>
    <dgm:cxn modelId="{F6E09EF5-B46C-42C4-8151-20CC924616DD}" srcId="{6CEF2E10-0E28-42CE-B9A0-2356F5287D13}" destId="{377E14FC-5F5B-4F00-AC3E-C812F4F706F3}" srcOrd="0" destOrd="0" parTransId="{2987DD32-B10B-4727-8D1C-DB761C9A6BF9}" sibTransId="{CF688947-CDB1-4279-96DE-64AF52F311FF}"/>
    <dgm:cxn modelId="{EFFF3D7D-38E6-4D4F-8102-59574A505FEA}" type="presParOf" srcId="{8DB33673-BD64-4A39-8CF0-9CBF1D3B21F0}" destId="{ED46D65C-F488-44E6-A670-0CE117D2D96A}" srcOrd="0" destOrd="0" presId="urn:microsoft.com/office/officeart/2005/8/layout/process4"/>
    <dgm:cxn modelId="{974C2592-893A-4D63-A2E1-375D2BC38267}" type="presParOf" srcId="{ED46D65C-F488-44E6-A670-0CE117D2D96A}" destId="{50CBD9DD-1A92-4C83-9CFE-A7276D58B2D8}" srcOrd="0" destOrd="0" presId="urn:microsoft.com/office/officeart/2005/8/layout/process4"/>
    <dgm:cxn modelId="{284C0D3A-F6EA-4B40-AB2C-9E4971FE3E11}" type="presParOf" srcId="{8DB33673-BD64-4A39-8CF0-9CBF1D3B21F0}" destId="{C1013AFF-3168-4BE7-B124-E054A75D5442}" srcOrd="1" destOrd="0" presId="urn:microsoft.com/office/officeart/2005/8/layout/process4"/>
    <dgm:cxn modelId="{26746743-5155-40D7-8D23-2A41F745179A}" type="presParOf" srcId="{8DB33673-BD64-4A39-8CF0-9CBF1D3B21F0}" destId="{08BC97EC-DEE9-4AB4-8DF0-F3925709B959}" srcOrd="2" destOrd="0" presId="urn:microsoft.com/office/officeart/2005/8/layout/process4"/>
    <dgm:cxn modelId="{0DFEEA25-BFF5-48B7-A9A2-2F765B1261FC}" type="presParOf" srcId="{08BC97EC-DEE9-4AB4-8DF0-F3925709B959}" destId="{8AA3A42F-8EEE-4960-B0AA-A68B3600BAA4}" srcOrd="0" destOrd="0" presId="urn:microsoft.com/office/officeart/2005/8/layout/process4"/>
    <dgm:cxn modelId="{11BACDE5-8305-4AA8-A6A8-BA3620AD24A7}" type="presParOf" srcId="{8DB33673-BD64-4A39-8CF0-9CBF1D3B21F0}" destId="{682C9230-8F8A-4562-9841-0005E6DE100C}" srcOrd="3" destOrd="0" presId="urn:microsoft.com/office/officeart/2005/8/layout/process4"/>
    <dgm:cxn modelId="{1221FCBB-0254-4DD6-BC53-1CAE75D050C4}" type="presParOf" srcId="{8DB33673-BD64-4A39-8CF0-9CBF1D3B21F0}" destId="{A5E07FAD-A2CA-4F89-959E-00200A389341}" srcOrd="4" destOrd="0" presId="urn:microsoft.com/office/officeart/2005/8/layout/process4"/>
    <dgm:cxn modelId="{B78D45DC-6ACC-4352-A87D-2FDAC5B89C9D}" type="presParOf" srcId="{A5E07FAD-A2CA-4F89-959E-00200A389341}" destId="{891C0391-E926-4DDD-BF2E-70345724D30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4DFFFE-C463-4445-A166-CC92BB4C7B3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D1F376C1-5A8F-478F-A9D8-B2C44529D994}">
      <dgm:prSet/>
      <dgm:spPr/>
      <dgm:t>
        <a:bodyPr/>
        <a:lstStyle/>
        <a:p>
          <a:r>
            <a:rPr lang="en-GB" dirty="0"/>
            <a:t>Thoughts?</a:t>
          </a:r>
        </a:p>
      </dgm:t>
    </dgm:pt>
    <dgm:pt modelId="{99897AE2-78E1-4FF4-86E3-5D2D740F8EAF}" type="parTrans" cxnId="{FCAEFC93-D8BD-4551-8DB8-1A6E2B1F1DF6}">
      <dgm:prSet/>
      <dgm:spPr/>
      <dgm:t>
        <a:bodyPr/>
        <a:lstStyle/>
        <a:p>
          <a:endParaRPr lang="en-GB"/>
        </a:p>
      </dgm:t>
    </dgm:pt>
    <dgm:pt modelId="{227109AD-EFF8-4EA2-B6A4-1A6B4E8CE2B9}" type="sibTrans" cxnId="{FCAEFC93-D8BD-4551-8DB8-1A6E2B1F1DF6}">
      <dgm:prSet/>
      <dgm:spPr/>
      <dgm:t>
        <a:bodyPr/>
        <a:lstStyle/>
        <a:p>
          <a:endParaRPr lang="en-GB"/>
        </a:p>
      </dgm:t>
    </dgm:pt>
    <dgm:pt modelId="{2D8D0071-0D0C-479E-83FA-99465C684717}">
      <dgm:prSet/>
      <dgm:spPr/>
      <dgm:t>
        <a:bodyPr/>
        <a:lstStyle/>
        <a:p>
          <a:r>
            <a:rPr lang="en-GB"/>
            <a:t>How can this link with barriers to reporting?</a:t>
          </a:r>
        </a:p>
      </dgm:t>
    </dgm:pt>
    <dgm:pt modelId="{360CE4EC-75F8-4506-B9E1-4A4A1BC82696}" type="parTrans" cxnId="{F4623CF8-1ACB-4B9F-B475-1E3244A50E0C}">
      <dgm:prSet/>
      <dgm:spPr/>
      <dgm:t>
        <a:bodyPr/>
        <a:lstStyle/>
        <a:p>
          <a:endParaRPr lang="en-GB"/>
        </a:p>
      </dgm:t>
    </dgm:pt>
    <dgm:pt modelId="{F8CF16B6-81C5-4B49-9B81-B4B16154EF06}" type="sibTrans" cxnId="{F4623CF8-1ACB-4B9F-B475-1E3244A50E0C}">
      <dgm:prSet/>
      <dgm:spPr/>
      <dgm:t>
        <a:bodyPr/>
        <a:lstStyle/>
        <a:p>
          <a:endParaRPr lang="en-GB"/>
        </a:p>
      </dgm:t>
    </dgm:pt>
    <dgm:pt modelId="{EDB3769B-73DC-4C74-8435-9E41D8B9C13B}" type="pres">
      <dgm:prSet presAssocID="{524DFFFE-C463-4445-A166-CC92BB4C7B34}" presName="linear" presStyleCnt="0">
        <dgm:presLayoutVars>
          <dgm:animLvl val="lvl"/>
          <dgm:resizeHandles val="exact"/>
        </dgm:presLayoutVars>
      </dgm:prSet>
      <dgm:spPr/>
    </dgm:pt>
    <dgm:pt modelId="{F3AFEDF6-29C8-4194-9440-D2D3AE6B67FD}" type="pres">
      <dgm:prSet presAssocID="{D1F376C1-5A8F-478F-A9D8-B2C44529D994}" presName="parentText" presStyleLbl="node1" presStyleIdx="0" presStyleCnt="2" custLinFactY="-7992" custLinFactNeighborX="1191" custLinFactNeighborY="-100000">
        <dgm:presLayoutVars>
          <dgm:chMax val="0"/>
          <dgm:bulletEnabled val="1"/>
        </dgm:presLayoutVars>
      </dgm:prSet>
      <dgm:spPr/>
    </dgm:pt>
    <dgm:pt modelId="{9011F892-8EA8-4755-A230-BEC915D33829}" type="pres">
      <dgm:prSet presAssocID="{227109AD-EFF8-4EA2-B6A4-1A6B4E8CE2B9}" presName="spacer" presStyleCnt="0"/>
      <dgm:spPr/>
    </dgm:pt>
    <dgm:pt modelId="{1B638557-5F2E-4F65-AC84-B03524E30009}" type="pres">
      <dgm:prSet presAssocID="{2D8D0071-0D0C-479E-83FA-99465C684717}" presName="parentText" presStyleLbl="node1" presStyleIdx="1" presStyleCnt="2">
        <dgm:presLayoutVars>
          <dgm:chMax val="0"/>
          <dgm:bulletEnabled val="1"/>
        </dgm:presLayoutVars>
      </dgm:prSet>
      <dgm:spPr/>
    </dgm:pt>
  </dgm:ptLst>
  <dgm:cxnLst>
    <dgm:cxn modelId="{8984424F-6109-4A19-8E1D-0DDDFB3B1A57}" type="presOf" srcId="{D1F376C1-5A8F-478F-A9D8-B2C44529D994}" destId="{F3AFEDF6-29C8-4194-9440-D2D3AE6B67FD}" srcOrd="0" destOrd="0" presId="urn:microsoft.com/office/officeart/2005/8/layout/vList2"/>
    <dgm:cxn modelId="{FCAEFC93-D8BD-4551-8DB8-1A6E2B1F1DF6}" srcId="{524DFFFE-C463-4445-A166-CC92BB4C7B34}" destId="{D1F376C1-5A8F-478F-A9D8-B2C44529D994}" srcOrd="0" destOrd="0" parTransId="{99897AE2-78E1-4FF4-86E3-5D2D740F8EAF}" sibTransId="{227109AD-EFF8-4EA2-B6A4-1A6B4E8CE2B9}"/>
    <dgm:cxn modelId="{0A53E1BB-CB08-42F8-A748-69E05508EC33}" type="presOf" srcId="{524DFFFE-C463-4445-A166-CC92BB4C7B34}" destId="{EDB3769B-73DC-4C74-8435-9E41D8B9C13B}" srcOrd="0" destOrd="0" presId="urn:microsoft.com/office/officeart/2005/8/layout/vList2"/>
    <dgm:cxn modelId="{50E48CE1-84E1-49D5-ADAE-7DB164B65F65}" type="presOf" srcId="{2D8D0071-0D0C-479E-83FA-99465C684717}" destId="{1B638557-5F2E-4F65-AC84-B03524E30009}" srcOrd="0" destOrd="0" presId="urn:microsoft.com/office/officeart/2005/8/layout/vList2"/>
    <dgm:cxn modelId="{F4623CF8-1ACB-4B9F-B475-1E3244A50E0C}" srcId="{524DFFFE-C463-4445-A166-CC92BB4C7B34}" destId="{2D8D0071-0D0C-479E-83FA-99465C684717}" srcOrd="1" destOrd="0" parTransId="{360CE4EC-75F8-4506-B9E1-4A4A1BC82696}" sibTransId="{F8CF16B6-81C5-4B49-9B81-B4B16154EF06}"/>
    <dgm:cxn modelId="{62A89BFF-88C6-4162-BBF8-E33869A48605}" type="presParOf" srcId="{EDB3769B-73DC-4C74-8435-9E41D8B9C13B}" destId="{F3AFEDF6-29C8-4194-9440-D2D3AE6B67FD}" srcOrd="0" destOrd="0" presId="urn:microsoft.com/office/officeart/2005/8/layout/vList2"/>
    <dgm:cxn modelId="{45261E8A-AF70-4A8F-A591-C1046071D8CA}" type="presParOf" srcId="{EDB3769B-73DC-4C74-8435-9E41D8B9C13B}" destId="{9011F892-8EA8-4755-A230-BEC915D33829}" srcOrd="1" destOrd="0" presId="urn:microsoft.com/office/officeart/2005/8/layout/vList2"/>
    <dgm:cxn modelId="{032BAA27-DE7E-47E9-86FA-E661EE75CB97}" type="presParOf" srcId="{EDB3769B-73DC-4C74-8435-9E41D8B9C13B}" destId="{1B638557-5F2E-4F65-AC84-B03524E3000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C6AC6-110F-4B77-A0F5-4A1BC42EFEC7}">
      <dsp:nvSpPr>
        <dsp:cNvPr id="0" name=""/>
        <dsp:cNvSpPr/>
      </dsp:nvSpPr>
      <dsp:spPr>
        <a:xfrm>
          <a:off x="0" y="531"/>
          <a:ext cx="10515600" cy="1242935"/>
        </a:xfrm>
        <a:prstGeom prst="roundRect">
          <a:avLst>
            <a:gd name="adj" fmla="val 10000"/>
          </a:avLst>
        </a:prstGeom>
        <a:solidFill>
          <a:schemeClr val="accent2">
            <a:lumMod val="60000"/>
            <a:lumOff val="40000"/>
          </a:schemeClr>
        </a:solidFill>
        <a:ln>
          <a:noFill/>
        </a:ln>
        <a:effectLst/>
      </dsp:spPr>
      <dsp:style>
        <a:lnRef idx="0">
          <a:scrgbClr r="0" g="0" b="0"/>
        </a:lnRef>
        <a:fillRef idx="1">
          <a:scrgbClr r="0" g="0" b="0"/>
        </a:fillRef>
        <a:effectRef idx="0">
          <a:scrgbClr r="0" g="0" b="0"/>
        </a:effectRef>
        <a:fontRef idx="minor"/>
      </dsp:style>
    </dsp:sp>
    <dsp:sp modelId="{6C926E7B-C595-4D3E-903B-6DAD0C74C17B}">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D0E5B9-1324-4F53-9DB1-6735DFF4883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Explore What an ‘ideal victim’ is</a:t>
          </a:r>
          <a:endParaRPr lang="en-US" sz="2500" kern="1200"/>
        </a:p>
      </dsp:txBody>
      <dsp:txXfrm>
        <a:off x="1435590" y="531"/>
        <a:ext cx="9080009" cy="1242935"/>
      </dsp:txXfrm>
    </dsp:sp>
    <dsp:sp modelId="{6ED719DE-1CBD-4014-A075-01EC5073CECF}">
      <dsp:nvSpPr>
        <dsp:cNvPr id="0" name=""/>
        <dsp:cNvSpPr/>
      </dsp:nvSpPr>
      <dsp:spPr>
        <a:xfrm>
          <a:off x="0" y="1554201"/>
          <a:ext cx="10515600" cy="1242935"/>
        </a:xfrm>
        <a:prstGeom prst="roundRect">
          <a:avLst>
            <a:gd name="adj" fmla="val 10000"/>
          </a:avLst>
        </a:prstGeom>
        <a:solidFill>
          <a:schemeClr val="accent2">
            <a:lumMod val="60000"/>
            <a:lumOff val="40000"/>
          </a:schemeClr>
        </a:solidFill>
        <a:ln>
          <a:noFill/>
        </a:ln>
        <a:effectLst/>
      </dsp:spPr>
      <dsp:style>
        <a:lnRef idx="0">
          <a:scrgbClr r="0" g="0" b="0"/>
        </a:lnRef>
        <a:fillRef idx="1">
          <a:scrgbClr r="0" g="0" b="0"/>
        </a:fillRef>
        <a:effectRef idx="0">
          <a:scrgbClr r="0" g="0" b="0"/>
        </a:effectRef>
        <a:fontRef idx="minor"/>
      </dsp:style>
    </dsp:sp>
    <dsp:sp modelId="{B2B3B850-C5A1-49AE-BBED-151AFF5ED54A}">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14BFA0-7D0A-4E1B-8DDB-673EB39C6E25}">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Break</a:t>
          </a:r>
          <a:endParaRPr lang="en-US" sz="2500" kern="1200"/>
        </a:p>
      </dsp:txBody>
      <dsp:txXfrm>
        <a:off x="1435590" y="1554201"/>
        <a:ext cx="9080009" cy="1242935"/>
      </dsp:txXfrm>
    </dsp:sp>
    <dsp:sp modelId="{4D536240-6F90-40FB-980E-5A0DB45D0022}">
      <dsp:nvSpPr>
        <dsp:cNvPr id="0" name=""/>
        <dsp:cNvSpPr/>
      </dsp:nvSpPr>
      <dsp:spPr>
        <a:xfrm>
          <a:off x="0" y="3107870"/>
          <a:ext cx="10515600" cy="1242935"/>
        </a:xfrm>
        <a:prstGeom prst="roundRect">
          <a:avLst>
            <a:gd name="adj" fmla="val 10000"/>
          </a:avLst>
        </a:prstGeom>
        <a:solidFill>
          <a:schemeClr val="accent2">
            <a:lumMod val="60000"/>
            <a:lumOff val="40000"/>
          </a:schemeClr>
        </a:solidFill>
        <a:ln>
          <a:noFill/>
        </a:ln>
        <a:effectLst/>
      </dsp:spPr>
      <dsp:style>
        <a:lnRef idx="0">
          <a:scrgbClr r="0" g="0" b="0"/>
        </a:lnRef>
        <a:fillRef idx="1">
          <a:scrgbClr r="0" g="0" b="0"/>
        </a:fillRef>
        <a:effectRef idx="0">
          <a:scrgbClr r="0" g="0" b="0"/>
        </a:effectRef>
        <a:fontRef idx="minor"/>
      </dsp:style>
    </dsp:sp>
    <dsp:sp modelId="{3723ACC7-8A91-4F19-B53B-2571CCA79B5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5B9BC8-358A-4B41-ACAD-829E0B8F1B38}">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Explore theories on victimology </a:t>
          </a:r>
          <a:endParaRPr lang="en-US" sz="25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8E60B-C0F1-4CD5-A3C3-D12115F16D9E}">
      <dsp:nvSpPr>
        <dsp:cNvPr id="0" name=""/>
        <dsp:cNvSpPr/>
      </dsp:nvSpPr>
      <dsp:spPr>
        <a:xfrm>
          <a:off x="0" y="585667"/>
          <a:ext cx="7407210" cy="75859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Recap on previous session</a:t>
          </a:r>
          <a:endParaRPr lang="en-US" sz="1900" kern="1200" dirty="0"/>
        </a:p>
      </dsp:txBody>
      <dsp:txXfrm>
        <a:off x="37032" y="622699"/>
        <a:ext cx="7333146" cy="684534"/>
      </dsp:txXfrm>
    </dsp:sp>
    <dsp:sp modelId="{3E7D9E17-56C1-46D8-A2AF-CF94EDD5CF6C}">
      <dsp:nvSpPr>
        <dsp:cNvPr id="0" name=""/>
        <dsp:cNvSpPr/>
      </dsp:nvSpPr>
      <dsp:spPr>
        <a:xfrm>
          <a:off x="0" y="1398986"/>
          <a:ext cx="7407210" cy="758598"/>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Explored stereotypes e.g. gender roles, Racial stereotypes</a:t>
          </a:r>
          <a:endParaRPr lang="en-US" sz="1900" kern="1200"/>
        </a:p>
      </dsp:txBody>
      <dsp:txXfrm>
        <a:off x="37032" y="1436018"/>
        <a:ext cx="7333146" cy="684534"/>
      </dsp:txXfrm>
    </dsp:sp>
    <dsp:sp modelId="{F090D96E-A7E7-4CC8-A0A3-97FCF746D6B2}">
      <dsp:nvSpPr>
        <dsp:cNvPr id="0" name=""/>
        <dsp:cNvSpPr/>
      </dsp:nvSpPr>
      <dsp:spPr>
        <a:xfrm>
          <a:off x="0" y="2212305"/>
          <a:ext cx="7407210" cy="758598"/>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Explored the different types of bias   </a:t>
          </a:r>
          <a:endParaRPr lang="en-US" sz="1900" kern="1200"/>
        </a:p>
      </dsp:txBody>
      <dsp:txXfrm>
        <a:off x="37032" y="2249337"/>
        <a:ext cx="7333146" cy="684534"/>
      </dsp:txXfrm>
    </dsp:sp>
    <dsp:sp modelId="{94362FEF-EDF8-4AAC-9D14-D9C06B6EB98E}">
      <dsp:nvSpPr>
        <dsp:cNvPr id="0" name=""/>
        <dsp:cNvSpPr/>
      </dsp:nvSpPr>
      <dsp:spPr>
        <a:xfrm>
          <a:off x="0" y="3025623"/>
          <a:ext cx="7407210" cy="758598"/>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Halo/horns, Beauty bias, Affinity bias, Confirmation bias, unconscious bias</a:t>
          </a:r>
          <a:endParaRPr lang="en-US" sz="1900" kern="1200" dirty="0"/>
        </a:p>
      </dsp:txBody>
      <dsp:txXfrm>
        <a:off x="37032" y="3062655"/>
        <a:ext cx="7333146" cy="684534"/>
      </dsp:txXfrm>
    </dsp:sp>
    <dsp:sp modelId="{CC9240CF-0F9E-4B41-B7B0-589E16B23029}">
      <dsp:nvSpPr>
        <dsp:cNvPr id="0" name=""/>
        <dsp:cNvSpPr/>
      </dsp:nvSpPr>
      <dsp:spPr>
        <a:xfrm>
          <a:off x="0" y="3838942"/>
          <a:ext cx="7407210" cy="758598"/>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 We also discovered that we have an ideal victim image in our heads that has been influenced by experiences in life, media, images etc</a:t>
          </a:r>
          <a:endParaRPr lang="en-US" sz="1900" kern="1200"/>
        </a:p>
      </dsp:txBody>
      <dsp:txXfrm>
        <a:off x="37032" y="3875974"/>
        <a:ext cx="7333146" cy="6845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BD9DD-1A92-4C83-9CFE-A7276D58B2D8}">
      <dsp:nvSpPr>
        <dsp:cNvPr id="0" name=""/>
        <dsp:cNvSpPr/>
      </dsp:nvSpPr>
      <dsp:spPr>
        <a:xfrm>
          <a:off x="0" y="3377056"/>
          <a:ext cx="4525297" cy="11084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Raises probability of becoming a victim </a:t>
          </a:r>
        </a:p>
      </dsp:txBody>
      <dsp:txXfrm>
        <a:off x="0" y="3377056"/>
        <a:ext cx="4525297" cy="1108425"/>
      </dsp:txXfrm>
    </dsp:sp>
    <dsp:sp modelId="{8AA3A42F-8EEE-4960-B0AA-A68B3600BAA4}">
      <dsp:nvSpPr>
        <dsp:cNvPr id="0" name=""/>
        <dsp:cNvSpPr/>
      </dsp:nvSpPr>
      <dsp:spPr>
        <a:xfrm rot="10800000">
          <a:off x="0" y="1688924"/>
          <a:ext cx="4525297" cy="1704758"/>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Increases your exposure to risk</a:t>
          </a:r>
        </a:p>
      </dsp:txBody>
      <dsp:txXfrm rot="10800000">
        <a:off x="0" y="1688924"/>
        <a:ext cx="4525297" cy="1107701"/>
      </dsp:txXfrm>
    </dsp:sp>
    <dsp:sp modelId="{891C0391-E926-4DDD-BF2E-70345724D306}">
      <dsp:nvSpPr>
        <dsp:cNvPr id="0" name=""/>
        <dsp:cNvSpPr/>
      </dsp:nvSpPr>
      <dsp:spPr>
        <a:xfrm rot="10800000">
          <a:off x="0" y="792"/>
          <a:ext cx="4525297" cy="1704758"/>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Lifestyle choices e.g. Drug use, sex work, Visiting dangerous places/people</a:t>
          </a:r>
        </a:p>
      </dsp:txBody>
      <dsp:txXfrm rot="10800000">
        <a:off x="0" y="792"/>
        <a:ext cx="4525297" cy="11077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FEDF6-29C8-4194-9440-D2D3AE6B67FD}">
      <dsp:nvSpPr>
        <dsp:cNvPr id="0" name=""/>
        <dsp:cNvSpPr/>
      </dsp:nvSpPr>
      <dsp:spPr>
        <a:xfrm>
          <a:off x="0" y="0"/>
          <a:ext cx="6316775" cy="287469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dirty="0"/>
            <a:t>Thoughts?</a:t>
          </a:r>
        </a:p>
      </dsp:txBody>
      <dsp:txXfrm>
        <a:off x="140331" y="140331"/>
        <a:ext cx="6036113" cy="2594028"/>
      </dsp:txXfrm>
    </dsp:sp>
    <dsp:sp modelId="{1B638557-5F2E-4F65-AC84-B03524E30009}">
      <dsp:nvSpPr>
        <dsp:cNvPr id="0" name=""/>
        <dsp:cNvSpPr/>
      </dsp:nvSpPr>
      <dsp:spPr>
        <a:xfrm>
          <a:off x="0" y="3073115"/>
          <a:ext cx="6316775" cy="287469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How can this link with barriers to reporting?</a:t>
          </a:r>
        </a:p>
      </dsp:txBody>
      <dsp:txXfrm>
        <a:off x="140331" y="3213446"/>
        <a:ext cx="6036113" cy="25940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22/10/2025</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22/10/2025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10</a:t>
            </a:fld>
            <a:endParaRPr lang="en-GB" noProof="0"/>
          </a:p>
        </p:txBody>
      </p:sp>
    </p:spTree>
    <p:extLst>
      <p:ext uri="{BB962C8B-B14F-4D97-AF65-F5344CB8AC3E}">
        <p14:creationId xmlns:p14="http://schemas.microsoft.com/office/powerpoint/2010/main" val="1948004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11</a:t>
            </a:fld>
            <a:endParaRPr lang="en-GB" noProof="0"/>
          </a:p>
        </p:txBody>
      </p:sp>
    </p:spTree>
    <p:extLst>
      <p:ext uri="{BB962C8B-B14F-4D97-AF65-F5344CB8AC3E}">
        <p14:creationId xmlns:p14="http://schemas.microsoft.com/office/powerpoint/2010/main" val="3453449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12</a:t>
            </a:fld>
            <a:endParaRPr lang="en-GB" noProof="0"/>
          </a:p>
        </p:txBody>
      </p:sp>
    </p:spTree>
    <p:extLst>
      <p:ext uri="{BB962C8B-B14F-4D97-AF65-F5344CB8AC3E}">
        <p14:creationId xmlns:p14="http://schemas.microsoft.com/office/powerpoint/2010/main" val="2704250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31</a:t>
            </a:fld>
            <a:endParaRPr lang="en-GB"/>
          </a:p>
        </p:txBody>
      </p:sp>
    </p:spTree>
    <p:extLst>
      <p:ext uri="{BB962C8B-B14F-4D97-AF65-F5344CB8AC3E}">
        <p14:creationId xmlns:p14="http://schemas.microsoft.com/office/powerpoint/2010/main" val="3889010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32</a:t>
            </a:fld>
            <a:endParaRPr lang="en-GB"/>
          </a:p>
        </p:txBody>
      </p:sp>
    </p:spTree>
    <p:extLst>
      <p:ext uri="{BB962C8B-B14F-4D97-AF65-F5344CB8AC3E}">
        <p14:creationId xmlns:p14="http://schemas.microsoft.com/office/powerpoint/2010/main" val="1632927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50</a:t>
            </a:fld>
            <a:endParaRPr lang="en-GB" noProof="0"/>
          </a:p>
        </p:txBody>
      </p:sp>
    </p:spTree>
    <p:extLst>
      <p:ext uri="{BB962C8B-B14F-4D97-AF65-F5344CB8AC3E}">
        <p14:creationId xmlns:p14="http://schemas.microsoft.com/office/powerpoint/2010/main" val="1407696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551A-E5CB-EDC7-31D8-F1D7C73937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A25339-B7C4-C7D4-322C-094A849D35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30F409-55B0-DBFC-B996-8E772F4BF800}"/>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9DE0165D-6D2D-4B7B-34DC-690860CAFC99}"/>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DCF8B381-10B3-2F5A-E44C-8FA2DDF359D4}"/>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094188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E21F-9B53-F938-998F-C6ED8D8EC7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75D5AA-DC37-A1BF-0BDE-9ABCD41AC7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F9C77-2799-7950-A28A-3BD7A0FE76C8}"/>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1DCA193F-775D-BBF9-EAB7-FC1FFBE06F47}"/>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A8AC2DF2-FE25-BCDD-9BA0-A8EB29D61B40}"/>
              </a:ext>
            </a:extLst>
          </p:cNvPr>
          <p:cNvSpPr>
            <a:spLocks noGrp="1"/>
          </p:cNvSpPr>
          <p:nvPr>
            <p:ph type="sldNum" sz="quarter" idx="12"/>
          </p:nvPr>
        </p:nvSpPr>
        <p:spPr/>
        <p:txBody>
          <a:bodyPr/>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3991924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5A57-B3A3-8E66-F978-098AD07F8B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709FF9-B71C-4684-7B29-D7CC5AA89A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4045DB-AC26-7CDD-19E6-BE0F00205DE4}"/>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01B12080-4836-B8EC-740B-722D56C695F6}"/>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F4E8AB4B-1405-20F5-8286-589FB0EC9CA7}"/>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931335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E8F7-805C-C215-9877-947D844754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7251A-A5DA-FBED-2061-CFC35F7446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FAEE43-E94F-6112-866E-F75D15C728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6F5C39-0CC4-24BD-C7C6-519E6070AEA5}"/>
              </a:ext>
            </a:extLst>
          </p:cNvPr>
          <p:cNvSpPr>
            <a:spLocks noGrp="1"/>
          </p:cNvSpPr>
          <p:nvPr>
            <p:ph type="dt" sz="half" idx="10"/>
          </p:nvPr>
        </p:nvSpPr>
        <p:spPr/>
        <p:txBody>
          <a:bodyPr/>
          <a:lstStyle/>
          <a:p>
            <a:pPr rtl="0"/>
            <a:r>
              <a:rPr lang="en-GB" noProof="0"/>
              <a:t>20XX</a:t>
            </a:r>
          </a:p>
        </p:txBody>
      </p:sp>
      <p:sp>
        <p:nvSpPr>
          <p:cNvPr id="6" name="Footer Placeholder 5">
            <a:extLst>
              <a:ext uri="{FF2B5EF4-FFF2-40B4-BE49-F238E27FC236}">
                <a16:creationId xmlns:a16="http://schemas.microsoft.com/office/drawing/2014/main" id="{1D6D2AE7-3AA2-4DAD-DCB6-00CFEAE57A61}"/>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24FAAF55-DBAC-ED9B-7CAA-B3114CFFA4A3}"/>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56178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9DBC6-340B-3FE7-A986-8534269726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518681-799D-2201-8B18-DED07E125A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EC5F8F-1ACC-7164-2F20-CBB8BA2AC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2AB20-B5CA-62F5-338F-F9029EB017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AECCA9-77DA-6E5D-AFFC-801E70BFB1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E6F6C-90F1-8933-4916-68FD7D835F23}"/>
              </a:ext>
            </a:extLst>
          </p:cNvPr>
          <p:cNvSpPr>
            <a:spLocks noGrp="1"/>
          </p:cNvSpPr>
          <p:nvPr>
            <p:ph type="dt" sz="half" idx="10"/>
          </p:nvPr>
        </p:nvSpPr>
        <p:spPr/>
        <p:txBody>
          <a:bodyPr/>
          <a:lstStyle/>
          <a:p>
            <a:pPr rtl="0"/>
            <a:r>
              <a:rPr lang="en-GB" noProof="0"/>
              <a:t>20XX</a:t>
            </a:r>
          </a:p>
        </p:txBody>
      </p:sp>
      <p:sp>
        <p:nvSpPr>
          <p:cNvPr id="8" name="Footer Placeholder 7">
            <a:extLst>
              <a:ext uri="{FF2B5EF4-FFF2-40B4-BE49-F238E27FC236}">
                <a16:creationId xmlns:a16="http://schemas.microsoft.com/office/drawing/2014/main" id="{7F7A181B-AD3E-607F-E8DE-5CDA5D7A2527}"/>
              </a:ext>
            </a:extLst>
          </p:cNvPr>
          <p:cNvSpPr>
            <a:spLocks noGrp="1"/>
          </p:cNvSpPr>
          <p:nvPr>
            <p:ph type="ftr" sz="quarter" idx="11"/>
          </p:nvPr>
        </p:nvSpPr>
        <p:spPr/>
        <p:txBody>
          <a:bodyPr/>
          <a:lstStyle/>
          <a:p>
            <a:pPr rtl="0"/>
            <a:endParaRPr lang="en-GB" noProof="0"/>
          </a:p>
        </p:txBody>
      </p:sp>
      <p:sp>
        <p:nvSpPr>
          <p:cNvPr id="9" name="Slide Number Placeholder 8">
            <a:extLst>
              <a:ext uri="{FF2B5EF4-FFF2-40B4-BE49-F238E27FC236}">
                <a16:creationId xmlns:a16="http://schemas.microsoft.com/office/drawing/2014/main" id="{5E667113-D194-F5FE-5311-C5769201CC9A}"/>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042562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DC20B-FEAA-517C-65B0-8CCEF94AA7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1258F4-8606-F1F8-CEBE-1F84D5806D0A}"/>
              </a:ext>
            </a:extLst>
          </p:cNvPr>
          <p:cNvSpPr>
            <a:spLocks noGrp="1"/>
          </p:cNvSpPr>
          <p:nvPr>
            <p:ph type="dt" sz="half" idx="10"/>
          </p:nvPr>
        </p:nvSpPr>
        <p:spPr/>
        <p:txBody>
          <a:bodyPr/>
          <a:lstStyle/>
          <a:p>
            <a:pPr rtl="0"/>
            <a:r>
              <a:rPr lang="en-GB" noProof="0"/>
              <a:t>20XX</a:t>
            </a:r>
          </a:p>
        </p:txBody>
      </p:sp>
      <p:sp>
        <p:nvSpPr>
          <p:cNvPr id="4" name="Footer Placeholder 3">
            <a:extLst>
              <a:ext uri="{FF2B5EF4-FFF2-40B4-BE49-F238E27FC236}">
                <a16:creationId xmlns:a16="http://schemas.microsoft.com/office/drawing/2014/main" id="{047DDACC-E837-B035-BF8D-10B085B9E698}"/>
              </a:ext>
            </a:extLst>
          </p:cNvPr>
          <p:cNvSpPr>
            <a:spLocks noGrp="1"/>
          </p:cNvSpPr>
          <p:nvPr>
            <p:ph type="ftr" sz="quarter" idx="11"/>
          </p:nvPr>
        </p:nvSpPr>
        <p:spPr/>
        <p:txBody>
          <a:bodyPr/>
          <a:lstStyle/>
          <a:p>
            <a:pPr rtl="0"/>
            <a:endParaRPr lang="en-GB" noProof="0"/>
          </a:p>
        </p:txBody>
      </p:sp>
      <p:sp>
        <p:nvSpPr>
          <p:cNvPr id="5" name="Slide Number Placeholder 4">
            <a:extLst>
              <a:ext uri="{FF2B5EF4-FFF2-40B4-BE49-F238E27FC236}">
                <a16:creationId xmlns:a16="http://schemas.microsoft.com/office/drawing/2014/main" id="{55B39629-D464-D7F8-2467-C82287C60A98}"/>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74246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EA6694-C9D8-2707-BA99-9EEADC25E7C1}"/>
              </a:ext>
            </a:extLst>
          </p:cNvPr>
          <p:cNvSpPr>
            <a:spLocks noGrp="1"/>
          </p:cNvSpPr>
          <p:nvPr>
            <p:ph type="dt" sz="half" idx="10"/>
          </p:nvPr>
        </p:nvSpPr>
        <p:spPr/>
        <p:txBody>
          <a:bodyPr/>
          <a:lstStyle/>
          <a:p>
            <a:pPr rtl="0"/>
            <a:r>
              <a:rPr lang="en-GB" noProof="0"/>
              <a:t>20XX</a:t>
            </a:r>
          </a:p>
        </p:txBody>
      </p:sp>
      <p:sp>
        <p:nvSpPr>
          <p:cNvPr id="3" name="Footer Placeholder 2">
            <a:extLst>
              <a:ext uri="{FF2B5EF4-FFF2-40B4-BE49-F238E27FC236}">
                <a16:creationId xmlns:a16="http://schemas.microsoft.com/office/drawing/2014/main" id="{F3B5D421-C143-7112-ED1B-81A6D98F1808}"/>
              </a:ext>
            </a:extLst>
          </p:cNvPr>
          <p:cNvSpPr>
            <a:spLocks noGrp="1"/>
          </p:cNvSpPr>
          <p:nvPr>
            <p:ph type="ftr" sz="quarter" idx="11"/>
          </p:nvPr>
        </p:nvSpPr>
        <p:spPr/>
        <p:txBody>
          <a:bodyPr/>
          <a:lstStyle/>
          <a:p>
            <a:pPr rtl="0"/>
            <a:endParaRPr lang="en-GB" noProof="0"/>
          </a:p>
        </p:txBody>
      </p:sp>
      <p:sp>
        <p:nvSpPr>
          <p:cNvPr id="4" name="Slide Number Placeholder 3">
            <a:extLst>
              <a:ext uri="{FF2B5EF4-FFF2-40B4-BE49-F238E27FC236}">
                <a16:creationId xmlns:a16="http://schemas.microsoft.com/office/drawing/2014/main" id="{F11A18D7-005B-3B45-2F91-A99DC9091315}"/>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065208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F531-6782-D83B-462C-2D457DCE98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B8FBA9-95DD-8304-943D-B597C195A6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19B879-A193-FCA4-AED6-1B464C00BF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5E8F1-EA3F-F92A-65F6-1DD60F5EF5CB}"/>
              </a:ext>
            </a:extLst>
          </p:cNvPr>
          <p:cNvSpPr>
            <a:spLocks noGrp="1"/>
          </p:cNvSpPr>
          <p:nvPr>
            <p:ph type="dt" sz="half" idx="10"/>
          </p:nvPr>
        </p:nvSpPr>
        <p:spPr/>
        <p:txBody>
          <a:bodyPr/>
          <a:lstStyle/>
          <a:p>
            <a:pPr rtl="0"/>
            <a:r>
              <a:rPr lang="en-GB" noProof="0"/>
              <a:t>20XX</a:t>
            </a:r>
          </a:p>
        </p:txBody>
      </p:sp>
      <p:sp>
        <p:nvSpPr>
          <p:cNvPr id="6" name="Footer Placeholder 5">
            <a:extLst>
              <a:ext uri="{FF2B5EF4-FFF2-40B4-BE49-F238E27FC236}">
                <a16:creationId xmlns:a16="http://schemas.microsoft.com/office/drawing/2014/main" id="{4BC4E064-460D-27F1-EA57-A4BB30DCBA81}"/>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D2132290-B74E-86E1-3232-C70728A23770}"/>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0653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D45C0-B6D5-C0A6-34E8-4E2163195A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D640BF-9F58-8D2F-09A8-4CACBD8C6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F2E697-31AE-E12E-CF43-B10FBEB976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F0A0F-C11E-EB4D-92B7-77D334D1E6A7}"/>
              </a:ext>
            </a:extLst>
          </p:cNvPr>
          <p:cNvSpPr>
            <a:spLocks noGrp="1"/>
          </p:cNvSpPr>
          <p:nvPr>
            <p:ph type="dt" sz="half" idx="10"/>
          </p:nvPr>
        </p:nvSpPr>
        <p:spPr/>
        <p:txBody>
          <a:bodyPr/>
          <a:lstStyle/>
          <a:p>
            <a:pPr rtl="0"/>
            <a:r>
              <a:rPr lang="en-GB" noProof="0"/>
              <a:t>20XX</a:t>
            </a:r>
          </a:p>
        </p:txBody>
      </p:sp>
      <p:sp>
        <p:nvSpPr>
          <p:cNvPr id="6" name="Footer Placeholder 5">
            <a:extLst>
              <a:ext uri="{FF2B5EF4-FFF2-40B4-BE49-F238E27FC236}">
                <a16:creationId xmlns:a16="http://schemas.microsoft.com/office/drawing/2014/main" id="{5ABF9F24-269B-FB3A-05FA-3A441D8D2595}"/>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AB88CEDA-5F91-908C-0614-AA89B1470145}"/>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252358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9629A-5C4C-972D-039B-FCE5BD9086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DC52B-DFDE-2FA5-B90D-9F794AA07B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9558A9-9A20-B11B-AEA8-F445E1240464}"/>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CDB42826-1597-95C3-3B11-44ACB20249AD}"/>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16F3ED22-BF3C-F8FB-19E4-1B55CDA11074}"/>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698476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380058-C3ED-40A5-269D-65C387D896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051AB4-0A65-C865-B0FA-B9D5EF2D76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928448-B7E5-8BE3-1C11-209B720235B8}"/>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7A1D9B0B-8CDC-4B89-5344-C882BC64A3A6}"/>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16E74472-A4B0-B529-B167-7560E33DCCF0}"/>
              </a:ext>
            </a:extLst>
          </p:cNvPr>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662420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spTree>
    <p:extLst>
      <p:ext uri="{BB962C8B-B14F-4D97-AF65-F5344CB8AC3E}">
        <p14:creationId xmlns:p14="http://schemas.microsoft.com/office/powerpoint/2010/main" val="37225310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27B3DA-D98F-1B43-FA2E-80B6A64156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2DB7CA-2AD6-E850-CFCC-9D549FD97E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ACA77-E18A-4B4B-BE50-8F3428C1B8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5A77AF3-A879-6237-2DC9-90CC0F5B1D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63EE5AD3-48D2-F697-372B-BE518C74AD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392379790"/>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72" r:id="rId13"/>
    <p:sldLayoutId id="2147483675" r:id="rId14"/>
    <p:sldLayoutId id="214748367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90.png"/><Relationship Id="rId2" Type="http://schemas.microsoft.com/office/2011/relationships/webextension" Target="../webextensions/webextension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mentimeter.com/app/presentation/alutwyoe9iig41pno6yoe94ig2n2mbtz/edit?question=fr2mbvrz1kh8"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hyperlink" Target="https://jaapl.org/content/jaapl/5/3/367.full.pdf" TargetMode="External"/><Relationship Id="rId2" Type="http://schemas.openxmlformats.org/officeDocument/2006/relationships/hyperlink" Target="https://www.researchgate.net/publication/284706920_Positivist_Victimology_A_Critiqu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989400" y="563402"/>
            <a:ext cx="4075200" cy="3516229"/>
          </a:xfrm>
        </p:spPr>
        <p:txBody>
          <a:bodyPr rtlCol="0" anchor="b">
            <a:noAutofit/>
          </a:bodyPr>
          <a:lstStyle/>
          <a:p>
            <a:pPr>
              <a:lnSpc>
                <a:spcPct val="90000"/>
              </a:lnSpc>
            </a:pPr>
            <a:br>
              <a:rPr lang="en-GB" sz="4400"/>
            </a:br>
            <a:r>
              <a:rPr lang="en-GB" sz="4400"/>
              <a:t>THEORIES AND </a:t>
            </a:r>
            <a:br>
              <a:rPr lang="en-GB" sz="4400"/>
            </a:br>
            <a:r>
              <a:rPr lang="en-GB" sz="4400"/>
              <a:t>IDEAL VICTIM</a:t>
            </a:r>
            <a:br>
              <a:rPr lang="en-GB" sz="4400"/>
            </a:br>
            <a:r>
              <a:rPr lang="en-GB" sz="4400"/>
              <a:t>BMLC5014</a:t>
            </a:r>
            <a:br>
              <a:rPr lang="en-GB" sz="4400"/>
            </a:br>
            <a:r>
              <a:rPr lang="en-GB" sz="4400"/>
              <a:t>WEEK- 3</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rtlCol="0">
            <a:normAutofit/>
          </a:bodyPr>
          <a:lstStyle/>
          <a:p>
            <a:pPr rtl="0"/>
            <a:r>
              <a:rPr lang="en-GB"/>
              <a:t>Michelle Hill</a:t>
            </a:r>
          </a:p>
          <a:p>
            <a:pPr rtl="0"/>
            <a:r>
              <a:rPr lang="en-GB"/>
              <a:t>m.hill@uwtsd.ac.uk</a:t>
            </a:r>
          </a:p>
        </p:txBody>
      </p:sp>
      <p:pic>
        <p:nvPicPr>
          <p:cNvPr id="1028" name="Picture 4" descr="Word LIFE. Wooden small cubes with letters isolated on black | Colourbox">
            <a:extLst>
              <a:ext uri="{FF2B5EF4-FFF2-40B4-BE49-F238E27FC236}">
                <a16:creationId xmlns:a16="http://schemas.microsoft.com/office/drawing/2014/main" id="{49BEDF22-C04B-F5F1-9524-4851569FAD56}"/>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9264" b="926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n Overview of the Leading Theories of Consciousness | Psychology Today  United Kingdom">
            <a:extLst>
              <a:ext uri="{FF2B5EF4-FFF2-40B4-BE49-F238E27FC236}">
                <a16:creationId xmlns:a16="http://schemas.microsoft.com/office/drawing/2014/main" id="{7A776F14-F458-4A68-5840-6E5614923E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560" r="3" b="3"/>
          <a:stretch>
            <a:fillRect/>
          </a:stretch>
        </p:blipFill>
        <p:spPr bwMode="auto">
          <a:xfrm>
            <a:off x="6654800" y="563563"/>
            <a:ext cx="4995863" cy="2706687"/>
          </a:xfrm>
          <a:prstGeom prst="rect">
            <a:avLst/>
          </a:prstGeom>
          <a:solidFill>
            <a:srgbClr val="FFFFFF"/>
          </a:solidFill>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B19E8-3314-D307-4373-F44E99796067}"/>
              </a:ext>
            </a:extLst>
          </p:cNvPr>
          <p:cNvSpPr>
            <a:spLocks noGrp="1"/>
          </p:cNvSpPr>
          <p:nvPr>
            <p:ph type="title"/>
          </p:nvPr>
        </p:nvSpPr>
        <p:spPr/>
        <p:txBody>
          <a:bodyPr anchor="b">
            <a:normAutofit/>
          </a:bodyPr>
          <a:lstStyle/>
          <a:p>
            <a:r>
              <a:rPr lang="en-GB" sz="5400"/>
              <a:t>Today’s session</a:t>
            </a:r>
          </a:p>
        </p:txBody>
      </p:sp>
      <p:graphicFrame>
        <p:nvGraphicFramePr>
          <p:cNvPr id="5" name="Content Placeholder 2">
            <a:extLst>
              <a:ext uri="{FF2B5EF4-FFF2-40B4-BE49-F238E27FC236}">
                <a16:creationId xmlns:a16="http://schemas.microsoft.com/office/drawing/2014/main" id="{4B334ED9-2D80-F423-E26E-F4CCE3D87D09}"/>
              </a:ext>
            </a:extLst>
          </p:cNvPr>
          <p:cNvGraphicFramePr>
            <a:graphicFrameLocks noGrp="1"/>
          </p:cNvGraphicFramePr>
          <p:nvPr>
            <p:ph idx="1"/>
            <p:extLst>
              <p:ext uri="{D42A27DB-BD31-4B8C-83A1-F6EECF244321}">
                <p14:modId xmlns:p14="http://schemas.microsoft.com/office/powerpoint/2010/main" val="3614873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897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98D1-9081-5C2C-F2EE-4F89F24B0242}"/>
              </a:ext>
            </a:extLst>
          </p:cNvPr>
          <p:cNvSpPr>
            <a:spLocks noGrp="1"/>
          </p:cNvSpPr>
          <p:nvPr>
            <p:ph type="title"/>
          </p:nvPr>
        </p:nvSpPr>
        <p:spPr>
          <a:xfrm>
            <a:off x="989400" y="395289"/>
            <a:ext cx="10213200" cy="563356"/>
          </a:xfrm>
        </p:spPr>
        <p:txBody>
          <a:bodyPr>
            <a:normAutofit fontScale="90000"/>
          </a:bodyPr>
          <a:lstStyle/>
          <a:p>
            <a:r>
              <a:rPr lang="en-GB"/>
              <a:t>Answer honestly without thinking about it! Its anonymous</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7" name="Content Placeholder 6">
                <a:extLst>
                  <a:ext uri="{FF2B5EF4-FFF2-40B4-BE49-F238E27FC236}">
                    <a16:creationId xmlns:a16="http://schemas.microsoft.com/office/drawing/2014/main" id="{ECD43144-F884-41E8-F8A5-5BBCEDC7B470}"/>
                  </a:ext>
                </a:extLst>
              </p:cNvPr>
              <p:cNvGraphicFramePr>
                <a:graphicFrameLocks noGrp="1"/>
              </p:cNvGraphicFramePr>
              <p:nvPr>
                <p:ph idx="1"/>
                <p:extLst>
                  <p:ext uri="{D42A27DB-BD31-4B8C-83A1-F6EECF244321}">
                    <p14:modId xmlns:p14="http://schemas.microsoft.com/office/powerpoint/2010/main" val="3147112710"/>
                  </p:ext>
                </p:extLst>
              </p:nvPr>
            </p:nvGraphicFramePr>
            <p:xfrm>
              <a:off x="241300" y="1327355"/>
              <a:ext cx="13032248" cy="5327444"/>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7" name="Content Placeholder 6">
                <a:extLst>
                  <a:ext uri="{FF2B5EF4-FFF2-40B4-BE49-F238E27FC236}">
                    <a16:creationId xmlns:a16="http://schemas.microsoft.com/office/drawing/2014/main" id="{ECD43144-F884-41E8-F8A5-5BBCEDC7B470}"/>
                  </a:ext>
                </a:extLst>
              </p:cNvPr>
              <p:cNvPicPr>
                <a:picLocks noGrp="1" noRot="1" noChangeAspect="1" noMove="1" noResize="1" noEditPoints="1" noAdjustHandles="1" noChangeArrowheads="1" noChangeShapeType="1"/>
              </p:cNvPicPr>
              <p:nvPr/>
            </p:nvPicPr>
            <p:blipFill>
              <a:blip r:embed="rId3"/>
              <a:stretch>
                <a:fillRect/>
              </a:stretch>
            </p:blipFill>
            <p:spPr>
              <a:xfrm>
                <a:off x="241300" y="1327355"/>
                <a:ext cx="13032248" cy="5327444"/>
              </a:xfrm>
              <a:prstGeom prst="rect">
                <a:avLst/>
              </a:prstGeom>
            </p:spPr>
          </p:pic>
        </mc:Fallback>
      </mc:AlternateContent>
    </p:spTree>
    <p:extLst>
      <p:ext uri="{BB962C8B-B14F-4D97-AF65-F5344CB8AC3E}">
        <p14:creationId xmlns:p14="http://schemas.microsoft.com/office/powerpoint/2010/main" val="3254598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2BA29-FFBD-1DD0-E35B-EC93AD9FD6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0F82E6-1222-39B8-0E6E-54D29800F941}"/>
              </a:ext>
            </a:extLst>
          </p:cNvPr>
          <p:cNvSpPr>
            <a:spLocks noGrp="1"/>
          </p:cNvSpPr>
          <p:nvPr>
            <p:ph idx="1"/>
          </p:nvPr>
        </p:nvSpPr>
        <p:spPr/>
        <p:txBody>
          <a:bodyPr/>
          <a:lstStyle/>
          <a:p>
            <a:r>
              <a:rPr lang="en-GB">
                <a:hlinkClick r:id="rId2"/>
              </a:rPr>
              <a:t>https://www.mentimeter.com/app/presentation/alutwyoe9iig41pno6yoe94ig2n2mbtz/edit?question=fr2mbvrz1kh8</a:t>
            </a:r>
            <a:endParaRPr lang="en-GB"/>
          </a:p>
        </p:txBody>
      </p:sp>
    </p:spTree>
    <p:extLst>
      <p:ext uri="{BB962C8B-B14F-4D97-AF65-F5344CB8AC3E}">
        <p14:creationId xmlns:p14="http://schemas.microsoft.com/office/powerpoint/2010/main" val="630171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AC6A7-1A05-38DA-3148-E7A08910F370}"/>
              </a:ext>
            </a:extLst>
          </p:cNvPr>
          <p:cNvSpPr>
            <a:spLocks noGrp="1"/>
          </p:cNvSpPr>
          <p:nvPr>
            <p:ph type="title"/>
          </p:nvPr>
        </p:nvSpPr>
        <p:spPr>
          <a:xfrm>
            <a:off x="989400" y="395288"/>
            <a:ext cx="10213200" cy="1865311"/>
          </a:xfrm>
        </p:spPr>
        <p:txBody>
          <a:bodyPr/>
          <a:lstStyle/>
          <a:p>
            <a:pPr algn="ctr"/>
            <a:r>
              <a:rPr lang="en-GB"/>
              <a:t>Would anyone like to share their responses and provide a reasons why?</a:t>
            </a:r>
          </a:p>
        </p:txBody>
      </p:sp>
      <p:sp>
        <p:nvSpPr>
          <p:cNvPr id="3" name="Content Placeholder 2">
            <a:extLst>
              <a:ext uri="{FF2B5EF4-FFF2-40B4-BE49-F238E27FC236}">
                <a16:creationId xmlns:a16="http://schemas.microsoft.com/office/drawing/2014/main" id="{5FBD10CE-3A25-8E34-4C26-683975550BD6}"/>
              </a:ext>
            </a:extLst>
          </p:cNvPr>
          <p:cNvSpPr>
            <a:spLocks noGrp="1"/>
          </p:cNvSpPr>
          <p:nvPr>
            <p:ph idx="1"/>
          </p:nvPr>
        </p:nvSpPr>
        <p:spPr>
          <a:xfrm>
            <a:off x="838200" y="3035299"/>
            <a:ext cx="10515600" cy="2958783"/>
          </a:xfrm>
        </p:spPr>
        <p:txBody>
          <a:bodyPr>
            <a:normAutofit/>
          </a:bodyPr>
          <a:lstStyle/>
          <a:p>
            <a:pPr marL="0" indent="0" algn="ctr">
              <a:buNone/>
            </a:pPr>
            <a:r>
              <a:rPr lang="en-GB" sz="3200"/>
              <a:t>No judgement here! This is a learning space, and opinions are welcome provided you are prepared to explore alternative perspectives with respect.</a:t>
            </a:r>
          </a:p>
        </p:txBody>
      </p:sp>
    </p:spTree>
    <p:extLst>
      <p:ext uri="{BB962C8B-B14F-4D97-AF65-F5344CB8AC3E}">
        <p14:creationId xmlns:p14="http://schemas.microsoft.com/office/powerpoint/2010/main" val="2375661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B8588C-6512-EF73-6CC8-1FCC62A98732}"/>
              </a:ext>
            </a:extLst>
          </p:cNvPr>
          <p:cNvSpPr>
            <a:spLocks noGrp="1"/>
          </p:cNvSpPr>
          <p:nvPr>
            <p:ph type="title"/>
          </p:nvPr>
        </p:nvSpPr>
        <p:spPr>
          <a:xfrm>
            <a:off x="989400" y="395289"/>
            <a:ext cx="10213200" cy="646111"/>
          </a:xfrm>
        </p:spPr>
        <p:txBody>
          <a:bodyPr anchor="b">
            <a:normAutofit fontScale="90000"/>
          </a:bodyPr>
          <a:lstStyle/>
          <a:p>
            <a:pPr algn="ctr"/>
            <a:r>
              <a:rPr lang="en-GB"/>
              <a:t>Does a victim look a certain way?</a:t>
            </a:r>
          </a:p>
        </p:txBody>
      </p:sp>
      <p:pic>
        <p:nvPicPr>
          <p:cNvPr id="2052" name="Picture 4" descr="Changing the Odds for Vulnerable Children | OECD">
            <a:extLst>
              <a:ext uri="{FF2B5EF4-FFF2-40B4-BE49-F238E27FC236}">
                <a16:creationId xmlns:a16="http://schemas.microsoft.com/office/drawing/2014/main" id="{0ACD43F0-FA8D-32A8-D706-1E98737589E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921086" y="1755775"/>
            <a:ext cx="4123135" cy="2999581"/>
          </a:xfrm>
          <a:prstGeom prst="rect">
            <a:avLst/>
          </a:prstGeom>
          <a:solidFill>
            <a:srgbClr val="FFFFFF"/>
          </a:solidFill>
        </p:spPr>
      </p:pic>
      <p:pic>
        <p:nvPicPr>
          <p:cNvPr id="2056" name="Picture 8" descr="GP dilemma: Safeguarding a vulnerable elderly patient | GPonline">
            <a:extLst>
              <a:ext uri="{FF2B5EF4-FFF2-40B4-BE49-F238E27FC236}">
                <a16:creationId xmlns:a16="http://schemas.microsoft.com/office/drawing/2014/main" id="{593CACFF-781E-AC2D-13D4-67794D6590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076" r="13122"/>
          <a:stretch>
            <a:fillRect/>
          </a:stretch>
        </p:blipFill>
        <p:spPr bwMode="auto">
          <a:xfrm>
            <a:off x="0" y="3097213"/>
            <a:ext cx="2971400" cy="3632750"/>
          </a:xfrm>
          <a:prstGeom prst="rect">
            <a:avLst/>
          </a:prstGeom>
          <a:solidFill>
            <a:srgbClr val="FFFFFF"/>
          </a:solidFill>
        </p:spPr>
      </p:pic>
      <p:pic>
        <p:nvPicPr>
          <p:cNvPr id="2058" name="Picture 10" descr="Disability alarms for disabled people | TakingCare">
            <a:extLst>
              <a:ext uri="{FF2B5EF4-FFF2-40B4-BE49-F238E27FC236}">
                <a16:creationId xmlns:a16="http://schemas.microsoft.com/office/drawing/2014/main" id="{326E409C-9CFD-0276-0BDD-B58424E85E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438" r="13690" b="1"/>
          <a:stretch>
            <a:fillRect/>
          </a:stretch>
        </p:blipFill>
        <p:spPr bwMode="auto">
          <a:xfrm>
            <a:off x="8902215" y="1439190"/>
            <a:ext cx="2971400" cy="3632750"/>
          </a:xfrm>
          <a:prstGeom prst="rect">
            <a:avLst/>
          </a:prstGeom>
          <a:solidFill>
            <a:srgbClr val="FFFFFF"/>
          </a:solidFill>
        </p:spPr>
      </p:pic>
      <p:pic>
        <p:nvPicPr>
          <p:cNvPr id="2060" name="Picture 12" descr="181+ Thousand Beautiful Woman Innocence Royalty-Free Images, Stock Photos &amp;  Pictures | Shutterstock">
            <a:extLst>
              <a:ext uri="{FF2B5EF4-FFF2-40B4-BE49-F238E27FC236}">
                <a16:creationId xmlns:a16="http://schemas.microsoft.com/office/drawing/2014/main" id="{2FD3C920-0F9E-10B7-3E50-89B330F5A7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28049" y="3858419"/>
            <a:ext cx="4090338" cy="2999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61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6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65111-50E8-F362-2D30-D82AD6498826}"/>
              </a:ext>
            </a:extLst>
          </p:cNvPr>
          <p:cNvSpPr>
            <a:spLocks noGrp="1"/>
          </p:cNvSpPr>
          <p:nvPr>
            <p:ph type="title"/>
          </p:nvPr>
        </p:nvSpPr>
        <p:spPr/>
        <p:txBody>
          <a:bodyPr/>
          <a:lstStyle/>
          <a:p>
            <a:pPr algn="ctr"/>
            <a:r>
              <a:rPr lang="en-GB"/>
              <a:t>When you think of a victim, what do you imagine they look like?</a:t>
            </a:r>
          </a:p>
        </p:txBody>
      </p:sp>
      <p:sp>
        <p:nvSpPr>
          <p:cNvPr id="3" name="Content Placeholder 2">
            <a:extLst>
              <a:ext uri="{FF2B5EF4-FFF2-40B4-BE49-F238E27FC236}">
                <a16:creationId xmlns:a16="http://schemas.microsoft.com/office/drawing/2014/main" id="{0156D9C1-BC56-493F-284D-726C213D0EF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204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EDFF1-1D3B-D317-F547-4816FAC66732}"/>
              </a:ext>
            </a:extLst>
          </p:cNvPr>
          <p:cNvSpPr>
            <a:spLocks noGrp="1"/>
          </p:cNvSpPr>
          <p:nvPr>
            <p:ph type="title"/>
          </p:nvPr>
        </p:nvSpPr>
        <p:spPr/>
        <p:txBody>
          <a:bodyPr anchor="b">
            <a:normAutofit/>
          </a:bodyPr>
          <a:lstStyle/>
          <a:p>
            <a:r>
              <a:rPr lang="en-GB" sz="3000"/>
              <a:t>Did the images shown, influence what you thought? </a:t>
            </a:r>
            <a:br>
              <a:rPr lang="en-GB" sz="3000"/>
            </a:br>
            <a:endParaRPr lang="en-GB" sz="3000"/>
          </a:p>
        </p:txBody>
      </p:sp>
      <p:sp>
        <p:nvSpPr>
          <p:cNvPr id="3" name="Content Placeholder 2">
            <a:extLst>
              <a:ext uri="{FF2B5EF4-FFF2-40B4-BE49-F238E27FC236}">
                <a16:creationId xmlns:a16="http://schemas.microsoft.com/office/drawing/2014/main" id="{ACAD86FC-3A4E-C647-4382-51BE94189941}"/>
              </a:ext>
            </a:extLst>
          </p:cNvPr>
          <p:cNvSpPr>
            <a:spLocks noGrp="1"/>
          </p:cNvSpPr>
          <p:nvPr>
            <p:ph sz="half" idx="1"/>
          </p:nvPr>
        </p:nvSpPr>
        <p:spPr>
          <a:xfrm>
            <a:off x="6274202" y="2807368"/>
            <a:ext cx="5560244" cy="2971132"/>
          </a:xfrm>
        </p:spPr>
        <p:txBody>
          <a:bodyPr>
            <a:noAutofit/>
          </a:bodyPr>
          <a:lstStyle/>
          <a:p>
            <a:r>
              <a:rPr lang="en-GB" sz="2800"/>
              <a:t>Did you fall into the stereotype of what a victim is?</a:t>
            </a:r>
          </a:p>
          <a:p>
            <a:r>
              <a:rPr lang="en-GB" sz="2800"/>
              <a:t>What influenced you?</a:t>
            </a:r>
          </a:p>
          <a:p>
            <a:endParaRPr lang="en-GB" sz="2800"/>
          </a:p>
        </p:txBody>
      </p:sp>
      <p:pic>
        <p:nvPicPr>
          <p:cNvPr id="3074" name="Picture 2" descr="Let' s discuss 스톡 벡터 | Adobe Stock">
            <a:extLst>
              <a:ext uri="{FF2B5EF4-FFF2-40B4-BE49-F238E27FC236}">
                <a16:creationId xmlns:a16="http://schemas.microsoft.com/office/drawing/2014/main" id="{9476FCC9-F93B-1327-10C2-F40D5D3025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43" r="3045"/>
          <a:stretch>
            <a:fillRect/>
          </a:stretch>
        </p:blipFill>
        <p:spPr bwMode="auto">
          <a:xfrm>
            <a:off x="1213338" y="2050396"/>
            <a:ext cx="4554416" cy="3363633"/>
          </a:xfrm>
          <a:prstGeom prst="rect">
            <a:avLst/>
          </a:prstGeom>
          <a:solidFill>
            <a:srgbClr val="FFFFFF"/>
          </a:solidFill>
        </p:spPr>
      </p:pic>
    </p:spTree>
    <p:extLst>
      <p:ext uri="{BB962C8B-B14F-4D97-AF65-F5344CB8AC3E}">
        <p14:creationId xmlns:p14="http://schemas.microsoft.com/office/powerpoint/2010/main" val="2520653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9DE257-AA2B-6B21-061F-49906AC99B6E}"/>
              </a:ext>
            </a:extLst>
          </p:cNvPr>
          <p:cNvSpPr>
            <a:spLocks noGrp="1"/>
          </p:cNvSpPr>
          <p:nvPr>
            <p:ph type="title"/>
          </p:nvPr>
        </p:nvSpPr>
        <p:spPr>
          <a:xfrm>
            <a:off x="621792" y="1161288"/>
            <a:ext cx="3602736" cy="4526280"/>
          </a:xfrm>
        </p:spPr>
        <p:txBody>
          <a:bodyPr>
            <a:normAutofit/>
          </a:bodyPr>
          <a:lstStyle/>
          <a:p>
            <a:r>
              <a:rPr lang="en-GB" sz="4000"/>
              <a:t>Why do we make assumptions and create stereotypes?</a:t>
            </a:r>
          </a:p>
        </p:txBody>
      </p:sp>
      <p:sp>
        <p:nvSpPr>
          <p:cNvPr id="25" name="Rectangle 2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Content Placeholder 4">
            <a:extLst>
              <a:ext uri="{FF2B5EF4-FFF2-40B4-BE49-F238E27FC236}">
                <a16:creationId xmlns:a16="http://schemas.microsoft.com/office/drawing/2014/main" id="{98A4641B-8F65-7C59-513B-3AB85B2BFC21}"/>
              </a:ext>
            </a:extLst>
          </p:cNvPr>
          <p:cNvSpPr>
            <a:spLocks noGrp="1"/>
          </p:cNvSpPr>
          <p:nvPr>
            <p:ph idx="1"/>
          </p:nvPr>
        </p:nvSpPr>
        <p:spPr>
          <a:xfrm>
            <a:off x="4846319" y="336884"/>
            <a:ext cx="6944628" cy="6320590"/>
          </a:xfrm>
        </p:spPr>
        <p:txBody>
          <a:bodyPr anchor="ctr">
            <a:normAutofit/>
          </a:bodyPr>
          <a:lstStyle/>
          <a:p>
            <a:pPr marL="0" indent="0">
              <a:buNone/>
            </a:pPr>
            <a:r>
              <a:rPr lang="en-GB"/>
              <a:t>Basically….</a:t>
            </a:r>
          </a:p>
          <a:p>
            <a:r>
              <a:rPr lang="en-GB"/>
              <a:t>From the moment we are born our brains are bombarded with information 24/7 and to cope, our minds compartmentalise aspects </a:t>
            </a:r>
          </a:p>
          <a:p>
            <a:r>
              <a:rPr lang="en-GB"/>
              <a:t>To conserve mental capacity, the brain creates shortcuts to retrieve certain information at a moments notice to ‘survive’ the environment and or to anticipate what comes next</a:t>
            </a:r>
          </a:p>
          <a:p>
            <a:r>
              <a:rPr lang="en-GB"/>
              <a:t>The brain uses its senses and previous experiences and social norms to create these shortcuts to make snap decisions, and in turn assumptions</a:t>
            </a:r>
          </a:p>
        </p:txBody>
      </p:sp>
    </p:spTree>
    <p:extLst>
      <p:ext uri="{BB962C8B-B14F-4D97-AF65-F5344CB8AC3E}">
        <p14:creationId xmlns:p14="http://schemas.microsoft.com/office/powerpoint/2010/main" val="2915329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Freeform: Shape 1044">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291CA1-5B8D-19D6-C168-9B471AB0D093}"/>
              </a:ext>
            </a:extLst>
          </p:cNvPr>
          <p:cNvSpPr>
            <a:spLocks noGrp="1"/>
          </p:cNvSpPr>
          <p:nvPr>
            <p:ph type="title"/>
          </p:nvPr>
        </p:nvSpPr>
        <p:spPr>
          <a:xfrm>
            <a:off x="1137037" y="609600"/>
            <a:ext cx="5915197" cy="1010653"/>
          </a:xfrm>
        </p:spPr>
        <p:txBody>
          <a:bodyPr>
            <a:normAutofit/>
          </a:bodyPr>
          <a:lstStyle/>
          <a:p>
            <a:r>
              <a:rPr lang="en-GB" sz="5400"/>
              <a:t>Stereotypes</a:t>
            </a:r>
          </a:p>
        </p:txBody>
      </p:sp>
      <p:sp>
        <p:nvSpPr>
          <p:cNvPr id="5" name="Content Placeholder 4">
            <a:extLst>
              <a:ext uri="{FF2B5EF4-FFF2-40B4-BE49-F238E27FC236}">
                <a16:creationId xmlns:a16="http://schemas.microsoft.com/office/drawing/2014/main" id="{7C072A6E-C8CC-1A45-EBEF-D466086A45BF}"/>
              </a:ext>
            </a:extLst>
          </p:cNvPr>
          <p:cNvSpPr>
            <a:spLocks noGrp="1"/>
          </p:cNvSpPr>
          <p:nvPr>
            <p:ph idx="1"/>
          </p:nvPr>
        </p:nvSpPr>
        <p:spPr>
          <a:xfrm>
            <a:off x="256675" y="2246500"/>
            <a:ext cx="7338908" cy="4258896"/>
          </a:xfrm>
        </p:spPr>
        <p:txBody>
          <a:bodyPr>
            <a:normAutofit/>
          </a:bodyPr>
          <a:lstStyle/>
          <a:p>
            <a:pPr marL="0" indent="0">
              <a:buNone/>
            </a:pPr>
            <a:r>
              <a:rPr lang="en-GB" sz="2400"/>
              <a:t>A stereotype is a widely held but fixed and oversimplified image or idea about something or someone </a:t>
            </a:r>
          </a:p>
          <a:p>
            <a:pPr marL="0" indent="0">
              <a:buNone/>
            </a:pPr>
            <a:endParaRPr lang="en-GB" sz="2400"/>
          </a:p>
          <a:p>
            <a:pPr marL="0" indent="0">
              <a:buNone/>
            </a:pPr>
            <a:r>
              <a:rPr lang="en-GB" sz="2400"/>
              <a:t>It is a belief system based on a few perceived characteristics – e.g. the way they look or behave</a:t>
            </a:r>
          </a:p>
          <a:p>
            <a:pPr marL="0" indent="0">
              <a:buNone/>
            </a:pPr>
            <a:endParaRPr lang="en-GB" sz="2400"/>
          </a:p>
          <a:p>
            <a:pPr marL="0" indent="0">
              <a:buNone/>
            </a:pPr>
            <a:r>
              <a:rPr lang="en-GB" sz="2400"/>
              <a:t>Example </a:t>
            </a:r>
          </a:p>
          <a:p>
            <a:pPr marL="0" indent="0">
              <a:buNone/>
            </a:pPr>
            <a:r>
              <a:rPr lang="en-GB" sz="2400"/>
              <a:t>Poor people are just lazy</a:t>
            </a:r>
          </a:p>
          <a:p>
            <a:pPr marL="0" indent="0">
              <a:buNone/>
            </a:pPr>
            <a:r>
              <a:rPr lang="en-GB" sz="2400"/>
              <a:t>People who wear glasses are nerds</a:t>
            </a:r>
          </a:p>
        </p:txBody>
      </p:sp>
      <p:sp>
        <p:nvSpPr>
          <p:cNvPr id="1047" name="Freeform: Shape 1046">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Nerds in glasses new arrivals">
            <a:extLst>
              <a:ext uri="{FF2B5EF4-FFF2-40B4-BE49-F238E27FC236}">
                <a16:creationId xmlns:a16="http://schemas.microsoft.com/office/drawing/2014/main" id="{03A6324C-1962-785D-DEA6-919F51B038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443" r="22945" b="2"/>
          <a:stretch>
            <a:fillRect/>
          </a:stretch>
        </p:blipFill>
        <p:spPr bwMode="auto">
          <a:xfrm>
            <a:off x="7761092" y="771383"/>
            <a:ext cx="3684567" cy="5311922"/>
          </a:xfrm>
          <a:prstGeom prst="rect">
            <a:avLst/>
          </a:prstGeom>
          <a:noFill/>
          <a:extLst>
            <a:ext uri="{909E8E84-426E-40DD-AFC4-6F175D3DCCD1}">
              <a14:hiddenFill xmlns:a14="http://schemas.microsoft.com/office/drawing/2010/main">
                <a:solidFill>
                  <a:srgbClr val="FFFFFF"/>
                </a:solidFill>
              </a14:hiddenFill>
            </a:ext>
          </a:extLst>
        </p:spPr>
      </p:pic>
      <p:sp>
        <p:nvSpPr>
          <p:cNvPr id="1049" name="Freeform: Shape 1048">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8354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1258A-6A0B-B484-073A-ED588DA335A5}"/>
              </a:ext>
            </a:extLst>
          </p:cNvPr>
          <p:cNvSpPr>
            <a:spLocks noGrp="1"/>
          </p:cNvSpPr>
          <p:nvPr>
            <p:ph type="title"/>
          </p:nvPr>
        </p:nvSpPr>
        <p:spPr>
          <a:xfrm>
            <a:off x="629328" y="429768"/>
            <a:ext cx="4095072" cy="1642533"/>
          </a:xfrm>
        </p:spPr>
        <p:txBody>
          <a:bodyPr anchor="b">
            <a:normAutofit/>
          </a:bodyPr>
          <a:lstStyle/>
          <a:p>
            <a:r>
              <a:rPr lang="en-GB" sz="5400"/>
              <a:t>Gender role stereotypes</a:t>
            </a:r>
          </a:p>
        </p:txBody>
      </p:sp>
      <p:sp>
        <p:nvSpPr>
          <p:cNvPr id="206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4110927A-B914-55A6-3CF9-06B2637017C5}"/>
              </a:ext>
            </a:extLst>
          </p:cNvPr>
          <p:cNvSpPr>
            <a:spLocks noGrp="1"/>
          </p:cNvSpPr>
          <p:nvPr>
            <p:ph idx="1"/>
          </p:nvPr>
        </p:nvSpPr>
        <p:spPr>
          <a:xfrm>
            <a:off x="240632" y="2706624"/>
            <a:ext cx="4595533" cy="3386399"/>
          </a:xfrm>
        </p:spPr>
        <p:txBody>
          <a:bodyPr vert="horz" lIns="91440" tIns="45720" rIns="91440" bIns="45720" rtlCol="0" anchor="t">
            <a:normAutofit fontScale="92500" lnSpcReduction="20000"/>
          </a:bodyPr>
          <a:lstStyle/>
          <a:p>
            <a:r>
              <a:rPr lang="en-GB" sz="2200"/>
              <a:t>These are often held, but unconscious beliefs about gender roles.</a:t>
            </a:r>
          </a:p>
          <a:p>
            <a:pPr marL="0" indent="0">
              <a:buNone/>
            </a:pPr>
            <a:endParaRPr lang="en-GB" sz="2200"/>
          </a:p>
          <a:p>
            <a:r>
              <a:rPr lang="en-GB" sz="2200"/>
              <a:t>Boys don’t cry</a:t>
            </a:r>
          </a:p>
          <a:p>
            <a:r>
              <a:rPr lang="en-GB" sz="2200"/>
              <a:t>Women can’t drive</a:t>
            </a:r>
          </a:p>
          <a:p>
            <a:r>
              <a:rPr lang="en-GB" sz="2200"/>
              <a:t>Men are breadwinners</a:t>
            </a:r>
          </a:p>
          <a:p>
            <a:r>
              <a:rPr lang="en-GB" sz="2200"/>
              <a:t>Men are strong, women are emotional </a:t>
            </a:r>
          </a:p>
          <a:p>
            <a:r>
              <a:rPr lang="en-GB" sz="2200"/>
              <a:t>Housewife</a:t>
            </a:r>
          </a:p>
          <a:p>
            <a:r>
              <a:rPr lang="en-GB" sz="2200"/>
              <a:t>Women are nurses</a:t>
            </a:r>
          </a:p>
          <a:p>
            <a:r>
              <a:rPr lang="en-GB" sz="2200"/>
              <a:t>Men are doctors</a:t>
            </a:r>
          </a:p>
          <a:p>
            <a:endParaRPr lang="en-GB" sz="2200"/>
          </a:p>
          <a:p>
            <a:pPr marL="0" indent="0">
              <a:buNone/>
            </a:pPr>
            <a:endParaRPr lang="en-GB" sz="2200"/>
          </a:p>
        </p:txBody>
      </p:sp>
      <p:pic>
        <p:nvPicPr>
          <p:cNvPr id="2054" name="Picture 6" descr="Mommy &amp; Baby">
            <a:extLst>
              <a:ext uri="{FF2B5EF4-FFF2-40B4-BE49-F238E27FC236}">
                <a16:creationId xmlns:a16="http://schemas.microsoft.com/office/drawing/2014/main" id="{08F52E79-CCA3-1180-E0DA-717F33E684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5352" b="1"/>
          <a:stretch>
            <a:fillRect/>
          </a:stretch>
        </p:blipFill>
        <p:spPr bwMode="auto">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0584EF9-09A5-F791-1CDB-F468D9EC2468}"/>
              </a:ext>
            </a:extLst>
          </p:cNvPr>
          <p:cNvPicPr>
            <a:picLocks noChangeAspect="1"/>
          </p:cNvPicPr>
          <p:nvPr/>
        </p:nvPicPr>
        <p:blipFill>
          <a:blip r:embed="rId4"/>
          <a:srcRect l="20539" r="17359" b="-2"/>
          <a:stretch>
            <a:fillRect/>
          </a:stretch>
        </p:blipFill>
        <p:spPr>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pic>
      <p:pic>
        <p:nvPicPr>
          <p:cNvPr id="8" name="Picture 7">
            <a:extLst>
              <a:ext uri="{FF2B5EF4-FFF2-40B4-BE49-F238E27FC236}">
                <a16:creationId xmlns:a16="http://schemas.microsoft.com/office/drawing/2014/main" id="{D60B6CE6-4BEA-0F9B-C689-DF370861E975}"/>
              </a:ext>
            </a:extLst>
          </p:cNvPr>
          <p:cNvPicPr>
            <a:picLocks noChangeAspect="1"/>
          </p:cNvPicPr>
          <p:nvPr/>
        </p:nvPicPr>
        <p:blipFill>
          <a:blip r:embed="rId5"/>
          <a:srcRect l="5198" r="3" b="3"/>
          <a:stretch>
            <a:fillRect/>
          </a:stretch>
        </p:blipFill>
        <p:spPr>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pic>
      <p:pic>
        <p:nvPicPr>
          <p:cNvPr id="2056" name="Picture 8" descr="Sexist' snap slammed for showing girl in fancy dress as nurse and boy as  doctor | The Irish Sun">
            <a:extLst>
              <a:ext uri="{FF2B5EF4-FFF2-40B4-BE49-F238E27FC236}">
                <a16:creationId xmlns:a16="http://schemas.microsoft.com/office/drawing/2014/main" id="{B7A6F34F-9C42-BD61-946F-024F95D96C3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735" r="-4" b="-4"/>
          <a:stretch>
            <a:fillRect/>
          </a:stretch>
        </p:blipFill>
        <p:spPr bwMode="auto">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03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459B37-73D6-B161-3756-87D7276856A0}"/>
              </a:ext>
            </a:extLst>
          </p:cNvPr>
          <p:cNvSpPr>
            <a:spLocks noGrp="1"/>
          </p:cNvSpPr>
          <p:nvPr>
            <p:ph type="title"/>
          </p:nvPr>
        </p:nvSpPr>
        <p:spPr>
          <a:xfrm>
            <a:off x="838198" y="978408"/>
            <a:ext cx="4607052" cy="1106424"/>
          </a:xfrm>
        </p:spPr>
        <p:txBody>
          <a:bodyPr>
            <a:normAutofit/>
          </a:bodyPr>
          <a:lstStyle/>
          <a:p>
            <a:r>
              <a:rPr lang="en-GB" sz="4000"/>
              <a:t>Racial stereotypes</a:t>
            </a:r>
          </a:p>
        </p:txBody>
      </p:sp>
      <p:sp>
        <p:nvSpPr>
          <p:cNvPr id="3085" name="Rectangle 3084">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7" name="Rectangle 3086">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54EBB0C-FAF9-F820-CCAF-71DF522DCDCF}"/>
              </a:ext>
            </a:extLst>
          </p:cNvPr>
          <p:cNvSpPr>
            <a:spLocks noGrp="1"/>
          </p:cNvSpPr>
          <p:nvPr>
            <p:ph idx="1"/>
          </p:nvPr>
        </p:nvSpPr>
        <p:spPr>
          <a:xfrm>
            <a:off x="841246" y="2368296"/>
            <a:ext cx="4607052" cy="3502152"/>
          </a:xfrm>
        </p:spPr>
        <p:txBody>
          <a:bodyPr>
            <a:normAutofit/>
          </a:bodyPr>
          <a:lstStyle/>
          <a:p>
            <a:r>
              <a:rPr lang="en-GB" sz="3600"/>
              <a:t>All Asians are smart</a:t>
            </a:r>
          </a:p>
          <a:p>
            <a:r>
              <a:rPr lang="en-GB" sz="3600"/>
              <a:t>Latino/Spanish people are cleaners or janitors </a:t>
            </a:r>
          </a:p>
        </p:txBody>
      </p:sp>
      <p:pic>
        <p:nvPicPr>
          <p:cNvPr id="3074" name="Picture 2" descr="Maid in Manhattan | BAMPFA">
            <a:extLst>
              <a:ext uri="{FF2B5EF4-FFF2-40B4-BE49-F238E27FC236}">
                <a16:creationId xmlns:a16="http://schemas.microsoft.com/office/drawing/2014/main" id="{1106A4A8-7543-F0A3-6A11-A4E491DA7C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 b="5194"/>
          <a:stretch>
            <a:fillRect/>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sians are good at math? Why dressing up racism as a compliment just  doesn't add up">
            <a:extLst>
              <a:ext uri="{FF2B5EF4-FFF2-40B4-BE49-F238E27FC236}">
                <a16:creationId xmlns:a16="http://schemas.microsoft.com/office/drawing/2014/main" id="{9622EAFD-9531-F227-9252-009CF10A32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27" r="3" b="1034"/>
          <a:stretch>
            <a:fillRect/>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2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 name="Group 6">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D1E6DE9-9DD7-B33D-42DE-B6843379A22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What are the negatives of stereotypes or assumptions?</a:t>
            </a:r>
          </a:p>
        </p:txBody>
      </p:sp>
      <p:sp>
        <p:nvSpPr>
          <p:cNvPr id="3" name="Content Placeholder 2">
            <a:extLst>
              <a:ext uri="{FF2B5EF4-FFF2-40B4-BE49-F238E27FC236}">
                <a16:creationId xmlns:a16="http://schemas.microsoft.com/office/drawing/2014/main" id="{DC364FEE-9690-8B6F-9D7B-2AA082C5550E}"/>
              </a:ext>
            </a:extLst>
          </p:cNvPr>
          <p:cNvSpPr>
            <a:spLocks noGrp="1"/>
          </p:cNvSpPr>
          <p:nvPr>
            <p:ph idx="1"/>
          </p:nvPr>
        </p:nvSpPr>
        <p:spPr>
          <a:xfrm>
            <a:off x="5135575" y="109501"/>
            <a:ext cx="6896004" cy="6638998"/>
          </a:xfrm>
        </p:spPr>
        <p:txBody>
          <a:bodyPr anchor="ctr">
            <a:noAutofit/>
          </a:bodyPr>
          <a:lstStyle/>
          <a:p>
            <a:r>
              <a:rPr lang="en-GB" sz="2400">
                <a:solidFill>
                  <a:schemeClr val="tx2"/>
                </a:solidFill>
              </a:rPr>
              <a:t>Stereotypes assume that a whole group is the same and doesn't factor for individuality </a:t>
            </a:r>
          </a:p>
          <a:p>
            <a:r>
              <a:rPr lang="en-GB" sz="2400">
                <a:solidFill>
                  <a:schemeClr val="tx2"/>
                </a:solidFill>
              </a:rPr>
              <a:t>Can limit a person’s world </a:t>
            </a:r>
          </a:p>
          <a:p>
            <a:r>
              <a:rPr lang="en-GB" sz="2400">
                <a:solidFill>
                  <a:schemeClr val="tx2"/>
                </a:solidFill>
              </a:rPr>
              <a:t>Create prejudice </a:t>
            </a:r>
          </a:p>
          <a:p>
            <a:r>
              <a:rPr lang="en-GB" sz="2400">
                <a:solidFill>
                  <a:schemeClr val="tx2"/>
                </a:solidFill>
              </a:rPr>
              <a:t>Divides people- fosters an ‘Us and them’ mentality e.g. in schools</a:t>
            </a:r>
          </a:p>
          <a:p>
            <a:pPr lvl="1">
              <a:buFontTx/>
              <a:buChar char="-"/>
            </a:pPr>
            <a:r>
              <a:rPr lang="en-GB">
                <a:solidFill>
                  <a:schemeClr val="tx2"/>
                </a:solidFill>
              </a:rPr>
              <a:t>Bullying</a:t>
            </a:r>
          </a:p>
          <a:p>
            <a:pPr lvl="1">
              <a:buFontTx/>
              <a:buChar char="-"/>
            </a:pPr>
            <a:r>
              <a:rPr lang="en-GB">
                <a:solidFill>
                  <a:schemeClr val="tx2"/>
                </a:solidFill>
              </a:rPr>
              <a:t>Harassment </a:t>
            </a:r>
          </a:p>
          <a:p>
            <a:pPr lvl="1">
              <a:buFontTx/>
              <a:buChar char="-"/>
            </a:pPr>
            <a:r>
              <a:rPr lang="en-GB">
                <a:solidFill>
                  <a:schemeClr val="tx2"/>
                </a:solidFill>
              </a:rPr>
              <a:t>Depression</a:t>
            </a:r>
          </a:p>
          <a:p>
            <a:pPr lvl="1">
              <a:buFontTx/>
              <a:buChar char="-"/>
            </a:pPr>
            <a:r>
              <a:rPr lang="en-GB">
                <a:solidFill>
                  <a:schemeClr val="tx2"/>
                </a:solidFill>
              </a:rPr>
              <a:t>Anxiety</a:t>
            </a:r>
          </a:p>
          <a:p>
            <a:r>
              <a:rPr lang="en-GB" sz="2400">
                <a:solidFill>
                  <a:schemeClr val="tx2"/>
                </a:solidFill>
              </a:rPr>
              <a:t>Can create a threat for people </a:t>
            </a:r>
          </a:p>
          <a:p>
            <a:pPr marL="0" indent="0">
              <a:buNone/>
            </a:pPr>
            <a:r>
              <a:rPr lang="en-GB" sz="2400">
                <a:solidFill>
                  <a:schemeClr val="tx2"/>
                </a:solidFill>
              </a:rPr>
              <a:t>E.g. Muslims, Jews, Christians, Trans people</a:t>
            </a:r>
          </a:p>
          <a:p>
            <a:r>
              <a:rPr lang="en-GB" sz="2400">
                <a:solidFill>
                  <a:schemeClr val="tx2"/>
                </a:solidFill>
              </a:rPr>
              <a:t>It creates an excuse for people e.g. I can’t do it because I am a woman, child, too old, too young. </a:t>
            </a:r>
          </a:p>
        </p:txBody>
      </p:sp>
    </p:spTree>
    <p:extLst>
      <p:ext uri="{BB962C8B-B14F-4D97-AF65-F5344CB8AC3E}">
        <p14:creationId xmlns:p14="http://schemas.microsoft.com/office/powerpoint/2010/main" val="65028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D46BE-ACD5-49D8-A8E0-6EC58E3933E5}"/>
              </a:ext>
            </a:extLst>
          </p:cNvPr>
          <p:cNvSpPr>
            <a:spLocks noGrp="1"/>
          </p:cNvSpPr>
          <p:nvPr>
            <p:ph type="title"/>
          </p:nvPr>
        </p:nvSpPr>
        <p:spPr>
          <a:xfrm>
            <a:off x="838201" y="365126"/>
            <a:ext cx="5251316" cy="998454"/>
          </a:xfrm>
        </p:spPr>
        <p:txBody>
          <a:bodyPr>
            <a:normAutofit/>
          </a:bodyPr>
          <a:lstStyle/>
          <a:p>
            <a:r>
              <a:rPr lang="en-GB"/>
              <a:t>Unconscious bias</a:t>
            </a:r>
          </a:p>
        </p:txBody>
      </p:sp>
      <p:sp>
        <p:nvSpPr>
          <p:cNvPr id="5" name="Content Placeholder 4">
            <a:extLst>
              <a:ext uri="{FF2B5EF4-FFF2-40B4-BE49-F238E27FC236}">
                <a16:creationId xmlns:a16="http://schemas.microsoft.com/office/drawing/2014/main" id="{3E8A5765-42DD-4B91-AC18-F824F161AAD3}"/>
              </a:ext>
            </a:extLst>
          </p:cNvPr>
          <p:cNvSpPr>
            <a:spLocks noGrp="1"/>
          </p:cNvSpPr>
          <p:nvPr>
            <p:ph idx="1"/>
          </p:nvPr>
        </p:nvSpPr>
        <p:spPr>
          <a:xfrm>
            <a:off x="11654" y="1711511"/>
            <a:ext cx="6626867" cy="4465452"/>
          </a:xfrm>
        </p:spPr>
        <p:txBody>
          <a:bodyPr>
            <a:noAutofit/>
          </a:bodyPr>
          <a:lstStyle/>
          <a:p>
            <a:r>
              <a:rPr lang="en-GB"/>
              <a:t>Unconscious bias is when a person unintentionally/involuntarily makes judgements or holds a belief system about others, based on previous experiences, assumptions or interpretations</a:t>
            </a:r>
          </a:p>
          <a:p>
            <a:endParaRPr lang="en-GB"/>
          </a:p>
          <a:p>
            <a:r>
              <a:rPr lang="en-GB"/>
              <a:t>The term refers to attitudes and beliefs we hold towards social groups that occur outside of our conscious awareness yet influence our responses</a:t>
            </a:r>
          </a:p>
        </p:txBody>
      </p:sp>
      <p:pic>
        <p:nvPicPr>
          <p:cNvPr id="4098" name="Picture 2" descr="All You Want Is to Be Believed': The Impacts of Unconscious Bias in Health  Care - KFF Health News">
            <a:extLst>
              <a:ext uri="{FF2B5EF4-FFF2-40B4-BE49-F238E27FC236}">
                <a16:creationId xmlns:a16="http://schemas.microsoft.com/office/drawing/2014/main" id="{0736D725-EDF4-5296-F7E1-3C292131B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001" r="20961"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46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25A65-1607-67AC-6EC7-823A9E959A2C}"/>
              </a:ext>
            </a:extLst>
          </p:cNvPr>
          <p:cNvSpPr>
            <a:spLocks noGrp="1"/>
          </p:cNvSpPr>
          <p:nvPr>
            <p:ph type="title"/>
          </p:nvPr>
        </p:nvSpPr>
        <p:spPr>
          <a:xfrm>
            <a:off x="838200" y="365126"/>
            <a:ext cx="10515600" cy="962230"/>
          </a:xfrm>
        </p:spPr>
        <p:txBody>
          <a:bodyPr/>
          <a:lstStyle/>
          <a:p>
            <a:pPr algn="ctr"/>
            <a:r>
              <a:rPr lang="en-GB"/>
              <a:t>Different types of bias</a:t>
            </a:r>
          </a:p>
        </p:txBody>
      </p:sp>
      <p:sp>
        <p:nvSpPr>
          <p:cNvPr id="3" name="Content Placeholder 2">
            <a:extLst>
              <a:ext uri="{FF2B5EF4-FFF2-40B4-BE49-F238E27FC236}">
                <a16:creationId xmlns:a16="http://schemas.microsoft.com/office/drawing/2014/main" id="{E7393162-AC7C-9CE1-BAC1-69EB9A0E4524}"/>
              </a:ext>
            </a:extLst>
          </p:cNvPr>
          <p:cNvSpPr>
            <a:spLocks noGrp="1"/>
          </p:cNvSpPr>
          <p:nvPr>
            <p:ph idx="1"/>
          </p:nvPr>
        </p:nvSpPr>
        <p:spPr>
          <a:xfrm>
            <a:off x="427703" y="1460090"/>
            <a:ext cx="11253019" cy="5032785"/>
          </a:xfrm>
        </p:spPr>
        <p:txBody>
          <a:bodyPr>
            <a:normAutofit fontScale="92500"/>
          </a:bodyPr>
          <a:lstStyle/>
          <a:p>
            <a:r>
              <a:rPr lang="en-GB"/>
              <a:t>Halo/horns bias- </a:t>
            </a:r>
            <a:r>
              <a:rPr lang="en-GB" b="0" i="0">
                <a:effectLst/>
              </a:rPr>
              <a:t>where we allow a single trait, action, event or behaviour, halo (good) or horns (bad), to overshadow all others that follow. </a:t>
            </a:r>
            <a:endParaRPr lang="en-GB"/>
          </a:p>
          <a:p>
            <a:endParaRPr lang="en-GB"/>
          </a:p>
          <a:p>
            <a:r>
              <a:rPr lang="en-GB"/>
              <a:t>Beauty bias- When a person judges another based on how attractive they are</a:t>
            </a:r>
          </a:p>
          <a:p>
            <a:endParaRPr lang="en-GB"/>
          </a:p>
          <a:p>
            <a:r>
              <a:rPr lang="en-GB"/>
              <a:t>Affinity bias- The tendency to favour individuals who are similar to ourselves, whether through shared background, experiences, or interests.</a:t>
            </a:r>
          </a:p>
          <a:p>
            <a:endParaRPr lang="en-GB"/>
          </a:p>
          <a:p>
            <a:r>
              <a:rPr lang="en-GB"/>
              <a:t>Confirmation bias- </a:t>
            </a:r>
            <a:r>
              <a:rPr lang="en-GB" b="0" i="0">
                <a:effectLst/>
              </a:rPr>
              <a:t>The inclination to seek out and interpret information in a way that confirms one's existing beliefs or ideas, while disregarding contradictory evidence</a:t>
            </a:r>
            <a:endParaRPr lang="en-GB"/>
          </a:p>
        </p:txBody>
      </p:sp>
    </p:spTree>
    <p:extLst>
      <p:ext uri="{BB962C8B-B14F-4D97-AF65-F5344CB8AC3E}">
        <p14:creationId xmlns:p14="http://schemas.microsoft.com/office/powerpoint/2010/main" val="2474451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6EAC47-56F3-4574-38D5-128A44F3C0C3}"/>
              </a:ext>
            </a:extLst>
          </p:cNvPr>
          <p:cNvSpPr>
            <a:spLocks noGrp="1"/>
          </p:cNvSpPr>
          <p:nvPr>
            <p:ph type="title"/>
          </p:nvPr>
        </p:nvSpPr>
        <p:spPr>
          <a:xfrm>
            <a:off x="1524003" y="1999615"/>
            <a:ext cx="9144000" cy="2764028"/>
          </a:xfrm>
        </p:spPr>
        <p:txBody>
          <a:bodyPr vert="horz" lIns="91440" tIns="45720" rIns="91440" bIns="45720" rtlCol="0" anchor="ctr">
            <a:normAutofit fontScale="90000"/>
          </a:bodyPr>
          <a:lstStyle/>
          <a:p>
            <a:pPr algn="ctr"/>
            <a:r>
              <a:rPr lang="en-US" sz="6100" kern="1200">
                <a:solidFill>
                  <a:schemeClr val="tx1"/>
                </a:solidFill>
                <a:latin typeface="+mj-lt"/>
                <a:ea typeface="+mj-ea"/>
                <a:cs typeface="+mj-cs"/>
              </a:rPr>
              <a:t>Can you think of a time where you have unknowingly been biased?</a:t>
            </a:r>
            <a:br>
              <a:rPr lang="en-US" sz="6100" kern="1200">
                <a:solidFill>
                  <a:schemeClr val="tx1"/>
                </a:solidFill>
                <a:latin typeface="+mj-lt"/>
                <a:ea typeface="+mj-ea"/>
                <a:cs typeface="+mj-cs"/>
              </a:rPr>
            </a:br>
            <a:r>
              <a:rPr lang="en-US" sz="6100" kern="1200">
                <a:solidFill>
                  <a:schemeClr val="tx1"/>
                </a:solidFill>
                <a:latin typeface="+mj-lt"/>
                <a:ea typeface="+mj-ea"/>
                <a:cs typeface="+mj-cs"/>
              </a:rPr>
              <a:t>Care to share?</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479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52EF4-C9CA-630D-079F-F8F16EECF33E}"/>
              </a:ext>
            </a:extLst>
          </p:cNvPr>
          <p:cNvSpPr>
            <a:spLocks noGrp="1"/>
          </p:cNvSpPr>
          <p:nvPr>
            <p:ph type="title"/>
          </p:nvPr>
        </p:nvSpPr>
        <p:spPr>
          <a:xfrm>
            <a:off x="4553733" y="548465"/>
            <a:ext cx="6798541" cy="875602"/>
          </a:xfrm>
        </p:spPr>
        <p:txBody>
          <a:bodyPr anchor="b">
            <a:normAutofit fontScale="90000"/>
          </a:bodyPr>
          <a:lstStyle/>
          <a:p>
            <a:pPr algn="ctr"/>
            <a:r>
              <a:rPr lang="en-GB" sz="4000" dirty="0"/>
              <a:t>Police, Policing and Society </a:t>
            </a:r>
            <a:br>
              <a:rPr lang="en-GB" sz="4000" dirty="0"/>
            </a:br>
            <a:r>
              <a:rPr lang="en-GB" sz="4000" dirty="0"/>
              <a:t>Week 3 </a:t>
            </a:r>
          </a:p>
        </p:txBody>
      </p:sp>
      <p:pic>
        <p:nvPicPr>
          <p:cNvPr id="6" name="Picture 5">
            <a:extLst>
              <a:ext uri="{FF2B5EF4-FFF2-40B4-BE49-F238E27FC236}">
                <a16:creationId xmlns:a16="http://schemas.microsoft.com/office/drawing/2014/main" id="{62B2E2D0-5043-9BF4-D3C4-FE8A0AC47EC3}"/>
              </a:ext>
            </a:extLst>
          </p:cNvPr>
          <p:cNvPicPr>
            <a:picLocks noChangeAspect="1"/>
          </p:cNvPicPr>
          <p:nvPr/>
        </p:nvPicPr>
        <p:blipFill>
          <a:blip r:embed="rId2"/>
          <a:srcRect l="13027" r="46127"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C9172653-9983-43D5-7C5C-DF2AA443BE76}"/>
              </a:ext>
            </a:extLst>
          </p:cNvPr>
          <p:cNvGraphicFramePr>
            <a:graphicFrameLocks noGrp="1"/>
          </p:cNvGraphicFramePr>
          <p:nvPr>
            <p:ph idx="1"/>
            <p:extLst>
              <p:ext uri="{D42A27DB-BD31-4B8C-83A1-F6EECF244321}">
                <p14:modId xmlns:p14="http://schemas.microsoft.com/office/powerpoint/2010/main" val="3935127984"/>
              </p:ext>
            </p:extLst>
          </p:nvPr>
        </p:nvGraphicFramePr>
        <p:xfrm>
          <a:off x="4553732" y="1424067"/>
          <a:ext cx="7407210" cy="5183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0567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068E60B-C0F1-4CD5-A3C3-D12115F16D9E}"/>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E7D9E17-56C1-46D8-A2AF-CF94EDD5CF6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090D96E-A7E7-4CC8-A0A3-97FCF746D6B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94362FEF-EDF8-4AAC-9D14-D9C06B6EB98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CC9240CF-0F9E-4B41-B7B0-589E16B2302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00F490-24D0-61B3-5A46-A584C720D4EC}"/>
            </a:ext>
          </a:extLst>
        </p:cNvPr>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12E13E05-79DC-24B0-7BA7-CD8E4AACC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itle 3">
            <a:extLst>
              <a:ext uri="{FF2B5EF4-FFF2-40B4-BE49-F238E27FC236}">
                <a16:creationId xmlns:a16="http://schemas.microsoft.com/office/drawing/2014/main" id="{3E4AD3BA-8386-66EB-F48C-D82AEFCEAEEB}"/>
              </a:ext>
            </a:extLst>
          </p:cNvPr>
          <p:cNvSpPr>
            <a:spLocks noGrp="1"/>
          </p:cNvSpPr>
          <p:nvPr>
            <p:ph type="title"/>
          </p:nvPr>
        </p:nvSpPr>
        <p:spPr>
          <a:xfrm>
            <a:off x="454467" y="2023110"/>
            <a:ext cx="2469624" cy="2846070"/>
          </a:xfrm>
        </p:spPr>
        <p:txBody>
          <a:bodyPr vert="horz" lIns="91440" tIns="45720" rIns="91440" bIns="45720" rtlCol="0" anchor="ctr">
            <a:normAutofit/>
          </a:bodyPr>
          <a:lstStyle/>
          <a:p>
            <a:r>
              <a:rPr lang="en-US" sz="3700"/>
              <a:t>Does a victim look a certain way?</a:t>
            </a:r>
          </a:p>
        </p:txBody>
      </p:sp>
      <p:sp>
        <p:nvSpPr>
          <p:cNvPr id="2067" name="Rectangle 2066">
            <a:extLst>
              <a:ext uri="{FF2B5EF4-FFF2-40B4-BE49-F238E27FC236}">
                <a16:creationId xmlns:a16="http://schemas.microsoft.com/office/drawing/2014/main" id="{D7BC36F6-4953-E2B4-5C46-D8CB88859A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69" name="Rectangle 2068">
            <a:extLst>
              <a:ext uri="{FF2B5EF4-FFF2-40B4-BE49-F238E27FC236}">
                <a16:creationId xmlns:a16="http://schemas.microsoft.com/office/drawing/2014/main" id="{8EB826CA-2FCC-E808-A9E7-7321C97B7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71" name="Rectangle 2070">
            <a:extLst>
              <a:ext uri="{FF2B5EF4-FFF2-40B4-BE49-F238E27FC236}">
                <a16:creationId xmlns:a16="http://schemas.microsoft.com/office/drawing/2014/main" id="{91034BBA-1DD0-2F63-C62C-F58F8C3CE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060" name="Picture 12" descr="181+ Thousand Beautiful Woman Innocence Royalty-Free Images, Stock Photos &amp;  Pictures | Shutterstock">
            <a:extLst>
              <a:ext uri="{FF2B5EF4-FFF2-40B4-BE49-F238E27FC236}">
                <a16:creationId xmlns:a16="http://schemas.microsoft.com/office/drawing/2014/main" id="{51805B8D-F739-EFEC-32B4-4CEB4192CD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3219" y="883463"/>
            <a:ext cx="3445384" cy="252374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hanging the Odds for Vulnerable Children | OECD">
            <a:extLst>
              <a:ext uri="{FF2B5EF4-FFF2-40B4-BE49-F238E27FC236}">
                <a16:creationId xmlns:a16="http://schemas.microsoft.com/office/drawing/2014/main" id="{CBAACD39-D556-74B7-9AF2-2DB669EA186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8044700" y="883463"/>
            <a:ext cx="3469063" cy="2523744"/>
          </a:xfrm>
          <a:prstGeom prst="rect">
            <a:avLst/>
          </a:prstGeom>
          <a:solidFill>
            <a:srgbClr val="FFFFFF"/>
          </a:solidFill>
        </p:spPr>
      </p:pic>
      <p:pic>
        <p:nvPicPr>
          <p:cNvPr id="2056" name="Picture 8" descr="GP dilemma: Safeguarding a vulnerable elderly patient | GPonline">
            <a:extLst>
              <a:ext uri="{FF2B5EF4-FFF2-40B4-BE49-F238E27FC236}">
                <a16:creationId xmlns:a16="http://schemas.microsoft.com/office/drawing/2014/main" id="{CED24096-8ECC-5FB2-5071-0DE28723DB2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076" r="13122"/>
          <a:stretch>
            <a:fillRect/>
          </a:stretch>
        </p:blipFill>
        <p:spPr bwMode="auto">
          <a:xfrm>
            <a:off x="4873775" y="3564974"/>
            <a:ext cx="2064271" cy="2523744"/>
          </a:xfrm>
          <a:prstGeom prst="rect">
            <a:avLst/>
          </a:prstGeom>
          <a:solidFill>
            <a:srgbClr val="FFFFFF"/>
          </a:solidFill>
        </p:spPr>
      </p:pic>
      <p:pic>
        <p:nvPicPr>
          <p:cNvPr id="2058" name="Picture 10" descr="Disability alarms for disabled people | TakingCare">
            <a:extLst>
              <a:ext uri="{FF2B5EF4-FFF2-40B4-BE49-F238E27FC236}">
                <a16:creationId xmlns:a16="http://schemas.microsoft.com/office/drawing/2014/main" id="{6E2C9178-F8F0-DBE3-1031-F0EA310F628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7438" r="13690" b="1"/>
          <a:stretch>
            <a:fillRect/>
          </a:stretch>
        </p:blipFill>
        <p:spPr bwMode="auto">
          <a:xfrm>
            <a:off x="8752510" y="3564973"/>
            <a:ext cx="2064296" cy="2523744"/>
          </a:xfrm>
          <a:prstGeom prst="rect">
            <a:avLst/>
          </a:prstGeom>
          <a:solidFill>
            <a:srgbClr val="FFFFFF"/>
          </a:solidFill>
        </p:spPr>
      </p:pic>
    </p:spTree>
    <p:extLst>
      <p:ext uri="{BB962C8B-B14F-4D97-AF65-F5344CB8AC3E}">
        <p14:creationId xmlns:p14="http://schemas.microsoft.com/office/powerpoint/2010/main" val="2796678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6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ACC7D-FB9B-6C17-FBEB-D5CD04760725}"/>
              </a:ext>
            </a:extLst>
          </p:cNvPr>
          <p:cNvSpPr>
            <a:spLocks noGrp="1"/>
          </p:cNvSpPr>
          <p:nvPr>
            <p:ph type="title"/>
          </p:nvPr>
        </p:nvSpPr>
        <p:spPr>
          <a:xfrm>
            <a:off x="640080" y="325369"/>
            <a:ext cx="4368602" cy="1956841"/>
          </a:xfrm>
        </p:spPr>
        <p:txBody>
          <a:bodyPr anchor="b">
            <a:normAutofit/>
          </a:bodyPr>
          <a:lstStyle/>
          <a:p>
            <a:r>
              <a:rPr lang="en-GB" sz="5400" dirty="0"/>
              <a:t>Today’s Session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E8953-35FA-9579-E1D9-974C8BBD130D}"/>
              </a:ext>
            </a:extLst>
          </p:cNvPr>
          <p:cNvSpPr>
            <a:spLocks noGrp="1"/>
          </p:cNvSpPr>
          <p:nvPr>
            <p:ph idx="1"/>
          </p:nvPr>
        </p:nvSpPr>
        <p:spPr>
          <a:xfrm>
            <a:off x="640080" y="2872899"/>
            <a:ext cx="4243589" cy="3320668"/>
          </a:xfrm>
        </p:spPr>
        <p:txBody>
          <a:bodyPr>
            <a:normAutofit/>
          </a:bodyPr>
          <a:lstStyle/>
          <a:p>
            <a:r>
              <a:rPr lang="en-GB" sz="2200" dirty="0"/>
              <a:t>Explore the ideal victim</a:t>
            </a:r>
          </a:p>
          <a:p>
            <a:r>
              <a:rPr lang="en-GB" sz="2200" dirty="0"/>
              <a:t>Explore victimology</a:t>
            </a:r>
          </a:p>
          <a:p>
            <a:r>
              <a:rPr lang="en-GB" sz="2200" dirty="0"/>
              <a:t>Explore theories of victimology </a:t>
            </a:r>
          </a:p>
        </p:txBody>
      </p:sp>
      <p:pic>
        <p:nvPicPr>
          <p:cNvPr id="5" name="Picture 4" descr="People sitting on a grass field and enjoying the sun">
            <a:extLst>
              <a:ext uri="{FF2B5EF4-FFF2-40B4-BE49-F238E27FC236}">
                <a16:creationId xmlns:a16="http://schemas.microsoft.com/office/drawing/2014/main" id="{386DD03A-7F7E-D067-CB34-4856B0CACFA0}"/>
              </a:ext>
            </a:extLst>
          </p:cNvPr>
          <p:cNvPicPr>
            <a:picLocks noChangeAspect="1"/>
          </p:cNvPicPr>
          <p:nvPr/>
        </p:nvPicPr>
        <p:blipFill>
          <a:blip r:embed="rId2"/>
          <a:srcRect l="26544" r="650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1601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itle 4">
            <a:extLst>
              <a:ext uri="{FF2B5EF4-FFF2-40B4-BE49-F238E27FC236}">
                <a16:creationId xmlns:a16="http://schemas.microsoft.com/office/drawing/2014/main" id="{EF5F23C8-A278-20AD-2770-57D889421140}"/>
              </a:ext>
            </a:extLst>
          </p:cNvPr>
          <p:cNvSpPr>
            <a:spLocks noGrp="1"/>
          </p:cNvSpPr>
          <p:nvPr>
            <p:ph type="title"/>
          </p:nvPr>
        </p:nvSpPr>
        <p:spPr>
          <a:xfrm>
            <a:off x="192505" y="1243013"/>
            <a:ext cx="5023305" cy="4371974"/>
          </a:xfrm>
        </p:spPr>
        <p:txBody>
          <a:bodyPr>
            <a:normAutofit/>
          </a:bodyPr>
          <a:lstStyle/>
          <a:p>
            <a:r>
              <a:rPr lang="en-GB">
                <a:solidFill>
                  <a:schemeClr val="tx2"/>
                </a:solidFill>
              </a:rPr>
              <a:t>What is an ‘ideal victim’ concept?</a:t>
            </a:r>
          </a:p>
        </p:txBody>
      </p:sp>
      <p:sp>
        <p:nvSpPr>
          <p:cNvPr id="6" name="Content Placeholder 5">
            <a:extLst>
              <a:ext uri="{FF2B5EF4-FFF2-40B4-BE49-F238E27FC236}">
                <a16:creationId xmlns:a16="http://schemas.microsoft.com/office/drawing/2014/main" id="{F9CA3F0E-3FFD-4161-B333-02980B35A4CD}"/>
              </a:ext>
            </a:extLst>
          </p:cNvPr>
          <p:cNvSpPr>
            <a:spLocks noGrp="1"/>
          </p:cNvSpPr>
          <p:nvPr>
            <p:ph idx="1"/>
          </p:nvPr>
        </p:nvSpPr>
        <p:spPr>
          <a:xfrm>
            <a:off x="5374105" y="195518"/>
            <a:ext cx="6625390" cy="6466964"/>
          </a:xfrm>
        </p:spPr>
        <p:txBody>
          <a:bodyPr vert="horz" lIns="91440" tIns="45720" rIns="91440" bIns="45720" rtlCol="0" anchor="ctr">
            <a:normAutofit/>
          </a:bodyPr>
          <a:lstStyle/>
          <a:p>
            <a:pPr marL="359410" indent="-359410"/>
            <a:r>
              <a:rPr lang="en-GB" dirty="0">
                <a:solidFill>
                  <a:schemeClr val="tx2"/>
                </a:solidFill>
              </a:rPr>
              <a:t>Norwegian Sociologist Nils Christie (1986) </a:t>
            </a:r>
          </a:p>
          <a:p>
            <a:pPr marL="359410" indent="-359410"/>
            <a:endParaRPr lang="en-GB" dirty="0">
              <a:solidFill>
                <a:schemeClr val="tx2"/>
              </a:solidFill>
            </a:endParaRPr>
          </a:p>
          <a:p>
            <a:pPr marL="0" indent="0">
              <a:buNone/>
            </a:pPr>
            <a:r>
              <a:rPr lang="en-GB" dirty="0">
                <a:solidFill>
                  <a:schemeClr val="tx2"/>
                </a:solidFill>
              </a:rPr>
              <a:t>Explored how certain victims are perceived as being more deserving of empathy and support in public discourse.</a:t>
            </a:r>
          </a:p>
          <a:p>
            <a:pPr marL="0" indent="0">
              <a:buNone/>
            </a:pPr>
            <a:r>
              <a:rPr lang="en-GB" dirty="0">
                <a:solidFill>
                  <a:schemeClr val="tx2"/>
                </a:solidFill>
              </a:rPr>
              <a:t>They posit that these victims possess specific characteristics that align with societies narrative about vulnerability and morality. It defines who deserves victim status</a:t>
            </a:r>
          </a:p>
          <a:p>
            <a:pPr marL="0" indent="0">
              <a:buNone/>
            </a:pPr>
            <a:r>
              <a:rPr lang="en-GB" dirty="0">
                <a:solidFill>
                  <a:schemeClr val="tx2"/>
                </a:solidFill>
              </a:rPr>
              <a:t>In essence, an ideal victim is a socially constructed figure. </a:t>
            </a:r>
          </a:p>
        </p:txBody>
      </p:sp>
    </p:spTree>
    <p:extLst>
      <p:ext uri="{BB962C8B-B14F-4D97-AF65-F5344CB8AC3E}">
        <p14:creationId xmlns:p14="http://schemas.microsoft.com/office/powerpoint/2010/main" val="227174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F0CD3-2A75-EC3C-7442-58F368CD6B0C}"/>
              </a:ext>
            </a:extLst>
          </p:cNvPr>
          <p:cNvSpPr>
            <a:spLocks noGrp="1"/>
          </p:cNvSpPr>
          <p:nvPr>
            <p:ph type="title"/>
          </p:nvPr>
        </p:nvSpPr>
        <p:spPr>
          <a:xfrm>
            <a:off x="841248" y="548640"/>
            <a:ext cx="3600860" cy="5431536"/>
          </a:xfrm>
        </p:spPr>
        <p:txBody>
          <a:bodyPr>
            <a:normAutofit/>
          </a:bodyPr>
          <a:lstStyle/>
          <a:p>
            <a:r>
              <a:rPr lang="en-GB" sz="4200" dirty="0"/>
              <a:t>Characteristics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9FDC50-31A1-AEE4-4DAB-AC5CC7BCF72A}"/>
              </a:ext>
            </a:extLst>
          </p:cNvPr>
          <p:cNvSpPr>
            <a:spLocks noGrp="1"/>
          </p:cNvSpPr>
          <p:nvPr>
            <p:ph idx="1"/>
          </p:nvPr>
        </p:nvSpPr>
        <p:spPr>
          <a:xfrm>
            <a:off x="5126418" y="552091"/>
            <a:ext cx="6639255" cy="5431536"/>
          </a:xfrm>
        </p:spPr>
        <p:txBody>
          <a:bodyPr vert="horz" lIns="91440" tIns="45720" rIns="91440" bIns="45720" rtlCol="0" anchor="ctr">
            <a:noAutofit/>
          </a:bodyPr>
          <a:lstStyle/>
          <a:p>
            <a:pPr marL="359410" indent="-359410"/>
            <a:r>
              <a:rPr lang="en-GB" sz="3200" dirty="0"/>
              <a:t>Being weak in relation to the offender</a:t>
            </a:r>
          </a:p>
          <a:p>
            <a:pPr marL="359410" indent="-359410"/>
            <a:r>
              <a:rPr lang="en-GB" sz="3200" dirty="0"/>
              <a:t>Engaging in respectful activities/ virtuous</a:t>
            </a:r>
          </a:p>
          <a:p>
            <a:pPr marL="359410" indent="-359410"/>
            <a:r>
              <a:rPr lang="en-GB" sz="3200" dirty="0"/>
              <a:t>Not being involved in anything blameworthy- blameless</a:t>
            </a:r>
          </a:p>
          <a:p>
            <a:pPr marL="359410" indent="-359410"/>
            <a:r>
              <a:rPr lang="en-GB" sz="3200" dirty="0"/>
              <a:t>The offender was big and bad</a:t>
            </a:r>
          </a:p>
          <a:p>
            <a:pPr marL="359410" indent="-359410"/>
            <a:r>
              <a:rPr lang="en-GB" sz="3200" dirty="0"/>
              <a:t>Unrelated to the offender</a:t>
            </a:r>
          </a:p>
          <a:p>
            <a:pPr marL="359410" indent="-359410"/>
            <a:r>
              <a:rPr lang="en-GB" sz="3200" dirty="0"/>
              <a:t>The victim has the right balance between influence/sympathy to elicit victim status </a:t>
            </a:r>
          </a:p>
        </p:txBody>
      </p:sp>
    </p:spTree>
    <p:extLst>
      <p:ext uri="{BB962C8B-B14F-4D97-AF65-F5344CB8AC3E}">
        <p14:creationId xmlns:p14="http://schemas.microsoft.com/office/powerpoint/2010/main" val="2544101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5B61D-EE30-3CB7-4973-16FA5674B92D}"/>
              </a:ext>
            </a:extLst>
          </p:cNvPr>
          <p:cNvSpPr>
            <a:spLocks noGrp="1"/>
          </p:cNvSpPr>
          <p:nvPr>
            <p:ph type="title"/>
          </p:nvPr>
        </p:nvSpPr>
        <p:spPr>
          <a:xfrm>
            <a:off x="838200" y="365125"/>
            <a:ext cx="10515600" cy="1325563"/>
          </a:xfrm>
        </p:spPr>
        <p:txBody>
          <a:bodyPr>
            <a:normAutofit/>
          </a:bodyPr>
          <a:lstStyle/>
          <a:p>
            <a:r>
              <a:rPr lang="en-GB" sz="5400"/>
              <a:t>Links to the media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EBB3D0-0DCF-3EE3-A28E-12398B40C7C7}"/>
              </a:ext>
            </a:extLst>
          </p:cNvPr>
          <p:cNvSpPr>
            <a:spLocks noGrp="1"/>
          </p:cNvSpPr>
          <p:nvPr>
            <p:ph idx="1"/>
          </p:nvPr>
        </p:nvSpPr>
        <p:spPr>
          <a:xfrm>
            <a:off x="524656" y="1929383"/>
            <a:ext cx="11167472" cy="4563491"/>
          </a:xfrm>
        </p:spPr>
        <p:txBody>
          <a:bodyPr>
            <a:normAutofit/>
          </a:bodyPr>
          <a:lstStyle/>
          <a:p>
            <a:pPr marL="0" indent="0">
              <a:buNone/>
            </a:pPr>
            <a:r>
              <a:rPr lang="en-GB" sz="2200" b="1" dirty="0"/>
              <a:t>Dramatic elements</a:t>
            </a:r>
          </a:p>
          <a:p>
            <a:r>
              <a:rPr lang="en-GB" sz="2200" b="1" dirty="0"/>
              <a:t>Universality:</a:t>
            </a:r>
            <a:r>
              <a:rPr lang="en-GB" sz="2200" dirty="0"/>
              <a:t> The ideal victim's story is relatable across different cultures, transcending time and place</a:t>
            </a:r>
          </a:p>
          <a:p>
            <a:r>
              <a:rPr lang="en-GB" sz="2200" b="1" dirty="0"/>
              <a:t>Shared values:</a:t>
            </a:r>
            <a:r>
              <a:rPr lang="en-GB" sz="2200" dirty="0"/>
              <a:t> The victim embodies a "good" person who upholds values that society shares, which creates an easy basis for sympathy</a:t>
            </a:r>
          </a:p>
          <a:p>
            <a:r>
              <a:rPr lang="en-GB" sz="2200" b="1" dirty="0"/>
              <a:t>Depth:</a:t>
            </a:r>
            <a:r>
              <a:rPr lang="en-GB" sz="2200" dirty="0"/>
              <a:t> The victim's experience can be understood by drawing comparisons to similar situations in one's own life, adding a layer of personal connection</a:t>
            </a:r>
          </a:p>
          <a:p>
            <a:r>
              <a:rPr lang="en-GB" sz="2200" b="1" dirty="0"/>
              <a:t>Ambiguity:</a:t>
            </a:r>
            <a:r>
              <a:rPr lang="en-GB" sz="2200" dirty="0"/>
              <a:t>  The victim is not a figure who could be blamed or is morally ambiguous, making their status as a victim clear and unambiguous</a:t>
            </a:r>
          </a:p>
          <a:p>
            <a:r>
              <a:rPr lang="en-GB" sz="2200" b="1" dirty="0"/>
              <a:t>Aesthetic qualities:</a:t>
            </a:r>
            <a:r>
              <a:rPr lang="en-GB" sz="2200" dirty="0"/>
              <a:t>  These elements work together to create a clear mood and theme in the narrative of the crime</a:t>
            </a:r>
          </a:p>
          <a:p>
            <a:pPr marL="0" indent="0">
              <a:buNone/>
            </a:pPr>
            <a:endParaRPr lang="en-GB" sz="2200" b="0" i="0" dirty="0">
              <a:effectLst/>
            </a:endParaRPr>
          </a:p>
        </p:txBody>
      </p:sp>
    </p:spTree>
    <p:extLst>
      <p:ext uri="{BB962C8B-B14F-4D97-AF65-F5344CB8AC3E}">
        <p14:creationId xmlns:p14="http://schemas.microsoft.com/office/powerpoint/2010/main" val="34516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0F9A9-5DB6-4C56-CC20-133F3739060E}"/>
              </a:ext>
            </a:extLst>
          </p:cNvPr>
          <p:cNvSpPr>
            <a:spLocks noGrp="1"/>
          </p:cNvSpPr>
          <p:nvPr>
            <p:ph type="title"/>
          </p:nvPr>
        </p:nvSpPr>
        <p:spPr>
          <a:xfrm>
            <a:off x="838200" y="365125"/>
            <a:ext cx="10515600" cy="1325563"/>
          </a:xfrm>
        </p:spPr>
        <p:txBody>
          <a:bodyPr>
            <a:normAutofit/>
          </a:bodyPr>
          <a:lstStyle/>
          <a:p>
            <a:r>
              <a:rPr lang="en-GB" sz="5400" dirty="0" err="1"/>
              <a:t>Cont</a:t>
            </a:r>
            <a:endParaRPr lang="en-GB" sz="5400" dirty="0"/>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3AE2A3-4D5A-BC97-E158-4D0E5E7272F3}"/>
              </a:ext>
            </a:extLst>
          </p:cNvPr>
          <p:cNvSpPr>
            <a:spLocks noGrp="1"/>
          </p:cNvSpPr>
          <p:nvPr>
            <p:ph idx="1"/>
          </p:nvPr>
        </p:nvSpPr>
        <p:spPr>
          <a:xfrm>
            <a:off x="344773" y="1929384"/>
            <a:ext cx="11617377" cy="4545202"/>
          </a:xfrm>
        </p:spPr>
        <p:txBody>
          <a:bodyPr>
            <a:no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effectLst/>
                <a:uLnTx/>
                <a:uFillTx/>
                <a:ea typeface="+mn-ea"/>
                <a:cs typeface="+mn-cs"/>
              </a:rPr>
              <a:t>Christie's theory can be seen as a synthesis of the elements of drama and the six characteristics of the ideal victim. When a person with most or all of the ideal victim's characteristics is the target of a crime that encapsulates most or all of the dramatic elements, the situation is capable of arousing powerful or extreme emotional reactions</a:t>
            </a:r>
          </a:p>
          <a:p>
            <a:pPr marL="0" indent="0">
              <a:buNone/>
            </a:pPr>
            <a:endParaRPr lang="en-GB" sz="2200" dirty="0"/>
          </a:p>
          <a:p>
            <a:pPr marL="0" indent="0">
              <a:buNone/>
            </a:pPr>
            <a:r>
              <a:rPr lang="en-GB" sz="2200" dirty="0"/>
              <a:t>In law and public policy, the notion of the ‘ideal victim’ has been influential, in that such victims can generate reactions so strong that citizens demand change. These changes usually serve two functions: to protect those at risk of becoming victims of similar crimes and to more harshly punish the perpetrators of such crimes. This has tie-ins with the media angle, as the intense amount of attention paid to ideal crime victims tends to elevate these victims to prominent positions in the public consciousness, which can fuel calls for action and demands for change.</a:t>
            </a:r>
          </a:p>
          <a:p>
            <a:pPr marL="0" indent="0">
              <a:buNone/>
            </a:pPr>
            <a:endParaRPr lang="en-GB" sz="2200" dirty="0"/>
          </a:p>
          <a:p>
            <a:pPr marL="0" indent="0">
              <a:buNone/>
            </a:pPr>
            <a:r>
              <a:rPr lang="en-GB" sz="2200" dirty="0"/>
              <a:t>Example- Clares law, Sarahs Law, gun laws following Dunblane </a:t>
            </a:r>
          </a:p>
        </p:txBody>
      </p:sp>
    </p:spTree>
    <p:extLst>
      <p:ext uri="{BB962C8B-B14F-4D97-AF65-F5344CB8AC3E}">
        <p14:creationId xmlns:p14="http://schemas.microsoft.com/office/powerpoint/2010/main" val="401097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3AF58-77B0-F5B1-475F-DC30154F9CF2}"/>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Task: How does ideal victim status fit in with some examples in a real-life/world context</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0B4D40B-A1FA-5A0E-46AD-31256939FDC3}"/>
              </a:ext>
            </a:extLst>
          </p:cNvPr>
          <p:cNvSpPr>
            <a:spLocks noGrp="1"/>
          </p:cNvSpPr>
          <p:nvPr>
            <p:ph idx="1"/>
          </p:nvPr>
        </p:nvSpPr>
        <p:spPr>
          <a:xfrm>
            <a:off x="6297233" y="1084507"/>
            <a:ext cx="4771607" cy="5271842"/>
          </a:xfrm>
        </p:spPr>
        <p:txBody>
          <a:bodyPr vert="horz" lIns="91440" tIns="45720" rIns="91440" bIns="45720" rtlCol="0" anchor="ctr">
            <a:normAutofit fontScale="92500" lnSpcReduction="10000"/>
          </a:bodyPr>
          <a:lstStyle/>
          <a:p>
            <a:pPr marL="359410" indent="-359410"/>
            <a:endParaRPr lang="en-GB" sz="2000" dirty="0">
              <a:solidFill>
                <a:schemeClr val="tx1">
                  <a:alpha val="80000"/>
                </a:schemeClr>
              </a:solidFill>
            </a:endParaRPr>
          </a:p>
          <a:p>
            <a:pPr marL="359410" indent="-359410"/>
            <a:r>
              <a:rPr lang="en-GB" dirty="0">
                <a:solidFill>
                  <a:schemeClr val="tx1">
                    <a:alpha val="80000"/>
                  </a:schemeClr>
                </a:solidFill>
              </a:rPr>
              <a:t>Sarah Everard</a:t>
            </a:r>
          </a:p>
          <a:p>
            <a:pPr marL="359410" indent="-359410"/>
            <a:r>
              <a:rPr lang="en-GB" dirty="0">
                <a:solidFill>
                  <a:schemeClr val="tx1">
                    <a:alpha val="80000"/>
                  </a:schemeClr>
                </a:solidFill>
              </a:rPr>
              <a:t>Richard Spencer- abused by my wife</a:t>
            </a:r>
          </a:p>
          <a:p>
            <a:pPr marL="359410" indent="-359410"/>
            <a:r>
              <a:rPr lang="en-GB" dirty="0">
                <a:solidFill>
                  <a:schemeClr val="tx1">
                    <a:alpha val="80000"/>
                  </a:schemeClr>
                </a:solidFill>
              </a:rPr>
              <a:t>Rebecca Goodwin</a:t>
            </a:r>
          </a:p>
          <a:p>
            <a:pPr marL="359410" indent="-359410"/>
            <a:r>
              <a:rPr lang="en-GB" dirty="0">
                <a:solidFill>
                  <a:schemeClr val="tx1">
                    <a:alpha val="80000"/>
                  </a:schemeClr>
                </a:solidFill>
              </a:rPr>
              <a:t>Katie Price</a:t>
            </a:r>
          </a:p>
          <a:p>
            <a:pPr marL="0" indent="0">
              <a:buNone/>
            </a:pPr>
            <a:endParaRPr lang="en-GB" dirty="0">
              <a:solidFill>
                <a:schemeClr val="tx1">
                  <a:alpha val="80000"/>
                </a:schemeClr>
              </a:solidFill>
            </a:endParaRPr>
          </a:p>
          <a:p>
            <a:pPr marL="0" indent="0">
              <a:buNone/>
            </a:pPr>
            <a:r>
              <a:rPr lang="en-GB" dirty="0">
                <a:solidFill>
                  <a:schemeClr val="tx1">
                    <a:alpha val="80000"/>
                  </a:schemeClr>
                </a:solidFill>
                <a:latin typeface="+mj-lt"/>
              </a:rPr>
              <a:t>Gather information on the people in the list and check against the characteristics. Explore if they are viewed by society, the media and or the police as victims. Feed back to the class. </a:t>
            </a:r>
          </a:p>
          <a:p>
            <a:pPr marL="359410" indent="-359410"/>
            <a:endParaRPr lang="en-GB" sz="2000" dirty="0">
              <a:solidFill>
                <a:schemeClr val="tx1">
                  <a:alpha val="80000"/>
                </a:schemeClr>
              </a:solidFill>
            </a:endParaRPr>
          </a:p>
          <a:p>
            <a:pPr marL="359410" indent="-359410"/>
            <a:endParaRPr lang="en-GB" sz="2000" dirty="0">
              <a:solidFill>
                <a:schemeClr val="tx1">
                  <a:alpha val="80000"/>
                </a:schemeClr>
              </a:solidFill>
            </a:endParaRPr>
          </a:p>
          <a:p>
            <a:pPr marL="359410" indent="-359410"/>
            <a:endParaRPr lang="en-GB" sz="2000" dirty="0">
              <a:solidFill>
                <a:schemeClr val="tx1">
                  <a:alpha val="80000"/>
                </a:schemeClr>
              </a:solidFill>
            </a:endParaRPr>
          </a:p>
          <a:p>
            <a:pPr marL="359410" indent="-359410"/>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6832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4C989-E59D-271C-196C-B3A7F87BACEE}"/>
              </a:ext>
            </a:extLst>
          </p:cNvPr>
          <p:cNvSpPr>
            <a:spLocks noGrp="1"/>
          </p:cNvSpPr>
          <p:nvPr>
            <p:ph type="title"/>
          </p:nvPr>
        </p:nvSpPr>
        <p:spPr/>
        <p:txBody>
          <a:bodyPr anchor="b">
            <a:normAutofit/>
          </a:bodyPr>
          <a:lstStyle/>
          <a:p>
            <a:r>
              <a:rPr lang="en-GB"/>
              <a:t>Sarah Everard</a:t>
            </a:r>
          </a:p>
        </p:txBody>
      </p:sp>
      <p:pic>
        <p:nvPicPr>
          <p:cNvPr id="6146" name="Picture 2" descr="U.K. police officer who killed Sarah Everard will go to prison for the rest  of his life | CBC News">
            <a:extLst>
              <a:ext uri="{FF2B5EF4-FFF2-40B4-BE49-F238E27FC236}">
                <a16:creationId xmlns:a16="http://schemas.microsoft.com/office/drawing/2014/main" id="{1348FE18-C5D9-D2F8-2311-BFCA690CE14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838200" y="2543139"/>
            <a:ext cx="5181600" cy="2916310"/>
          </a:xfrm>
          <a:prstGeom prst="rect">
            <a:avLst/>
          </a:prstGeom>
          <a:solidFill>
            <a:srgbClr val="FFFFFF"/>
          </a:solidFill>
        </p:spPr>
      </p:pic>
      <p:sp>
        <p:nvSpPr>
          <p:cNvPr id="6151" name="Content Placeholder 3">
            <a:extLst>
              <a:ext uri="{FF2B5EF4-FFF2-40B4-BE49-F238E27FC236}">
                <a16:creationId xmlns:a16="http://schemas.microsoft.com/office/drawing/2014/main" id="{AEB86946-D885-DA29-E030-14D715FEADA5}"/>
              </a:ext>
            </a:extLst>
          </p:cNvPr>
          <p:cNvSpPr>
            <a:spLocks noGrp="1"/>
          </p:cNvSpPr>
          <p:nvPr>
            <p:ph sz="half" idx="2"/>
          </p:nvPr>
        </p:nvSpPr>
        <p:spPr/>
        <p:txBody>
          <a:bodyPr vert="horz" lIns="91440" tIns="45720" rIns="91440" bIns="45720" rtlCol="0" anchor="t">
            <a:normAutofit/>
          </a:bodyPr>
          <a:lstStyle/>
          <a:p>
            <a:pPr marL="359410" indent="-359410"/>
            <a:r>
              <a:rPr lang="en-US" dirty="0">
                <a:solidFill>
                  <a:schemeClr val="tx1"/>
                </a:solidFill>
              </a:rPr>
              <a:t>Female- vulnerable/weak</a:t>
            </a:r>
          </a:p>
          <a:p>
            <a:pPr marL="359410" indent="-359410"/>
            <a:r>
              <a:rPr lang="en-US" dirty="0">
                <a:solidFill>
                  <a:schemeClr val="tx1"/>
                </a:solidFill>
              </a:rPr>
              <a:t>Walking Home from a friend’s house – respectful activities/blameless</a:t>
            </a:r>
          </a:p>
          <a:p>
            <a:pPr marL="359410" indent="-359410"/>
            <a:r>
              <a:rPr lang="en-US" dirty="0">
                <a:solidFill>
                  <a:schemeClr val="tx1"/>
                </a:solidFill>
              </a:rPr>
              <a:t>Offender was big and bad -male</a:t>
            </a:r>
          </a:p>
          <a:p>
            <a:pPr marL="359410" indent="-359410"/>
            <a:r>
              <a:rPr lang="en-US" dirty="0">
                <a:solidFill>
                  <a:schemeClr val="tx1"/>
                </a:solidFill>
              </a:rPr>
              <a:t>Didn’t know the offender</a:t>
            </a:r>
          </a:p>
          <a:p>
            <a:pPr marL="359410" indent="-359410"/>
            <a:r>
              <a:rPr lang="en-US" dirty="0">
                <a:solidFill>
                  <a:schemeClr val="tx1"/>
                </a:solidFill>
              </a:rPr>
              <a:t>Balance influence/sympathy – respectful job/homelife</a:t>
            </a:r>
          </a:p>
          <a:p>
            <a:pPr marL="359410" indent="-359410"/>
            <a:endParaRPr lang="en-US" dirty="0">
              <a:solidFill>
                <a:srgbClr val="000000">
                  <a:alpha val="60000"/>
                </a:srgbClr>
              </a:solidFill>
            </a:endParaRPr>
          </a:p>
          <a:p>
            <a:pPr marL="359410" indent="-359410"/>
            <a:endParaRPr lang="en-US" dirty="0">
              <a:solidFill>
                <a:srgbClr val="000000">
                  <a:alpha val="60000"/>
                </a:srgbClr>
              </a:solidFill>
            </a:endParaRPr>
          </a:p>
          <a:p>
            <a:pPr marL="359410" indent="-359410"/>
            <a:endParaRPr lang="en-US" dirty="0">
              <a:solidFill>
                <a:srgbClr val="000000">
                  <a:alpha val="60000"/>
                </a:srgbClr>
              </a:solidFill>
            </a:endParaRPr>
          </a:p>
          <a:p>
            <a:pPr marL="359410" indent="-359410"/>
            <a:endParaRPr lang="en-US" dirty="0">
              <a:solidFill>
                <a:srgbClr val="000000">
                  <a:alpha val="60000"/>
                </a:srgbClr>
              </a:solidFill>
            </a:endParaRPr>
          </a:p>
        </p:txBody>
      </p:sp>
    </p:spTree>
    <p:extLst>
      <p:ext uri="{BB962C8B-B14F-4D97-AF65-F5344CB8AC3E}">
        <p14:creationId xmlns:p14="http://schemas.microsoft.com/office/powerpoint/2010/main" val="2330270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7" name="Title 1">
            <a:extLst>
              <a:ext uri="{FF2B5EF4-FFF2-40B4-BE49-F238E27FC236}">
                <a16:creationId xmlns:a16="http://schemas.microsoft.com/office/drawing/2014/main" id="{945AC50A-5624-1991-0EFB-2FCE51C0B3CE}"/>
              </a:ext>
            </a:extLst>
          </p:cNvPr>
          <p:cNvSpPr>
            <a:spLocks noGrp="1"/>
          </p:cNvSpPr>
          <p:nvPr>
            <p:ph type="title"/>
          </p:nvPr>
        </p:nvSpPr>
        <p:spPr/>
        <p:txBody>
          <a:bodyPr anchor="b">
            <a:normAutofit/>
          </a:bodyPr>
          <a:lstStyle/>
          <a:p>
            <a:r>
              <a:rPr lang="en-US"/>
              <a:t>Richard Spencer</a:t>
            </a:r>
          </a:p>
        </p:txBody>
      </p:sp>
      <p:pic>
        <p:nvPicPr>
          <p:cNvPr id="4100" name="Picture 4" descr="My wife threatened me with a knife &amp; beat me with bottles - I secretly  filmed her when she accused ME of being abusive | The Irish Sun">
            <a:extLst>
              <a:ext uri="{FF2B5EF4-FFF2-40B4-BE49-F238E27FC236}">
                <a16:creationId xmlns:a16="http://schemas.microsoft.com/office/drawing/2014/main" id="{D541AC93-3E22-DF90-4BA9-428C270A6A7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645814" y="1825625"/>
            <a:ext cx="3566372" cy="4351338"/>
          </a:xfrm>
          <a:prstGeom prst="rect">
            <a:avLst/>
          </a:prstGeom>
          <a:solidFill>
            <a:srgbClr val="FFFFFF"/>
          </a:solidFill>
        </p:spPr>
      </p:pic>
      <p:sp>
        <p:nvSpPr>
          <p:cNvPr id="4108" name="Content Placeholder 3">
            <a:extLst>
              <a:ext uri="{FF2B5EF4-FFF2-40B4-BE49-F238E27FC236}">
                <a16:creationId xmlns:a16="http://schemas.microsoft.com/office/drawing/2014/main" id="{53FF5885-2776-1347-5A37-306068F8398D}"/>
              </a:ext>
            </a:extLst>
          </p:cNvPr>
          <p:cNvSpPr>
            <a:spLocks noGrp="1"/>
          </p:cNvSpPr>
          <p:nvPr>
            <p:ph sz="half" idx="2"/>
          </p:nvPr>
        </p:nvSpPr>
        <p:spPr>
          <a:xfrm>
            <a:off x="6096000" y="365125"/>
            <a:ext cx="5181600" cy="4351338"/>
          </a:xfrm>
        </p:spPr>
        <p:txBody>
          <a:bodyPr vert="horz" lIns="91440" tIns="45720" rIns="91440" bIns="45720" rtlCol="0" anchor="t">
            <a:noAutofit/>
          </a:bodyPr>
          <a:lstStyle/>
          <a:p>
            <a:pPr marL="359410" indent="-359410">
              <a:lnSpc>
                <a:spcPct val="140000"/>
              </a:lnSpc>
            </a:pPr>
            <a:r>
              <a:rPr lang="en-US" sz="2400" dirty="0">
                <a:solidFill>
                  <a:schemeClr val="tx1"/>
                </a:solidFill>
              </a:rPr>
              <a:t>Successful businessman – IT Designer - Virtuous lifestyle</a:t>
            </a:r>
          </a:p>
          <a:p>
            <a:pPr marL="359410" indent="-359410">
              <a:lnSpc>
                <a:spcPct val="140000"/>
              </a:lnSpc>
            </a:pPr>
            <a:r>
              <a:rPr lang="en-US" sz="2400" dirty="0">
                <a:solidFill>
                  <a:schemeClr val="tx1"/>
                </a:solidFill>
              </a:rPr>
              <a:t>Married 20 years</a:t>
            </a:r>
          </a:p>
          <a:p>
            <a:pPr marL="359410" indent="-359410">
              <a:lnSpc>
                <a:spcPct val="140000"/>
              </a:lnSpc>
            </a:pPr>
            <a:r>
              <a:rPr lang="en-US" sz="2400" dirty="0">
                <a:solidFill>
                  <a:schemeClr val="tx1"/>
                </a:solidFill>
              </a:rPr>
              <a:t>Victim of DA by his wife – related to offender/offender wasn’t image of big and bad (female)</a:t>
            </a:r>
          </a:p>
          <a:p>
            <a:pPr marL="359410" indent="-359410">
              <a:lnSpc>
                <a:spcPct val="140000"/>
              </a:lnSpc>
            </a:pPr>
            <a:r>
              <a:rPr lang="en-US" sz="2400" dirty="0">
                <a:solidFill>
                  <a:schemeClr val="tx1"/>
                </a:solidFill>
              </a:rPr>
              <a:t>Does he have balance with sympathy?</a:t>
            </a:r>
          </a:p>
          <a:p>
            <a:pPr marL="359410" indent="-359410">
              <a:lnSpc>
                <a:spcPct val="140000"/>
              </a:lnSpc>
            </a:pPr>
            <a:r>
              <a:rPr lang="en-US" sz="2400" dirty="0">
                <a:solidFill>
                  <a:schemeClr val="tx1"/>
                </a:solidFill>
              </a:rPr>
              <a:t>Could he be seen as blameless/blameworthy</a:t>
            </a:r>
          </a:p>
          <a:p>
            <a:pPr marL="359410" indent="-359410">
              <a:lnSpc>
                <a:spcPct val="140000"/>
              </a:lnSpc>
            </a:pPr>
            <a:endParaRPr lang="en-US" sz="2400" dirty="0">
              <a:solidFill>
                <a:srgbClr val="000000">
                  <a:alpha val="60000"/>
                </a:srgbClr>
              </a:solidFill>
            </a:endParaRPr>
          </a:p>
        </p:txBody>
      </p:sp>
    </p:spTree>
    <p:extLst>
      <p:ext uri="{BB962C8B-B14F-4D97-AF65-F5344CB8AC3E}">
        <p14:creationId xmlns:p14="http://schemas.microsoft.com/office/powerpoint/2010/main" val="3767730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0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388F4-5C84-1471-BEDC-4D9B46A02670}"/>
              </a:ext>
            </a:extLst>
          </p:cNvPr>
          <p:cNvSpPr>
            <a:spLocks noGrp="1"/>
          </p:cNvSpPr>
          <p:nvPr>
            <p:ph type="title"/>
          </p:nvPr>
        </p:nvSpPr>
        <p:spPr/>
        <p:txBody>
          <a:bodyPr anchor="b">
            <a:normAutofit/>
          </a:bodyPr>
          <a:lstStyle/>
          <a:p>
            <a:r>
              <a:rPr lang="en-GB"/>
              <a:t>Rebecca Goodwin</a:t>
            </a:r>
          </a:p>
        </p:txBody>
      </p:sp>
      <p:pic>
        <p:nvPicPr>
          <p:cNvPr id="7170" name="Picture 2" descr="OnlyFans Star Storms Out of Podcast After Hosts Ask What She's  'Contributing to Society' with Over 125K Monthly Income">
            <a:extLst>
              <a:ext uri="{FF2B5EF4-FFF2-40B4-BE49-F238E27FC236}">
                <a16:creationId xmlns:a16="http://schemas.microsoft.com/office/drawing/2014/main" id="{F92231CC-21F1-36C0-3B73-585ABF4183A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838200" y="2274094"/>
            <a:ext cx="5181600" cy="3454400"/>
          </a:xfrm>
          <a:prstGeom prst="rect">
            <a:avLst/>
          </a:prstGeom>
          <a:solidFill>
            <a:srgbClr val="FFFFFF"/>
          </a:solidFill>
        </p:spPr>
      </p:pic>
      <p:sp>
        <p:nvSpPr>
          <p:cNvPr id="7175" name="Content Placeholder 3">
            <a:extLst>
              <a:ext uri="{FF2B5EF4-FFF2-40B4-BE49-F238E27FC236}">
                <a16:creationId xmlns:a16="http://schemas.microsoft.com/office/drawing/2014/main" id="{47BB097D-1F34-D5A9-07ED-DD1B52114B4A}"/>
              </a:ext>
            </a:extLst>
          </p:cNvPr>
          <p:cNvSpPr>
            <a:spLocks noGrp="1"/>
          </p:cNvSpPr>
          <p:nvPr>
            <p:ph sz="half" idx="2"/>
          </p:nvPr>
        </p:nvSpPr>
        <p:spPr/>
        <p:txBody>
          <a:bodyPr vert="horz" lIns="91440" tIns="45720" rIns="91440" bIns="45720" rtlCol="0" anchor="t">
            <a:normAutofit lnSpcReduction="10000"/>
          </a:bodyPr>
          <a:lstStyle/>
          <a:p>
            <a:pPr marL="359410" indent="-359410"/>
            <a:r>
              <a:rPr lang="en-US" dirty="0">
                <a:solidFill>
                  <a:schemeClr val="tx1"/>
                </a:solidFill>
              </a:rPr>
              <a:t>Female Vulnerable/weak</a:t>
            </a:r>
          </a:p>
          <a:p>
            <a:pPr marL="359410" indent="-359410"/>
            <a:r>
              <a:rPr lang="en-US" dirty="0">
                <a:solidFill>
                  <a:schemeClr val="tx1"/>
                </a:solidFill>
              </a:rPr>
              <a:t>Adult worker/sex worker- not seen as virtuous</a:t>
            </a:r>
          </a:p>
          <a:p>
            <a:pPr marL="359410" indent="-359410"/>
            <a:r>
              <a:rPr lang="en-US" dirty="0">
                <a:solidFill>
                  <a:schemeClr val="tx1"/>
                </a:solidFill>
              </a:rPr>
              <a:t>Involved in blameless activities?</a:t>
            </a:r>
          </a:p>
          <a:p>
            <a:pPr marL="359410" indent="-359410"/>
            <a:r>
              <a:rPr lang="en-US" dirty="0">
                <a:solidFill>
                  <a:schemeClr val="tx1"/>
                </a:solidFill>
              </a:rPr>
              <a:t>‘Offender’ – male</a:t>
            </a:r>
          </a:p>
          <a:p>
            <a:pPr marL="359410" indent="-359410"/>
            <a:r>
              <a:rPr lang="en-US" dirty="0">
                <a:solidFill>
                  <a:schemeClr val="tx1"/>
                </a:solidFill>
              </a:rPr>
              <a:t>Related to ‘offender’- ex partner</a:t>
            </a:r>
          </a:p>
          <a:p>
            <a:pPr marL="359410" indent="-359410"/>
            <a:r>
              <a:rPr lang="en-US" dirty="0">
                <a:solidFill>
                  <a:schemeClr val="tx1"/>
                </a:solidFill>
              </a:rPr>
              <a:t>Balance with sympathy? – line of work an issue?</a:t>
            </a:r>
          </a:p>
          <a:p>
            <a:pPr marL="359410" indent="-359410"/>
            <a:endParaRPr lang="en-US" dirty="0">
              <a:solidFill>
                <a:srgbClr val="000000">
                  <a:alpha val="60000"/>
                </a:srgbClr>
              </a:solidFill>
            </a:endParaRPr>
          </a:p>
          <a:p>
            <a:pPr marL="359410" indent="-359410"/>
            <a:endParaRPr lang="en-US" dirty="0">
              <a:solidFill>
                <a:srgbClr val="000000">
                  <a:alpha val="60000"/>
                </a:srgbClr>
              </a:solidFill>
            </a:endParaRPr>
          </a:p>
          <a:p>
            <a:pPr marL="359410" indent="-359410"/>
            <a:endParaRPr lang="en-US" dirty="0">
              <a:solidFill>
                <a:srgbClr val="000000">
                  <a:alpha val="60000"/>
                </a:srgbClr>
              </a:solidFill>
            </a:endParaRPr>
          </a:p>
        </p:txBody>
      </p:sp>
    </p:spTree>
    <p:extLst>
      <p:ext uri="{BB962C8B-B14F-4D97-AF65-F5344CB8AC3E}">
        <p14:creationId xmlns:p14="http://schemas.microsoft.com/office/powerpoint/2010/main" val="272780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6B8B2-2090-8244-2CAA-026FF9570C1F}"/>
              </a:ext>
            </a:extLst>
          </p:cNvPr>
          <p:cNvSpPr>
            <a:spLocks noGrp="1"/>
          </p:cNvSpPr>
          <p:nvPr>
            <p:ph type="title"/>
          </p:nvPr>
        </p:nvSpPr>
        <p:spPr/>
        <p:txBody>
          <a:bodyPr/>
          <a:lstStyle/>
          <a:p>
            <a:r>
              <a:rPr lang="en-GB"/>
              <a:t>Katie Price AKA Jordan- videos resurfacing of her marriage to Peter Andre</a:t>
            </a:r>
          </a:p>
        </p:txBody>
      </p:sp>
      <p:pic>
        <p:nvPicPr>
          <p:cNvPr id="8194" name="Picture 2" descr="Loose Women WON'T have Katie Price back following shock 'cocaine' rap">
            <a:extLst>
              <a:ext uri="{FF2B5EF4-FFF2-40B4-BE49-F238E27FC236}">
                <a16:creationId xmlns:a16="http://schemas.microsoft.com/office/drawing/2014/main" id="{7D4803E8-64FA-9BCD-4C80-95098043C61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537114" y="1825625"/>
            <a:ext cx="3783772"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E7D9565B-3F98-2155-15DE-70C6B858CD23}"/>
              </a:ext>
            </a:extLst>
          </p:cNvPr>
          <p:cNvSpPr>
            <a:spLocks noGrp="1"/>
          </p:cNvSpPr>
          <p:nvPr>
            <p:ph sz="half" idx="2"/>
          </p:nvPr>
        </p:nvSpPr>
        <p:spPr>
          <a:xfrm>
            <a:off x="6274202" y="1957137"/>
            <a:ext cx="5437152" cy="4535738"/>
          </a:xfrm>
        </p:spPr>
        <p:txBody>
          <a:bodyPr vert="horz" lIns="91440" tIns="45720" rIns="91440" bIns="45720" rtlCol="0" anchor="t">
            <a:normAutofit lnSpcReduction="10000"/>
          </a:bodyPr>
          <a:lstStyle/>
          <a:p>
            <a:pPr marL="359410" indent="-359410"/>
            <a:r>
              <a:rPr lang="en-GB">
                <a:solidFill>
                  <a:schemeClr val="tx1"/>
                </a:solidFill>
              </a:rPr>
              <a:t>Weak in relation to offender?</a:t>
            </a:r>
          </a:p>
          <a:p>
            <a:pPr marL="359410" indent="-359410"/>
            <a:r>
              <a:rPr lang="en-GB">
                <a:solidFill>
                  <a:schemeClr val="tx1"/>
                </a:solidFill>
              </a:rPr>
              <a:t>Adult industry worker- Engaged in vicarious activities</a:t>
            </a:r>
          </a:p>
          <a:p>
            <a:pPr marL="359410" indent="-359410"/>
            <a:r>
              <a:rPr lang="en-GB">
                <a:solidFill>
                  <a:schemeClr val="tx1"/>
                </a:solidFill>
              </a:rPr>
              <a:t>Involved in anything blameworthy?</a:t>
            </a:r>
          </a:p>
          <a:p>
            <a:pPr marL="359410" indent="-359410"/>
            <a:r>
              <a:rPr lang="en-GB">
                <a:solidFill>
                  <a:schemeClr val="tx1"/>
                </a:solidFill>
              </a:rPr>
              <a:t>‘Offender’ wasn’t seen as big and bad</a:t>
            </a:r>
          </a:p>
          <a:p>
            <a:pPr marL="359410" indent="-359410"/>
            <a:r>
              <a:rPr lang="en-GB">
                <a:solidFill>
                  <a:schemeClr val="tx1"/>
                </a:solidFill>
              </a:rPr>
              <a:t>Related to ‘Offender’ – chosen by her</a:t>
            </a:r>
          </a:p>
          <a:p>
            <a:pPr marL="359410" indent="-359410"/>
            <a:r>
              <a:rPr lang="en-GB">
                <a:solidFill>
                  <a:schemeClr val="tx1"/>
                </a:solidFill>
              </a:rPr>
              <a:t>Balance of sympathy – Line of work/persona/lifestyle</a:t>
            </a: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p:txBody>
      </p:sp>
    </p:spTree>
    <p:extLst>
      <p:ext uri="{BB962C8B-B14F-4D97-AF65-F5344CB8AC3E}">
        <p14:creationId xmlns:p14="http://schemas.microsoft.com/office/powerpoint/2010/main" val="3551438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9A28DDD-32AA-2ABD-32B7-76884E4875DB}"/>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From this theory alone, can you identify any barriers to reporting for some victims?</a:t>
            </a:r>
          </a:p>
        </p:txBody>
      </p:sp>
      <p:sp>
        <p:nvSpPr>
          <p:cNvPr id="20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4 General Types of Barriers | Changing ...">
            <a:extLst>
              <a:ext uri="{FF2B5EF4-FFF2-40B4-BE49-F238E27FC236}">
                <a16:creationId xmlns:a16="http://schemas.microsoft.com/office/drawing/2014/main" id="{A4DB3920-5EE0-1A98-F48A-9AC83E79F4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32761" y="640080"/>
            <a:ext cx="6457686"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256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131F-6CFD-846E-C605-C86FF287A8C5}"/>
              </a:ext>
            </a:extLst>
          </p:cNvPr>
          <p:cNvSpPr>
            <a:spLocks noGrp="1"/>
          </p:cNvSpPr>
          <p:nvPr>
            <p:ph type="title"/>
          </p:nvPr>
        </p:nvSpPr>
        <p:spPr/>
        <p:txBody>
          <a:bodyPr/>
          <a:lstStyle/>
          <a:p>
            <a:r>
              <a:rPr lang="en-GB"/>
              <a:t>Why does is matter?</a:t>
            </a:r>
          </a:p>
        </p:txBody>
      </p:sp>
      <p:sp>
        <p:nvSpPr>
          <p:cNvPr id="3" name="Content Placeholder 2">
            <a:extLst>
              <a:ext uri="{FF2B5EF4-FFF2-40B4-BE49-F238E27FC236}">
                <a16:creationId xmlns:a16="http://schemas.microsoft.com/office/drawing/2014/main" id="{BB6A9FE6-0390-B375-9B99-A4487D47B5EC}"/>
              </a:ext>
            </a:extLst>
          </p:cNvPr>
          <p:cNvSpPr>
            <a:spLocks noGrp="1"/>
          </p:cNvSpPr>
          <p:nvPr>
            <p:ph idx="1"/>
          </p:nvPr>
        </p:nvSpPr>
        <p:spPr>
          <a:xfrm>
            <a:off x="989400" y="1685925"/>
            <a:ext cx="10389800" cy="4930775"/>
          </a:xfrm>
        </p:spPr>
        <p:txBody>
          <a:bodyPr vert="horz" lIns="91440" tIns="45720" rIns="91440" bIns="45720" rtlCol="0" anchor="t">
            <a:normAutofit fontScale="92500"/>
          </a:bodyPr>
          <a:lstStyle/>
          <a:p>
            <a:pPr marL="359410" indent="-359410"/>
            <a:r>
              <a:rPr lang="en-GB">
                <a:solidFill>
                  <a:schemeClr val="tx1"/>
                </a:solidFill>
              </a:rPr>
              <a:t>A victim is a victim regardless of who they are, what their background is or how they look </a:t>
            </a:r>
          </a:p>
          <a:p>
            <a:pPr marL="359410" indent="-359410"/>
            <a:r>
              <a:rPr lang="en-GB">
                <a:solidFill>
                  <a:schemeClr val="tx1"/>
                </a:solidFill>
              </a:rPr>
              <a:t>There is no specific characteristic that can pinpoint an actual victim</a:t>
            </a:r>
          </a:p>
          <a:p>
            <a:pPr marL="359410" indent="-359410"/>
            <a:r>
              <a:rPr lang="en-GB">
                <a:solidFill>
                  <a:schemeClr val="tx1"/>
                </a:solidFill>
              </a:rPr>
              <a:t>Humans are naturally judgemental - Can impact on recognising victims </a:t>
            </a:r>
          </a:p>
          <a:p>
            <a:pPr marL="359410" indent="-359410"/>
            <a:r>
              <a:rPr lang="en-GB">
                <a:solidFill>
                  <a:schemeClr val="tx1"/>
                </a:solidFill>
              </a:rPr>
              <a:t>In turn, on how they are treated by both society and CJS</a:t>
            </a:r>
          </a:p>
          <a:p>
            <a:pPr marL="359410" indent="-359410"/>
            <a:r>
              <a:rPr lang="en-GB">
                <a:solidFill>
                  <a:schemeClr val="tx1"/>
                </a:solidFill>
              </a:rPr>
              <a:t>Can lead to victims being unsupported, not believed and or revictimized. </a:t>
            </a:r>
          </a:p>
          <a:p>
            <a:pPr marL="359410" indent="-359410"/>
            <a:endParaRPr lang="en-GB">
              <a:solidFill>
                <a:schemeClr val="tx1"/>
              </a:solidFill>
            </a:endParaRPr>
          </a:p>
          <a:p>
            <a:pPr marL="0" indent="0">
              <a:buNone/>
            </a:pPr>
            <a:r>
              <a:rPr lang="en-GB">
                <a:solidFill>
                  <a:schemeClr val="tx1"/>
                </a:solidFill>
              </a:rPr>
              <a:t>which is why we need to understand victimology and the concept of an ideal victim </a:t>
            </a:r>
          </a:p>
          <a:p>
            <a:pPr marL="359410" indent="-359410"/>
            <a:endParaRPr lang="en-GB">
              <a:solidFill>
                <a:srgbClr val="000000">
                  <a:alpha val="60000"/>
                </a:srgbClr>
              </a:solidFill>
            </a:endParaRPr>
          </a:p>
          <a:p>
            <a:pPr marL="359410" indent="-359410"/>
            <a:endParaRPr lang="en-GB">
              <a:solidFill>
                <a:srgbClr val="000000">
                  <a:alpha val="60000"/>
                </a:srgbClr>
              </a:solidFill>
            </a:endParaRPr>
          </a:p>
        </p:txBody>
      </p:sp>
    </p:spTree>
    <p:extLst>
      <p:ext uri="{BB962C8B-B14F-4D97-AF65-F5344CB8AC3E}">
        <p14:creationId xmlns:p14="http://schemas.microsoft.com/office/powerpoint/2010/main" val="3721716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371F2-DBA5-415A-82C8-651F587B857A}"/>
              </a:ext>
            </a:extLst>
          </p:cNvPr>
          <p:cNvSpPr>
            <a:spLocks noGrp="1"/>
          </p:cNvSpPr>
          <p:nvPr>
            <p:ph type="title"/>
          </p:nvPr>
        </p:nvSpPr>
        <p:spPr/>
        <p:txBody>
          <a:bodyPr rtlCol="0" anchor="b">
            <a:normAutofit/>
          </a:bodyPr>
          <a:lstStyle/>
          <a:p>
            <a:pPr algn="ctr" rtl="0"/>
            <a:r>
              <a:rPr lang="en-GB"/>
              <a:t>Time for a 10-minute break </a:t>
            </a:r>
          </a:p>
        </p:txBody>
      </p:sp>
      <p:pic>
        <p:nvPicPr>
          <p:cNvPr id="5" name="Picture 4" descr="An early morning coffee with bread and a newspaper on top of the table">
            <a:extLst>
              <a:ext uri="{FF2B5EF4-FFF2-40B4-BE49-F238E27FC236}">
                <a16:creationId xmlns:a16="http://schemas.microsoft.com/office/drawing/2014/main" id="{5A43724E-84A3-0C49-C8A6-B2F0C584766A}"/>
              </a:ext>
            </a:extLst>
          </p:cNvPr>
          <p:cNvPicPr>
            <a:picLocks noChangeAspect="1"/>
          </p:cNvPicPr>
          <p:nvPr/>
        </p:nvPicPr>
        <p:blipFill>
          <a:blip r:embed="rId3"/>
          <a:srcRect t="21541" b="19271"/>
          <a:stretch>
            <a:fillRect/>
          </a:stretch>
        </p:blipFill>
        <p:spPr>
          <a:xfrm>
            <a:off x="838200" y="1839595"/>
            <a:ext cx="10515600" cy="4154488"/>
          </a:xfrm>
          <a:prstGeom prst="rect">
            <a:avLst/>
          </a:prstGeom>
          <a:noFill/>
        </p:spPr>
      </p:pic>
    </p:spTree>
    <p:extLst>
      <p:ext uri="{BB962C8B-B14F-4D97-AF65-F5344CB8AC3E}">
        <p14:creationId xmlns:p14="http://schemas.microsoft.com/office/powerpoint/2010/main" val="16397991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Wedding scroll clipart">
            <a:extLst>
              <a:ext uri="{FF2B5EF4-FFF2-40B4-BE49-F238E27FC236}">
                <a16:creationId xmlns:a16="http://schemas.microsoft.com/office/drawing/2014/main" id="{5D739162-E772-71CC-D5C0-615A21A69E0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76161" y="1685925"/>
            <a:ext cx="6239677" cy="4040191"/>
          </a:xfrm>
          <a:prstGeom prst="rect">
            <a:avLst/>
          </a:prstGeom>
          <a:solidFill>
            <a:srgbClr val="FFFFFF"/>
          </a:solidFill>
        </p:spPr>
      </p:pic>
      <p:sp>
        <p:nvSpPr>
          <p:cNvPr id="5" name="TextBox 4">
            <a:extLst>
              <a:ext uri="{FF2B5EF4-FFF2-40B4-BE49-F238E27FC236}">
                <a16:creationId xmlns:a16="http://schemas.microsoft.com/office/drawing/2014/main" id="{5FAF3B32-E91E-2EC2-1610-CE4C72AD96AE}"/>
              </a:ext>
            </a:extLst>
          </p:cNvPr>
          <p:cNvSpPr txBox="1"/>
          <p:nvPr/>
        </p:nvSpPr>
        <p:spPr>
          <a:xfrm>
            <a:off x="3119838" y="3044279"/>
            <a:ext cx="6096000" cy="769441"/>
          </a:xfrm>
          <a:prstGeom prst="rect">
            <a:avLst/>
          </a:prstGeom>
          <a:noFill/>
        </p:spPr>
        <p:txBody>
          <a:bodyPr wrap="square">
            <a:spAutoFit/>
          </a:bodyPr>
          <a:lstStyle/>
          <a:p>
            <a:pPr algn="ctr"/>
            <a:r>
              <a:rPr kumimoji="0" lang="en-GB" sz="4400" b="0" i="0" u="none" strike="noStrike" kern="1200" cap="none" spc="0" normalizeH="0" baseline="0" noProof="0">
                <a:ln>
                  <a:noFill/>
                </a:ln>
                <a:solidFill>
                  <a:prstClr val="black"/>
                </a:solidFill>
                <a:effectLst/>
                <a:uLnTx/>
                <a:uFillTx/>
                <a:latin typeface="Goudy Old Style"/>
                <a:ea typeface="+mj-ea"/>
                <a:cs typeface="+mj-cs"/>
              </a:rPr>
              <a:t>Theories of victimology</a:t>
            </a:r>
            <a:endParaRPr lang="en-GB" sz="4400"/>
          </a:p>
        </p:txBody>
      </p:sp>
    </p:spTree>
    <p:extLst>
      <p:ext uri="{BB962C8B-B14F-4D97-AF65-F5344CB8AC3E}">
        <p14:creationId xmlns:p14="http://schemas.microsoft.com/office/powerpoint/2010/main" val="8117309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C1519-2509-14DD-B2C3-98E729C0F8D1}"/>
              </a:ext>
            </a:extLst>
          </p:cNvPr>
          <p:cNvSpPr>
            <a:spLocks noGrp="1"/>
          </p:cNvSpPr>
          <p:nvPr>
            <p:ph type="title"/>
          </p:nvPr>
        </p:nvSpPr>
        <p:spPr/>
        <p:txBody>
          <a:bodyPr/>
          <a:lstStyle/>
          <a:p>
            <a:pPr algn="ctr"/>
            <a:r>
              <a:rPr lang="en-GB"/>
              <a:t>Is there such a thing as a victimless crime?</a:t>
            </a:r>
          </a:p>
        </p:txBody>
      </p:sp>
      <p:sp>
        <p:nvSpPr>
          <p:cNvPr id="3" name="Content Placeholder 2">
            <a:extLst>
              <a:ext uri="{FF2B5EF4-FFF2-40B4-BE49-F238E27FC236}">
                <a16:creationId xmlns:a16="http://schemas.microsoft.com/office/drawing/2014/main" id="{12169403-066C-8014-C8F2-C978D16B9B6C}"/>
              </a:ext>
            </a:extLst>
          </p:cNvPr>
          <p:cNvSpPr>
            <a:spLocks noGrp="1"/>
          </p:cNvSpPr>
          <p:nvPr>
            <p:ph idx="1"/>
          </p:nvPr>
        </p:nvSpPr>
        <p:spPr/>
        <p:txBody>
          <a:bodyPr vert="horz" lIns="91440" tIns="45720" rIns="91440" bIns="45720" rtlCol="0" anchor="t">
            <a:normAutofit/>
          </a:bodyPr>
          <a:lstStyle/>
          <a:p>
            <a:pPr marL="0" indent="0" algn="ctr">
              <a:buNone/>
              <a:defRPr/>
            </a:pPr>
            <a:endParaRPr lang="en-US" altLang="en-US" sz="4000" b="1">
              <a:solidFill>
                <a:srgbClr val="030103"/>
              </a:solidFill>
              <a:latin typeface="Garamond"/>
            </a:endParaRPr>
          </a:p>
          <a:p>
            <a:pPr marL="0" indent="0" algn="ctr">
              <a:buNone/>
              <a:defRPr/>
            </a:pPr>
            <a:endParaRPr lang="en-US" altLang="en-US" sz="4000" b="1">
              <a:solidFill>
                <a:srgbClr val="030103"/>
              </a:solidFill>
              <a:latin typeface="Garamond"/>
            </a:endParaRPr>
          </a:p>
          <a:p>
            <a:pPr marL="0" marR="0" lvl="0" indent="0" algn="ctr" defTabSz="914400">
              <a:lnSpc>
                <a:spcPct val="90000"/>
              </a:lnSpc>
              <a:spcBef>
                <a:spcPts val="1000"/>
              </a:spcBef>
              <a:spcAft>
                <a:spcPts val="0"/>
              </a:spcAft>
              <a:buClrTx/>
              <a:buSzTx/>
              <a:buFont typeface="Arial" panose="020B0604020202020204" pitchFamily="34" charset="0"/>
              <a:buNone/>
              <a:tabLst/>
              <a:defRPr/>
            </a:pPr>
            <a:r>
              <a:rPr kumimoji="0" lang="en-US" altLang="en-US" sz="4000" b="1" i="0" u="none" strike="noStrike" kern="1200" cap="none" spc="0" normalizeH="0" baseline="0" noProof="0">
                <a:ln>
                  <a:noFill/>
                </a:ln>
                <a:solidFill>
                  <a:srgbClr val="030103"/>
                </a:solidFill>
                <a:effectLst/>
                <a:uLnTx/>
                <a:uFillTx/>
                <a:latin typeface="Garamond"/>
                <a:ea typeface="+mn-ea"/>
                <a:cs typeface="+mn-cs"/>
              </a:rPr>
              <a:t>For every criminal act, there is at least one victim.            </a:t>
            </a:r>
            <a:r>
              <a:rPr kumimoji="0" lang="en-US" altLang="en-US" sz="4000" b="1" i="0" u="none" strike="noStrike" kern="1200" cap="none" spc="0" normalizeH="0" baseline="0" noProof="0">
                <a:ln>
                  <a:noFill/>
                </a:ln>
                <a:solidFill>
                  <a:srgbClr val="00B0F0"/>
                </a:solidFill>
                <a:effectLst/>
                <a:uLnTx/>
                <a:uFillTx/>
                <a:latin typeface="Garamond"/>
                <a:ea typeface="+mn-ea"/>
                <a:cs typeface="+mn-cs"/>
              </a:rPr>
              <a:t> </a:t>
            </a:r>
            <a:endParaRPr lang="en-US"/>
          </a:p>
          <a:p>
            <a:pPr marL="0" marR="0" lvl="0" indent="0" algn="l" defTabSz="914400" rtl="0" eaLnBrk="1" fontAlgn="auto" latinLnBrk="0" hangingPunct="1">
              <a:lnSpc>
                <a:spcPct val="90000"/>
              </a:lnSpc>
              <a:spcBef>
                <a:spcPts val="1000"/>
              </a:spcBef>
              <a:spcAft>
                <a:spcPts val="0"/>
              </a:spcAft>
              <a:buClrTx/>
              <a:buSzTx/>
              <a:buNone/>
              <a:tabLst/>
              <a:defRPr/>
            </a:pPr>
            <a:endParaRPr lang="en-GB"/>
          </a:p>
        </p:txBody>
      </p:sp>
    </p:spTree>
    <p:extLst>
      <p:ext uri="{BB962C8B-B14F-4D97-AF65-F5344CB8AC3E}">
        <p14:creationId xmlns:p14="http://schemas.microsoft.com/office/powerpoint/2010/main" val="867985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EB9B0-0F5E-08B6-F7D5-F0EC2EDA7C97}"/>
              </a:ext>
            </a:extLst>
          </p:cNvPr>
          <p:cNvSpPr>
            <a:spLocks noGrp="1"/>
          </p:cNvSpPr>
          <p:nvPr>
            <p:ph type="title"/>
          </p:nvPr>
        </p:nvSpPr>
        <p:spPr>
          <a:xfrm>
            <a:off x="838200" y="365125"/>
            <a:ext cx="10515600" cy="1325563"/>
          </a:xfrm>
        </p:spPr>
        <p:txBody>
          <a:bodyPr>
            <a:normAutofit/>
          </a:bodyPr>
          <a:lstStyle/>
          <a:p>
            <a:r>
              <a:rPr lang="en-GB" sz="5400" dirty="0"/>
              <a:t>What is victimology?</a:t>
            </a:r>
            <a:endParaRPr lang="en-US"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6CC98E-D677-0C62-09B1-832C74603713}"/>
              </a:ext>
            </a:extLst>
          </p:cNvPr>
          <p:cNvSpPr>
            <a:spLocks noGrp="1"/>
          </p:cNvSpPr>
          <p:nvPr>
            <p:ph idx="1"/>
          </p:nvPr>
        </p:nvSpPr>
        <p:spPr>
          <a:xfrm>
            <a:off x="329784" y="1929384"/>
            <a:ext cx="11587396" cy="4251960"/>
          </a:xfrm>
        </p:spPr>
        <p:txBody>
          <a:bodyPr vert="horz" lIns="91440" tIns="45720" rIns="91440" bIns="45720" rtlCol="0">
            <a:noAutofit/>
          </a:bodyPr>
          <a:lstStyle/>
          <a:p>
            <a:r>
              <a:rPr lang="en-GB" sz="3200" dirty="0"/>
              <a:t>It is the scientific study of crime victims, coined by Benjamin Mendelsohn in 1947</a:t>
            </a:r>
            <a:endParaRPr lang="en-US" sz="3200" dirty="0"/>
          </a:p>
          <a:p>
            <a:r>
              <a:rPr lang="en-GB" sz="3200" dirty="0"/>
              <a:t>Much like criminology is the study of criminals, What they do and why, victimology is the study of causes of victimisation (how people become victims)</a:t>
            </a:r>
          </a:p>
          <a:p>
            <a:r>
              <a:rPr lang="en-GB" sz="3200" dirty="0"/>
              <a:t>Its consequences</a:t>
            </a:r>
          </a:p>
          <a:p>
            <a:r>
              <a:rPr lang="en-GB" sz="3200" dirty="0"/>
              <a:t>How the CJS assists and treats victims </a:t>
            </a:r>
          </a:p>
          <a:p>
            <a:r>
              <a:rPr lang="en-GB" sz="3200" dirty="0"/>
              <a:t>It also incorporates how society, such as the media, deal with victims of crime – how they are portrayed etc</a:t>
            </a:r>
          </a:p>
        </p:txBody>
      </p:sp>
    </p:spTree>
    <p:extLst>
      <p:ext uri="{BB962C8B-B14F-4D97-AF65-F5344CB8AC3E}">
        <p14:creationId xmlns:p14="http://schemas.microsoft.com/office/powerpoint/2010/main" val="273610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317D9-5DB9-736E-FFA7-A4063BF49B0A}"/>
              </a:ext>
            </a:extLst>
          </p:cNvPr>
          <p:cNvSpPr>
            <a:spLocks noGrp="1"/>
          </p:cNvSpPr>
          <p:nvPr>
            <p:ph type="title"/>
          </p:nvPr>
        </p:nvSpPr>
        <p:spPr>
          <a:xfrm>
            <a:off x="841248" y="548640"/>
            <a:ext cx="3600860" cy="5431536"/>
          </a:xfrm>
        </p:spPr>
        <p:txBody>
          <a:bodyPr>
            <a:normAutofit/>
          </a:bodyPr>
          <a:lstStyle/>
          <a:p>
            <a:r>
              <a:rPr lang="en-GB" sz="5000"/>
              <a:t>Positivist perspectives </a:t>
            </a:r>
            <a:br>
              <a:rPr lang="en-GB" sz="5000"/>
            </a:b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19B077-C2FE-C62F-ABEF-78ADA043695A}"/>
              </a:ext>
            </a:extLst>
          </p:cNvPr>
          <p:cNvSpPr>
            <a:spLocks noGrp="1"/>
          </p:cNvSpPr>
          <p:nvPr>
            <p:ph idx="1"/>
          </p:nvPr>
        </p:nvSpPr>
        <p:spPr>
          <a:xfrm>
            <a:off x="5126418" y="284813"/>
            <a:ext cx="6784166" cy="6370820"/>
          </a:xfrm>
        </p:spPr>
        <p:txBody>
          <a:bodyPr vert="horz" lIns="91440" tIns="45720" rIns="91440" bIns="45720" rtlCol="0" anchor="ctr">
            <a:normAutofit/>
          </a:bodyPr>
          <a:lstStyle/>
          <a:p>
            <a:pPr marL="0" indent="0">
              <a:buNone/>
            </a:pPr>
            <a:endParaRPr lang="en-US" dirty="0"/>
          </a:p>
          <a:p>
            <a:r>
              <a:rPr lang="en-GB" dirty="0"/>
              <a:t>Coined by </a:t>
            </a:r>
            <a:r>
              <a:rPr lang="en-GB" dirty="0">
                <a:ea typeface="+mn-lt"/>
                <a:cs typeface="+mn-lt"/>
              </a:rPr>
              <a:t>Hans von </a:t>
            </a:r>
            <a:r>
              <a:rPr lang="en-GB" dirty="0" err="1">
                <a:ea typeface="+mn-lt"/>
                <a:cs typeface="+mn-lt"/>
              </a:rPr>
              <a:t>Hentig</a:t>
            </a:r>
            <a:r>
              <a:rPr lang="en-GB" dirty="0">
                <a:ea typeface="+mn-lt"/>
                <a:cs typeface="+mn-lt"/>
              </a:rPr>
              <a:t> and Benjamin Mendelsohn in the </a:t>
            </a:r>
            <a:r>
              <a:rPr lang="en-GB" dirty="0" err="1">
                <a:ea typeface="+mn-lt"/>
                <a:cs typeface="+mn-lt"/>
              </a:rPr>
              <a:t>1940s</a:t>
            </a:r>
            <a:r>
              <a:rPr lang="en-GB" dirty="0">
                <a:ea typeface="+mn-lt"/>
                <a:cs typeface="+mn-lt"/>
              </a:rPr>
              <a:t> and </a:t>
            </a:r>
            <a:r>
              <a:rPr lang="en-GB" dirty="0" err="1">
                <a:ea typeface="+mn-lt"/>
                <a:cs typeface="+mn-lt"/>
              </a:rPr>
              <a:t>1950s</a:t>
            </a:r>
            <a:endParaRPr lang="en-GB" dirty="0">
              <a:ea typeface="+mn-lt"/>
              <a:cs typeface="+mn-lt"/>
            </a:endParaRPr>
          </a:p>
          <a:p>
            <a:r>
              <a:rPr lang="en-GB" dirty="0"/>
              <a:t>Focus is on identifying characteristics, patterns or behaviours that increase a person's risk of being victimised.</a:t>
            </a:r>
          </a:p>
          <a:p>
            <a:r>
              <a:rPr lang="en-GB" dirty="0"/>
              <a:t>Focus is on the relationship between the offender and victim and how the victim may have contributed to the crime</a:t>
            </a:r>
          </a:p>
          <a:p>
            <a:r>
              <a:rPr lang="en-GB" dirty="0"/>
              <a:t>Victim proneness and victim precipitation</a:t>
            </a:r>
          </a:p>
          <a:p>
            <a:pPr>
              <a:buFontTx/>
              <a:buChar char="-"/>
            </a:pPr>
            <a:r>
              <a:rPr lang="en-GB" dirty="0"/>
              <a:t>e.g. initiating sexual assault or domestic violence</a:t>
            </a:r>
          </a:p>
          <a:p>
            <a:pPr>
              <a:buFontTx/>
              <a:buChar char="-"/>
            </a:pPr>
            <a:r>
              <a:rPr lang="en-GB" dirty="0"/>
              <a:t>Burglary, victim left their door unlocked which allowed the offender access</a:t>
            </a:r>
          </a:p>
        </p:txBody>
      </p:sp>
    </p:spTree>
    <p:extLst>
      <p:ext uri="{BB962C8B-B14F-4D97-AF65-F5344CB8AC3E}">
        <p14:creationId xmlns:p14="http://schemas.microsoft.com/office/powerpoint/2010/main" val="3338968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968D58-2CAA-EBA4-4478-95EE327BE23A}"/>
              </a:ext>
            </a:extLst>
          </p:cNvPr>
          <p:cNvSpPr>
            <a:spLocks noGrp="1"/>
          </p:cNvSpPr>
          <p:nvPr>
            <p:ph idx="4294967295"/>
          </p:nvPr>
        </p:nvSpPr>
        <p:spPr>
          <a:xfrm>
            <a:off x="524655" y="476511"/>
            <a:ext cx="11497456" cy="6194112"/>
          </a:xfrm>
        </p:spPr>
        <p:txBody>
          <a:bodyPr>
            <a:normAutofit fontScale="92500" lnSpcReduction="20000"/>
          </a:bodyPr>
          <a:lstStyle/>
          <a:p>
            <a:pPr marL="0" indent="0">
              <a:buNone/>
            </a:pPr>
            <a:r>
              <a:rPr lang="en-GB" sz="4400" dirty="0">
                <a:latin typeface="+mj-lt"/>
              </a:rPr>
              <a:t>Core ideas</a:t>
            </a:r>
          </a:p>
          <a:p>
            <a:pPr marL="0" indent="0">
              <a:buNone/>
            </a:pPr>
            <a:endParaRPr lang="en-GB" dirty="0"/>
          </a:p>
          <a:p>
            <a:r>
              <a:rPr lang="en-GB" dirty="0"/>
              <a:t>Miers (1989) identified three key features of positivist victimology:</a:t>
            </a:r>
          </a:p>
          <a:p>
            <a:pPr marL="457200" lvl="1" indent="0">
              <a:buNone/>
            </a:pPr>
            <a:r>
              <a:rPr lang="en-GB" dirty="0"/>
              <a:t> </a:t>
            </a:r>
          </a:p>
          <a:p>
            <a:pPr marL="457200" lvl="1" indent="0">
              <a:buNone/>
            </a:pPr>
            <a:r>
              <a:rPr lang="en-GB" sz="2800" dirty="0"/>
              <a:t>-Identifies factors and patterns of victimisation, focusing on who is more likely to be   victimised across age, gender, class, and ethnicity</a:t>
            </a:r>
          </a:p>
          <a:p>
            <a:pPr marL="457200" lvl="1" indent="0">
              <a:buNone/>
            </a:pPr>
            <a:endParaRPr lang="en-GB" sz="2800" dirty="0"/>
          </a:p>
          <a:p>
            <a:pPr marL="457200" lvl="1" indent="0">
              <a:buNone/>
            </a:pPr>
            <a:r>
              <a:rPr lang="en-GB" sz="2800" dirty="0"/>
              <a:t> -Concentrates on interpersonal crimes of violence</a:t>
            </a:r>
          </a:p>
          <a:p>
            <a:pPr marL="457200" lvl="1" indent="0">
              <a:buNone/>
            </a:pPr>
            <a:endParaRPr lang="en-GB" sz="2800" dirty="0"/>
          </a:p>
          <a:p>
            <a:pPr marL="457200" lvl="1" indent="0">
              <a:buNone/>
            </a:pPr>
            <a:r>
              <a:rPr lang="en-GB" sz="2800" dirty="0"/>
              <a:t>- Aims to identify victims who may contribute to their own victimisation through behaviour or lifestyle</a:t>
            </a:r>
          </a:p>
          <a:p>
            <a:endParaRPr lang="en-GB" dirty="0"/>
          </a:p>
          <a:p>
            <a:pPr marL="0" indent="0">
              <a:buNone/>
            </a:pPr>
            <a:r>
              <a:rPr lang="en-GB" dirty="0"/>
              <a:t>Example</a:t>
            </a:r>
          </a:p>
          <a:p>
            <a:r>
              <a:rPr lang="en-GB" dirty="0"/>
              <a:t>Wolfgang (1958)</a:t>
            </a:r>
          </a:p>
          <a:p>
            <a:pPr marL="0" indent="0">
              <a:buNone/>
            </a:pPr>
            <a:r>
              <a:rPr lang="en-GB" dirty="0"/>
              <a:t>A study of 588 homicides in Philadelphia found that 26% involved victim precipitation, where the victim triggered the event (e.g., by starting a fight)</a:t>
            </a:r>
          </a:p>
          <a:p>
            <a:endParaRPr lang="en-GB" dirty="0"/>
          </a:p>
        </p:txBody>
      </p:sp>
    </p:spTree>
    <p:extLst>
      <p:ext uri="{BB962C8B-B14F-4D97-AF65-F5344CB8AC3E}">
        <p14:creationId xmlns:p14="http://schemas.microsoft.com/office/powerpoint/2010/main" val="478357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CF-763F-C300-8523-4E03579F776E}"/>
              </a:ext>
            </a:extLst>
          </p:cNvPr>
          <p:cNvSpPr>
            <a:spLocks noGrp="1"/>
          </p:cNvSpPr>
          <p:nvPr>
            <p:ph type="title"/>
          </p:nvPr>
        </p:nvSpPr>
        <p:spPr/>
        <p:txBody>
          <a:bodyPr/>
          <a:lstStyle/>
          <a:p>
            <a:pPr algn="ctr"/>
            <a:r>
              <a:rPr lang="en-GB" dirty="0"/>
              <a:t>Strengths of this perspective</a:t>
            </a:r>
          </a:p>
        </p:txBody>
      </p:sp>
      <p:sp>
        <p:nvSpPr>
          <p:cNvPr id="3" name="Content Placeholder 2">
            <a:extLst>
              <a:ext uri="{FF2B5EF4-FFF2-40B4-BE49-F238E27FC236}">
                <a16:creationId xmlns:a16="http://schemas.microsoft.com/office/drawing/2014/main" id="{43219C5B-3972-5F2C-4FCE-C07BE7189A05}"/>
              </a:ext>
            </a:extLst>
          </p:cNvPr>
          <p:cNvSpPr>
            <a:spLocks noGrp="1"/>
          </p:cNvSpPr>
          <p:nvPr>
            <p:ph idx="1"/>
          </p:nvPr>
        </p:nvSpPr>
        <p:spPr>
          <a:xfrm>
            <a:off x="457200" y="1489587"/>
            <a:ext cx="11415252" cy="5003288"/>
          </a:xfrm>
        </p:spPr>
        <p:txBody>
          <a:bodyPr>
            <a:normAutofit/>
          </a:bodyPr>
          <a:lstStyle/>
          <a:p>
            <a:r>
              <a:rPr lang="en-GB" b="1" dirty="0"/>
              <a:t>Highlights patterns of victimisation</a:t>
            </a:r>
            <a:endParaRPr lang="en-GB" dirty="0"/>
          </a:p>
          <a:p>
            <a:pPr marL="457200" lvl="1" indent="0">
              <a:buNone/>
            </a:pPr>
            <a:endParaRPr lang="en-GB" dirty="0"/>
          </a:p>
          <a:p>
            <a:pPr lvl="1"/>
            <a:r>
              <a:rPr lang="en-GB" dirty="0"/>
              <a:t>Draws attention to the fact that some groups are more at risk (e.g. women, the poor, and minorities)</a:t>
            </a:r>
          </a:p>
          <a:p>
            <a:pPr lvl="1"/>
            <a:r>
              <a:rPr lang="en-GB" dirty="0"/>
              <a:t>Makes it possible to design crime prevention policies targeting at-risk groups</a:t>
            </a:r>
          </a:p>
          <a:p>
            <a:endParaRPr lang="en-GB" b="1" dirty="0"/>
          </a:p>
          <a:p>
            <a:r>
              <a:rPr lang="en-GB" b="1" dirty="0"/>
              <a:t>Identifies interactions in crimes</a:t>
            </a:r>
            <a:endParaRPr lang="en-GB" dirty="0"/>
          </a:p>
          <a:p>
            <a:pPr lvl="1"/>
            <a:endParaRPr lang="en-GB" dirty="0"/>
          </a:p>
          <a:p>
            <a:pPr lvl="1"/>
            <a:r>
              <a:rPr lang="en-GB" dirty="0"/>
              <a:t>Wolfgang’s homicide study shows that victim–offender relationships can play a role in triggering violence</a:t>
            </a:r>
          </a:p>
          <a:p>
            <a:pPr lvl="1"/>
            <a:r>
              <a:rPr lang="en-GB" dirty="0"/>
              <a:t>In some violent encounters, it is largely by chance which party becomes the victim</a:t>
            </a:r>
          </a:p>
          <a:p>
            <a:endParaRPr lang="en-GB" dirty="0"/>
          </a:p>
        </p:txBody>
      </p:sp>
    </p:spTree>
    <p:extLst>
      <p:ext uri="{BB962C8B-B14F-4D97-AF65-F5344CB8AC3E}">
        <p14:creationId xmlns:p14="http://schemas.microsoft.com/office/powerpoint/2010/main" val="49334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8FC1D-F474-D99B-62D6-961A0BD23E47}"/>
              </a:ext>
            </a:extLst>
          </p:cNvPr>
          <p:cNvSpPr>
            <a:spLocks noGrp="1"/>
          </p:cNvSpPr>
          <p:nvPr>
            <p:ph type="title"/>
          </p:nvPr>
        </p:nvSpPr>
        <p:spPr/>
        <p:txBody>
          <a:bodyPr/>
          <a:lstStyle/>
          <a:p>
            <a:r>
              <a:rPr lang="en-GB"/>
              <a:t>Criticism of Positivist perspective</a:t>
            </a:r>
          </a:p>
        </p:txBody>
      </p:sp>
      <p:sp>
        <p:nvSpPr>
          <p:cNvPr id="3" name="Content Placeholder 2">
            <a:extLst>
              <a:ext uri="{FF2B5EF4-FFF2-40B4-BE49-F238E27FC236}">
                <a16:creationId xmlns:a16="http://schemas.microsoft.com/office/drawing/2014/main" id="{3F0633FD-F5FB-009A-8ABE-8E529D9D2A80}"/>
              </a:ext>
            </a:extLst>
          </p:cNvPr>
          <p:cNvSpPr>
            <a:spLocks noGrp="1"/>
          </p:cNvSpPr>
          <p:nvPr>
            <p:ph idx="1"/>
          </p:nvPr>
        </p:nvSpPr>
        <p:spPr>
          <a:xfrm>
            <a:off x="368709" y="1825625"/>
            <a:ext cx="11488993" cy="4667250"/>
          </a:xfrm>
        </p:spPr>
        <p:txBody>
          <a:bodyPr/>
          <a:lstStyle/>
          <a:p>
            <a:r>
              <a:rPr lang="en-GB" dirty="0"/>
              <a:t>It places blame on a victim as though they had a part to play in their crime </a:t>
            </a:r>
          </a:p>
          <a:p>
            <a:pPr marL="0" indent="0">
              <a:buNone/>
            </a:pPr>
            <a:r>
              <a:rPr lang="en-GB" dirty="0"/>
              <a:t>- e.g. victims of sexual crimes can be seen as on trial too</a:t>
            </a:r>
          </a:p>
          <a:p>
            <a:r>
              <a:rPr lang="en-GB" dirty="0"/>
              <a:t>It doesn’t account for corporate and state crimes, this approach fails to adequately address forms of victimization where the harm is perpetrated by institutions, such as corporate negligence or environmental crimes</a:t>
            </a:r>
          </a:p>
          <a:p>
            <a:r>
              <a:rPr lang="en-GB" dirty="0"/>
              <a:t>It overlooks outside factors such as poverty, inequality and patriarchy</a:t>
            </a:r>
          </a:p>
          <a:p>
            <a:r>
              <a:rPr lang="en-GB" dirty="0"/>
              <a:t>It doesn’t explain why some are consistently more at risk than others  </a:t>
            </a:r>
          </a:p>
        </p:txBody>
      </p:sp>
    </p:spTree>
    <p:extLst>
      <p:ext uri="{BB962C8B-B14F-4D97-AF65-F5344CB8AC3E}">
        <p14:creationId xmlns:p14="http://schemas.microsoft.com/office/powerpoint/2010/main" val="3901128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361D5-6CCE-8C34-C30A-A2F4E9826304}"/>
              </a:ext>
            </a:extLst>
          </p:cNvPr>
          <p:cNvSpPr>
            <a:spLocks noGrp="1"/>
          </p:cNvSpPr>
          <p:nvPr>
            <p:ph type="title"/>
          </p:nvPr>
        </p:nvSpPr>
        <p:spPr/>
        <p:txBody>
          <a:bodyPr/>
          <a:lstStyle/>
          <a:p>
            <a:r>
              <a:rPr lang="en-GB"/>
              <a:t>Critical Victimology</a:t>
            </a:r>
          </a:p>
        </p:txBody>
      </p:sp>
      <p:sp>
        <p:nvSpPr>
          <p:cNvPr id="3" name="Content Placeholder 2">
            <a:extLst>
              <a:ext uri="{FF2B5EF4-FFF2-40B4-BE49-F238E27FC236}">
                <a16:creationId xmlns:a16="http://schemas.microsoft.com/office/drawing/2014/main" id="{A9586396-0AA0-CE8A-8F69-9AFF72988943}"/>
              </a:ext>
            </a:extLst>
          </p:cNvPr>
          <p:cNvSpPr>
            <a:spLocks noGrp="1"/>
          </p:cNvSpPr>
          <p:nvPr>
            <p:ph idx="1"/>
          </p:nvPr>
        </p:nvSpPr>
        <p:spPr>
          <a:xfrm>
            <a:off x="560439" y="1869869"/>
            <a:ext cx="11179277" cy="4623005"/>
          </a:xfrm>
        </p:spPr>
        <p:txBody>
          <a:bodyPr/>
          <a:lstStyle/>
          <a:p>
            <a:r>
              <a:rPr lang="en-GB" dirty="0"/>
              <a:t>Born from the limitation of the positivist perspective</a:t>
            </a:r>
          </a:p>
          <a:p>
            <a:r>
              <a:rPr lang="en-GB" dirty="0"/>
              <a:t>Examines how social structures (e.g., patriarchy, capitalism) and power imbalances shape victimization.</a:t>
            </a:r>
          </a:p>
          <a:p>
            <a:r>
              <a:rPr lang="en-GB" dirty="0"/>
              <a:t>It acknowledges that victimhood is socially constructed (e.g. race, class and gender)</a:t>
            </a:r>
          </a:p>
          <a:p>
            <a:r>
              <a:rPr lang="en-GB" dirty="0"/>
              <a:t>It focuses on how the state defines who counts as a victim: the state has the power to grant or deny victim status</a:t>
            </a:r>
          </a:p>
          <a:p>
            <a:pPr lvl="1"/>
            <a:r>
              <a:rPr lang="en-GB" sz="2800" dirty="0"/>
              <a:t>E.g., police choosing not to prosecute a man for domestic abuse effectively denying the woman recognition as a victim</a:t>
            </a:r>
          </a:p>
          <a:p>
            <a:endParaRPr lang="en-GB" dirty="0"/>
          </a:p>
        </p:txBody>
      </p:sp>
    </p:spTree>
    <p:extLst>
      <p:ext uri="{BB962C8B-B14F-4D97-AF65-F5344CB8AC3E}">
        <p14:creationId xmlns:p14="http://schemas.microsoft.com/office/powerpoint/2010/main" val="3268975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1D6B-1983-F892-3A89-9F495F7DDDD2}"/>
              </a:ext>
            </a:extLst>
          </p:cNvPr>
          <p:cNvSpPr>
            <a:spLocks noGrp="1"/>
          </p:cNvSpPr>
          <p:nvPr>
            <p:ph type="title"/>
          </p:nvPr>
        </p:nvSpPr>
        <p:spPr/>
        <p:txBody>
          <a:bodyPr/>
          <a:lstStyle/>
          <a:p>
            <a:r>
              <a:rPr lang="en-GB" dirty="0"/>
              <a:t>The role of the media in critical victimology</a:t>
            </a:r>
          </a:p>
        </p:txBody>
      </p:sp>
      <p:sp>
        <p:nvSpPr>
          <p:cNvPr id="3" name="Content Placeholder 2">
            <a:extLst>
              <a:ext uri="{FF2B5EF4-FFF2-40B4-BE49-F238E27FC236}">
                <a16:creationId xmlns:a16="http://schemas.microsoft.com/office/drawing/2014/main" id="{D59C4F1D-CAED-B5D8-6C45-E496D3AC8B86}"/>
              </a:ext>
            </a:extLst>
          </p:cNvPr>
          <p:cNvSpPr>
            <a:spLocks noGrp="1"/>
          </p:cNvSpPr>
          <p:nvPr>
            <p:ph idx="1"/>
          </p:nvPr>
        </p:nvSpPr>
        <p:spPr/>
        <p:txBody>
          <a:bodyPr/>
          <a:lstStyle/>
          <a:p>
            <a:r>
              <a:rPr lang="en-GB" dirty="0"/>
              <a:t>Christie (1986) argued that the media have the ability to shape public perception of victimhood, that some victims are seen as more ‘ideal’ than others </a:t>
            </a:r>
          </a:p>
          <a:p>
            <a:r>
              <a:rPr lang="en-GB" dirty="0"/>
              <a:t>Victims from poorer backgrounds (low socioeconomic standing) or those are from minority backgrounds are often ignored or devalued.</a:t>
            </a:r>
          </a:p>
        </p:txBody>
      </p:sp>
    </p:spTree>
    <p:extLst>
      <p:ext uri="{BB962C8B-B14F-4D97-AF65-F5344CB8AC3E}">
        <p14:creationId xmlns:p14="http://schemas.microsoft.com/office/powerpoint/2010/main" val="162561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CBC1-F4D3-FFB7-9F59-24D1C7B87ACB}"/>
              </a:ext>
            </a:extLst>
          </p:cNvPr>
          <p:cNvSpPr>
            <a:spLocks noGrp="1"/>
          </p:cNvSpPr>
          <p:nvPr>
            <p:ph type="title"/>
          </p:nvPr>
        </p:nvSpPr>
        <p:spPr/>
        <p:txBody>
          <a:bodyPr/>
          <a:lstStyle/>
          <a:p>
            <a:r>
              <a:rPr lang="en-GB"/>
              <a:t>Why do people become victims of crime?</a:t>
            </a:r>
          </a:p>
        </p:txBody>
      </p:sp>
      <p:sp>
        <p:nvSpPr>
          <p:cNvPr id="3" name="Content Placeholder 2">
            <a:extLst>
              <a:ext uri="{FF2B5EF4-FFF2-40B4-BE49-F238E27FC236}">
                <a16:creationId xmlns:a16="http://schemas.microsoft.com/office/drawing/2014/main" id="{FB5B8E4A-E517-247D-ED3A-982B45477696}"/>
              </a:ext>
            </a:extLst>
          </p:cNvPr>
          <p:cNvSpPr>
            <a:spLocks noGrp="1"/>
          </p:cNvSpPr>
          <p:nvPr>
            <p:ph idx="1"/>
          </p:nvPr>
        </p:nvSpPr>
        <p:spPr>
          <a:xfrm>
            <a:off x="722671" y="1548581"/>
            <a:ext cx="11191845" cy="5132438"/>
          </a:xfrm>
        </p:spPr>
        <p:txBody>
          <a:bodyPr>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a:ln>
                  <a:noFill/>
                </a:ln>
                <a:solidFill>
                  <a:prstClr val="black"/>
                </a:solidFill>
                <a:effectLst/>
                <a:uLnTx/>
                <a:uFillTx/>
                <a:latin typeface="Calibri" panose="020F0502020204030204"/>
              </a:rPr>
              <a:t>Usually a combination of personal, social, and environmental factors:</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none" strike="noStrike" kern="1200" cap="none" spc="0" normalizeH="0" baseline="0" noProof="0">
                <a:ln>
                  <a:noFill/>
                </a:ln>
                <a:solidFill>
                  <a:prstClr val="black"/>
                </a:solidFill>
                <a:effectLst/>
                <a:uLnTx/>
                <a:uFillTx/>
                <a:latin typeface="Calibri" panose="020F0502020204030204"/>
              </a:rPr>
              <a:t>Vulnerability</a:t>
            </a:r>
            <a:r>
              <a:rPr kumimoji="0" lang="en-GB" sz="2200" b="0" i="0" u="none" strike="noStrike" kern="1200" cap="none" spc="0" normalizeH="0" baseline="0" noProof="0">
                <a:ln>
                  <a:noFill/>
                </a:ln>
                <a:solidFill>
                  <a:prstClr val="black"/>
                </a:solidFill>
                <a:effectLst/>
                <a:uLnTx/>
                <a:uFillTx/>
                <a:latin typeface="Calibri" panose="020F0502020204030204"/>
              </a:rPr>
              <a:t>: Certain groups, such as the elderly, children, and individuals with disabilities, may be more vulnerable to crime due to their physical or social limitations</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none" strike="noStrike" kern="1200" cap="none" spc="0" normalizeH="0" baseline="0" noProof="0">
                <a:ln>
                  <a:noFill/>
                </a:ln>
                <a:solidFill>
                  <a:prstClr val="black"/>
                </a:solidFill>
                <a:effectLst/>
                <a:uLnTx/>
                <a:uFillTx/>
                <a:latin typeface="Calibri" panose="020F0502020204030204"/>
                <a:ea typeface="+mn-ea"/>
                <a:cs typeface="+mn-cs"/>
              </a:rPr>
              <a:t>Socioeconomic Status</a:t>
            </a:r>
            <a:r>
              <a:rPr kumimoji="0" lang="en-GB" sz="2200" b="0" i="0" u="none" strike="noStrike" kern="1200" cap="none" spc="0" normalizeH="0" baseline="0" noProof="0">
                <a:ln>
                  <a:noFill/>
                </a:ln>
                <a:solidFill>
                  <a:prstClr val="black"/>
                </a:solidFill>
                <a:effectLst/>
                <a:uLnTx/>
                <a:uFillTx/>
                <a:latin typeface="Calibri" panose="020F0502020204030204"/>
                <a:ea typeface="+mn-ea"/>
                <a:cs typeface="+mn-cs"/>
              </a:rPr>
              <a:t>: People living in poverty or in economically disadvantaged areas are often at higher risk of becoming victims of crime. Limited resources and opportunities can increase exposure to criminal activities</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none" strike="noStrike" kern="1200" cap="none" spc="0" normalizeH="0" baseline="0" noProof="0">
                <a:ln>
                  <a:noFill/>
                </a:ln>
                <a:solidFill>
                  <a:prstClr val="black"/>
                </a:solidFill>
                <a:effectLst/>
                <a:uLnTx/>
                <a:uFillTx/>
                <a:latin typeface="Calibri" panose="020F0502020204030204"/>
                <a:ea typeface="+mn-ea"/>
                <a:cs typeface="+mn-cs"/>
              </a:rPr>
              <a:t>Lifestyle and Routine Activities</a:t>
            </a:r>
            <a:r>
              <a:rPr kumimoji="0" lang="en-GB" sz="2200" b="0" i="0" u="none" strike="noStrike" kern="1200" cap="none" spc="0" normalizeH="0" baseline="0" noProof="0">
                <a:ln>
                  <a:noFill/>
                </a:ln>
                <a:solidFill>
                  <a:prstClr val="black"/>
                </a:solidFill>
                <a:effectLst/>
                <a:uLnTx/>
                <a:uFillTx/>
                <a:latin typeface="Calibri" panose="020F0502020204030204"/>
                <a:ea typeface="+mn-ea"/>
                <a:cs typeface="+mn-cs"/>
              </a:rPr>
              <a:t>: Engaging in certain activities or frequenting specific places can increase the likelihood of victimisation. </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none" strike="noStrike" kern="1200" cap="none" spc="0" normalizeH="0" baseline="0" noProof="0">
                <a:ln>
                  <a:noFill/>
                </a:ln>
                <a:solidFill>
                  <a:prstClr val="black"/>
                </a:solidFill>
                <a:effectLst/>
                <a:uLnTx/>
                <a:uFillTx/>
                <a:latin typeface="Calibri" panose="020F0502020204030204"/>
                <a:ea typeface="+mn-ea"/>
                <a:cs typeface="+mn-cs"/>
              </a:rPr>
              <a:t>Previous Victimisation</a:t>
            </a:r>
            <a:r>
              <a:rPr kumimoji="0" lang="en-GB" sz="2200" b="0" i="0" u="none" strike="noStrike" kern="1200" cap="none" spc="0" normalizeH="0" baseline="0" noProof="0">
                <a:ln>
                  <a:noFill/>
                </a:ln>
                <a:solidFill>
                  <a:prstClr val="black"/>
                </a:solidFill>
                <a:effectLst/>
                <a:uLnTx/>
                <a:uFillTx/>
                <a:latin typeface="Calibri" panose="020F0502020204030204"/>
                <a:ea typeface="+mn-ea"/>
                <a:cs typeface="+mn-cs"/>
              </a:rPr>
              <a:t>: Individuals who have been victims of crime before are sometimes more likely to be victimised again. This can be due to various factors, including psychological impacts and changes in behaviour</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none" strike="noStrike" kern="1200" cap="none" spc="0" normalizeH="0" baseline="0" noProof="0">
                <a:ln>
                  <a:noFill/>
                </a:ln>
                <a:solidFill>
                  <a:prstClr val="black"/>
                </a:solidFill>
                <a:effectLst/>
                <a:uLnTx/>
                <a:uFillTx/>
                <a:latin typeface="Calibri" panose="020F0502020204030204"/>
                <a:ea typeface="+mn-ea"/>
                <a:cs typeface="+mn-cs"/>
              </a:rPr>
              <a:t>Social Environment</a:t>
            </a:r>
            <a:r>
              <a:rPr kumimoji="0" lang="en-GB" sz="2200" b="0" i="0" u="none" strike="noStrike" kern="1200" cap="none" spc="0" normalizeH="0" baseline="0" noProof="0">
                <a:ln>
                  <a:noFill/>
                </a:ln>
                <a:solidFill>
                  <a:prstClr val="black"/>
                </a:solidFill>
                <a:effectLst/>
                <a:uLnTx/>
                <a:uFillTx/>
                <a:latin typeface="Calibri" panose="020F0502020204030204"/>
                <a:ea typeface="+mn-ea"/>
                <a:cs typeface="+mn-cs"/>
              </a:rPr>
              <a:t>: Being part of a social network that includes individuals involved in criminal activities can increase the risk of becoming a victim. </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none" strike="noStrike" kern="1200" cap="none" spc="0" normalizeH="0" baseline="0" noProof="0">
                <a:ln>
                  <a:noFill/>
                </a:ln>
                <a:solidFill>
                  <a:prstClr val="black"/>
                </a:solidFill>
                <a:effectLst/>
                <a:uLnTx/>
                <a:uFillTx/>
                <a:latin typeface="Calibri" panose="020F0502020204030204"/>
                <a:ea typeface="+mn-ea"/>
                <a:cs typeface="+mn-cs"/>
              </a:rPr>
              <a:t>Lack of Awareness</a:t>
            </a:r>
            <a:r>
              <a:rPr kumimoji="0" lang="en-GB" sz="2200" b="0" i="0" u="none" strike="noStrike" kern="1200" cap="none" spc="0" normalizeH="0" baseline="0" noProof="0">
                <a:ln>
                  <a:noFill/>
                </a:ln>
                <a:solidFill>
                  <a:prstClr val="black"/>
                </a:solidFill>
                <a:effectLst/>
                <a:uLnTx/>
                <a:uFillTx/>
                <a:latin typeface="Calibri" panose="020F0502020204030204"/>
                <a:ea typeface="+mn-ea"/>
                <a:cs typeface="+mn-cs"/>
              </a:rPr>
              <a:t>: Not taking necessary precautions, such as securing one's home or being aware of surroundings, can make individuals more susceptible to crime</a:t>
            </a:r>
          </a:p>
          <a:p>
            <a:endParaRPr lang="en-GB"/>
          </a:p>
        </p:txBody>
      </p:sp>
    </p:spTree>
    <p:extLst>
      <p:ext uri="{BB962C8B-B14F-4D97-AF65-F5344CB8AC3E}">
        <p14:creationId xmlns:p14="http://schemas.microsoft.com/office/powerpoint/2010/main" val="1680473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D8061-7DB4-E4F7-96D4-0BF08800CA2C}"/>
              </a:ext>
            </a:extLst>
          </p:cNvPr>
          <p:cNvSpPr>
            <a:spLocks noGrp="1"/>
          </p:cNvSpPr>
          <p:nvPr>
            <p:ph type="title"/>
          </p:nvPr>
        </p:nvSpPr>
        <p:spPr>
          <a:xfrm>
            <a:off x="761800" y="762001"/>
            <a:ext cx="5334197" cy="946242"/>
          </a:xfrm>
        </p:spPr>
        <p:txBody>
          <a:bodyPr anchor="ctr">
            <a:normAutofit/>
          </a:bodyPr>
          <a:lstStyle/>
          <a:p>
            <a:r>
              <a:rPr lang="en-GB" sz="4000"/>
              <a:t>What are the theories?</a:t>
            </a:r>
            <a:endParaRPr lang="en-US" sz="4000"/>
          </a:p>
        </p:txBody>
      </p:sp>
      <p:sp>
        <p:nvSpPr>
          <p:cNvPr id="3" name="Content Placeholder 2">
            <a:extLst>
              <a:ext uri="{FF2B5EF4-FFF2-40B4-BE49-F238E27FC236}">
                <a16:creationId xmlns:a16="http://schemas.microsoft.com/office/drawing/2014/main" id="{89EBC3CA-E84D-6BB6-2DF9-D3913005DD54}"/>
              </a:ext>
            </a:extLst>
          </p:cNvPr>
          <p:cNvSpPr>
            <a:spLocks noGrp="1"/>
          </p:cNvSpPr>
          <p:nvPr>
            <p:ph idx="1"/>
          </p:nvPr>
        </p:nvSpPr>
        <p:spPr>
          <a:xfrm>
            <a:off x="474253" y="2053301"/>
            <a:ext cx="5621744" cy="4186778"/>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000" dirty="0">
                <a:latin typeface="Calibri" panose="020F0502020204030204"/>
              </a:rPr>
              <a:t>What are the theories that explain why people become victims?</a:t>
            </a:r>
            <a:endParaRPr kumimoji="0" lang="en-GB" sz="2000" b="0" i="0" u="none" strike="noStrike" kern="1200" cap="none" spc="0" normalizeH="0" baseline="0" noProof="0" dirty="0">
              <a:ln>
                <a:noFill/>
              </a:ln>
              <a:effectLst/>
              <a:uLnTx/>
              <a:uFillTx/>
              <a:latin typeface="Calibri" panose="020F0502020204030204"/>
              <a:ea typeface="Calibri"/>
              <a:cs typeface="Calibri"/>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000" dirty="0">
                <a:latin typeface="Calibri" panose="020F0502020204030204"/>
              </a:rPr>
              <a:t>Here are some theories</a:t>
            </a:r>
            <a:r>
              <a:rPr kumimoji="0" lang="en-GB" sz="2000" b="0" i="0" u="none" strike="noStrike" kern="1200" cap="none" spc="0" normalizeH="0" baseline="0" noProof="0" dirty="0">
                <a:ln>
                  <a:noFill/>
                </a:ln>
                <a:effectLst/>
                <a:uLnTx/>
                <a:uFillTx/>
                <a:latin typeface="Calibri" panose="020F0502020204030204"/>
                <a:ea typeface="+mn-ea"/>
                <a:cs typeface="+mn-cs"/>
              </a:rPr>
              <a:t> to explain why:</a:t>
            </a:r>
            <a:endParaRPr kumimoji="0" lang="en-GB" sz="2000" b="0" i="0" u="none" strike="noStrike" kern="1200" cap="none" spc="0" normalizeH="0" baseline="0" noProof="0" dirty="0">
              <a:ln>
                <a:noFill/>
              </a:ln>
              <a:effectLst/>
              <a:uLnTx/>
              <a:uFillTx/>
              <a:latin typeface="Calibri" panose="020F0502020204030204"/>
              <a:ea typeface="Calibri"/>
              <a:cs typeface="Calibri"/>
            </a:endParaRPr>
          </a:p>
          <a:p>
            <a:pPr marL="0" marR="0" lvl="0" indent="0" defTabSz="914400" rtl="0" eaLnBrk="1" fontAlgn="auto" latinLnBrk="0" hangingPunct="1">
              <a:spcBef>
                <a:spcPts val="1000"/>
              </a:spcBef>
              <a:spcAft>
                <a:spcPts val="0"/>
              </a:spcAft>
              <a:buClrTx/>
              <a:buSzTx/>
              <a:buNone/>
              <a:tabLst/>
              <a:defRPr/>
            </a:pPr>
            <a:r>
              <a:rPr kumimoji="0" lang="en-GB" sz="2000" b="0" i="1" u="none" strike="noStrike" kern="1200" cap="none" spc="0" normalizeH="0" baseline="0" noProof="0" dirty="0">
                <a:ln>
                  <a:noFill/>
                </a:ln>
                <a:effectLst/>
                <a:uLnTx/>
                <a:uFillTx/>
                <a:latin typeface="Calibri" panose="020F0502020204030204"/>
                <a:ea typeface="+mn-ea"/>
                <a:cs typeface="+mn-cs"/>
              </a:rPr>
              <a:t>	-Victim Precipitation Theory</a:t>
            </a:r>
            <a:endParaRPr kumimoji="0" lang="en-GB" sz="2000" b="0" i="1" u="none" strike="noStrike" kern="1200" cap="none" spc="0" normalizeH="0" baseline="0" noProof="0" dirty="0">
              <a:ln>
                <a:noFill/>
              </a:ln>
              <a:effectLst/>
              <a:uLnTx/>
              <a:uFillTx/>
              <a:latin typeface="Calibri" panose="020F0502020204030204"/>
              <a:ea typeface="Calibri"/>
              <a:cs typeface="Calibri"/>
            </a:endParaRPr>
          </a:p>
          <a:p>
            <a:pPr marL="0" marR="0" lvl="0" indent="0" defTabSz="914400" rtl="0" eaLnBrk="1" fontAlgn="auto" latinLnBrk="0" hangingPunct="1">
              <a:spcBef>
                <a:spcPts val="1000"/>
              </a:spcBef>
              <a:spcAft>
                <a:spcPts val="0"/>
              </a:spcAft>
              <a:buClrTx/>
              <a:buSzTx/>
              <a:buNone/>
              <a:tabLst/>
              <a:defRPr/>
            </a:pPr>
            <a:r>
              <a:rPr kumimoji="0" lang="en-GB" sz="2000" b="0" i="1" u="none" strike="noStrike" kern="1200" cap="none" spc="0" normalizeH="0" baseline="0" noProof="0" dirty="0">
                <a:ln>
                  <a:noFill/>
                </a:ln>
                <a:effectLst/>
                <a:uLnTx/>
                <a:uFillTx/>
                <a:latin typeface="Calibri" panose="020F0502020204030204"/>
                <a:ea typeface="+mn-ea"/>
                <a:cs typeface="+mn-cs"/>
              </a:rPr>
              <a:t>	-Lifestyle Theory</a:t>
            </a:r>
            <a:endParaRPr kumimoji="0" lang="en-GB" sz="2000" b="0" i="1" u="none" strike="noStrike" kern="1200" cap="none" spc="0" normalizeH="0" baseline="0" noProof="0" dirty="0">
              <a:ln>
                <a:noFill/>
              </a:ln>
              <a:effectLst/>
              <a:uLnTx/>
              <a:uFillTx/>
              <a:latin typeface="Calibri" panose="020F0502020204030204"/>
              <a:ea typeface="Calibri"/>
              <a:cs typeface="Calibri"/>
            </a:endParaRPr>
          </a:p>
          <a:p>
            <a:pPr marL="0" marR="0" lvl="0" indent="0" defTabSz="914400" rtl="0" eaLnBrk="1" fontAlgn="auto" latinLnBrk="0" hangingPunct="1">
              <a:spcBef>
                <a:spcPts val="1000"/>
              </a:spcBef>
              <a:spcAft>
                <a:spcPts val="0"/>
              </a:spcAft>
              <a:buClrTx/>
              <a:buSzTx/>
              <a:buNone/>
              <a:tabLst/>
              <a:defRPr/>
            </a:pPr>
            <a:r>
              <a:rPr kumimoji="0" lang="en-GB" sz="2000" b="0" i="1" u="none" strike="noStrike" kern="1200" cap="none" spc="0" normalizeH="0" baseline="0" noProof="0" dirty="0">
                <a:ln>
                  <a:noFill/>
                </a:ln>
                <a:effectLst/>
                <a:uLnTx/>
                <a:uFillTx/>
                <a:latin typeface="Calibri" panose="020F0502020204030204"/>
                <a:ea typeface="+mn-ea"/>
                <a:cs typeface="+mn-cs"/>
              </a:rPr>
              <a:t>	-Deviant Place Theory</a:t>
            </a:r>
            <a:endParaRPr kumimoji="0" lang="en-GB" sz="2000" b="0" i="1" u="none" strike="noStrike" kern="1200" cap="none" spc="0" normalizeH="0" baseline="0" noProof="0" dirty="0">
              <a:ln>
                <a:noFill/>
              </a:ln>
              <a:effectLst/>
              <a:uLnTx/>
              <a:uFillTx/>
              <a:latin typeface="Calibri" panose="020F0502020204030204"/>
              <a:ea typeface="Calibri"/>
              <a:cs typeface="Calibri"/>
            </a:endParaRPr>
          </a:p>
          <a:p>
            <a:pPr marL="0" marR="0" lvl="0" indent="0" defTabSz="914400" rtl="0" eaLnBrk="1" fontAlgn="auto" latinLnBrk="0" hangingPunct="1">
              <a:spcBef>
                <a:spcPts val="1000"/>
              </a:spcBef>
              <a:spcAft>
                <a:spcPts val="0"/>
              </a:spcAft>
              <a:buClrTx/>
              <a:buSzTx/>
              <a:buNone/>
              <a:tabLst/>
              <a:defRPr/>
            </a:pPr>
            <a:r>
              <a:rPr kumimoji="0" lang="en-GB" sz="2000" b="0" i="1" u="none" strike="noStrike" kern="1200" cap="none" spc="0" normalizeH="0" baseline="0" noProof="0" dirty="0">
                <a:ln>
                  <a:noFill/>
                </a:ln>
                <a:effectLst/>
                <a:uLnTx/>
                <a:uFillTx/>
                <a:latin typeface="Calibri" panose="020F0502020204030204"/>
                <a:ea typeface="+mn-ea"/>
                <a:cs typeface="+mn-cs"/>
              </a:rPr>
              <a:t>	-Routine Activities Theory </a:t>
            </a:r>
          </a:p>
          <a:p>
            <a:pPr marL="0" marR="0" lvl="0" indent="0" defTabSz="914400" rtl="0" eaLnBrk="1" fontAlgn="auto" latinLnBrk="0" hangingPunct="1">
              <a:spcBef>
                <a:spcPts val="1000"/>
              </a:spcBef>
              <a:spcAft>
                <a:spcPts val="0"/>
              </a:spcAft>
              <a:buClrTx/>
              <a:buSzTx/>
              <a:buNone/>
              <a:tabLst/>
              <a:defRPr/>
            </a:pPr>
            <a:r>
              <a:rPr lang="en-GB" sz="2000" i="1" dirty="0">
                <a:latin typeface="Calibri" panose="020F0502020204030204"/>
              </a:rPr>
              <a:t>	</a:t>
            </a:r>
          </a:p>
        </p:txBody>
      </p:sp>
      <p:pic>
        <p:nvPicPr>
          <p:cNvPr id="5" name="Picture 4" descr="Red toy person in front of two lines of white figures">
            <a:extLst>
              <a:ext uri="{FF2B5EF4-FFF2-40B4-BE49-F238E27FC236}">
                <a16:creationId xmlns:a16="http://schemas.microsoft.com/office/drawing/2014/main" id="{12DB0A0D-A5DC-19E1-DC22-6227435BE86A}"/>
              </a:ext>
            </a:extLst>
          </p:cNvPr>
          <p:cNvPicPr>
            <a:picLocks noChangeAspect="1"/>
          </p:cNvPicPr>
          <p:nvPr/>
        </p:nvPicPr>
        <p:blipFill>
          <a:blip r:embed="rId2"/>
          <a:srcRect l="26185" r="22664"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76303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E058F-8A51-C0C0-5604-DC39BB3321D5}"/>
              </a:ext>
            </a:extLst>
          </p:cNvPr>
          <p:cNvSpPr>
            <a:spLocks noGrp="1"/>
          </p:cNvSpPr>
          <p:nvPr>
            <p:ph type="title"/>
          </p:nvPr>
        </p:nvSpPr>
        <p:spPr/>
        <p:txBody>
          <a:bodyPr anchor="b">
            <a:normAutofit/>
          </a:bodyPr>
          <a:lstStyle/>
          <a:p>
            <a:r>
              <a:rPr lang="en-GB"/>
              <a:t>Routine Activities Theory</a:t>
            </a:r>
            <a:br>
              <a:rPr lang="en-GB"/>
            </a:br>
            <a:r>
              <a:rPr lang="en-GB"/>
              <a:t>Cohen and Felson (1979)</a:t>
            </a:r>
          </a:p>
        </p:txBody>
      </p:sp>
      <p:sp>
        <p:nvSpPr>
          <p:cNvPr id="3" name="Content Placeholder 2">
            <a:extLst>
              <a:ext uri="{FF2B5EF4-FFF2-40B4-BE49-F238E27FC236}">
                <a16:creationId xmlns:a16="http://schemas.microsoft.com/office/drawing/2014/main" id="{7C1C463A-4DF2-B679-626F-C4F7518F03EB}"/>
              </a:ext>
            </a:extLst>
          </p:cNvPr>
          <p:cNvSpPr>
            <a:spLocks noGrp="1"/>
          </p:cNvSpPr>
          <p:nvPr>
            <p:ph sz="half" idx="1"/>
          </p:nvPr>
        </p:nvSpPr>
        <p:spPr>
          <a:xfrm>
            <a:off x="604156" y="2123768"/>
            <a:ext cx="5491843" cy="4369107"/>
          </a:xfrm>
        </p:spPr>
        <p:txBody>
          <a:bodyPr>
            <a:normAutofit fontScale="92500" lnSpcReduction="20000"/>
          </a:bodyPr>
          <a:lstStyle/>
          <a:p>
            <a:r>
              <a:rPr lang="en-GB" dirty="0"/>
              <a:t>A crime requires 3 elements </a:t>
            </a:r>
          </a:p>
          <a:p>
            <a:pPr marL="0" indent="0">
              <a:buNone/>
            </a:pPr>
            <a:r>
              <a:rPr lang="en-GB" dirty="0"/>
              <a:t>Its focus is on situations where crimes can happen rather than offenders.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availability of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suitable targets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such as homes containing easily saleable goods.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absence of capable guardians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such as police, homeowners, neighbours &amp; home security.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presence of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motivated or likely  offenders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ready to engage in  criminal behaviour.  </a:t>
            </a:r>
          </a:p>
          <a:p>
            <a:pPr marL="0" indent="0">
              <a:buNone/>
            </a:pPr>
            <a:endParaRPr lang="en-GB" dirty="0"/>
          </a:p>
          <a:p>
            <a:pPr marL="0" indent="0">
              <a:buNone/>
            </a:pPr>
            <a:endParaRPr lang="en-GB" dirty="0"/>
          </a:p>
        </p:txBody>
      </p:sp>
      <p:pic>
        <p:nvPicPr>
          <p:cNvPr id="10242" name="Picture 2" descr="Routine Activities Theory: Definition &amp; Examples">
            <a:extLst>
              <a:ext uri="{FF2B5EF4-FFF2-40B4-BE49-F238E27FC236}">
                <a16:creationId xmlns:a16="http://schemas.microsoft.com/office/drawing/2014/main" id="{44057D9B-6045-981E-08E0-FE06BE7D41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8359" y="1508125"/>
            <a:ext cx="4928398" cy="4713214"/>
          </a:xfrm>
          <a:prstGeom prst="rect">
            <a:avLst/>
          </a:prstGeom>
          <a:solidFill>
            <a:srgbClr val="FFFFFF"/>
          </a:solidFill>
        </p:spPr>
      </p:pic>
    </p:spTree>
    <p:extLst>
      <p:ext uri="{BB962C8B-B14F-4D97-AF65-F5344CB8AC3E}">
        <p14:creationId xmlns:p14="http://schemas.microsoft.com/office/powerpoint/2010/main" val="27170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FA4468-89B8-4BA1-FABB-E6BE17AADB74}"/>
              </a:ext>
            </a:extLst>
          </p:cNvPr>
          <p:cNvSpPr>
            <a:spLocks noGrp="1"/>
          </p:cNvSpPr>
          <p:nvPr>
            <p:ph type="title"/>
          </p:nvPr>
        </p:nvSpPr>
        <p:spPr/>
        <p:txBody>
          <a:bodyPr/>
          <a:lstStyle/>
          <a:p>
            <a:r>
              <a:rPr lang="en-GB"/>
              <a:t>Theory limitations</a:t>
            </a:r>
          </a:p>
        </p:txBody>
      </p:sp>
      <p:sp>
        <p:nvSpPr>
          <p:cNvPr id="6" name="Content Placeholder 5">
            <a:extLst>
              <a:ext uri="{FF2B5EF4-FFF2-40B4-BE49-F238E27FC236}">
                <a16:creationId xmlns:a16="http://schemas.microsoft.com/office/drawing/2014/main" id="{CD6E7345-E389-011C-5B31-78F047000820}"/>
              </a:ext>
            </a:extLst>
          </p:cNvPr>
          <p:cNvSpPr>
            <a:spLocks noGrp="1"/>
          </p:cNvSpPr>
          <p:nvPr>
            <p:ph idx="1"/>
          </p:nvPr>
        </p:nvSpPr>
        <p:spPr/>
        <p:txBody>
          <a:bodyPr/>
          <a:lstStyle/>
          <a:p>
            <a:r>
              <a:rPr lang="en-GB"/>
              <a:t>It is a narrow view, it doesn’t factor in social context</a:t>
            </a:r>
          </a:p>
          <a:p>
            <a:r>
              <a:rPr lang="en-GB"/>
              <a:t>It is built on the idea of rational choice – doesn’t account for  impulsive crimes </a:t>
            </a:r>
          </a:p>
          <a:p>
            <a:r>
              <a:rPr lang="en-GB"/>
              <a:t>It risks placing an element of blame on the victim – wrong place, wrong time</a:t>
            </a:r>
          </a:p>
        </p:txBody>
      </p:sp>
    </p:spTree>
    <p:extLst>
      <p:ext uri="{BB962C8B-B14F-4D97-AF65-F5344CB8AC3E}">
        <p14:creationId xmlns:p14="http://schemas.microsoft.com/office/powerpoint/2010/main" val="6103383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90F1F-5277-81A9-4651-4226C4D02691}"/>
              </a:ext>
            </a:extLst>
          </p:cNvPr>
          <p:cNvSpPr>
            <a:spLocks noGrp="1"/>
          </p:cNvSpPr>
          <p:nvPr>
            <p:ph type="title"/>
          </p:nvPr>
        </p:nvSpPr>
        <p:spPr/>
        <p:txBody>
          <a:bodyPr>
            <a:normAutofit/>
          </a:bodyPr>
          <a:lstStyle/>
          <a:p>
            <a:pPr algn="ctr"/>
            <a:r>
              <a:rPr lang="en-GB" sz="4000"/>
              <a:t>Lifestyle Theory </a:t>
            </a:r>
            <a:br>
              <a:rPr lang="en-GB"/>
            </a:br>
            <a:r>
              <a:rPr lang="en-GB"/>
              <a:t>Hindelang, Gottfredson, and Garofalo (1978)</a:t>
            </a:r>
          </a:p>
        </p:txBody>
      </p:sp>
      <p:graphicFrame>
        <p:nvGraphicFramePr>
          <p:cNvPr id="4" name="Content Placeholder 3">
            <a:extLst>
              <a:ext uri="{FF2B5EF4-FFF2-40B4-BE49-F238E27FC236}">
                <a16:creationId xmlns:a16="http://schemas.microsoft.com/office/drawing/2014/main" id="{F8375025-34AF-85C5-9340-A2A9D3427011}"/>
              </a:ext>
            </a:extLst>
          </p:cNvPr>
          <p:cNvGraphicFramePr>
            <a:graphicFrameLocks noGrp="1"/>
          </p:cNvGraphicFramePr>
          <p:nvPr>
            <p:ph idx="1"/>
            <p:extLst>
              <p:ext uri="{D42A27DB-BD31-4B8C-83A1-F6EECF244321}">
                <p14:modId xmlns:p14="http://schemas.microsoft.com/office/powerpoint/2010/main" val="4000723346"/>
              </p:ext>
            </p:extLst>
          </p:nvPr>
        </p:nvGraphicFramePr>
        <p:xfrm>
          <a:off x="6828502" y="1690688"/>
          <a:ext cx="4525297" cy="4486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039E114-3656-DC30-5B41-BAA90FF8E286}"/>
              </a:ext>
            </a:extLst>
          </p:cNvPr>
          <p:cNvSpPr txBox="1"/>
          <p:nvPr/>
        </p:nvSpPr>
        <p:spPr>
          <a:xfrm>
            <a:off x="530942" y="2035277"/>
            <a:ext cx="6091084" cy="4154984"/>
          </a:xfrm>
          <a:prstGeom prst="rect">
            <a:avLst/>
          </a:prstGeom>
          <a:noFill/>
        </p:spPr>
        <p:txBody>
          <a:bodyPr wrap="square" rtlCol="0">
            <a:spAutoFit/>
          </a:bodyPr>
          <a:lstStyle/>
          <a:p>
            <a:r>
              <a:rPr lang="en-GB" sz="2400"/>
              <a:t>Closely related to Routine Activity Theory, this theory also suggests that crimes occur when 3 aspects converge – </a:t>
            </a:r>
          </a:p>
          <a:p>
            <a:r>
              <a:rPr lang="en-GB" sz="2400"/>
              <a:t>Suitable target</a:t>
            </a:r>
          </a:p>
          <a:p>
            <a:r>
              <a:rPr lang="en-GB" sz="2400"/>
              <a:t>Absence of protection</a:t>
            </a:r>
          </a:p>
          <a:p>
            <a:r>
              <a:rPr lang="en-GB" sz="2400"/>
              <a:t>Motivated offender</a:t>
            </a:r>
          </a:p>
          <a:p>
            <a:endParaRPr lang="en-GB" sz="2400"/>
          </a:p>
          <a:p>
            <a:r>
              <a:rPr lang="en-GB" sz="2400"/>
              <a:t>However, this theory emphasises that the ‘victim’s’ life choices contribute to their victimisation.</a:t>
            </a:r>
          </a:p>
          <a:p>
            <a:r>
              <a:rPr lang="en-GB" sz="2400"/>
              <a:t> </a:t>
            </a:r>
          </a:p>
        </p:txBody>
      </p:sp>
    </p:spTree>
    <p:extLst>
      <p:ext uri="{BB962C8B-B14F-4D97-AF65-F5344CB8AC3E}">
        <p14:creationId xmlns:p14="http://schemas.microsoft.com/office/powerpoint/2010/main" val="16400174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hicken wire close-up">
            <a:extLst>
              <a:ext uri="{FF2B5EF4-FFF2-40B4-BE49-F238E27FC236}">
                <a16:creationId xmlns:a16="http://schemas.microsoft.com/office/drawing/2014/main" id="{371494C2-49FF-9415-0C19-95F0D2F14AC8}"/>
              </a:ext>
            </a:extLst>
          </p:cNvPr>
          <p:cNvPicPr>
            <a:picLocks noChangeAspect="1"/>
          </p:cNvPicPr>
          <p:nvPr/>
        </p:nvPicPr>
        <p:blipFill>
          <a:blip r:embed="rId2"/>
          <a:srcRect l="21835" r="25505" b="-2"/>
          <a:stretch>
            <a:fillRect/>
          </a:stretch>
        </p:blipFill>
        <p:spPr>
          <a:xfrm>
            <a:off x="-1" y="-2"/>
            <a:ext cx="5410198" cy="6858002"/>
          </a:xfrm>
          <a:prstGeom prst="rect">
            <a:avLst/>
          </a:prstGeom>
        </p:spPr>
      </p:pic>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90024-C8D4-C999-81F6-97757C45E9F1}"/>
              </a:ext>
            </a:extLst>
          </p:cNvPr>
          <p:cNvSpPr>
            <a:spLocks noGrp="1"/>
          </p:cNvSpPr>
          <p:nvPr>
            <p:ph type="title"/>
          </p:nvPr>
        </p:nvSpPr>
        <p:spPr>
          <a:xfrm>
            <a:off x="6115317" y="405685"/>
            <a:ext cx="5464968" cy="1559301"/>
          </a:xfrm>
        </p:spPr>
        <p:txBody>
          <a:bodyPr>
            <a:normAutofit/>
          </a:bodyPr>
          <a:lstStyle/>
          <a:p>
            <a:r>
              <a:rPr lang="en-GB" sz="4000"/>
              <a:t>Deviant place theory- Rodney Stark(1987)</a:t>
            </a:r>
          </a:p>
        </p:txBody>
      </p:sp>
      <p:sp>
        <p:nvSpPr>
          <p:cNvPr id="6" name="Content Placeholder 5">
            <a:extLst>
              <a:ext uri="{FF2B5EF4-FFF2-40B4-BE49-F238E27FC236}">
                <a16:creationId xmlns:a16="http://schemas.microsoft.com/office/drawing/2014/main" id="{5091D76B-1D9A-1415-12B3-8AB398279B80}"/>
              </a:ext>
            </a:extLst>
          </p:cNvPr>
          <p:cNvSpPr>
            <a:spLocks noGrp="1"/>
          </p:cNvSpPr>
          <p:nvPr>
            <p:ph idx="1"/>
          </p:nvPr>
        </p:nvSpPr>
        <p:spPr>
          <a:xfrm>
            <a:off x="5694947" y="2285999"/>
            <a:ext cx="6288506" cy="4403559"/>
          </a:xfrm>
        </p:spPr>
        <p:txBody>
          <a:bodyPr anchor="ctr">
            <a:normAutofit/>
          </a:bodyPr>
          <a:lstStyle/>
          <a:p>
            <a:pPr marL="0" indent="0">
              <a:buNone/>
            </a:pPr>
            <a:r>
              <a:rPr lang="en-GB" sz="2400"/>
              <a:t>Has an overlap with lifestyle theory</a:t>
            </a:r>
          </a:p>
          <a:p>
            <a:pPr marL="0" indent="0">
              <a:buNone/>
            </a:pPr>
            <a:r>
              <a:rPr lang="en-GB" sz="2400"/>
              <a:t>Posits that individuals are more likely to become victims if repeatedly exposed to areas of high disorganisation (Deviant places)</a:t>
            </a:r>
          </a:p>
          <a:p>
            <a:pPr marL="0" indent="0">
              <a:buNone/>
            </a:pPr>
            <a:r>
              <a:rPr lang="en-GB" sz="2400"/>
              <a:t>This exposure increases their risk of being victimised. </a:t>
            </a:r>
          </a:p>
          <a:p>
            <a:pPr marL="0" indent="0">
              <a:buNone/>
            </a:pPr>
            <a:endParaRPr lang="en-GB" sz="2400"/>
          </a:p>
          <a:p>
            <a:pPr marL="0" indent="0">
              <a:buNone/>
            </a:pPr>
            <a:r>
              <a:rPr lang="en-GB" sz="2400"/>
              <a:t>Does not focus on the person or their lifestyle, but their location</a:t>
            </a:r>
          </a:p>
        </p:txBody>
      </p:sp>
    </p:spTree>
    <p:extLst>
      <p:ext uri="{BB962C8B-B14F-4D97-AF65-F5344CB8AC3E}">
        <p14:creationId xmlns:p14="http://schemas.microsoft.com/office/powerpoint/2010/main" val="25915324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B366F-AEBC-CEC8-ABFA-D9FF77614FF1}"/>
              </a:ext>
            </a:extLst>
          </p:cNvPr>
          <p:cNvSpPr>
            <a:spLocks noGrp="1"/>
          </p:cNvSpPr>
          <p:nvPr>
            <p:ph type="title"/>
          </p:nvPr>
        </p:nvSpPr>
        <p:spPr>
          <a:xfrm>
            <a:off x="838200" y="365125"/>
            <a:ext cx="10515600" cy="1325563"/>
          </a:xfrm>
        </p:spPr>
        <p:txBody>
          <a:bodyPr>
            <a:normAutofit/>
          </a:bodyPr>
          <a:lstStyle/>
          <a:p>
            <a:pPr marL="0" marR="0" lvl="0" indent="0" defTabSz="914400" rtl="0" eaLnBrk="1" fontAlgn="auto" latinLnBrk="0" hangingPunct="1">
              <a:spcBef>
                <a:spcPts val="1000"/>
              </a:spcBef>
              <a:spcAft>
                <a:spcPts val="0"/>
              </a:spcAft>
              <a:tabLst/>
              <a:defRPr/>
            </a:pPr>
            <a:r>
              <a:rPr kumimoji="0" lang="en-GB" sz="4200" b="0" u="none" strike="noStrike" kern="1200" cap="none" spc="0" normalizeH="0" baseline="0" noProof="0">
                <a:ln>
                  <a:noFill/>
                </a:ln>
                <a:effectLst/>
                <a:uLnTx/>
                <a:uFillTx/>
                <a:ea typeface="+mn-ea"/>
                <a:cs typeface="+mn-cs"/>
              </a:rPr>
              <a:t>Victim Precipitation Theory</a:t>
            </a:r>
            <a:br>
              <a:rPr kumimoji="0" lang="en-GB" sz="4200" b="0" i="1" u="none" strike="noStrike" kern="1200" cap="none" spc="0" normalizeH="0" baseline="0" noProof="0">
                <a:ln>
                  <a:noFill/>
                </a:ln>
                <a:effectLst/>
                <a:uLnTx/>
                <a:uFillTx/>
                <a:latin typeface="Calibri" panose="020F0502020204030204"/>
                <a:ea typeface="Calibri"/>
                <a:cs typeface="Calibri"/>
              </a:rPr>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1065C9-21B2-5F60-7234-E1CCD00400D4}"/>
              </a:ext>
            </a:extLst>
          </p:cNvPr>
          <p:cNvSpPr>
            <a:spLocks noGrp="1"/>
          </p:cNvSpPr>
          <p:nvPr>
            <p:ph idx="1"/>
          </p:nvPr>
        </p:nvSpPr>
        <p:spPr>
          <a:xfrm>
            <a:off x="838200" y="1929384"/>
            <a:ext cx="10515600" cy="4251960"/>
          </a:xfrm>
        </p:spPr>
        <p:txBody>
          <a:bodyPr>
            <a:normAutofit/>
          </a:bodyPr>
          <a:lstStyle/>
          <a:p>
            <a:r>
              <a:rPr lang="en-GB" dirty="0"/>
              <a:t>This theory argues that a victim's actions can contribute to or instigate the crimes or harms done to them</a:t>
            </a:r>
          </a:p>
          <a:p>
            <a:r>
              <a:rPr lang="en-GB" dirty="0"/>
              <a:t>Their characteristics can precipitate the crime </a:t>
            </a:r>
          </a:p>
          <a:p>
            <a:pPr marL="0" indent="0">
              <a:buNone/>
            </a:pPr>
            <a:r>
              <a:rPr lang="en-GB" dirty="0"/>
              <a:t>E.g. a hate crime against a minority person, their minority played a part so to speak.</a:t>
            </a:r>
          </a:p>
          <a:p>
            <a:pPr marL="0" indent="0">
              <a:buNone/>
            </a:pPr>
            <a:endParaRPr lang="en-GB" dirty="0"/>
          </a:p>
          <a:p>
            <a:r>
              <a:rPr lang="en-GB" dirty="0"/>
              <a:t>This theory does not only involve hate crimes directed at specific groups of people. It might also involve occupations or activities.</a:t>
            </a:r>
          </a:p>
        </p:txBody>
      </p:sp>
    </p:spTree>
    <p:extLst>
      <p:ext uri="{BB962C8B-B14F-4D97-AF65-F5344CB8AC3E}">
        <p14:creationId xmlns:p14="http://schemas.microsoft.com/office/powerpoint/2010/main" val="3039729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6480A9-BA8B-1787-BBCE-ACF18D1F5568}"/>
              </a:ext>
            </a:extLst>
          </p:cNvPr>
          <p:cNvSpPr>
            <a:spLocks noGrp="1"/>
          </p:cNvSpPr>
          <p:nvPr>
            <p:ph type="title"/>
          </p:nvPr>
        </p:nvSpPr>
        <p:spPr>
          <a:xfrm>
            <a:off x="630936" y="640080"/>
            <a:ext cx="4818888" cy="1481328"/>
          </a:xfrm>
        </p:spPr>
        <p:txBody>
          <a:bodyPr anchor="b">
            <a:normAutofit/>
          </a:bodyPr>
          <a:lstStyle/>
          <a:p>
            <a:r>
              <a:rPr lang="en-GB" sz="4600"/>
              <a:t>Victim precipitation theory cont</a:t>
            </a:r>
          </a:p>
        </p:txBody>
      </p:sp>
      <p:sp>
        <p:nvSpPr>
          <p:cNvPr id="104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265E22-32B6-E7D3-9D66-A5EFD742EC56}"/>
              </a:ext>
            </a:extLst>
          </p:cNvPr>
          <p:cNvSpPr>
            <a:spLocks noGrp="1"/>
          </p:cNvSpPr>
          <p:nvPr>
            <p:ph idx="1"/>
          </p:nvPr>
        </p:nvSpPr>
        <p:spPr>
          <a:xfrm>
            <a:off x="289210" y="2660903"/>
            <a:ext cx="10533688" cy="3874807"/>
          </a:xfrm>
        </p:spPr>
        <p:txBody>
          <a:bodyPr anchor="t">
            <a:normAutofit/>
          </a:bodyPr>
          <a:lstStyle/>
          <a:p>
            <a:pPr marL="0" indent="0">
              <a:buNone/>
            </a:pPr>
            <a:r>
              <a:rPr lang="en-GB" sz="1800" dirty="0"/>
              <a:t>The victim is viewed as an active participant in the crime </a:t>
            </a:r>
          </a:p>
          <a:p>
            <a:pPr marL="0" indent="0">
              <a:buNone/>
            </a:pPr>
            <a:r>
              <a:rPr lang="en-GB" sz="1800" dirty="0"/>
              <a:t>2 elements of this theory</a:t>
            </a:r>
          </a:p>
          <a:p>
            <a:pPr>
              <a:buFontTx/>
              <a:buChar char="-"/>
            </a:pPr>
            <a:r>
              <a:rPr lang="en-GB" sz="1800" dirty="0"/>
              <a:t>The victims acts first</a:t>
            </a:r>
          </a:p>
          <a:p>
            <a:pPr>
              <a:buFontTx/>
              <a:buChar char="-"/>
            </a:pPr>
            <a:r>
              <a:rPr lang="en-GB" sz="1800" dirty="0"/>
              <a:t>The victim encourages or provokes the offender</a:t>
            </a:r>
          </a:p>
          <a:p>
            <a:pPr marL="0" indent="0">
              <a:buNone/>
            </a:pPr>
            <a:endParaRPr lang="en-GB" sz="1800" dirty="0"/>
          </a:p>
          <a:p>
            <a:pPr marL="0" indent="0">
              <a:buNone/>
            </a:pPr>
            <a:r>
              <a:rPr lang="en-GB" sz="1800" dirty="0"/>
              <a:t>Example</a:t>
            </a:r>
          </a:p>
          <a:p>
            <a:pPr marL="0" indent="0">
              <a:buNone/>
            </a:pPr>
            <a:r>
              <a:rPr lang="en-GB" sz="1800" dirty="0"/>
              <a:t>A man starts and argument with another, not a crime, and the other responds by hitting him (is a crime)</a:t>
            </a:r>
          </a:p>
          <a:p>
            <a:pPr marL="0" indent="0">
              <a:buNone/>
            </a:pPr>
            <a:r>
              <a:rPr lang="en-GB" sz="1800" dirty="0"/>
              <a:t>A woman stays with their partner even though they abuse them</a:t>
            </a:r>
          </a:p>
          <a:p>
            <a:pPr marL="0" indent="0">
              <a:buNone/>
            </a:pPr>
            <a:endParaRPr lang="en-GB" sz="1800" dirty="0"/>
          </a:p>
          <a:p>
            <a:pPr marL="0" indent="0">
              <a:buNone/>
            </a:pPr>
            <a:r>
              <a:rPr lang="en-GB" sz="1800" dirty="0"/>
              <a:t>NB the theory does not blame the victim, it simply explores what the potential cause of the crime were</a:t>
            </a:r>
          </a:p>
        </p:txBody>
      </p:sp>
      <p:pic>
        <p:nvPicPr>
          <p:cNvPr id="1026" name="Picture 2" descr="Victim Precipitation: Definition &amp; Theory Video">
            <a:extLst>
              <a:ext uri="{FF2B5EF4-FFF2-40B4-BE49-F238E27FC236}">
                <a16:creationId xmlns:a16="http://schemas.microsoft.com/office/drawing/2014/main" id="{A8B535E2-2245-EE0F-2289-F75AEEE719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416" b="8432"/>
          <a:stretch>
            <a:fillRect/>
          </a:stretch>
        </p:blipFill>
        <p:spPr bwMode="auto">
          <a:xfrm>
            <a:off x="6443822" y="1747254"/>
            <a:ext cx="5458968" cy="2584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7796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DF60147-F697-CBBD-E082-BAFD43E6C3F0}"/>
              </a:ext>
            </a:extLst>
          </p:cNvPr>
          <p:cNvSpPr>
            <a:spLocks noGrp="1"/>
          </p:cNvSpPr>
          <p:nvPr>
            <p:ph type="title"/>
          </p:nvPr>
        </p:nvSpPr>
        <p:spPr>
          <a:xfrm>
            <a:off x="479394" y="1070800"/>
            <a:ext cx="3939688" cy="5583126"/>
          </a:xfrm>
        </p:spPr>
        <p:txBody>
          <a:bodyPr>
            <a:normAutofit/>
          </a:bodyPr>
          <a:lstStyle/>
          <a:p>
            <a:pPr algn="r"/>
            <a:r>
              <a:rPr lang="en-GB" sz="8000"/>
              <a:t>Debrief</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4F5C1E18-6D53-831C-50FD-1BDAED22E834}"/>
              </a:ext>
            </a:extLst>
          </p:cNvPr>
          <p:cNvGraphicFramePr>
            <a:graphicFrameLocks noGrp="1"/>
          </p:cNvGraphicFramePr>
          <p:nvPr>
            <p:ph idx="1"/>
            <p:extLst>
              <p:ext uri="{D42A27DB-BD31-4B8C-83A1-F6EECF244321}">
                <p14:modId xmlns:p14="http://schemas.microsoft.com/office/powerpoint/2010/main" val="3548328499"/>
              </p:ext>
            </p:extLst>
          </p:nvPr>
        </p:nvGraphicFramePr>
        <p:xfrm>
          <a:off x="5037025" y="663678"/>
          <a:ext cx="6316775" cy="5996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3890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F3AFEDF6-29C8-4194-9440-D2D3AE6B67F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1B638557-5F2E-4F65-AC84-B03524E3000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AF2BF19-37C7-B18E-BE1C-38FF52F557FA}"/>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Any questions?</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icky notes with question marks">
            <a:extLst>
              <a:ext uri="{FF2B5EF4-FFF2-40B4-BE49-F238E27FC236}">
                <a16:creationId xmlns:a16="http://schemas.microsoft.com/office/drawing/2014/main" id="{DD7B15E8-CB24-8DAA-12A8-A1C1B6A724CB}"/>
              </a:ext>
            </a:extLst>
          </p:cNvPr>
          <p:cNvPicPr>
            <a:picLocks noChangeAspect="1"/>
          </p:cNvPicPr>
          <p:nvPr/>
        </p:nvPicPr>
        <p:blipFill>
          <a:blip r:embed="rId3"/>
          <a:srcRect l="17745" r="1530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1795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FE972-8AC5-306A-859C-CB331C0065BE}"/>
              </a:ext>
            </a:extLst>
          </p:cNvPr>
          <p:cNvSpPr>
            <a:spLocks noGrp="1"/>
          </p:cNvSpPr>
          <p:nvPr>
            <p:ph type="title"/>
          </p:nvPr>
        </p:nvSpPr>
        <p:spPr/>
        <p:txBody>
          <a:bodyPr/>
          <a:lstStyle/>
          <a:p>
            <a:r>
              <a:rPr lang="en-GB" dirty="0"/>
              <a:t>Helpful links </a:t>
            </a:r>
          </a:p>
        </p:txBody>
      </p:sp>
      <p:sp>
        <p:nvSpPr>
          <p:cNvPr id="3" name="Content Placeholder 2">
            <a:extLst>
              <a:ext uri="{FF2B5EF4-FFF2-40B4-BE49-F238E27FC236}">
                <a16:creationId xmlns:a16="http://schemas.microsoft.com/office/drawing/2014/main" id="{537D4297-EC0D-8A17-7598-19FF30DFF5E0}"/>
              </a:ext>
            </a:extLst>
          </p:cNvPr>
          <p:cNvSpPr>
            <a:spLocks noGrp="1"/>
          </p:cNvSpPr>
          <p:nvPr>
            <p:ph idx="1"/>
          </p:nvPr>
        </p:nvSpPr>
        <p:spPr/>
        <p:txBody>
          <a:bodyPr/>
          <a:lstStyle/>
          <a:p>
            <a:pPr marL="0" indent="0">
              <a:buNone/>
            </a:pPr>
            <a:endParaRPr lang="en-GB" dirty="0"/>
          </a:p>
          <a:p>
            <a:r>
              <a:rPr lang="en-GB" dirty="0">
                <a:hlinkClick r:id="rId2"/>
              </a:rPr>
              <a:t>Miers (1989)</a:t>
            </a:r>
            <a:endParaRPr lang="en-GB" dirty="0"/>
          </a:p>
          <a:p>
            <a:r>
              <a:rPr lang="en-GB" dirty="0">
                <a:hlinkClick r:id="rId3"/>
              </a:rPr>
              <a:t>Wolfgang (1958)</a:t>
            </a:r>
            <a:endParaRPr lang="en-GB" dirty="0"/>
          </a:p>
        </p:txBody>
      </p:sp>
    </p:spTree>
    <p:extLst>
      <p:ext uri="{BB962C8B-B14F-4D97-AF65-F5344CB8AC3E}">
        <p14:creationId xmlns:p14="http://schemas.microsoft.com/office/powerpoint/2010/main" val="9285087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utwyoe9iig41pno6yoe94ig2n2mbtz"/>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9.png"/></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1A68D58-4631-42FE-88D9-1985EADA9156}">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C595425-73B4-4661-8106-CB7D1A73B0B3}">
  <we:reference id="wa104379261" version="4.3.0.0" store="en-US" storeType="OMEX"/>
  <we:alternateReferences>
    <we:reference id="WA104379261" version="4.3.0.0" store="WA104379261" storeType="OMEX"/>
  </we:alternateReferences>
  <we:properties>
    <we:property name="MENTIMETER_QUESTION_ID_KEY" value="&quot;fr2mbvrz1kh8&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2.xml><?xml version="1.0" encoding="utf-8"?>
<ds:datastoreItem xmlns:ds="http://schemas.openxmlformats.org/officeDocument/2006/customXml" ds:itemID="{61CF82A0-F4E3-45B7-AF6D-1D89198889C4}">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762998EB-6732-4B4E-8323-3E7EF2B124FC}">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599</TotalTime>
  <Words>2766</Words>
  <Application>Microsoft Office PowerPoint</Application>
  <PresentationFormat>Widescreen</PresentationFormat>
  <Paragraphs>287</Paragraphs>
  <Slides>51</Slides>
  <Notes>7</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 THEORIES AND  IDEAL VICTIM BMLC5014 WEEK- 3</vt:lpstr>
      <vt:lpstr>Today’s session</vt:lpstr>
      <vt:lpstr>Answer honestly without thinking about it! Its anonymous</vt:lpstr>
      <vt:lpstr>PowerPoint Presentation</vt:lpstr>
      <vt:lpstr>Would anyone like to share their responses and provide a reasons why?</vt:lpstr>
      <vt:lpstr>Does a victim look a certain way?</vt:lpstr>
      <vt:lpstr>When you think of a victim, what do you imagine they look like?</vt:lpstr>
      <vt:lpstr>Did the images shown, influence what you thought?  </vt:lpstr>
      <vt:lpstr>Why do we make assumptions and create stereotypes?</vt:lpstr>
      <vt:lpstr>Stereotypes</vt:lpstr>
      <vt:lpstr>Gender role stereotypes</vt:lpstr>
      <vt:lpstr>Racial stereotypes</vt:lpstr>
      <vt:lpstr>What are the negatives of stereotypes or assumptions?</vt:lpstr>
      <vt:lpstr>Unconscious bias</vt:lpstr>
      <vt:lpstr>Different types of bias</vt:lpstr>
      <vt:lpstr>Can you think of a time where you have unknowingly been biased? Care to share?</vt:lpstr>
      <vt:lpstr>Police, Policing and Society  Week 3 </vt:lpstr>
      <vt:lpstr>Does a victim look a certain way?</vt:lpstr>
      <vt:lpstr>Today’s Session</vt:lpstr>
      <vt:lpstr>What is an ‘ideal victim’ concept?</vt:lpstr>
      <vt:lpstr>Characteristics </vt:lpstr>
      <vt:lpstr>Links to the media </vt:lpstr>
      <vt:lpstr>Cont</vt:lpstr>
      <vt:lpstr>Task: How does ideal victim status fit in with some examples in a real-life/world context</vt:lpstr>
      <vt:lpstr>Sarah Everard</vt:lpstr>
      <vt:lpstr>Richard Spencer</vt:lpstr>
      <vt:lpstr>Rebecca Goodwin</vt:lpstr>
      <vt:lpstr>Katie Price AKA Jordan- videos resurfacing of her marriage to Peter Andre</vt:lpstr>
      <vt:lpstr>From this theory alone, can you identify any barriers to reporting for some victims?</vt:lpstr>
      <vt:lpstr>Why does is matter?</vt:lpstr>
      <vt:lpstr>Time for a 10-minute break </vt:lpstr>
      <vt:lpstr>PowerPoint Presentation</vt:lpstr>
      <vt:lpstr>Is there such a thing as a victimless crime?</vt:lpstr>
      <vt:lpstr>What is victimology?</vt:lpstr>
      <vt:lpstr>Positivist perspectives  </vt:lpstr>
      <vt:lpstr>PowerPoint Presentation</vt:lpstr>
      <vt:lpstr>Strengths of this perspective</vt:lpstr>
      <vt:lpstr>Criticism of Positivist perspective</vt:lpstr>
      <vt:lpstr>Critical Victimology</vt:lpstr>
      <vt:lpstr>The role of the media in critical victimology</vt:lpstr>
      <vt:lpstr>Why do people become victims of crime?</vt:lpstr>
      <vt:lpstr>What are the theories?</vt:lpstr>
      <vt:lpstr>Routine Activities Theory Cohen and Felson (1979)</vt:lpstr>
      <vt:lpstr>Theory limitations</vt:lpstr>
      <vt:lpstr>Lifestyle Theory  Hindelang, Gottfredson, and Garofalo (1978)</vt:lpstr>
      <vt:lpstr>Deviant place theory- Rodney Stark(1987)</vt:lpstr>
      <vt:lpstr>Victim Precipitation Theory </vt:lpstr>
      <vt:lpstr>Victim precipitation theory cont</vt:lpstr>
      <vt:lpstr>Debrief</vt:lpstr>
      <vt:lpstr>Any questions?</vt:lpstr>
      <vt:lpstr>Helpful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2025-09-09T12:35:01Z</dcterms:created>
  <dcterms:modified xsi:type="dcterms:W3CDTF">2025-10-22T13:09:19Z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