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72" autoAdjust="0"/>
    <p:restoredTop sz="94637" autoAdjust="0"/>
  </p:normalViewPr>
  <p:slideViewPr>
    <p:cSldViewPr snapToObjects="1">
      <p:cViewPr varScale="1">
        <p:scale>
          <a:sx n="81" d="100"/>
          <a:sy n="81" d="100"/>
        </p:scale>
        <p:origin x="90" y="57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B61BEF0D-F0BB-DE4B-95CE-6DB70DBA9567}" type="datetimeFigureOut">
              <a:rPr lang="en-US" smtClean="0"/>
              <a:pPr/>
              <a:t>10/23/2017</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18238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35879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B61BEF0D-F0BB-DE4B-95CE-6DB70DBA9567}" type="datetimeFigureOut">
              <a:rPr lang="en-US" smtClean="0"/>
              <a:pPr/>
              <a:t>10/23/2017</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012685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10/23/2017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04029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10/23/2017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145372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10/23/2017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313448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10/23/2017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28680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71079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76369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903684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61BEF0D-F0BB-DE4B-95CE-6DB70DBA9567}" type="datetimeFigureOut">
              <a:rPr lang="en-US" smtClean="0"/>
              <a:pPr/>
              <a:t>10/23/2017</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669025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61BEF0D-F0BB-DE4B-95CE-6DB70DBA9567}" type="datetimeFigureOut">
              <a:rPr lang="en-US" smtClean="0"/>
              <a:pPr/>
              <a:t>10/23/2017</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4016821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B61BEF0D-F0BB-DE4B-95CE-6DB70DBA9567}" type="datetimeFigureOut">
              <a:rPr lang="en-US" smtClean="0"/>
              <a:pPr/>
              <a:t>10/23/2017</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08097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10/23/2017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289070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10/23/2017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97769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638250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B61BEF0D-F0BB-DE4B-95CE-6DB70DBA9567}" type="datetimeFigureOut">
              <a:rPr lang="en-US" smtClean="0"/>
              <a:pPr/>
              <a:t>10/23/2017</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17687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61BEF0D-F0BB-DE4B-95CE-6DB70DBA9567}" type="datetimeFigureOut">
              <a:rPr lang="en-US" smtClean="0"/>
              <a:pPr/>
              <a:t>10/23/2017</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20475622"/>
      </p:ext>
    </p:extLst>
  </p:cSld>
  <p:clrMap bg1="dk1" tx1="lt1" bg2="dk2" tx2="lt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youtube.com/watch?v=9fxm85Fy4sQ"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228600"/>
            <a:ext cx="8676222" cy="3200400"/>
          </a:xfrm>
        </p:spPr>
        <p:txBody>
          <a:bodyPr>
            <a:normAutofit/>
          </a:bodyPr>
          <a:lstStyle/>
          <a:p>
            <a:pPr algn="ctr"/>
            <a:r>
              <a:rPr lang="en-GB" sz="5400" b="1" dirty="0" smtClean="0"/>
              <a:t>The respiratory system</a:t>
            </a:r>
            <a:endParaRPr lang="en-US" sz="5400" b="1" dirty="0"/>
          </a:p>
        </p:txBody>
      </p:sp>
      <p:sp>
        <p:nvSpPr>
          <p:cNvPr id="3" name="Subtitle 2"/>
          <p:cNvSpPr>
            <a:spLocks noGrp="1"/>
          </p:cNvSpPr>
          <p:nvPr>
            <p:ph type="subTitle" idx="1"/>
          </p:nvPr>
        </p:nvSpPr>
        <p:spPr>
          <a:xfrm>
            <a:off x="4724400" y="3632201"/>
            <a:ext cx="9448800" cy="685800"/>
          </a:xfrm>
        </p:spPr>
        <p:txBody>
          <a:bodyPr/>
          <a:lstStyle/>
          <a:p>
            <a:r>
              <a:rPr lang="en-GB" b="1" dirty="0" smtClean="0"/>
              <a:t>An Introduction</a:t>
            </a:r>
            <a:endParaRPr lang="en-US" b="1" dirty="0"/>
          </a:p>
        </p:txBody>
      </p:sp>
    </p:spTree>
    <p:extLst>
      <p:ext uri="{BB962C8B-B14F-4D97-AF65-F5344CB8AC3E}">
        <p14:creationId xmlns:p14="http://schemas.microsoft.com/office/powerpoint/2010/main" val="8469308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8304" y="2246416"/>
            <a:ext cx="10591799" cy="5486399"/>
          </a:xfrm>
        </p:spPr>
        <p:txBody>
          <a:bodyPr/>
          <a:lstStyle/>
          <a:p>
            <a:pPr marL="0" indent="0" algn="ctr">
              <a:buNone/>
            </a:pPr>
            <a:r>
              <a:rPr lang="en-GB" sz="3200" b="1" dirty="0" smtClean="0"/>
              <a:t>The Respiratory System</a:t>
            </a:r>
          </a:p>
          <a:p>
            <a:pPr marL="0" indent="0" algn="ctr">
              <a:buNone/>
            </a:pPr>
            <a:endParaRPr lang="en-GB" sz="3200" dirty="0"/>
          </a:p>
          <a:p>
            <a:pPr marL="0" indent="0" algn="ctr">
              <a:buNone/>
            </a:pPr>
            <a:r>
              <a:rPr lang="en-GB" altLang="en-US" sz="3200" dirty="0">
                <a:solidFill>
                  <a:schemeClr val="bg1"/>
                </a:solidFill>
                <a:hlinkClick r:id="rId2"/>
              </a:rPr>
              <a:t>http://www.youtube.com/watch?v=9fxm85Fy4sQ</a:t>
            </a:r>
            <a:endParaRPr lang="en-GB" altLang="en-US" sz="3200" dirty="0">
              <a:solidFill>
                <a:schemeClr val="bg1"/>
              </a:solidFill>
            </a:endParaRPr>
          </a:p>
          <a:p>
            <a:pPr marL="0" indent="0" algn="ctr">
              <a:buNone/>
            </a:pPr>
            <a:endParaRPr lang="en-GB" dirty="0" smtClean="0"/>
          </a:p>
          <a:p>
            <a:pPr marL="0" indent="0" algn="ctr">
              <a:buNone/>
            </a:pPr>
            <a:endParaRPr lang="en-GB" dirty="0"/>
          </a:p>
          <a:p>
            <a:pPr marL="0" indent="0" algn="ctr">
              <a:buNone/>
            </a:pPr>
            <a:endParaRPr lang="en-GB" dirty="0"/>
          </a:p>
        </p:txBody>
      </p:sp>
    </p:spTree>
    <p:extLst>
      <p:ext uri="{BB962C8B-B14F-4D97-AF65-F5344CB8AC3E}">
        <p14:creationId xmlns:p14="http://schemas.microsoft.com/office/powerpoint/2010/main" val="1083057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57742" y="1447800"/>
            <a:ext cx="9905998" cy="5105400"/>
          </a:xfrm>
        </p:spPr>
        <p:txBody>
          <a:bodyPr/>
          <a:lstStyle/>
          <a:p>
            <a:pPr marL="0" indent="0" algn="ctr">
              <a:buFontTx/>
              <a:buNone/>
              <a:defRPr/>
            </a:pPr>
            <a:r>
              <a:rPr lang="en-GB" sz="2800" dirty="0"/>
              <a:t>The respiratory system is the body’s breathing equipment. It takes oxygen from outside of the body, circulates them through the body to cells and tissues, then excretes the excess and waste. </a:t>
            </a:r>
          </a:p>
          <a:p>
            <a:pPr marL="0" indent="0" algn="ctr">
              <a:buFontTx/>
              <a:buNone/>
              <a:defRPr/>
            </a:pPr>
            <a:endParaRPr lang="en-GB" sz="2800" dirty="0"/>
          </a:p>
          <a:p>
            <a:pPr marL="0" indent="0" algn="ctr">
              <a:buFontTx/>
              <a:buNone/>
              <a:defRPr/>
            </a:pPr>
            <a:r>
              <a:rPr lang="en-GB" sz="2800" dirty="0"/>
              <a:t>Oxygen is the respiratory systems food and carbon monoxide is its waste. </a:t>
            </a:r>
          </a:p>
          <a:p>
            <a:pPr marL="0" indent="0" algn="ctr">
              <a:buFontTx/>
              <a:buNone/>
              <a:defRPr/>
            </a:pPr>
            <a:endParaRPr lang="en-GB" sz="2800" dirty="0"/>
          </a:p>
          <a:p>
            <a:pPr marL="0" indent="0" algn="ctr">
              <a:buFontTx/>
              <a:buNone/>
              <a:defRPr/>
            </a:pPr>
            <a:r>
              <a:rPr lang="en-GB" sz="2800" dirty="0"/>
              <a:t>Breathing is the most fundamental action of the human body. </a:t>
            </a:r>
          </a:p>
          <a:p>
            <a:pPr marL="0" indent="0">
              <a:buNone/>
            </a:pPr>
            <a:endParaRPr lang="en-GB" dirty="0"/>
          </a:p>
        </p:txBody>
      </p:sp>
    </p:spTree>
    <p:extLst>
      <p:ext uri="{BB962C8B-B14F-4D97-AF65-F5344CB8AC3E}">
        <p14:creationId xmlns:p14="http://schemas.microsoft.com/office/powerpoint/2010/main" val="2658755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0600" y="1219200"/>
            <a:ext cx="10286999" cy="5333999"/>
          </a:xfrm>
        </p:spPr>
        <p:txBody>
          <a:bodyPr>
            <a:noAutofit/>
          </a:bodyPr>
          <a:lstStyle/>
          <a:p>
            <a:pPr marL="0" indent="0" algn="ctr">
              <a:buFontTx/>
              <a:buNone/>
            </a:pPr>
            <a:r>
              <a:rPr lang="en-GB" altLang="en-US" sz="2800" dirty="0"/>
              <a:t>The respiratory system consists of the:</a:t>
            </a:r>
          </a:p>
          <a:p>
            <a:pPr marL="0" indent="0" algn="ctr">
              <a:buFontTx/>
              <a:buNone/>
            </a:pPr>
            <a:endParaRPr lang="en-GB" altLang="en-US" sz="2800" dirty="0"/>
          </a:p>
          <a:p>
            <a:pPr marL="0" indent="0" algn="ctr">
              <a:buFontTx/>
              <a:buNone/>
            </a:pPr>
            <a:r>
              <a:rPr lang="en-GB" altLang="en-US" sz="2800" dirty="0"/>
              <a:t>Nose</a:t>
            </a:r>
          </a:p>
          <a:p>
            <a:pPr marL="0" indent="0" algn="ctr">
              <a:buFontTx/>
              <a:buNone/>
            </a:pPr>
            <a:r>
              <a:rPr lang="en-GB" altLang="en-US" sz="2800" dirty="0"/>
              <a:t>Pharynx</a:t>
            </a:r>
          </a:p>
          <a:p>
            <a:pPr marL="0" indent="0" algn="ctr">
              <a:buFontTx/>
              <a:buNone/>
            </a:pPr>
            <a:r>
              <a:rPr lang="en-GB" altLang="en-US" sz="2800" dirty="0"/>
              <a:t>Larynx</a:t>
            </a:r>
          </a:p>
          <a:p>
            <a:pPr marL="0" indent="0" algn="ctr">
              <a:buFontTx/>
              <a:buNone/>
            </a:pPr>
            <a:r>
              <a:rPr lang="en-GB" altLang="en-US" sz="2800" dirty="0"/>
              <a:t>Trachea</a:t>
            </a:r>
          </a:p>
          <a:p>
            <a:pPr marL="0" indent="0" algn="ctr">
              <a:buFontTx/>
              <a:buNone/>
            </a:pPr>
            <a:r>
              <a:rPr lang="en-GB" altLang="en-US" sz="2800" dirty="0"/>
              <a:t>Bronchioles</a:t>
            </a:r>
          </a:p>
          <a:p>
            <a:pPr marL="0" indent="0" algn="ctr">
              <a:buFontTx/>
              <a:buNone/>
            </a:pPr>
            <a:r>
              <a:rPr lang="en-GB" altLang="en-US" sz="2800" dirty="0"/>
              <a:t>Lungs</a:t>
            </a:r>
          </a:p>
          <a:p>
            <a:pPr marL="0" indent="0" algn="ctr">
              <a:buFontTx/>
              <a:buNone/>
            </a:pPr>
            <a:r>
              <a:rPr lang="en-GB" altLang="en-US" sz="2800" dirty="0"/>
              <a:t>Pleura</a:t>
            </a:r>
          </a:p>
          <a:p>
            <a:pPr marL="0" indent="0" algn="ctr">
              <a:buFontTx/>
              <a:buNone/>
            </a:pPr>
            <a:r>
              <a:rPr lang="en-GB" altLang="en-US" sz="2800" dirty="0"/>
              <a:t>Alveoli</a:t>
            </a:r>
          </a:p>
          <a:p>
            <a:pPr marL="0" indent="0">
              <a:buNone/>
            </a:pPr>
            <a:endParaRPr lang="en-GB" sz="2800" dirty="0"/>
          </a:p>
        </p:txBody>
      </p:sp>
    </p:spTree>
    <p:extLst>
      <p:ext uri="{BB962C8B-B14F-4D97-AF65-F5344CB8AC3E}">
        <p14:creationId xmlns:p14="http://schemas.microsoft.com/office/powerpoint/2010/main" val="30199633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1371600"/>
            <a:ext cx="10515599" cy="5029200"/>
          </a:xfrm>
        </p:spPr>
        <p:txBody>
          <a:bodyPr>
            <a:normAutofit/>
          </a:bodyPr>
          <a:lstStyle/>
          <a:p>
            <a:pPr marL="0" indent="0" algn="ctr">
              <a:buFontTx/>
              <a:buNone/>
            </a:pPr>
            <a:r>
              <a:rPr lang="en-GB" altLang="en-US" sz="2400" b="1" dirty="0"/>
              <a:t>The Nose</a:t>
            </a:r>
          </a:p>
          <a:p>
            <a:pPr marL="0" indent="0" algn="ctr">
              <a:buFontTx/>
              <a:buNone/>
            </a:pPr>
            <a:endParaRPr lang="en-GB" altLang="en-US" sz="2400" dirty="0"/>
          </a:p>
          <a:p>
            <a:pPr marL="0" indent="0" algn="ctr">
              <a:buFontTx/>
              <a:buNone/>
            </a:pPr>
            <a:r>
              <a:rPr lang="en-GB" altLang="en-US" sz="2400" dirty="0"/>
              <a:t>The nose is the first organ that air enters and has three functions. </a:t>
            </a:r>
          </a:p>
          <a:p>
            <a:pPr marL="0" indent="0" algn="ctr">
              <a:buFontTx/>
              <a:buNone/>
            </a:pPr>
            <a:endParaRPr lang="en-GB" altLang="en-US" sz="2400" dirty="0"/>
          </a:p>
          <a:p>
            <a:pPr marL="0" indent="0" algn="ctr">
              <a:buFontTx/>
              <a:buNone/>
            </a:pPr>
            <a:r>
              <a:rPr lang="en-GB" altLang="en-US" sz="2400" dirty="0"/>
              <a:t>It work as the organ of smell</a:t>
            </a:r>
          </a:p>
          <a:p>
            <a:pPr marL="0" indent="0" algn="ctr">
              <a:buFontTx/>
              <a:buNone/>
            </a:pPr>
            <a:endParaRPr lang="en-GB" altLang="en-US" sz="2400" dirty="0"/>
          </a:p>
          <a:p>
            <a:pPr marL="0" indent="0" algn="ctr">
              <a:buFontTx/>
              <a:buNone/>
            </a:pPr>
            <a:r>
              <a:rPr lang="en-GB" altLang="en-US" sz="2400" dirty="0"/>
              <a:t>It moistens and warms the air entering the nostrils</a:t>
            </a:r>
          </a:p>
          <a:p>
            <a:pPr marL="0" indent="0" algn="ctr">
              <a:buFontTx/>
              <a:buNone/>
            </a:pPr>
            <a:endParaRPr lang="en-GB" altLang="en-US" sz="2400" dirty="0"/>
          </a:p>
          <a:p>
            <a:pPr marL="0" indent="0" algn="ctr">
              <a:buFontTx/>
              <a:buNone/>
            </a:pPr>
            <a:r>
              <a:rPr lang="en-GB" altLang="en-US" sz="2400" dirty="0"/>
              <a:t>It filters dust, bacteria and other foreign matters. </a:t>
            </a:r>
          </a:p>
          <a:p>
            <a:pPr marL="0" indent="0">
              <a:buNone/>
            </a:pPr>
            <a:endParaRPr lang="en-GB" sz="2400" dirty="0"/>
          </a:p>
        </p:txBody>
      </p:sp>
    </p:spTree>
    <p:extLst>
      <p:ext uri="{BB962C8B-B14F-4D97-AF65-F5344CB8AC3E}">
        <p14:creationId xmlns:p14="http://schemas.microsoft.com/office/powerpoint/2010/main" val="20257782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76300" y="1620982"/>
            <a:ext cx="10287000" cy="3539430"/>
          </a:xfrm>
          <a:prstGeom prst="rect">
            <a:avLst/>
          </a:prstGeom>
        </p:spPr>
        <p:txBody>
          <a:bodyPr wrap="square">
            <a:spAutoFit/>
          </a:bodyPr>
          <a:lstStyle/>
          <a:p>
            <a:pPr algn="ctr"/>
            <a:r>
              <a:rPr lang="en-GB" altLang="en-US" sz="3200" b="1" dirty="0"/>
              <a:t>The Pharynx</a:t>
            </a:r>
          </a:p>
          <a:p>
            <a:pPr algn="ctr"/>
            <a:endParaRPr lang="en-GB" altLang="en-US" sz="3200" dirty="0"/>
          </a:p>
          <a:p>
            <a:pPr algn="ctr"/>
            <a:r>
              <a:rPr lang="en-GB" altLang="en-US" sz="3200" dirty="0"/>
              <a:t>Once air has been filtered by the nose it travels to the pharynx. </a:t>
            </a:r>
          </a:p>
          <a:p>
            <a:pPr algn="ctr"/>
            <a:endParaRPr lang="en-GB" altLang="en-US" sz="3200" dirty="0"/>
          </a:p>
          <a:p>
            <a:pPr algn="ctr"/>
            <a:r>
              <a:rPr lang="en-GB" altLang="en-US" sz="3200" dirty="0"/>
              <a:t>The pharynx acts as an air passage and also warms and moistens the air. </a:t>
            </a:r>
          </a:p>
        </p:txBody>
      </p:sp>
    </p:spTree>
    <p:extLst>
      <p:ext uri="{BB962C8B-B14F-4D97-AF65-F5344CB8AC3E}">
        <p14:creationId xmlns:p14="http://schemas.microsoft.com/office/powerpoint/2010/main" val="3621055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1413" y="1295400"/>
            <a:ext cx="9905998" cy="4953000"/>
          </a:xfrm>
        </p:spPr>
        <p:txBody>
          <a:bodyPr>
            <a:noAutofit/>
          </a:bodyPr>
          <a:lstStyle/>
          <a:p>
            <a:pPr marL="0" indent="0" algn="ctr">
              <a:buNone/>
            </a:pPr>
            <a:r>
              <a:rPr lang="en-GB" altLang="en-US" sz="2400" b="1" dirty="0"/>
              <a:t>The Larynx</a:t>
            </a:r>
          </a:p>
          <a:p>
            <a:pPr algn="ctr"/>
            <a:endParaRPr lang="en-GB" altLang="en-US" sz="2400" dirty="0"/>
          </a:p>
          <a:p>
            <a:pPr marL="0" indent="0" algn="ctr">
              <a:buNone/>
            </a:pPr>
            <a:r>
              <a:rPr lang="en-GB" altLang="en-US" sz="2400" dirty="0"/>
              <a:t>From the pharynx, air travels down the larynx, also known as the voice box. </a:t>
            </a:r>
          </a:p>
          <a:p>
            <a:pPr algn="ctr"/>
            <a:endParaRPr lang="en-GB" altLang="en-US" sz="2400" dirty="0"/>
          </a:p>
          <a:p>
            <a:pPr marL="0" indent="0" algn="ctr">
              <a:buNone/>
            </a:pPr>
            <a:r>
              <a:rPr lang="en-GB" altLang="en-US" sz="2400" dirty="0"/>
              <a:t>The larynx is a passageway for air between the pharynx and trachea.</a:t>
            </a:r>
          </a:p>
          <a:p>
            <a:pPr algn="ctr"/>
            <a:endParaRPr lang="en-GB" altLang="en-US" sz="2400" dirty="0"/>
          </a:p>
          <a:p>
            <a:pPr marL="0" indent="0" algn="ctr">
              <a:buNone/>
            </a:pPr>
            <a:r>
              <a:rPr lang="en-GB" altLang="en-US" sz="2400" dirty="0"/>
              <a:t>It filters bacteria, helps in voice production and warms and moistens the air. </a:t>
            </a:r>
          </a:p>
          <a:p>
            <a:pPr marL="0" indent="0">
              <a:buNone/>
            </a:pPr>
            <a:endParaRPr lang="en-GB" sz="2400" dirty="0"/>
          </a:p>
        </p:txBody>
      </p:sp>
    </p:spTree>
    <p:extLst>
      <p:ext uri="{BB962C8B-B14F-4D97-AF65-F5344CB8AC3E}">
        <p14:creationId xmlns:p14="http://schemas.microsoft.com/office/powerpoint/2010/main" val="8703533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1413" y="1219200"/>
            <a:ext cx="9905998" cy="5029200"/>
          </a:xfrm>
        </p:spPr>
        <p:txBody>
          <a:bodyPr/>
          <a:lstStyle/>
          <a:p>
            <a:pPr marL="0" indent="0" algn="ctr">
              <a:buNone/>
            </a:pPr>
            <a:r>
              <a:rPr lang="en-GB" altLang="en-US" sz="2800" b="1" dirty="0" smtClean="0"/>
              <a:t>The </a:t>
            </a:r>
            <a:r>
              <a:rPr lang="en-GB" altLang="en-US" sz="2800" b="1" dirty="0"/>
              <a:t>Trachea</a:t>
            </a:r>
          </a:p>
          <a:p>
            <a:pPr algn="ctr"/>
            <a:endParaRPr lang="en-GB" altLang="en-US" sz="2800" dirty="0"/>
          </a:p>
          <a:p>
            <a:pPr marL="0" indent="0" algn="ctr">
              <a:buNone/>
            </a:pPr>
            <a:r>
              <a:rPr lang="en-GB" altLang="en-US" sz="2800" dirty="0"/>
              <a:t>Air travels from the larynx to the trachea. </a:t>
            </a:r>
          </a:p>
          <a:p>
            <a:pPr algn="ctr"/>
            <a:endParaRPr lang="en-GB" altLang="en-US" sz="2800" dirty="0"/>
          </a:p>
          <a:p>
            <a:pPr marL="0" indent="0" algn="ctr">
              <a:buNone/>
            </a:pPr>
            <a:r>
              <a:rPr lang="en-GB" altLang="en-US" sz="2800" dirty="0"/>
              <a:t>The trachea is a passageway for air between the larynx and bronchi</a:t>
            </a:r>
          </a:p>
          <a:p>
            <a:pPr algn="ctr"/>
            <a:endParaRPr lang="en-GB" altLang="en-US" sz="2800" dirty="0"/>
          </a:p>
          <a:p>
            <a:pPr marL="0" indent="0" algn="ctr">
              <a:buNone/>
            </a:pPr>
            <a:r>
              <a:rPr lang="en-GB" altLang="en-US" sz="2800" dirty="0"/>
              <a:t>Mucus in the trachea collects any foreign matter or bacteria and pushes it up to the larynx. </a:t>
            </a:r>
          </a:p>
          <a:p>
            <a:pPr marL="0" indent="0">
              <a:buNone/>
            </a:pPr>
            <a:endParaRPr lang="en-GB" dirty="0"/>
          </a:p>
        </p:txBody>
      </p:sp>
    </p:spTree>
    <p:extLst>
      <p:ext uri="{BB962C8B-B14F-4D97-AF65-F5344CB8AC3E}">
        <p14:creationId xmlns:p14="http://schemas.microsoft.com/office/powerpoint/2010/main" val="32014176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55268" y="1447800"/>
            <a:ext cx="9905998" cy="4876800"/>
          </a:xfrm>
        </p:spPr>
        <p:txBody>
          <a:bodyPr>
            <a:normAutofit/>
          </a:bodyPr>
          <a:lstStyle/>
          <a:p>
            <a:pPr marL="0" indent="0" algn="ctr">
              <a:buNone/>
            </a:pPr>
            <a:r>
              <a:rPr lang="en-GB" altLang="en-US" sz="3200" b="1" dirty="0"/>
              <a:t>The Bronchi</a:t>
            </a:r>
          </a:p>
          <a:p>
            <a:pPr algn="ctr"/>
            <a:endParaRPr lang="en-GB" altLang="en-US" sz="3200" dirty="0"/>
          </a:p>
          <a:p>
            <a:pPr marL="0" indent="0" algn="ctr">
              <a:buNone/>
            </a:pPr>
            <a:r>
              <a:rPr lang="en-GB" altLang="en-US" sz="3200" dirty="0"/>
              <a:t>The bronchi are the branches of the respiratory tube which transports air in and out of each lung. </a:t>
            </a:r>
          </a:p>
          <a:p>
            <a:pPr algn="ctr"/>
            <a:endParaRPr lang="en-GB" altLang="en-US" sz="3200" dirty="0"/>
          </a:p>
          <a:p>
            <a:pPr marL="0" indent="0" algn="ctr">
              <a:buNone/>
            </a:pPr>
            <a:r>
              <a:rPr lang="en-GB" altLang="en-US" sz="3200" dirty="0"/>
              <a:t>The bronchi passes air from the trachea into the bronchioles, and then onto the lungs. </a:t>
            </a:r>
          </a:p>
        </p:txBody>
      </p:sp>
    </p:spTree>
    <p:extLst>
      <p:ext uri="{BB962C8B-B14F-4D97-AF65-F5344CB8AC3E}">
        <p14:creationId xmlns:p14="http://schemas.microsoft.com/office/powerpoint/2010/main" val="1623552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1413" y="1219200"/>
            <a:ext cx="9905998" cy="4876800"/>
          </a:xfrm>
        </p:spPr>
        <p:txBody>
          <a:bodyPr/>
          <a:lstStyle/>
          <a:p>
            <a:pPr marL="0" indent="0" algn="ctr">
              <a:buNone/>
            </a:pPr>
            <a:r>
              <a:rPr lang="en-GB" altLang="en-US" sz="3600" b="1" dirty="0"/>
              <a:t>The Bronchioles</a:t>
            </a:r>
          </a:p>
          <a:p>
            <a:pPr algn="ctr"/>
            <a:endParaRPr lang="en-GB" altLang="en-US" sz="3600" dirty="0"/>
          </a:p>
          <a:p>
            <a:pPr marL="0" indent="0" algn="ctr">
              <a:buNone/>
            </a:pPr>
            <a:r>
              <a:rPr lang="en-GB" altLang="en-US" sz="3600" dirty="0"/>
              <a:t>The bronchioles are the final and finest tubes in the passage of air from the nose to the lungs.</a:t>
            </a:r>
          </a:p>
          <a:p>
            <a:pPr algn="ctr"/>
            <a:endParaRPr lang="en-GB" altLang="en-US" sz="3600" dirty="0"/>
          </a:p>
          <a:p>
            <a:pPr marL="0" indent="0" algn="ctr">
              <a:buNone/>
            </a:pPr>
            <a:r>
              <a:rPr lang="en-GB" altLang="en-US" sz="3600" dirty="0"/>
              <a:t>The bronchioles take air to the alveoli of the lungs. </a:t>
            </a:r>
          </a:p>
          <a:p>
            <a:pPr marL="0" indent="0">
              <a:buNone/>
            </a:pPr>
            <a:endParaRPr lang="en-GB" dirty="0"/>
          </a:p>
        </p:txBody>
      </p:sp>
    </p:spTree>
    <p:extLst>
      <p:ext uri="{BB962C8B-B14F-4D97-AF65-F5344CB8AC3E}">
        <p14:creationId xmlns:p14="http://schemas.microsoft.com/office/powerpoint/2010/main" val="2019521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1413" y="1447800"/>
            <a:ext cx="9905998" cy="4953000"/>
          </a:xfrm>
        </p:spPr>
        <p:txBody>
          <a:bodyPr/>
          <a:lstStyle/>
          <a:p>
            <a:pPr marL="0" indent="0" algn="ctr">
              <a:buNone/>
            </a:pPr>
            <a:r>
              <a:rPr lang="en-GB" altLang="en-US" sz="3200" b="1" dirty="0"/>
              <a:t>The Lungs</a:t>
            </a:r>
          </a:p>
          <a:p>
            <a:pPr algn="ctr"/>
            <a:endParaRPr lang="en-GB" altLang="en-US" sz="3200" dirty="0"/>
          </a:p>
          <a:p>
            <a:pPr marL="0" indent="0" algn="ctr">
              <a:buNone/>
            </a:pPr>
            <a:r>
              <a:rPr lang="en-GB" altLang="en-US" sz="3200" dirty="0"/>
              <a:t>The two lungs are the centre of the respiratory system. In these two spongy organs that gases enter and exit the blood. </a:t>
            </a:r>
          </a:p>
          <a:p>
            <a:pPr algn="ctr"/>
            <a:endParaRPr lang="en-GB" altLang="en-US" sz="3200" dirty="0"/>
          </a:p>
          <a:p>
            <a:pPr marL="0" indent="0" algn="ctr">
              <a:buNone/>
            </a:pPr>
            <a:r>
              <a:rPr lang="en-GB" altLang="en-US" sz="3200" dirty="0"/>
              <a:t>Lungs allow the exchange of gases into and  out of the blood. </a:t>
            </a:r>
          </a:p>
          <a:p>
            <a:pPr marL="0" indent="0">
              <a:buNone/>
            </a:pPr>
            <a:endParaRPr lang="en-GB" dirty="0"/>
          </a:p>
        </p:txBody>
      </p:sp>
    </p:spTree>
    <p:extLst>
      <p:ext uri="{BB962C8B-B14F-4D97-AF65-F5344CB8AC3E}">
        <p14:creationId xmlns:p14="http://schemas.microsoft.com/office/powerpoint/2010/main" val="2539047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1413" y="1524000"/>
            <a:ext cx="9905998" cy="4876800"/>
          </a:xfrm>
        </p:spPr>
        <p:txBody>
          <a:bodyPr>
            <a:normAutofit/>
          </a:bodyPr>
          <a:lstStyle/>
          <a:p>
            <a:pPr marL="0" indent="0" algn="ctr">
              <a:buNone/>
            </a:pPr>
            <a:r>
              <a:rPr lang="en-GB" altLang="en-US" sz="3200" b="1" dirty="0"/>
              <a:t>The Pleura</a:t>
            </a:r>
          </a:p>
          <a:p>
            <a:pPr algn="ctr"/>
            <a:endParaRPr lang="en-GB" altLang="en-US" sz="3200" dirty="0"/>
          </a:p>
          <a:p>
            <a:pPr marL="0" indent="0" algn="ctr">
              <a:buNone/>
            </a:pPr>
            <a:r>
              <a:rPr lang="en-GB" altLang="en-US" sz="3200" dirty="0"/>
              <a:t>The pleura is a membrane that surrounds each lung. </a:t>
            </a:r>
          </a:p>
          <a:p>
            <a:pPr algn="ctr"/>
            <a:endParaRPr lang="en-GB" altLang="en-US" sz="3200" dirty="0"/>
          </a:p>
          <a:p>
            <a:pPr marL="0" indent="0" algn="ctr">
              <a:buNone/>
            </a:pPr>
            <a:r>
              <a:rPr lang="en-GB" altLang="en-US" sz="3200" dirty="0"/>
              <a:t>The pleural cavity prevents friction between the two layers during respiration. </a:t>
            </a:r>
          </a:p>
          <a:p>
            <a:pPr marL="0" indent="0">
              <a:buNone/>
            </a:pPr>
            <a:endParaRPr lang="en-GB" sz="3200" dirty="0"/>
          </a:p>
        </p:txBody>
      </p:sp>
    </p:spTree>
    <p:extLst>
      <p:ext uri="{BB962C8B-B14F-4D97-AF65-F5344CB8AC3E}">
        <p14:creationId xmlns:p14="http://schemas.microsoft.com/office/powerpoint/2010/main" val="1569555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1295400"/>
            <a:ext cx="10286999" cy="4876800"/>
          </a:xfrm>
        </p:spPr>
        <p:txBody>
          <a:bodyPr>
            <a:noAutofit/>
          </a:bodyPr>
          <a:lstStyle/>
          <a:p>
            <a:pPr marL="0" indent="0" algn="ctr">
              <a:buNone/>
            </a:pPr>
            <a:r>
              <a:rPr lang="en-GB" altLang="en-US" sz="3600" b="1" dirty="0"/>
              <a:t>The Alveoli</a:t>
            </a:r>
          </a:p>
          <a:p>
            <a:pPr algn="ctr"/>
            <a:endParaRPr lang="en-GB" altLang="en-US" sz="3600" dirty="0"/>
          </a:p>
          <a:p>
            <a:pPr marL="0" indent="0" algn="ctr">
              <a:buNone/>
            </a:pPr>
            <a:r>
              <a:rPr lang="en-GB" altLang="en-US" sz="3600" dirty="0"/>
              <a:t>The exchange of gases in the lungs takes in tiny sacs called alveoli at the end of  the terminal bronchioles. </a:t>
            </a:r>
          </a:p>
          <a:p>
            <a:pPr algn="ctr"/>
            <a:endParaRPr lang="en-GB" altLang="en-US" sz="3600" dirty="0"/>
          </a:p>
          <a:p>
            <a:pPr marL="0" indent="0" algn="ctr">
              <a:buNone/>
            </a:pPr>
            <a:r>
              <a:rPr lang="en-GB" altLang="en-US" sz="3600" dirty="0"/>
              <a:t>The alveoli  exchange gases between the circulatory and respiratory systems. </a:t>
            </a:r>
          </a:p>
          <a:p>
            <a:pPr marL="0" indent="0">
              <a:buNone/>
            </a:pPr>
            <a:endParaRPr lang="en-GB" sz="3600" dirty="0"/>
          </a:p>
        </p:txBody>
      </p:sp>
    </p:spTree>
    <p:extLst>
      <p:ext uri="{BB962C8B-B14F-4D97-AF65-F5344CB8AC3E}">
        <p14:creationId xmlns:p14="http://schemas.microsoft.com/office/powerpoint/2010/main" val="26267333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36171" y="990600"/>
            <a:ext cx="10286999" cy="4876800"/>
          </a:xfrm>
        </p:spPr>
        <p:txBody>
          <a:bodyPr>
            <a:noAutofit/>
          </a:bodyPr>
          <a:lstStyle/>
          <a:p>
            <a:pPr marL="0" indent="0" algn="ctr">
              <a:buNone/>
            </a:pPr>
            <a:r>
              <a:rPr lang="en-GB" altLang="en-US" sz="2400" b="1" dirty="0"/>
              <a:t>How does respiration occur? </a:t>
            </a:r>
          </a:p>
          <a:p>
            <a:pPr algn="ctr"/>
            <a:endParaRPr lang="en-GB" altLang="en-US" sz="2400" dirty="0"/>
          </a:p>
          <a:p>
            <a:pPr marL="0" indent="0" algn="ctr">
              <a:buNone/>
            </a:pPr>
            <a:r>
              <a:rPr lang="en-GB" altLang="en-US" sz="2400" dirty="0"/>
              <a:t>Although these separate components have individual functions, it is their function as a whole that is important. </a:t>
            </a:r>
          </a:p>
          <a:p>
            <a:pPr algn="ctr"/>
            <a:endParaRPr lang="en-GB" altLang="en-US" sz="2400" dirty="0"/>
          </a:p>
          <a:p>
            <a:pPr marL="0" indent="0" algn="ctr">
              <a:buNone/>
            </a:pPr>
            <a:r>
              <a:rPr lang="en-GB" altLang="en-US" sz="2400" dirty="0"/>
              <a:t>Breathing is the mechanism which enables the entrance and exit of air into the body as well as the exchange of gases between the blood and the alveoli. </a:t>
            </a:r>
          </a:p>
          <a:p>
            <a:pPr algn="ctr"/>
            <a:endParaRPr lang="en-GB" altLang="en-US" sz="2400" dirty="0"/>
          </a:p>
          <a:p>
            <a:pPr marL="0" indent="0" algn="ctr">
              <a:buNone/>
            </a:pPr>
            <a:r>
              <a:rPr lang="en-GB" altLang="en-US" sz="2400" dirty="0"/>
              <a:t>Breathing is an automatic function that keeps the body alive. </a:t>
            </a:r>
          </a:p>
          <a:p>
            <a:pPr algn="ctr"/>
            <a:endParaRPr lang="en-GB" altLang="en-US" sz="2400" dirty="0"/>
          </a:p>
          <a:p>
            <a:pPr marL="0" indent="0" algn="ctr">
              <a:buNone/>
            </a:pPr>
            <a:r>
              <a:rPr lang="en-GB" altLang="en-US" sz="2400" dirty="0"/>
              <a:t>Breathing speeds up and slows down depending on our level of activity or health. </a:t>
            </a:r>
          </a:p>
          <a:p>
            <a:pPr marL="0" indent="0">
              <a:buNone/>
            </a:pPr>
            <a:endParaRPr lang="en-GB" sz="2400" dirty="0"/>
          </a:p>
        </p:txBody>
      </p:sp>
    </p:spTree>
    <p:extLst>
      <p:ext uri="{BB962C8B-B14F-4D97-AF65-F5344CB8AC3E}">
        <p14:creationId xmlns:p14="http://schemas.microsoft.com/office/powerpoint/2010/main" val="23557896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1413" y="1066800"/>
            <a:ext cx="9905998" cy="5029200"/>
          </a:xfrm>
        </p:spPr>
        <p:txBody>
          <a:bodyPr/>
          <a:lstStyle/>
          <a:p>
            <a:pPr marL="0" indent="0" algn="ctr">
              <a:buNone/>
            </a:pPr>
            <a:r>
              <a:rPr lang="en-GB" altLang="en-US" sz="2400" b="1" dirty="0"/>
              <a:t>Why is a knowledge of </a:t>
            </a:r>
            <a:r>
              <a:rPr lang="en-GB" altLang="en-US" sz="2400" b="1"/>
              <a:t>the </a:t>
            </a:r>
            <a:r>
              <a:rPr lang="en-GB" altLang="en-US" sz="2400" b="1" smtClean="0"/>
              <a:t>respiratory</a:t>
            </a:r>
            <a:r>
              <a:rPr lang="en-GB" altLang="en-US" sz="2400" b="1" smtClean="0"/>
              <a:t> </a:t>
            </a:r>
            <a:r>
              <a:rPr lang="en-GB" altLang="en-US" sz="2400" b="1" dirty="0"/>
              <a:t>system important to you as a dancer</a:t>
            </a:r>
            <a:r>
              <a:rPr lang="en-GB" altLang="en-US" sz="2400" b="1" dirty="0" smtClean="0"/>
              <a:t>?</a:t>
            </a:r>
            <a:endParaRPr lang="en-GB" altLang="en-US" sz="2400" b="1" dirty="0"/>
          </a:p>
          <a:p>
            <a:pPr marL="0" indent="0" algn="ctr">
              <a:buNone/>
            </a:pPr>
            <a:r>
              <a:rPr lang="en-GB" altLang="en-US" sz="2400" dirty="0"/>
              <a:t>Discuss in pairs and feedback your finding. </a:t>
            </a:r>
            <a:endParaRPr lang="en-GB" altLang="en-US" sz="2400" dirty="0" smtClean="0"/>
          </a:p>
          <a:p>
            <a:pPr marL="0" indent="0" algn="ctr">
              <a:buNone/>
            </a:pPr>
            <a:endParaRPr lang="en-GB" altLang="en-US" dirty="0"/>
          </a:p>
          <a:p>
            <a:pPr marL="0" indent="0" algn="ctr">
              <a:buNone/>
            </a:pPr>
            <a:endParaRPr lang="en-GB" altLang="en-US" dirty="0" smtClean="0"/>
          </a:p>
          <a:p>
            <a:pPr marL="0" indent="0" algn="ctr">
              <a:buNone/>
            </a:pPr>
            <a:endParaRPr lang="en-GB" altLang="en-US" dirty="0"/>
          </a:p>
          <a:p>
            <a:pPr marL="0" indent="0" algn="ctr">
              <a:buNone/>
            </a:pPr>
            <a:endParaRPr lang="en-GB" altLang="en-US" dirty="0" smtClean="0"/>
          </a:p>
          <a:p>
            <a:pPr marL="0" indent="0" algn="ctr">
              <a:buNone/>
            </a:pPr>
            <a:endParaRPr lang="en-GB" altLang="en-US" dirty="0"/>
          </a:p>
          <a:p>
            <a:pPr marL="0" indent="0" algn="ctr">
              <a:buNone/>
            </a:pPr>
            <a:endParaRPr lang="en-GB" altLang="en-US" dirty="0"/>
          </a:p>
          <a:p>
            <a:pPr marL="0" indent="0">
              <a:buNone/>
            </a:pPr>
            <a:endParaRPr lang="en-GB" dirty="0"/>
          </a:p>
        </p:txBody>
      </p:sp>
      <p:pic>
        <p:nvPicPr>
          <p:cNvPr id="4" name="Picture 2" descr="http://t3.gstatic.com/images?q=tbn:ANd9GcQPUzAjdenfSH-MCbriuDCOvUR1cx71sX-mGEZaJUC_2c3FFyH0g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5157" y="2590800"/>
            <a:ext cx="2590800" cy="36600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046480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Vapor Trail</Template>
  <TotalTime>245</TotalTime>
  <Words>516</Words>
  <Application>Microsoft Office PowerPoint</Application>
  <PresentationFormat>Widescreen</PresentationFormat>
  <Paragraphs>90</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Century Gothic</vt:lpstr>
      <vt:lpstr>Vapor Trail</vt:lpstr>
      <vt:lpstr>The respiratory system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Christy Anson-Harries</dc:creator>
  <cp:lastModifiedBy>Christy Anson-Harries</cp:lastModifiedBy>
  <cp:revision>54</cp:revision>
  <dcterms:created xsi:type="dcterms:W3CDTF">2014-10-07T10:42:29Z</dcterms:created>
  <dcterms:modified xsi:type="dcterms:W3CDTF">2017-10-23T16:01:53Z</dcterms:modified>
</cp:coreProperties>
</file>