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Layouts/slideLayout6.xml" ContentType="application/vnd.openxmlformats-officedocument.presentationml.slideLayout+xml"/>
  <Override PartName="/ppt/notesSlides/notesSlide38.xml" ContentType="application/vnd.openxmlformats-officedocument.presentationml.notesSlide+xml"/>
  <Override PartName="/ppt/notesSlides/notesSlide49.xml" ContentType="application/vnd.openxmlformats-officedocument.presentationml.notesSlide+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Override PartName="/ppt/notesSlides/notesSlide45.xml" ContentType="application/vnd.openxmlformats-officedocument.presentationml.notesSlide+xml"/>
  <Override PartName="/ppt/notesSlides/notesSlide56.xml" ContentType="application/vnd.openxmlformats-officedocument.presentationml.notesSlide+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notesSlides/notesSlide34.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notesSlides/notesSlide23.xml" ContentType="application/vnd.openxmlformats-officedocument.presentationml.notesSlide+xml"/>
  <Override PartName="/ppt/notesSlides/notesSlide41.xml" ContentType="application/vnd.openxmlformats-officedocument.presentationml.notesSlide+xml"/>
  <Override PartName="/ppt/notesSlides/notesSlide52.xml" ContentType="application/vnd.openxmlformats-officedocument.presentationml.notesSlide+xml"/>
  <Override PartName="/ppt/notesSlides/notesSlide12.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slides/slide9.xml" ContentType="application/vnd.openxmlformats-officedocument.presentationml.slide+xml"/>
  <Override PartName="/ppt/slides/slide59.xml" ContentType="application/vnd.openxmlformats-officedocument.presentationml.slide+xml"/>
  <Override PartName="/ppt/viewProps.xml" ContentType="application/vnd.openxmlformats-officedocument.presentationml.viewProps+xml"/>
  <Override PartName="/ppt/slides/slide5.xml" ContentType="application/vnd.openxmlformats-officedocument.presentationml.slide+xml"/>
  <Override PartName="/ppt/slides/slide1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notesSlides/notesSlide39.xml" ContentType="application/vnd.openxmlformats-officedocument.presentationml.notesSlide+xml"/>
  <Override PartName="/ppt/notesSlides/notesSlide48.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notesSlides/notesSlide28.xml" ContentType="application/vnd.openxmlformats-officedocument.presentationml.notesSlide+xml"/>
  <Override PartName="/ppt/notesSlides/notesSlide37.xml" ContentType="application/vnd.openxmlformats-officedocument.presentationml.notesSlide+xml"/>
  <Override PartName="/ppt/notesSlides/notesSlide46.xml" ContentType="application/vnd.openxmlformats-officedocument.presentationml.notesSlide+xml"/>
  <Override PartName="/ppt/notesSlides/notesSlide55.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35.xml" ContentType="application/vnd.openxmlformats-officedocument.presentationml.notesSlide+xml"/>
  <Override PartName="/ppt/notesSlides/notesSlide44.xml" ContentType="application/vnd.openxmlformats-officedocument.presentationml.notesSlide+xml"/>
  <Override PartName="/ppt/notesSlides/notesSlide53.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notesSlides/notesSlide42.xml" ContentType="application/vnd.openxmlformats-officedocument.presentationml.notesSlide+xml"/>
  <Override PartName="/ppt/notesSlides/notesSlide51.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Default Extension="tiff" ContentType="image/tiff"/>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4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notesSlides/notesSlide29.xml" ContentType="application/vnd.openxmlformats-officedocument.presentationml.notesSlide+xml"/>
  <Override PartName="/ppt/notesSlides/notesSlide47.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notesSlides/notesSlide18.xml" ContentType="application/vnd.openxmlformats-officedocument.presentationml.notesSlide+xml"/>
  <Override PartName="/ppt/notesSlides/notesSlide36.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notesSlides/notesSlide25.xml" ContentType="application/vnd.openxmlformats-officedocument.presentationml.notesSlide+xml"/>
  <Override PartName="/ppt/notesSlides/notesSlide43.xml" ContentType="application/vnd.openxmlformats-officedocument.presentationml.notesSlide+xml"/>
  <Override PartName="/ppt/notesSlides/notesSlide54.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21.xml" ContentType="application/vnd.openxmlformats-officedocument.presentationml.notesSlide+xml"/>
  <Override PartName="/ppt/notesSlides/notesSlide50.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28.xml" ContentType="application/vnd.openxmlformats-officedocument.presentationml.slide+xml"/>
  <Override PartName="/ppt/slides/slide39.xml" ContentType="application/vnd.openxmlformats-officedocument.presentationml.slide+xml"/>
  <Override PartName="/ppt/slides/slide57.xml" ContentType="application/vnd.openxmlformats-officedocument.presentationml.slide+xml"/>
  <Override PartName="/ppt/notesSlides/notesSlide1.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5" r:id="rId1"/>
  </p:sldMasterIdLst>
  <p:notesMasterIdLst>
    <p:notesMasterId r:id="rId64"/>
  </p:notesMasterIdLst>
  <p:sldIdLst>
    <p:sldId id="279" r:id="rId2"/>
    <p:sldId id="311" r:id="rId3"/>
    <p:sldId id="273" r:id="rId4"/>
    <p:sldId id="283" r:id="rId5"/>
    <p:sldId id="292" r:id="rId6"/>
    <p:sldId id="281" r:id="rId7"/>
    <p:sldId id="259" r:id="rId8"/>
    <p:sldId id="285" r:id="rId9"/>
    <p:sldId id="340" r:id="rId10"/>
    <p:sldId id="330" r:id="rId11"/>
    <p:sldId id="331" r:id="rId12"/>
    <p:sldId id="332" r:id="rId13"/>
    <p:sldId id="333" r:id="rId14"/>
    <p:sldId id="334" r:id="rId15"/>
    <p:sldId id="335" r:id="rId16"/>
    <p:sldId id="341" r:id="rId17"/>
    <p:sldId id="280" r:id="rId18"/>
    <p:sldId id="287" r:id="rId19"/>
    <p:sldId id="336" r:id="rId20"/>
    <p:sldId id="286" r:id="rId21"/>
    <p:sldId id="293" r:id="rId22"/>
    <p:sldId id="294" r:id="rId23"/>
    <p:sldId id="295" r:id="rId24"/>
    <p:sldId id="312" r:id="rId25"/>
    <p:sldId id="313" r:id="rId26"/>
    <p:sldId id="314" r:id="rId27"/>
    <p:sldId id="315" r:id="rId28"/>
    <p:sldId id="342" r:id="rId29"/>
    <p:sldId id="289" r:id="rId30"/>
    <p:sldId id="305" r:id="rId31"/>
    <p:sldId id="288" r:id="rId32"/>
    <p:sldId id="290" r:id="rId33"/>
    <p:sldId id="291" r:id="rId34"/>
    <p:sldId id="327" r:id="rId35"/>
    <p:sldId id="343" r:id="rId36"/>
    <p:sldId id="337" r:id="rId37"/>
    <p:sldId id="338" r:id="rId38"/>
    <p:sldId id="339" r:id="rId39"/>
    <p:sldId id="284" r:id="rId40"/>
    <p:sldId id="298" r:id="rId41"/>
    <p:sldId id="299" r:id="rId42"/>
    <p:sldId id="300" r:id="rId43"/>
    <p:sldId id="301" r:id="rId44"/>
    <p:sldId id="302" r:id="rId45"/>
    <p:sldId id="303" r:id="rId46"/>
    <p:sldId id="304" r:id="rId47"/>
    <p:sldId id="306" r:id="rId48"/>
    <p:sldId id="307" r:id="rId49"/>
    <p:sldId id="308" r:id="rId50"/>
    <p:sldId id="309" r:id="rId51"/>
    <p:sldId id="310" r:id="rId52"/>
    <p:sldId id="316" r:id="rId53"/>
    <p:sldId id="317" r:id="rId54"/>
    <p:sldId id="318" r:id="rId55"/>
    <p:sldId id="319" r:id="rId56"/>
    <p:sldId id="320" r:id="rId57"/>
    <p:sldId id="321" r:id="rId58"/>
    <p:sldId id="322" r:id="rId59"/>
    <p:sldId id="323" r:id="rId60"/>
    <p:sldId id="324" r:id="rId61"/>
    <p:sldId id="325" r:id="rId62"/>
    <p:sldId id="326" r:id="rId63"/>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Tahoma" pitchFamily="34" charset="0"/>
        <a:ea typeface="+mn-ea"/>
        <a:cs typeface="Arial" charset="0"/>
      </a:defRPr>
    </a:lvl1pPr>
    <a:lvl2pPr marL="457200" algn="l" rtl="0" fontAlgn="base">
      <a:spcBef>
        <a:spcPct val="0"/>
      </a:spcBef>
      <a:spcAft>
        <a:spcPct val="0"/>
      </a:spcAft>
      <a:defRPr kern="1200">
        <a:solidFill>
          <a:schemeClr val="tx1"/>
        </a:solidFill>
        <a:latin typeface="Tahoma" pitchFamily="34" charset="0"/>
        <a:ea typeface="+mn-ea"/>
        <a:cs typeface="Arial" charset="0"/>
      </a:defRPr>
    </a:lvl2pPr>
    <a:lvl3pPr marL="914400" algn="l" rtl="0" fontAlgn="base">
      <a:spcBef>
        <a:spcPct val="0"/>
      </a:spcBef>
      <a:spcAft>
        <a:spcPct val="0"/>
      </a:spcAft>
      <a:defRPr kern="1200">
        <a:solidFill>
          <a:schemeClr val="tx1"/>
        </a:solidFill>
        <a:latin typeface="Tahoma" pitchFamily="34" charset="0"/>
        <a:ea typeface="+mn-ea"/>
        <a:cs typeface="Arial" charset="0"/>
      </a:defRPr>
    </a:lvl3pPr>
    <a:lvl4pPr marL="1371600" algn="l" rtl="0" fontAlgn="base">
      <a:spcBef>
        <a:spcPct val="0"/>
      </a:spcBef>
      <a:spcAft>
        <a:spcPct val="0"/>
      </a:spcAft>
      <a:defRPr kern="1200">
        <a:solidFill>
          <a:schemeClr val="tx1"/>
        </a:solidFill>
        <a:latin typeface="Tahoma" pitchFamily="34" charset="0"/>
        <a:ea typeface="+mn-ea"/>
        <a:cs typeface="Arial" charset="0"/>
      </a:defRPr>
    </a:lvl4pPr>
    <a:lvl5pPr marL="1828800" algn="l" rtl="0" fontAlgn="base">
      <a:spcBef>
        <a:spcPct val="0"/>
      </a:spcBef>
      <a:spcAft>
        <a:spcPct val="0"/>
      </a:spcAft>
      <a:defRPr kern="1200">
        <a:solidFill>
          <a:schemeClr val="tx1"/>
        </a:solidFill>
        <a:latin typeface="Tahoma" pitchFamily="34" charset="0"/>
        <a:ea typeface="+mn-ea"/>
        <a:cs typeface="Arial" charset="0"/>
      </a:defRPr>
    </a:lvl5pPr>
    <a:lvl6pPr marL="2286000" algn="l" defTabSz="914400" rtl="0" eaLnBrk="1" latinLnBrk="0" hangingPunct="1">
      <a:defRPr kern="1200">
        <a:solidFill>
          <a:schemeClr val="tx1"/>
        </a:solidFill>
        <a:latin typeface="Tahoma" pitchFamily="34" charset="0"/>
        <a:ea typeface="+mn-ea"/>
        <a:cs typeface="Arial" charset="0"/>
      </a:defRPr>
    </a:lvl6pPr>
    <a:lvl7pPr marL="2743200" algn="l" defTabSz="914400" rtl="0" eaLnBrk="1" latinLnBrk="0" hangingPunct="1">
      <a:defRPr kern="1200">
        <a:solidFill>
          <a:schemeClr val="tx1"/>
        </a:solidFill>
        <a:latin typeface="Tahoma" pitchFamily="34" charset="0"/>
        <a:ea typeface="+mn-ea"/>
        <a:cs typeface="Arial" charset="0"/>
      </a:defRPr>
    </a:lvl7pPr>
    <a:lvl8pPr marL="3200400" algn="l" defTabSz="914400" rtl="0" eaLnBrk="1" latinLnBrk="0" hangingPunct="1">
      <a:defRPr kern="1200">
        <a:solidFill>
          <a:schemeClr val="tx1"/>
        </a:solidFill>
        <a:latin typeface="Tahoma" pitchFamily="34" charset="0"/>
        <a:ea typeface="+mn-ea"/>
        <a:cs typeface="Arial" charset="0"/>
      </a:defRPr>
    </a:lvl8pPr>
    <a:lvl9pPr marL="3657600" algn="l" defTabSz="914400" rtl="0" eaLnBrk="1" latinLnBrk="0" hangingPunct="1">
      <a:defRPr kern="1200">
        <a:solidFill>
          <a:schemeClr val="tx1"/>
        </a:solidFill>
        <a:latin typeface="Tahoma"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FF0000"/>
    <a:srgbClr val="0000FF"/>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3427" autoAdjust="0"/>
  </p:normalViewPr>
  <p:slideViewPr>
    <p:cSldViewPr>
      <p:cViewPr>
        <p:scale>
          <a:sx n="75" d="100"/>
          <a:sy n="75" d="100"/>
        </p:scale>
        <p:origin x="-1224" y="1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77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346"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US"/>
          </a:p>
        </p:txBody>
      </p:sp>
      <p:sp>
        <p:nvSpPr>
          <p:cNvPr id="57347"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US"/>
          </a:p>
        </p:txBody>
      </p:sp>
      <p:sp>
        <p:nvSpPr>
          <p:cNvPr id="1434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57349"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57350"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US"/>
          </a:p>
        </p:txBody>
      </p:sp>
      <p:sp>
        <p:nvSpPr>
          <p:cNvPr id="57351"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9823A127-92B6-4D2E-BBEB-CAAABD2D3586}"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a:ln/>
        </p:spPr>
      </p:sp>
      <p:sp>
        <p:nvSpPr>
          <p:cNvPr id="16386" name="Notes Placeholder 2"/>
          <p:cNvSpPr>
            <a:spLocks noGrp="1"/>
          </p:cNvSpPr>
          <p:nvPr>
            <p:ph type="body" idx="1"/>
          </p:nvPr>
        </p:nvSpPr>
        <p:spPr>
          <a:noFill/>
          <a:ln/>
        </p:spPr>
        <p:txBody>
          <a:bodyPr/>
          <a:lstStyle/>
          <a:p>
            <a:pPr eaLnBrk="1" hangingPunct="1"/>
            <a:endParaRPr lang="en-US" smtClean="0"/>
          </a:p>
        </p:txBody>
      </p:sp>
      <p:sp>
        <p:nvSpPr>
          <p:cNvPr id="16387" name="Slide Number Placeholder 3"/>
          <p:cNvSpPr>
            <a:spLocks noGrp="1"/>
          </p:cNvSpPr>
          <p:nvPr>
            <p:ph type="sldNum" sz="quarter" idx="5"/>
          </p:nvPr>
        </p:nvSpPr>
        <p:spPr>
          <a:noFill/>
        </p:spPr>
        <p:txBody>
          <a:bodyPr/>
          <a:lstStyle/>
          <a:p>
            <a:fld id="{23321C03-F02D-4DF0-9A03-98EA977B9686}" type="slidenum">
              <a:rPr lang="en-US" smtClean="0"/>
              <a:pPr/>
              <a:t>1</a:t>
            </a:fld>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9823A127-92B6-4D2E-BBEB-CAAABD2D3586}" type="slidenum">
              <a:rPr lang="en-US" smtClean="0"/>
              <a:pPr>
                <a:defRPr/>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a:ln/>
        </p:spPr>
      </p:sp>
      <p:sp>
        <p:nvSpPr>
          <p:cNvPr id="18434" name="Notes Placeholder 2"/>
          <p:cNvSpPr>
            <a:spLocks noGrp="1"/>
          </p:cNvSpPr>
          <p:nvPr>
            <p:ph type="body" idx="1"/>
          </p:nvPr>
        </p:nvSpPr>
        <p:spPr>
          <a:noFill/>
          <a:ln/>
        </p:spPr>
        <p:txBody>
          <a:bodyPr/>
          <a:lstStyle/>
          <a:p>
            <a:pPr eaLnBrk="1" hangingPunct="1"/>
            <a:endParaRPr lang="en-US" smtClean="0"/>
          </a:p>
        </p:txBody>
      </p:sp>
      <p:sp>
        <p:nvSpPr>
          <p:cNvPr id="18435" name="Slide Number Placeholder 3"/>
          <p:cNvSpPr>
            <a:spLocks noGrp="1"/>
          </p:cNvSpPr>
          <p:nvPr>
            <p:ph type="sldNum" sz="quarter" idx="5"/>
          </p:nvPr>
        </p:nvSpPr>
        <p:spPr>
          <a:noFill/>
        </p:spPr>
        <p:txBody>
          <a:bodyPr/>
          <a:lstStyle/>
          <a:p>
            <a:fld id="{CEFD1809-186F-4ED0-8060-15645DC38421}" type="slidenum">
              <a:rPr lang="en-US" smtClean="0"/>
              <a:pPr/>
              <a:t>3</a:t>
            </a:fld>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p:cNvSpPr>
          <p:nvPr>
            <p:ph type="sldImg"/>
          </p:nvPr>
        </p:nvSpPr>
        <p:spPr>
          <a:ln/>
        </p:spPr>
      </p:sp>
      <p:sp>
        <p:nvSpPr>
          <p:cNvPr id="30722" name="Notes Placeholder 2"/>
          <p:cNvSpPr>
            <a:spLocks noGrp="1"/>
          </p:cNvSpPr>
          <p:nvPr>
            <p:ph type="body" idx="1"/>
          </p:nvPr>
        </p:nvSpPr>
        <p:spPr>
          <a:noFill/>
          <a:ln/>
        </p:spPr>
        <p:txBody>
          <a:bodyPr/>
          <a:lstStyle/>
          <a:p>
            <a:pPr eaLnBrk="1" hangingPunct="1"/>
            <a:endParaRPr lang="en-US" smtClean="0"/>
          </a:p>
        </p:txBody>
      </p:sp>
      <p:sp>
        <p:nvSpPr>
          <p:cNvPr id="30723" name="Slide Number Placeholder 3"/>
          <p:cNvSpPr>
            <a:spLocks noGrp="1"/>
          </p:cNvSpPr>
          <p:nvPr>
            <p:ph type="sldNum" sz="quarter" idx="5"/>
          </p:nvPr>
        </p:nvSpPr>
        <p:spPr>
          <a:noFill/>
        </p:spPr>
        <p:txBody>
          <a:bodyPr/>
          <a:lstStyle/>
          <a:p>
            <a:fld id="{DA01658D-80F5-40F2-8AC0-8579F0F0A8D1}" type="slidenum">
              <a:rPr lang="en-US" smtClean="0"/>
              <a:pPr/>
              <a:t>4</a:t>
            </a:fld>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7"/>
          <p:cNvSpPr>
            <a:spLocks noGrp="1" noChangeArrowheads="1"/>
          </p:cNvSpPr>
          <p:nvPr>
            <p:ph type="sldNum" sz="quarter" idx="5"/>
          </p:nvPr>
        </p:nvSpPr>
        <p:spPr>
          <a:noFill/>
        </p:spPr>
        <p:txBody>
          <a:bodyPr/>
          <a:lstStyle/>
          <a:p>
            <a:fld id="{2FACCE66-3052-44C0-8FCE-DD5C60D1FEB4}" type="slidenum">
              <a:rPr lang="en-US" smtClean="0"/>
              <a:pPr/>
              <a:t>5</a:t>
            </a:fld>
            <a:endParaRPr lang="en-US" smtClean="0"/>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p:cNvSpPr>
          <p:nvPr>
            <p:ph type="sldImg"/>
          </p:nvPr>
        </p:nvSpPr>
        <p:spPr>
          <a:ln/>
        </p:spPr>
      </p:sp>
      <p:sp>
        <p:nvSpPr>
          <p:cNvPr id="20482" name="Notes Placeholder 2"/>
          <p:cNvSpPr>
            <a:spLocks noGrp="1"/>
          </p:cNvSpPr>
          <p:nvPr>
            <p:ph type="body" idx="1"/>
          </p:nvPr>
        </p:nvSpPr>
        <p:spPr>
          <a:noFill/>
          <a:ln/>
        </p:spPr>
        <p:txBody>
          <a:bodyPr/>
          <a:lstStyle/>
          <a:p>
            <a:pPr eaLnBrk="1" hangingPunct="1"/>
            <a:endParaRPr lang="en-US" smtClean="0"/>
          </a:p>
        </p:txBody>
      </p:sp>
      <p:sp>
        <p:nvSpPr>
          <p:cNvPr id="20483" name="Slide Number Placeholder 3"/>
          <p:cNvSpPr>
            <a:spLocks noGrp="1"/>
          </p:cNvSpPr>
          <p:nvPr>
            <p:ph type="sldNum" sz="quarter" idx="5"/>
          </p:nvPr>
        </p:nvSpPr>
        <p:spPr>
          <a:noFill/>
        </p:spPr>
        <p:txBody>
          <a:bodyPr/>
          <a:lstStyle/>
          <a:p>
            <a:fld id="{9BC549A1-2CEF-469D-85D7-B3DE315374C9}" type="slidenum">
              <a:rPr lang="en-US" smtClean="0"/>
              <a:pPr/>
              <a:t>6</a:t>
            </a:fld>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a:ln/>
        </p:spPr>
      </p:sp>
      <p:sp>
        <p:nvSpPr>
          <p:cNvPr id="22530" name="Notes Placeholder 2"/>
          <p:cNvSpPr>
            <a:spLocks noGrp="1"/>
          </p:cNvSpPr>
          <p:nvPr>
            <p:ph type="body" idx="1"/>
          </p:nvPr>
        </p:nvSpPr>
        <p:spPr>
          <a:noFill/>
          <a:ln/>
        </p:spPr>
        <p:txBody>
          <a:bodyPr/>
          <a:lstStyle/>
          <a:p>
            <a:pPr eaLnBrk="1" hangingPunct="1"/>
            <a:endParaRPr lang="en-US" smtClean="0"/>
          </a:p>
        </p:txBody>
      </p:sp>
      <p:sp>
        <p:nvSpPr>
          <p:cNvPr id="22531" name="Slide Number Placeholder 3"/>
          <p:cNvSpPr>
            <a:spLocks noGrp="1"/>
          </p:cNvSpPr>
          <p:nvPr>
            <p:ph type="sldNum" sz="quarter" idx="5"/>
          </p:nvPr>
        </p:nvSpPr>
        <p:spPr>
          <a:noFill/>
        </p:spPr>
        <p:txBody>
          <a:bodyPr/>
          <a:lstStyle/>
          <a:p>
            <a:fld id="{8170A678-2A8C-4CBE-B463-116716F899BF}" type="slidenum">
              <a:rPr lang="en-US" smtClean="0"/>
              <a:pPr/>
              <a:t>7</a:t>
            </a:fld>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a:ln/>
        </p:spPr>
      </p:sp>
      <p:sp>
        <p:nvSpPr>
          <p:cNvPr id="24578" name="Notes Placeholder 2"/>
          <p:cNvSpPr>
            <a:spLocks noGrp="1"/>
          </p:cNvSpPr>
          <p:nvPr>
            <p:ph type="body" idx="1"/>
          </p:nvPr>
        </p:nvSpPr>
        <p:spPr>
          <a:noFill/>
          <a:ln/>
        </p:spPr>
        <p:txBody>
          <a:bodyPr/>
          <a:lstStyle/>
          <a:p>
            <a:pPr eaLnBrk="1" hangingPunct="1"/>
            <a:endParaRPr lang="en-US" smtClean="0"/>
          </a:p>
        </p:txBody>
      </p:sp>
      <p:sp>
        <p:nvSpPr>
          <p:cNvPr id="24579" name="Slide Number Placeholder 3"/>
          <p:cNvSpPr>
            <a:spLocks noGrp="1"/>
          </p:cNvSpPr>
          <p:nvPr>
            <p:ph type="sldNum" sz="quarter" idx="5"/>
          </p:nvPr>
        </p:nvSpPr>
        <p:spPr>
          <a:noFill/>
        </p:spPr>
        <p:txBody>
          <a:bodyPr/>
          <a:lstStyle/>
          <a:p>
            <a:fld id="{CE2C0019-B1DE-49C7-8B46-382B2C208207}" type="slidenum">
              <a:rPr lang="en-US" smtClean="0"/>
              <a:pPr/>
              <a:t>8</a:t>
            </a:fld>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p>
            <a:fld id="{0F589013-C35C-4594-A7B6-E5C05DAA4181}" type="slidenum">
              <a:rPr lang="en-GB"/>
              <a:pPr/>
              <a:t>10</a:t>
            </a:fld>
            <a:endParaRPr lang="en-GB"/>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p>
            <a:fld id="{E61F02AE-CC34-4CD1-B3E7-D1D2101ABD3E}" type="slidenum">
              <a:rPr lang="en-GB"/>
              <a:pPr/>
              <a:t>11</a:t>
            </a:fld>
            <a:endParaRPr lang="en-GB"/>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p>
            <a:fld id="{E2E15592-B25A-4149-8CCE-1EA06478FB81}" type="slidenum">
              <a:rPr lang="en-GB"/>
              <a:pPr/>
              <a:t>12</a:t>
            </a:fld>
            <a:endParaRPr lang="en-GB"/>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62BD9EC8-F66F-4534-9EA4-17E10B2D4C2D}" type="slidenum">
              <a:rPr lang="en-GB"/>
              <a:pPr/>
              <a:t>13</a:t>
            </a:fld>
            <a:endParaRPr lang="en-GB"/>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p>
            <a:fld id="{6FED3E68-0D61-4569-9019-F6BDA5A2FB82}" type="slidenum">
              <a:rPr lang="en-GB"/>
              <a:pPr/>
              <a:t>14</a:t>
            </a:fld>
            <a:endParaRPr lang="en-GB"/>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p:spPr>
        <p:txBody>
          <a:bodyPr/>
          <a:lstStyle/>
          <a:p>
            <a:fld id="{7AFA59E8-646C-44E2-827C-EFA01275FEDC}" type="slidenum">
              <a:rPr lang="en-GB"/>
              <a:pPr/>
              <a:t>15</a:t>
            </a:fld>
            <a:endParaRPr lang="en-GB"/>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p:cNvSpPr>
            <a:spLocks noGrp="1" noRot="1" noChangeAspect="1"/>
          </p:cNvSpPr>
          <p:nvPr>
            <p:ph type="sldImg"/>
          </p:nvPr>
        </p:nvSpPr>
        <p:spPr>
          <a:ln/>
        </p:spPr>
      </p:sp>
      <p:sp>
        <p:nvSpPr>
          <p:cNvPr id="28674" name="Notes Placeholder 2"/>
          <p:cNvSpPr>
            <a:spLocks noGrp="1"/>
          </p:cNvSpPr>
          <p:nvPr>
            <p:ph type="body" idx="1"/>
          </p:nvPr>
        </p:nvSpPr>
        <p:spPr>
          <a:noFill/>
          <a:ln/>
        </p:spPr>
        <p:txBody>
          <a:bodyPr/>
          <a:lstStyle/>
          <a:p>
            <a:pPr eaLnBrk="1" hangingPunct="1"/>
            <a:endParaRPr lang="en-US" smtClean="0"/>
          </a:p>
        </p:txBody>
      </p:sp>
      <p:sp>
        <p:nvSpPr>
          <p:cNvPr id="28675" name="Slide Number Placeholder 3"/>
          <p:cNvSpPr>
            <a:spLocks noGrp="1"/>
          </p:cNvSpPr>
          <p:nvPr>
            <p:ph type="sldNum" sz="quarter" idx="5"/>
          </p:nvPr>
        </p:nvSpPr>
        <p:spPr>
          <a:noFill/>
        </p:spPr>
        <p:txBody>
          <a:bodyPr/>
          <a:lstStyle/>
          <a:p>
            <a:fld id="{F19784A2-87F1-49B8-A4F6-54DEE6396ADA}" type="slidenum">
              <a:rPr lang="en-US" smtClean="0"/>
              <a:pPr/>
              <a:t>17</a:t>
            </a:fld>
            <a:endParaRPr lang="en-US"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7"/>
          <p:cNvSpPr>
            <a:spLocks noGrp="1" noChangeArrowheads="1"/>
          </p:cNvSpPr>
          <p:nvPr>
            <p:ph type="sldNum" sz="quarter" idx="5"/>
          </p:nvPr>
        </p:nvSpPr>
        <p:spPr>
          <a:noFill/>
        </p:spPr>
        <p:txBody>
          <a:bodyPr/>
          <a:lstStyle/>
          <a:p>
            <a:fld id="{D60C8049-3987-4F5D-9B92-BA598B95FFFD}" type="slidenum">
              <a:rPr lang="en-US" smtClean="0"/>
              <a:pPr/>
              <a:t>18</a:t>
            </a:fld>
            <a:endParaRPr lang="en-US" smtClean="0"/>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7"/>
          <p:cNvSpPr>
            <a:spLocks noGrp="1" noChangeArrowheads="1"/>
          </p:cNvSpPr>
          <p:nvPr>
            <p:ph type="sldNum" sz="quarter" idx="5"/>
          </p:nvPr>
        </p:nvSpPr>
        <p:spPr>
          <a:noFill/>
        </p:spPr>
        <p:txBody>
          <a:bodyPr/>
          <a:lstStyle/>
          <a:p>
            <a:fld id="{8B026900-13D3-4C1E-A02D-AC822F682CDA}" type="slidenum">
              <a:rPr lang="en-US" smtClean="0"/>
              <a:pPr/>
              <a:t>20</a:t>
            </a:fld>
            <a:endParaRPr lang="en-US" smtClean="0"/>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7"/>
          <p:cNvSpPr>
            <a:spLocks noGrp="1" noChangeArrowheads="1"/>
          </p:cNvSpPr>
          <p:nvPr>
            <p:ph type="sldNum" sz="quarter" idx="5"/>
          </p:nvPr>
        </p:nvSpPr>
        <p:spPr>
          <a:noFill/>
        </p:spPr>
        <p:txBody>
          <a:bodyPr/>
          <a:lstStyle/>
          <a:p>
            <a:fld id="{759071F4-4741-4364-90EE-851F0849473E}" type="slidenum">
              <a:rPr lang="en-US" smtClean="0"/>
              <a:pPr/>
              <a:t>21</a:t>
            </a:fld>
            <a:endParaRPr lang="en-US" smtClean="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7"/>
          <p:cNvSpPr>
            <a:spLocks noGrp="1" noChangeArrowheads="1"/>
          </p:cNvSpPr>
          <p:nvPr>
            <p:ph type="sldNum" sz="quarter" idx="5"/>
          </p:nvPr>
        </p:nvSpPr>
        <p:spPr>
          <a:noFill/>
        </p:spPr>
        <p:txBody>
          <a:bodyPr/>
          <a:lstStyle/>
          <a:p>
            <a:fld id="{7D3FC95C-D781-42EA-897C-B5428836F104}" type="slidenum">
              <a:rPr lang="en-US" smtClean="0"/>
              <a:pPr/>
              <a:t>22</a:t>
            </a:fld>
            <a:endParaRPr lang="en-US" smtClean="0"/>
          </a:p>
        </p:txBody>
      </p:sp>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7"/>
          <p:cNvSpPr>
            <a:spLocks noGrp="1" noChangeArrowheads="1"/>
          </p:cNvSpPr>
          <p:nvPr>
            <p:ph type="sldNum" sz="quarter" idx="5"/>
          </p:nvPr>
        </p:nvSpPr>
        <p:spPr>
          <a:noFill/>
        </p:spPr>
        <p:txBody>
          <a:bodyPr/>
          <a:lstStyle/>
          <a:p>
            <a:fld id="{E2BB596C-B3AC-4E3F-BAD6-0716A4022E37}" type="slidenum">
              <a:rPr lang="en-US" smtClean="0"/>
              <a:pPr/>
              <a:t>23</a:t>
            </a:fld>
            <a:endParaRPr lang="en-US" smtClean="0"/>
          </a:p>
        </p:txBody>
      </p:sp>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EF0500A1-EB84-485C-801D-83E0AA6543F2}" type="slidenum">
              <a:rPr lang="en-GB"/>
              <a:pPr/>
              <a:t>24</a:t>
            </a:fld>
            <a:endParaRPr lang="en-GB"/>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0CC8BE60-D941-4AB1-AB1F-BC25967136EC}" type="slidenum">
              <a:rPr lang="en-GB"/>
              <a:pPr/>
              <a:t>25</a:t>
            </a:fld>
            <a:endParaRPr lang="en-GB"/>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p:spPr>
        <p:txBody>
          <a:bodyPr/>
          <a:lstStyle/>
          <a:p>
            <a:pPr eaLnBrk="1" hangingPunct="1"/>
            <a:endParaRPr lang="en-US" smtClean="0"/>
          </a:p>
        </p:txBody>
      </p:sp>
      <p:sp>
        <p:nvSpPr>
          <p:cNvPr id="33796" name="Slide Number Placeholder 3"/>
          <p:cNvSpPr>
            <a:spLocks noGrp="1"/>
          </p:cNvSpPr>
          <p:nvPr>
            <p:ph type="sldNum" sz="quarter" idx="5"/>
          </p:nvPr>
        </p:nvSpPr>
        <p:spPr>
          <a:noFill/>
        </p:spPr>
        <p:txBody>
          <a:bodyPr/>
          <a:lstStyle/>
          <a:p>
            <a:fld id="{E804C33C-A6E7-44F0-AC71-978CA9811BCF}" type="slidenum">
              <a:rPr lang="en-GB"/>
              <a:pPr/>
              <a:t>26</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p>
            <a:fld id="{68E6C4EE-EF72-423C-A643-FFFE81E1BBE5}" type="slidenum">
              <a:rPr lang="en-GB"/>
              <a:pPr/>
              <a:t>27</a:t>
            </a:fld>
            <a:endParaRPr lang="en-GB"/>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7"/>
          <p:cNvSpPr>
            <a:spLocks noGrp="1" noChangeArrowheads="1"/>
          </p:cNvSpPr>
          <p:nvPr>
            <p:ph type="sldNum" sz="quarter" idx="5"/>
          </p:nvPr>
        </p:nvSpPr>
        <p:spPr>
          <a:noFill/>
        </p:spPr>
        <p:txBody>
          <a:bodyPr/>
          <a:lstStyle/>
          <a:p>
            <a:fld id="{2341F4E6-1806-4847-A39F-7AFB89E0ED14}" type="slidenum">
              <a:rPr lang="en-US" smtClean="0"/>
              <a:pPr/>
              <a:t>29</a:t>
            </a:fld>
            <a:endParaRPr lang="en-US" smtClean="0"/>
          </a:p>
        </p:txBody>
      </p:sp>
      <p:sp>
        <p:nvSpPr>
          <p:cNvPr id="47106" name="Rectangle 2"/>
          <p:cNvSpPr>
            <a:spLocks noGrp="1" noRot="1" noChangeAspect="1" noChangeArrowheads="1" noTextEdit="1"/>
          </p:cNvSpPr>
          <p:nvPr>
            <p:ph type="sldImg"/>
          </p:nvPr>
        </p:nvSpPr>
        <p:spPr>
          <a:ln/>
        </p:spPr>
      </p:sp>
      <p:sp>
        <p:nvSpPr>
          <p:cNvPr id="47107"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0414991-7E20-47FD-8B24-49B21F2092ED}" type="slidenum">
              <a:rPr lang="en-GB"/>
              <a:pPr/>
              <a:t>30</a:t>
            </a:fld>
            <a:endParaRPr lang="en-GB"/>
          </a:p>
        </p:txBody>
      </p:sp>
      <p:sp>
        <p:nvSpPr>
          <p:cNvPr id="76802" name="Rectangle 2"/>
          <p:cNvSpPr>
            <a:spLocks noGrp="1" noRot="1" noChangeAspect="1" noChangeArrowheads="1" noTextEdit="1"/>
          </p:cNvSpPr>
          <p:nvPr>
            <p:ph type="sldImg"/>
          </p:nvPr>
        </p:nvSpPr>
        <p:spPr>
          <a:ln/>
        </p:spPr>
      </p:sp>
      <p:sp>
        <p:nvSpPr>
          <p:cNvPr id="7680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7"/>
          <p:cNvSpPr>
            <a:spLocks noGrp="1" noChangeArrowheads="1"/>
          </p:cNvSpPr>
          <p:nvPr>
            <p:ph type="sldNum" sz="quarter" idx="5"/>
          </p:nvPr>
        </p:nvSpPr>
        <p:spPr>
          <a:noFill/>
        </p:spPr>
        <p:txBody>
          <a:bodyPr/>
          <a:lstStyle/>
          <a:p>
            <a:fld id="{A9DAE41B-2551-4B37-A255-5F151CB9AA8E}" type="slidenum">
              <a:rPr lang="en-US" smtClean="0"/>
              <a:pPr/>
              <a:t>31</a:t>
            </a:fld>
            <a:endParaRPr lang="en-US" smtClean="0"/>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7"/>
          <p:cNvSpPr>
            <a:spLocks noGrp="1" noChangeArrowheads="1"/>
          </p:cNvSpPr>
          <p:nvPr>
            <p:ph type="sldNum" sz="quarter" idx="5"/>
          </p:nvPr>
        </p:nvSpPr>
        <p:spPr>
          <a:noFill/>
        </p:spPr>
        <p:txBody>
          <a:bodyPr/>
          <a:lstStyle/>
          <a:p>
            <a:fld id="{BB30B500-F2BA-4961-9043-F0BF58FBF925}" type="slidenum">
              <a:rPr lang="en-US" smtClean="0"/>
              <a:pPr/>
              <a:t>32</a:t>
            </a:fld>
            <a:endParaRPr lang="en-US" smtClean="0"/>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p:spPr>
        <p:txBody>
          <a:bodyPr/>
          <a:lstStyle/>
          <a:p>
            <a:fld id="{B980D583-29A6-4F5E-8CE7-FB1E673D5C67}" type="slidenum">
              <a:rPr lang="en-US" smtClean="0"/>
              <a:pPr/>
              <a:t>33</a:t>
            </a:fld>
            <a:endParaRPr lang="en-US" smtClean="0"/>
          </a:p>
        </p:txBody>
      </p:sp>
      <p:sp>
        <p:nvSpPr>
          <p:cNvPr id="53250" name="Rectangle 2"/>
          <p:cNvSpPr>
            <a:spLocks noGrp="1" noRot="1" noChangeAspect="1" noChangeArrowheads="1" noTextEdit="1"/>
          </p:cNvSpPr>
          <p:nvPr>
            <p:ph type="sldImg"/>
          </p:nvPr>
        </p:nvSpPr>
        <p:spPr>
          <a:ln/>
        </p:spPr>
      </p:sp>
      <p:sp>
        <p:nvSpPr>
          <p:cNvPr id="53251"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0758B6FC-2DA7-4EB1-A819-06210260060A}" type="slidenum">
              <a:rPr lang="en-GB"/>
              <a:pPr/>
              <a:t>36</a:t>
            </a:fld>
            <a:endParaRPr lang="en-GB"/>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1739433B-CC06-4CE6-9AAC-774EB06FB41E}" type="slidenum">
              <a:rPr lang="en-GB"/>
              <a:pPr/>
              <a:t>37</a:t>
            </a:fld>
            <a:endParaRPr lang="en-GB"/>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p:cNvSpPr>
          <p:nvPr>
            <p:ph type="sldImg"/>
          </p:nvPr>
        </p:nvSpPr>
        <p:spPr>
          <a:ln/>
        </p:spPr>
      </p:sp>
      <p:sp>
        <p:nvSpPr>
          <p:cNvPr id="26626" name="Notes Placeholder 2"/>
          <p:cNvSpPr>
            <a:spLocks noGrp="1"/>
          </p:cNvSpPr>
          <p:nvPr>
            <p:ph type="body" idx="1"/>
          </p:nvPr>
        </p:nvSpPr>
        <p:spPr>
          <a:noFill/>
          <a:ln/>
        </p:spPr>
        <p:txBody>
          <a:bodyPr/>
          <a:lstStyle/>
          <a:p>
            <a:pPr eaLnBrk="1" hangingPunct="1"/>
            <a:endParaRPr lang="en-US" smtClean="0"/>
          </a:p>
        </p:txBody>
      </p:sp>
      <p:sp>
        <p:nvSpPr>
          <p:cNvPr id="26627" name="Slide Number Placeholder 3"/>
          <p:cNvSpPr>
            <a:spLocks noGrp="1"/>
          </p:cNvSpPr>
          <p:nvPr>
            <p:ph type="sldNum" sz="quarter" idx="5"/>
          </p:nvPr>
        </p:nvSpPr>
        <p:spPr>
          <a:noFill/>
        </p:spPr>
        <p:txBody>
          <a:bodyPr/>
          <a:lstStyle/>
          <a:p>
            <a:fld id="{5022F370-E1EF-46F3-B964-E99DD85ACCF7}" type="slidenum">
              <a:rPr lang="en-US" smtClean="0"/>
              <a:pPr/>
              <a:t>38</a:t>
            </a:fld>
            <a:endParaRPr lang="en-US" smtClean="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p:cNvSpPr>
          <p:nvPr>
            <p:ph type="sldImg"/>
          </p:nvPr>
        </p:nvSpPr>
        <p:spPr>
          <a:ln/>
        </p:spPr>
      </p:sp>
      <p:sp>
        <p:nvSpPr>
          <p:cNvPr id="32770" name="Notes Placeholder 2"/>
          <p:cNvSpPr>
            <a:spLocks noGrp="1"/>
          </p:cNvSpPr>
          <p:nvPr>
            <p:ph type="body" idx="1"/>
          </p:nvPr>
        </p:nvSpPr>
        <p:spPr>
          <a:noFill/>
          <a:ln/>
        </p:spPr>
        <p:txBody>
          <a:bodyPr/>
          <a:lstStyle/>
          <a:p>
            <a:pPr eaLnBrk="1" hangingPunct="1"/>
            <a:endParaRPr lang="en-US" smtClean="0"/>
          </a:p>
        </p:txBody>
      </p:sp>
      <p:sp>
        <p:nvSpPr>
          <p:cNvPr id="32771" name="Slide Number Placeholder 3"/>
          <p:cNvSpPr>
            <a:spLocks noGrp="1"/>
          </p:cNvSpPr>
          <p:nvPr>
            <p:ph type="sldNum" sz="quarter" idx="5"/>
          </p:nvPr>
        </p:nvSpPr>
        <p:spPr>
          <a:noFill/>
        </p:spPr>
        <p:txBody>
          <a:bodyPr/>
          <a:lstStyle/>
          <a:p>
            <a:fld id="{BF90795B-A281-4956-9C63-99BBA7389E13}" type="slidenum">
              <a:rPr lang="en-US" smtClean="0"/>
              <a:pPr/>
              <a:t>39</a:t>
            </a:fld>
            <a:endParaRPr lang="en-US" smtClean="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E0CC713-551A-49DA-8923-77F18AB9C1FE}" type="slidenum">
              <a:rPr lang="en-US"/>
              <a:pPr/>
              <a:t>40</a:t>
            </a:fld>
            <a:endParaRPr lang="en-US"/>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p:txBody>
          <a:bodyPr/>
          <a:lstStyle/>
          <a:p>
            <a:pPr>
              <a:buFontTx/>
              <a:buChar char="•"/>
            </a:pPr>
            <a:r>
              <a:rPr lang="en-US">
                <a:latin typeface="Helvetica" pitchFamily="8" charset="0"/>
              </a:rPr>
              <a:t>Climate is defined as the weather averaged over a long period of time. </a:t>
            </a:r>
          </a:p>
          <a:p>
            <a:pPr lvl="2">
              <a:buFontTx/>
              <a:buChar char="•"/>
            </a:pPr>
            <a:r>
              <a:rPr lang="en-US">
                <a:latin typeface="Helvetica" pitchFamily="8" charset="0"/>
              </a:rPr>
              <a:t>The standard averaging period is 30 years but other periods may be used depending on the purpose. Climate also includes statistics other than the average, such as the magnitudes of day-to-day or year-to-year variations.</a:t>
            </a:r>
          </a:p>
          <a:p>
            <a:pPr>
              <a:buFontTx/>
              <a:buChar char="•"/>
            </a:pPr>
            <a:r>
              <a:rPr lang="en-US">
                <a:latin typeface="Helvetica" pitchFamily="8" charset="0"/>
              </a:rPr>
              <a:t>Therefore, c</a:t>
            </a:r>
            <a:r>
              <a:rPr lang="en-US" b="1"/>
              <a:t>limate</a:t>
            </a:r>
            <a:r>
              <a:rPr lang="en-US">
                <a:latin typeface="Helvetica" pitchFamily="8" charset="0"/>
              </a:rPr>
              <a:t> is </a:t>
            </a:r>
            <a:r>
              <a:rPr lang="en-US">
                <a:latin typeface="Arial"/>
              </a:rPr>
              <a:t>“</a:t>
            </a:r>
            <a:r>
              <a:rPr lang="en-US">
                <a:latin typeface="Helvetica" pitchFamily="8" charset="0"/>
              </a:rPr>
              <a:t>the average and variations of weather over long periods of time</a:t>
            </a:r>
            <a:r>
              <a:rPr lang="en-US">
                <a:latin typeface="Arial"/>
              </a:rPr>
              <a:t>”</a:t>
            </a:r>
            <a:r>
              <a:rPr lang="en-US">
                <a:latin typeface="Helvetica" pitchFamily="8" charset="0"/>
              </a:rPr>
              <a:t>.</a:t>
            </a:r>
          </a:p>
          <a:p>
            <a:pPr>
              <a:buFontTx/>
              <a:buChar char="•"/>
            </a:pPr>
            <a:endParaRPr lang="en-US">
              <a:latin typeface="Helvetica" pitchFamily="8" charset="0"/>
            </a:endParaRPr>
          </a:p>
          <a:p>
            <a:pPr>
              <a:buFontTx/>
              <a:buChar char="•"/>
            </a:pPr>
            <a:r>
              <a:rPr lang="en-US">
                <a:latin typeface="Helvetica" pitchFamily="8" charset="0"/>
              </a:rPr>
              <a:t>Different </a:t>
            </a:r>
            <a:r>
              <a:rPr lang="en-US">
                <a:latin typeface="Arial"/>
              </a:rPr>
              <a:t>“</a:t>
            </a:r>
            <a:r>
              <a:rPr lang="en-US">
                <a:latin typeface="Helvetica" pitchFamily="8" charset="0"/>
              </a:rPr>
              <a:t>Climate Zones</a:t>
            </a:r>
            <a:r>
              <a:rPr lang="en-US">
                <a:latin typeface="Arial"/>
              </a:rPr>
              <a:t>”</a:t>
            </a:r>
            <a:r>
              <a:rPr lang="en-US">
                <a:latin typeface="Helvetica" pitchFamily="8" charset="0"/>
              </a:rPr>
              <a:t> such as tropical, temperate or polar can be defined using parameters such as temperature and rainfall.</a:t>
            </a: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04FFDDA-A06D-4C3F-A529-C5D89EDA9A33}" type="slidenum">
              <a:rPr lang="en-US"/>
              <a:pPr/>
              <a:t>41</a:t>
            </a:fld>
            <a:endParaRPr lang="en-US"/>
          </a:p>
        </p:txBody>
      </p:sp>
      <p:sp>
        <p:nvSpPr>
          <p:cNvPr id="24578" name="Rectangle 1026"/>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24579" name="Rectangle 1027"/>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pPr>
              <a:buFontTx/>
              <a:buChar char="•"/>
            </a:pPr>
            <a:r>
              <a:rPr lang="en-US" b="1"/>
              <a:t>“Weather”</a:t>
            </a:r>
            <a:r>
              <a:rPr lang="en-US">
                <a:latin typeface="Helvetica" pitchFamily="8" charset="0"/>
              </a:rPr>
              <a:t> is the set of all </a:t>
            </a:r>
            <a:r>
              <a:rPr lang="en-US">
                <a:solidFill>
                  <a:srgbClr val="002BB8"/>
                </a:solidFill>
                <a:latin typeface="Helvetica" pitchFamily="8" charset="0"/>
              </a:rPr>
              <a:t>phenomena</a:t>
            </a:r>
            <a:r>
              <a:rPr lang="en-US">
                <a:latin typeface="Helvetica" pitchFamily="8" charset="0"/>
              </a:rPr>
              <a:t> in a given </a:t>
            </a:r>
            <a:r>
              <a:rPr lang="en-US">
                <a:solidFill>
                  <a:srgbClr val="002BB8"/>
                </a:solidFill>
                <a:latin typeface="Helvetica" pitchFamily="8" charset="0"/>
              </a:rPr>
              <a:t>atmosphere</a:t>
            </a:r>
            <a:r>
              <a:rPr lang="en-US">
                <a:latin typeface="Helvetica" pitchFamily="8" charset="0"/>
              </a:rPr>
              <a:t> at a given </a:t>
            </a:r>
            <a:r>
              <a:rPr lang="en-US">
                <a:solidFill>
                  <a:srgbClr val="002BB8"/>
                </a:solidFill>
                <a:latin typeface="Helvetica" pitchFamily="8" charset="0"/>
              </a:rPr>
              <a:t>time</a:t>
            </a:r>
            <a:r>
              <a:rPr lang="en-US">
                <a:latin typeface="Helvetica" pitchFamily="8" charset="0"/>
              </a:rPr>
              <a:t>. </a:t>
            </a:r>
          </a:p>
          <a:p>
            <a:pPr>
              <a:buFontTx/>
              <a:buChar char="•"/>
            </a:pPr>
            <a:r>
              <a:rPr lang="en-US">
                <a:latin typeface="Helvetica" pitchFamily="8" charset="0"/>
              </a:rPr>
              <a:t>The term usually refers to the activity of these phenomena over short periods (hours or days), as opposed to the term </a:t>
            </a:r>
            <a:r>
              <a:rPr lang="en-US">
                <a:solidFill>
                  <a:srgbClr val="002BB8"/>
                </a:solidFill>
                <a:latin typeface="Helvetica" pitchFamily="8" charset="0"/>
              </a:rPr>
              <a:t>climate</a:t>
            </a:r>
            <a:r>
              <a:rPr lang="en-US">
                <a:latin typeface="Helvetica" pitchFamily="8" charset="0"/>
              </a:rPr>
              <a:t>, which refers to the average atmospheric conditions over longer periods of time. When used without qualification, "weather" is understood to be the weather of </a:t>
            </a:r>
            <a:r>
              <a:rPr lang="en-US">
                <a:solidFill>
                  <a:srgbClr val="002BB8"/>
                </a:solidFill>
                <a:latin typeface="Helvetica" pitchFamily="8" charset="0"/>
              </a:rPr>
              <a:t>Earth</a:t>
            </a:r>
            <a:r>
              <a:rPr lang="en-US">
                <a:latin typeface="Helvetica" pitchFamily="8" charset="0"/>
              </a:rPr>
              <a:t>.</a:t>
            </a:r>
          </a:p>
          <a:p>
            <a:pPr>
              <a:buFontTx/>
              <a:buChar char="•"/>
            </a:pPr>
            <a:r>
              <a:rPr lang="en-US">
                <a:latin typeface="Helvetica" pitchFamily="8" charset="0"/>
              </a:rPr>
              <a:t>On </a:t>
            </a:r>
            <a:r>
              <a:rPr lang="en-US">
                <a:solidFill>
                  <a:srgbClr val="002BB8"/>
                </a:solidFill>
                <a:latin typeface="Helvetica" pitchFamily="8" charset="0"/>
              </a:rPr>
              <a:t>Earth</a:t>
            </a:r>
            <a:r>
              <a:rPr lang="en-US">
                <a:latin typeface="Helvetica" pitchFamily="8" charset="0"/>
              </a:rPr>
              <a:t>, common </a:t>
            </a:r>
            <a:r>
              <a:rPr lang="en-US">
                <a:solidFill>
                  <a:srgbClr val="5A3696"/>
                </a:solidFill>
                <a:latin typeface="Helvetica" pitchFamily="8" charset="0"/>
              </a:rPr>
              <a:t>weather phenomena</a:t>
            </a:r>
            <a:r>
              <a:rPr lang="en-US">
                <a:latin typeface="Helvetica" pitchFamily="8" charset="0"/>
              </a:rPr>
              <a:t> include such things as </a:t>
            </a:r>
            <a:r>
              <a:rPr lang="en-US">
                <a:solidFill>
                  <a:srgbClr val="002BB8"/>
                </a:solidFill>
                <a:latin typeface="Helvetica" pitchFamily="8" charset="0"/>
              </a:rPr>
              <a:t>wind</a:t>
            </a:r>
            <a:r>
              <a:rPr lang="en-US">
                <a:latin typeface="Helvetica" pitchFamily="8" charset="0"/>
              </a:rPr>
              <a:t>, </a:t>
            </a:r>
            <a:r>
              <a:rPr lang="en-US">
                <a:solidFill>
                  <a:srgbClr val="002BB8"/>
                </a:solidFill>
                <a:latin typeface="Helvetica" pitchFamily="8" charset="0"/>
              </a:rPr>
              <a:t>cloud</a:t>
            </a:r>
            <a:r>
              <a:rPr lang="en-US">
                <a:latin typeface="Helvetica" pitchFamily="8" charset="0"/>
              </a:rPr>
              <a:t>, </a:t>
            </a:r>
            <a:r>
              <a:rPr lang="en-US">
                <a:solidFill>
                  <a:srgbClr val="002BB8"/>
                </a:solidFill>
                <a:latin typeface="Helvetica" pitchFamily="8" charset="0"/>
              </a:rPr>
              <a:t>rain</a:t>
            </a:r>
            <a:r>
              <a:rPr lang="en-US">
                <a:latin typeface="Helvetica" pitchFamily="8" charset="0"/>
              </a:rPr>
              <a:t>, </a:t>
            </a:r>
            <a:r>
              <a:rPr lang="en-US">
                <a:solidFill>
                  <a:srgbClr val="002BB8"/>
                </a:solidFill>
                <a:latin typeface="Helvetica" pitchFamily="8" charset="0"/>
              </a:rPr>
              <a:t>snow</a:t>
            </a:r>
            <a:r>
              <a:rPr lang="en-US">
                <a:latin typeface="Helvetica" pitchFamily="8" charset="0"/>
              </a:rPr>
              <a:t>, </a:t>
            </a:r>
            <a:r>
              <a:rPr lang="en-US">
                <a:solidFill>
                  <a:srgbClr val="002BB8"/>
                </a:solidFill>
                <a:latin typeface="Helvetica" pitchFamily="8" charset="0"/>
              </a:rPr>
              <a:t>fog</a:t>
            </a:r>
            <a:r>
              <a:rPr lang="en-US">
                <a:latin typeface="Helvetica" pitchFamily="8" charset="0"/>
              </a:rPr>
              <a:t> and </a:t>
            </a:r>
            <a:r>
              <a:rPr lang="en-US">
                <a:solidFill>
                  <a:srgbClr val="002BB8"/>
                </a:solidFill>
                <a:latin typeface="Helvetica" pitchFamily="8" charset="0"/>
              </a:rPr>
              <a:t>dust storms</a:t>
            </a:r>
            <a:r>
              <a:rPr lang="en-US">
                <a:latin typeface="Helvetica" pitchFamily="8" charset="0"/>
              </a:rPr>
              <a:t>. Less common events include </a:t>
            </a:r>
            <a:r>
              <a:rPr lang="en-US">
                <a:solidFill>
                  <a:srgbClr val="002BB8"/>
                </a:solidFill>
                <a:latin typeface="Helvetica" pitchFamily="8" charset="0"/>
              </a:rPr>
              <a:t>natural disasters</a:t>
            </a:r>
            <a:r>
              <a:rPr lang="en-US">
                <a:latin typeface="Helvetica" pitchFamily="8" charset="0"/>
              </a:rPr>
              <a:t> such as </a:t>
            </a:r>
            <a:r>
              <a:rPr lang="en-US">
                <a:solidFill>
                  <a:srgbClr val="002BB8"/>
                </a:solidFill>
                <a:latin typeface="Helvetica" pitchFamily="8" charset="0"/>
              </a:rPr>
              <a:t>cyclones</a:t>
            </a:r>
            <a:r>
              <a:rPr lang="en-US">
                <a:latin typeface="Helvetica" pitchFamily="8" charset="0"/>
              </a:rPr>
              <a:t> and </a:t>
            </a:r>
            <a:r>
              <a:rPr lang="en-US">
                <a:solidFill>
                  <a:srgbClr val="002BB8"/>
                </a:solidFill>
                <a:latin typeface="Helvetica" pitchFamily="8" charset="0"/>
              </a:rPr>
              <a:t>ice storms</a:t>
            </a:r>
            <a:r>
              <a:rPr lang="en-US">
                <a:latin typeface="Helvetica" pitchFamily="8" charset="0"/>
              </a:rPr>
              <a:t>. </a:t>
            </a:r>
          </a:p>
          <a:p>
            <a:pPr>
              <a:buFontTx/>
              <a:buChar char="•"/>
            </a:pPr>
            <a:endParaRPr lang="en-US">
              <a:latin typeface="Helvetica" pitchFamily="8" charset="0"/>
            </a:endParaRPr>
          </a:p>
          <a:p>
            <a:pPr>
              <a:buFontTx/>
              <a:buChar char="•"/>
            </a:pPr>
            <a:r>
              <a:rPr lang="en-US">
                <a:latin typeface="Helvetica" pitchFamily="8" charset="0"/>
              </a:rPr>
              <a:t>Almost all familiar weather phenomena occur in the </a:t>
            </a:r>
            <a:r>
              <a:rPr lang="en-US">
                <a:solidFill>
                  <a:srgbClr val="002BB8"/>
                </a:solidFill>
                <a:latin typeface="Helvetica" pitchFamily="8" charset="0"/>
              </a:rPr>
              <a:t>troposphere</a:t>
            </a:r>
            <a:r>
              <a:rPr lang="en-US">
                <a:latin typeface="Helvetica" pitchFamily="8" charset="0"/>
              </a:rPr>
              <a:t> (the lower part of the atmosphere - see figure on left). Weather does occur in the </a:t>
            </a:r>
            <a:r>
              <a:rPr lang="en-US">
                <a:solidFill>
                  <a:srgbClr val="002BB8"/>
                </a:solidFill>
                <a:latin typeface="Helvetica" pitchFamily="8" charset="0"/>
              </a:rPr>
              <a:t>stratosphere</a:t>
            </a:r>
            <a:r>
              <a:rPr lang="en-US">
                <a:latin typeface="Helvetica" pitchFamily="8" charset="0"/>
              </a:rPr>
              <a:t> and can affect weather lower down in the troposphere, but the exact mechanisms are poorly understood.</a:t>
            </a: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A37226F-78C0-492B-9F41-4BCDD437ECE0}" type="slidenum">
              <a:rPr lang="en-GB" smtClean="0"/>
              <a:pPr/>
              <a:t>42</a:t>
            </a:fld>
            <a:endParaRPr lang="en-GB"/>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A37226F-78C0-492B-9F41-4BCDD437ECE0}" type="slidenum">
              <a:rPr lang="en-GB" smtClean="0"/>
              <a:pPr/>
              <a:t>43</a:t>
            </a:fld>
            <a:endParaRPr lang="en-GB"/>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A37226F-78C0-492B-9F41-4BCDD437ECE0}" type="slidenum">
              <a:rPr lang="en-GB" smtClean="0"/>
              <a:pPr/>
              <a:t>44</a:t>
            </a:fld>
            <a:endParaRPr lang="en-GB"/>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A37226F-78C0-492B-9F41-4BCDD437ECE0}" type="slidenum">
              <a:rPr lang="en-GB" smtClean="0"/>
              <a:pPr/>
              <a:t>45</a:t>
            </a:fld>
            <a:endParaRPr lang="en-GB"/>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A37226F-78C0-492B-9F41-4BCDD437ECE0}" type="slidenum">
              <a:rPr lang="en-GB" smtClean="0"/>
              <a:pPr/>
              <a:t>46</a:t>
            </a:fld>
            <a:endParaRPr lang="en-GB"/>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7AF4347-899E-4A46-91CD-F7B839E630A4}" type="slidenum">
              <a:rPr lang="en-GB"/>
              <a:pPr/>
              <a:t>47</a:t>
            </a:fld>
            <a:endParaRPr lang="en-GB"/>
          </a:p>
        </p:txBody>
      </p:sp>
      <p:sp>
        <p:nvSpPr>
          <p:cNvPr id="77826" name="Rectangle 2"/>
          <p:cNvSpPr>
            <a:spLocks noGrp="1" noRot="1" noChangeAspect="1" noChangeArrowheads="1" noTextEdit="1"/>
          </p:cNvSpPr>
          <p:nvPr>
            <p:ph type="sldImg"/>
          </p:nvPr>
        </p:nvSpPr>
        <p:spPr>
          <a:ln/>
        </p:spPr>
      </p:sp>
      <p:sp>
        <p:nvSpPr>
          <p:cNvPr id="7782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722B9F4-90F0-42EF-8268-A94EEEFAAD1F}" type="slidenum">
              <a:rPr lang="en-GB"/>
              <a:pPr/>
              <a:t>48</a:t>
            </a:fld>
            <a:endParaRPr lang="en-GB"/>
          </a:p>
        </p:txBody>
      </p:sp>
      <p:sp>
        <p:nvSpPr>
          <p:cNvPr id="78850" name="Rectangle 2"/>
          <p:cNvSpPr>
            <a:spLocks noGrp="1" noRot="1" noChangeAspect="1" noChangeArrowheads="1" noTextEdit="1"/>
          </p:cNvSpPr>
          <p:nvPr>
            <p:ph type="sldImg"/>
          </p:nvPr>
        </p:nvSpPr>
        <p:spPr>
          <a:ln/>
        </p:spPr>
      </p:sp>
      <p:sp>
        <p:nvSpPr>
          <p:cNvPr id="7885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326D759-4DFE-46E3-8AAE-8313A8130154}" type="slidenum">
              <a:rPr lang="en-GB"/>
              <a:pPr/>
              <a:t>49</a:t>
            </a:fld>
            <a:endParaRPr lang="en-GB"/>
          </a:p>
        </p:txBody>
      </p:sp>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E9D4FEE-47D4-428D-8B37-D009103F0006}" type="slidenum">
              <a:rPr lang="en-GB"/>
              <a:pPr/>
              <a:t>50</a:t>
            </a:fld>
            <a:endParaRPr lang="en-GB"/>
          </a:p>
        </p:txBody>
      </p:sp>
      <p:sp>
        <p:nvSpPr>
          <p:cNvPr id="80898" name="Rectangle 2"/>
          <p:cNvSpPr>
            <a:spLocks noGrp="1" noRot="1" noChangeAspect="1" noChangeArrowheads="1" noTextEdit="1"/>
          </p:cNvSpPr>
          <p:nvPr>
            <p:ph type="sldImg"/>
          </p:nvPr>
        </p:nvSpPr>
        <p:spPr>
          <a:ln/>
        </p:spPr>
      </p:sp>
      <p:sp>
        <p:nvSpPr>
          <p:cNvPr id="8089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2147A2F-E2EE-48B7-A9C7-FB376DDCC2E3}" type="slidenum">
              <a:rPr lang="en-GB"/>
              <a:pPr/>
              <a:t>51</a:t>
            </a:fld>
            <a:endParaRPr lang="en-GB"/>
          </a:p>
        </p:txBody>
      </p:sp>
      <p:sp>
        <p:nvSpPr>
          <p:cNvPr id="81922" name="Rectangle 2"/>
          <p:cNvSpPr>
            <a:spLocks noGrp="1" noRot="1" noChangeAspect="1" noChangeArrowheads="1" noTextEdit="1"/>
          </p:cNvSpPr>
          <p:nvPr>
            <p:ph type="sldImg"/>
          </p:nvPr>
        </p:nvSpPr>
        <p:spPr>
          <a:ln/>
        </p:spPr>
      </p:sp>
      <p:sp>
        <p:nvSpPr>
          <p:cNvPr id="8192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FFA5957-5F18-46CB-866F-119B1230C1D0}" type="slidenum">
              <a:rPr lang="en-GB"/>
              <a:pPr/>
              <a:t>52</a:t>
            </a:fld>
            <a:endParaRPr lang="en-GB"/>
          </a:p>
        </p:txBody>
      </p:sp>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D44A6EB-0820-4F4F-B04B-CD7158B0A097}" type="slidenum">
              <a:rPr lang="en-GB"/>
              <a:pPr/>
              <a:t>53</a:t>
            </a:fld>
            <a:endParaRPr lang="en-GB"/>
          </a:p>
        </p:txBody>
      </p:sp>
      <p:sp>
        <p:nvSpPr>
          <p:cNvPr id="115714" name="Rectangle 2"/>
          <p:cNvSpPr>
            <a:spLocks noGrp="1" noRot="1" noChangeAspect="1" noChangeArrowheads="1" noTextEdit="1"/>
          </p:cNvSpPr>
          <p:nvPr>
            <p:ph type="sldImg"/>
          </p:nvPr>
        </p:nvSpPr>
        <p:spPr>
          <a:ln/>
        </p:spPr>
      </p:sp>
      <p:sp>
        <p:nvSpPr>
          <p:cNvPr id="11571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28326A9-42B8-425E-B149-E113B5193633}" type="slidenum">
              <a:rPr lang="en-GB"/>
              <a:pPr/>
              <a:t>54</a:t>
            </a:fld>
            <a:endParaRPr lang="en-GB"/>
          </a:p>
        </p:txBody>
      </p:sp>
      <p:sp>
        <p:nvSpPr>
          <p:cNvPr id="102402" name="Rectangle 2"/>
          <p:cNvSpPr>
            <a:spLocks noGrp="1" noRot="1" noChangeAspect="1" noChangeArrowheads="1" noTextEdit="1"/>
          </p:cNvSpPr>
          <p:nvPr>
            <p:ph type="sldImg"/>
          </p:nvPr>
        </p:nvSpPr>
        <p:spPr>
          <a:ln/>
        </p:spPr>
      </p:sp>
      <p:sp>
        <p:nvSpPr>
          <p:cNvPr id="10240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6D332D3-D3C5-4667-9851-0AAA11ECA93C}" type="slidenum">
              <a:rPr lang="en-GB"/>
              <a:pPr/>
              <a:t>55</a:t>
            </a:fld>
            <a:endParaRPr lang="en-GB"/>
          </a:p>
        </p:txBody>
      </p:sp>
      <p:sp>
        <p:nvSpPr>
          <p:cNvPr id="103426" name="Rectangle 2"/>
          <p:cNvSpPr>
            <a:spLocks noGrp="1" noRot="1" noChangeAspect="1" noChangeArrowheads="1" noTextEdit="1"/>
          </p:cNvSpPr>
          <p:nvPr>
            <p:ph type="sldImg"/>
          </p:nvPr>
        </p:nvSpPr>
        <p:spPr>
          <a:ln/>
        </p:spPr>
      </p:sp>
      <p:sp>
        <p:nvSpPr>
          <p:cNvPr id="10342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C5A106B-89D9-454E-88A7-A094C044DDC2}" type="slidenum">
              <a:rPr lang="en-GB"/>
              <a:pPr/>
              <a:t>56</a:t>
            </a:fld>
            <a:endParaRPr lang="en-GB"/>
          </a:p>
        </p:txBody>
      </p:sp>
      <p:sp>
        <p:nvSpPr>
          <p:cNvPr id="116738" name="Rectangle 2"/>
          <p:cNvSpPr>
            <a:spLocks noGrp="1" noRot="1" noChangeAspect="1" noChangeArrowheads="1" noTextEdit="1"/>
          </p:cNvSpPr>
          <p:nvPr>
            <p:ph type="sldImg"/>
          </p:nvPr>
        </p:nvSpPr>
        <p:spPr>
          <a:ln/>
        </p:spPr>
      </p:sp>
      <p:sp>
        <p:nvSpPr>
          <p:cNvPr id="11673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3B29B2B-D2FA-4ABE-9A05-5325D61559CB}" type="slidenum">
              <a:rPr lang="en-GB"/>
              <a:pPr/>
              <a:t>57</a:t>
            </a:fld>
            <a:endParaRPr lang="en-GB"/>
          </a:p>
        </p:txBody>
      </p:sp>
      <p:sp>
        <p:nvSpPr>
          <p:cNvPr id="104450" name="Rectangle 2"/>
          <p:cNvSpPr>
            <a:spLocks noGrp="1" noRot="1" noChangeAspect="1" noChangeArrowheads="1" noTextEdit="1"/>
          </p:cNvSpPr>
          <p:nvPr>
            <p:ph type="sldImg"/>
          </p:nvPr>
        </p:nvSpPr>
        <p:spPr>
          <a:ln/>
        </p:spPr>
      </p:sp>
      <p:sp>
        <p:nvSpPr>
          <p:cNvPr id="10445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5D69406-BAAB-4DB0-B8B6-1B1959E2BF19}" type="slidenum">
              <a:rPr lang="en-GB"/>
              <a:pPr/>
              <a:t>58</a:t>
            </a:fld>
            <a:endParaRPr lang="en-GB"/>
          </a:p>
        </p:txBody>
      </p:sp>
      <p:sp>
        <p:nvSpPr>
          <p:cNvPr id="99330" name="Rectangle 2"/>
          <p:cNvSpPr>
            <a:spLocks noGrp="1" noRot="1" noChangeAspect="1" noChangeArrowheads="1" noTextEdit="1"/>
          </p:cNvSpPr>
          <p:nvPr>
            <p:ph type="sldImg"/>
          </p:nvPr>
        </p:nvSpPr>
        <p:spPr>
          <a:ln/>
        </p:spPr>
      </p:sp>
      <p:sp>
        <p:nvSpPr>
          <p:cNvPr id="9933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2831A13-420D-4D75-85B9-C2A576BAAABA}" type="slidenum">
              <a:rPr lang="en-GB"/>
              <a:pPr/>
              <a:t>59</a:t>
            </a:fld>
            <a:endParaRPr lang="en-GB"/>
          </a:p>
        </p:txBody>
      </p:sp>
      <p:sp>
        <p:nvSpPr>
          <p:cNvPr id="98306" name="Rectangle 2"/>
          <p:cNvSpPr>
            <a:spLocks noGrp="1" noRot="1" noChangeAspect="1" noChangeArrowheads="1" noTextEdit="1"/>
          </p:cNvSpPr>
          <p:nvPr>
            <p:ph type="sldImg"/>
          </p:nvPr>
        </p:nvSpPr>
        <p:spPr>
          <a:ln/>
        </p:spPr>
      </p:sp>
      <p:sp>
        <p:nvSpPr>
          <p:cNvPr id="9830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DE1A500-92EF-47A7-A41B-DAE3EAD5CC3E}" type="slidenum">
              <a:rPr lang="en-GB"/>
              <a:pPr/>
              <a:t>60</a:t>
            </a:fld>
            <a:endParaRPr lang="en-GB"/>
          </a:p>
        </p:txBody>
      </p:sp>
      <p:sp>
        <p:nvSpPr>
          <p:cNvPr id="126978" name="Rectangle 2"/>
          <p:cNvSpPr>
            <a:spLocks noGrp="1" noRot="1" noChangeAspect="1" noChangeArrowheads="1" noTextEdit="1"/>
          </p:cNvSpPr>
          <p:nvPr>
            <p:ph type="sldImg"/>
          </p:nvPr>
        </p:nvSpPr>
        <p:spPr>
          <a:ln/>
        </p:spPr>
      </p:sp>
      <p:sp>
        <p:nvSpPr>
          <p:cNvPr id="12697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273898D-C796-4AE7-A797-B9C38E614E67}" type="slidenum">
              <a:rPr lang="en-GB"/>
              <a:pPr/>
              <a:t>61</a:t>
            </a:fld>
            <a:endParaRPr lang="en-GB"/>
          </a:p>
        </p:txBody>
      </p:sp>
      <p:sp>
        <p:nvSpPr>
          <p:cNvPr id="128002" name="Rectangle 2"/>
          <p:cNvSpPr>
            <a:spLocks noGrp="1" noRot="1" noChangeAspect="1" noChangeArrowheads="1" noTextEdit="1"/>
          </p:cNvSpPr>
          <p:nvPr>
            <p:ph type="sldImg"/>
          </p:nvPr>
        </p:nvSpPr>
        <p:spPr>
          <a:ln/>
        </p:spPr>
      </p:sp>
      <p:sp>
        <p:nvSpPr>
          <p:cNvPr id="12800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9838575-2AF0-4B3B-AD42-FB6C2B764DE9}" type="slidenum">
              <a:rPr lang="en-GB"/>
              <a:pPr/>
              <a:t>62</a:t>
            </a:fld>
            <a:endParaRPr lang="en-GB"/>
          </a:p>
        </p:txBody>
      </p:sp>
      <p:sp>
        <p:nvSpPr>
          <p:cNvPr id="129026" name="Rectangle 2"/>
          <p:cNvSpPr>
            <a:spLocks noGrp="1" noRot="1" noChangeAspect="1" noChangeArrowheads="1" noTextEdit="1"/>
          </p:cNvSpPr>
          <p:nvPr>
            <p:ph type="sldImg"/>
          </p:nvPr>
        </p:nvSpPr>
        <p:spPr>
          <a:ln/>
        </p:spPr>
      </p:sp>
      <p:sp>
        <p:nvSpPr>
          <p:cNvPr id="129027"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Freeform 4"/>
          <p:cNvSpPr>
            <a:spLocks/>
          </p:cNvSpPr>
          <p:nvPr/>
        </p:nvSpPr>
        <p:spPr bwMode="auto">
          <a:xfrm>
            <a:off x="285750" y="2803525"/>
            <a:ext cx="1588" cy="3035300"/>
          </a:xfrm>
          <a:custGeom>
            <a:avLst/>
            <a:gdLst>
              <a:gd name="T0" fmla="*/ 0 h 1912"/>
              <a:gd name="T1" fmla="*/ 6 h 1912"/>
              <a:gd name="T2" fmla="*/ 6 h 1912"/>
              <a:gd name="T3" fmla="*/ 60 h 1912"/>
              <a:gd name="T4" fmla="*/ 1912 h 1912"/>
              <a:gd name="T5" fmla="*/ 1912 h 1912"/>
              <a:gd name="T6" fmla="*/ 0 h 1912"/>
              <a:gd name="T7" fmla="*/ 0 h 1912"/>
            </a:gdLst>
            <a:ahLst/>
            <a:cxnLst>
              <a:cxn ang="0">
                <a:pos x="0" y="T0"/>
              </a:cxn>
              <a:cxn ang="0">
                <a:pos x="0" y="T1"/>
              </a:cxn>
              <a:cxn ang="0">
                <a:pos x="0" y="T2"/>
              </a:cxn>
              <a:cxn ang="0">
                <a:pos x="0" y="T3"/>
              </a:cxn>
              <a:cxn ang="0">
                <a:pos x="0" y="T4"/>
              </a:cxn>
              <a:cxn ang="0">
                <a:pos x="0" y="T5"/>
              </a:cxn>
              <a:cxn ang="0">
                <a:pos x="0" y="T6"/>
              </a:cxn>
              <a:cxn ang="0">
                <a:pos x="0" y="T7"/>
              </a:cxn>
            </a:cxnLst>
            <a:rect l="0" t="0" r="r" b="b"/>
            <a:pathLst>
              <a:path h="1912">
                <a:moveTo>
                  <a:pt x="0" y="0"/>
                </a:moveTo>
                <a:lnTo>
                  <a:pt x="0" y="6"/>
                </a:lnTo>
                <a:lnTo>
                  <a:pt x="0" y="6"/>
                </a:lnTo>
                <a:lnTo>
                  <a:pt x="0" y="60"/>
                </a:lnTo>
                <a:lnTo>
                  <a:pt x="0" y="1912"/>
                </a:lnTo>
                <a:lnTo>
                  <a:pt x="0" y="1912"/>
                </a:lnTo>
                <a:lnTo>
                  <a:pt x="0" y="0"/>
                </a:lnTo>
                <a:lnTo>
                  <a:pt x="0" y="0"/>
                </a:lnTo>
                <a:close/>
              </a:path>
            </a:pathLst>
          </a:custGeom>
          <a:solidFill>
            <a:srgbClr val="6BBA27"/>
          </a:solidFill>
          <a:ln w="9525">
            <a:noFill/>
            <a:round/>
            <a:headEnd/>
            <a:tailEnd/>
          </a:ln>
        </p:spPr>
        <p:txBody>
          <a:bodyPr/>
          <a:lstStyle/>
          <a:p>
            <a:pPr>
              <a:defRPr/>
            </a:pPr>
            <a:endParaRPr lang="en-GB"/>
          </a:p>
        </p:txBody>
      </p:sp>
      <p:sp>
        <p:nvSpPr>
          <p:cNvPr id="48130" name="Rectangle 2"/>
          <p:cNvSpPr>
            <a:spLocks noGrp="1" noChangeArrowheads="1"/>
          </p:cNvSpPr>
          <p:nvPr>
            <p:ph type="ctrTitle" sz="quarter"/>
          </p:nvPr>
        </p:nvSpPr>
        <p:spPr>
          <a:xfrm>
            <a:off x="685800" y="1997075"/>
            <a:ext cx="7772400" cy="1431925"/>
          </a:xfrm>
        </p:spPr>
        <p:txBody>
          <a:bodyPr anchor="b" anchorCtr="1"/>
          <a:lstStyle>
            <a:lvl1pPr algn="ctr">
              <a:defRPr/>
            </a:lvl1pPr>
          </a:lstStyle>
          <a:p>
            <a:r>
              <a:rPr lang="en-US"/>
              <a:t>Click to edit Master title style</a:t>
            </a:r>
          </a:p>
        </p:txBody>
      </p:sp>
      <p:sp>
        <p:nvSpPr>
          <p:cNvPr id="48131" name="Rectangle 3"/>
          <p:cNvSpPr>
            <a:spLocks noGrp="1" noChangeArrowheads="1"/>
          </p:cNvSpPr>
          <p:nvPr>
            <p:ph type="subTitle" sz="quarter" idx="1"/>
          </p:nvPr>
        </p:nvSpPr>
        <p:spPr>
          <a:xfrm>
            <a:off x="1371600" y="3886200"/>
            <a:ext cx="6400800" cy="1752600"/>
          </a:xfrm>
        </p:spPr>
        <p:txBody>
          <a:bodyPr/>
          <a:lstStyle>
            <a:lvl1pPr marL="0" indent="0" algn="ctr">
              <a:buFontTx/>
              <a:buNone/>
              <a:defRPr/>
            </a:lvl1pPr>
          </a:lstStyle>
          <a:p>
            <a:r>
              <a:rPr lang="en-US"/>
              <a:t>Click to edit Master subtitle style</a:t>
            </a:r>
          </a:p>
        </p:txBody>
      </p:sp>
      <p:sp>
        <p:nvSpPr>
          <p:cNvPr id="5" name="Rectangle 5"/>
          <p:cNvSpPr>
            <a:spLocks noGrp="1" noChangeArrowheads="1"/>
          </p:cNvSpPr>
          <p:nvPr>
            <p:ph type="ftr" sz="quarter" idx="10"/>
          </p:nvPr>
        </p:nvSpPr>
        <p:spPr/>
        <p:txBody>
          <a:bodyPr/>
          <a:lstStyle>
            <a:lvl1pPr>
              <a:defRPr/>
            </a:lvl1pPr>
          </a:lstStyle>
          <a:p>
            <a:pPr>
              <a:defRPr/>
            </a:pPr>
            <a:endParaRPr lang="en-US"/>
          </a:p>
        </p:txBody>
      </p:sp>
      <p:sp>
        <p:nvSpPr>
          <p:cNvPr id="6" name="Rectangle 6"/>
          <p:cNvSpPr>
            <a:spLocks noGrp="1" noChangeArrowheads="1"/>
          </p:cNvSpPr>
          <p:nvPr>
            <p:ph type="sldNum" sz="quarter" idx="11"/>
          </p:nvPr>
        </p:nvSpPr>
        <p:spPr/>
        <p:txBody>
          <a:bodyPr/>
          <a:lstStyle>
            <a:lvl1pPr>
              <a:defRPr/>
            </a:lvl1pPr>
          </a:lstStyle>
          <a:p>
            <a:pPr>
              <a:defRPr/>
            </a:pPr>
            <a:fld id="{BF4A93A0-4F1B-4F7D-9FCC-88D5368C823C}" type="slidenum">
              <a:rPr lang="en-US"/>
              <a:pPr>
                <a:defRPr/>
              </a:pPr>
              <a:t>‹#›</a:t>
            </a:fld>
            <a:endParaRPr lang="en-US"/>
          </a:p>
        </p:txBody>
      </p:sp>
      <p:sp>
        <p:nvSpPr>
          <p:cNvPr id="7" name="Rectangle 7"/>
          <p:cNvSpPr>
            <a:spLocks noGrp="1" noChangeArrowheads="1"/>
          </p:cNvSpPr>
          <p:nvPr>
            <p:ph type="dt" sz="quarter" idx="12"/>
          </p:nvPr>
        </p:nvSpPr>
        <p:spPr/>
        <p:txBody>
          <a:bodyPr/>
          <a:lstStyle>
            <a:lvl1pPr>
              <a:defRPr/>
            </a:lvl1pPr>
          </a:lstStyle>
          <a:p>
            <a:pPr>
              <a:defRPr/>
            </a:pP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060627D6-72CB-4846-873B-D0ED02855AE1}"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375675DD-5244-4493-9960-7C96066CC833}"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050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050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E14F79F1-97CF-4893-829E-FF9019FC62FA}"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DF0109E4-9AE5-48EC-AF40-144E1351BD2B}"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2CA11FAE-9A69-4B91-A074-B9F732302C60}"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4327E061-BEC5-4656-9B1A-AAAEEE375EED}"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8944E4CD-8E77-4024-A778-6CBEDAFA806B}"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4E3EFE00-FBCE-4A41-BD39-25BF6C0037F8}"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070E0A49-6484-4231-811F-6B0BDFDE9D9A}"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92100"/>
            <a:ext cx="2057400" cy="57277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92100"/>
            <a:ext cx="6019800" cy="57277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EF23B910-C944-4D4E-A2BC-F423D1B95528}" type="slidenum">
              <a:rPr lang="en-US"/>
              <a:pPr>
                <a:defRPr/>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13843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050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050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4038600"/>
            <a:ext cx="40386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CAA5108-9D86-4FB8-91DB-351238E14D0E}" type="slidenum">
              <a:rPr lang="en-US"/>
              <a:pPr>
                <a:defRPr/>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fld id="{554CAD64-842E-4928-869A-40AD2439E647}" type="slidenum">
              <a:rPr lang="en-GB"/>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13843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050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48200" y="19050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BEED9E84-3A7B-42B3-A024-459161377480}"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cstate="print">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bwMode="auto">
          <a:xfrm>
            <a:off x="457200" y="292100"/>
            <a:ext cx="8229600" cy="13843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47107" name="Rectangle 3"/>
          <p:cNvSpPr>
            <a:spLocks noGrp="1" noChangeArrowheads="1"/>
          </p:cNvSpPr>
          <p:nvPr>
            <p:ph type="body" idx="1"/>
          </p:nvPr>
        </p:nvSpPr>
        <p:spPr bwMode="auto">
          <a:xfrm>
            <a:off x="457200" y="1905000"/>
            <a:ext cx="82296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710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effectLst>
                  <a:outerShdw blurRad="38100" dist="38100" dir="2700000" algn="tl">
                    <a:srgbClr val="000000"/>
                  </a:outerShdw>
                </a:effectLst>
                <a:latin typeface="Arial" charset="0"/>
              </a:defRPr>
            </a:lvl1pPr>
          </a:lstStyle>
          <a:p>
            <a:pPr>
              <a:defRPr/>
            </a:pPr>
            <a:endParaRPr lang="en-US"/>
          </a:p>
        </p:txBody>
      </p:sp>
      <p:sp>
        <p:nvSpPr>
          <p:cNvPr id="4710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effectLst>
                  <a:outerShdw blurRad="38100" dist="38100" dir="2700000" algn="tl">
                    <a:srgbClr val="000000"/>
                  </a:outerShdw>
                </a:effectLst>
                <a:latin typeface="Arial" charset="0"/>
              </a:defRPr>
            </a:lvl1pPr>
          </a:lstStyle>
          <a:p>
            <a:pPr>
              <a:defRPr/>
            </a:pPr>
            <a:endParaRPr lang="en-US"/>
          </a:p>
        </p:txBody>
      </p:sp>
      <p:sp>
        <p:nvSpPr>
          <p:cNvPr id="4711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effectLst>
                  <a:outerShdw blurRad="38100" dist="38100" dir="2700000" algn="tl">
                    <a:srgbClr val="000000"/>
                  </a:outerShdw>
                </a:effectLst>
                <a:latin typeface="Arial" charset="0"/>
              </a:defRPr>
            </a:lvl1pPr>
          </a:lstStyle>
          <a:p>
            <a:pPr>
              <a:defRPr/>
            </a:pPr>
            <a:fld id="{6B6ADC06-ED5C-4C16-8059-7F1ED201E85F}" type="slidenum">
              <a:rPr lang="en-US"/>
              <a:pPr>
                <a:defRPr/>
              </a:pPr>
              <a:t>‹#›</a:t>
            </a:fld>
            <a:endParaRPr lang="en-US"/>
          </a:p>
        </p:txBody>
      </p:sp>
    </p:spTree>
  </p:cSld>
  <p:clrMap bg1="dk2" tx1="lt1" bg2="dk1" tx2="lt2" accent1="accent1" accent2="accent2" accent3="accent3" accent4="accent4" accent5="accent5" accent6="accent6" hlink="hlink" folHlink="folHlink"/>
  <p:sldLayoutIdLst>
    <p:sldLayoutId id="2147483668" r:id="rId1"/>
    <p:sldLayoutId id="2147483657" r:id="rId2"/>
    <p:sldLayoutId id="2147483658" r:id="rId3"/>
    <p:sldLayoutId id="2147483659" r:id="rId4"/>
    <p:sldLayoutId id="2147483660" r:id="rId5"/>
    <p:sldLayoutId id="2147483661" r:id="rId6"/>
    <p:sldLayoutId id="2147483662" r:id="rId7"/>
    <p:sldLayoutId id="2147483663" r:id="rId8"/>
    <p:sldLayoutId id="2147483664" r:id="rId9"/>
    <p:sldLayoutId id="2147483665" r:id="rId10"/>
    <p:sldLayoutId id="2147483666" r:id="rId11"/>
    <p:sldLayoutId id="2147483667" r:id="rId12"/>
    <p:sldLayoutId id="2147483669" r:id="rId13"/>
    <p:sldLayoutId id="2147483670" r:id="rId14"/>
  </p:sldLayoutIdLst>
  <p:txStyles>
    <p:titleStyle>
      <a:lvl1pPr algn="l"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l"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l"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l"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l"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0" fontAlgn="base" hangingPunct="0">
        <a:spcBef>
          <a:spcPct val="20000"/>
        </a:spcBef>
        <a:spcAft>
          <a:spcPct val="0"/>
        </a:spcAft>
        <a:buClr>
          <a:schemeClr val="hlink"/>
        </a:buClr>
        <a:buSzPct val="120000"/>
        <a:buChar char="•"/>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Font typeface="Tahoma" pitchFamily="34" charset="0"/>
        <a:buChar char="–"/>
        <a:defRPr sz="2800">
          <a:solidFill>
            <a:schemeClr val="tx1"/>
          </a:solidFill>
          <a:effectLst>
            <a:outerShdw blurRad="38100" dist="38100" dir="2700000" algn="tl">
              <a:srgbClr val="000000"/>
            </a:outerShdw>
          </a:effectLst>
          <a:latin typeface="+mn-lt"/>
          <a:cs typeface="+mn-cs"/>
        </a:defRPr>
      </a:lvl2pPr>
      <a:lvl3pPr marL="1143000" indent="-228600" algn="l" rtl="0" eaLnBrk="0" fontAlgn="base" hangingPunct="0">
        <a:spcBef>
          <a:spcPct val="20000"/>
        </a:spcBef>
        <a:spcAft>
          <a:spcPct val="0"/>
        </a:spcAft>
        <a:buClr>
          <a:schemeClr val="hlink"/>
        </a:buClr>
        <a:buSzPct val="120000"/>
        <a:buChar char="•"/>
        <a:defRPr sz="2400">
          <a:solidFill>
            <a:schemeClr val="tx1"/>
          </a:solidFill>
          <a:effectLst>
            <a:outerShdw blurRad="38100" dist="38100" dir="2700000" algn="tl">
              <a:srgbClr val="000000"/>
            </a:outerShdw>
          </a:effectLst>
          <a:latin typeface="+mn-lt"/>
          <a:cs typeface="+mn-cs"/>
        </a:defRPr>
      </a:lvl3pPr>
      <a:lvl4pPr marL="1600200" indent="-228600" algn="l" rtl="0" eaLnBrk="0" fontAlgn="base" hangingPunct="0">
        <a:spcBef>
          <a:spcPct val="20000"/>
        </a:spcBef>
        <a:spcAft>
          <a:spcPct val="0"/>
        </a:spcAft>
        <a:buFont typeface="Tahoma" pitchFamily="34" charset="0"/>
        <a:buChar char="–"/>
        <a:defRPr sz="2000">
          <a:solidFill>
            <a:schemeClr val="tx1"/>
          </a:solidFill>
          <a:effectLst>
            <a:outerShdw blurRad="38100" dist="38100" dir="2700000" algn="tl">
              <a:srgbClr val="000000"/>
            </a:outerShdw>
          </a:effectLst>
          <a:latin typeface="+mn-lt"/>
          <a:cs typeface="+mn-cs"/>
        </a:defRPr>
      </a:lvl4pPr>
      <a:lvl5pPr marL="2057400" indent="-228600" algn="l" rtl="0" eaLnBrk="0" fontAlgn="base" hangingPunct="0">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cs typeface="+mn-cs"/>
        </a:defRPr>
      </a:lvl5pPr>
      <a:lvl6pPr marL="25146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cs typeface="+mn-cs"/>
        </a:defRPr>
      </a:lvl6pPr>
      <a:lvl7pPr marL="29718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cs typeface="+mn-cs"/>
        </a:defRPr>
      </a:lvl7pPr>
      <a:lvl8pPr marL="34290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cs typeface="+mn-cs"/>
        </a:defRPr>
      </a:lvl8pPr>
      <a:lvl9pPr marL="38862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1.tiff"/></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23.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26.jpeg"/><Relationship Id="rId7" Type="http://schemas.openxmlformats.org/officeDocument/2006/relationships/image" Target="../media/image24.jpe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23.jpeg"/><Relationship Id="rId5" Type="http://schemas.openxmlformats.org/officeDocument/2006/relationships/image" Target="../media/image22.png"/><Relationship Id="rId4" Type="http://schemas.openxmlformats.org/officeDocument/2006/relationships/image" Target="../media/image27.png"/></Relationships>
</file>

<file path=ppt/slides/_rels/slide2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0.xml"/><Relationship Id="rId1" Type="http://schemas.openxmlformats.org/officeDocument/2006/relationships/slideLayout" Target="../slideLayouts/slideLayout12.xml"/><Relationship Id="rId5" Type="http://schemas.openxmlformats.org/officeDocument/2006/relationships/image" Target="../media/image30.jpeg"/><Relationship Id="rId4" Type="http://schemas.openxmlformats.org/officeDocument/2006/relationships/image" Target="../media/image29.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2.xml"/><Relationship Id="rId1" Type="http://schemas.openxmlformats.org/officeDocument/2006/relationships/slideLayout" Target="../slideLayouts/slideLayout4.xml"/><Relationship Id="rId4" Type="http://schemas.openxmlformats.org/officeDocument/2006/relationships/image" Target="../media/image29.jpeg"/></Relationships>
</file>

<file path=ppt/slides/_rels/slide2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image" Target="../media/image33.jpeg"/></Relationships>
</file>

<file path=ppt/slides/_rels/slide27.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2.xml"/><Relationship Id="rId1" Type="http://schemas.openxmlformats.org/officeDocument/2006/relationships/slideLayout" Target="../slideLayouts/slideLayout7.xml"/><Relationship Id="rId5" Type="http://schemas.openxmlformats.org/officeDocument/2006/relationships/image" Target="../media/image44.jpeg"/><Relationship Id="rId4" Type="http://schemas.openxmlformats.org/officeDocument/2006/relationships/image" Target="../media/image43.jpeg"/></Relationships>
</file>

<file path=ppt/slides/_rels/slide3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48.jpeg"/><Relationship Id="rId5" Type="http://schemas.openxmlformats.org/officeDocument/2006/relationships/image" Target="../media/image47.jpeg"/><Relationship Id="rId4" Type="http://schemas.openxmlformats.org/officeDocument/2006/relationships/image" Target="../media/image46.jpeg"/></Relationships>
</file>

<file path=ppt/slides/_rels/slide40.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50.jpeg"/></Relationships>
</file>

<file path=ppt/slides/_rels/slide41.xml.rels><?xml version="1.0" encoding="UTF-8" standalone="yes"?>
<Relationships xmlns="http://schemas.openxmlformats.org/package/2006/relationships"><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pn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42.xml"/><Relationship Id="rId1" Type="http://schemas.openxmlformats.org/officeDocument/2006/relationships/slideLayout" Target="../slideLayouts/slideLayout12.xml"/><Relationship Id="rId4" Type="http://schemas.openxmlformats.org/officeDocument/2006/relationships/image" Target="../media/image59.jpeg"/></Relationships>
</file>

<file path=ppt/slides/_rels/slide49.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46.xml"/><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3" Type="http://schemas.openxmlformats.org/officeDocument/2006/relationships/hyperlink" Target="http://volcanoes.usgs.gov/Imgs/Jpg/Spurr/dds39_018_L.jpg" TargetMode="External"/><Relationship Id="rId2" Type="http://schemas.openxmlformats.org/officeDocument/2006/relationships/notesSlide" Target="../notesSlides/notesSlide47.xml"/><Relationship Id="rId1" Type="http://schemas.openxmlformats.org/officeDocument/2006/relationships/slideLayout" Target="../slideLayouts/slideLayout2.xml"/><Relationship Id="rId4" Type="http://schemas.openxmlformats.org/officeDocument/2006/relationships/image" Target="../media/image64.jpeg"/></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50.xml"/><Relationship Id="rId1" Type="http://schemas.openxmlformats.org/officeDocument/2006/relationships/slideLayout" Target="../slideLayouts/slideLayout4.xml"/><Relationship Id="rId4" Type="http://schemas.openxmlformats.org/officeDocument/2006/relationships/image" Target="../media/image66.jpeg"/></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52.xml"/><Relationship Id="rId1" Type="http://schemas.openxmlformats.org/officeDocument/2006/relationships/slideLayout" Target="../slideLayouts/slideLayout4.xml"/><Relationship Id="rId4" Type="http://schemas.openxmlformats.org/officeDocument/2006/relationships/image" Target="../media/image68.jpeg"/></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54.xml"/><Relationship Id="rId1" Type="http://schemas.openxmlformats.org/officeDocument/2006/relationships/slideLayout" Target="../slideLayouts/slideLayout4.xml"/><Relationship Id="rId4" Type="http://schemas.openxmlformats.org/officeDocument/2006/relationships/image" Target="../media/image70.jpeg"/></Relationships>
</file>

<file path=ppt/slides/_rels/slide61.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4"/>
          <p:cNvSpPr>
            <a:spLocks noGrp="1" noChangeArrowheads="1"/>
          </p:cNvSpPr>
          <p:nvPr>
            <p:ph type="ctrTitle"/>
          </p:nvPr>
        </p:nvSpPr>
        <p:spPr>
          <a:xfrm>
            <a:off x="250825" y="2285107"/>
            <a:ext cx="8642350" cy="1431925"/>
          </a:xfrm>
        </p:spPr>
        <p:txBody>
          <a:bodyPr/>
          <a:lstStyle/>
          <a:p>
            <a:pPr eaLnBrk="1" hangingPunct="1"/>
            <a:r>
              <a:rPr lang="en-GB" sz="3600" b="1" dirty="0" smtClean="0">
                <a:solidFill>
                  <a:srgbClr val="000000"/>
                </a:solidFill>
                <a:effectLst/>
                <a:latin typeface="Calibri" pitchFamily="34" charset="0"/>
              </a:rPr>
              <a:t>THEMES AND CONCEPTS: RECONSTRUCTING PAST ENVIRONMENTS</a:t>
            </a:r>
            <a:endParaRPr lang="en-US" sz="3600" b="1" dirty="0" smtClean="0">
              <a:solidFill>
                <a:srgbClr val="000000"/>
              </a:solidFill>
              <a:effectLst/>
              <a:latin typeface="Calibri" pitchFamily="34" charset="0"/>
            </a:endParaRPr>
          </a:p>
        </p:txBody>
      </p:sp>
      <p:pic>
        <p:nvPicPr>
          <p:cNvPr id="15362" name="Picture 7" descr="cover1"/>
          <p:cNvPicPr>
            <a:picLocks noChangeAspect="1" noChangeArrowheads="1"/>
          </p:cNvPicPr>
          <p:nvPr/>
        </p:nvPicPr>
        <p:blipFill>
          <a:blip r:embed="rId3" cstate="print"/>
          <a:srcRect/>
          <a:stretch>
            <a:fillRect/>
          </a:stretch>
        </p:blipFill>
        <p:spPr bwMode="auto">
          <a:xfrm>
            <a:off x="179388" y="333375"/>
            <a:ext cx="4032250" cy="2266950"/>
          </a:xfrm>
          <a:prstGeom prst="rect">
            <a:avLst/>
          </a:prstGeom>
          <a:noFill/>
          <a:ln w="9525">
            <a:noFill/>
            <a:miter lim="800000"/>
            <a:headEnd/>
            <a:tailEnd/>
          </a:ln>
        </p:spPr>
      </p:pic>
      <p:pic>
        <p:nvPicPr>
          <p:cNvPr id="15363" name="Picture 8" descr="comp_acc_chas3"/>
          <p:cNvPicPr>
            <a:picLocks noChangeAspect="1" noChangeArrowheads="1"/>
          </p:cNvPicPr>
          <p:nvPr/>
        </p:nvPicPr>
        <p:blipFill>
          <a:blip r:embed="rId4" cstate="print"/>
          <a:srcRect/>
          <a:stretch>
            <a:fillRect/>
          </a:stretch>
        </p:blipFill>
        <p:spPr bwMode="auto">
          <a:xfrm>
            <a:off x="4284663" y="3789363"/>
            <a:ext cx="4670425" cy="287178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6" descr="Sluggan_section_3"/>
          <p:cNvPicPr>
            <a:picLocks noChangeAspect="1" noChangeArrowheads="1"/>
          </p:cNvPicPr>
          <p:nvPr/>
        </p:nvPicPr>
        <p:blipFill>
          <a:blip r:embed="rId3" cstate="print"/>
          <a:srcRect/>
          <a:stretch>
            <a:fillRect/>
          </a:stretch>
        </p:blipFill>
        <p:spPr bwMode="auto">
          <a:xfrm>
            <a:off x="250825" y="2492375"/>
            <a:ext cx="2963863" cy="3455988"/>
          </a:xfrm>
          <a:prstGeom prst="rect">
            <a:avLst/>
          </a:prstGeom>
          <a:noFill/>
          <a:ln w="9525">
            <a:noFill/>
            <a:miter lim="800000"/>
            <a:headEnd/>
            <a:tailEnd/>
          </a:ln>
        </p:spPr>
      </p:pic>
      <p:pic>
        <p:nvPicPr>
          <p:cNvPr id="5" name="Picture 7" descr="larson"/>
          <p:cNvPicPr>
            <a:picLocks noChangeAspect="1" noChangeArrowheads="1"/>
          </p:cNvPicPr>
          <p:nvPr/>
        </p:nvPicPr>
        <p:blipFill>
          <a:blip r:embed="rId4" cstate="print"/>
          <a:srcRect/>
          <a:stretch>
            <a:fillRect/>
          </a:stretch>
        </p:blipFill>
        <p:spPr bwMode="auto">
          <a:xfrm>
            <a:off x="3995738" y="2781300"/>
            <a:ext cx="4394200" cy="2751138"/>
          </a:xfrm>
          <a:prstGeom prst="rect">
            <a:avLst/>
          </a:prstGeom>
          <a:noFill/>
          <a:ln w="9525">
            <a:noFill/>
            <a:miter lim="800000"/>
            <a:headEnd/>
            <a:tailEnd/>
          </a:ln>
        </p:spPr>
      </p:pic>
      <p:sp>
        <p:nvSpPr>
          <p:cNvPr id="6" name="Line 8"/>
          <p:cNvSpPr>
            <a:spLocks noChangeShapeType="1"/>
          </p:cNvSpPr>
          <p:nvPr/>
        </p:nvSpPr>
        <p:spPr bwMode="auto">
          <a:xfrm>
            <a:off x="3132138" y="5013325"/>
            <a:ext cx="1368425" cy="0"/>
          </a:xfrm>
          <a:prstGeom prst="line">
            <a:avLst/>
          </a:prstGeom>
          <a:noFill/>
          <a:ln w="38100">
            <a:solidFill>
              <a:srgbClr val="FF0000"/>
            </a:solidFill>
            <a:round/>
            <a:headEnd/>
            <a:tailEnd type="triangle" w="med" len="med"/>
          </a:ln>
        </p:spPr>
        <p:txBody>
          <a:bodyPr/>
          <a:lstStyle/>
          <a:p>
            <a:endParaRPr lang="en-GB"/>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68313" y="692150"/>
            <a:ext cx="8229600" cy="1384300"/>
          </a:xfrm>
        </p:spPr>
        <p:txBody>
          <a:bodyPr/>
          <a:lstStyle/>
          <a:p>
            <a:pPr eaLnBrk="1" hangingPunct="1">
              <a:defRPr/>
            </a:pPr>
            <a:r>
              <a:rPr lang="en-GB" sz="4000" b="1" dirty="0">
                <a:solidFill>
                  <a:srgbClr val="000000"/>
                </a:solidFill>
                <a:effectLst/>
                <a:latin typeface="Calibri" pitchFamily="34" charset="0"/>
              </a:rPr>
              <a:t>Why is it important to understand something about the environment and landscape?</a:t>
            </a:r>
            <a:r>
              <a:rPr lang="en-GB" sz="4000" b="1" dirty="0">
                <a:solidFill>
                  <a:srgbClr val="000000"/>
                </a:solidFill>
                <a:effectLst>
                  <a:outerShdw blurRad="38100" dist="38100" dir="2700000" algn="tl">
                    <a:srgbClr val="FFFFFF"/>
                  </a:outerShdw>
                </a:effectLst>
                <a:latin typeface="Times New Roman" pitchFamily="18" charset="0"/>
              </a:rPr>
              <a:t/>
            </a:r>
            <a:br>
              <a:rPr lang="en-GB" sz="4000" b="1" dirty="0">
                <a:solidFill>
                  <a:srgbClr val="000000"/>
                </a:solidFill>
                <a:effectLst>
                  <a:outerShdw blurRad="38100" dist="38100" dir="2700000" algn="tl">
                    <a:srgbClr val="FFFFFF"/>
                  </a:outerShdw>
                </a:effectLst>
                <a:latin typeface="Times New Roman" pitchFamily="18" charset="0"/>
              </a:rPr>
            </a:br>
            <a:endParaRPr lang="en-US" sz="4000" b="1" dirty="0">
              <a:solidFill>
                <a:srgbClr val="000000"/>
              </a:solidFill>
              <a:effectLst>
                <a:outerShdw blurRad="38100" dist="38100" dir="2700000" algn="tl">
                  <a:srgbClr val="FFFFFF"/>
                </a:outerShdw>
              </a:effectLst>
              <a:latin typeface="Times New Roman" pitchFamily="18" charset="0"/>
            </a:endParaRPr>
          </a:p>
        </p:txBody>
      </p:sp>
      <p:sp>
        <p:nvSpPr>
          <p:cNvPr id="30723" name="Rectangle 3"/>
          <p:cNvSpPr>
            <a:spLocks noGrp="1" noChangeArrowheads="1"/>
          </p:cNvSpPr>
          <p:nvPr>
            <p:ph type="body" idx="1"/>
          </p:nvPr>
        </p:nvSpPr>
        <p:spPr/>
        <p:txBody>
          <a:bodyPr/>
          <a:lstStyle/>
          <a:p>
            <a:pPr eaLnBrk="1" hangingPunct="1">
              <a:lnSpc>
                <a:spcPct val="90000"/>
              </a:lnSpc>
              <a:buFontTx/>
              <a:buNone/>
              <a:defRPr/>
            </a:pPr>
            <a:endParaRPr lang="en-GB" sz="2400" b="1" dirty="0">
              <a:solidFill>
                <a:srgbClr val="000000"/>
              </a:solidFill>
              <a:effectLst>
                <a:outerShdw blurRad="38100" dist="38100" dir="2700000" algn="tl">
                  <a:srgbClr val="FFFFFF"/>
                </a:outerShdw>
              </a:effectLst>
              <a:latin typeface="Times New Roman" pitchFamily="18" charset="0"/>
            </a:endParaRPr>
          </a:p>
          <a:p>
            <a:pPr eaLnBrk="1" hangingPunct="1">
              <a:lnSpc>
                <a:spcPct val="90000"/>
              </a:lnSpc>
              <a:defRPr/>
            </a:pPr>
            <a:r>
              <a:rPr lang="en-GB" sz="2400" b="1" dirty="0">
                <a:solidFill>
                  <a:srgbClr val="000000"/>
                </a:solidFill>
                <a:effectLst/>
                <a:latin typeface="Calibri" pitchFamily="34" charset="0"/>
              </a:rPr>
              <a:t>Because people live in that environment and it impacts on their way of life.</a:t>
            </a:r>
          </a:p>
          <a:p>
            <a:pPr eaLnBrk="1" hangingPunct="1">
              <a:lnSpc>
                <a:spcPct val="90000"/>
              </a:lnSpc>
              <a:defRPr/>
            </a:pPr>
            <a:r>
              <a:rPr lang="en-GB" sz="2400" b="1" dirty="0">
                <a:solidFill>
                  <a:srgbClr val="000000"/>
                </a:solidFill>
                <a:effectLst/>
                <a:latin typeface="Calibri" pitchFamily="34" charset="0"/>
              </a:rPr>
              <a:t>People rely on the environment to supply them with resources.</a:t>
            </a:r>
          </a:p>
          <a:p>
            <a:pPr eaLnBrk="1" hangingPunct="1">
              <a:lnSpc>
                <a:spcPct val="90000"/>
              </a:lnSpc>
              <a:defRPr/>
            </a:pPr>
            <a:r>
              <a:rPr lang="en-GB" sz="2400" b="1" dirty="0">
                <a:solidFill>
                  <a:srgbClr val="000000"/>
                </a:solidFill>
                <a:effectLst/>
                <a:latin typeface="Calibri" pitchFamily="34" charset="0"/>
              </a:rPr>
              <a:t>Because changes in the environment have the ability to cause major changes to peoples life style.</a:t>
            </a:r>
          </a:p>
          <a:p>
            <a:pPr eaLnBrk="1" hangingPunct="1">
              <a:lnSpc>
                <a:spcPct val="90000"/>
              </a:lnSpc>
              <a:defRPr/>
            </a:pPr>
            <a:r>
              <a:rPr lang="en-GB" sz="2400" b="1" dirty="0">
                <a:solidFill>
                  <a:srgbClr val="000000"/>
                </a:solidFill>
                <a:effectLst/>
                <a:latin typeface="Calibri" pitchFamily="34" charset="0"/>
              </a:rPr>
              <a:t>Because landscape has a recreational importance to people.</a:t>
            </a:r>
          </a:p>
          <a:p>
            <a:pPr eaLnBrk="1" hangingPunct="1">
              <a:lnSpc>
                <a:spcPct val="90000"/>
              </a:lnSpc>
              <a:defRPr/>
            </a:pPr>
            <a:r>
              <a:rPr lang="en-GB" sz="2400" b="1" dirty="0">
                <a:solidFill>
                  <a:srgbClr val="000000"/>
                </a:solidFill>
                <a:effectLst/>
                <a:latin typeface="Calibri" pitchFamily="34" charset="0"/>
              </a:rPr>
              <a:t>Because the landscape has a ‘spiritual’ significance to people.</a:t>
            </a:r>
          </a:p>
          <a:p>
            <a:pPr eaLnBrk="1" hangingPunct="1">
              <a:lnSpc>
                <a:spcPct val="90000"/>
              </a:lnSpc>
              <a:buFontTx/>
              <a:buNone/>
              <a:defRPr/>
            </a:pPr>
            <a:endParaRPr lang="en-GB" sz="2400" b="1" dirty="0">
              <a:solidFill>
                <a:srgbClr val="000000"/>
              </a:solidFill>
              <a:effectLst/>
              <a:latin typeface="Times New Roman" pitchFamily="18"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a:xfrm>
            <a:off x="468313" y="692150"/>
            <a:ext cx="8229600" cy="1384300"/>
          </a:xfrm>
        </p:spPr>
        <p:txBody>
          <a:bodyPr/>
          <a:lstStyle/>
          <a:p>
            <a:pPr eaLnBrk="1" hangingPunct="1"/>
            <a:r>
              <a:rPr lang="en-GB" sz="4000" dirty="0" smtClean="0">
                <a:solidFill>
                  <a:srgbClr val="000000"/>
                </a:solidFill>
                <a:effectLst/>
                <a:latin typeface="Calibri" pitchFamily="34" charset="0"/>
              </a:rPr>
              <a:t>Important to our understanding of human settlement, past events and diet</a:t>
            </a:r>
            <a:r>
              <a:rPr lang="en-GB" sz="4000" dirty="0" smtClean="0">
                <a:solidFill>
                  <a:srgbClr val="000000"/>
                </a:solidFill>
                <a:effectLst/>
              </a:rPr>
              <a:t/>
            </a:r>
            <a:br>
              <a:rPr lang="en-GB" sz="4000" dirty="0" smtClean="0">
                <a:solidFill>
                  <a:srgbClr val="000000"/>
                </a:solidFill>
                <a:effectLst/>
              </a:rPr>
            </a:br>
            <a:endParaRPr lang="en-US" sz="4000" dirty="0" smtClean="0">
              <a:solidFill>
                <a:srgbClr val="000000"/>
              </a:solidFill>
              <a:effectLst/>
            </a:endParaRPr>
          </a:p>
        </p:txBody>
      </p:sp>
      <p:pic>
        <p:nvPicPr>
          <p:cNvPr id="29698" name="Picture 4" descr="Thermopylae_map_480bc"/>
          <p:cNvPicPr>
            <a:picLocks noChangeAspect="1" noChangeArrowheads="1"/>
          </p:cNvPicPr>
          <p:nvPr/>
        </p:nvPicPr>
        <p:blipFill>
          <a:blip r:embed="rId3" cstate="print"/>
          <a:srcRect/>
          <a:stretch>
            <a:fillRect/>
          </a:stretch>
        </p:blipFill>
        <p:spPr bwMode="auto">
          <a:xfrm>
            <a:off x="971550" y="2133600"/>
            <a:ext cx="5162550" cy="39719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a:xfrm>
            <a:off x="467544" y="-171400"/>
            <a:ext cx="8229600" cy="1384300"/>
          </a:xfrm>
        </p:spPr>
        <p:txBody>
          <a:bodyPr/>
          <a:lstStyle/>
          <a:p>
            <a:pPr eaLnBrk="1" hangingPunct="1"/>
            <a:r>
              <a:rPr lang="en-GB" sz="3200" b="1" dirty="0" smtClean="0">
                <a:solidFill>
                  <a:srgbClr val="000000"/>
                </a:solidFill>
                <a:effectLst/>
                <a:latin typeface="Calibri" pitchFamily="34" charset="0"/>
              </a:rPr>
              <a:t>Fields of environmental archaeology</a:t>
            </a:r>
          </a:p>
        </p:txBody>
      </p:sp>
      <p:pic>
        <p:nvPicPr>
          <p:cNvPr id="35842" name="Picture 3" descr="Slide6"/>
          <p:cNvPicPr>
            <a:picLocks noGrp="1" noChangeAspect="1" noChangeArrowheads="1"/>
          </p:cNvPicPr>
          <p:nvPr>
            <p:ph idx="1"/>
          </p:nvPr>
        </p:nvPicPr>
        <p:blipFill>
          <a:blip r:embed="rId3" cstate="print"/>
          <a:srcRect/>
          <a:stretch>
            <a:fillRect/>
          </a:stretch>
        </p:blipFill>
        <p:spPr>
          <a:xfrm>
            <a:off x="144017" y="845175"/>
            <a:ext cx="8820471" cy="6014907"/>
          </a:xfr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pPr eaLnBrk="1" hangingPunct="1"/>
            <a:r>
              <a:rPr lang="en-GB" b="1" dirty="0" smtClean="0">
                <a:solidFill>
                  <a:srgbClr val="000000"/>
                </a:solidFill>
                <a:effectLst/>
                <a:latin typeface="Calibri" pitchFamily="34" charset="0"/>
              </a:rPr>
              <a:t>Landscapes of the past are:</a:t>
            </a:r>
            <a:endParaRPr lang="en-US" b="1" dirty="0" smtClean="0">
              <a:solidFill>
                <a:srgbClr val="000000"/>
              </a:solidFill>
              <a:effectLst/>
              <a:latin typeface="Calibri" pitchFamily="34" charset="0"/>
            </a:endParaRPr>
          </a:p>
        </p:txBody>
      </p:sp>
      <p:sp>
        <p:nvSpPr>
          <p:cNvPr id="19458" name="Rectangle 3"/>
          <p:cNvSpPr>
            <a:spLocks noGrp="1" noChangeArrowheads="1"/>
          </p:cNvSpPr>
          <p:nvPr>
            <p:ph type="body" idx="1"/>
          </p:nvPr>
        </p:nvSpPr>
        <p:spPr/>
        <p:txBody>
          <a:bodyPr/>
          <a:lstStyle/>
          <a:p>
            <a:pPr eaLnBrk="1" hangingPunct="1"/>
            <a:r>
              <a:rPr lang="en-GB" dirty="0" smtClean="0">
                <a:solidFill>
                  <a:srgbClr val="000000"/>
                </a:solidFill>
                <a:effectLst/>
                <a:latin typeface="Calibri" pitchFamily="34" charset="0"/>
              </a:rPr>
              <a:t>Very different</a:t>
            </a:r>
          </a:p>
          <a:p>
            <a:pPr eaLnBrk="1" hangingPunct="1"/>
            <a:r>
              <a:rPr lang="en-GB" dirty="0" smtClean="0">
                <a:solidFill>
                  <a:srgbClr val="000000"/>
                </a:solidFill>
                <a:effectLst/>
                <a:latin typeface="Calibri" pitchFamily="34" charset="0"/>
              </a:rPr>
              <a:t>Every changing</a:t>
            </a:r>
          </a:p>
          <a:p>
            <a:pPr eaLnBrk="1" hangingPunct="1"/>
            <a:r>
              <a:rPr lang="en-GB" dirty="0" smtClean="0">
                <a:solidFill>
                  <a:srgbClr val="000000"/>
                </a:solidFill>
                <a:effectLst/>
                <a:latin typeface="Calibri" pitchFamily="34" charset="0"/>
              </a:rPr>
              <a:t>Important to our understanding of human settlement and diet</a:t>
            </a:r>
          </a:p>
          <a:p>
            <a:pPr eaLnBrk="1" hangingPunct="1"/>
            <a:r>
              <a:rPr lang="en-GB" dirty="0" smtClean="0">
                <a:solidFill>
                  <a:srgbClr val="000000"/>
                </a:solidFill>
                <a:effectLst/>
                <a:latin typeface="Calibri" pitchFamily="34" charset="0"/>
              </a:rPr>
              <a:t>A guide to the future</a:t>
            </a:r>
            <a:endParaRPr lang="en-US" dirty="0" smtClean="0">
              <a:solidFill>
                <a:srgbClr val="000000"/>
              </a:solidFill>
              <a:effectLst/>
              <a:latin typeface="Calibri" pitchFamily="34"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5" name="Picture 2"/>
          <p:cNvPicPr>
            <a:picLocks noChangeAspect="1" noChangeArrowheads="1"/>
          </p:cNvPicPr>
          <p:nvPr/>
        </p:nvPicPr>
        <p:blipFill>
          <a:blip r:embed="rId3" cstate="print"/>
          <a:srcRect/>
          <a:stretch>
            <a:fillRect/>
          </a:stretch>
        </p:blipFill>
        <p:spPr bwMode="auto">
          <a:xfrm>
            <a:off x="250825" y="188913"/>
            <a:ext cx="3887788" cy="3060700"/>
          </a:xfrm>
          <a:prstGeom prst="rect">
            <a:avLst/>
          </a:prstGeom>
          <a:noFill/>
          <a:ln w="9525">
            <a:noFill/>
            <a:miter lim="800000"/>
            <a:headEnd/>
            <a:tailEnd/>
          </a:ln>
        </p:spPr>
      </p:pic>
      <p:sp>
        <p:nvSpPr>
          <p:cNvPr id="21506" name="Text Box 3"/>
          <p:cNvSpPr txBox="1">
            <a:spLocks noChangeArrowheads="1"/>
          </p:cNvSpPr>
          <p:nvPr/>
        </p:nvSpPr>
        <p:spPr bwMode="auto">
          <a:xfrm>
            <a:off x="4716463" y="1506538"/>
            <a:ext cx="2900362" cy="519112"/>
          </a:xfrm>
          <a:prstGeom prst="rect">
            <a:avLst/>
          </a:prstGeom>
          <a:noFill/>
          <a:ln w="9525">
            <a:noFill/>
            <a:miter lim="800000"/>
            <a:headEnd/>
            <a:tailEnd/>
          </a:ln>
        </p:spPr>
        <p:txBody>
          <a:bodyPr wrap="none">
            <a:spAutoFit/>
          </a:bodyPr>
          <a:lstStyle/>
          <a:p>
            <a:pPr eaLnBrk="0" hangingPunct="0"/>
            <a:r>
              <a:rPr lang="en-US" sz="2800" b="1" dirty="0">
                <a:solidFill>
                  <a:srgbClr val="000000"/>
                </a:solidFill>
                <a:latin typeface="Calibri" pitchFamily="34" charset="0"/>
              </a:rPr>
              <a:t>Different wildlife!</a:t>
            </a:r>
          </a:p>
        </p:txBody>
      </p:sp>
      <p:pic>
        <p:nvPicPr>
          <p:cNvPr id="21507" name="Picture 4" descr="43990FE4"/>
          <p:cNvPicPr>
            <a:picLocks noChangeAspect="1" noChangeArrowheads="1"/>
          </p:cNvPicPr>
          <p:nvPr/>
        </p:nvPicPr>
        <p:blipFill>
          <a:blip r:embed="rId4" cstate="print"/>
          <a:srcRect/>
          <a:stretch>
            <a:fillRect/>
          </a:stretch>
        </p:blipFill>
        <p:spPr bwMode="auto">
          <a:xfrm>
            <a:off x="3995738" y="3500438"/>
            <a:ext cx="4773612" cy="3157537"/>
          </a:xfrm>
          <a:prstGeom prst="rect">
            <a:avLst/>
          </a:prstGeom>
          <a:noFill/>
          <a:ln w="9525">
            <a:noFill/>
            <a:miter lim="800000"/>
            <a:headEnd/>
            <a:tailEnd/>
          </a:ln>
        </p:spPr>
      </p:pic>
      <p:sp>
        <p:nvSpPr>
          <p:cNvPr id="21508" name="Text Box 5"/>
          <p:cNvSpPr txBox="1">
            <a:spLocks noChangeArrowheads="1"/>
          </p:cNvSpPr>
          <p:nvPr/>
        </p:nvSpPr>
        <p:spPr bwMode="auto">
          <a:xfrm>
            <a:off x="250825" y="3284538"/>
            <a:ext cx="2944204" cy="369332"/>
          </a:xfrm>
          <a:prstGeom prst="rect">
            <a:avLst/>
          </a:prstGeom>
          <a:noFill/>
          <a:ln w="9525">
            <a:noFill/>
            <a:miter lim="800000"/>
            <a:headEnd/>
            <a:tailEnd/>
          </a:ln>
        </p:spPr>
        <p:txBody>
          <a:bodyPr wrap="none">
            <a:spAutoFit/>
          </a:bodyPr>
          <a:lstStyle/>
          <a:p>
            <a:r>
              <a:rPr lang="en-GB" dirty="0" err="1">
                <a:solidFill>
                  <a:srgbClr val="000000"/>
                </a:solidFill>
                <a:latin typeface="Calibri" pitchFamily="34" charset="0"/>
              </a:rPr>
              <a:t>Aberaeron</a:t>
            </a:r>
            <a:r>
              <a:rPr lang="en-GB" dirty="0">
                <a:solidFill>
                  <a:srgbClr val="000000"/>
                </a:solidFill>
                <a:latin typeface="Calibri" pitchFamily="34" charset="0"/>
              </a:rPr>
              <a:t>, 15,000 years ago!</a:t>
            </a:r>
            <a:endParaRPr lang="en-US" dirty="0">
              <a:solidFill>
                <a:srgbClr val="000000"/>
              </a:solidFill>
              <a:latin typeface="Calibri" pitchFamily="34" charset="0"/>
            </a:endParaRPr>
          </a:p>
        </p:txBody>
      </p:sp>
      <p:sp>
        <p:nvSpPr>
          <p:cNvPr id="21509" name="Text Box 6"/>
          <p:cNvSpPr txBox="1">
            <a:spLocks noChangeArrowheads="1"/>
          </p:cNvSpPr>
          <p:nvPr/>
        </p:nvSpPr>
        <p:spPr bwMode="auto">
          <a:xfrm>
            <a:off x="4787900" y="3141663"/>
            <a:ext cx="3582519" cy="369332"/>
          </a:xfrm>
          <a:prstGeom prst="rect">
            <a:avLst/>
          </a:prstGeom>
          <a:noFill/>
          <a:ln w="9525">
            <a:noFill/>
            <a:miter lim="800000"/>
            <a:headEnd/>
            <a:tailEnd/>
          </a:ln>
        </p:spPr>
        <p:txBody>
          <a:bodyPr wrap="none">
            <a:spAutoFit/>
          </a:bodyPr>
          <a:lstStyle/>
          <a:p>
            <a:r>
              <a:rPr lang="en-GB" dirty="0">
                <a:solidFill>
                  <a:srgbClr val="000000"/>
                </a:solidFill>
                <a:latin typeface="Calibri" pitchFamily="34" charset="0"/>
              </a:rPr>
              <a:t>Trafalgar Square, 125,000 years ago!</a:t>
            </a:r>
            <a:endParaRPr lang="en-US" dirty="0">
              <a:solidFill>
                <a:srgbClr val="000000"/>
              </a:solidFill>
              <a:latin typeface="Calibri" pitchFamily="34"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3" name="Picture 4" descr="earlythames"/>
          <p:cNvPicPr>
            <a:picLocks noChangeAspect="1" noChangeArrowheads="1"/>
          </p:cNvPicPr>
          <p:nvPr/>
        </p:nvPicPr>
        <p:blipFill>
          <a:blip r:embed="rId3" cstate="print"/>
          <a:srcRect/>
          <a:stretch>
            <a:fillRect/>
          </a:stretch>
        </p:blipFill>
        <p:spPr bwMode="auto">
          <a:xfrm>
            <a:off x="179388" y="2205038"/>
            <a:ext cx="4495800" cy="3454400"/>
          </a:xfrm>
          <a:prstGeom prst="rect">
            <a:avLst/>
          </a:prstGeom>
          <a:noFill/>
          <a:ln w="9525">
            <a:noFill/>
            <a:miter lim="800000"/>
            <a:headEnd/>
            <a:tailEnd/>
          </a:ln>
        </p:spPr>
      </p:pic>
      <p:pic>
        <p:nvPicPr>
          <p:cNvPr id="23554" name="Picture 5" descr="No 4A"/>
          <p:cNvPicPr>
            <a:picLocks noChangeAspect="1" noChangeArrowheads="1"/>
          </p:cNvPicPr>
          <p:nvPr/>
        </p:nvPicPr>
        <p:blipFill>
          <a:blip r:embed="rId4" cstate="print"/>
          <a:srcRect/>
          <a:stretch>
            <a:fillRect/>
          </a:stretch>
        </p:blipFill>
        <p:spPr bwMode="auto">
          <a:xfrm>
            <a:off x="4859338" y="2060575"/>
            <a:ext cx="4038600" cy="3722688"/>
          </a:xfrm>
          <a:prstGeom prst="rect">
            <a:avLst/>
          </a:prstGeom>
          <a:noFill/>
          <a:ln w="9525">
            <a:noFill/>
            <a:miter lim="800000"/>
            <a:headEnd/>
            <a:tailEnd/>
          </a:ln>
        </p:spPr>
      </p:pic>
      <p:sp>
        <p:nvSpPr>
          <p:cNvPr id="23555" name="Text Box 6"/>
          <p:cNvSpPr txBox="1">
            <a:spLocks noChangeArrowheads="1"/>
          </p:cNvSpPr>
          <p:nvPr/>
        </p:nvSpPr>
        <p:spPr bwMode="auto">
          <a:xfrm>
            <a:off x="808038" y="777875"/>
            <a:ext cx="6781921" cy="1200329"/>
          </a:xfrm>
          <a:prstGeom prst="rect">
            <a:avLst/>
          </a:prstGeom>
          <a:noFill/>
          <a:ln w="9525">
            <a:noFill/>
            <a:miter lim="800000"/>
            <a:headEnd/>
            <a:tailEnd/>
          </a:ln>
        </p:spPr>
        <p:txBody>
          <a:bodyPr wrap="none">
            <a:spAutoFit/>
          </a:bodyPr>
          <a:lstStyle/>
          <a:p>
            <a:r>
              <a:rPr lang="en-GB" sz="2400" b="1" dirty="0">
                <a:solidFill>
                  <a:srgbClr val="000000"/>
                </a:solidFill>
                <a:latin typeface="Calibri" pitchFamily="34" charset="0"/>
              </a:rPr>
              <a:t>Our landscape during the Cromerian (c.500,000 </a:t>
            </a:r>
          </a:p>
          <a:p>
            <a:r>
              <a:rPr lang="en-GB" sz="2400" b="1" dirty="0">
                <a:solidFill>
                  <a:srgbClr val="000000"/>
                </a:solidFill>
                <a:latin typeface="Calibri" pitchFamily="34" charset="0"/>
              </a:rPr>
              <a:t>years ago) was very different to that of the modern </a:t>
            </a:r>
          </a:p>
          <a:p>
            <a:r>
              <a:rPr lang="en-GB" sz="2400" b="1" dirty="0">
                <a:solidFill>
                  <a:srgbClr val="000000"/>
                </a:solidFill>
                <a:latin typeface="Calibri" pitchFamily="34" charset="0"/>
              </a:rPr>
              <a:t>British landscape</a:t>
            </a:r>
            <a:endParaRPr lang="en-US" sz="2400" b="1" dirty="0">
              <a:solidFill>
                <a:srgbClr val="000000"/>
              </a:solidFill>
              <a:latin typeface="Calibri" pitchFamily="34"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ollendiag.jpg"/>
          <p:cNvPicPr>
            <a:picLocks noChangeAspect="1"/>
          </p:cNvPicPr>
          <p:nvPr/>
        </p:nvPicPr>
        <p:blipFill>
          <a:blip r:embed="rId2" cstate="print"/>
          <a:stretch>
            <a:fillRect/>
          </a:stretch>
        </p:blipFill>
        <p:spPr>
          <a:xfrm>
            <a:off x="1397000" y="933450"/>
            <a:ext cx="6350000" cy="4991100"/>
          </a:xfrm>
          <a:prstGeom prst="rect">
            <a:avLst/>
          </a:prstGeo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defRPr/>
            </a:pPr>
            <a:r>
              <a:rPr lang="en-GB" smtClean="0">
                <a:solidFill>
                  <a:srgbClr val="FF0000"/>
                </a:solidFill>
              </a:rPr>
              <a:t>Arctic open tundra landscape</a:t>
            </a:r>
          </a:p>
        </p:txBody>
      </p:sp>
      <p:sp>
        <p:nvSpPr>
          <p:cNvPr id="61443" name="Rectangle 3"/>
          <p:cNvSpPr>
            <a:spLocks noGrp="1" noChangeArrowheads="1"/>
          </p:cNvSpPr>
          <p:nvPr>
            <p:ph type="body" idx="1"/>
          </p:nvPr>
        </p:nvSpPr>
        <p:spPr/>
        <p:txBody>
          <a:bodyPr/>
          <a:lstStyle/>
          <a:p>
            <a:pPr eaLnBrk="1" hangingPunct="1">
              <a:defRPr/>
            </a:pPr>
            <a:endParaRPr lang="en-US" smtClean="0"/>
          </a:p>
        </p:txBody>
      </p:sp>
      <p:pic>
        <p:nvPicPr>
          <p:cNvPr id="16388" name="Picture 4" descr="791FE123"/>
          <p:cNvPicPr>
            <a:picLocks noChangeAspect="1" noChangeArrowheads="1"/>
          </p:cNvPicPr>
          <p:nvPr/>
        </p:nvPicPr>
        <p:blipFill>
          <a:blip r:embed="rId3" cstate="print"/>
          <a:srcRect/>
          <a:stretch>
            <a:fillRect/>
          </a:stretch>
        </p:blipFill>
        <p:spPr bwMode="auto">
          <a:xfrm>
            <a:off x="1187450" y="2420938"/>
            <a:ext cx="6869113" cy="299561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pPr eaLnBrk="1" hangingPunct="1">
              <a:defRPr/>
            </a:pPr>
            <a:r>
              <a:rPr lang="en-GB" smtClean="0">
                <a:solidFill>
                  <a:srgbClr val="FF0000"/>
                </a:solidFill>
              </a:rPr>
              <a:t>Subarctic semi-open birch forest</a:t>
            </a:r>
          </a:p>
        </p:txBody>
      </p:sp>
      <p:sp>
        <p:nvSpPr>
          <p:cNvPr id="62467" name="Rectangle 3"/>
          <p:cNvSpPr>
            <a:spLocks noGrp="1" noChangeArrowheads="1"/>
          </p:cNvSpPr>
          <p:nvPr>
            <p:ph type="body" idx="1"/>
          </p:nvPr>
        </p:nvSpPr>
        <p:spPr/>
        <p:txBody>
          <a:bodyPr/>
          <a:lstStyle/>
          <a:p>
            <a:pPr eaLnBrk="1" hangingPunct="1">
              <a:defRPr/>
            </a:pPr>
            <a:endParaRPr lang="en-US" smtClean="0"/>
          </a:p>
        </p:txBody>
      </p:sp>
      <p:pic>
        <p:nvPicPr>
          <p:cNvPr id="17412" name="Picture 4" descr="CFB59A29"/>
          <p:cNvPicPr>
            <a:picLocks noChangeAspect="1" noChangeArrowheads="1"/>
          </p:cNvPicPr>
          <p:nvPr/>
        </p:nvPicPr>
        <p:blipFill>
          <a:blip r:embed="rId3" cstate="print"/>
          <a:srcRect/>
          <a:stretch>
            <a:fillRect/>
          </a:stretch>
        </p:blipFill>
        <p:spPr bwMode="auto">
          <a:xfrm>
            <a:off x="1042988" y="1989138"/>
            <a:ext cx="6516687" cy="33115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eaLnBrk="1" hangingPunct="1">
              <a:defRPr/>
            </a:pPr>
            <a:r>
              <a:rPr lang="en-GB" smtClean="0">
                <a:solidFill>
                  <a:srgbClr val="FF0000"/>
                </a:solidFill>
              </a:rPr>
              <a:t>Boreal spruce/pine forest</a:t>
            </a:r>
          </a:p>
        </p:txBody>
      </p:sp>
      <p:sp>
        <p:nvSpPr>
          <p:cNvPr id="63491" name="Rectangle 3"/>
          <p:cNvSpPr>
            <a:spLocks noGrp="1" noChangeArrowheads="1"/>
          </p:cNvSpPr>
          <p:nvPr>
            <p:ph type="body" idx="1"/>
          </p:nvPr>
        </p:nvSpPr>
        <p:spPr/>
        <p:txBody>
          <a:bodyPr/>
          <a:lstStyle/>
          <a:p>
            <a:pPr eaLnBrk="1" hangingPunct="1">
              <a:defRPr/>
            </a:pPr>
            <a:endParaRPr lang="en-US" smtClean="0"/>
          </a:p>
        </p:txBody>
      </p:sp>
      <p:pic>
        <p:nvPicPr>
          <p:cNvPr id="18436" name="Picture 4" descr="CA5AE71F"/>
          <p:cNvPicPr>
            <a:picLocks noChangeAspect="1" noChangeArrowheads="1"/>
          </p:cNvPicPr>
          <p:nvPr/>
        </p:nvPicPr>
        <p:blipFill>
          <a:blip r:embed="rId3" cstate="print"/>
          <a:srcRect/>
          <a:stretch>
            <a:fillRect/>
          </a:stretch>
        </p:blipFill>
        <p:spPr bwMode="auto">
          <a:xfrm>
            <a:off x="900113" y="1700213"/>
            <a:ext cx="7092950" cy="482441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pPr eaLnBrk="1" hangingPunct="1">
              <a:defRPr/>
            </a:pPr>
            <a:r>
              <a:rPr lang="en-GB" sz="4000" smtClean="0">
                <a:solidFill>
                  <a:srgbClr val="FF0000"/>
                </a:solidFill>
              </a:rPr>
              <a:t>Typical NW European ‘ice age’ landscape</a:t>
            </a:r>
          </a:p>
        </p:txBody>
      </p:sp>
      <p:sp>
        <p:nvSpPr>
          <p:cNvPr id="64515" name="Rectangle 3"/>
          <p:cNvSpPr>
            <a:spLocks noGrp="1" noChangeArrowheads="1"/>
          </p:cNvSpPr>
          <p:nvPr>
            <p:ph type="body" idx="1"/>
          </p:nvPr>
        </p:nvSpPr>
        <p:spPr/>
        <p:txBody>
          <a:bodyPr/>
          <a:lstStyle/>
          <a:p>
            <a:pPr eaLnBrk="1" hangingPunct="1">
              <a:defRPr/>
            </a:pPr>
            <a:endParaRPr lang="en-US" smtClean="0"/>
          </a:p>
        </p:txBody>
      </p:sp>
      <p:pic>
        <p:nvPicPr>
          <p:cNvPr id="19460" name="Picture 4" descr="C3C37457"/>
          <p:cNvPicPr>
            <a:picLocks noChangeAspect="1" noChangeArrowheads="1"/>
          </p:cNvPicPr>
          <p:nvPr/>
        </p:nvPicPr>
        <p:blipFill>
          <a:blip r:embed="rId3" cstate="print"/>
          <a:srcRect/>
          <a:stretch>
            <a:fillRect/>
          </a:stretch>
        </p:blipFill>
        <p:spPr bwMode="auto">
          <a:xfrm>
            <a:off x="701675" y="2060575"/>
            <a:ext cx="7470775" cy="24145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eaLnBrk="1" hangingPunct="1">
              <a:defRPr/>
            </a:pPr>
            <a:r>
              <a:rPr lang="en-GB" smtClean="0">
                <a:solidFill>
                  <a:srgbClr val="FF0000"/>
                </a:solidFill>
              </a:rPr>
              <a:t>Europe 17-20ka B.P.</a:t>
            </a:r>
          </a:p>
        </p:txBody>
      </p:sp>
      <p:sp>
        <p:nvSpPr>
          <p:cNvPr id="65539" name="Rectangle 3"/>
          <p:cNvSpPr>
            <a:spLocks noGrp="1" noChangeArrowheads="1"/>
          </p:cNvSpPr>
          <p:nvPr>
            <p:ph type="body" idx="1"/>
          </p:nvPr>
        </p:nvSpPr>
        <p:spPr/>
        <p:txBody>
          <a:bodyPr/>
          <a:lstStyle/>
          <a:p>
            <a:pPr eaLnBrk="1" hangingPunct="1">
              <a:defRPr/>
            </a:pPr>
            <a:endParaRPr lang="en-US" smtClean="0"/>
          </a:p>
        </p:txBody>
      </p:sp>
      <p:pic>
        <p:nvPicPr>
          <p:cNvPr id="20484" name="Picture 4" descr="68CE88A1"/>
          <p:cNvPicPr>
            <a:picLocks noChangeAspect="1" noChangeArrowheads="1"/>
          </p:cNvPicPr>
          <p:nvPr/>
        </p:nvPicPr>
        <p:blipFill>
          <a:blip r:embed="rId3" cstate="print"/>
          <a:srcRect/>
          <a:stretch>
            <a:fillRect/>
          </a:stretch>
        </p:blipFill>
        <p:spPr bwMode="auto">
          <a:xfrm>
            <a:off x="2051050" y="1698625"/>
            <a:ext cx="4535488" cy="45259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7" name="Rectangle 5"/>
          <p:cNvSpPr>
            <a:spLocks noGrp="1" noChangeArrowheads="1"/>
          </p:cNvSpPr>
          <p:nvPr>
            <p:ph type="title"/>
          </p:nvPr>
        </p:nvSpPr>
        <p:spPr/>
        <p:txBody>
          <a:bodyPr/>
          <a:lstStyle/>
          <a:p>
            <a:pPr eaLnBrk="1" hangingPunct="1">
              <a:defRPr/>
            </a:pPr>
            <a:r>
              <a:rPr lang="en-GB" sz="4000" smtClean="0">
                <a:solidFill>
                  <a:srgbClr val="FF0000"/>
                </a:solidFill>
              </a:rPr>
              <a:t>Europe during the last interglacial, 125ka B.P.</a:t>
            </a:r>
          </a:p>
        </p:txBody>
      </p:sp>
      <p:pic>
        <p:nvPicPr>
          <p:cNvPr id="23555" name="Picture 4" descr="BF4BAEDB"/>
          <p:cNvPicPr>
            <a:picLocks noGrp="1" noChangeAspect="1" noChangeArrowheads="1"/>
          </p:cNvPicPr>
          <p:nvPr>
            <p:ph idx="1"/>
          </p:nvPr>
        </p:nvPicPr>
        <p:blipFill>
          <a:blip r:embed="rId3" cstate="print"/>
          <a:srcRect/>
          <a:stretch>
            <a:fillRect/>
          </a:stretch>
        </p:blipFill>
        <p:spPr>
          <a:xfrm>
            <a:off x="1565275" y="1905000"/>
            <a:ext cx="6011863" cy="4114800"/>
          </a:xfrm>
          <a:noFill/>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opy of Untitled 3.jpg"/>
          <p:cNvPicPr>
            <a:picLocks noChangeAspect="1"/>
          </p:cNvPicPr>
          <p:nvPr/>
        </p:nvPicPr>
        <p:blipFill>
          <a:blip r:embed="rId2" cstate="print"/>
          <a:srcRect l="5698" t="6013" r="1521" b="3729"/>
          <a:stretch>
            <a:fillRect/>
          </a:stretch>
        </p:blipFill>
        <p:spPr>
          <a:xfrm>
            <a:off x="179512" y="764704"/>
            <a:ext cx="8784976" cy="5688632"/>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49" name="Picture 4" descr="P3160029"/>
          <p:cNvPicPr>
            <a:picLocks noChangeAspect="1" noChangeArrowheads="1"/>
          </p:cNvPicPr>
          <p:nvPr/>
        </p:nvPicPr>
        <p:blipFill>
          <a:blip r:embed="rId3" cstate="print"/>
          <a:srcRect/>
          <a:stretch>
            <a:fillRect/>
          </a:stretch>
        </p:blipFill>
        <p:spPr bwMode="auto">
          <a:xfrm>
            <a:off x="468313" y="333375"/>
            <a:ext cx="8135937" cy="6086475"/>
          </a:xfrm>
          <a:prstGeom prst="rect">
            <a:avLst/>
          </a:prstGeom>
          <a:noFill/>
          <a:ln w="9525">
            <a:noFill/>
            <a:miter lim="800000"/>
            <a:headEnd/>
            <a:tailEnd/>
          </a:ln>
        </p:spPr>
      </p:pic>
      <p:pic>
        <p:nvPicPr>
          <p:cNvPr id="27650" name="Picture 5" descr="barbados"/>
          <p:cNvPicPr>
            <a:picLocks noChangeAspect="1" noChangeArrowheads="1"/>
          </p:cNvPicPr>
          <p:nvPr/>
        </p:nvPicPr>
        <p:blipFill>
          <a:blip r:embed="rId4" cstate="print"/>
          <a:srcRect/>
          <a:stretch>
            <a:fillRect/>
          </a:stretch>
        </p:blipFill>
        <p:spPr bwMode="auto">
          <a:xfrm>
            <a:off x="5940425" y="3716338"/>
            <a:ext cx="1954213" cy="2219325"/>
          </a:xfrm>
          <a:prstGeom prst="rect">
            <a:avLst/>
          </a:prstGeom>
          <a:noFill/>
          <a:ln w="9525">
            <a:noFill/>
            <a:miter lim="800000"/>
            <a:headEnd/>
            <a:tailEnd/>
          </a:ln>
        </p:spPr>
      </p:pic>
      <p:sp>
        <p:nvSpPr>
          <p:cNvPr id="27651" name="Text Box 6"/>
          <p:cNvSpPr txBox="1">
            <a:spLocks noChangeArrowheads="1"/>
          </p:cNvSpPr>
          <p:nvPr/>
        </p:nvSpPr>
        <p:spPr bwMode="auto">
          <a:xfrm>
            <a:off x="808038" y="635000"/>
            <a:ext cx="1734257" cy="369332"/>
          </a:xfrm>
          <a:prstGeom prst="rect">
            <a:avLst/>
          </a:prstGeom>
          <a:noFill/>
          <a:ln w="9525">
            <a:noFill/>
            <a:miter lim="800000"/>
            <a:headEnd/>
            <a:tailEnd/>
          </a:ln>
        </p:spPr>
        <p:txBody>
          <a:bodyPr wrap="none">
            <a:spAutoFit/>
          </a:bodyPr>
          <a:lstStyle/>
          <a:p>
            <a:r>
              <a:rPr lang="en-GB" dirty="0">
                <a:solidFill>
                  <a:srgbClr val="000000"/>
                </a:solidFill>
                <a:latin typeface="Calibri" pitchFamily="34" charset="0"/>
              </a:rPr>
              <a:t>Sea level change</a:t>
            </a:r>
            <a:endParaRPr lang="en-US" dirty="0">
              <a:solidFill>
                <a:srgbClr val="000000"/>
              </a:solidFill>
              <a:latin typeface="Calibri" pitchFamily="34" charset="0"/>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ChangeArrowheads="1"/>
          </p:cNvSpPr>
          <p:nvPr>
            <p:ph type="title"/>
          </p:nvPr>
        </p:nvSpPr>
        <p:spPr/>
        <p:txBody>
          <a:bodyPr/>
          <a:lstStyle/>
          <a:p>
            <a:pPr eaLnBrk="1" hangingPunct="1"/>
            <a:r>
              <a:rPr lang="en-GB" b="1" dirty="0" smtClean="0">
                <a:solidFill>
                  <a:srgbClr val="000000"/>
                </a:solidFill>
                <a:effectLst/>
                <a:latin typeface="Calibri" pitchFamily="34" charset="0"/>
              </a:rPr>
              <a:t>Questions to address</a:t>
            </a:r>
          </a:p>
        </p:txBody>
      </p:sp>
      <p:sp>
        <p:nvSpPr>
          <p:cNvPr id="59395" name="Rectangle 3"/>
          <p:cNvSpPr>
            <a:spLocks noGrp="1" noChangeArrowheads="1"/>
          </p:cNvSpPr>
          <p:nvPr>
            <p:ph type="body" idx="1"/>
          </p:nvPr>
        </p:nvSpPr>
        <p:spPr/>
        <p:txBody>
          <a:bodyPr/>
          <a:lstStyle/>
          <a:p>
            <a:pPr eaLnBrk="1" hangingPunct="1">
              <a:defRPr/>
            </a:pPr>
            <a:r>
              <a:rPr lang="en-GB" sz="2800" dirty="0">
                <a:solidFill>
                  <a:srgbClr val="000000"/>
                </a:solidFill>
                <a:effectLst/>
                <a:latin typeface="Calibri" pitchFamily="34" charset="0"/>
              </a:rPr>
              <a:t>What was the environment like?</a:t>
            </a:r>
          </a:p>
          <a:p>
            <a:pPr eaLnBrk="1" hangingPunct="1">
              <a:defRPr/>
            </a:pPr>
            <a:r>
              <a:rPr lang="en-GB" sz="2800" dirty="0">
                <a:solidFill>
                  <a:srgbClr val="000000"/>
                </a:solidFill>
                <a:effectLst/>
                <a:latin typeface="Calibri" pitchFamily="34" charset="0"/>
              </a:rPr>
              <a:t>How did the environment change over time?</a:t>
            </a:r>
          </a:p>
          <a:p>
            <a:pPr eaLnBrk="1" hangingPunct="1">
              <a:defRPr/>
            </a:pPr>
            <a:r>
              <a:rPr lang="en-GB" sz="2800" dirty="0">
                <a:solidFill>
                  <a:srgbClr val="000000"/>
                </a:solidFill>
                <a:effectLst/>
                <a:latin typeface="Calibri" pitchFamily="34" charset="0"/>
              </a:rPr>
              <a:t>How quickly do the environment change?</a:t>
            </a:r>
          </a:p>
          <a:p>
            <a:pPr eaLnBrk="1" hangingPunct="1">
              <a:defRPr/>
            </a:pPr>
            <a:r>
              <a:rPr lang="en-GB" sz="2800" dirty="0">
                <a:solidFill>
                  <a:srgbClr val="000000"/>
                </a:solidFill>
                <a:effectLst/>
                <a:latin typeface="Calibri" pitchFamily="34" charset="0"/>
              </a:rPr>
              <a:t>What were people using in the environment?</a:t>
            </a:r>
          </a:p>
          <a:p>
            <a:pPr eaLnBrk="1" hangingPunct="1">
              <a:defRPr/>
            </a:pPr>
            <a:r>
              <a:rPr lang="en-GB" sz="2800" dirty="0">
                <a:solidFill>
                  <a:srgbClr val="000000"/>
                </a:solidFill>
                <a:effectLst/>
                <a:latin typeface="Calibri" pitchFamily="34" charset="0"/>
              </a:rPr>
              <a:t>How were people using the environment?</a:t>
            </a:r>
          </a:p>
          <a:p>
            <a:pPr eaLnBrk="1" hangingPunct="1">
              <a:defRPr/>
            </a:pPr>
            <a:r>
              <a:rPr lang="en-GB" sz="2800" dirty="0">
                <a:solidFill>
                  <a:srgbClr val="000000"/>
                </a:solidFill>
                <a:effectLst/>
                <a:latin typeface="Calibri" pitchFamily="34" charset="0"/>
              </a:rPr>
              <a:t>What impact were the people having on the environment?</a:t>
            </a:r>
          </a:p>
          <a:p>
            <a:pPr eaLnBrk="1" hangingPunct="1">
              <a:defRPr/>
            </a:pPr>
            <a:r>
              <a:rPr lang="en-GB" sz="2800" dirty="0">
                <a:solidFill>
                  <a:srgbClr val="000000"/>
                </a:solidFill>
                <a:effectLst/>
                <a:latin typeface="Calibri" pitchFamily="34" charset="0"/>
              </a:rPr>
              <a:t>What impact did the environment have on the</a:t>
            </a:r>
            <a:r>
              <a:rPr lang="en-GB" sz="2800" dirty="0">
                <a:solidFill>
                  <a:srgbClr val="000000"/>
                </a:solidFill>
                <a:effectLst>
                  <a:outerShdw blurRad="38100" dist="38100" dir="2700000" algn="tl">
                    <a:srgbClr val="FFFFFF"/>
                  </a:outerShdw>
                </a:effectLst>
                <a:latin typeface="Calibri" pitchFamily="34" charset="0"/>
              </a:rPr>
              <a:t> </a:t>
            </a:r>
            <a:r>
              <a:rPr lang="en-GB" sz="2800" dirty="0">
                <a:solidFill>
                  <a:srgbClr val="000000"/>
                </a:solidFill>
                <a:effectLst/>
                <a:latin typeface="Calibri" pitchFamily="34" charset="0"/>
              </a:rPr>
              <a:t>people of the past?</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67744" y="2708920"/>
            <a:ext cx="4761239" cy="461665"/>
          </a:xfrm>
          <a:prstGeom prst="rect">
            <a:avLst/>
          </a:prstGeom>
          <a:noFill/>
        </p:spPr>
        <p:txBody>
          <a:bodyPr wrap="none" rtlCol="0">
            <a:spAutoFit/>
          </a:bodyPr>
          <a:lstStyle/>
          <a:p>
            <a:pPr algn="ctr"/>
            <a:r>
              <a:rPr lang="en-GB" sz="2400" b="1" dirty="0" smtClean="0">
                <a:solidFill>
                  <a:srgbClr val="000000"/>
                </a:solidFill>
              </a:rPr>
              <a:t>What is the evidence we use?</a:t>
            </a:r>
            <a:endParaRPr lang="en-GB" sz="2400" b="1" dirty="0">
              <a:solidFill>
                <a:srgbClr val="000000"/>
              </a:solidFill>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title"/>
          </p:nvPr>
        </p:nvSpPr>
        <p:spPr/>
        <p:txBody>
          <a:bodyPr/>
          <a:lstStyle/>
          <a:p>
            <a:pPr eaLnBrk="1" hangingPunct="1"/>
            <a:r>
              <a:rPr lang="en-GB" sz="3200" b="1" dirty="0" smtClean="0">
                <a:solidFill>
                  <a:srgbClr val="000000"/>
                </a:solidFill>
                <a:effectLst/>
                <a:latin typeface="Calibri" pitchFamily="34" charset="0"/>
              </a:rPr>
              <a:t>But how do we address these questions?</a:t>
            </a:r>
            <a:br>
              <a:rPr lang="en-GB" sz="3200" b="1" dirty="0" smtClean="0">
                <a:solidFill>
                  <a:srgbClr val="000000"/>
                </a:solidFill>
                <a:effectLst/>
                <a:latin typeface="Calibri" pitchFamily="34" charset="0"/>
              </a:rPr>
            </a:br>
            <a:r>
              <a:rPr lang="en-GB" sz="3200" b="1" dirty="0" smtClean="0">
                <a:solidFill>
                  <a:srgbClr val="000000"/>
                </a:solidFill>
                <a:effectLst/>
                <a:latin typeface="Calibri" pitchFamily="34" charset="0"/>
              </a:rPr>
              <a:t>Sources of evidence include:</a:t>
            </a:r>
          </a:p>
        </p:txBody>
      </p:sp>
      <p:sp>
        <p:nvSpPr>
          <p:cNvPr id="37890" name="Rectangle 3"/>
          <p:cNvSpPr>
            <a:spLocks noGrp="1" noChangeArrowheads="1"/>
          </p:cNvSpPr>
          <p:nvPr>
            <p:ph type="body" idx="1"/>
          </p:nvPr>
        </p:nvSpPr>
        <p:spPr>
          <a:xfrm>
            <a:off x="395288" y="2276475"/>
            <a:ext cx="8229600" cy="4114800"/>
          </a:xfrm>
        </p:spPr>
        <p:txBody>
          <a:bodyPr/>
          <a:lstStyle/>
          <a:p>
            <a:pPr eaLnBrk="1" hangingPunct="1"/>
            <a:r>
              <a:rPr lang="en-GB" b="1" dirty="0" smtClean="0">
                <a:solidFill>
                  <a:srgbClr val="000000"/>
                </a:solidFill>
                <a:effectLst/>
                <a:latin typeface="Calibri" pitchFamily="34" charset="0"/>
              </a:rPr>
              <a:t>Plants</a:t>
            </a:r>
          </a:p>
          <a:p>
            <a:pPr eaLnBrk="1" hangingPunct="1"/>
            <a:r>
              <a:rPr lang="en-GB" b="1" dirty="0" smtClean="0">
                <a:solidFill>
                  <a:srgbClr val="000000"/>
                </a:solidFill>
                <a:effectLst/>
                <a:latin typeface="Calibri" pitchFamily="34" charset="0"/>
              </a:rPr>
              <a:t>Animals</a:t>
            </a:r>
          </a:p>
          <a:p>
            <a:pPr eaLnBrk="1" hangingPunct="1"/>
            <a:r>
              <a:rPr lang="en-GB" b="1" dirty="0" smtClean="0">
                <a:solidFill>
                  <a:srgbClr val="000000"/>
                </a:solidFill>
                <a:effectLst/>
                <a:latin typeface="Calibri" pitchFamily="34" charset="0"/>
              </a:rPr>
              <a:t>Rocks and sediments</a:t>
            </a:r>
          </a:p>
          <a:p>
            <a:pPr eaLnBrk="1" hangingPunct="1"/>
            <a:r>
              <a:rPr lang="en-GB" b="1" dirty="0" smtClean="0">
                <a:solidFill>
                  <a:srgbClr val="000000"/>
                </a:solidFill>
                <a:effectLst/>
                <a:latin typeface="Calibri" pitchFamily="34" charset="0"/>
              </a:rPr>
              <a:t>Soils</a:t>
            </a:r>
          </a:p>
          <a:p>
            <a:pPr eaLnBrk="1" hangingPunct="1"/>
            <a:r>
              <a:rPr lang="en-GB" b="1" dirty="0" smtClean="0">
                <a:solidFill>
                  <a:srgbClr val="000000"/>
                </a:solidFill>
                <a:effectLst/>
                <a:latin typeface="Calibri" pitchFamily="34" charset="0"/>
              </a:rPr>
              <a:t>Chemistry</a:t>
            </a:r>
          </a:p>
        </p:txBody>
      </p:sp>
      <p:pic>
        <p:nvPicPr>
          <p:cNvPr id="37891" name="Picture 4" descr="fossilinsects"/>
          <p:cNvPicPr>
            <a:picLocks noChangeAspect="1" noChangeArrowheads="1"/>
          </p:cNvPicPr>
          <p:nvPr/>
        </p:nvPicPr>
        <p:blipFill>
          <a:blip r:embed="rId3" cstate="print"/>
          <a:srcRect/>
          <a:stretch>
            <a:fillRect/>
          </a:stretch>
        </p:blipFill>
        <p:spPr bwMode="auto">
          <a:xfrm>
            <a:off x="2916238" y="1844675"/>
            <a:ext cx="1892300" cy="1238250"/>
          </a:xfrm>
          <a:prstGeom prst="rect">
            <a:avLst/>
          </a:prstGeom>
          <a:noFill/>
          <a:ln w="9525">
            <a:noFill/>
            <a:miter lim="800000"/>
            <a:headEnd/>
            <a:tailEnd/>
          </a:ln>
        </p:spPr>
      </p:pic>
      <p:pic>
        <p:nvPicPr>
          <p:cNvPr id="37892" name="Picture 5" descr="sprucepollen"/>
          <p:cNvPicPr>
            <a:picLocks noChangeAspect="1" noChangeArrowheads="1"/>
          </p:cNvPicPr>
          <p:nvPr/>
        </p:nvPicPr>
        <p:blipFill>
          <a:blip r:embed="rId4" cstate="print"/>
          <a:srcRect/>
          <a:stretch>
            <a:fillRect/>
          </a:stretch>
        </p:blipFill>
        <p:spPr bwMode="auto">
          <a:xfrm>
            <a:off x="3059113" y="4508500"/>
            <a:ext cx="2222500" cy="1828800"/>
          </a:xfrm>
          <a:prstGeom prst="rect">
            <a:avLst/>
          </a:prstGeom>
          <a:noFill/>
          <a:ln w="9525">
            <a:noFill/>
            <a:miter lim="800000"/>
            <a:headEnd/>
            <a:tailEnd/>
          </a:ln>
        </p:spPr>
      </p:pic>
      <p:pic>
        <p:nvPicPr>
          <p:cNvPr id="37893" name="Picture 6" descr="mtrapbld1"/>
          <p:cNvPicPr>
            <a:picLocks noChangeAspect="1" noChangeArrowheads="1"/>
          </p:cNvPicPr>
          <p:nvPr/>
        </p:nvPicPr>
        <p:blipFill>
          <a:blip r:embed="rId5" cstate="print"/>
          <a:srcRect/>
          <a:stretch>
            <a:fillRect/>
          </a:stretch>
        </p:blipFill>
        <p:spPr bwMode="auto">
          <a:xfrm>
            <a:off x="6011863" y="4581525"/>
            <a:ext cx="2559050" cy="1770063"/>
          </a:xfrm>
          <a:prstGeom prst="rect">
            <a:avLst/>
          </a:prstGeom>
          <a:noFill/>
          <a:ln w="9525">
            <a:noFill/>
            <a:miter lim="800000"/>
            <a:headEnd/>
            <a:tailEnd/>
          </a:ln>
        </p:spPr>
      </p:pic>
      <p:pic>
        <p:nvPicPr>
          <p:cNvPr id="37894" name="Picture 7" descr="Wooly Rhino BMNH"/>
          <p:cNvPicPr>
            <a:picLocks noChangeAspect="1" noChangeArrowheads="1"/>
          </p:cNvPicPr>
          <p:nvPr/>
        </p:nvPicPr>
        <p:blipFill>
          <a:blip r:embed="rId6" cstate="print"/>
          <a:srcRect/>
          <a:stretch>
            <a:fillRect/>
          </a:stretch>
        </p:blipFill>
        <p:spPr bwMode="auto">
          <a:xfrm>
            <a:off x="5508625" y="1773238"/>
            <a:ext cx="3359150" cy="251936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pPr eaLnBrk="1" hangingPunct="1"/>
            <a:r>
              <a:rPr lang="en-GB" b="1" dirty="0" smtClean="0">
                <a:solidFill>
                  <a:srgbClr val="000000"/>
                </a:solidFill>
                <a:effectLst/>
                <a:latin typeface="Calibri" pitchFamily="34" charset="0"/>
              </a:rPr>
              <a:t>Biological data</a:t>
            </a:r>
          </a:p>
        </p:txBody>
      </p:sp>
      <p:sp>
        <p:nvSpPr>
          <p:cNvPr id="39938" name="Rectangle 3"/>
          <p:cNvSpPr>
            <a:spLocks noGrp="1" noChangeArrowheads="1"/>
          </p:cNvSpPr>
          <p:nvPr>
            <p:ph type="body" sz="half" idx="1"/>
          </p:nvPr>
        </p:nvSpPr>
        <p:spPr/>
        <p:txBody>
          <a:bodyPr/>
          <a:lstStyle/>
          <a:p>
            <a:pPr eaLnBrk="1" hangingPunct="1"/>
            <a:r>
              <a:rPr lang="en-GB" b="1" dirty="0" smtClean="0">
                <a:solidFill>
                  <a:srgbClr val="000000"/>
                </a:solidFill>
                <a:effectLst/>
                <a:latin typeface="Calibri" pitchFamily="34" charset="0"/>
              </a:rPr>
              <a:t>Pollen</a:t>
            </a:r>
          </a:p>
          <a:p>
            <a:pPr eaLnBrk="1" hangingPunct="1"/>
            <a:r>
              <a:rPr lang="en-GB" b="1" dirty="0" smtClean="0">
                <a:solidFill>
                  <a:srgbClr val="000000"/>
                </a:solidFill>
                <a:effectLst/>
                <a:latin typeface="Calibri" pitchFamily="34" charset="0"/>
              </a:rPr>
              <a:t>Plant macrofossils</a:t>
            </a:r>
          </a:p>
          <a:p>
            <a:pPr eaLnBrk="1" hangingPunct="1"/>
            <a:r>
              <a:rPr lang="en-GB" b="1" dirty="0" smtClean="0">
                <a:solidFill>
                  <a:srgbClr val="000000"/>
                </a:solidFill>
                <a:effectLst/>
                <a:latin typeface="Calibri" pitchFamily="34" charset="0"/>
              </a:rPr>
              <a:t>Diatoms</a:t>
            </a:r>
          </a:p>
        </p:txBody>
      </p:sp>
      <p:sp>
        <p:nvSpPr>
          <p:cNvPr id="39939" name="Rectangle 4"/>
          <p:cNvSpPr>
            <a:spLocks noGrp="1" noChangeArrowheads="1"/>
          </p:cNvSpPr>
          <p:nvPr>
            <p:ph type="body" sz="half" idx="2"/>
          </p:nvPr>
        </p:nvSpPr>
        <p:spPr/>
        <p:txBody>
          <a:bodyPr/>
          <a:lstStyle/>
          <a:p>
            <a:pPr eaLnBrk="1" hangingPunct="1"/>
            <a:r>
              <a:rPr lang="en-GB" b="1" dirty="0" smtClean="0">
                <a:solidFill>
                  <a:srgbClr val="000000"/>
                </a:solidFill>
                <a:effectLst/>
                <a:latin typeface="Calibri" pitchFamily="34" charset="0"/>
              </a:rPr>
              <a:t>Vertebrates</a:t>
            </a:r>
          </a:p>
          <a:p>
            <a:pPr eaLnBrk="1" hangingPunct="1"/>
            <a:r>
              <a:rPr lang="en-GB" b="1" dirty="0" smtClean="0">
                <a:solidFill>
                  <a:srgbClr val="000000"/>
                </a:solidFill>
                <a:effectLst/>
                <a:latin typeface="Calibri" pitchFamily="34" charset="0"/>
              </a:rPr>
              <a:t>Molluscs</a:t>
            </a:r>
          </a:p>
          <a:p>
            <a:pPr eaLnBrk="1" hangingPunct="1"/>
            <a:r>
              <a:rPr lang="en-GB" b="1" dirty="0" smtClean="0">
                <a:solidFill>
                  <a:srgbClr val="000000"/>
                </a:solidFill>
                <a:effectLst/>
                <a:latin typeface="Calibri" pitchFamily="34" charset="0"/>
              </a:rPr>
              <a:t>Insects</a:t>
            </a:r>
          </a:p>
          <a:p>
            <a:pPr eaLnBrk="1" hangingPunct="1"/>
            <a:r>
              <a:rPr lang="en-GB" b="1" dirty="0" smtClean="0">
                <a:solidFill>
                  <a:srgbClr val="000000"/>
                </a:solidFill>
                <a:effectLst/>
                <a:latin typeface="Calibri" pitchFamily="34" charset="0"/>
              </a:rPr>
              <a:t>Ostracods</a:t>
            </a:r>
          </a:p>
          <a:p>
            <a:pPr eaLnBrk="1" hangingPunct="1"/>
            <a:r>
              <a:rPr lang="en-GB" b="1" dirty="0" smtClean="0">
                <a:solidFill>
                  <a:srgbClr val="000000"/>
                </a:solidFill>
                <a:effectLst/>
                <a:latin typeface="Calibri" pitchFamily="34" charset="0"/>
              </a:rPr>
              <a:t>Foraminifera</a:t>
            </a:r>
          </a:p>
          <a:p>
            <a:pPr eaLnBrk="1" hangingPunct="1"/>
            <a:r>
              <a:rPr lang="en-GB" b="1" dirty="0" smtClean="0">
                <a:solidFill>
                  <a:srgbClr val="000000"/>
                </a:solidFill>
                <a:effectLst/>
                <a:latin typeface="Calibri" pitchFamily="34" charset="0"/>
              </a:rPr>
              <a:t>Insects</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5" name="Picture 2" descr="diatom"/>
          <p:cNvPicPr>
            <a:picLocks noChangeAspect="1" noChangeArrowheads="1"/>
          </p:cNvPicPr>
          <p:nvPr/>
        </p:nvPicPr>
        <p:blipFill>
          <a:blip r:embed="rId3" cstate="print"/>
          <a:srcRect/>
          <a:stretch>
            <a:fillRect/>
          </a:stretch>
        </p:blipFill>
        <p:spPr bwMode="auto">
          <a:xfrm>
            <a:off x="3419475" y="4221163"/>
            <a:ext cx="1428750" cy="2109787"/>
          </a:xfrm>
          <a:prstGeom prst="rect">
            <a:avLst/>
          </a:prstGeom>
          <a:noFill/>
          <a:ln w="9525">
            <a:noFill/>
            <a:miter lim="800000"/>
            <a:headEnd/>
            <a:tailEnd/>
          </a:ln>
        </p:spPr>
      </p:pic>
      <p:pic>
        <p:nvPicPr>
          <p:cNvPr id="41986" name="Picture 3" descr="Elph-exc"/>
          <p:cNvPicPr>
            <a:picLocks noChangeAspect="1" noChangeArrowheads="1"/>
          </p:cNvPicPr>
          <p:nvPr/>
        </p:nvPicPr>
        <p:blipFill>
          <a:blip r:embed="rId4" cstate="print"/>
          <a:srcRect/>
          <a:stretch>
            <a:fillRect/>
          </a:stretch>
        </p:blipFill>
        <p:spPr bwMode="auto">
          <a:xfrm>
            <a:off x="611188" y="620713"/>
            <a:ext cx="2105025" cy="2447925"/>
          </a:xfrm>
          <a:prstGeom prst="rect">
            <a:avLst/>
          </a:prstGeom>
          <a:noFill/>
          <a:ln w="9525">
            <a:noFill/>
            <a:miter lim="800000"/>
            <a:headEnd/>
            <a:tailEnd/>
          </a:ln>
        </p:spPr>
      </p:pic>
      <p:pic>
        <p:nvPicPr>
          <p:cNvPr id="41987" name="Picture 4" descr="fossilinsects"/>
          <p:cNvPicPr>
            <a:picLocks noChangeAspect="1" noChangeArrowheads="1"/>
          </p:cNvPicPr>
          <p:nvPr/>
        </p:nvPicPr>
        <p:blipFill>
          <a:blip r:embed="rId5" cstate="print"/>
          <a:srcRect/>
          <a:stretch>
            <a:fillRect/>
          </a:stretch>
        </p:blipFill>
        <p:spPr bwMode="auto">
          <a:xfrm>
            <a:off x="3203575" y="549275"/>
            <a:ext cx="1892300" cy="1238250"/>
          </a:xfrm>
          <a:prstGeom prst="rect">
            <a:avLst/>
          </a:prstGeom>
          <a:noFill/>
          <a:ln w="9525">
            <a:noFill/>
            <a:miter lim="800000"/>
            <a:headEnd/>
            <a:tailEnd/>
          </a:ln>
        </p:spPr>
      </p:pic>
      <p:pic>
        <p:nvPicPr>
          <p:cNvPr id="41988" name="Picture 5" descr="sprucepollen"/>
          <p:cNvPicPr>
            <a:picLocks noChangeAspect="1" noChangeArrowheads="1"/>
          </p:cNvPicPr>
          <p:nvPr/>
        </p:nvPicPr>
        <p:blipFill>
          <a:blip r:embed="rId6" cstate="print"/>
          <a:srcRect/>
          <a:stretch>
            <a:fillRect/>
          </a:stretch>
        </p:blipFill>
        <p:spPr bwMode="auto">
          <a:xfrm>
            <a:off x="611188" y="3860800"/>
            <a:ext cx="2222500" cy="1828800"/>
          </a:xfrm>
          <a:prstGeom prst="rect">
            <a:avLst/>
          </a:prstGeom>
          <a:noFill/>
          <a:ln w="9525">
            <a:noFill/>
            <a:miter lim="800000"/>
            <a:headEnd/>
            <a:tailEnd/>
          </a:ln>
        </p:spPr>
      </p:pic>
      <p:pic>
        <p:nvPicPr>
          <p:cNvPr id="41989" name="Picture 6" descr="mtrapbld1"/>
          <p:cNvPicPr>
            <a:picLocks noChangeAspect="1" noChangeArrowheads="1"/>
          </p:cNvPicPr>
          <p:nvPr/>
        </p:nvPicPr>
        <p:blipFill>
          <a:blip r:embed="rId7" cstate="print"/>
          <a:srcRect/>
          <a:stretch>
            <a:fillRect/>
          </a:stretch>
        </p:blipFill>
        <p:spPr bwMode="auto">
          <a:xfrm>
            <a:off x="6156325" y="4652963"/>
            <a:ext cx="2559050" cy="1770062"/>
          </a:xfrm>
          <a:prstGeom prst="rect">
            <a:avLst/>
          </a:prstGeom>
          <a:noFill/>
          <a:ln w="9525">
            <a:noFill/>
            <a:miter lim="800000"/>
            <a:headEnd/>
            <a:tailEnd/>
          </a:ln>
        </p:spPr>
      </p:pic>
      <p:pic>
        <p:nvPicPr>
          <p:cNvPr id="41990" name="Picture 7" descr="Wooly Rhino BMNH"/>
          <p:cNvPicPr>
            <a:picLocks noChangeAspect="1" noChangeArrowheads="1"/>
          </p:cNvPicPr>
          <p:nvPr/>
        </p:nvPicPr>
        <p:blipFill>
          <a:blip r:embed="rId8" cstate="print"/>
          <a:srcRect/>
          <a:stretch>
            <a:fillRect/>
          </a:stretch>
        </p:blipFill>
        <p:spPr bwMode="auto">
          <a:xfrm>
            <a:off x="5219700" y="1773238"/>
            <a:ext cx="3359150" cy="2519362"/>
          </a:xfrm>
          <a:prstGeom prst="rect">
            <a:avLst/>
          </a:prstGeom>
          <a:noFill/>
          <a:ln w="9525">
            <a:noFill/>
            <a:miter lim="800000"/>
            <a:headEnd/>
            <a:tailEnd/>
          </a:ln>
        </p:spPr>
      </p:pic>
      <p:sp>
        <p:nvSpPr>
          <p:cNvPr id="41991" name="Text Box 8"/>
          <p:cNvSpPr txBox="1">
            <a:spLocks noChangeArrowheads="1"/>
          </p:cNvSpPr>
          <p:nvPr/>
        </p:nvSpPr>
        <p:spPr bwMode="auto">
          <a:xfrm>
            <a:off x="5364163" y="549275"/>
            <a:ext cx="3225800" cy="701675"/>
          </a:xfrm>
          <a:prstGeom prst="rect">
            <a:avLst/>
          </a:prstGeom>
          <a:noFill/>
          <a:ln w="9525">
            <a:noFill/>
            <a:miter lim="800000"/>
            <a:headEnd/>
            <a:tailEnd/>
          </a:ln>
        </p:spPr>
        <p:txBody>
          <a:bodyPr wrap="none">
            <a:spAutoFit/>
          </a:bodyPr>
          <a:lstStyle/>
          <a:p>
            <a:r>
              <a:rPr lang="en-GB" sz="2000" b="1" dirty="0">
                <a:solidFill>
                  <a:srgbClr val="000000"/>
                </a:solidFill>
                <a:latin typeface="Calibri" pitchFamily="34" charset="0"/>
              </a:rPr>
              <a:t>A range of different types of </a:t>
            </a:r>
          </a:p>
          <a:p>
            <a:r>
              <a:rPr lang="en-GB" sz="2000" b="1" dirty="0">
                <a:solidFill>
                  <a:srgbClr val="000000"/>
                </a:solidFill>
                <a:latin typeface="Calibri" pitchFamily="34" charset="0"/>
              </a:rPr>
              <a:t>biological material</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2"/>
          <p:cNvSpPr>
            <a:spLocks noGrp="1" noChangeArrowheads="1"/>
          </p:cNvSpPr>
          <p:nvPr>
            <p:ph type="title"/>
          </p:nvPr>
        </p:nvSpPr>
        <p:spPr/>
        <p:txBody>
          <a:bodyPr/>
          <a:lstStyle/>
          <a:p>
            <a:pPr eaLnBrk="1" hangingPunct="1"/>
            <a:r>
              <a:rPr lang="en-GB" sz="3600" b="1" dirty="0" smtClean="0">
                <a:solidFill>
                  <a:srgbClr val="000000"/>
                </a:solidFill>
                <a:effectLst/>
                <a:latin typeface="Calibri" pitchFamily="34" charset="0"/>
              </a:rPr>
              <a:t>Non-biological evidence</a:t>
            </a:r>
          </a:p>
        </p:txBody>
      </p:sp>
      <p:pic>
        <p:nvPicPr>
          <p:cNvPr id="44034" name="Picture 3" descr="Untitled 3"/>
          <p:cNvPicPr>
            <a:picLocks noGrp="1" noChangeAspect="1" noChangeArrowheads="1"/>
          </p:cNvPicPr>
          <p:nvPr>
            <p:ph sz="half" idx="1"/>
          </p:nvPr>
        </p:nvPicPr>
        <p:blipFill>
          <a:blip r:embed="rId3" cstate="print"/>
          <a:srcRect/>
          <a:stretch>
            <a:fillRect/>
          </a:stretch>
        </p:blipFill>
        <p:spPr>
          <a:xfrm>
            <a:off x="323850" y="1916113"/>
            <a:ext cx="2955925" cy="1966912"/>
          </a:xfrm>
        </p:spPr>
      </p:pic>
      <p:pic>
        <p:nvPicPr>
          <p:cNvPr id="44035" name="Picture 4" descr="Picture2"/>
          <p:cNvPicPr>
            <a:picLocks noGrp="1" noChangeAspect="1" noChangeArrowheads="1"/>
          </p:cNvPicPr>
          <p:nvPr>
            <p:ph sz="quarter" idx="2"/>
          </p:nvPr>
        </p:nvPicPr>
        <p:blipFill>
          <a:blip r:embed="rId4" cstate="print"/>
          <a:srcRect/>
          <a:stretch>
            <a:fillRect/>
          </a:stretch>
        </p:blipFill>
        <p:spPr>
          <a:xfrm>
            <a:off x="5030788" y="1905000"/>
            <a:ext cx="3271837" cy="1987550"/>
          </a:xfrm>
        </p:spPr>
      </p:pic>
      <p:pic>
        <p:nvPicPr>
          <p:cNvPr id="44036" name="Picture 5" descr="Untitled 130"/>
          <p:cNvPicPr>
            <a:picLocks noGrp="1" noChangeAspect="1" noChangeArrowheads="1"/>
          </p:cNvPicPr>
          <p:nvPr>
            <p:ph sz="quarter" idx="3"/>
          </p:nvPr>
        </p:nvPicPr>
        <p:blipFill>
          <a:blip r:embed="rId5" cstate="print"/>
          <a:srcRect/>
          <a:stretch>
            <a:fillRect/>
          </a:stretch>
        </p:blipFill>
        <p:spPr>
          <a:xfrm>
            <a:off x="2843213" y="4149725"/>
            <a:ext cx="3546475" cy="2360613"/>
          </a:xfrm>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defRPr/>
            </a:pPr>
            <a:r>
              <a:rPr lang="en-GB" sz="4000" dirty="0" smtClean="0">
                <a:solidFill>
                  <a:srgbClr val="000000"/>
                </a:solidFill>
                <a:effectLst/>
                <a:latin typeface="Calibri" pitchFamily="34" charset="0"/>
              </a:rPr>
              <a:t>How do we investigate past environments?</a:t>
            </a:r>
          </a:p>
        </p:txBody>
      </p:sp>
      <p:sp>
        <p:nvSpPr>
          <p:cNvPr id="31747" name="Rectangle 3"/>
          <p:cNvSpPr>
            <a:spLocks noGrp="1" noChangeArrowheads="1"/>
          </p:cNvSpPr>
          <p:nvPr>
            <p:ph type="body" idx="1"/>
          </p:nvPr>
        </p:nvSpPr>
        <p:spPr/>
        <p:txBody>
          <a:bodyPr/>
          <a:lstStyle/>
          <a:p>
            <a:pPr eaLnBrk="1" hangingPunct="1">
              <a:defRPr/>
            </a:pPr>
            <a:r>
              <a:rPr lang="en-GB" dirty="0" smtClean="0">
                <a:solidFill>
                  <a:srgbClr val="000000"/>
                </a:solidFill>
                <a:effectLst/>
                <a:latin typeface="Calibri" pitchFamily="34" charset="0"/>
              </a:rPr>
              <a:t>Collection of samples</a:t>
            </a:r>
          </a:p>
          <a:p>
            <a:pPr eaLnBrk="1" hangingPunct="1">
              <a:defRPr/>
            </a:pPr>
            <a:r>
              <a:rPr lang="en-GB" dirty="0" smtClean="0">
                <a:solidFill>
                  <a:srgbClr val="000000"/>
                </a:solidFill>
                <a:effectLst/>
                <a:latin typeface="Calibri" pitchFamily="34" charset="0"/>
              </a:rPr>
              <a:t>Processing of sample</a:t>
            </a:r>
          </a:p>
          <a:p>
            <a:pPr eaLnBrk="1" hangingPunct="1">
              <a:defRPr/>
            </a:pPr>
            <a:r>
              <a:rPr lang="en-GB" dirty="0" smtClean="0">
                <a:solidFill>
                  <a:srgbClr val="000000"/>
                </a:solidFill>
                <a:effectLst/>
                <a:latin typeface="Calibri" pitchFamily="34" charset="0"/>
              </a:rPr>
              <a:t>Identification of material</a:t>
            </a:r>
          </a:p>
          <a:p>
            <a:pPr eaLnBrk="1" hangingPunct="1">
              <a:defRPr/>
            </a:pPr>
            <a:r>
              <a:rPr lang="en-GB" dirty="0" smtClean="0">
                <a:solidFill>
                  <a:srgbClr val="000000"/>
                </a:solidFill>
                <a:effectLst/>
                <a:latin typeface="Calibri" pitchFamily="34" charset="0"/>
              </a:rPr>
              <a:t>Interpretation of results</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6" name="Rectangle 8"/>
          <p:cNvSpPr>
            <a:spLocks noGrp="1" noChangeArrowheads="1"/>
          </p:cNvSpPr>
          <p:nvPr>
            <p:ph type="title"/>
          </p:nvPr>
        </p:nvSpPr>
        <p:spPr/>
        <p:txBody>
          <a:bodyPr/>
          <a:lstStyle/>
          <a:p>
            <a:pPr eaLnBrk="1" hangingPunct="1">
              <a:defRPr/>
            </a:pPr>
            <a:r>
              <a:rPr lang="en-GB" dirty="0" smtClean="0">
                <a:solidFill>
                  <a:srgbClr val="000000"/>
                </a:solidFill>
                <a:effectLst/>
                <a:latin typeface="Calibri" pitchFamily="34" charset="0"/>
              </a:rPr>
              <a:t>Sample collection</a:t>
            </a:r>
          </a:p>
        </p:txBody>
      </p:sp>
      <p:pic>
        <p:nvPicPr>
          <p:cNvPr id="7171" name="Picture 4" descr="Augering at Buckland"/>
          <p:cNvPicPr>
            <a:picLocks noGrp="1" noChangeAspect="1" noChangeArrowheads="1"/>
          </p:cNvPicPr>
          <p:nvPr>
            <p:ph sz="half" idx="1"/>
          </p:nvPr>
        </p:nvPicPr>
        <p:blipFill>
          <a:blip r:embed="rId3" cstate="print"/>
          <a:srcRect/>
          <a:stretch>
            <a:fillRect/>
          </a:stretch>
        </p:blipFill>
        <p:spPr>
          <a:xfrm>
            <a:off x="973138" y="1600200"/>
            <a:ext cx="3006725" cy="4530725"/>
          </a:xfrm>
          <a:noFill/>
        </p:spPr>
      </p:pic>
      <p:pic>
        <p:nvPicPr>
          <p:cNvPr id="7172" name="Picture 7" descr="Picture2"/>
          <p:cNvPicPr>
            <a:picLocks noGrp="1" noChangeAspect="1" noChangeArrowheads="1"/>
          </p:cNvPicPr>
          <p:nvPr>
            <p:ph sz="half" idx="2"/>
          </p:nvPr>
        </p:nvPicPr>
        <p:blipFill>
          <a:blip r:embed="rId4" cstate="print"/>
          <a:srcRect/>
          <a:stretch>
            <a:fillRect/>
          </a:stretch>
        </p:blipFill>
        <p:spPr>
          <a:xfrm>
            <a:off x="4356100" y="2782888"/>
            <a:ext cx="3463925" cy="2316162"/>
          </a:xfrm>
          <a:noFill/>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Content Placeholder 4" descr="215904322_fbee8d147f.jpg"/>
          <p:cNvPicPr>
            <a:picLocks noGrp="1" noChangeAspect="1"/>
          </p:cNvPicPr>
          <p:nvPr>
            <p:ph sz="half" idx="1"/>
          </p:nvPr>
        </p:nvPicPr>
        <p:blipFill>
          <a:blip r:embed="rId3" cstate="print"/>
          <a:srcRect/>
          <a:stretch>
            <a:fillRect/>
          </a:stretch>
        </p:blipFill>
        <p:spPr>
          <a:xfrm>
            <a:off x="900113" y="1600200"/>
            <a:ext cx="3152775" cy="4530725"/>
          </a:xfrm>
        </p:spPr>
      </p:pic>
      <p:sp>
        <p:nvSpPr>
          <p:cNvPr id="4" name="Content Placeholder 3"/>
          <p:cNvSpPr>
            <a:spLocks noGrp="1"/>
          </p:cNvSpPr>
          <p:nvPr>
            <p:ph sz="half" idx="2"/>
          </p:nvPr>
        </p:nvSpPr>
        <p:spPr/>
        <p:txBody>
          <a:bodyPr/>
          <a:lstStyle/>
          <a:p>
            <a:pPr eaLnBrk="1" hangingPunct="1">
              <a:defRPr/>
            </a:pPr>
            <a:endParaRPr lang="en-GB" smtClean="0"/>
          </a:p>
        </p:txBody>
      </p:sp>
      <p:pic>
        <p:nvPicPr>
          <p:cNvPr id="8196" name="Picture 2" descr="http://farm1.static.flickr.com/95/215904320_abd3f28a8f.jpg"/>
          <p:cNvPicPr>
            <a:picLocks noChangeAspect="1" noChangeArrowheads="1"/>
          </p:cNvPicPr>
          <p:nvPr/>
        </p:nvPicPr>
        <p:blipFill>
          <a:blip r:embed="rId4" cstate="print"/>
          <a:srcRect/>
          <a:stretch>
            <a:fillRect/>
          </a:stretch>
        </p:blipFill>
        <p:spPr bwMode="auto">
          <a:xfrm>
            <a:off x="5072063" y="1214438"/>
            <a:ext cx="3171825" cy="4762500"/>
          </a:xfrm>
          <a:prstGeom prst="rect">
            <a:avLst/>
          </a:prstGeom>
          <a:noFill/>
          <a:ln w="9525">
            <a:noFill/>
            <a:miter lim="800000"/>
            <a:headEnd/>
            <a:tailEnd/>
          </a:ln>
        </p:spPr>
      </p:pic>
      <p:sp>
        <p:nvSpPr>
          <p:cNvPr id="7" name="Rectangle 2"/>
          <p:cNvSpPr>
            <a:spLocks noGrp="1" noChangeArrowheads="1"/>
          </p:cNvSpPr>
          <p:nvPr>
            <p:ph type="title"/>
          </p:nvPr>
        </p:nvSpPr>
        <p:spPr/>
        <p:txBody>
          <a:bodyPr/>
          <a:lstStyle/>
          <a:p>
            <a:pPr eaLnBrk="1" hangingPunct="1">
              <a:defRPr/>
            </a:pPr>
            <a:r>
              <a:rPr lang="en-GB" dirty="0" smtClean="0">
                <a:solidFill>
                  <a:srgbClr val="000000"/>
                </a:solidFill>
                <a:effectLst/>
                <a:latin typeface="Calibri" pitchFamily="34" charset="0"/>
              </a:rPr>
              <a:t>Sample processing</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defRPr/>
            </a:pPr>
            <a:r>
              <a:rPr lang="en-GB" dirty="0" smtClean="0">
                <a:solidFill>
                  <a:srgbClr val="000000"/>
                </a:solidFill>
                <a:effectLst/>
                <a:latin typeface="Calibri" pitchFamily="34" charset="0"/>
              </a:rPr>
              <a:t>Identification of material</a:t>
            </a:r>
          </a:p>
        </p:txBody>
      </p:sp>
      <p:pic>
        <p:nvPicPr>
          <p:cNvPr id="9219" name="Picture 4" descr="AnimalBone_las468_200px"/>
          <p:cNvPicPr>
            <a:picLocks noGrp="1" noChangeAspect="1" noChangeArrowheads="1"/>
          </p:cNvPicPr>
          <p:nvPr>
            <p:ph idx="1"/>
          </p:nvPr>
        </p:nvPicPr>
        <p:blipFill>
          <a:blip r:embed="rId3" cstate="print"/>
          <a:srcRect/>
          <a:stretch>
            <a:fillRect/>
          </a:stretch>
        </p:blipFill>
        <p:spPr>
          <a:xfrm>
            <a:off x="2411413" y="1916113"/>
            <a:ext cx="3024187" cy="3027362"/>
          </a:xfr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sz="quarter"/>
          </p:nvPr>
        </p:nvSpPr>
        <p:spPr/>
        <p:txBody>
          <a:bodyPr/>
          <a:lstStyle/>
          <a:p>
            <a:r>
              <a:rPr lang="en-GB" b="1" dirty="0" smtClean="0">
                <a:solidFill>
                  <a:srgbClr val="000000"/>
                </a:solidFill>
                <a:effectLst/>
              </a:rPr>
              <a:t>What sort of problems might we face?</a:t>
            </a:r>
            <a:endParaRPr lang="en-GB" b="1" dirty="0">
              <a:solidFill>
                <a:srgbClr val="000000"/>
              </a:solidFill>
              <a:effectLst/>
            </a:endParaRPr>
          </a:p>
        </p:txBody>
      </p:sp>
      <p:sp>
        <p:nvSpPr>
          <p:cNvPr id="3" name="Subtitle 2"/>
          <p:cNvSpPr>
            <a:spLocks noGrp="1"/>
          </p:cNvSpPr>
          <p:nvPr>
            <p:ph type="subTitle" sz="quarter" idx="1"/>
          </p:nvPr>
        </p:nvSpPr>
        <p:spPr/>
        <p:txBody>
          <a:bodyPr/>
          <a:lstStyle/>
          <a:p>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p:cNvSpPr>
            <a:spLocks noGrp="1" noChangeArrowheads="1"/>
          </p:cNvSpPr>
          <p:nvPr>
            <p:ph type="title"/>
          </p:nvPr>
        </p:nvSpPr>
        <p:spPr/>
        <p:txBody>
          <a:bodyPr/>
          <a:lstStyle/>
          <a:p>
            <a:pPr eaLnBrk="1" hangingPunct="1"/>
            <a:r>
              <a:rPr lang="en-GB" sz="4000" b="1" dirty="0" err="1" smtClean="0">
                <a:solidFill>
                  <a:srgbClr val="000000"/>
                </a:solidFill>
                <a:effectLst/>
                <a:latin typeface="Calibri" pitchFamily="34" charset="0"/>
              </a:rPr>
              <a:t>Taphonomy</a:t>
            </a:r>
            <a:r>
              <a:rPr lang="en-GB" sz="4000" b="1" dirty="0" smtClean="0">
                <a:solidFill>
                  <a:srgbClr val="000000"/>
                </a:solidFill>
                <a:effectLst/>
                <a:latin typeface="Calibri" pitchFamily="34" charset="0"/>
              </a:rPr>
              <a:t>: the life history of a ‘fossil’</a:t>
            </a:r>
          </a:p>
        </p:txBody>
      </p:sp>
      <p:pic>
        <p:nvPicPr>
          <p:cNvPr id="46082" name="Picture 3" descr="Slide2"/>
          <p:cNvPicPr>
            <a:picLocks noGrp="1" noChangeAspect="1" noChangeArrowheads="1"/>
          </p:cNvPicPr>
          <p:nvPr>
            <p:ph idx="1"/>
          </p:nvPr>
        </p:nvPicPr>
        <p:blipFill>
          <a:blip r:embed="rId3" cstate="print"/>
          <a:srcRect/>
          <a:stretch>
            <a:fillRect/>
          </a:stretch>
        </p:blipFill>
        <p:spPr>
          <a:xfrm>
            <a:off x="1554163" y="1905000"/>
            <a:ext cx="6034087" cy="4114800"/>
          </a:xfrm>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9" name="Rectangle 5"/>
          <p:cNvSpPr>
            <a:spLocks noGrp="1" noChangeArrowheads="1"/>
          </p:cNvSpPr>
          <p:nvPr>
            <p:ph type="title"/>
          </p:nvPr>
        </p:nvSpPr>
        <p:spPr/>
        <p:txBody>
          <a:bodyPr/>
          <a:lstStyle/>
          <a:p>
            <a:endParaRPr lang="en-US"/>
          </a:p>
        </p:txBody>
      </p:sp>
      <p:pic>
        <p:nvPicPr>
          <p:cNvPr id="52228" name="Picture 4" descr="C43FD236"/>
          <p:cNvPicPr>
            <a:picLocks noGrp="1" noChangeAspect="1" noChangeArrowheads="1"/>
          </p:cNvPicPr>
          <p:nvPr>
            <p:ph idx="1"/>
          </p:nvPr>
        </p:nvPicPr>
        <p:blipFill>
          <a:blip r:embed="rId3" cstate="print"/>
          <a:srcRect/>
          <a:stretch>
            <a:fillRect/>
          </a:stretch>
        </p:blipFill>
        <p:spPr>
          <a:xfrm>
            <a:off x="457200" y="1993900"/>
            <a:ext cx="8229600" cy="3743325"/>
          </a:xfrm>
          <a:noFill/>
          <a:ln/>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a:xfrm>
            <a:off x="467544" y="-171400"/>
            <a:ext cx="8229600" cy="1384300"/>
          </a:xfrm>
        </p:spPr>
        <p:txBody>
          <a:bodyPr/>
          <a:lstStyle/>
          <a:p>
            <a:pPr eaLnBrk="1" hangingPunct="1"/>
            <a:r>
              <a:rPr lang="en-GB" b="1" dirty="0" smtClean="0">
                <a:solidFill>
                  <a:srgbClr val="000000"/>
                </a:solidFill>
                <a:effectLst/>
                <a:latin typeface="Calibri" pitchFamily="34" charset="0"/>
              </a:rPr>
              <a:t>Preservation of material</a:t>
            </a:r>
          </a:p>
        </p:txBody>
      </p:sp>
      <p:pic>
        <p:nvPicPr>
          <p:cNvPr id="48130" name="Picture 3" descr="Slide1"/>
          <p:cNvPicPr>
            <a:picLocks noGrp="1" noChangeAspect="1" noChangeArrowheads="1"/>
          </p:cNvPicPr>
          <p:nvPr>
            <p:ph idx="1"/>
          </p:nvPr>
        </p:nvPicPr>
        <p:blipFill>
          <a:blip r:embed="rId3" cstate="print"/>
          <a:srcRect/>
          <a:stretch>
            <a:fillRect/>
          </a:stretch>
        </p:blipFill>
        <p:spPr>
          <a:xfrm>
            <a:off x="745688" y="908720"/>
            <a:ext cx="7570728" cy="5678545"/>
          </a:xfrm>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ChangeArrowheads="1"/>
          </p:cNvSpPr>
          <p:nvPr>
            <p:ph type="title"/>
          </p:nvPr>
        </p:nvSpPr>
        <p:spPr>
          <a:xfrm>
            <a:off x="457200" y="-315416"/>
            <a:ext cx="8229600" cy="1384300"/>
          </a:xfrm>
        </p:spPr>
        <p:txBody>
          <a:bodyPr/>
          <a:lstStyle/>
          <a:p>
            <a:pPr eaLnBrk="1" hangingPunct="1"/>
            <a:r>
              <a:rPr lang="en-GB" b="1" dirty="0" smtClean="0">
                <a:solidFill>
                  <a:srgbClr val="000000"/>
                </a:solidFill>
                <a:effectLst/>
                <a:latin typeface="Calibri" pitchFamily="34" charset="0"/>
              </a:rPr>
              <a:t>Preservation of material</a:t>
            </a:r>
          </a:p>
        </p:txBody>
      </p:sp>
      <p:pic>
        <p:nvPicPr>
          <p:cNvPr id="50178" name="Picture 3" descr="Slide5"/>
          <p:cNvPicPr>
            <a:picLocks noGrp="1" noChangeAspect="1" noChangeArrowheads="1"/>
          </p:cNvPicPr>
          <p:nvPr>
            <p:ph idx="1"/>
          </p:nvPr>
        </p:nvPicPr>
        <p:blipFill>
          <a:blip r:embed="rId3" cstate="print"/>
          <a:srcRect/>
          <a:stretch>
            <a:fillRect/>
          </a:stretch>
        </p:blipFill>
        <p:spPr>
          <a:xfrm>
            <a:off x="222766" y="836712"/>
            <a:ext cx="8615273" cy="5874977"/>
          </a:xfrm>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a:xfrm>
            <a:off x="323528" y="-315416"/>
            <a:ext cx="8229600" cy="1384300"/>
          </a:xfrm>
        </p:spPr>
        <p:txBody>
          <a:bodyPr/>
          <a:lstStyle/>
          <a:p>
            <a:pPr eaLnBrk="1" hangingPunct="1"/>
            <a:r>
              <a:rPr lang="en-GB" b="1" dirty="0" smtClean="0">
                <a:solidFill>
                  <a:srgbClr val="000000"/>
                </a:solidFill>
                <a:effectLst/>
                <a:latin typeface="Calibri" pitchFamily="34" charset="0"/>
              </a:rPr>
              <a:t>Presenting the evidence</a:t>
            </a:r>
          </a:p>
        </p:txBody>
      </p:sp>
      <p:pic>
        <p:nvPicPr>
          <p:cNvPr id="52226" name="Picture 3" descr="Slide4"/>
          <p:cNvPicPr>
            <a:picLocks noGrp="1" noChangeAspect="1" noChangeArrowheads="1"/>
          </p:cNvPicPr>
          <p:nvPr>
            <p:ph idx="1"/>
          </p:nvPr>
        </p:nvPicPr>
        <p:blipFill>
          <a:blip r:embed="rId3" cstate="print"/>
          <a:srcRect/>
          <a:stretch>
            <a:fillRect/>
          </a:stretch>
        </p:blipFill>
        <p:spPr>
          <a:xfrm>
            <a:off x="381215" y="908719"/>
            <a:ext cx="8151225" cy="5558531"/>
          </a:xfrm>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736" y="2564904"/>
            <a:ext cx="8229600" cy="1384300"/>
          </a:xfrm>
        </p:spPr>
        <p:txBody>
          <a:bodyPr/>
          <a:lstStyle/>
          <a:p>
            <a:r>
              <a:rPr lang="en-GB" b="1" dirty="0" smtClean="0">
                <a:solidFill>
                  <a:srgbClr val="000000"/>
                </a:solidFill>
                <a:effectLst/>
                <a:latin typeface="Calibri" pitchFamily="34" charset="0"/>
                <a:cs typeface="Calibri" pitchFamily="34" charset="0"/>
              </a:rPr>
              <a:t>Some ideas</a:t>
            </a:r>
            <a:endParaRPr lang="en-GB" b="1" dirty="0">
              <a:solidFill>
                <a:srgbClr val="000000"/>
              </a:solidFill>
              <a:effectLst/>
              <a:latin typeface="Calibri" pitchFamily="34" charset="0"/>
              <a:cs typeface="Calibri" pitchFamily="34"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a:xfrm>
            <a:off x="395536" y="2204864"/>
            <a:ext cx="8388424" cy="1500187"/>
          </a:xfrm>
        </p:spPr>
        <p:txBody>
          <a:bodyPr/>
          <a:lstStyle/>
          <a:p>
            <a:r>
              <a:rPr lang="en-GB" sz="3200" b="1" dirty="0" smtClean="0">
                <a:solidFill>
                  <a:srgbClr val="000000"/>
                </a:solidFill>
                <a:effectLst/>
              </a:rPr>
              <a:t>A yard stick for environmental change</a:t>
            </a:r>
            <a:endParaRPr lang="en-GB" sz="3200" b="1" dirty="0">
              <a:solidFill>
                <a:srgbClr val="000000"/>
              </a:solidFill>
              <a:effectLst/>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defRPr/>
            </a:pPr>
            <a:r>
              <a:rPr lang="en-GB" smtClean="0">
                <a:solidFill>
                  <a:srgbClr val="FF0000"/>
                </a:solidFill>
              </a:rPr>
              <a:t>Oxygen Isotopes</a:t>
            </a:r>
          </a:p>
        </p:txBody>
      </p:sp>
      <p:sp>
        <p:nvSpPr>
          <p:cNvPr id="39939" name="Rectangle 3"/>
          <p:cNvSpPr>
            <a:spLocks noGrp="1" noChangeArrowheads="1"/>
          </p:cNvSpPr>
          <p:nvPr>
            <p:ph type="body" sz="half" idx="2"/>
          </p:nvPr>
        </p:nvSpPr>
        <p:spPr/>
        <p:txBody>
          <a:bodyPr/>
          <a:lstStyle/>
          <a:p>
            <a:pPr eaLnBrk="1" hangingPunct="1">
              <a:buFontTx/>
              <a:buNone/>
              <a:defRPr/>
            </a:pPr>
            <a:r>
              <a:rPr lang="en-GB" sz="2800" smtClean="0"/>
              <a:t>Water with light </a:t>
            </a:r>
            <a:r>
              <a:rPr lang="en-GB" sz="2800" baseline="30000" smtClean="0"/>
              <a:t>16</a:t>
            </a:r>
            <a:r>
              <a:rPr lang="en-GB" sz="2800" smtClean="0"/>
              <a:t>O is more easily evaporated therefore during glacial periods water is enriched in </a:t>
            </a:r>
            <a:r>
              <a:rPr lang="en-GB" sz="2800" baseline="30000" smtClean="0"/>
              <a:t>18</a:t>
            </a:r>
            <a:r>
              <a:rPr lang="en-GB" sz="2800" smtClean="0"/>
              <a:t>O </a:t>
            </a:r>
          </a:p>
          <a:p>
            <a:pPr eaLnBrk="1" hangingPunct="1">
              <a:defRPr/>
            </a:pPr>
            <a:endParaRPr lang="en-GB" sz="2800" smtClean="0"/>
          </a:p>
        </p:txBody>
      </p:sp>
      <p:pic>
        <p:nvPicPr>
          <p:cNvPr id="6148" name="Picture 4"/>
          <p:cNvPicPr>
            <a:picLocks noGrp="1" noChangeAspect="1" noChangeArrowheads="1"/>
          </p:cNvPicPr>
          <p:nvPr>
            <p:ph sz="half" idx="1"/>
          </p:nvPr>
        </p:nvPicPr>
        <p:blipFill>
          <a:blip r:embed="rId3" cstate="print"/>
          <a:srcRect/>
          <a:stretch>
            <a:fillRect/>
          </a:stretch>
        </p:blipFill>
        <p:spPr>
          <a:xfrm>
            <a:off x="604838" y="1557338"/>
            <a:ext cx="3736975" cy="4608512"/>
          </a:xfrm>
          <a:noFill/>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5" name="Rectangle 7"/>
          <p:cNvSpPr>
            <a:spLocks noGrp="1" noChangeArrowheads="1"/>
          </p:cNvSpPr>
          <p:nvPr>
            <p:ph type="title"/>
          </p:nvPr>
        </p:nvSpPr>
        <p:spPr/>
        <p:txBody>
          <a:bodyPr/>
          <a:lstStyle/>
          <a:p>
            <a:pPr eaLnBrk="1" hangingPunct="1">
              <a:defRPr/>
            </a:pPr>
            <a:endParaRPr lang="en-US" smtClean="0"/>
          </a:p>
        </p:txBody>
      </p:sp>
      <p:pic>
        <p:nvPicPr>
          <p:cNvPr id="7171" name="Picture 4"/>
          <p:cNvPicPr>
            <a:picLocks noGrp="1" noChangeAspect="1" noChangeArrowheads="1"/>
          </p:cNvPicPr>
          <p:nvPr>
            <p:ph sz="half" idx="1"/>
          </p:nvPr>
        </p:nvPicPr>
        <p:blipFill>
          <a:blip r:embed="rId3" cstate="print"/>
          <a:srcRect/>
          <a:stretch>
            <a:fillRect/>
          </a:stretch>
        </p:blipFill>
        <p:spPr>
          <a:xfrm>
            <a:off x="250825" y="1700213"/>
            <a:ext cx="3852863" cy="4752975"/>
          </a:xfrm>
          <a:noFill/>
        </p:spPr>
      </p:pic>
      <p:sp>
        <p:nvSpPr>
          <p:cNvPr id="27656" name="Rectangle 8"/>
          <p:cNvSpPr>
            <a:spLocks noGrp="1" noChangeArrowheads="1"/>
          </p:cNvSpPr>
          <p:nvPr>
            <p:ph type="body" sz="half" idx="2"/>
          </p:nvPr>
        </p:nvSpPr>
        <p:spPr>
          <a:xfrm>
            <a:off x="4645025" y="1905000"/>
            <a:ext cx="4041775" cy="4114800"/>
          </a:xfrm>
        </p:spPr>
        <p:txBody>
          <a:bodyPr/>
          <a:lstStyle/>
          <a:p>
            <a:pPr eaLnBrk="1" hangingPunct="1">
              <a:defRPr/>
            </a:pPr>
            <a:r>
              <a:rPr lang="en-GB" sz="2800" smtClean="0"/>
              <a:t>Warm stages are complex</a:t>
            </a:r>
          </a:p>
          <a:p>
            <a:pPr eaLnBrk="1" hangingPunct="1">
              <a:defRPr/>
            </a:pPr>
            <a:r>
              <a:rPr lang="en-GB" sz="2800" smtClean="0"/>
              <a:t>A number of warm peaks can be seen in Stage 5</a:t>
            </a:r>
          </a:p>
        </p:txBody>
      </p:sp>
      <p:sp>
        <p:nvSpPr>
          <p:cNvPr id="7173" name="Rectangle 9"/>
          <p:cNvSpPr>
            <a:spLocks noChangeArrowheads="1"/>
          </p:cNvSpPr>
          <p:nvPr/>
        </p:nvSpPr>
        <p:spPr bwMode="auto">
          <a:xfrm>
            <a:off x="1042988" y="4508500"/>
            <a:ext cx="2952750" cy="1441450"/>
          </a:xfrm>
          <a:prstGeom prst="rect">
            <a:avLst/>
          </a:prstGeom>
          <a:solidFill>
            <a:srgbClr val="FF0000">
              <a:alpha val="16862"/>
            </a:srgbClr>
          </a:solidFill>
          <a:ln w="9525">
            <a:solidFill>
              <a:schemeClr val="tx1"/>
            </a:solidFill>
            <a:miter lim="800000"/>
            <a:headEnd/>
            <a:tailEnd/>
          </a:ln>
        </p:spPr>
        <p:txBody>
          <a:bodyPr wrap="none" anchor="ctr"/>
          <a:lstStyle/>
          <a:p>
            <a:endParaRPr lang="en-US"/>
          </a:p>
        </p:txBody>
      </p:sp>
      <p:sp>
        <p:nvSpPr>
          <p:cNvPr id="7174" name="Rectangle 10"/>
          <p:cNvSpPr>
            <a:spLocks noChangeArrowheads="1"/>
          </p:cNvSpPr>
          <p:nvPr/>
        </p:nvSpPr>
        <p:spPr bwMode="auto">
          <a:xfrm>
            <a:off x="1042988" y="2492375"/>
            <a:ext cx="2881312" cy="215900"/>
          </a:xfrm>
          <a:prstGeom prst="rect">
            <a:avLst/>
          </a:prstGeom>
          <a:solidFill>
            <a:srgbClr val="FF0000">
              <a:alpha val="16862"/>
            </a:srgbClr>
          </a:solidFill>
          <a:ln w="9525">
            <a:solidFill>
              <a:schemeClr val="tx1"/>
            </a:solidFill>
            <a:miter lim="800000"/>
            <a:headEnd/>
            <a:tailEnd/>
          </a:ln>
        </p:spPr>
        <p:txBody>
          <a:bodyPr wrap="none" anchor="ctr"/>
          <a:lstStyle/>
          <a:p>
            <a:endParaRPr lang="en-US"/>
          </a:p>
        </p:txBody>
      </p:sp>
      <p:sp>
        <p:nvSpPr>
          <p:cNvPr id="7175" name="Line 11"/>
          <p:cNvSpPr>
            <a:spLocks noChangeShapeType="1"/>
          </p:cNvSpPr>
          <p:nvPr/>
        </p:nvSpPr>
        <p:spPr bwMode="auto">
          <a:xfrm flipH="1">
            <a:off x="2987675" y="2349500"/>
            <a:ext cx="1728788" cy="2735263"/>
          </a:xfrm>
          <a:prstGeom prst="line">
            <a:avLst/>
          </a:prstGeom>
          <a:noFill/>
          <a:ln w="28575">
            <a:solidFill>
              <a:srgbClr val="00001A"/>
            </a:solidFill>
            <a:round/>
            <a:headEnd/>
            <a:tailEnd type="triangle" w="med" len="med"/>
          </a:ln>
        </p:spPr>
        <p:txBody>
          <a:bodyPr/>
          <a:lstStyle/>
          <a:p>
            <a:endParaRPr lang="en-GB"/>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1" name="Picture 4" descr="Specmap"/>
          <p:cNvPicPr>
            <a:picLocks noChangeAspect="1" noChangeArrowheads="1"/>
          </p:cNvPicPr>
          <p:nvPr/>
        </p:nvPicPr>
        <p:blipFill>
          <a:blip r:embed="rId3" cstate="print"/>
          <a:srcRect/>
          <a:stretch>
            <a:fillRect/>
          </a:stretch>
        </p:blipFill>
        <p:spPr bwMode="auto">
          <a:xfrm>
            <a:off x="107950" y="981075"/>
            <a:ext cx="1476375" cy="5472113"/>
          </a:xfrm>
          <a:prstGeom prst="rect">
            <a:avLst/>
          </a:prstGeom>
          <a:noFill/>
          <a:ln w="9525">
            <a:noFill/>
            <a:miter lim="800000"/>
            <a:headEnd/>
            <a:tailEnd/>
          </a:ln>
        </p:spPr>
      </p:pic>
      <p:sp>
        <p:nvSpPr>
          <p:cNvPr id="52229" name="Rectangle 5"/>
          <p:cNvSpPr>
            <a:spLocks noRot="1" noChangeArrowheads="1"/>
          </p:cNvSpPr>
          <p:nvPr/>
        </p:nvSpPr>
        <p:spPr bwMode="auto">
          <a:xfrm>
            <a:off x="2268538" y="1412875"/>
            <a:ext cx="4194175" cy="4498975"/>
          </a:xfrm>
          <a:prstGeom prst="rect">
            <a:avLst/>
          </a:prstGeom>
          <a:noFill/>
          <a:ln w="9525">
            <a:noFill/>
            <a:miter lim="800000"/>
            <a:headEnd/>
            <a:tailEnd/>
          </a:ln>
          <a:effectLst/>
        </p:spPr>
        <p:txBody>
          <a:bodyPr/>
          <a:lstStyle/>
          <a:p>
            <a:pPr marL="342900" indent="-342900">
              <a:lnSpc>
                <a:spcPct val="90000"/>
              </a:lnSpc>
              <a:spcBef>
                <a:spcPct val="20000"/>
              </a:spcBef>
              <a:buClr>
                <a:schemeClr val="hlink"/>
              </a:buClr>
              <a:buSzPct val="120000"/>
              <a:buFontTx/>
              <a:buChar char="•"/>
              <a:defRPr/>
            </a:pPr>
            <a:r>
              <a:rPr lang="en-GB" sz="2400" dirty="0">
                <a:solidFill>
                  <a:srgbClr val="FF0000"/>
                </a:solidFill>
                <a:effectLst>
                  <a:outerShdw blurRad="38100" dist="38100" dir="2700000" algn="tl">
                    <a:srgbClr val="000000"/>
                  </a:outerShdw>
                </a:effectLst>
                <a:latin typeface="Calibri" pitchFamily="34" charset="0"/>
              </a:rPr>
              <a:t>Peaks (odd numbers) equate to warm periods and high sea level events</a:t>
            </a:r>
          </a:p>
          <a:p>
            <a:pPr marL="342900" indent="-342900">
              <a:lnSpc>
                <a:spcPct val="90000"/>
              </a:lnSpc>
              <a:spcBef>
                <a:spcPct val="20000"/>
              </a:spcBef>
              <a:buClr>
                <a:schemeClr val="hlink"/>
              </a:buClr>
              <a:buSzPct val="120000"/>
              <a:buFontTx/>
              <a:buChar char="•"/>
              <a:defRPr/>
            </a:pPr>
            <a:endParaRPr lang="en-GB" sz="2400" dirty="0">
              <a:solidFill>
                <a:schemeClr val="hlink"/>
              </a:solidFill>
              <a:effectLst>
                <a:outerShdw blurRad="38100" dist="38100" dir="2700000" algn="tl">
                  <a:srgbClr val="000000"/>
                </a:outerShdw>
              </a:effectLst>
            </a:endParaRPr>
          </a:p>
          <a:p>
            <a:pPr marL="342900" indent="-342900">
              <a:lnSpc>
                <a:spcPct val="90000"/>
              </a:lnSpc>
              <a:spcBef>
                <a:spcPct val="20000"/>
              </a:spcBef>
              <a:buClr>
                <a:schemeClr val="hlink"/>
              </a:buClr>
              <a:buSzPct val="120000"/>
              <a:buFontTx/>
              <a:buChar char="•"/>
              <a:defRPr/>
            </a:pPr>
            <a:endParaRPr lang="en-GB" sz="2400" dirty="0">
              <a:solidFill>
                <a:schemeClr val="hlink"/>
              </a:solidFill>
              <a:effectLst>
                <a:outerShdw blurRad="38100" dist="38100" dir="2700000" algn="tl">
                  <a:srgbClr val="000000"/>
                </a:outerShdw>
              </a:effectLst>
            </a:endParaRPr>
          </a:p>
          <a:p>
            <a:pPr marL="342900" indent="-342900">
              <a:lnSpc>
                <a:spcPct val="90000"/>
              </a:lnSpc>
              <a:spcBef>
                <a:spcPct val="20000"/>
              </a:spcBef>
              <a:buClr>
                <a:schemeClr val="hlink"/>
              </a:buClr>
              <a:buSzPct val="120000"/>
              <a:buFontTx/>
              <a:buChar char="•"/>
              <a:defRPr/>
            </a:pPr>
            <a:endParaRPr lang="en-GB" sz="2400" dirty="0">
              <a:solidFill>
                <a:schemeClr val="hlink"/>
              </a:solidFill>
              <a:effectLst>
                <a:outerShdw blurRad="38100" dist="38100" dir="2700000" algn="tl">
                  <a:srgbClr val="000000"/>
                </a:outerShdw>
              </a:effectLst>
            </a:endParaRPr>
          </a:p>
          <a:p>
            <a:pPr marL="342900" indent="-342900">
              <a:lnSpc>
                <a:spcPct val="90000"/>
              </a:lnSpc>
              <a:spcBef>
                <a:spcPct val="20000"/>
              </a:spcBef>
              <a:buClr>
                <a:schemeClr val="hlink"/>
              </a:buClr>
              <a:buSzPct val="120000"/>
              <a:buFontTx/>
              <a:buChar char="•"/>
              <a:defRPr/>
            </a:pPr>
            <a:endParaRPr lang="en-GB" sz="2400" dirty="0">
              <a:solidFill>
                <a:schemeClr val="hlink"/>
              </a:solidFill>
              <a:effectLst>
                <a:outerShdw blurRad="38100" dist="38100" dir="2700000" algn="tl">
                  <a:srgbClr val="000000"/>
                </a:outerShdw>
              </a:effectLst>
            </a:endParaRPr>
          </a:p>
          <a:p>
            <a:pPr marL="342900" indent="-342900">
              <a:lnSpc>
                <a:spcPct val="90000"/>
              </a:lnSpc>
              <a:spcBef>
                <a:spcPct val="20000"/>
              </a:spcBef>
              <a:buClr>
                <a:schemeClr val="hlink"/>
              </a:buClr>
              <a:buSzPct val="120000"/>
              <a:buFontTx/>
              <a:buChar char="•"/>
              <a:defRPr/>
            </a:pPr>
            <a:r>
              <a:rPr lang="en-GB" sz="2400" dirty="0">
                <a:solidFill>
                  <a:schemeClr val="hlink"/>
                </a:solidFill>
                <a:effectLst>
                  <a:outerShdw blurRad="38100" dist="38100" dir="2700000" algn="tl">
                    <a:srgbClr val="000000"/>
                  </a:outerShdw>
                </a:effectLst>
                <a:latin typeface="Calibri" pitchFamily="34" charset="0"/>
              </a:rPr>
              <a:t>Troughs (even numbers) equate to cold periods</a:t>
            </a:r>
          </a:p>
        </p:txBody>
      </p:sp>
      <p:sp>
        <p:nvSpPr>
          <p:cNvPr id="25603" name="Line 6"/>
          <p:cNvSpPr>
            <a:spLocks noChangeShapeType="1"/>
          </p:cNvSpPr>
          <p:nvPr/>
        </p:nvSpPr>
        <p:spPr bwMode="auto">
          <a:xfrm flipH="1" flipV="1">
            <a:off x="1476375" y="1412875"/>
            <a:ext cx="936625" cy="71438"/>
          </a:xfrm>
          <a:prstGeom prst="line">
            <a:avLst/>
          </a:prstGeom>
          <a:noFill/>
          <a:ln w="9525">
            <a:solidFill>
              <a:srgbClr val="FF0000"/>
            </a:solidFill>
            <a:round/>
            <a:headEnd/>
            <a:tailEnd type="triangle" w="med" len="med"/>
          </a:ln>
        </p:spPr>
        <p:txBody>
          <a:bodyPr/>
          <a:lstStyle/>
          <a:p>
            <a:endParaRPr lang="en-US"/>
          </a:p>
        </p:txBody>
      </p:sp>
      <p:sp>
        <p:nvSpPr>
          <p:cNvPr id="25604" name="Line 7"/>
          <p:cNvSpPr>
            <a:spLocks noChangeShapeType="1"/>
          </p:cNvSpPr>
          <p:nvPr/>
        </p:nvSpPr>
        <p:spPr bwMode="auto">
          <a:xfrm flipH="1" flipV="1">
            <a:off x="1547813" y="1773238"/>
            <a:ext cx="865187" cy="0"/>
          </a:xfrm>
          <a:prstGeom prst="line">
            <a:avLst/>
          </a:prstGeom>
          <a:noFill/>
          <a:ln w="9525">
            <a:solidFill>
              <a:srgbClr val="FF0000"/>
            </a:solidFill>
            <a:round/>
            <a:headEnd/>
            <a:tailEnd type="triangle" w="med" len="med"/>
          </a:ln>
        </p:spPr>
        <p:txBody>
          <a:bodyPr/>
          <a:lstStyle/>
          <a:p>
            <a:endParaRPr lang="en-US"/>
          </a:p>
        </p:txBody>
      </p:sp>
      <p:sp>
        <p:nvSpPr>
          <p:cNvPr id="25605" name="Line 8"/>
          <p:cNvSpPr>
            <a:spLocks noChangeShapeType="1"/>
          </p:cNvSpPr>
          <p:nvPr/>
        </p:nvSpPr>
        <p:spPr bwMode="auto">
          <a:xfrm flipH="1" flipV="1">
            <a:off x="684213" y="1412875"/>
            <a:ext cx="1800225" cy="2663825"/>
          </a:xfrm>
          <a:prstGeom prst="line">
            <a:avLst/>
          </a:prstGeom>
          <a:noFill/>
          <a:ln w="9525">
            <a:solidFill>
              <a:srgbClr val="0000CC"/>
            </a:solidFill>
            <a:round/>
            <a:headEnd/>
            <a:tailEnd type="triangle" w="med" len="med"/>
          </a:ln>
        </p:spPr>
        <p:txBody>
          <a:bodyPr/>
          <a:lstStyle/>
          <a:p>
            <a:endParaRPr lang="en-US"/>
          </a:p>
        </p:txBody>
      </p:sp>
      <p:sp>
        <p:nvSpPr>
          <p:cNvPr id="25606" name="Line 9"/>
          <p:cNvSpPr>
            <a:spLocks noChangeShapeType="1"/>
          </p:cNvSpPr>
          <p:nvPr/>
        </p:nvSpPr>
        <p:spPr bwMode="auto">
          <a:xfrm flipH="1" flipV="1">
            <a:off x="684213" y="1989138"/>
            <a:ext cx="1728787" cy="2592387"/>
          </a:xfrm>
          <a:prstGeom prst="line">
            <a:avLst/>
          </a:prstGeom>
          <a:noFill/>
          <a:ln w="9525">
            <a:solidFill>
              <a:srgbClr val="0000CC"/>
            </a:solidFill>
            <a:round/>
            <a:headEnd/>
            <a:tailEnd type="triangle" w="med" len="med"/>
          </a:ln>
        </p:spPr>
        <p:txBody>
          <a:bodyPr/>
          <a:lstStyle/>
          <a:p>
            <a:endParaRPr lang="en-US"/>
          </a:p>
        </p:txBody>
      </p:sp>
      <p:sp>
        <p:nvSpPr>
          <p:cNvPr id="25607" name="Text Box 10"/>
          <p:cNvSpPr txBox="1">
            <a:spLocks noChangeArrowheads="1"/>
          </p:cNvSpPr>
          <p:nvPr/>
        </p:nvSpPr>
        <p:spPr bwMode="auto">
          <a:xfrm>
            <a:off x="2751138" y="273050"/>
            <a:ext cx="1946751" cy="461665"/>
          </a:xfrm>
          <a:prstGeom prst="rect">
            <a:avLst/>
          </a:prstGeom>
          <a:noFill/>
          <a:ln w="9525">
            <a:noFill/>
            <a:miter lim="800000"/>
            <a:headEnd/>
            <a:tailEnd/>
          </a:ln>
        </p:spPr>
        <p:txBody>
          <a:bodyPr wrap="none">
            <a:spAutoFit/>
          </a:bodyPr>
          <a:lstStyle/>
          <a:p>
            <a:r>
              <a:rPr lang="en-GB" sz="2400" b="1" dirty="0">
                <a:solidFill>
                  <a:srgbClr val="000000"/>
                </a:solidFill>
                <a:latin typeface="Calibri" pitchFamily="34" charset="0"/>
              </a:rPr>
              <a:t>Ever changing</a:t>
            </a:r>
            <a:endParaRPr lang="en-US" sz="2400" b="1" dirty="0">
              <a:solidFill>
                <a:srgbClr val="000000"/>
              </a:solidFill>
              <a:latin typeface="Calibri" pitchFamily="34" charset="0"/>
            </a:endParaRPr>
          </a:p>
        </p:txBody>
      </p:sp>
      <p:pic>
        <p:nvPicPr>
          <p:cNvPr id="25608" name="Picture 11" descr="BF4BAEDB"/>
          <p:cNvPicPr>
            <a:picLocks noChangeAspect="1" noChangeArrowheads="1"/>
          </p:cNvPicPr>
          <p:nvPr/>
        </p:nvPicPr>
        <p:blipFill>
          <a:blip r:embed="rId4" cstate="print"/>
          <a:srcRect/>
          <a:stretch>
            <a:fillRect/>
          </a:stretch>
        </p:blipFill>
        <p:spPr bwMode="auto">
          <a:xfrm>
            <a:off x="6300788" y="1125538"/>
            <a:ext cx="2400300" cy="1701800"/>
          </a:xfrm>
          <a:prstGeom prst="rect">
            <a:avLst/>
          </a:prstGeom>
          <a:noFill/>
          <a:ln w="9525">
            <a:noFill/>
            <a:miter lim="800000"/>
            <a:headEnd/>
            <a:tailEnd/>
          </a:ln>
        </p:spPr>
      </p:pic>
      <p:pic>
        <p:nvPicPr>
          <p:cNvPr id="25609" name="Picture 12" descr="68CE88A1"/>
          <p:cNvPicPr>
            <a:picLocks noChangeAspect="1" noChangeArrowheads="1"/>
          </p:cNvPicPr>
          <p:nvPr/>
        </p:nvPicPr>
        <p:blipFill>
          <a:blip r:embed="rId5" cstate="print"/>
          <a:srcRect/>
          <a:stretch>
            <a:fillRect/>
          </a:stretch>
        </p:blipFill>
        <p:spPr bwMode="auto">
          <a:xfrm>
            <a:off x="6300788" y="3644900"/>
            <a:ext cx="2374900" cy="19161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p:cNvSpPr>
            <a:spLocks noGrp="1" noChangeArrowheads="1"/>
          </p:cNvSpPr>
          <p:nvPr>
            <p:ph type="title"/>
          </p:nvPr>
        </p:nvSpPr>
        <p:spPr>
          <a:xfrm>
            <a:off x="250825" y="0"/>
            <a:ext cx="8229600" cy="1384300"/>
          </a:xfrm>
        </p:spPr>
        <p:txBody>
          <a:bodyPr/>
          <a:lstStyle/>
          <a:p>
            <a:pPr eaLnBrk="1" hangingPunct="1"/>
            <a:r>
              <a:rPr lang="en-GB" sz="4000" dirty="0" smtClean="0">
                <a:solidFill>
                  <a:srgbClr val="000000"/>
                </a:solidFill>
                <a:effectLst/>
                <a:latin typeface="Calibri" pitchFamily="34" charset="0"/>
              </a:rPr>
              <a:t>An understanding of the past may provide a guide for the future</a:t>
            </a:r>
            <a:endParaRPr lang="en-US" sz="4000" dirty="0" smtClean="0">
              <a:solidFill>
                <a:srgbClr val="000000"/>
              </a:solidFill>
              <a:effectLst/>
              <a:latin typeface="Calibri" pitchFamily="34" charset="0"/>
            </a:endParaRPr>
          </a:p>
        </p:txBody>
      </p:sp>
      <p:sp>
        <p:nvSpPr>
          <p:cNvPr id="54275" name="Rectangle 3"/>
          <p:cNvSpPr>
            <a:spLocks noGrp="1" noChangeArrowheads="1"/>
          </p:cNvSpPr>
          <p:nvPr>
            <p:ph type="body" idx="1"/>
          </p:nvPr>
        </p:nvSpPr>
        <p:spPr/>
        <p:txBody>
          <a:bodyPr/>
          <a:lstStyle/>
          <a:p>
            <a:pPr eaLnBrk="1" hangingPunct="1">
              <a:defRPr/>
            </a:pPr>
            <a:endParaRPr lang="en-US"/>
          </a:p>
        </p:txBody>
      </p:sp>
      <p:sp>
        <p:nvSpPr>
          <p:cNvPr id="54276" name="Rectangle 4"/>
          <p:cNvSpPr>
            <a:spLocks noChangeArrowheads="1"/>
          </p:cNvSpPr>
          <p:nvPr/>
        </p:nvSpPr>
        <p:spPr bwMode="auto">
          <a:xfrm>
            <a:off x="0" y="5473700"/>
            <a:ext cx="8229600" cy="1384300"/>
          </a:xfrm>
          <a:prstGeom prst="rect">
            <a:avLst/>
          </a:prstGeom>
          <a:noFill/>
          <a:ln w="9525">
            <a:noFill/>
            <a:miter lim="800000"/>
            <a:headEnd/>
            <a:tailEnd/>
          </a:ln>
          <a:effectLst/>
        </p:spPr>
        <p:txBody>
          <a:bodyPr anchor="ctr"/>
          <a:lstStyle/>
          <a:p>
            <a:pPr>
              <a:defRPr/>
            </a:pPr>
            <a:r>
              <a:rPr lang="en-GB" sz="4400" dirty="0">
                <a:solidFill>
                  <a:srgbClr val="000000"/>
                </a:solidFill>
                <a:latin typeface="Calibri" pitchFamily="34" charset="0"/>
              </a:rPr>
              <a:t>Ocean and ice cores</a:t>
            </a:r>
          </a:p>
        </p:txBody>
      </p:sp>
      <p:pic>
        <p:nvPicPr>
          <p:cNvPr id="31748" name="Picture 5" descr="Fig_5"/>
          <p:cNvPicPr>
            <a:picLocks noChangeAspect="1" noChangeArrowheads="1"/>
          </p:cNvPicPr>
          <p:nvPr/>
        </p:nvPicPr>
        <p:blipFill>
          <a:blip r:embed="rId3" cstate="print"/>
          <a:srcRect/>
          <a:stretch>
            <a:fillRect/>
          </a:stretch>
        </p:blipFill>
        <p:spPr bwMode="auto">
          <a:xfrm>
            <a:off x="5829300" y="1628775"/>
            <a:ext cx="2919413" cy="2189163"/>
          </a:xfrm>
          <a:prstGeom prst="rect">
            <a:avLst/>
          </a:prstGeom>
          <a:noFill/>
          <a:ln w="9525">
            <a:noFill/>
            <a:miter lim="800000"/>
            <a:headEnd/>
            <a:tailEnd/>
          </a:ln>
        </p:spPr>
      </p:pic>
      <p:pic>
        <p:nvPicPr>
          <p:cNvPr id="31749" name="Picture 6" descr="Fig_5"/>
          <p:cNvPicPr>
            <a:picLocks noChangeAspect="1" noChangeArrowheads="1"/>
          </p:cNvPicPr>
          <p:nvPr/>
        </p:nvPicPr>
        <p:blipFill>
          <a:blip r:embed="rId4" cstate="print"/>
          <a:srcRect/>
          <a:stretch>
            <a:fillRect/>
          </a:stretch>
        </p:blipFill>
        <p:spPr bwMode="auto">
          <a:xfrm>
            <a:off x="5918200" y="3983038"/>
            <a:ext cx="2736850" cy="2189162"/>
          </a:xfrm>
          <a:prstGeom prst="rect">
            <a:avLst/>
          </a:prstGeom>
          <a:noFill/>
          <a:ln w="9525">
            <a:noFill/>
            <a:miter lim="800000"/>
            <a:headEnd/>
            <a:tailEnd/>
          </a:ln>
        </p:spPr>
      </p:pic>
      <p:pic>
        <p:nvPicPr>
          <p:cNvPr id="31750" name="Picture 7" descr="Fig_5"/>
          <p:cNvPicPr>
            <a:picLocks noChangeAspect="1" noChangeArrowheads="1"/>
          </p:cNvPicPr>
          <p:nvPr/>
        </p:nvPicPr>
        <p:blipFill>
          <a:blip r:embed="rId5" cstate="print"/>
          <a:srcRect/>
          <a:stretch>
            <a:fillRect/>
          </a:stretch>
        </p:blipFill>
        <p:spPr bwMode="auto">
          <a:xfrm>
            <a:off x="5292725" y="1484313"/>
            <a:ext cx="214313" cy="5024437"/>
          </a:xfrm>
          <a:prstGeom prst="rect">
            <a:avLst/>
          </a:prstGeom>
          <a:noFill/>
          <a:ln w="9525">
            <a:noFill/>
            <a:miter lim="800000"/>
            <a:headEnd/>
            <a:tailEnd/>
          </a:ln>
        </p:spPr>
      </p:pic>
      <p:pic>
        <p:nvPicPr>
          <p:cNvPr id="31751" name="Picture 8" descr="CORE_ALL"/>
          <p:cNvPicPr>
            <a:picLocks noChangeAspect="1" noChangeArrowheads="1"/>
          </p:cNvPicPr>
          <p:nvPr/>
        </p:nvPicPr>
        <p:blipFill>
          <a:blip r:embed="rId6" cstate="print"/>
          <a:srcRect/>
          <a:stretch>
            <a:fillRect/>
          </a:stretch>
        </p:blipFill>
        <p:spPr bwMode="auto">
          <a:xfrm>
            <a:off x="971550" y="1557338"/>
            <a:ext cx="3225800" cy="43529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US" dirty="0">
                <a:solidFill>
                  <a:srgbClr val="000000"/>
                </a:solidFill>
                <a:effectLst/>
                <a:latin typeface="Calibri" pitchFamily="34" charset="0"/>
              </a:rPr>
              <a:t>What is Climate?</a:t>
            </a:r>
          </a:p>
        </p:txBody>
      </p:sp>
      <p:sp>
        <p:nvSpPr>
          <p:cNvPr id="11267" name="Rectangle 3"/>
          <p:cNvSpPr>
            <a:spLocks noGrp="1" noChangeArrowheads="1"/>
          </p:cNvSpPr>
          <p:nvPr>
            <p:ph type="body" idx="1"/>
          </p:nvPr>
        </p:nvSpPr>
        <p:spPr>
          <a:xfrm>
            <a:off x="228600" y="1905000"/>
            <a:ext cx="8915400" cy="1524000"/>
          </a:xfrm>
        </p:spPr>
        <p:txBody>
          <a:bodyPr/>
          <a:lstStyle/>
          <a:p>
            <a:r>
              <a:rPr lang="en-US" dirty="0">
                <a:solidFill>
                  <a:srgbClr val="000000"/>
                </a:solidFill>
                <a:effectLst/>
                <a:latin typeface="Calibri" pitchFamily="34" charset="0"/>
              </a:rPr>
              <a:t>Climate = the average and variations of weather over a long period of time (~30 years)</a:t>
            </a:r>
          </a:p>
        </p:txBody>
      </p:sp>
      <p:pic>
        <p:nvPicPr>
          <p:cNvPr id="11269" name="Picture 5" descr="The_Earth_seen_from_Apollo_17"/>
          <p:cNvPicPr>
            <a:picLocks noChangeAspect="1" noChangeArrowheads="1"/>
          </p:cNvPicPr>
          <p:nvPr/>
        </p:nvPicPr>
        <p:blipFill>
          <a:blip r:embed="rId3" cstate="print"/>
          <a:srcRect/>
          <a:stretch>
            <a:fillRect/>
          </a:stretch>
        </p:blipFill>
        <p:spPr bwMode="auto">
          <a:xfrm>
            <a:off x="179512" y="3717032"/>
            <a:ext cx="2436813" cy="2438400"/>
          </a:xfrm>
          <a:prstGeom prst="rect">
            <a:avLst/>
          </a:prstGeom>
          <a:noFill/>
        </p:spPr>
      </p:pic>
      <p:pic>
        <p:nvPicPr>
          <p:cNvPr id="11270" name="Picture 6" descr="Atmospheric_Water_Vapor_Mean"/>
          <p:cNvPicPr>
            <a:picLocks noChangeAspect="1" noChangeArrowheads="1"/>
          </p:cNvPicPr>
          <p:nvPr/>
        </p:nvPicPr>
        <p:blipFill>
          <a:blip r:embed="rId4" cstate="print"/>
          <a:srcRect/>
          <a:stretch>
            <a:fillRect/>
          </a:stretch>
        </p:blipFill>
        <p:spPr bwMode="auto">
          <a:xfrm>
            <a:off x="2819400" y="3276600"/>
            <a:ext cx="5721350" cy="3013075"/>
          </a:xfrm>
          <a:prstGeom prst="rect">
            <a:avLst/>
          </a:prstGeom>
          <a:noFill/>
        </p:spPr>
      </p:pic>
      <p:sp>
        <p:nvSpPr>
          <p:cNvPr id="11272" name="Text Box 8"/>
          <p:cNvSpPr txBox="1">
            <a:spLocks noChangeArrowheads="1"/>
          </p:cNvSpPr>
          <p:nvPr/>
        </p:nvSpPr>
        <p:spPr bwMode="auto">
          <a:xfrm>
            <a:off x="2743200" y="6324600"/>
            <a:ext cx="5791200" cy="366713"/>
          </a:xfrm>
          <a:prstGeom prst="rect">
            <a:avLst/>
          </a:prstGeom>
          <a:noFill/>
          <a:ln w="9525">
            <a:noFill/>
            <a:miter lim="800000"/>
            <a:headEnd/>
            <a:tailEnd/>
          </a:ln>
        </p:spPr>
        <p:txBody>
          <a:bodyPr>
            <a:spAutoFit/>
          </a:bodyPr>
          <a:lstStyle/>
          <a:p>
            <a:pPr>
              <a:spcBef>
                <a:spcPct val="50000"/>
              </a:spcBef>
            </a:pPr>
            <a:r>
              <a:rPr lang="en-US" sz="1800" dirty="0">
                <a:latin typeface="Calibri" pitchFamily="34" charset="0"/>
              </a:rPr>
              <a:t>Above: Global average for atmospheric water vapor.</a:t>
            </a: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026"/>
          <p:cNvSpPr>
            <a:spLocks noGrp="1" noChangeArrowheads="1"/>
          </p:cNvSpPr>
          <p:nvPr>
            <p:ph type="title"/>
          </p:nvPr>
        </p:nvSpPr>
        <p:spPr>
          <a:xfrm>
            <a:off x="1187624" y="260648"/>
            <a:ext cx="7772400" cy="1143000"/>
          </a:xfrm>
        </p:spPr>
        <p:txBody>
          <a:bodyPr/>
          <a:lstStyle/>
          <a:p>
            <a:r>
              <a:rPr lang="en-US" dirty="0">
                <a:solidFill>
                  <a:srgbClr val="000000"/>
                </a:solidFill>
                <a:effectLst/>
                <a:latin typeface="Calibri" pitchFamily="34" charset="0"/>
              </a:rPr>
              <a:t>What is Weather?</a:t>
            </a:r>
          </a:p>
        </p:txBody>
      </p:sp>
      <p:sp>
        <p:nvSpPr>
          <p:cNvPr id="23555" name="Rectangle 1027"/>
          <p:cNvSpPr>
            <a:spLocks noGrp="1" noChangeArrowheads="1"/>
          </p:cNvSpPr>
          <p:nvPr>
            <p:ph type="body" idx="1"/>
          </p:nvPr>
        </p:nvSpPr>
        <p:spPr>
          <a:xfrm>
            <a:off x="1676400" y="2133600"/>
            <a:ext cx="7162800" cy="1752600"/>
          </a:xfrm>
        </p:spPr>
        <p:txBody>
          <a:bodyPr/>
          <a:lstStyle/>
          <a:p>
            <a:r>
              <a:rPr lang="en-US" dirty="0">
                <a:solidFill>
                  <a:srgbClr val="000000"/>
                </a:solidFill>
                <a:effectLst/>
                <a:latin typeface="Calibri" pitchFamily="34" charset="0"/>
              </a:rPr>
              <a:t>Weather = all natural </a:t>
            </a:r>
            <a:r>
              <a:rPr lang="en-US" dirty="0" err="1">
                <a:solidFill>
                  <a:srgbClr val="000000"/>
                </a:solidFill>
                <a:effectLst/>
                <a:latin typeface="Calibri" pitchFamily="34" charset="0"/>
              </a:rPr>
              <a:t>phenonmena</a:t>
            </a:r>
            <a:r>
              <a:rPr lang="en-US" dirty="0">
                <a:solidFill>
                  <a:srgbClr val="000000"/>
                </a:solidFill>
                <a:effectLst/>
                <a:latin typeface="Calibri" pitchFamily="34" charset="0"/>
              </a:rPr>
              <a:t> within the atmosphere at a given time (hours to days)</a:t>
            </a:r>
          </a:p>
        </p:txBody>
      </p:sp>
      <p:pic>
        <p:nvPicPr>
          <p:cNvPr id="23557" name="Picture 1029" descr="102px-Atmosphere_layers"/>
          <p:cNvPicPr>
            <a:picLocks noChangeAspect="1" noChangeArrowheads="1"/>
          </p:cNvPicPr>
          <p:nvPr/>
        </p:nvPicPr>
        <p:blipFill>
          <a:blip r:embed="rId3" cstate="print"/>
          <a:srcRect/>
          <a:stretch>
            <a:fillRect/>
          </a:stretch>
        </p:blipFill>
        <p:spPr bwMode="auto">
          <a:xfrm>
            <a:off x="179512" y="1052736"/>
            <a:ext cx="914400" cy="5380038"/>
          </a:xfrm>
          <a:prstGeom prst="rect">
            <a:avLst/>
          </a:prstGeom>
          <a:noFill/>
        </p:spPr>
      </p:pic>
      <p:pic>
        <p:nvPicPr>
          <p:cNvPr id="23559" name="Picture 1031" descr="Raindrops"/>
          <p:cNvPicPr>
            <a:picLocks noChangeAspect="1" noChangeArrowheads="1"/>
          </p:cNvPicPr>
          <p:nvPr/>
        </p:nvPicPr>
        <p:blipFill>
          <a:blip r:embed="rId4" cstate="print"/>
          <a:srcRect/>
          <a:stretch>
            <a:fillRect/>
          </a:stretch>
        </p:blipFill>
        <p:spPr bwMode="auto">
          <a:xfrm>
            <a:off x="6629400" y="4914900"/>
            <a:ext cx="2312988" cy="1733550"/>
          </a:xfrm>
          <a:prstGeom prst="rect">
            <a:avLst/>
          </a:prstGeom>
          <a:noFill/>
        </p:spPr>
      </p:pic>
      <p:pic>
        <p:nvPicPr>
          <p:cNvPr id="23560" name="Picture 1032" descr="snowflake"/>
          <p:cNvPicPr>
            <a:picLocks noChangeAspect="1" noChangeArrowheads="1"/>
          </p:cNvPicPr>
          <p:nvPr/>
        </p:nvPicPr>
        <p:blipFill>
          <a:blip r:embed="rId5" cstate="print"/>
          <a:srcRect/>
          <a:stretch>
            <a:fillRect/>
          </a:stretch>
        </p:blipFill>
        <p:spPr bwMode="auto">
          <a:xfrm>
            <a:off x="7391400" y="873125"/>
            <a:ext cx="1371600" cy="1271588"/>
          </a:xfrm>
          <a:prstGeom prst="rect">
            <a:avLst/>
          </a:prstGeom>
          <a:noFill/>
        </p:spPr>
      </p:pic>
      <p:pic>
        <p:nvPicPr>
          <p:cNvPr id="23561" name="Picture 1033" descr="wind-snow"/>
          <p:cNvPicPr>
            <a:picLocks noChangeAspect="1" noChangeArrowheads="1"/>
          </p:cNvPicPr>
          <p:nvPr/>
        </p:nvPicPr>
        <p:blipFill>
          <a:blip r:embed="rId6" cstate="print"/>
          <a:srcRect/>
          <a:stretch>
            <a:fillRect/>
          </a:stretch>
        </p:blipFill>
        <p:spPr bwMode="auto">
          <a:xfrm>
            <a:off x="3876675" y="3733800"/>
            <a:ext cx="3590925" cy="1920875"/>
          </a:xfrm>
          <a:prstGeom prst="rect">
            <a:avLst/>
          </a:prstGeom>
          <a:noFill/>
        </p:spPr>
      </p:pic>
      <p:pic>
        <p:nvPicPr>
          <p:cNvPr id="23562" name="Picture 1034" descr="Lightning"/>
          <p:cNvPicPr>
            <a:picLocks noChangeAspect="1" noChangeArrowheads="1"/>
          </p:cNvPicPr>
          <p:nvPr/>
        </p:nvPicPr>
        <p:blipFill>
          <a:blip r:embed="rId7" cstate="print"/>
          <a:srcRect/>
          <a:stretch>
            <a:fillRect/>
          </a:stretch>
        </p:blipFill>
        <p:spPr bwMode="auto">
          <a:xfrm>
            <a:off x="1804988" y="3733800"/>
            <a:ext cx="1928812" cy="2895600"/>
          </a:xfrm>
          <a:prstGeom prst="rect">
            <a:avLst/>
          </a:prstGeom>
          <a:noFill/>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ctrTitle" idx="4294967295"/>
          </p:nvPr>
        </p:nvSpPr>
        <p:spPr>
          <a:xfrm>
            <a:off x="395288" y="404813"/>
            <a:ext cx="7773987" cy="4349750"/>
          </a:xfrm>
        </p:spPr>
        <p:txBody>
          <a:bodyPr/>
          <a:lstStyle/>
          <a:p>
            <a:pPr algn="l"/>
            <a:r>
              <a:rPr lang="en-GB" sz="3600" dirty="0">
                <a:solidFill>
                  <a:srgbClr val="000000"/>
                </a:solidFill>
                <a:effectLst/>
                <a:latin typeface="Calibri" pitchFamily="34" charset="0"/>
              </a:rPr>
              <a:t>Landscapes are formed of a number of elements that interact at both the physical and the interpretative level.</a:t>
            </a:r>
            <a:br>
              <a:rPr lang="en-GB" sz="3600" dirty="0">
                <a:solidFill>
                  <a:srgbClr val="000000"/>
                </a:solidFill>
                <a:effectLst/>
                <a:latin typeface="Calibri" pitchFamily="34" charset="0"/>
              </a:rPr>
            </a:br>
            <a:r>
              <a:rPr lang="en-GB" sz="1500" dirty="0"/>
              <a:t/>
            </a:r>
            <a:br>
              <a:rPr lang="en-GB" sz="1500" dirty="0"/>
            </a:br>
            <a:r>
              <a:rPr lang="en-GB" sz="1500" dirty="0"/>
              <a:t>	</a:t>
            </a: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p:cNvSpPr>
            <a:spLocks noGrp="1" noChangeArrowheads="1"/>
          </p:cNvSpPr>
          <p:nvPr>
            <p:ph type="body" sz="half" idx="1"/>
          </p:nvPr>
        </p:nvSpPr>
        <p:spPr>
          <a:xfrm>
            <a:off x="250825" y="1196975"/>
            <a:ext cx="4038600" cy="4530725"/>
          </a:xfrm>
        </p:spPr>
        <p:txBody>
          <a:bodyPr/>
          <a:lstStyle/>
          <a:p>
            <a:pPr>
              <a:lnSpc>
                <a:spcPct val="80000"/>
              </a:lnSpc>
            </a:pPr>
            <a:r>
              <a:rPr lang="en-GB" sz="2000" dirty="0">
                <a:solidFill>
                  <a:srgbClr val="000000"/>
                </a:solidFill>
                <a:effectLst/>
                <a:latin typeface="Calibri" pitchFamily="34" charset="0"/>
              </a:rPr>
              <a:t>Modern landscapes are formed from the aggregate of properties derived from past processes and landscapes.  In order for us to understand modern landscapes and perceive ancient landscapes we must isolate different elements to determine origin of features.</a:t>
            </a:r>
          </a:p>
          <a:p>
            <a:pPr>
              <a:lnSpc>
                <a:spcPct val="80000"/>
              </a:lnSpc>
              <a:buFont typeface="Wingdings" pitchFamily="2" charset="2"/>
              <a:buNone/>
            </a:pPr>
            <a:endParaRPr lang="en-GB" sz="2000" dirty="0">
              <a:solidFill>
                <a:srgbClr val="000000"/>
              </a:solidFill>
              <a:effectLst/>
              <a:latin typeface="Calibri" pitchFamily="34" charset="0"/>
            </a:endParaRPr>
          </a:p>
          <a:p>
            <a:pPr>
              <a:lnSpc>
                <a:spcPct val="80000"/>
              </a:lnSpc>
            </a:pPr>
            <a:r>
              <a:rPr lang="en-GB" sz="2000" dirty="0">
                <a:solidFill>
                  <a:srgbClr val="000000"/>
                </a:solidFill>
                <a:effectLst/>
                <a:latin typeface="Calibri" pitchFamily="34" charset="0"/>
              </a:rPr>
              <a:t>Landscapes are cumulative, they consist of a sum of their parts but are more than that because of the interaction between the sum of their parts.  If this is so how can we fully understand them if we are recreating them from a part of the sum of their parts.</a:t>
            </a:r>
          </a:p>
          <a:p>
            <a:pPr>
              <a:lnSpc>
                <a:spcPct val="80000"/>
              </a:lnSpc>
              <a:buFont typeface="Wingdings" pitchFamily="2" charset="2"/>
              <a:buNone/>
            </a:pPr>
            <a:r>
              <a:rPr lang="en-GB" sz="2000" dirty="0"/>
              <a:t/>
            </a:r>
            <a:br>
              <a:rPr lang="en-GB" sz="2000" dirty="0"/>
            </a:br>
            <a:endParaRPr lang="en-GB" sz="2000" dirty="0"/>
          </a:p>
        </p:txBody>
      </p:sp>
      <p:pic>
        <p:nvPicPr>
          <p:cNvPr id="26628" name="Picture 4" descr="Downland view from Trundle"/>
          <p:cNvPicPr>
            <a:picLocks noGrp="1" noChangeAspect="1" noChangeArrowheads="1"/>
          </p:cNvPicPr>
          <p:nvPr>
            <p:ph sz="half" idx="2"/>
          </p:nvPr>
        </p:nvPicPr>
        <p:blipFill>
          <a:blip r:embed="rId3" cstate="print"/>
          <a:srcRect/>
          <a:stretch>
            <a:fillRect/>
          </a:stretch>
        </p:blipFill>
        <p:spPr>
          <a:xfrm>
            <a:off x="4648200" y="2351088"/>
            <a:ext cx="4038600" cy="3028950"/>
          </a:xfrm>
          <a:noFill/>
          <a:ln/>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3" name="Rectangle 5"/>
          <p:cNvSpPr>
            <a:spLocks noGrp="1" noChangeArrowheads="1"/>
          </p:cNvSpPr>
          <p:nvPr>
            <p:ph type="title"/>
          </p:nvPr>
        </p:nvSpPr>
        <p:spPr/>
        <p:txBody>
          <a:bodyPr/>
          <a:lstStyle/>
          <a:p>
            <a:endParaRPr lang="en-US"/>
          </a:p>
        </p:txBody>
      </p:sp>
      <p:sp>
        <p:nvSpPr>
          <p:cNvPr id="27651" name="Rectangle 3"/>
          <p:cNvSpPr>
            <a:spLocks noGrp="1" noChangeArrowheads="1"/>
          </p:cNvSpPr>
          <p:nvPr>
            <p:ph type="body" sz="half" idx="1"/>
          </p:nvPr>
        </p:nvSpPr>
        <p:spPr/>
        <p:txBody>
          <a:bodyPr/>
          <a:lstStyle/>
          <a:p>
            <a:pPr>
              <a:lnSpc>
                <a:spcPct val="80000"/>
              </a:lnSpc>
            </a:pPr>
            <a:r>
              <a:rPr lang="en-GB" sz="1600" dirty="0">
                <a:solidFill>
                  <a:srgbClr val="000000"/>
                </a:solidFill>
                <a:effectLst/>
                <a:latin typeface="Calibri" pitchFamily="34" charset="0"/>
              </a:rPr>
              <a:t>If we are to understand landscapes we must understand the different elements in the landscape.</a:t>
            </a:r>
          </a:p>
          <a:p>
            <a:pPr>
              <a:lnSpc>
                <a:spcPct val="80000"/>
              </a:lnSpc>
              <a:buFont typeface="Wingdings" pitchFamily="2" charset="2"/>
              <a:buNone/>
            </a:pPr>
            <a:endParaRPr lang="en-GB" sz="1600" dirty="0">
              <a:solidFill>
                <a:srgbClr val="000000"/>
              </a:solidFill>
              <a:effectLst/>
              <a:latin typeface="Calibri" pitchFamily="34" charset="0"/>
            </a:endParaRPr>
          </a:p>
          <a:p>
            <a:pPr>
              <a:lnSpc>
                <a:spcPct val="80000"/>
              </a:lnSpc>
            </a:pPr>
            <a:r>
              <a:rPr lang="en-GB" sz="1600" dirty="0">
                <a:solidFill>
                  <a:srgbClr val="000000"/>
                </a:solidFill>
                <a:effectLst/>
                <a:latin typeface="Calibri" pitchFamily="34" charset="0"/>
              </a:rPr>
              <a:t>How do we know what the ‘natural environment or landscape’ was like?  What does this term mean to different people?</a:t>
            </a:r>
          </a:p>
          <a:p>
            <a:pPr>
              <a:lnSpc>
                <a:spcPct val="80000"/>
              </a:lnSpc>
              <a:buFont typeface="Wingdings" pitchFamily="2" charset="2"/>
              <a:buNone/>
            </a:pPr>
            <a:endParaRPr lang="en-GB" sz="1600" dirty="0">
              <a:solidFill>
                <a:srgbClr val="000000"/>
              </a:solidFill>
              <a:effectLst/>
              <a:latin typeface="Calibri" pitchFamily="34" charset="0"/>
            </a:endParaRPr>
          </a:p>
          <a:p>
            <a:pPr>
              <a:lnSpc>
                <a:spcPct val="80000"/>
              </a:lnSpc>
            </a:pPr>
            <a:r>
              <a:rPr lang="en-GB" sz="1600" dirty="0">
                <a:solidFill>
                  <a:srgbClr val="000000"/>
                </a:solidFill>
                <a:effectLst/>
                <a:latin typeface="Calibri" pitchFamily="34" charset="0"/>
              </a:rPr>
              <a:t>Part of our investigation of the past landscape is dependant on the principle of </a:t>
            </a:r>
            <a:r>
              <a:rPr lang="en-GB" sz="1600" dirty="0" err="1">
                <a:solidFill>
                  <a:srgbClr val="000000"/>
                </a:solidFill>
                <a:effectLst/>
                <a:latin typeface="Calibri" pitchFamily="34" charset="0"/>
              </a:rPr>
              <a:t>uniformitarianism</a:t>
            </a:r>
            <a:r>
              <a:rPr lang="en-GB" sz="1600" dirty="0">
                <a:solidFill>
                  <a:srgbClr val="000000"/>
                </a:solidFill>
                <a:effectLst/>
                <a:latin typeface="Calibri" pitchFamily="34" charset="0"/>
              </a:rPr>
              <a:t> i.e. ‘the present is the key to the past’.  However this is only part of the investigation,  others would claim that such principles cannot be applied to the human view of the past.</a:t>
            </a:r>
          </a:p>
          <a:p>
            <a:pPr>
              <a:lnSpc>
                <a:spcPct val="80000"/>
              </a:lnSpc>
              <a:buFont typeface="Wingdings" pitchFamily="2" charset="2"/>
              <a:buNone/>
            </a:pPr>
            <a:r>
              <a:rPr lang="en-GB" sz="1600" dirty="0"/>
              <a:t/>
            </a:r>
            <a:br>
              <a:rPr lang="en-GB" sz="1600" dirty="0"/>
            </a:br>
            <a:endParaRPr lang="en-GB" sz="1600" dirty="0"/>
          </a:p>
        </p:txBody>
      </p:sp>
      <p:pic>
        <p:nvPicPr>
          <p:cNvPr id="27652" name="Picture 4" descr="Pictured"/>
          <p:cNvPicPr>
            <a:picLocks noGrp="1" noChangeAspect="1" noChangeArrowheads="1"/>
          </p:cNvPicPr>
          <p:nvPr>
            <p:ph sz="half" idx="2"/>
          </p:nvPr>
        </p:nvPicPr>
        <p:blipFill>
          <a:blip r:embed="rId3" cstate="print"/>
          <a:srcRect/>
          <a:stretch>
            <a:fillRect/>
          </a:stretch>
        </p:blipFill>
        <p:spPr>
          <a:xfrm>
            <a:off x="4643438" y="2060575"/>
            <a:ext cx="4038600" cy="2743200"/>
          </a:xfrm>
          <a:noFill/>
          <a:ln/>
        </p:spPr>
      </p:pic>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endParaRPr lang="en-US"/>
          </a:p>
        </p:txBody>
      </p:sp>
      <p:sp>
        <p:nvSpPr>
          <p:cNvPr id="28675" name="Rectangle 3"/>
          <p:cNvSpPr>
            <a:spLocks noGrp="1" noChangeArrowheads="1"/>
          </p:cNvSpPr>
          <p:nvPr>
            <p:ph type="body" idx="1"/>
          </p:nvPr>
        </p:nvSpPr>
        <p:spPr>
          <a:xfrm>
            <a:off x="395288" y="2133600"/>
            <a:ext cx="4619625" cy="4530725"/>
          </a:xfrm>
        </p:spPr>
        <p:txBody>
          <a:bodyPr/>
          <a:lstStyle/>
          <a:p>
            <a:pPr>
              <a:lnSpc>
                <a:spcPct val="80000"/>
              </a:lnSpc>
            </a:pPr>
            <a:r>
              <a:rPr lang="en-GB" sz="2000" dirty="0">
                <a:solidFill>
                  <a:srgbClr val="000000"/>
                </a:solidFill>
                <a:effectLst/>
                <a:latin typeface="Calibri" pitchFamily="34" charset="0"/>
              </a:rPr>
              <a:t>We can think about understanding past landscapes as a series of palimpsest or maps of overlays onto the base map.  Each overlay maps different elements or contains information on different elements.</a:t>
            </a:r>
          </a:p>
          <a:p>
            <a:pPr>
              <a:lnSpc>
                <a:spcPct val="80000"/>
              </a:lnSpc>
              <a:buFont typeface="Wingdings" pitchFamily="2" charset="2"/>
              <a:buNone/>
            </a:pPr>
            <a:endParaRPr lang="en-GB" sz="2000" dirty="0">
              <a:solidFill>
                <a:srgbClr val="000000"/>
              </a:solidFill>
              <a:effectLst/>
              <a:latin typeface="Calibri" pitchFamily="34" charset="0"/>
            </a:endParaRPr>
          </a:p>
          <a:p>
            <a:pPr>
              <a:lnSpc>
                <a:spcPct val="80000"/>
              </a:lnSpc>
            </a:pPr>
            <a:r>
              <a:rPr lang="en-GB" sz="2000" dirty="0">
                <a:solidFill>
                  <a:srgbClr val="000000"/>
                </a:solidFill>
                <a:effectLst/>
                <a:latin typeface="Calibri" pitchFamily="34" charset="0"/>
              </a:rPr>
              <a:t>This is very much like how a GIS (Geographical Information System) program works.</a:t>
            </a:r>
          </a:p>
          <a:p>
            <a:pPr>
              <a:lnSpc>
                <a:spcPct val="80000"/>
              </a:lnSpc>
              <a:buFont typeface="Wingdings" pitchFamily="2" charset="2"/>
              <a:buNone/>
            </a:pPr>
            <a:r>
              <a:rPr lang="en-GB" sz="2000" dirty="0"/>
              <a:t/>
            </a:r>
            <a:br>
              <a:rPr lang="en-GB" sz="2000" dirty="0"/>
            </a:br>
            <a:endParaRPr lang="en-GB" sz="2000" dirty="0"/>
          </a:p>
        </p:txBody>
      </p:sp>
      <p:grpSp>
        <p:nvGrpSpPr>
          <p:cNvPr id="2" name="Group 27"/>
          <p:cNvGrpSpPr>
            <a:grpSpLocks/>
          </p:cNvGrpSpPr>
          <p:nvPr/>
        </p:nvGrpSpPr>
        <p:grpSpPr bwMode="auto">
          <a:xfrm>
            <a:off x="5867400" y="1916113"/>
            <a:ext cx="3097213" cy="4319587"/>
            <a:chOff x="2880" y="1344"/>
            <a:chExt cx="1951" cy="2721"/>
          </a:xfrm>
        </p:grpSpPr>
        <p:grpSp>
          <p:nvGrpSpPr>
            <p:cNvPr id="3" name="Group 12"/>
            <p:cNvGrpSpPr>
              <a:grpSpLocks/>
            </p:cNvGrpSpPr>
            <p:nvPr/>
          </p:nvGrpSpPr>
          <p:grpSpPr bwMode="auto">
            <a:xfrm>
              <a:off x="2880" y="3521"/>
              <a:ext cx="1724" cy="544"/>
              <a:chOff x="2925" y="3294"/>
              <a:chExt cx="1724" cy="544"/>
            </a:xfrm>
          </p:grpSpPr>
          <p:sp>
            <p:nvSpPr>
              <p:cNvPr id="28679" name="AutoShape 7"/>
              <p:cNvSpPr>
                <a:spLocks noChangeArrowheads="1"/>
              </p:cNvSpPr>
              <p:nvPr/>
            </p:nvSpPr>
            <p:spPr bwMode="auto">
              <a:xfrm>
                <a:off x="2925" y="3294"/>
                <a:ext cx="1724" cy="544"/>
              </a:xfrm>
              <a:prstGeom prst="flowChartInputOutput">
                <a:avLst/>
              </a:prstGeom>
              <a:solidFill>
                <a:schemeClr val="accent1"/>
              </a:solidFill>
              <a:ln w="9525">
                <a:solidFill>
                  <a:schemeClr val="tx1"/>
                </a:solidFill>
                <a:miter lim="800000"/>
                <a:headEnd/>
                <a:tailEnd/>
              </a:ln>
              <a:effectLst/>
            </p:spPr>
            <p:txBody>
              <a:bodyPr wrap="none" anchor="ctr"/>
              <a:lstStyle/>
              <a:p>
                <a:endParaRPr lang="en-GB"/>
              </a:p>
            </p:txBody>
          </p:sp>
          <p:sp>
            <p:nvSpPr>
              <p:cNvPr id="28683" name="Freeform 11"/>
              <p:cNvSpPr>
                <a:spLocks/>
              </p:cNvSpPr>
              <p:nvPr/>
            </p:nvSpPr>
            <p:spPr bwMode="auto">
              <a:xfrm>
                <a:off x="3016" y="3430"/>
                <a:ext cx="1179" cy="408"/>
              </a:xfrm>
              <a:custGeom>
                <a:avLst/>
                <a:gdLst/>
                <a:ahLst/>
                <a:cxnLst>
                  <a:cxn ang="0">
                    <a:pos x="182" y="272"/>
                  </a:cxn>
                  <a:cxn ang="0">
                    <a:pos x="318" y="45"/>
                  </a:cxn>
                  <a:cxn ang="0">
                    <a:pos x="544" y="0"/>
                  </a:cxn>
                  <a:cxn ang="0">
                    <a:pos x="907" y="136"/>
                  </a:cxn>
                  <a:cxn ang="0">
                    <a:pos x="1134" y="318"/>
                  </a:cxn>
                  <a:cxn ang="0">
                    <a:pos x="1179" y="408"/>
                  </a:cxn>
                  <a:cxn ang="0">
                    <a:pos x="0" y="408"/>
                  </a:cxn>
                  <a:cxn ang="0">
                    <a:pos x="182" y="272"/>
                  </a:cxn>
                </a:cxnLst>
                <a:rect l="0" t="0" r="r" b="b"/>
                <a:pathLst>
                  <a:path w="1179" h="408">
                    <a:moveTo>
                      <a:pt x="182" y="272"/>
                    </a:moveTo>
                    <a:lnTo>
                      <a:pt x="318" y="45"/>
                    </a:lnTo>
                    <a:lnTo>
                      <a:pt x="544" y="0"/>
                    </a:lnTo>
                    <a:lnTo>
                      <a:pt x="907" y="136"/>
                    </a:lnTo>
                    <a:lnTo>
                      <a:pt x="1134" y="318"/>
                    </a:lnTo>
                    <a:lnTo>
                      <a:pt x="1179" y="408"/>
                    </a:lnTo>
                    <a:lnTo>
                      <a:pt x="0" y="408"/>
                    </a:lnTo>
                    <a:lnTo>
                      <a:pt x="182" y="272"/>
                    </a:lnTo>
                    <a:close/>
                  </a:path>
                </a:pathLst>
              </a:custGeom>
              <a:solidFill>
                <a:schemeClr val="folHlink"/>
              </a:solidFill>
              <a:ln w="9525">
                <a:solidFill>
                  <a:schemeClr val="tx1"/>
                </a:solidFill>
                <a:round/>
                <a:headEnd/>
                <a:tailEnd/>
              </a:ln>
              <a:effectLst/>
            </p:spPr>
            <p:txBody>
              <a:bodyPr/>
              <a:lstStyle/>
              <a:p>
                <a:endParaRPr lang="en-GB"/>
              </a:p>
            </p:txBody>
          </p:sp>
        </p:grpSp>
        <p:grpSp>
          <p:nvGrpSpPr>
            <p:cNvPr id="4" name="Group 17"/>
            <p:cNvGrpSpPr>
              <a:grpSpLocks/>
            </p:cNvGrpSpPr>
            <p:nvPr/>
          </p:nvGrpSpPr>
          <p:grpSpPr bwMode="auto">
            <a:xfrm>
              <a:off x="2925" y="2886"/>
              <a:ext cx="1724" cy="544"/>
              <a:chOff x="884" y="3203"/>
              <a:chExt cx="1724" cy="544"/>
            </a:xfrm>
          </p:grpSpPr>
          <p:sp>
            <p:nvSpPr>
              <p:cNvPr id="28678" name="AutoShape 6"/>
              <p:cNvSpPr>
                <a:spLocks noChangeArrowheads="1"/>
              </p:cNvSpPr>
              <p:nvPr/>
            </p:nvSpPr>
            <p:spPr bwMode="auto">
              <a:xfrm>
                <a:off x="884" y="3203"/>
                <a:ext cx="1724" cy="544"/>
              </a:xfrm>
              <a:prstGeom prst="flowChartInputOutput">
                <a:avLst/>
              </a:prstGeom>
              <a:solidFill>
                <a:schemeClr val="accent1"/>
              </a:solidFill>
              <a:ln w="9525">
                <a:solidFill>
                  <a:schemeClr val="tx1"/>
                </a:solidFill>
                <a:miter lim="800000"/>
                <a:headEnd/>
                <a:tailEnd/>
              </a:ln>
              <a:effectLst/>
            </p:spPr>
            <p:txBody>
              <a:bodyPr wrap="none" anchor="ctr"/>
              <a:lstStyle/>
              <a:p>
                <a:endParaRPr lang="en-GB"/>
              </a:p>
            </p:txBody>
          </p:sp>
          <p:sp>
            <p:nvSpPr>
              <p:cNvPr id="28685" name="Freeform 13"/>
              <p:cNvSpPr>
                <a:spLocks/>
              </p:cNvSpPr>
              <p:nvPr/>
            </p:nvSpPr>
            <p:spPr bwMode="auto">
              <a:xfrm>
                <a:off x="975" y="3506"/>
                <a:ext cx="1406" cy="166"/>
              </a:xfrm>
              <a:custGeom>
                <a:avLst/>
                <a:gdLst/>
                <a:ahLst/>
                <a:cxnLst>
                  <a:cxn ang="0">
                    <a:pos x="0" y="106"/>
                  </a:cxn>
                  <a:cxn ang="0">
                    <a:pos x="272" y="15"/>
                  </a:cxn>
                  <a:cxn ang="0">
                    <a:pos x="499" y="106"/>
                  </a:cxn>
                  <a:cxn ang="0">
                    <a:pos x="816" y="151"/>
                  </a:cxn>
                  <a:cxn ang="0">
                    <a:pos x="1179" y="15"/>
                  </a:cxn>
                  <a:cxn ang="0">
                    <a:pos x="1406" y="60"/>
                  </a:cxn>
                </a:cxnLst>
                <a:rect l="0" t="0" r="r" b="b"/>
                <a:pathLst>
                  <a:path w="1406" h="166">
                    <a:moveTo>
                      <a:pt x="0" y="106"/>
                    </a:moveTo>
                    <a:cubicBezTo>
                      <a:pt x="94" y="60"/>
                      <a:pt x="189" y="15"/>
                      <a:pt x="272" y="15"/>
                    </a:cubicBezTo>
                    <a:cubicBezTo>
                      <a:pt x="355" y="15"/>
                      <a:pt x="408" y="83"/>
                      <a:pt x="499" y="106"/>
                    </a:cubicBezTo>
                    <a:cubicBezTo>
                      <a:pt x="590" y="129"/>
                      <a:pt x="703" y="166"/>
                      <a:pt x="816" y="151"/>
                    </a:cubicBezTo>
                    <a:cubicBezTo>
                      <a:pt x="929" y="136"/>
                      <a:pt x="1081" y="30"/>
                      <a:pt x="1179" y="15"/>
                    </a:cubicBezTo>
                    <a:cubicBezTo>
                      <a:pt x="1277" y="0"/>
                      <a:pt x="1341" y="30"/>
                      <a:pt x="1406" y="60"/>
                    </a:cubicBezTo>
                  </a:path>
                </a:pathLst>
              </a:custGeom>
              <a:noFill/>
              <a:ln w="9525" cap="flat">
                <a:solidFill>
                  <a:schemeClr val="tx1"/>
                </a:solidFill>
                <a:prstDash val="dash"/>
                <a:round/>
                <a:headEnd/>
                <a:tailEnd/>
              </a:ln>
              <a:effectLst/>
            </p:spPr>
            <p:txBody>
              <a:bodyPr/>
              <a:lstStyle/>
              <a:p>
                <a:endParaRPr lang="en-GB"/>
              </a:p>
            </p:txBody>
          </p:sp>
          <p:sp>
            <p:nvSpPr>
              <p:cNvPr id="28687" name="Freeform 15"/>
              <p:cNvSpPr>
                <a:spLocks/>
              </p:cNvSpPr>
              <p:nvPr/>
            </p:nvSpPr>
            <p:spPr bwMode="auto">
              <a:xfrm>
                <a:off x="1111" y="3203"/>
                <a:ext cx="1315" cy="302"/>
              </a:xfrm>
              <a:custGeom>
                <a:avLst/>
                <a:gdLst/>
                <a:ahLst/>
                <a:cxnLst>
                  <a:cxn ang="0">
                    <a:pos x="0" y="227"/>
                  </a:cxn>
                  <a:cxn ang="0">
                    <a:pos x="363" y="136"/>
                  </a:cxn>
                  <a:cxn ang="0">
                    <a:pos x="544" y="272"/>
                  </a:cxn>
                  <a:cxn ang="0">
                    <a:pos x="771" y="272"/>
                  </a:cxn>
                  <a:cxn ang="0">
                    <a:pos x="1089" y="91"/>
                  </a:cxn>
                  <a:cxn ang="0">
                    <a:pos x="1315" y="0"/>
                  </a:cxn>
                </a:cxnLst>
                <a:rect l="0" t="0" r="r" b="b"/>
                <a:pathLst>
                  <a:path w="1315" h="302">
                    <a:moveTo>
                      <a:pt x="0" y="227"/>
                    </a:moveTo>
                    <a:cubicBezTo>
                      <a:pt x="136" y="177"/>
                      <a:pt x="272" y="128"/>
                      <a:pt x="363" y="136"/>
                    </a:cubicBezTo>
                    <a:cubicBezTo>
                      <a:pt x="454" y="144"/>
                      <a:pt x="476" y="249"/>
                      <a:pt x="544" y="272"/>
                    </a:cubicBezTo>
                    <a:cubicBezTo>
                      <a:pt x="612" y="295"/>
                      <a:pt x="680" y="302"/>
                      <a:pt x="771" y="272"/>
                    </a:cubicBezTo>
                    <a:cubicBezTo>
                      <a:pt x="862" y="242"/>
                      <a:pt x="998" y="136"/>
                      <a:pt x="1089" y="91"/>
                    </a:cubicBezTo>
                    <a:cubicBezTo>
                      <a:pt x="1180" y="46"/>
                      <a:pt x="1247" y="23"/>
                      <a:pt x="1315" y="0"/>
                    </a:cubicBezTo>
                  </a:path>
                </a:pathLst>
              </a:custGeom>
              <a:noFill/>
              <a:ln w="9525" cap="flat">
                <a:solidFill>
                  <a:schemeClr val="tx1"/>
                </a:solidFill>
                <a:prstDash val="dash"/>
                <a:round/>
                <a:headEnd/>
                <a:tailEnd/>
              </a:ln>
              <a:effectLst/>
            </p:spPr>
            <p:txBody>
              <a:bodyPr/>
              <a:lstStyle/>
              <a:p>
                <a:endParaRPr lang="en-GB"/>
              </a:p>
            </p:txBody>
          </p:sp>
          <p:sp>
            <p:nvSpPr>
              <p:cNvPr id="28688" name="Freeform 16"/>
              <p:cNvSpPr>
                <a:spLocks/>
              </p:cNvSpPr>
              <p:nvPr/>
            </p:nvSpPr>
            <p:spPr bwMode="auto">
              <a:xfrm>
                <a:off x="1156" y="3203"/>
                <a:ext cx="953" cy="205"/>
              </a:xfrm>
              <a:custGeom>
                <a:avLst/>
                <a:gdLst/>
                <a:ahLst/>
                <a:cxnLst>
                  <a:cxn ang="0">
                    <a:pos x="0" y="91"/>
                  </a:cxn>
                  <a:cxn ang="0">
                    <a:pos x="182" y="46"/>
                  </a:cxn>
                  <a:cxn ang="0">
                    <a:pos x="454" y="136"/>
                  </a:cxn>
                  <a:cxn ang="0">
                    <a:pos x="681" y="182"/>
                  </a:cxn>
                  <a:cxn ang="0">
                    <a:pos x="953" y="0"/>
                  </a:cxn>
                </a:cxnLst>
                <a:rect l="0" t="0" r="r" b="b"/>
                <a:pathLst>
                  <a:path w="953" h="205">
                    <a:moveTo>
                      <a:pt x="0" y="91"/>
                    </a:moveTo>
                    <a:cubicBezTo>
                      <a:pt x="53" y="65"/>
                      <a:pt x="106" y="39"/>
                      <a:pt x="182" y="46"/>
                    </a:cubicBezTo>
                    <a:cubicBezTo>
                      <a:pt x="258" y="53"/>
                      <a:pt x="371" y="113"/>
                      <a:pt x="454" y="136"/>
                    </a:cubicBezTo>
                    <a:cubicBezTo>
                      <a:pt x="537" y="159"/>
                      <a:pt x="598" y="205"/>
                      <a:pt x="681" y="182"/>
                    </a:cubicBezTo>
                    <a:cubicBezTo>
                      <a:pt x="764" y="159"/>
                      <a:pt x="858" y="79"/>
                      <a:pt x="953" y="0"/>
                    </a:cubicBezTo>
                  </a:path>
                </a:pathLst>
              </a:custGeom>
              <a:noFill/>
              <a:ln w="9525" cap="flat">
                <a:solidFill>
                  <a:schemeClr val="tx1"/>
                </a:solidFill>
                <a:prstDash val="dash"/>
                <a:round/>
                <a:headEnd/>
                <a:tailEnd/>
              </a:ln>
              <a:effectLst/>
            </p:spPr>
            <p:txBody>
              <a:bodyPr/>
              <a:lstStyle/>
              <a:p>
                <a:endParaRPr lang="en-GB"/>
              </a:p>
            </p:txBody>
          </p:sp>
        </p:grpSp>
        <p:grpSp>
          <p:nvGrpSpPr>
            <p:cNvPr id="5" name="Group 21"/>
            <p:cNvGrpSpPr>
              <a:grpSpLocks/>
            </p:cNvGrpSpPr>
            <p:nvPr/>
          </p:nvGrpSpPr>
          <p:grpSpPr bwMode="auto">
            <a:xfrm>
              <a:off x="3107" y="1344"/>
              <a:ext cx="1724" cy="544"/>
              <a:chOff x="3560" y="1298"/>
              <a:chExt cx="1724" cy="544"/>
            </a:xfrm>
          </p:grpSpPr>
          <p:sp>
            <p:nvSpPr>
              <p:cNvPr id="28676" name="AutoShape 4"/>
              <p:cNvSpPr>
                <a:spLocks noChangeArrowheads="1"/>
              </p:cNvSpPr>
              <p:nvPr/>
            </p:nvSpPr>
            <p:spPr bwMode="auto">
              <a:xfrm>
                <a:off x="3560" y="1298"/>
                <a:ext cx="1724" cy="544"/>
              </a:xfrm>
              <a:prstGeom prst="flowChartInputOutput">
                <a:avLst/>
              </a:prstGeom>
              <a:solidFill>
                <a:schemeClr val="accent1"/>
              </a:solidFill>
              <a:ln w="9525">
                <a:solidFill>
                  <a:schemeClr val="tx1"/>
                </a:solidFill>
                <a:miter lim="800000"/>
                <a:headEnd/>
                <a:tailEnd/>
              </a:ln>
              <a:effectLst/>
            </p:spPr>
            <p:txBody>
              <a:bodyPr wrap="none" anchor="ctr"/>
              <a:lstStyle/>
              <a:p>
                <a:endParaRPr lang="en-GB"/>
              </a:p>
            </p:txBody>
          </p:sp>
          <p:sp>
            <p:nvSpPr>
              <p:cNvPr id="28691" name="Line 19"/>
              <p:cNvSpPr>
                <a:spLocks noChangeShapeType="1"/>
              </p:cNvSpPr>
              <p:nvPr/>
            </p:nvSpPr>
            <p:spPr bwMode="auto">
              <a:xfrm flipV="1">
                <a:off x="3742" y="1298"/>
                <a:ext cx="1406" cy="272"/>
              </a:xfrm>
              <a:prstGeom prst="line">
                <a:avLst/>
              </a:prstGeom>
              <a:noFill/>
              <a:ln w="38100" cmpd="dbl">
                <a:solidFill>
                  <a:srgbClr val="FF0000"/>
                </a:solidFill>
                <a:round/>
                <a:headEnd/>
                <a:tailEnd/>
              </a:ln>
              <a:effectLst/>
            </p:spPr>
            <p:txBody>
              <a:bodyPr/>
              <a:lstStyle/>
              <a:p>
                <a:endParaRPr lang="en-GB"/>
              </a:p>
            </p:txBody>
          </p:sp>
          <p:sp>
            <p:nvSpPr>
              <p:cNvPr id="28692" name="Line 20"/>
              <p:cNvSpPr>
                <a:spLocks noChangeShapeType="1"/>
              </p:cNvSpPr>
              <p:nvPr/>
            </p:nvSpPr>
            <p:spPr bwMode="auto">
              <a:xfrm>
                <a:off x="4422" y="1434"/>
                <a:ext cx="363" cy="408"/>
              </a:xfrm>
              <a:prstGeom prst="line">
                <a:avLst/>
              </a:prstGeom>
              <a:noFill/>
              <a:ln w="38100" cmpd="dbl">
                <a:solidFill>
                  <a:srgbClr val="FF0000"/>
                </a:solidFill>
                <a:round/>
                <a:headEnd/>
                <a:tailEnd/>
              </a:ln>
              <a:effectLst/>
            </p:spPr>
            <p:txBody>
              <a:bodyPr/>
              <a:lstStyle/>
              <a:p>
                <a:endParaRPr lang="en-GB"/>
              </a:p>
            </p:txBody>
          </p:sp>
        </p:grpSp>
        <p:grpSp>
          <p:nvGrpSpPr>
            <p:cNvPr id="6" name="Group 23"/>
            <p:cNvGrpSpPr>
              <a:grpSpLocks/>
            </p:cNvGrpSpPr>
            <p:nvPr/>
          </p:nvGrpSpPr>
          <p:grpSpPr bwMode="auto">
            <a:xfrm>
              <a:off x="3016" y="2205"/>
              <a:ext cx="1724" cy="545"/>
              <a:chOff x="3560" y="2205"/>
              <a:chExt cx="1724" cy="545"/>
            </a:xfrm>
          </p:grpSpPr>
          <p:sp>
            <p:nvSpPr>
              <p:cNvPr id="28680" name="AutoShape 8"/>
              <p:cNvSpPr>
                <a:spLocks noChangeArrowheads="1"/>
              </p:cNvSpPr>
              <p:nvPr/>
            </p:nvSpPr>
            <p:spPr bwMode="auto">
              <a:xfrm>
                <a:off x="3560" y="2205"/>
                <a:ext cx="1724" cy="544"/>
              </a:xfrm>
              <a:prstGeom prst="flowChartInputOutput">
                <a:avLst/>
              </a:prstGeom>
              <a:noFill/>
              <a:ln w="9525">
                <a:solidFill>
                  <a:schemeClr val="tx1"/>
                </a:solidFill>
                <a:miter lim="800000"/>
                <a:headEnd/>
                <a:tailEnd/>
              </a:ln>
              <a:effectLst/>
            </p:spPr>
            <p:txBody>
              <a:bodyPr wrap="none" anchor="ctr"/>
              <a:lstStyle/>
              <a:p>
                <a:endParaRPr lang="en-GB"/>
              </a:p>
            </p:txBody>
          </p:sp>
          <p:sp>
            <p:nvSpPr>
              <p:cNvPr id="28694" name="Freeform 22"/>
              <p:cNvSpPr>
                <a:spLocks/>
              </p:cNvSpPr>
              <p:nvPr/>
            </p:nvSpPr>
            <p:spPr bwMode="auto">
              <a:xfrm>
                <a:off x="4195" y="2205"/>
                <a:ext cx="242" cy="545"/>
              </a:xfrm>
              <a:custGeom>
                <a:avLst/>
                <a:gdLst/>
                <a:ahLst/>
                <a:cxnLst>
                  <a:cxn ang="0">
                    <a:pos x="0" y="545"/>
                  </a:cxn>
                  <a:cxn ang="0">
                    <a:pos x="137" y="409"/>
                  </a:cxn>
                  <a:cxn ang="0">
                    <a:pos x="227" y="227"/>
                  </a:cxn>
                  <a:cxn ang="0">
                    <a:pos x="46" y="0"/>
                  </a:cxn>
                </a:cxnLst>
                <a:rect l="0" t="0" r="r" b="b"/>
                <a:pathLst>
                  <a:path w="242" h="545">
                    <a:moveTo>
                      <a:pt x="0" y="545"/>
                    </a:moveTo>
                    <a:cubicBezTo>
                      <a:pt x="49" y="503"/>
                      <a:pt x="99" y="462"/>
                      <a:pt x="137" y="409"/>
                    </a:cubicBezTo>
                    <a:cubicBezTo>
                      <a:pt x="175" y="356"/>
                      <a:pt x="242" y="295"/>
                      <a:pt x="227" y="227"/>
                    </a:cubicBezTo>
                    <a:cubicBezTo>
                      <a:pt x="212" y="159"/>
                      <a:pt x="129" y="79"/>
                      <a:pt x="46" y="0"/>
                    </a:cubicBezTo>
                  </a:path>
                </a:pathLst>
              </a:custGeom>
              <a:noFill/>
              <a:ln w="38100" cmpd="sng">
                <a:solidFill>
                  <a:srgbClr val="0000FF"/>
                </a:solidFill>
                <a:round/>
                <a:headEnd type="none" w="med" len="med"/>
                <a:tailEnd type="triangle" w="med" len="med"/>
              </a:ln>
              <a:effectLst/>
            </p:spPr>
            <p:txBody>
              <a:bodyPr/>
              <a:lstStyle/>
              <a:p>
                <a:endParaRPr lang="en-GB"/>
              </a:p>
            </p:txBody>
          </p:sp>
        </p:grpSp>
        <p:sp>
          <p:nvSpPr>
            <p:cNvPr id="28696" name="Line 24"/>
            <p:cNvSpPr>
              <a:spLocks noChangeShapeType="1"/>
            </p:cNvSpPr>
            <p:nvPr/>
          </p:nvSpPr>
          <p:spPr bwMode="auto">
            <a:xfrm flipV="1">
              <a:off x="2880" y="1888"/>
              <a:ext cx="227" cy="2177"/>
            </a:xfrm>
            <a:prstGeom prst="line">
              <a:avLst/>
            </a:prstGeom>
            <a:noFill/>
            <a:ln w="9525">
              <a:solidFill>
                <a:schemeClr val="tx1"/>
              </a:solidFill>
              <a:round/>
              <a:headEnd/>
              <a:tailEnd/>
            </a:ln>
            <a:effectLst/>
          </p:spPr>
          <p:txBody>
            <a:bodyPr/>
            <a:lstStyle/>
            <a:p>
              <a:endParaRPr lang="en-GB"/>
            </a:p>
          </p:txBody>
        </p:sp>
        <p:sp>
          <p:nvSpPr>
            <p:cNvPr id="28697" name="Line 25"/>
            <p:cNvSpPr>
              <a:spLocks noChangeShapeType="1"/>
            </p:cNvSpPr>
            <p:nvPr/>
          </p:nvSpPr>
          <p:spPr bwMode="auto">
            <a:xfrm flipV="1">
              <a:off x="4241" y="1842"/>
              <a:ext cx="272" cy="2223"/>
            </a:xfrm>
            <a:prstGeom prst="line">
              <a:avLst/>
            </a:prstGeom>
            <a:noFill/>
            <a:ln w="9525">
              <a:solidFill>
                <a:schemeClr val="tx1"/>
              </a:solidFill>
              <a:round/>
              <a:headEnd/>
              <a:tailEnd/>
            </a:ln>
            <a:effectLst/>
          </p:spPr>
          <p:txBody>
            <a:bodyPr/>
            <a:lstStyle/>
            <a:p>
              <a:endParaRPr lang="en-GB"/>
            </a:p>
          </p:txBody>
        </p:sp>
        <p:sp>
          <p:nvSpPr>
            <p:cNvPr id="28698" name="Line 26"/>
            <p:cNvSpPr>
              <a:spLocks noChangeShapeType="1"/>
            </p:cNvSpPr>
            <p:nvPr/>
          </p:nvSpPr>
          <p:spPr bwMode="auto">
            <a:xfrm flipH="1">
              <a:off x="4604" y="1344"/>
              <a:ext cx="226" cy="2177"/>
            </a:xfrm>
            <a:prstGeom prst="line">
              <a:avLst/>
            </a:prstGeom>
            <a:noFill/>
            <a:ln w="9525">
              <a:solidFill>
                <a:schemeClr val="tx1"/>
              </a:solidFill>
              <a:round/>
              <a:headEnd/>
              <a:tailEnd/>
            </a:ln>
            <a:effectLst/>
          </p:spPr>
          <p:txBody>
            <a:bodyPr/>
            <a:lstStyle/>
            <a:p>
              <a:endParaRPr lang="en-GB"/>
            </a:p>
          </p:txBody>
        </p:sp>
      </p:grpSp>
      <p:sp>
        <p:nvSpPr>
          <p:cNvPr id="28700" name="Text Box 28"/>
          <p:cNvSpPr txBox="1">
            <a:spLocks noChangeArrowheads="1"/>
          </p:cNvSpPr>
          <p:nvPr/>
        </p:nvSpPr>
        <p:spPr bwMode="auto">
          <a:xfrm>
            <a:off x="5003800" y="2060575"/>
            <a:ext cx="1712913" cy="4133850"/>
          </a:xfrm>
          <a:prstGeom prst="rect">
            <a:avLst/>
          </a:prstGeom>
          <a:noFill/>
          <a:ln w="9525">
            <a:noFill/>
            <a:miter lim="800000"/>
            <a:headEnd/>
            <a:tailEnd/>
          </a:ln>
          <a:effectLst/>
        </p:spPr>
        <p:txBody>
          <a:bodyPr>
            <a:spAutoFit/>
          </a:bodyPr>
          <a:lstStyle/>
          <a:p>
            <a:r>
              <a:rPr lang="en-GB" sz="1400" b="1"/>
              <a:t>Human activity</a:t>
            </a:r>
          </a:p>
          <a:p>
            <a:endParaRPr lang="en-GB" sz="1400" b="1"/>
          </a:p>
          <a:p>
            <a:endParaRPr lang="en-GB" sz="1400" b="1"/>
          </a:p>
          <a:p>
            <a:endParaRPr lang="en-GB" sz="1400" b="1"/>
          </a:p>
          <a:p>
            <a:endParaRPr lang="en-GB" sz="1400" b="1"/>
          </a:p>
          <a:p>
            <a:endParaRPr lang="en-GB" sz="1400" b="1"/>
          </a:p>
          <a:p>
            <a:endParaRPr lang="en-GB" sz="1400" b="1"/>
          </a:p>
          <a:p>
            <a:r>
              <a:rPr lang="en-GB" sz="1400" b="1"/>
              <a:t>Rivers</a:t>
            </a:r>
          </a:p>
          <a:p>
            <a:endParaRPr lang="en-GB" sz="1400" b="1"/>
          </a:p>
          <a:p>
            <a:endParaRPr lang="en-GB" sz="1400" b="1"/>
          </a:p>
          <a:p>
            <a:endParaRPr lang="en-GB" sz="1400" b="1"/>
          </a:p>
          <a:p>
            <a:endParaRPr lang="en-GB" sz="1400" b="1"/>
          </a:p>
          <a:p>
            <a:r>
              <a:rPr lang="en-GB" sz="1400" b="1"/>
              <a:t>Contours</a:t>
            </a:r>
          </a:p>
          <a:p>
            <a:endParaRPr lang="en-GB" sz="1400" b="1"/>
          </a:p>
          <a:p>
            <a:endParaRPr lang="en-GB" sz="1400" b="1"/>
          </a:p>
          <a:p>
            <a:endParaRPr lang="en-GB" sz="1400" b="1"/>
          </a:p>
          <a:p>
            <a:endParaRPr lang="en-GB" sz="1400" b="1"/>
          </a:p>
          <a:p>
            <a:endParaRPr lang="en-GB" sz="1400" b="1"/>
          </a:p>
          <a:p>
            <a:r>
              <a:rPr lang="en-GB" sz="1400" b="1"/>
              <a:t>Geology</a:t>
            </a:r>
          </a:p>
        </p:txBody>
      </p:sp>
      <p:sp>
        <p:nvSpPr>
          <p:cNvPr id="28701" name="Rectangle 29"/>
          <p:cNvSpPr>
            <a:spLocks noChangeArrowheads="1"/>
          </p:cNvSpPr>
          <p:nvPr/>
        </p:nvSpPr>
        <p:spPr bwMode="auto">
          <a:xfrm>
            <a:off x="5003800" y="1557338"/>
            <a:ext cx="4140200" cy="4824412"/>
          </a:xfrm>
          <a:prstGeom prst="rect">
            <a:avLst/>
          </a:prstGeom>
          <a:noFill/>
          <a:ln w="9525">
            <a:solidFill>
              <a:schemeClr val="tx1"/>
            </a:solidFill>
            <a:miter lim="800000"/>
            <a:headEnd/>
            <a:tailEnd/>
          </a:ln>
          <a:effectLst/>
        </p:spPr>
        <p:txBody>
          <a:bodyPr wrap="none" anchor="ctr"/>
          <a:lstStyle/>
          <a:p>
            <a:endParaRPr lang="en-GB"/>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endParaRPr lang="en-US"/>
          </a:p>
        </p:txBody>
      </p:sp>
      <p:sp>
        <p:nvSpPr>
          <p:cNvPr id="29699" name="Rectangle 3"/>
          <p:cNvSpPr>
            <a:spLocks noGrp="1" noChangeArrowheads="1"/>
          </p:cNvSpPr>
          <p:nvPr>
            <p:ph type="body" idx="1"/>
          </p:nvPr>
        </p:nvSpPr>
        <p:spPr/>
        <p:txBody>
          <a:bodyPr/>
          <a:lstStyle/>
          <a:p>
            <a:pPr>
              <a:lnSpc>
                <a:spcPct val="80000"/>
              </a:lnSpc>
              <a:buFont typeface="Wingdings" pitchFamily="2" charset="2"/>
              <a:buNone/>
            </a:pPr>
            <a:r>
              <a:rPr lang="en-GB" sz="1800" dirty="0">
                <a:solidFill>
                  <a:srgbClr val="000000"/>
                </a:solidFill>
                <a:effectLst/>
                <a:latin typeface="Calibri" pitchFamily="34" charset="0"/>
              </a:rPr>
              <a:t>Types of information that can be used to reconstruct landscapes:</a:t>
            </a:r>
          </a:p>
          <a:p>
            <a:pPr>
              <a:lnSpc>
                <a:spcPct val="80000"/>
              </a:lnSpc>
              <a:buFont typeface="Wingdings" pitchFamily="2" charset="2"/>
              <a:buNone/>
            </a:pPr>
            <a:endParaRPr lang="en-GB" sz="1800" dirty="0">
              <a:solidFill>
                <a:srgbClr val="000000"/>
              </a:solidFill>
              <a:effectLst/>
              <a:latin typeface="Calibri" pitchFamily="34" charset="0"/>
            </a:endParaRPr>
          </a:p>
          <a:p>
            <a:pPr>
              <a:lnSpc>
                <a:spcPct val="80000"/>
              </a:lnSpc>
            </a:pPr>
            <a:r>
              <a:rPr lang="en-GB" sz="1800" dirty="0">
                <a:solidFill>
                  <a:srgbClr val="000000"/>
                </a:solidFill>
                <a:effectLst/>
                <a:latin typeface="Calibri" pitchFamily="34" charset="0"/>
              </a:rPr>
              <a:t>Physical geological data on bedrock types and underlying bedrock structures.</a:t>
            </a:r>
          </a:p>
          <a:p>
            <a:pPr>
              <a:lnSpc>
                <a:spcPct val="80000"/>
              </a:lnSpc>
              <a:buFont typeface="Wingdings" pitchFamily="2" charset="2"/>
              <a:buNone/>
            </a:pPr>
            <a:endParaRPr lang="en-GB" sz="1800" dirty="0">
              <a:solidFill>
                <a:srgbClr val="000000"/>
              </a:solidFill>
              <a:effectLst/>
              <a:latin typeface="Calibri" pitchFamily="34" charset="0"/>
            </a:endParaRPr>
          </a:p>
          <a:p>
            <a:pPr>
              <a:lnSpc>
                <a:spcPct val="80000"/>
              </a:lnSpc>
            </a:pPr>
            <a:r>
              <a:rPr lang="en-GB" sz="1800" dirty="0">
                <a:solidFill>
                  <a:srgbClr val="000000"/>
                </a:solidFill>
                <a:effectLst/>
                <a:latin typeface="Calibri" pitchFamily="34" charset="0"/>
              </a:rPr>
              <a:t>Physical information on superficial sediments and soil types.</a:t>
            </a:r>
          </a:p>
          <a:p>
            <a:pPr>
              <a:lnSpc>
                <a:spcPct val="80000"/>
              </a:lnSpc>
              <a:buFont typeface="Wingdings" pitchFamily="2" charset="2"/>
              <a:buNone/>
            </a:pPr>
            <a:endParaRPr lang="en-GB" sz="1800" dirty="0">
              <a:solidFill>
                <a:srgbClr val="000000"/>
              </a:solidFill>
              <a:effectLst/>
              <a:latin typeface="Calibri" pitchFamily="34" charset="0"/>
            </a:endParaRPr>
          </a:p>
          <a:p>
            <a:pPr>
              <a:lnSpc>
                <a:spcPct val="80000"/>
              </a:lnSpc>
            </a:pPr>
            <a:r>
              <a:rPr lang="en-GB" sz="1800" dirty="0">
                <a:solidFill>
                  <a:srgbClr val="000000"/>
                </a:solidFill>
                <a:effectLst/>
                <a:latin typeface="Calibri" pitchFamily="34" charset="0"/>
              </a:rPr>
              <a:t>Vegetation and associated animal life.</a:t>
            </a:r>
          </a:p>
          <a:p>
            <a:pPr>
              <a:lnSpc>
                <a:spcPct val="80000"/>
              </a:lnSpc>
              <a:buFont typeface="Wingdings" pitchFamily="2" charset="2"/>
              <a:buNone/>
            </a:pPr>
            <a:endParaRPr lang="en-GB" sz="1800" dirty="0">
              <a:solidFill>
                <a:srgbClr val="000000"/>
              </a:solidFill>
              <a:effectLst/>
              <a:latin typeface="Calibri" pitchFamily="34" charset="0"/>
            </a:endParaRPr>
          </a:p>
          <a:p>
            <a:pPr>
              <a:lnSpc>
                <a:spcPct val="80000"/>
              </a:lnSpc>
            </a:pPr>
            <a:r>
              <a:rPr lang="en-GB" sz="1800" dirty="0">
                <a:solidFill>
                  <a:srgbClr val="000000"/>
                </a:solidFill>
                <a:effectLst/>
                <a:latin typeface="Calibri" pitchFamily="34" charset="0"/>
              </a:rPr>
              <a:t>Archaeological remains.</a:t>
            </a:r>
          </a:p>
          <a:p>
            <a:pPr>
              <a:lnSpc>
                <a:spcPct val="80000"/>
              </a:lnSpc>
              <a:buFont typeface="Wingdings" pitchFamily="2" charset="2"/>
              <a:buNone/>
            </a:pPr>
            <a:endParaRPr lang="en-GB" sz="1800" dirty="0">
              <a:solidFill>
                <a:srgbClr val="000000"/>
              </a:solidFill>
              <a:effectLst/>
              <a:latin typeface="Calibri" pitchFamily="34" charset="0"/>
            </a:endParaRPr>
          </a:p>
          <a:p>
            <a:pPr>
              <a:lnSpc>
                <a:spcPct val="80000"/>
              </a:lnSpc>
            </a:pPr>
            <a:r>
              <a:rPr lang="en-GB" sz="1800" dirty="0">
                <a:solidFill>
                  <a:srgbClr val="000000"/>
                </a:solidFill>
                <a:effectLst/>
                <a:latin typeface="Calibri" pitchFamily="34" charset="0"/>
              </a:rPr>
              <a:t>These material information classes need to be viewed through models providing information on climate change, human subsistence, human behaviour and human beliefs.</a:t>
            </a:r>
          </a:p>
          <a:p>
            <a:pPr>
              <a:lnSpc>
                <a:spcPct val="80000"/>
              </a:lnSpc>
              <a:buFont typeface="Wingdings" pitchFamily="2" charset="2"/>
              <a:buNone/>
            </a:pPr>
            <a:r>
              <a:rPr lang="en-GB" sz="1800" dirty="0"/>
              <a:t/>
            </a:r>
            <a:br>
              <a:rPr lang="en-GB" sz="1800" dirty="0"/>
            </a:br>
            <a:endParaRPr lang="en-GB" sz="1800" dirty="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dirty="0">
                <a:solidFill>
                  <a:srgbClr val="000000"/>
                </a:solidFill>
                <a:effectLst/>
                <a:latin typeface="Calibri" pitchFamily="34" charset="0"/>
              </a:rPr>
              <a:t>Environments</a:t>
            </a:r>
          </a:p>
        </p:txBody>
      </p:sp>
      <p:sp>
        <p:nvSpPr>
          <p:cNvPr id="10243" name="Rectangle 3"/>
          <p:cNvSpPr>
            <a:spLocks noGrp="1" noChangeArrowheads="1"/>
          </p:cNvSpPr>
          <p:nvPr>
            <p:ph type="body" idx="1"/>
          </p:nvPr>
        </p:nvSpPr>
        <p:spPr/>
        <p:txBody>
          <a:bodyPr/>
          <a:lstStyle/>
          <a:p>
            <a:r>
              <a:rPr lang="en-GB" dirty="0">
                <a:solidFill>
                  <a:srgbClr val="000000"/>
                </a:solidFill>
                <a:effectLst/>
                <a:latin typeface="Calibri" pitchFamily="34" charset="0"/>
              </a:rPr>
              <a:t>What do we mean by the environment?</a:t>
            </a:r>
          </a:p>
          <a:p>
            <a:r>
              <a:rPr lang="en-GB" dirty="0">
                <a:solidFill>
                  <a:srgbClr val="000000"/>
                </a:solidFill>
                <a:effectLst/>
                <a:latin typeface="Calibri" pitchFamily="34" charset="0"/>
              </a:rPr>
              <a:t>What does the environment contain?</a:t>
            </a:r>
          </a:p>
          <a:p>
            <a:r>
              <a:rPr lang="en-GB" dirty="0">
                <a:solidFill>
                  <a:srgbClr val="000000"/>
                </a:solidFill>
                <a:effectLst/>
                <a:latin typeface="Calibri" pitchFamily="34" charset="0"/>
              </a:rPr>
              <a:t>How large an area do we have to concern ourselves with?</a:t>
            </a:r>
          </a:p>
          <a:p>
            <a:r>
              <a:rPr lang="en-GB" dirty="0">
                <a:solidFill>
                  <a:srgbClr val="000000"/>
                </a:solidFill>
                <a:effectLst/>
                <a:latin typeface="Calibri" pitchFamily="34" charset="0"/>
              </a:rPr>
              <a:t>How do our classes of data fit and reflect the environment?</a:t>
            </a:r>
          </a:p>
          <a:p>
            <a:r>
              <a:rPr lang="en-GB" dirty="0">
                <a:solidFill>
                  <a:srgbClr val="000000"/>
                </a:solidFill>
                <a:effectLst/>
                <a:latin typeface="Calibri" pitchFamily="34" charset="0"/>
              </a:rPr>
              <a:t>What types of questions can we hope to answer with our data?</a:t>
            </a:r>
          </a:p>
          <a:p>
            <a:endParaRPr lang="en-GB" dirty="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9" name="Rectangle 11"/>
          <p:cNvSpPr>
            <a:spLocks noGrp="1" noChangeArrowheads="1"/>
          </p:cNvSpPr>
          <p:nvPr>
            <p:ph type="title"/>
          </p:nvPr>
        </p:nvSpPr>
        <p:spPr/>
        <p:txBody>
          <a:bodyPr/>
          <a:lstStyle/>
          <a:p>
            <a:endParaRPr lang="en-US"/>
          </a:p>
        </p:txBody>
      </p:sp>
      <p:pic>
        <p:nvPicPr>
          <p:cNvPr id="37895" name="Picture 7" descr="Kent_borehole_locations"/>
          <p:cNvPicPr>
            <a:picLocks noGrp="1" noChangeAspect="1" noChangeArrowheads="1"/>
          </p:cNvPicPr>
          <p:nvPr>
            <p:ph sz="quarter" idx="2"/>
          </p:nvPr>
        </p:nvPicPr>
        <p:blipFill>
          <a:blip r:embed="rId3" cstate="print"/>
          <a:srcRect/>
          <a:stretch>
            <a:fillRect/>
          </a:stretch>
        </p:blipFill>
        <p:spPr>
          <a:xfrm>
            <a:off x="250825" y="333375"/>
            <a:ext cx="6913563" cy="4892675"/>
          </a:xfrm>
          <a:noFill/>
          <a:ln/>
        </p:spPr>
      </p:pic>
      <p:pic>
        <p:nvPicPr>
          <p:cNvPr id="37898" name="Picture 10" descr="OS_map"/>
          <p:cNvPicPr>
            <a:picLocks noGrp="1" noChangeAspect="1" noChangeArrowheads="1"/>
          </p:cNvPicPr>
          <p:nvPr>
            <p:ph sz="quarter" idx="3"/>
          </p:nvPr>
        </p:nvPicPr>
        <p:blipFill>
          <a:blip r:embed="rId4" cstate="print"/>
          <a:srcRect/>
          <a:stretch>
            <a:fillRect/>
          </a:stretch>
        </p:blipFill>
        <p:spPr>
          <a:xfrm>
            <a:off x="3851275" y="2998788"/>
            <a:ext cx="3090863" cy="2189162"/>
          </a:xfrm>
          <a:noFill/>
          <a:ln/>
        </p:spPr>
      </p:pic>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81" name="Rectangle 5"/>
          <p:cNvSpPr>
            <a:spLocks noGrp="1" noChangeArrowheads="1"/>
          </p:cNvSpPr>
          <p:nvPr>
            <p:ph type="title"/>
          </p:nvPr>
        </p:nvSpPr>
        <p:spPr/>
        <p:txBody>
          <a:bodyPr/>
          <a:lstStyle/>
          <a:p>
            <a:endParaRPr lang="en-US"/>
          </a:p>
        </p:txBody>
      </p:sp>
      <p:pic>
        <p:nvPicPr>
          <p:cNvPr id="50180" name="Picture 4" descr="352BBBE8"/>
          <p:cNvPicPr>
            <a:picLocks noGrp="1" noChangeAspect="1" noChangeArrowheads="1"/>
          </p:cNvPicPr>
          <p:nvPr>
            <p:ph idx="1"/>
          </p:nvPr>
        </p:nvPicPr>
        <p:blipFill>
          <a:blip r:embed="rId3" cstate="print"/>
          <a:srcRect/>
          <a:stretch>
            <a:fillRect/>
          </a:stretch>
        </p:blipFill>
        <p:spPr>
          <a:xfrm>
            <a:off x="1116013" y="620713"/>
            <a:ext cx="7002462" cy="5759450"/>
          </a:xfrm>
          <a:noFill/>
          <a:ln/>
        </p:spPr>
      </p:pic>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7" name="Rectangle 5"/>
          <p:cNvSpPr>
            <a:spLocks noGrp="1" noChangeArrowheads="1"/>
          </p:cNvSpPr>
          <p:nvPr>
            <p:ph type="title"/>
          </p:nvPr>
        </p:nvSpPr>
        <p:spPr/>
        <p:txBody>
          <a:bodyPr/>
          <a:lstStyle/>
          <a:p>
            <a:endParaRPr lang="en-US"/>
          </a:p>
        </p:txBody>
      </p:sp>
      <p:pic>
        <p:nvPicPr>
          <p:cNvPr id="54276" name="Picture 4" descr="539693B4"/>
          <p:cNvPicPr>
            <a:picLocks noGrp="1" noChangeAspect="1" noChangeArrowheads="1"/>
          </p:cNvPicPr>
          <p:nvPr>
            <p:ph idx="1"/>
          </p:nvPr>
        </p:nvPicPr>
        <p:blipFill>
          <a:blip r:embed="rId3" cstate="print"/>
          <a:srcRect/>
          <a:stretch>
            <a:fillRect/>
          </a:stretch>
        </p:blipFill>
        <p:spPr>
          <a:xfrm>
            <a:off x="250825" y="1628775"/>
            <a:ext cx="8686800" cy="4433888"/>
          </a:xfrm>
          <a:noFill/>
          <a:ln/>
        </p:spPr>
      </p:pic>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5" name="Rectangle 5"/>
          <p:cNvSpPr>
            <a:spLocks noGrp="1" noChangeArrowheads="1"/>
          </p:cNvSpPr>
          <p:nvPr>
            <p:ph type="title"/>
          </p:nvPr>
        </p:nvSpPr>
        <p:spPr/>
        <p:txBody>
          <a:bodyPr/>
          <a:lstStyle/>
          <a:p>
            <a:endParaRPr lang="en-US"/>
          </a:p>
        </p:txBody>
      </p:sp>
      <p:pic>
        <p:nvPicPr>
          <p:cNvPr id="56324" name="Picture 4" descr="C6F597E2"/>
          <p:cNvPicPr>
            <a:picLocks noGrp="1" noChangeAspect="1" noChangeArrowheads="1"/>
          </p:cNvPicPr>
          <p:nvPr>
            <p:ph idx="1"/>
          </p:nvPr>
        </p:nvPicPr>
        <p:blipFill>
          <a:blip r:embed="rId3" cstate="print"/>
          <a:srcRect/>
          <a:stretch>
            <a:fillRect/>
          </a:stretch>
        </p:blipFill>
        <p:spPr>
          <a:xfrm>
            <a:off x="250825" y="260350"/>
            <a:ext cx="8713788" cy="6321425"/>
          </a:xfrm>
          <a:noFill/>
          <a:ln/>
        </p:spPr>
      </p:pic>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6" name="Rectangle 8"/>
          <p:cNvSpPr>
            <a:spLocks noGrp="1" noChangeArrowheads="1"/>
          </p:cNvSpPr>
          <p:nvPr>
            <p:ph type="title"/>
          </p:nvPr>
        </p:nvSpPr>
        <p:spPr/>
        <p:txBody>
          <a:bodyPr/>
          <a:lstStyle/>
          <a:p>
            <a:r>
              <a:rPr lang="en-GB" dirty="0">
                <a:solidFill>
                  <a:srgbClr val="000000"/>
                </a:solidFill>
                <a:effectLst/>
                <a:latin typeface="Calibri" pitchFamily="34" charset="0"/>
              </a:rPr>
              <a:t>Volcanic preservation</a:t>
            </a:r>
          </a:p>
        </p:txBody>
      </p:sp>
      <p:sp>
        <p:nvSpPr>
          <p:cNvPr id="83977" name="Rectangle 9"/>
          <p:cNvSpPr>
            <a:spLocks noGrp="1" noChangeArrowheads="1"/>
          </p:cNvSpPr>
          <p:nvPr>
            <p:ph type="body" sz="half" idx="1"/>
          </p:nvPr>
        </p:nvSpPr>
        <p:spPr>
          <a:xfrm>
            <a:off x="1331913" y="5676900"/>
            <a:ext cx="6707187" cy="1181100"/>
          </a:xfrm>
        </p:spPr>
        <p:txBody>
          <a:bodyPr/>
          <a:lstStyle/>
          <a:p>
            <a:pPr>
              <a:buFont typeface="Wingdings" pitchFamily="2" charset="2"/>
              <a:buNone/>
            </a:pPr>
            <a:r>
              <a:rPr lang="en-GB" sz="2800" dirty="0">
                <a:solidFill>
                  <a:srgbClr val="000000"/>
                </a:solidFill>
                <a:effectLst/>
                <a:latin typeface="Calibri" pitchFamily="34" charset="0"/>
              </a:rPr>
              <a:t>The 79 eruption of Vesuvius had two distinct phases</a:t>
            </a:r>
          </a:p>
          <a:p>
            <a:endParaRPr lang="en-GB" sz="2800" dirty="0"/>
          </a:p>
          <a:p>
            <a:endParaRPr lang="en-GB" sz="2800" dirty="0"/>
          </a:p>
        </p:txBody>
      </p:sp>
      <p:pic>
        <p:nvPicPr>
          <p:cNvPr id="83979" name="Picture 11" descr="A CGI image showing Vesuvius erupting behind Pompeii"/>
          <p:cNvPicPr>
            <a:picLocks noGrp="1" noChangeAspect="1" noChangeArrowheads="1"/>
          </p:cNvPicPr>
          <p:nvPr>
            <p:ph sz="half" idx="2"/>
          </p:nvPr>
        </p:nvPicPr>
        <p:blipFill>
          <a:blip r:embed="rId3" cstate="print"/>
          <a:srcRect/>
          <a:stretch>
            <a:fillRect/>
          </a:stretch>
        </p:blipFill>
        <p:spPr>
          <a:xfrm>
            <a:off x="3563938" y="1700213"/>
            <a:ext cx="3179762" cy="3816350"/>
          </a:xfrm>
          <a:noFill/>
          <a:ln/>
        </p:spPr>
      </p:pic>
      <p:sp>
        <p:nvSpPr>
          <p:cNvPr id="83981" name="Text Box 13"/>
          <p:cNvSpPr txBox="1">
            <a:spLocks noChangeArrowheads="1"/>
          </p:cNvSpPr>
          <p:nvPr/>
        </p:nvSpPr>
        <p:spPr bwMode="auto">
          <a:xfrm>
            <a:off x="592138" y="2297113"/>
            <a:ext cx="2060051" cy="369332"/>
          </a:xfrm>
          <a:prstGeom prst="rect">
            <a:avLst/>
          </a:prstGeom>
          <a:noFill/>
          <a:ln w="9525">
            <a:noFill/>
            <a:miter lim="800000"/>
            <a:headEnd/>
            <a:tailEnd/>
          </a:ln>
          <a:effectLst/>
        </p:spPr>
        <p:txBody>
          <a:bodyPr wrap="none">
            <a:spAutoFit/>
          </a:bodyPr>
          <a:lstStyle/>
          <a:p>
            <a:r>
              <a:rPr lang="en-GB" dirty="0">
                <a:solidFill>
                  <a:srgbClr val="000000"/>
                </a:solidFill>
                <a:effectLst>
                  <a:outerShdw blurRad="38100" dist="38100" dir="2700000" algn="tl">
                    <a:srgbClr val="000000">
                      <a:alpha val="43137"/>
                    </a:srgbClr>
                  </a:outerShdw>
                </a:effectLst>
                <a:latin typeface="Calibri" pitchFamily="34" charset="0"/>
              </a:rPr>
              <a:t>The case of Pompeii</a:t>
            </a:r>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a:xfrm>
            <a:off x="3779838" y="2781300"/>
            <a:ext cx="4475162" cy="1143000"/>
          </a:xfrm>
        </p:spPr>
        <p:txBody>
          <a:bodyPr/>
          <a:lstStyle/>
          <a:p>
            <a:r>
              <a:rPr lang="en-GB" sz="2800" dirty="0">
                <a:solidFill>
                  <a:srgbClr val="000000"/>
                </a:solidFill>
                <a:effectLst/>
                <a:latin typeface="Calibri" pitchFamily="34" charset="0"/>
              </a:rPr>
              <a:t>first a </a:t>
            </a:r>
            <a:r>
              <a:rPr lang="en-GB" sz="2800" i="1" dirty="0" err="1">
                <a:solidFill>
                  <a:srgbClr val="000000"/>
                </a:solidFill>
                <a:effectLst/>
                <a:latin typeface="Calibri" pitchFamily="34" charset="0"/>
              </a:rPr>
              <a:t>Plinian</a:t>
            </a:r>
            <a:r>
              <a:rPr lang="en-GB" sz="2800" dirty="0">
                <a:solidFill>
                  <a:srgbClr val="000000"/>
                </a:solidFill>
                <a:effectLst/>
                <a:latin typeface="Calibri" pitchFamily="34" charset="0"/>
              </a:rPr>
              <a:t> phase, where material was ejected in a tall column, spread in atmosphere and fell to earth like rain;</a:t>
            </a:r>
          </a:p>
        </p:txBody>
      </p:sp>
      <p:pic>
        <p:nvPicPr>
          <p:cNvPr id="107525" name="Picture 5" descr="Plinian eruption column at Mount Spurr, Alaska">
            <a:hlinkClick r:id="rId3"/>
          </p:cNvPr>
          <p:cNvPicPr>
            <a:picLocks noGrp="1" noChangeAspect="1" noChangeArrowheads="1"/>
          </p:cNvPicPr>
          <p:nvPr>
            <p:ph idx="1"/>
          </p:nvPr>
        </p:nvPicPr>
        <p:blipFill>
          <a:blip r:embed="rId4" cstate="print"/>
          <a:srcRect/>
          <a:stretch>
            <a:fillRect/>
          </a:stretch>
        </p:blipFill>
        <p:spPr>
          <a:xfrm>
            <a:off x="1116013" y="1700213"/>
            <a:ext cx="2085975" cy="3333750"/>
          </a:xfrm>
          <a:ln/>
        </p:spPr>
      </p:pic>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lstStyle/>
          <a:p>
            <a:r>
              <a:rPr lang="en-GB" dirty="0" err="1">
                <a:solidFill>
                  <a:srgbClr val="000000"/>
                </a:solidFill>
                <a:effectLst/>
                <a:latin typeface="Calibri" pitchFamily="34" charset="0"/>
              </a:rPr>
              <a:t>Plinian</a:t>
            </a:r>
            <a:r>
              <a:rPr lang="en-GB" dirty="0">
                <a:solidFill>
                  <a:srgbClr val="000000"/>
                </a:solidFill>
                <a:effectLst/>
                <a:latin typeface="Calibri" pitchFamily="34" charset="0"/>
              </a:rPr>
              <a:t> eruption</a:t>
            </a:r>
          </a:p>
        </p:txBody>
      </p:sp>
      <p:sp>
        <p:nvSpPr>
          <p:cNvPr id="89091" name="Rectangle 3"/>
          <p:cNvSpPr>
            <a:spLocks noGrp="1" noChangeArrowheads="1"/>
          </p:cNvSpPr>
          <p:nvPr>
            <p:ph type="body" idx="1"/>
          </p:nvPr>
        </p:nvSpPr>
        <p:spPr/>
        <p:txBody>
          <a:bodyPr/>
          <a:lstStyle/>
          <a:p>
            <a:pPr>
              <a:lnSpc>
                <a:spcPct val="90000"/>
              </a:lnSpc>
            </a:pPr>
            <a:r>
              <a:rPr lang="en-GB" dirty="0">
                <a:solidFill>
                  <a:srgbClr val="000000"/>
                </a:solidFill>
                <a:effectLst/>
                <a:latin typeface="Calibri" pitchFamily="34" charset="0"/>
              </a:rPr>
              <a:t>Began at midday on 24 August 79 AD </a:t>
            </a:r>
          </a:p>
          <a:p>
            <a:pPr>
              <a:lnSpc>
                <a:spcPct val="90000"/>
              </a:lnSpc>
            </a:pPr>
            <a:r>
              <a:rPr lang="en-GB" dirty="0">
                <a:solidFill>
                  <a:srgbClr val="000000"/>
                </a:solidFill>
                <a:effectLst/>
                <a:latin typeface="Calibri" pitchFamily="34" charset="0"/>
              </a:rPr>
              <a:t>created a column approximately 20 km (66,000 feet) high. </a:t>
            </a:r>
          </a:p>
          <a:p>
            <a:pPr>
              <a:lnSpc>
                <a:spcPct val="90000"/>
              </a:lnSpc>
            </a:pPr>
            <a:r>
              <a:rPr lang="en-GB" dirty="0">
                <a:solidFill>
                  <a:srgbClr val="000000"/>
                </a:solidFill>
                <a:effectLst/>
                <a:latin typeface="Calibri" pitchFamily="34" charset="0"/>
              </a:rPr>
              <a:t>ash and pumice spread over a broad area primarily to the south of Vesuvius, </a:t>
            </a:r>
          </a:p>
          <a:p>
            <a:pPr>
              <a:lnSpc>
                <a:spcPct val="90000"/>
              </a:lnSpc>
            </a:pPr>
            <a:r>
              <a:rPr lang="en-GB" dirty="0">
                <a:solidFill>
                  <a:srgbClr val="000000"/>
                </a:solidFill>
                <a:effectLst/>
                <a:latin typeface="Calibri" pitchFamily="34" charset="0"/>
              </a:rPr>
              <a:t>lasted approximately eighteen hours</a:t>
            </a:r>
          </a:p>
          <a:p>
            <a:pPr>
              <a:lnSpc>
                <a:spcPct val="90000"/>
              </a:lnSpc>
            </a:pPr>
            <a:r>
              <a:rPr lang="en-GB" dirty="0">
                <a:solidFill>
                  <a:srgbClr val="000000"/>
                </a:solidFill>
                <a:effectLst/>
                <a:latin typeface="Calibri" pitchFamily="34" charset="0"/>
              </a:rPr>
              <a:t>2.5 meters (8.2 feet) of pumice stones fell on Pompeii, </a:t>
            </a:r>
          </a:p>
          <a:p>
            <a:pPr>
              <a:lnSpc>
                <a:spcPct val="90000"/>
              </a:lnSpc>
            </a:pPr>
            <a:r>
              <a:rPr lang="en-GB" dirty="0">
                <a:solidFill>
                  <a:srgbClr val="000000"/>
                </a:solidFill>
                <a:effectLst/>
                <a:latin typeface="Calibri" pitchFamily="34" charset="0"/>
              </a:rPr>
              <a:t>posed little direct threat to human life. </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p:txBody>
          <a:bodyPr/>
          <a:lstStyle/>
          <a:p>
            <a:r>
              <a:rPr lang="en-GB" dirty="0">
                <a:solidFill>
                  <a:srgbClr val="000000"/>
                </a:solidFill>
                <a:effectLst/>
                <a:latin typeface="Calibri" pitchFamily="34" charset="0"/>
              </a:rPr>
              <a:t>Archaeological implications</a:t>
            </a:r>
          </a:p>
        </p:txBody>
      </p:sp>
      <p:sp>
        <p:nvSpPr>
          <p:cNvPr id="90115" name="Rectangle 3"/>
          <p:cNvSpPr>
            <a:spLocks noGrp="1" noChangeArrowheads="1"/>
          </p:cNvSpPr>
          <p:nvPr>
            <p:ph type="body" idx="1"/>
          </p:nvPr>
        </p:nvSpPr>
        <p:spPr/>
        <p:txBody>
          <a:bodyPr/>
          <a:lstStyle/>
          <a:p>
            <a:pPr>
              <a:lnSpc>
                <a:spcPct val="90000"/>
              </a:lnSpc>
            </a:pPr>
            <a:r>
              <a:rPr lang="en-GB" sz="2800" dirty="0">
                <a:solidFill>
                  <a:srgbClr val="000000"/>
                </a:solidFill>
                <a:effectLst/>
                <a:latin typeface="Calibri" pitchFamily="34" charset="0"/>
              </a:rPr>
              <a:t>roofs began to collapse with an accumulation of approximately 40 cm (16 inches) of pumice. </a:t>
            </a:r>
          </a:p>
          <a:p>
            <a:pPr>
              <a:lnSpc>
                <a:spcPct val="90000"/>
              </a:lnSpc>
            </a:pPr>
            <a:r>
              <a:rPr lang="en-GB" sz="2800" dirty="0">
                <a:solidFill>
                  <a:srgbClr val="000000"/>
                </a:solidFill>
                <a:effectLst/>
                <a:latin typeface="Calibri" pitchFamily="34" charset="0"/>
              </a:rPr>
              <a:t>some stoutly-built timber roofs might have been able to sustain this load</a:t>
            </a:r>
          </a:p>
          <a:p>
            <a:pPr>
              <a:lnSpc>
                <a:spcPct val="90000"/>
              </a:lnSpc>
            </a:pPr>
            <a:r>
              <a:rPr lang="en-GB" sz="2800" dirty="0">
                <a:solidFill>
                  <a:srgbClr val="000000"/>
                </a:solidFill>
                <a:effectLst/>
                <a:latin typeface="Calibri" pitchFamily="34" charset="0"/>
              </a:rPr>
              <a:t>timber roof structure would have collapsed </a:t>
            </a:r>
          </a:p>
          <a:p>
            <a:pPr>
              <a:lnSpc>
                <a:spcPct val="90000"/>
              </a:lnSpc>
            </a:pPr>
            <a:r>
              <a:rPr lang="en-GB" sz="2800" dirty="0">
                <a:solidFill>
                  <a:srgbClr val="000000"/>
                </a:solidFill>
                <a:effectLst/>
                <a:latin typeface="Calibri" pitchFamily="34" charset="0"/>
              </a:rPr>
              <a:t>by the morning of 25 August, it is clear that all covered buildings in Pompeii were uninhabitable due to collapsed floors and roofs</a:t>
            </a:r>
          </a:p>
          <a:p>
            <a:pPr>
              <a:lnSpc>
                <a:spcPct val="90000"/>
              </a:lnSpc>
            </a:pPr>
            <a:r>
              <a:rPr lang="en-GB" sz="2800" dirty="0">
                <a:solidFill>
                  <a:srgbClr val="000000"/>
                </a:solidFill>
                <a:effectLst/>
                <a:latin typeface="Calibri" pitchFamily="34" charset="0"/>
              </a:rPr>
              <a:t>it is likely that there was a mass exodus from the city</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a:xfrm>
            <a:off x="684213" y="1052513"/>
            <a:ext cx="8229600" cy="1143000"/>
          </a:xfrm>
        </p:spPr>
        <p:txBody>
          <a:bodyPr/>
          <a:lstStyle/>
          <a:p>
            <a:r>
              <a:rPr lang="en-GB" sz="1800" dirty="0">
                <a:solidFill>
                  <a:srgbClr val="000000"/>
                </a:solidFill>
                <a:effectLst/>
                <a:latin typeface="Calibri" pitchFamily="34" charset="0"/>
              </a:rPr>
              <a:t>Second a </a:t>
            </a:r>
            <a:r>
              <a:rPr lang="en-GB" sz="1800" i="1" dirty="0" err="1">
                <a:solidFill>
                  <a:srgbClr val="000000"/>
                </a:solidFill>
                <a:effectLst/>
                <a:latin typeface="Calibri" pitchFamily="34" charset="0"/>
              </a:rPr>
              <a:t>Peléan</a:t>
            </a:r>
            <a:r>
              <a:rPr lang="en-GB" sz="1800" dirty="0">
                <a:solidFill>
                  <a:srgbClr val="000000"/>
                </a:solidFill>
                <a:effectLst/>
                <a:latin typeface="Calibri" pitchFamily="34" charset="0"/>
              </a:rPr>
              <a:t> phase where material flowed down the sides of the volcano as fast-moving avalanches of gas and dust, called </a:t>
            </a:r>
            <a:r>
              <a:rPr lang="en-GB" sz="1800" i="1" dirty="0" err="1">
                <a:solidFill>
                  <a:srgbClr val="000000"/>
                </a:solidFill>
                <a:effectLst/>
                <a:latin typeface="Calibri" pitchFamily="34" charset="0"/>
              </a:rPr>
              <a:t>pyroclastic</a:t>
            </a:r>
            <a:r>
              <a:rPr lang="en-GB" sz="1800" i="1" dirty="0">
                <a:solidFill>
                  <a:srgbClr val="000000"/>
                </a:solidFill>
                <a:effectLst/>
                <a:latin typeface="Calibri" pitchFamily="34" charset="0"/>
              </a:rPr>
              <a:t> flow</a:t>
            </a:r>
            <a:r>
              <a:rPr lang="en-GB" sz="1800" dirty="0">
                <a:solidFill>
                  <a:srgbClr val="000000"/>
                </a:solidFill>
                <a:effectLst/>
                <a:latin typeface="Calibri" pitchFamily="34" charset="0"/>
              </a:rPr>
              <a:t> (</a:t>
            </a:r>
            <a:r>
              <a:rPr lang="en-GB" sz="1800" i="1" dirty="0" err="1">
                <a:solidFill>
                  <a:srgbClr val="000000"/>
                </a:solidFill>
                <a:effectLst/>
                <a:latin typeface="Calibri" pitchFamily="34" charset="0"/>
              </a:rPr>
              <a:t>pyroclasts</a:t>
            </a:r>
            <a:r>
              <a:rPr lang="en-GB" sz="1800" dirty="0">
                <a:solidFill>
                  <a:srgbClr val="000000"/>
                </a:solidFill>
                <a:effectLst/>
                <a:latin typeface="Calibri" pitchFamily="34" charset="0"/>
              </a:rPr>
              <a:t> are rock fragments formed by a volcanic explosion or ejected from a volcanic vent).</a:t>
            </a:r>
          </a:p>
        </p:txBody>
      </p:sp>
      <p:pic>
        <p:nvPicPr>
          <p:cNvPr id="108549" name="Picture 5" descr="Photograph of Mount St. Helens, May 18, 1980"/>
          <p:cNvPicPr>
            <a:picLocks noGrp="1" noChangeAspect="1" noChangeArrowheads="1"/>
          </p:cNvPicPr>
          <p:nvPr>
            <p:ph sz="half" idx="1"/>
          </p:nvPr>
        </p:nvPicPr>
        <p:blipFill>
          <a:blip r:embed="rId3" cstate="print"/>
          <a:srcRect/>
          <a:stretch>
            <a:fillRect/>
          </a:stretch>
        </p:blipFill>
        <p:spPr>
          <a:xfrm>
            <a:off x="571500" y="2608263"/>
            <a:ext cx="3810000" cy="2514600"/>
          </a:xfrm>
          <a:noFill/>
          <a:ln/>
        </p:spPr>
      </p:pic>
      <p:pic>
        <p:nvPicPr>
          <p:cNvPr id="108552" name="Picture 8" descr="2004"/>
          <p:cNvPicPr>
            <a:picLocks noGrp="1" noChangeAspect="1" noChangeArrowheads="1"/>
          </p:cNvPicPr>
          <p:nvPr>
            <p:ph sz="half" idx="2"/>
          </p:nvPr>
        </p:nvPicPr>
        <p:blipFill>
          <a:blip r:embed="rId4" cstate="print"/>
          <a:srcRect/>
          <a:stretch>
            <a:fillRect/>
          </a:stretch>
        </p:blipFill>
        <p:spPr>
          <a:xfrm>
            <a:off x="4648200" y="2522538"/>
            <a:ext cx="4038600" cy="2686050"/>
          </a:xfrm>
          <a:noFill/>
          <a:ln/>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p:txBody>
          <a:bodyPr/>
          <a:lstStyle/>
          <a:p>
            <a:r>
              <a:rPr lang="en-GB" dirty="0" err="1">
                <a:solidFill>
                  <a:srgbClr val="000000"/>
                </a:solidFill>
                <a:effectLst/>
                <a:latin typeface="Calibri" pitchFamily="34" charset="0"/>
              </a:rPr>
              <a:t>Peléan</a:t>
            </a:r>
            <a:r>
              <a:rPr lang="en-GB" dirty="0">
                <a:solidFill>
                  <a:srgbClr val="000000"/>
                </a:solidFill>
                <a:effectLst/>
                <a:latin typeface="Calibri" pitchFamily="34" charset="0"/>
              </a:rPr>
              <a:t> phase</a:t>
            </a:r>
          </a:p>
        </p:txBody>
      </p:sp>
      <p:sp>
        <p:nvSpPr>
          <p:cNvPr id="91139" name="Rectangle 3"/>
          <p:cNvSpPr>
            <a:spLocks noGrp="1" noChangeArrowheads="1"/>
          </p:cNvSpPr>
          <p:nvPr>
            <p:ph type="body" idx="1"/>
          </p:nvPr>
        </p:nvSpPr>
        <p:spPr/>
        <p:txBody>
          <a:bodyPr/>
          <a:lstStyle/>
          <a:p>
            <a:r>
              <a:rPr lang="en-GB" dirty="0">
                <a:solidFill>
                  <a:srgbClr val="000000"/>
                </a:solidFill>
                <a:effectLst/>
                <a:latin typeface="Calibri" pitchFamily="34" charset="0"/>
              </a:rPr>
              <a:t>This phase caused much more damage </a:t>
            </a:r>
          </a:p>
          <a:p>
            <a:r>
              <a:rPr lang="en-GB" dirty="0">
                <a:solidFill>
                  <a:srgbClr val="000000"/>
                </a:solidFill>
                <a:effectLst/>
                <a:latin typeface="Calibri" pitchFamily="34" charset="0"/>
              </a:rPr>
              <a:t>High-temperature avalanches of gas and dust hugging the ground at high velocity</a:t>
            </a:r>
          </a:p>
          <a:p>
            <a:r>
              <a:rPr lang="en-GB" dirty="0">
                <a:solidFill>
                  <a:srgbClr val="000000"/>
                </a:solidFill>
                <a:effectLst/>
                <a:latin typeface="Calibri" pitchFamily="34" charset="0"/>
              </a:rPr>
              <a:t>This event caused most of the damage </a:t>
            </a:r>
          </a:p>
          <a:p>
            <a:endParaRPr lang="en-GB" dirty="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906" name="Rectangle 10"/>
          <p:cNvSpPr>
            <a:spLocks noGrp="1" noChangeArrowheads="1"/>
          </p:cNvSpPr>
          <p:nvPr>
            <p:ph type="title"/>
          </p:nvPr>
        </p:nvSpPr>
        <p:spPr/>
        <p:txBody>
          <a:bodyPr/>
          <a:lstStyle/>
          <a:p>
            <a:endParaRPr lang="en-US"/>
          </a:p>
        </p:txBody>
      </p:sp>
      <p:pic>
        <p:nvPicPr>
          <p:cNvPr id="80901" name="Picture 5" descr="erc1"/>
          <p:cNvPicPr>
            <a:picLocks noGrp="1" noChangeAspect="1" noChangeArrowheads="1"/>
          </p:cNvPicPr>
          <p:nvPr>
            <p:ph sz="half" idx="1"/>
          </p:nvPr>
        </p:nvPicPr>
        <p:blipFill>
          <a:blip r:embed="rId3" cstate="print"/>
          <a:srcRect/>
          <a:stretch>
            <a:fillRect/>
          </a:stretch>
        </p:blipFill>
        <p:spPr>
          <a:xfrm>
            <a:off x="1331913" y="549275"/>
            <a:ext cx="3816350" cy="2857500"/>
          </a:xfrm>
          <a:noFill/>
          <a:ln/>
        </p:spPr>
      </p:pic>
      <p:pic>
        <p:nvPicPr>
          <p:cNvPr id="80905" name="Picture 9" descr="erc12"/>
          <p:cNvPicPr>
            <a:picLocks noGrp="1" noChangeAspect="1" noChangeArrowheads="1"/>
          </p:cNvPicPr>
          <p:nvPr>
            <p:ph sz="half" idx="2"/>
          </p:nvPr>
        </p:nvPicPr>
        <p:blipFill>
          <a:blip r:embed="rId4" cstate="print"/>
          <a:srcRect/>
          <a:stretch>
            <a:fillRect/>
          </a:stretch>
        </p:blipFill>
        <p:spPr>
          <a:xfrm>
            <a:off x="4356100" y="3573463"/>
            <a:ext cx="3892550" cy="2922587"/>
          </a:xfrm>
          <a:noFill/>
          <a:ln/>
        </p:spPr>
      </p:pic>
      <p:sp>
        <p:nvSpPr>
          <p:cNvPr id="80908" name="Text Box 12"/>
          <p:cNvSpPr txBox="1">
            <a:spLocks noChangeArrowheads="1"/>
          </p:cNvSpPr>
          <p:nvPr/>
        </p:nvSpPr>
        <p:spPr bwMode="auto">
          <a:xfrm>
            <a:off x="5508625" y="1700213"/>
            <a:ext cx="2280368" cy="369332"/>
          </a:xfrm>
          <a:prstGeom prst="rect">
            <a:avLst/>
          </a:prstGeom>
          <a:noFill/>
          <a:ln w="9525">
            <a:noFill/>
            <a:miter lim="800000"/>
            <a:headEnd/>
            <a:tailEnd/>
          </a:ln>
          <a:effectLst/>
        </p:spPr>
        <p:txBody>
          <a:bodyPr wrap="none">
            <a:spAutoFit/>
          </a:bodyPr>
          <a:lstStyle/>
          <a:p>
            <a:r>
              <a:rPr lang="en-GB" dirty="0" err="1">
                <a:solidFill>
                  <a:srgbClr val="000000"/>
                </a:solidFill>
                <a:effectLst>
                  <a:outerShdw blurRad="38100" dist="38100" dir="2700000" algn="tl">
                    <a:srgbClr val="000000">
                      <a:alpha val="43137"/>
                    </a:srgbClr>
                  </a:outerShdw>
                </a:effectLst>
                <a:latin typeface="Calibri" pitchFamily="34" charset="0"/>
              </a:rPr>
              <a:t>Pyroclastic</a:t>
            </a:r>
            <a:r>
              <a:rPr lang="en-GB" dirty="0">
                <a:solidFill>
                  <a:srgbClr val="000000"/>
                </a:solidFill>
                <a:effectLst>
                  <a:outerShdw blurRad="38100" dist="38100" dir="2700000" algn="tl">
                    <a:srgbClr val="000000">
                      <a:alpha val="43137"/>
                    </a:srgbClr>
                  </a:outerShdw>
                </a:effectLst>
                <a:latin typeface="Calibri" pitchFamily="34" charset="0"/>
              </a:rPr>
              <a:t> flow debris</a:t>
            </a:r>
          </a:p>
        </p:txBody>
      </p:sp>
      <p:sp>
        <p:nvSpPr>
          <p:cNvPr id="80909" name="Text Box 13"/>
          <p:cNvSpPr txBox="1">
            <a:spLocks noChangeArrowheads="1"/>
          </p:cNvSpPr>
          <p:nvPr/>
        </p:nvSpPr>
        <p:spPr bwMode="auto">
          <a:xfrm>
            <a:off x="1547813" y="4941888"/>
            <a:ext cx="2521844" cy="646331"/>
          </a:xfrm>
          <a:prstGeom prst="rect">
            <a:avLst/>
          </a:prstGeom>
          <a:noFill/>
          <a:ln w="9525">
            <a:noFill/>
            <a:miter lim="800000"/>
            <a:headEnd/>
            <a:tailEnd/>
          </a:ln>
          <a:effectLst/>
        </p:spPr>
        <p:txBody>
          <a:bodyPr wrap="none">
            <a:spAutoFit/>
          </a:bodyPr>
          <a:lstStyle/>
          <a:p>
            <a:r>
              <a:rPr lang="en-GB" dirty="0">
                <a:solidFill>
                  <a:srgbClr val="000000"/>
                </a:solidFill>
                <a:effectLst>
                  <a:outerShdw blurRad="38100" dist="38100" dir="2700000" algn="tl">
                    <a:srgbClr val="000000">
                      <a:alpha val="43137"/>
                    </a:srgbClr>
                  </a:outerShdw>
                </a:effectLst>
                <a:latin typeface="Calibri" pitchFamily="34" charset="0"/>
              </a:rPr>
              <a:t>Harbour area now below</a:t>
            </a:r>
          </a:p>
          <a:p>
            <a:r>
              <a:rPr lang="en-GB" dirty="0">
                <a:solidFill>
                  <a:srgbClr val="000000"/>
                </a:solidFill>
                <a:effectLst>
                  <a:outerShdw blurRad="38100" dist="38100" dir="2700000" algn="tl">
                    <a:srgbClr val="000000">
                      <a:alpha val="43137"/>
                    </a:srgbClr>
                  </a:outerShdw>
                </a:effectLst>
                <a:latin typeface="Calibri" pitchFamily="34" charset="0"/>
              </a:rPr>
              <a:t> sea level</a:t>
            </a:r>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r>
              <a:rPr lang="en-GB" sz="2800" dirty="0">
                <a:solidFill>
                  <a:srgbClr val="000000"/>
                </a:solidFill>
                <a:effectLst/>
                <a:latin typeface="Calibri" pitchFamily="34" charset="0"/>
              </a:rPr>
              <a:t>Eruption buried and preserved a unique range of plant remains: pollen and plant macrofossils</a:t>
            </a:r>
          </a:p>
        </p:txBody>
      </p:sp>
      <p:sp>
        <p:nvSpPr>
          <p:cNvPr id="77827" name="Rectangle 3"/>
          <p:cNvSpPr>
            <a:spLocks noGrp="1" noChangeArrowheads="1"/>
          </p:cNvSpPr>
          <p:nvPr>
            <p:ph type="body" idx="1"/>
          </p:nvPr>
        </p:nvSpPr>
        <p:spPr/>
        <p:txBody>
          <a:bodyPr/>
          <a:lstStyle/>
          <a:p>
            <a:pPr>
              <a:lnSpc>
                <a:spcPct val="80000"/>
              </a:lnSpc>
              <a:buFont typeface="Wingdings" pitchFamily="2" charset="2"/>
              <a:buNone/>
            </a:pPr>
            <a:r>
              <a:rPr lang="en-GB" sz="2000" dirty="0">
                <a:solidFill>
                  <a:srgbClr val="000000"/>
                </a:solidFill>
                <a:effectLst/>
                <a:latin typeface="Calibri" pitchFamily="34" charset="0"/>
              </a:rPr>
              <a:t>In the “</a:t>
            </a:r>
            <a:r>
              <a:rPr lang="en-GB" sz="2000" dirty="0" err="1">
                <a:solidFill>
                  <a:srgbClr val="000000"/>
                </a:solidFill>
                <a:effectLst/>
                <a:latin typeface="Calibri" pitchFamily="34" charset="0"/>
              </a:rPr>
              <a:t>viridaria</a:t>
            </a:r>
            <a:r>
              <a:rPr lang="en-GB" sz="2000" dirty="0">
                <a:solidFill>
                  <a:srgbClr val="000000"/>
                </a:solidFill>
                <a:effectLst/>
                <a:latin typeface="Calibri" pitchFamily="34" charset="0"/>
              </a:rPr>
              <a:t>” there were cultivated plants for medical uses  </a:t>
            </a:r>
          </a:p>
          <a:p>
            <a:pPr>
              <a:lnSpc>
                <a:spcPct val="80000"/>
              </a:lnSpc>
              <a:buFont typeface="Wingdings" pitchFamily="2" charset="2"/>
              <a:buNone/>
            </a:pPr>
            <a:r>
              <a:rPr lang="en-GB" sz="2000" dirty="0">
                <a:solidFill>
                  <a:srgbClr val="000000"/>
                </a:solidFill>
                <a:effectLst/>
                <a:latin typeface="Calibri" pitchFamily="34" charset="0"/>
              </a:rPr>
              <a:t>Surrounding the Amphitheatre there were small gardens, some vineyards and orchards, a nursery, and a cultivation of scent essences. Cultivation of peach, apricot and lemon-trees had just started. </a:t>
            </a:r>
          </a:p>
          <a:p>
            <a:pPr>
              <a:lnSpc>
                <a:spcPct val="80000"/>
              </a:lnSpc>
              <a:buFont typeface="Wingdings" pitchFamily="2" charset="2"/>
              <a:buNone/>
            </a:pPr>
            <a:r>
              <a:rPr lang="en-GB" sz="2000" dirty="0">
                <a:solidFill>
                  <a:srgbClr val="000000"/>
                </a:solidFill>
                <a:effectLst/>
                <a:latin typeface="Calibri" pitchFamily="34" charset="0"/>
              </a:rPr>
              <a:t>Intensive vegetable cultivations outside city walls.</a:t>
            </a:r>
          </a:p>
          <a:p>
            <a:pPr>
              <a:lnSpc>
                <a:spcPct val="80000"/>
              </a:lnSpc>
              <a:buFont typeface="Wingdings" pitchFamily="2" charset="2"/>
              <a:buNone/>
            </a:pPr>
            <a:r>
              <a:rPr lang="en-GB" sz="2000" dirty="0">
                <a:solidFill>
                  <a:srgbClr val="000000"/>
                </a:solidFill>
                <a:effectLst/>
                <a:latin typeface="Calibri" pitchFamily="34" charset="0"/>
              </a:rPr>
              <a:t>Extensive cereal cultivations rotated with vineyards and orchards north of the city.</a:t>
            </a:r>
          </a:p>
          <a:p>
            <a:pPr>
              <a:lnSpc>
                <a:spcPct val="80000"/>
              </a:lnSpc>
              <a:buFont typeface="Wingdings" pitchFamily="2" charset="2"/>
              <a:buNone/>
            </a:pPr>
            <a:r>
              <a:rPr lang="en-GB" sz="2000" dirty="0">
                <a:solidFill>
                  <a:srgbClr val="000000"/>
                </a:solidFill>
                <a:effectLst/>
                <a:latin typeface="Calibri" pitchFamily="34" charset="0"/>
              </a:rPr>
              <a:t>East / south-east of the ancient city: extensive leguminous cultivations, maybe textile plants, rotated with arboreta vineyards.</a:t>
            </a:r>
          </a:p>
          <a:p>
            <a:pPr>
              <a:lnSpc>
                <a:spcPct val="80000"/>
              </a:lnSpc>
              <a:buFont typeface="Wingdings" pitchFamily="2" charset="2"/>
              <a:buNone/>
            </a:pPr>
            <a:r>
              <a:rPr lang="en-GB" sz="2000" dirty="0">
                <a:solidFill>
                  <a:srgbClr val="000000"/>
                </a:solidFill>
                <a:effectLst/>
                <a:latin typeface="Calibri" pitchFamily="34" charset="0"/>
              </a:rPr>
              <a:t>Along the river woods were present, especially poplars, willow-trees, alder-trees.</a:t>
            </a:r>
            <a:br>
              <a:rPr lang="en-GB" sz="2000" dirty="0">
                <a:solidFill>
                  <a:srgbClr val="000000"/>
                </a:solidFill>
                <a:effectLst/>
                <a:latin typeface="Calibri" pitchFamily="34" charset="0"/>
              </a:rPr>
            </a:br>
            <a:r>
              <a:rPr lang="en-GB" sz="2000" dirty="0">
                <a:solidFill>
                  <a:srgbClr val="000000"/>
                </a:solidFill>
                <a:effectLst/>
                <a:latin typeface="Calibri" pitchFamily="34" charset="0"/>
              </a:rPr>
              <a:t/>
            </a:r>
            <a:br>
              <a:rPr lang="en-GB" sz="2000" dirty="0">
                <a:solidFill>
                  <a:srgbClr val="000000"/>
                </a:solidFill>
                <a:effectLst/>
                <a:latin typeface="Calibri" pitchFamily="34" charset="0"/>
              </a:rPr>
            </a:br>
            <a:endParaRPr lang="en-GB" sz="2000" dirty="0">
              <a:solidFill>
                <a:srgbClr val="000000"/>
              </a:solidFill>
              <a:effectLst/>
              <a:latin typeface="Calibri" pitchFamily="34" charset="0"/>
            </a:endParaRPr>
          </a:p>
        </p:txBody>
      </p: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21" name="Rectangle 13"/>
          <p:cNvSpPr>
            <a:spLocks noGrp="1" noChangeArrowheads="1"/>
          </p:cNvSpPr>
          <p:nvPr>
            <p:ph type="title"/>
          </p:nvPr>
        </p:nvSpPr>
        <p:spPr/>
        <p:txBody>
          <a:bodyPr/>
          <a:lstStyle/>
          <a:p>
            <a:r>
              <a:rPr lang="en-GB" sz="4000" dirty="0">
                <a:solidFill>
                  <a:srgbClr val="000000"/>
                </a:solidFill>
                <a:effectLst/>
                <a:latin typeface="Calibri" pitchFamily="34" charset="0"/>
              </a:rPr>
              <a:t>Gresham Street; waterlogged preservation</a:t>
            </a:r>
          </a:p>
        </p:txBody>
      </p:sp>
      <p:pic>
        <p:nvPicPr>
          <p:cNvPr id="119818" name="Picture 10" descr="findsinbarrel"/>
          <p:cNvPicPr>
            <a:picLocks noGrp="1" noChangeAspect="1" noChangeArrowheads="1"/>
          </p:cNvPicPr>
          <p:nvPr>
            <p:ph sz="half" idx="1"/>
          </p:nvPr>
        </p:nvPicPr>
        <p:blipFill>
          <a:blip r:embed="rId3" cstate="print"/>
          <a:srcRect/>
          <a:stretch>
            <a:fillRect/>
          </a:stretch>
        </p:blipFill>
        <p:spPr>
          <a:xfrm>
            <a:off x="457200" y="2532063"/>
            <a:ext cx="4038600" cy="2665412"/>
          </a:xfrm>
        </p:spPr>
      </p:pic>
      <p:pic>
        <p:nvPicPr>
          <p:cNvPr id="119820" name="Picture 12" descr="excavatingShaft2"/>
          <p:cNvPicPr>
            <a:picLocks noGrp="1" noChangeAspect="1" noChangeArrowheads="1"/>
          </p:cNvPicPr>
          <p:nvPr>
            <p:ph sz="half" idx="2"/>
          </p:nvPr>
        </p:nvPicPr>
        <p:blipFill>
          <a:blip r:embed="rId4" cstate="print"/>
          <a:srcRect/>
          <a:stretch>
            <a:fillRect/>
          </a:stretch>
        </p:blipFill>
        <p:spPr>
          <a:xfrm>
            <a:off x="5218113" y="1600200"/>
            <a:ext cx="2898775" cy="4530725"/>
          </a:xfrm>
          <a:noFill/>
          <a:ln/>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10" name="Rectangle 6"/>
          <p:cNvSpPr>
            <a:spLocks noGrp="1" noChangeArrowheads="1"/>
          </p:cNvSpPr>
          <p:nvPr>
            <p:ph type="title"/>
          </p:nvPr>
        </p:nvSpPr>
        <p:spPr/>
        <p:txBody>
          <a:bodyPr/>
          <a:lstStyle/>
          <a:p>
            <a:endParaRPr lang="en-US"/>
          </a:p>
        </p:txBody>
      </p:sp>
      <p:pic>
        <p:nvPicPr>
          <p:cNvPr id="123909" name="Picture 5" descr="romanplan"/>
          <p:cNvPicPr>
            <a:picLocks noGrp="1" noChangeAspect="1" noChangeArrowheads="1"/>
          </p:cNvPicPr>
          <p:nvPr>
            <p:ph idx="1"/>
          </p:nvPr>
        </p:nvPicPr>
        <p:blipFill>
          <a:blip r:embed="rId3" cstate="print"/>
          <a:srcRect/>
          <a:stretch>
            <a:fillRect/>
          </a:stretch>
        </p:blipFill>
        <p:spPr>
          <a:xfrm>
            <a:off x="323850" y="1700213"/>
            <a:ext cx="8229600" cy="4319587"/>
          </a:xfrm>
          <a:noFill/>
          <a:ln/>
        </p:spPr>
      </p:pic>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p:cNvSpPr>
            <a:spLocks noGrp="1" noChangeArrowheads="1"/>
          </p:cNvSpPr>
          <p:nvPr>
            <p:ph type="title"/>
          </p:nvPr>
        </p:nvSpPr>
        <p:spPr/>
        <p:txBody>
          <a:bodyPr/>
          <a:lstStyle/>
          <a:p>
            <a:endParaRPr lang="en-US"/>
          </a:p>
        </p:txBody>
      </p:sp>
      <p:sp>
        <p:nvSpPr>
          <p:cNvPr id="122883" name="Rectangle 3"/>
          <p:cNvSpPr>
            <a:spLocks noGrp="1" noChangeArrowheads="1"/>
          </p:cNvSpPr>
          <p:nvPr>
            <p:ph type="body" idx="1"/>
          </p:nvPr>
        </p:nvSpPr>
        <p:spPr/>
        <p:txBody>
          <a:bodyPr/>
          <a:lstStyle/>
          <a:p>
            <a:pPr>
              <a:lnSpc>
                <a:spcPct val="80000"/>
              </a:lnSpc>
            </a:pPr>
            <a:r>
              <a:rPr lang="en-GB" sz="2800" dirty="0">
                <a:solidFill>
                  <a:srgbClr val="000000"/>
                </a:solidFill>
                <a:effectLst/>
                <a:latin typeface="Calibri" pitchFamily="34" charset="0"/>
              </a:rPr>
              <a:t>The largest cuts contained two massive plank-lined Roman wells and a third shallower tank or cistern (at D on plan). </a:t>
            </a:r>
          </a:p>
          <a:p>
            <a:pPr>
              <a:lnSpc>
                <a:spcPct val="80000"/>
              </a:lnSpc>
            </a:pPr>
            <a:r>
              <a:rPr lang="en-GB" sz="2800" dirty="0">
                <a:solidFill>
                  <a:srgbClr val="000000"/>
                </a:solidFill>
                <a:effectLst/>
                <a:latin typeface="Calibri" pitchFamily="34" charset="0"/>
              </a:rPr>
              <a:t>The wells were made entirely of oak, </a:t>
            </a:r>
          </a:p>
          <a:p>
            <a:pPr>
              <a:lnSpc>
                <a:spcPct val="80000"/>
              </a:lnSpc>
            </a:pPr>
            <a:r>
              <a:rPr lang="en-GB" sz="2800" dirty="0">
                <a:solidFill>
                  <a:srgbClr val="000000"/>
                </a:solidFill>
                <a:effectLst/>
                <a:latin typeface="Calibri" pitchFamily="34" charset="0"/>
              </a:rPr>
              <a:t>The construction of the earliest well has been dated by </a:t>
            </a:r>
            <a:r>
              <a:rPr lang="en-GB" sz="2800" dirty="0" err="1">
                <a:solidFill>
                  <a:srgbClr val="000000"/>
                </a:solidFill>
                <a:effectLst/>
                <a:latin typeface="Calibri" pitchFamily="34" charset="0"/>
              </a:rPr>
              <a:t>dendrochronology</a:t>
            </a:r>
            <a:r>
              <a:rPr lang="en-GB" sz="2800" dirty="0">
                <a:solidFill>
                  <a:srgbClr val="000000"/>
                </a:solidFill>
                <a:effectLst/>
                <a:latin typeface="Calibri" pitchFamily="34" charset="0"/>
              </a:rPr>
              <a:t> to AD 63, </a:t>
            </a:r>
          </a:p>
          <a:p>
            <a:pPr>
              <a:lnSpc>
                <a:spcPct val="80000"/>
              </a:lnSpc>
            </a:pPr>
            <a:r>
              <a:rPr lang="en-GB" sz="2800" dirty="0">
                <a:solidFill>
                  <a:srgbClr val="000000"/>
                </a:solidFill>
                <a:effectLst/>
                <a:latin typeface="Calibri" pitchFamily="34" charset="0"/>
              </a:rPr>
              <a:t>a well-preserved softwood half cask, bound with hardwood hoops, which may have functioned as a silt trap. The cask was made out of alpine softwood; probably larch or silver fir, with the binding hoops possibly made of hazel </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cean">
  <a:themeElements>
    <a:clrScheme name="Ocean 1">
      <a:dk1>
        <a:srgbClr val="010199"/>
      </a:dk1>
      <a:lt1>
        <a:srgbClr val="FFFFFF"/>
      </a:lt1>
      <a:dk2>
        <a:srgbClr val="000099"/>
      </a:dk2>
      <a:lt2>
        <a:srgbClr val="FFFFFF"/>
      </a:lt2>
      <a:accent1>
        <a:srgbClr val="33CCCC"/>
      </a:accent1>
      <a:accent2>
        <a:srgbClr val="00C600"/>
      </a:accent2>
      <a:accent3>
        <a:srgbClr val="AAAACA"/>
      </a:accent3>
      <a:accent4>
        <a:srgbClr val="DADADA"/>
      </a:accent4>
      <a:accent5>
        <a:srgbClr val="ADE2E2"/>
      </a:accent5>
      <a:accent6>
        <a:srgbClr val="00B300"/>
      </a:accent6>
      <a:hlink>
        <a:srgbClr val="FFCC00"/>
      </a:hlink>
      <a:folHlink>
        <a:srgbClr val="6699FF"/>
      </a:folHlink>
    </a:clrScheme>
    <a:fontScheme name="Ocean">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Ocean 1">
        <a:dk1>
          <a:srgbClr val="010199"/>
        </a:dk1>
        <a:lt1>
          <a:srgbClr val="FFFFFF"/>
        </a:lt1>
        <a:dk2>
          <a:srgbClr val="000099"/>
        </a:dk2>
        <a:lt2>
          <a:srgbClr val="FFFFFF"/>
        </a:lt2>
        <a:accent1>
          <a:srgbClr val="33CCCC"/>
        </a:accent1>
        <a:accent2>
          <a:srgbClr val="00C600"/>
        </a:accent2>
        <a:accent3>
          <a:srgbClr val="AAAACA"/>
        </a:accent3>
        <a:accent4>
          <a:srgbClr val="DADADA"/>
        </a:accent4>
        <a:accent5>
          <a:srgbClr val="ADE2E2"/>
        </a:accent5>
        <a:accent6>
          <a:srgbClr val="00B300"/>
        </a:accent6>
        <a:hlink>
          <a:srgbClr val="FFCC00"/>
        </a:hlink>
        <a:folHlink>
          <a:srgbClr val="6699FF"/>
        </a:folHlink>
      </a:clrScheme>
      <a:clrMap bg1="dk2" tx1="lt1" bg2="dk1" tx2="lt2" accent1="accent1" accent2="accent2" accent3="accent3" accent4="accent4" accent5="accent5" accent6="accent6" hlink="hlink" folHlink="folHlink"/>
    </a:extraClrScheme>
    <a:extraClrScheme>
      <a:clrScheme name="Ocean 2">
        <a:dk1>
          <a:srgbClr val="000066"/>
        </a:dk1>
        <a:lt1>
          <a:srgbClr val="FFFFFF"/>
        </a:lt1>
        <a:dk2>
          <a:srgbClr val="5D93FF"/>
        </a:dk2>
        <a:lt2>
          <a:srgbClr val="FFFFFF"/>
        </a:lt2>
        <a:accent1>
          <a:srgbClr val="6666FF"/>
        </a:accent1>
        <a:accent2>
          <a:srgbClr val="9999FF"/>
        </a:accent2>
        <a:accent3>
          <a:srgbClr val="B6C8FF"/>
        </a:accent3>
        <a:accent4>
          <a:srgbClr val="DADADA"/>
        </a:accent4>
        <a:accent5>
          <a:srgbClr val="B8B8FF"/>
        </a:accent5>
        <a:accent6>
          <a:srgbClr val="8A8AE7"/>
        </a:accent6>
        <a:hlink>
          <a:srgbClr val="FF3300"/>
        </a:hlink>
        <a:folHlink>
          <a:srgbClr val="FF9900"/>
        </a:folHlink>
      </a:clrScheme>
      <a:clrMap bg1="dk2" tx1="lt1" bg2="dk1" tx2="lt2" accent1="accent1" accent2="accent2" accent3="accent3" accent4="accent4" accent5="accent5" accent6="accent6" hlink="hlink" folHlink="folHlink"/>
    </a:extraClrScheme>
    <a:extraClrScheme>
      <a:clrScheme name="Ocean 3">
        <a:dk1>
          <a:srgbClr val="000000"/>
        </a:dk1>
        <a:lt1>
          <a:srgbClr val="FFFFFF"/>
        </a:lt1>
        <a:dk2>
          <a:srgbClr val="572E88"/>
        </a:dk2>
        <a:lt2>
          <a:srgbClr val="FFFFFF"/>
        </a:lt2>
        <a:accent1>
          <a:srgbClr val="FF6600"/>
        </a:accent1>
        <a:accent2>
          <a:srgbClr val="FFCC00"/>
        </a:accent2>
        <a:accent3>
          <a:srgbClr val="B4ADC3"/>
        </a:accent3>
        <a:accent4>
          <a:srgbClr val="DADADA"/>
        </a:accent4>
        <a:accent5>
          <a:srgbClr val="FFB8AA"/>
        </a:accent5>
        <a:accent6>
          <a:srgbClr val="E7B900"/>
        </a:accent6>
        <a:hlink>
          <a:srgbClr val="33CCCC"/>
        </a:hlink>
        <a:folHlink>
          <a:srgbClr val="36CC64"/>
        </a:folHlink>
      </a:clrScheme>
      <a:clrMap bg1="dk2" tx1="lt1" bg2="dk1" tx2="lt2" accent1="accent1" accent2="accent2" accent3="accent3" accent4="accent4" accent5="accent5" accent6="accent6" hlink="hlink" folHlink="folHlink"/>
    </a:extraClrScheme>
    <a:extraClrScheme>
      <a:clrScheme name="Ocean 4">
        <a:dk1>
          <a:srgbClr val="003366"/>
        </a:dk1>
        <a:lt1>
          <a:srgbClr val="FFFFFF"/>
        </a:lt1>
        <a:dk2>
          <a:srgbClr val="666699"/>
        </a:dk2>
        <a:lt2>
          <a:srgbClr val="FFFFFF"/>
        </a:lt2>
        <a:accent1>
          <a:srgbClr val="9966FF"/>
        </a:accent1>
        <a:accent2>
          <a:srgbClr val="00CC66"/>
        </a:accent2>
        <a:accent3>
          <a:srgbClr val="B8B8CA"/>
        </a:accent3>
        <a:accent4>
          <a:srgbClr val="DADADA"/>
        </a:accent4>
        <a:accent5>
          <a:srgbClr val="CAB8FF"/>
        </a:accent5>
        <a:accent6>
          <a:srgbClr val="00B95C"/>
        </a:accent6>
        <a:hlink>
          <a:srgbClr val="65C8FF"/>
        </a:hlink>
        <a:folHlink>
          <a:srgbClr val="FFCC99"/>
        </a:folHlink>
      </a:clrScheme>
      <a:clrMap bg1="dk2" tx1="lt1" bg2="dk1" tx2="lt2" accent1="accent1" accent2="accent2" accent3="accent3" accent4="accent4" accent5="accent5" accent6="accent6" hlink="hlink" folHlink="folHlink"/>
    </a:extraClrScheme>
    <a:extraClrScheme>
      <a:clrScheme name="Ocean 5">
        <a:dk1>
          <a:srgbClr val="000000"/>
        </a:dk1>
        <a:lt1>
          <a:srgbClr val="FFFFFF"/>
        </a:lt1>
        <a:dk2>
          <a:srgbClr val="336600"/>
        </a:dk2>
        <a:lt2>
          <a:srgbClr val="FFFFFF"/>
        </a:lt2>
        <a:accent1>
          <a:srgbClr val="B7C533"/>
        </a:accent1>
        <a:accent2>
          <a:srgbClr val="CCCCFF"/>
        </a:accent2>
        <a:accent3>
          <a:srgbClr val="ADB8AA"/>
        </a:accent3>
        <a:accent4>
          <a:srgbClr val="DADADA"/>
        </a:accent4>
        <a:accent5>
          <a:srgbClr val="D8DFAD"/>
        </a:accent5>
        <a:accent6>
          <a:srgbClr val="B9B9E7"/>
        </a:accent6>
        <a:hlink>
          <a:srgbClr val="FFFFCC"/>
        </a:hlink>
        <a:folHlink>
          <a:srgbClr val="FF9900"/>
        </a:folHlink>
      </a:clrScheme>
      <a:clrMap bg1="dk2" tx1="lt1" bg2="dk1" tx2="lt2" accent1="accent1" accent2="accent2" accent3="accent3" accent4="accent4" accent5="accent5" accent6="accent6" hlink="hlink" folHlink="folHlink"/>
    </a:extraClrScheme>
    <a:extraClrScheme>
      <a:clrScheme name="Ocean 6">
        <a:dk1>
          <a:srgbClr val="000000"/>
        </a:dk1>
        <a:lt1>
          <a:srgbClr val="FFFFFF"/>
        </a:lt1>
        <a:dk2>
          <a:srgbClr val="006B80"/>
        </a:dk2>
        <a:lt2>
          <a:srgbClr val="C1CB75"/>
        </a:lt2>
        <a:accent1>
          <a:srgbClr val="6F8406"/>
        </a:accent1>
        <a:accent2>
          <a:srgbClr val="D9E288"/>
        </a:accent2>
        <a:accent3>
          <a:srgbClr val="AABAC0"/>
        </a:accent3>
        <a:accent4>
          <a:srgbClr val="DADADA"/>
        </a:accent4>
        <a:accent5>
          <a:srgbClr val="BBC2AA"/>
        </a:accent5>
        <a:accent6>
          <a:srgbClr val="C4CD7B"/>
        </a:accent6>
        <a:hlink>
          <a:srgbClr val="00CC00"/>
        </a:hlink>
        <a:folHlink>
          <a:srgbClr val="C0FF73"/>
        </a:folHlink>
      </a:clrScheme>
      <a:clrMap bg1="dk2" tx1="lt1" bg2="dk1" tx2="lt2" accent1="accent1" accent2="accent2" accent3="accent3" accent4="accent4" accent5="accent5" accent6="accent6" hlink="hlink" folHlink="folHlink"/>
    </a:extraClrScheme>
    <a:extraClrScheme>
      <a:clrScheme name="Ocean 7">
        <a:dk1>
          <a:srgbClr val="5F5F5F"/>
        </a:dk1>
        <a:lt1>
          <a:srgbClr val="FFFFFF"/>
        </a:lt1>
        <a:dk2>
          <a:srgbClr val="FF6600"/>
        </a:dk2>
        <a:lt2>
          <a:srgbClr val="FFFFFF"/>
        </a:lt2>
        <a:accent1>
          <a:srgbClr val="CC6600"/>
        </a:accent1>
        <a:accent2>
          <a:srgbClr val="FF6600"/>
        </a:accent2>
        <a:accent3>
          <a:srgbClr val="FFB8AA"/>
        </a:accent3>
        <a:accent4>
          <a:srgbClr val="DADADA"/>
        </a:accent4>
        <a:accent5>
          <a:srgbClr val="E2B8AA"/>
        </a:accent5>
        <a:accent6>
          <a:srgbClr val="E75C00"/>
        </a:accent6>
        <a:hlink>
          <a:srgbClr val="FFFF99"/>
        </a:hlink>
        <a:folHlink>
          <a:srgbClr val="FFCC99"/>
        </a:folHlink>
      </a:clrScheme>
      <a:clrMap bg1="dk2" tx1="lt1" bg2="dk1" tx2="lt2" accent1="accent1" accent2="accent2" accent3="accent3" accent4="accent4" accent5="accent5" accent6="accent6" hlink="hlink" folHlink="folHlink"/>
    </a:extraClrScheme>
    <a:extraClrScheme>
      <a:clrScheme name="Ocean 8">
        <a:dk1>
          <a:srgbClr val="000000"/>
        </a:dk1>
        <a:lt1>
          <a:srgbClr val="FFFFFF"/>
        </a:lt1>
        <a:dk2>
          <a:srgbClr val="FFBA2F"/>
        </a:dk2>
        <a:lt2>
          <a:srgbClr val="A50021"/>
        </a:lt2>
        <a:accent1>
          <a:srgbClr val="FF6600"/>
        </a:accent1>
        <a:accent2>
          <a:srgbClr val="CC6600"/>
        </a:accent2>
        <a:accent3>
          <a:srgbClr val="FFD9AD"/>
        </a:accent3>
        <a:accent4>
          <a:srgbClr val="DADADA"/>
        </a:accent4>
        <a:accent5>
          <a:srgbClr val="FFB8AA"/>
        </a:accent5>
        <a:accent6>
          <a:srgbClr val="B95C00"/>
        </a:accent6>
        <a:hlink>
          <a:srgbClr val="663300"/>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Ocean</Template>
  <TotalTime>749</TotalTime>
  <Words>1628</Words>
  <Application>Microsoft Office PowerPoint</Application>
  <PresentationFormat>On-screen Show (4:3)</PresentationFormat>
  <Paragraphs>244</Paragraphs>
  <Slides>62</Slides>
  <Notes>56</Notes>
  <HiddenSlides>0</HiddenSlides>
  <MMClips>0</MMClips>
  <ScaleCrop>false</ScaleCrop>
  <HeadingPairs>
    <vt:vector size="4" baseType="variant">
      <vt:variant>
        <vt:lpstr>Theme</vt:lpstr>
      </vt:variant>
      <vt:variant>
        <vt:i4>1</vt:i4>
      </vt:variant>
      <vt:variant>
        <vt:lpstr>Slide Titles</vt:lpstr>
      </vt:variant>
      <vt:variant>
        <vt:i4>62</vt:i4>
      </vt:variant>
    </vt:vector>
  </HeadingPairs>
  <TitlesOfParts>
    <vt:vector size="63" baseType="lpstr">
      <vt:lpstr>Ocean</vt:lpstr>
      <vt:lpstr>THEMES AND CONCEPTS: RECONSTRUCTING PAST ENVIRONMENTS</vt:lpstr>
      <vt:lpstr>Slide 2</vt:lpstr>
      <vt:lpstr>Why is it important to understand something about the environment and landscape? </vt:lpstr>
      <vt:lpstr>Important to our understanding of human settlement, past events and diet </vt:lpstr>
      <vt:lpstr>Fields of environmental archaeology</vt:lpstr>
      <vt:lpstr>Landscapes of the past are:</vt:lpstr>
      <vt:lpstr>Slide 7</vt:lpstr>
      <vt:lpstr>Slide 8</vt:lpstr>
      <vt:lpstr>Slide 9</vt:lpstr>
      <vt:lpstr>Arctic open tundra landscape</vt:lpstr>
      <vt:lpstr>Subarctic semi-open birch forest</vt:lpstr>
      <vt:lpstr>Boreal spruce/pine forest</vt:lpstr>
      <vt:lpstr>Typical NW European ‘ice age’ landscape</vt:lpstr>
      <vt:lpstr>Europe 17-20ka B.P.</vt:lpstr>
      <vt:lpstr>Europe during the last interglacial, 125ka B.P.</vt:lpstr>
      <vt:lpstr>Slide 16</vt:lpstr>
      <vt:lpstr>Slide 17</vt:lpstr>
      <vt:lpstr>Questions to address</vt:lpstr>
      <vt:lpstr>Slide 19</vt:lpstr>
      <vt:lpstr>But how do we address these questions? Sources of evidence include:</vt:lpstr>
      <vt:lpstr>Biological data</vt:lpstr>
      <vt:lpstr>Slide 22</vt:lpstr>
      <vt:lpstr>Non-biological evidence</vt:lpstr>
      <vt:lpstr>How do we investigate past environments?</vt:lpstr>
      <vt:lpstr>Sample collection</vt:lpstr>
      <vt:lpstr>Sample processing</vt:lpstr>
      <vt:lpstr>Identification of material</vt:lpstr>
      <vt:lpstr>What sort of problems might we face?</vt:lpstr>
      <vt:lpstr>Taphonomy: the life history of a ‘fossil’</vt:lpstr>
      <vt:lpstr>Slide 30</vt:lpstr>
      <vt:lpstr>Preservation of material</vt:lpstr>
      <vt:lpstr>Preservation of material</vt:lpstr>
      <vt:lpstr>Presenting the evidence</vt:lpstr>
      <vt:lpstr>Some ideas</vt:lpstr>
      <vt:lpstr>Slide 35</vt:lpstr>
      <vt:lpstr>Oxygen Isotopes</vt:lpstr>
      <vt:lpstr>Slide 37</vt:lpstr>
      <vt:lpstr>Slide 38</vt:lpstr>
      <vt:lpstr>An understanding of the past may provide a guide for the future</vt:lpstr>
      <vt:lpstr>What is Climate?</vt:lpstr>
      <vt:lpstr>What is Weather?</vt:lpstr>
      <vt:lpstr>Landscapes are formed of a number of elements that interact at both the physical and the interpretative level.   </vt:lpstr>
      <vt:lpstr>Slide 43</vt:lpstr>
      <vt:lpstr>Slide 44</vt:lpstr>
      <vt:lpstr>Slide 45</vt:lpstr>
      <vt:lpstr>Slide 46</vt:lpstr>
      <vt:lpstr>Environments</vt:lpstr>
      <vt:lpstr>Slide 48</vt:lpstr>
      <vt:lpstr>Slide 49</vt:lpstr>
      <vt:lpstr>Slide 50</vt:lpstr>
      <vt:lpstr>Slide 51</vt:lpstr>
      <vt:lpstr>Volcanic preservation</vt:lpstr>
      <vt:lpstr>first a Plinian phase, where material was ejected in a tall column, spread in atmosphere and fell to earth like rain;</vt:lpstr>
      <vt:lpstr>Plinian eruption</vt:lpstr>
      <vt:lpstr>Archaeological implications</vt:lpstr>
      <vt:lpstr>Second a Peléan phase where material flowed down the sides of the volcano as fast-moving avalanches of gas and dust, called pyroclastic flow (pyroclasts are rock fragments formed by a volcanic explosion or ejected from a volcanic vent).</vt:lpstr>
      <vt:lpstr>Peléan phase</vt:lpstr>
      <vt:lpstr>Slide 58</vt:lpstr>
      <vt:lpstr>Eruption buried and preserved a unique range of plant remains: pollen and plant macrofossils</vt:lpstr>
      <vt:lpstr>Gresham Street; waterlogged preservation</vt:lpstr>
      <vt:lpstr>Slide 61</vt:lpstr>
      <vt:lpstr>Slide 62</vt:lpstr>
    </vt:vector>
  </TitlesOfParts>
  <Company>University of Wales Lampeter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SR014</dc:creator>
  <cp:lastModifiedBy>sr014</cp:lastModifiedBy>
  <cp:revision>24</cp:revision>
  <dcterms:created xsi:type="dcterms:W3CDTF">2005-01-05T10:30:23Z</dcterms:created>
  <dcterms:modified xsi:type="dcterms:W3CDTF">2011-10-04T17:30:17Z</dcterms:modified>
</cp:coreProperties>
</file>