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21"/>
  </p:notesMasterIdLst>
  <p:sldIdLst>
    <p:sldId id="256" r:id="rId2"/>
    <p:sldId id="257" r:id="rId3"/>
    <p:sldId id="258" r:id="rId4"/>
    <p:sldId id="259" r:id="rId5"/>
    <p:sldId id="260" r:id="rId6"/>
    <p:sldId id="261" r:id="rId7"/>
    <p:sldId id="262" r:id="rId8"/>
    <p:sldId id="273" r:id="rId9"/>
    <p:sldId id="274" r:id="rId10"/>
    <p:sldId id="275" r:id="rId11"/>
    <p:sldId id="276" r:id="rId12"/>
    <p:sldId id="277" r:id="rId13"/>
    <p:sldId id="278" r:id="rId14"/>
    <p:sldId id="279" r:id="rId15"/>
    <p:sldId id="280" r:id="rId16"/>
    <p:sldId id="281" r:id="rId17"/>
    <p:sldId id="282" r:id="rId18"/>
    <p:sldId id="283" r:id="rId19"/>
    <p:sldId id="28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03"/>
  </p:normalViewPr>
  <p:slideViewPr>
    <p:cSldViewPr snapToGrid="0">
      <p:cViewPr varScale="1">
        <p:scale>
          <a:sx n="109" d="100"/>
          <a:sy n="109" d="100"/>
        </p:scale>
        <p:origin x="7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1">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0NoLn">
    <dgm:fillClrLst meth="cycle">
      <a:schemeClr val="accent1">
        <a:shade val="60000"/>
      </a:schemeClr>
    </dgm:fillClrLst>
    <dgm:linClrLst meth="repeat">
      <a:schemeClr val="lt1">
        <a:alpha val="0"/>
      </a:schemeClr>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node1NoLn">
    <dgm:fillClrLst meth="cycle">
      <a:schemeClr val="accent1">
        <a:shade val="50000"/>
      </a:schemeClr>
      <a:schemeClr val="accent1">
        <a:tint val="55000"/>
      </a:schemeClr>
    </dgm:fillClrLst>
    <dgm:linClrLst meth="repeat">
      <a:schemeClr val="lt1">
        <a:alpha val="0"/>
      </a:schemeClr>
    </dgm:linClrLst>
    <dgm:effectClrLst/>
    <dgm:txLinClrLst/>
    <dgm:txFillClrLst/>
    <dgm:txEffectClrLst/>
  </dgm:styleLbl>
  <dgm:styleLbl name="ltNode1NoLn">
    <dgm:fillClrLst meth="cycle">
      <a:schemeClr val="accent1">
        <a:tint val="75000"/>
      </a:schemeClr>
      <a:schemeClr val="accent1">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2NoLn">
    <dgm:fillClrLst>
      <a:schemeClr val="accent1">
        <a:shade val="80000"/>
      </a:schemeClr>
    </dgm:fillClrLst>
    <dgm:linClrLst meth="repeat">
      <a:schemeClr val="lt1">
        <a:alpha val="0"/>
      </a:schemeClr>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3NoLn">
    <dgm:fillClrLst>
      <a:schemeClr val="accent1">
        <a:tint val="99000"/>
      </a:schemeClr>
    </dgm:fillClrLst>
    <dgm:linClrLst meth="repeat">
      <a:schemeClr val="lt1">
        <a:alpha val="0"/>
      </a:schemeClr>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node4NoLn">
    <dgm:fillClrLst>
      <a:schemeClr val="accent1">
        <a:tint val="70000"/>
      </a:schemeClr>
    </dgm:fillClrLst>
    <dgm:linClrLst meth="repeat">
      <a:schemeClr val="lt1">
        <a:alpha val="0"/>
      </a:schemeClr>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25CE7F-EEC2-475C-98F7-26E7C54DEE53}" type="doc">
      <dgm:prSet loTypeId="urn:microsoft.com/office/officeart/2005/8/layout/lProcess2" loCatId="list" qsTypeId="urn:microsoft.com/office/officeart/2005/8/quickstyle/simple1#1" qsCatId="simple" csTypeId="urn:microsoft.com/office/officeart/2005/8/colors/colorful2" csCatId="colorful" phldr="1"/>
      <dgm:spPr/>
      <dgm:t>
        <a:bodyPr/>
        <a:lstStyle/>
        <a:p>
          <a:endParaRPr lang="en-GB"/>
        </a:p>
      </dgm:t>
    </dgm:pt>
    <dgm:pt modelId="{FD327C6F-762B-4FCF-9F9D-B59810B6ECEE}">
      <dgm:prSet phldrT="[Text]" phldr="0"/>
      <dgm:spPr/>
      <dgm:t>
        <a:bodyPr/>
        <a:lstStyle/>
        <a:p>
          <a:r>
            <a:rPr lang="en-GB" b="1" dirty="0"/>
            <a:t>Environmental</a:t>
          </a:r>
        </a:p>
      </dgm:t>
    </dgm:pt>
    <dgm:pt modelId="{5FA5C536-B65D-4586-8095-382161A63582}" type="parTrans" cxnId="{DCE39C89-F207-438B-B577-6F640CB035FE}">
      <dgm:prSet/>
      <dgm:spPr/>
      <dgm:t>
        <a:bodyPr/>
        <a:lstStyle/>
        <a:p>
          <a:endParaRPr lang="en-GB"/>
        </a:p>
      </dgm:t>
    </dgm:pt>
    <dgm:pt modelId="{C02105FA-DD90-47CE-864E-DC3C3E76B5C7}" type="sibTrans" cxnId="{DCE39C89-F207-438B-B577-6F640CB035FE}">
      <dgm:prSet/>
      <dgm:spPr/>
      <dgm:t>
        <a:bodyPr/>
        <a:lstStyle/>
        <a:p>
          <a:endParaRPr lang="en-GB"/>
        </a:p>
      </dgm:t>
    </dgm:pt>
    <dgm:pt modelId="{A1FBE258-50DD-433E-BF70-8E30AB26266F}">
      <dgm:prSet phldrT="[Text]" phldr="0"/>
      <dgm:spPr/>
      <dgm:t>
        <a:bodyPr/>
        <a:lstStyle/>
        <a:p>
          <a:r>
            <a:rPr lang="en-GB" dirty="0"/>
            <a:t>Pollution</a:t>
          </a:r>
        </a:p>
      </dgm:t>
    </dgm:pt>
    <dgm:pt modelId="{4A77B7D6-53B7-4A92-ACB7-CF4160E6C979}" type="parTrans" cxnId="{FD0F72CD-F16A-424E-81B7-0FA62825269E}">
      <dgm:prSet/>
      <dgm:spPr/>
      <dgm:t>
        <a:bodyPr/>
        <a:lstStyle/>
        <a:p>
          <a:endParaRPr lang="en-GB"/>
        </a:p>
      </dgm:t>
    </dgm:pt>
    <dgm:pt modelId="{4A7C56D6-4361-416D-9664-04C21F43D18B}" type="sibTrans" cxnId="{FD0F72CD-F16A-424E-81B7-0FA62825269E}">
      <dgm:prSet/>
      <dgm:spPr/>
      <dgm:t>
        <a:bodyPr/>
        <a:lstStyle/>
        <a:p>
          <a:endParaRPr lang="en-GB"/>
        </a:p>
      </dgm:t>
    </dgm:pt>
    <dgm:pt modelId="{93944757-6154-454C-A8BC-68BBBF9B7646}">
      <dgm:prSet phldrT="[Text]" phldr="0"/>
      <dgm:spPr/>
      <dgm:t>
        <a:bodyPr/>
        <a:lstStyle/>
        <a:p>
          <a:r>
            <a:rPr lang="en-GB" b="1" dirty="0"/>
            <a:t>Social</a:t>
          </a:r>
        </a:p>
      </dgm:t>
    </dgm:pt>
    <dgm:pt modelId="{61CEF2DB-319E-42D8-9022-7D152594C5C1}" type="parTrans" cxnId="{EE9F9DB5-77A9-4C94-8A30-9DC79E5307BE}">
      <dgm:prSet/>
      <dgm:spPr/>
      <dgm:t>
        <a:bodyPr/>
        <a:lstStyle/>
        <a:p>
          <a:endParaRPr lang="en-GB"/>
        </a:p>
      </dgm:t>
    </dgm:pt>
    <dgm:pt modelId="{2B82814A-6DF3-45BF-A523-8C775AF87123}" type="sibTrans" cxnId="{EE9F9DB5-77A9-4C94-8A30-9DC79E5307BE}">
      <dgm:prSet/>
      <dgm:spPr/>
      <dgm:t>
        <a:bodyPr/>
        <a:lstStyle/>
        <a:p>
          <a:endParaRPr lang="en-GB"/>
        </a:p>
      </dgm:t>
    </dgm:pt>
    <dgm:pt modelId="{6D281A7E-B49C-45A6-B590-E35A7F216EE4}">
      <dgm:prSet phldrT="[Text]" phldr="0"/>
      <dgm:spPr/>
      <dgm:t>
        <a:bodyPr/>
        <a:lstStyle/>
        <a:p>
          <a:r>
            <a:rPr lang="en-GB" dirty="0"/>
            <a:t>Equity</a:t>
          </a:r>
        </a:p>
      </dgm:t>
    </dgm:pt>
    <dgm:pt modelId="{CB462DE6-2F8C-4579-A9FA-DA92850B9243}" type="parTrans" cxnId="{A17E6E62-1A60-46D5-A5D2-6E35032546E2}">
      <dgm:prSet/>
      <dgm:spPr/>
      <dgm:t>
        <a:bodyPr/>
        <a:lstStyle/>
        <a:p>
          <a:endParaRPr lang="en-GB"/>
        </a:p>
      </dgm:t>
    </dgm:pt>
    <dgm:pt modelId="{8E384B65-3220-490C-8B2F-7A634000AF88}" type="sibTrans" cxnId="{A17E6E62-1A60-46D5-A5D2-6E35032546E2}">
      <dgm:prSet/>
      <dgm:spPr/>
      <dgm:t>
        <a:bodyPr/>
        <a:lstStyle/>
        <a:p>
          <a:endParaRPr lang="en-GB"/>
        </a:p>
      </dgm:t>
    </dgm:pt>
    <dgm:pt modelId="{B7C15657-4712-4B81-9BA6-C03340200C51}">
      <dgm:prSet phldrT="[Text]" phldr="0"/>
      <dgm:spPr/>
      <dgm:t>
        <a:bodyPr/>
        <a:lstStyle/>
        <a:p>
          <a:r>
            <a:rPr lang="en-GB" dirty="0"/>
            <a:t>Access</a:t>
          </a:r>
        </a:p>
      </dgm:t>
    </dgm:pt>
    <dgm:pt modelId="{85507C6C-3365-4FA2-90A9-7F4047A775D0}" type="parTrans" cxnId="{E8D15E13-656A-466F-ACB8-9E492B28B93C}">
      <dgm:prSet/>
      <dgm:spPr/>
      <dgm:t>
        <a:bodyPr/>
        <a:lstStyle/>
        <a:p>
          <a:endParaRPr lang="en-GB"/>
        </a:p>
      </dgm:t>
    </dgm:pt>
    <dgm:pt modelId="{EC6C5FC1-DB1F-4293-AE3A-40B728A783AF}" type="sibTrans" cxnId="{E8D15E13-656A-466F-ACB8-9E492B28B93C}">
      <dgm:prSet/>
      <dgm:spPr/>
      <dgm:t>
        <a:bodyPr/>
        <a:lstStyle/>
        <a:p>
          <a:endParaRPr lang="en-GB"/>
        </a:p>
      </dgm:t>
    </dgm:pt>
    <dgm:pt modelId="{099A94A6-105D-4B30-BD69-005F6A9DC2A6}">
      <dgm:prSet phldrT="[Text]" phldr="0"/>
      <dgm:spPr/>
      <dgm:t>
        <a:bodyPr/>
        <a:lstStyle/>
        <a:p>
          <a:r>
            <a:rPr lang="en-GB" b="1" dirty="0"/>
            <a:t>Economic</a:t>
          </a:r>
        </a:p>
      </dgm:t>
    </dgm:pt>
    <dgm:pt modelId="{18A34C35-17AA-4D2F-AC44-A30E8FC78529}" type="parTrans" cxnId="{6752CE2D-8BED-444E-8C7C-72F6B24606E7}">
      <dgm:prSet/>
      <dgm:spPr/>
      <dgm:t>
        <a:bodyPr/>
        <a:lstStyle/>
        <a:p>
          <a:endParaRPr lang="en-GB"/>
        </a:p>
      </dgm:t>
    </dgm:pt>
    <dgm:pt modelId="{1FE685B0-5C58-409D-BDC7-1D3BEFA33324}" type="sibTrans" cxnId="{6752CE2D-8BED-444E-8C7C-72F6B24606E7}">
      <dgm:prSet/>
      <dgm:spPr/>
      <dgm:t>
        <a:bodyPr/>
        <a:lstStyle/>
        <a:p>
          <a:endParaRPr lang="en-GB"/>
        </a:p>
      </dgm:t>
    </dgm:pt>
    <dgm:pt modelId="{F59E820A-07FB-41A9-AC19-A3F19C8E69C5}">
      <dgm:prSet phldrT="[Text]" phldr="0"/>
      <dgm:spPr/>
      <dgm:t>
        <a:bodyPr/>
        <a:lstStyle/>
        <a:p>
          <a:r>
            <a:rPr lang="en-GB" dirty="0"/>
            <a:t>Resources</a:t>
          </a:r>
        </a:p>
      </dgm:t>
    </dgm:pt>
    <dgm:pt modelId="{7A53C977-EBEB-44FE-B12F-76E2A9D7A4FD}" type="parTrans" cxnId="{8CD25C13-B263-4F98-9EDA-A86DCD936327}">
      <dgm:prSet/>
      <dgm:spPr/>
      <dgm:t>
        <a:bodyPr/>
        <a:lstStyle/>
        <a:p>
          <a:endParaRPr lang="en-GB"/>
        </a:p>
      </dgm:t>
    </dgm:pt>
    <dgm:pt modelId="{F5653405-2BCC-4F75-83CB-35DB3B4C5C0B}" type="sibTrans" cxnId="{8CD25C13-B263-4F98-9EDA-A86DCD936327}">
      <dgm:prSet/>
      <dgm:spPr/>
      <dgm:t>
        <a:bodyPr/>
        <a:lstStyle/>
        <a:p>
          <a:endParaRPr lang="en-GB"/>
        </a:p>
      </dgm:t>
    </dgm:pt>
    <dgm:pt modelId="{738385B7-D2FC-401B-A5BF-FB41C44DA9F9}">
      <dgm:prSet phldrT="[Text]" phldr="0"/>
      <dgm:spPr/>
      <dgm:t>
        <a:bodyPr/>
        <a:lstStyle/>
        <a:p>
          <a:r>
            <a:rPr lang="en-GB" dirty="0"/>
            <a:t>Efficiency</a:t>
          </a:r>
        </a:p>
      </dgm:t>
    </dgm:pt>
    <dgm:pt modelId="{0D360588-3DF7-46E3-8DFC-88E804BFA04A}" type="parTrans" cxnId="{F5299BF4-6F31-4662-B631-88BEE59E5C8C}">
      <dgm:prSet/>
      <dgm:spPr/>
      <dgm:t>
        <a:bodyPr/>
        <a:lstStyle/>
        <a:p>
          <a:endParaRPr lang="en-GB"/>
        </a:p>
      </dgm:t>
    </dgm:pt>
    <dgm:pt modelId="{46796A2C-409C-4B0C-9AA3-4F95129A81F7}" type="sibTrans" cxnId="{F5299BF4-6F31-4662-B631-88BEE59E5C8C}">
      <dgm:prSet/>
      <dgm:spPr/>
      <dgm:t>
        <a:bodyPr/>
        <a:lstStyle/>
        <a:p>
          <a:endParaRPr lang="en-GB"/>
        </a:p>
      </dgm:t>
    </dgm:pt>
    <dgm:pt modelId="{622B0B71-9187-4A38-9583-4E3CEE3D9917}">
      <dgm:prSet phldrT="[Text]" phldr="0"/>
      <dgm:spPr/>
      <dgm:t>
        <a:bodyPr/>
        <a:lstStyle/>
        <a:p>
          <a:r>
            <a:rPr lang="en-GB" dirty="0"/>
            <a:t>Resources</a:t>
          </a:r>
        </a:p>
      </dgm:t>
    </dgm:pt>
    <dgm:pt modelId="{1896DD23-6125-456F-938C-AD5288CE02B2}" type="parTrans" cxnId="{5BCDBD04-9B9F-4059-B7DA-C2052AC79BBC}">
      <dgm:prSet/>
      <dgm:spPr/>
      <dgm:t>
        <a:bodyPr/>
        <a:lstStyle/>
        <a:p>
          <a:endParaRPr lang="en-GB"/>
        </a:p>
      </dgm:t>
    </dgm:pt>
    <dgm:pt modelId="{37C47617-1DC5-4B73-932D-8182AD1084B1}" type="sibTrans" cxnId="{5BCDBD04-9B9F-4059-B7DA-C2052AC79BBC}">
      <dgm:prSet/>
      <dgm:spPr/>
      <dgm:t>
        <a:bodyPr/>
        <a:lstStyle/>
        <a:p>
          <a:endParaRPr lang="en-GB"/>
        </a:p>
      </dgm:t>
    </dgm:pt>
    <dgm:pt modelId="{262D5EB9-EE1B-47D6-9652-6DF5A4F78B6C}">
      <dgm:prSet phldrT="[Text]" phldr="0"/>
      <dgm:spPr/>
      <dgm:t>
        <a:bodyPr/>
        <a:lstStyle/>
        <a:p>
          <a:r>
            <a:rPr lang="en-GB" dirty="0"/>
            <a:t>Wellbeing</a:t>
          </a:r>
        </a:p>
      </dgm:t>
    </dgm:pt>
    <dgm:pt modelId="{CE217A5C-A274-409C-9CF0-6A376C147761}" type="parTrans" cxnId="{85A6CD40-A180-4CFC-A2CF-2FE7A236EC76}">
      <dgm:prSet/>
      <dgm:spPr/>
      <dgm:t>
        <a:bodyPr/>
        <a:lstStyle/>
        <a:p>
          <a:endParaRPr lang="en-GB"/>
        </a:p>
      </dgm:t>
    </dgm:pt>
    <dgm:pt modelId="{FB2278E9-2431-43E4-9619-DE6A462F623E}" type="sibTrans" cxnId="{85A6CD40-A180-4CFC-A2CF-2FE7A236EC76}">
      <dgm:prSet/>
      <dgm:spPr/>
      <dgm:t>
        <a:bodyPr/>
        <a:lstStyle/>
        <a:p>
          <a:endParaRPr lang="en-GB"/>
        </a:p>
      </dgm:t>
    </dgm:pt>
    <dgm:pt modelId="{BB663570-AE75-4826-AA31-1AD588E03D7D}">
      <dgm:prSet phldrT="[Text]" phldr="0"/>
      <dgm:spPr/>
      <dgm:t>
        <a:bodyPr/>
        <a:lstStyle/>
        <a:p>
          <a:r>
            <a:rPr lang="en-GB" dirty="0"/>
            <a:t>Long-term costs</a:t>
          </a:r>
        </a:p>
      </dgm:t>
    </dgm:pt>
    <dgm:pt modelId="{941E765F-4B5F-43C7-9B32-26ACA84463C0}" type="parTrans" cxnId="{7CEB98C1-21A6-42AF-AB35-23B3610FE76A}">
      <dgm:prSet/>
      <dgm:spPr/>
      <dgm:t>
        <a:bodyPr/>
        <a:lstStyle/>
        <a:p>
          <a:endParaRPr lang="en-GB"/>
        </a:p>
      </dgm:t>
    </dgm:pt>
    <dgm:pt modelId="{2CC7B38B-BDA5-4A28-BFC0-02AD08CCB7AB}" type="sibTrans" cxnId="{7CEB98C1-21A6-42AF-AB35-23B3610FE76A}">
      <dgm:prSet/>
      <dgm:spPr/>
      <dgm:t>
        <a:bodyPr/>
        <a:lstStyle/>
        <a:p>
          <a:endParaRPr lang="en-GB"/>
        </a:p>
      </dgm:t>
    </dgm:pt>
    <dgm:pt modelId="{66027E14-19FA-47AC-AB5B-EAB9645E489A}">
      <dgm:prSet phldrT="[Text]" phldr="0"/>
      <dgm:spPr/>
      <dgm:t>
        <a:bodyPr/>
        <a:lstStyle/>
        <a:p>
          <a:r>
            <a:rPr lang="en-GB" dirty="0"/>
            <a:t>Climate</a:t>
          </a:r>
        </a:p>
      </dgm:t>
    </dgm:pt>
    <dgm:pt modelId="{16E43CBF-BAAF-4415-B3DE-4FED84D46A8E}" type="sibTrans" cxnId="{02B23B68-9367-4FC0-AC33-E736841CF2C7}">
      <dgm:prSet/>
      <dgm:spPr/>
      <dgm:t>
        <a:bodyPr/>
        <a:lstStyle/>
        <a:p>
          <a:endParaRPr lang="en-GB"/>
        </a:p>
      </dgm:t>
    </dgm:pt>
    <dgm:pt modelId="{DAE19D37-2997-41D3-B17A-04CE2F2AEB9C}" type="parTrans" cxnId="{02B23B68-9367-4FC0-AC33-E736841CF2C7}">
      <dgm:prSet/>
      <dgm:spPr/>
      <dgm:t>
        <a:bodyPr/>
        <a:lstStyle/>
        <a:p>
          <a:endParaRPr lang="en-GB"/>
        </a:p>
      </dgm:t>
    </dgm:pt>
    <dgm:pt modelId="{AD0A3CA8-31AF-42AD-A183-ABD18DB9D210}" type="pres">
      <dgm:prSet presAssocID="{EB25CE7F-EEC2-475C-98F7-26E7C54DEE53}" presName="theList" presStyleCnt="0">
        <dgm:presLayoutVars>
          <dgm:dir/>
          <dgm:animLvl val="lvl"/>
          <dgm:resizeHandles val="exact"/>
        </dgm:presLayoutVars>
      </dgm:prSet>
      <dgm:spPr/>
    </dgm:pt>
    <dgm:pt modelId="{0DAB8261-06AC-4C1F-977E-367986FA9A3E}" type="pres">
      <dgm:prSet presAssocID="{FD327C6F-762B-4FCF-9F9D-B59810B6ECEE}" presName="compNode" presStyleCnt="0"/>
      <dgm:spPr/>
    </dgm:pt>
    <dgm:pt modelId="{C9347980-042E-4D26-9197-FA377F5B1539}" type="pres">
      <dgm:prSet presAssocID="{FD327C6F-762B-4FCF-9F9D-B59810B6ECEE}" presName="aNode" presStyleLbl="bgShp" presStyleIdx="0" presStyleCnt="3"/>
      <dgm:spPr/>
    </dgm:pt>
    <dgm:pt modelId="{68198633-E9FB-4542-81F1-C1F25CCD07C5}" type="pres">
      <dgm:prSet presAssocID="{FD327C6F-762B-4FCF-9F9D-B59810B6ECEE}" presName="textNode" presStyleLbl="bgShp" presStyleIdx="0" presStyleCnt="3"/>
      <dgm:spPr/>
    </dgm:pt>
    <dgm:pt modelId="{B44F0F74-3F64-4938-A923-4E4282E918E5}" type="pres">
      <dgm:prSet presAssocID="{FD327C6F-762B-4FCF-9F9D-B59810B6ECEE}" presName="compChildNode" presStyleCnt="0"/>
      <dgm:spPr/>
    </dgm:pt>
    <dgm:pt modelId="{47E9D9CA-A68D-4CBC-9784-9B155E024024}" type="pres">
      <dgm:prSet presAssocID="{FD327C6F-762B-4FCF-9F9D-B59810B6ECEE}" presName="theInnerList" presStyleCnt="0"/>
      <dgm:spPr/>
    </dgm:pt>
    <dgm:pt modelId="{3931DBFD-16E7-415A-9EAA-0F5565554675}" type="pres">
      <dgm:prSet presAssocID="{66027E14-19FA-47AC-AB5B-EAB9645E489A}" presName="childNode" presStyleLbl="node1" presStyleIdx="0" presStyleCnt="9">
        <dgm:presLayoutVars>
          <dgm:bulletEnabled val="1"/>
        </dgm:presLayoutVars>
      </dgm:prSet>
      <dgm:spPr/>
    </dgm:pt>
    <dgm:pt modelId="{22B3AAEB-7F9E-47E1-BFC9-2D2348C45327}" type="pres">
      <dgm:prSet presAssocID="{66027E14-19FA-47AC-AB5B-EAB9645E489A}" presName="aSpace2" presStyleCnt="0"/>
      <dgm:spPr/>
    </dgm:pt>
    <dgm:pt modelId="{0910CF68-2466-43BA-A354-4B1305EB32D0}" type="pres">
      <dgm:prSet presAssocID="{622B0B71-9187-4A38-9583-4E3CEE3D9917}" presName="childNode" presStyleLbl="node1" presStyleIdx="1" presStyleCnt="9">
        <dgm:presLayoutVars>
          <dgm:bulletEnabled val="1"/>
        </dgm:presLayoutVars>
      </dgm:prSet>
      <dgm:spPr/>
    </dgm:pt>
    <dgm:pt modelId="{A358919E-9103-46FB-9479-95772092F853}" type="pres">
      <dgm:prSet presAssocID="{622B0B71-9187-4A38-9583-4E3CEE3D9917}" presName="aSpace2" presStyleCnt="0"/>
      <dgm:spPr/>
    </dgm:pt>
    <dgm:pt modelId="{7C522838-A048-4671-874A-2172637321FD}" type="pres">
      <dgm:prSet presAssocID="{A1FBE258-50DD-433E-BF70-8E30AB26266F}" presName="childNode" presStyleLbl="node1" presStyleIdx="2" presStyleCnt="9">
        <dgm:presLayoutVars>
          <dgm:bulletEnabled val="1"/>
        </dgm:presLayoutVars>
      </dgm:prSet>
      <dgm:spPr/>
    </dgm:pt>
    <dgm:pt modelId="{155A8A80-9ABC-427B-9E71-ACAFC628CACA}" type="pres">
      <dgm:prSet presAssocID="{FD327C6F-762B-4FCF-9F9D-B59810B6ECEE}" presName="aSpace" presStyleCnt="0"/>
      <dgm:spPr/>
    </dgm:pt>
    <dgm:pt modelId="{9D4E0DEE-E370-4417-96FA-1A201FC2CC15}" type="pres">
      <dgm:prSet presAssocID="{93944757-6154-454C-A8BC-68BBBF9B7646}" presName="compNode" presStyleCnt="0"/>
      <dgm:spPr/>
    </dgm:pt>
    <dgm:pt modelId="{445C4A61-F919-4814-97FD-F29323E46791}" type="pres">
      <dgm:prSet presAssocID="{93944757-6154-454C-A8BC-68BBBF9B7646}" presName="aNode" presStyleLbl="bgShp" presStyleIdx="1" presStyleCnt="3"/>
      <dgm:spPr/>
    </dgm:pt>
    <dgm:pt modelId="{8A8FC631-7121-4420-8C7D-1B94D0C6EEAB}" type="pres">
      <dgm:prSet presAssocID="{93944757-6154-454C-A8BC-68BBBF9B7646}" presName="textNode" presStyleLbl="bgShp" presStyleIdx="1" presStyleCnt="3"/>
      <dgm:spPr/>
    </dgm:pt>
    <dgm:pt modelId="{E1192988-95C1-41AD-A5FF-4CE5A0A47921}" type="pres">
      <dgm:prSet presAssocID="{93944757-6154-454C-A8BC-68BBBF9B7646}" presName="compChildNode" presStyleCnt="0"/>
      <dgm:spPr/>
    </dgm:pt>
    <dgm:pt modelId="{EA1194A6-AE8C-41B1-B74D-68FC1FBCB643}" type="pres">
      <dgm:prSet presAssocID="{93944757-6154-454C-A8BC-68BBBF9B7646}" presName="theInnerList" presStyleCnt="0"/>
      <dgm:spPr/>
    </dgm:pt>
    <dgm:pt modelId="{2FC91EA4-3FDD-4F8C-9704-2DEC57C559D9}" type="pres">
      <dgm:prSet presAssocID="{6D281A7E-B49C-45A6-B590-E35A7F216EE4}" presName="childNode" presStyleLbl="node1" presStyleIdx="3" presStyleCnt="9">
        <dgm:presLayoutVars>
          <dgm:bulletEnabled val="1"/>
        </dgm:presLayoutVars>
      </dgm:prSet>
      <dgm:spPr/>
    </dgm:pt>
    <dgm:pt modelId="{660E2B57-0478-4827-A5E7-D282C130B8B9}" type="pres">
      <dgm:prSet presAssocID="{6D281A7E-B49C-45A6-B590-E35A7F216EE4}" presName="aSpace2" presStyleCnt="0"/>
      <dgm:spPr/>
    </dgm:pt>
    <dgm:pt modelId="{33B8170F-8012-4546-97BC-ED94EEF53714}" type="pres">
      <dgm:prSet presAssocID="{262D5EB9-EE1B-47D6-9652-6DF5A4F78B6C}" presName="childNode" presStyleLbl="node1" presStyleIdx="4" presStyleCnt="9">
        <dgm:presLayoutVars>
          <dgm:bulletEnabled val="1"/>
        </dgm:presLayoutVars>
      </dgm:prSet>
      <dgm:spPr/>
    </dgm:pt>
    <dgm:pt modelId="{A9717366-5304-4919-B75E-21ED593CBB9E}" type="pres">
      <dgm:prSet presAssocID="{262D5EB9-EE1B-47D6-9652-6DF5A4F78B6C}" presName="aSpace2" presStyleCnt="0"/>
      <dgm:spPr/>
    </dgm:pt>
    <dgm:pt modelId="{3FD71DC8-1F18-42AC-9CDA-2DAAC53302F9}" type="pres">
      <dgm:prSet presAssocID="{B7C15657-4712-4B81-9BA6-C03340200C51}" presName="childNode" presStyleLbl="node1" presStyleIdx="5" presStyleCnt="9">
        <dgm:presLayoutVars>
          <dgm:bulletEnabled val="1"/>
        </dgm:presLayoutVars>
      </dgm:prSet>
      <dgm:spPr/>
    </dgm:pt>
    <dgm:pt modelId="{7671FDA1-29F1-41F4-96BD-5C06FA2AA7B0}" type="pres">
      <dgm:prSet presAssocID="{93944757-6154-454C-A8BC-68BBBF9B7646}" presName="aSpace" presStyleCnt="0"/>
      <dgm:spPr/>
    </dgm:pt>
    <dgm:pt modelId="{64887E5A-1E13-47E3-85C3-BC1407BA566E}" type="pres">
      <dgm:prSet presAssocID="{099A94A6-105D-4B30-BD69-005F6A9DC2A6}" presName="compNode" presStyleCnt="0"/>
      <dgm:spPr/>
    </dgm:pt>
    <dgm:pt modelId="{51DC8F1E-B798-45A0-B6FF-D97116A17F65}" type="pres">
      <dgm:prSet presAssocID="{099A94A6-105D-4B30-BD69-005F6A9DC2A6}" presName="aNode" presStyleLbl="bgShp" presStyleIdx="2" presStyleCnt="3"/>
      <dgm:spPr/>
    </dgm:pt>
    <dgm:pt modelId="{3F05BDE6-E20D-46C9-A5D2-71E483BD7586}" type="pres">
      <dgm:prSet presAssocID="{099A94A6-105D-4B30-BD69-005F6A9DC2A6}" presName="textNode" presStyleLbl="bgShp" presStyleIdx="2" presStyleCnt="3"/>
      <dgm:spPr/>
    </dgm:pt>
    <dgm:pt modelId="{819BDAE2-FDDE-44AD-9CC9-FAC442387217}" type="pres">
      <dgm:prSet presAssocID="{099A94A6-105D-4B30-BD69-005F6A9DC2A6}" presName="compChildNode" presStyleCnt="0"/>
      <dgm:spPr/>
    </dgm:pt>
    <dgm:pt modelId="{ADA8F34C-A98B-4F9B-8555-B338E76DCB8C}" type="pres">
      <dgm:prSet presAssocID="{099A94A6-105D-4B30-BD69-005F6A9DC2A6}" presName="theInnerList" presStyleCnt="0"/>
      <dgm:spPr/>
    </dgm:pt>
    <dgm:pt modelId="{CF049E62-88F3-45B8-8650-A93314D57090}" type="pres">
      <dgm:prSet presAssocID="{F59E820A-07FB-41A9-AC19-A3F19C8E69C5}" presName="childNode" presStyleLbl="node1" presStyleIdx="6" presStyleCnt="9">
        <dgm:presLayoutVars>
          <dgm:bulletEnabled val="1"/>
        </dgm:presLayoutVars>
      </dgm:prSet>
      <dgm:spPr/>
    </dgm:pt>
    <dgm:pt modelId="{AB018030-B38D-48DC-9504-B5452412D248}" type="pres">
      <dgm:prSet presAssocID="{F59E820A-07FB-41A9-AC19-A3F19C8E69C5}" presName="aSpace2" presStyleCnt="0"/>
      <dgm:spPr/>
    </dgm:pt>
    <dgm:pt modelId="{106859E7-4306-4207-B191-5E4FE4E1B8BA}" type="pres">
      <dgm:prSet presAssocID="{BB663570-AE75-4826-AA31-1AD588E03D7D}" presName="childNode" presStyleLbl="node1" presStyleIdx="7" presStyleCnt="9">
        <dgm:presLayoutVars>
          <dgm:bulletEnabled val="1"/>
        </dgm:presLayoutVars>
      </dgm:prSet>
      <dgm:spPr/>
    </dgm:pt>
    <dgm:pt modelId="{05C47A6F-9D0B-4032-AE60-6CBC687E92F3}" type="pres">
      <dgm:prSet presAssocID="{BB663570-AE75-4826-AA31-1AD588E03D7D}" presName="aSpace2" presStyleCnt="0"/>
      <dgm:spPr/>
    </dgm:pt>
    <dgm:pt modelId="{BD1C919E-90DA-40EB-AA87-45BEB3F036E5}" type="pres">
      <dgm:prSet presAssocID="{738385B7-D2FC-401B-A5BF-FB41C44DA9F9}" presName="childNode" presStyleLbl="node1" presStyleIdx="8" presStyleCnt="9">
        <dgm:presLayoutVars>
          <dgm:bulletEnabled val="1"/>
        </dgm:presLayoutVars>
      </dgm:prSet>
      <dgm:spPr/>
    </dgm:pt>
  </dgm:ptLst>
  <dgm:cxnLst>
    <dgm:cxn modelId="{5BCDBD04-9B9F-4059-B7DA-C2052AC79BBC}" srcId="{FD327C6F-762B-4FCF-9F9D-B59810B6ECEE}" destId="{622B0B71-9187-4A38-9583-4E3CEE3D9917}" srcOrd="1" destOrd="0" parTransId="{1896DD23-6125-456F-938C-AD5288CE02B2}" sibTransId="{37C47617-1DC5-4B73-932D-8182AD1084B1}"/>
    <dgm:cxn modelId="{8CD25C13-B263-4F98-9EDA-A86DCD936327}" srcId="{099A94A6-105D-4B30-BD69-005F6A9DC2A6}" destId="{F59E820A-07FB-41A9-AC19-A3F19C8E69C5}" srcOrd="0" destOrd="0" parTransId="{7A53C977-EBEB-44FE-B12F-76E2A9D7A4FD}" sibTransId="{F5653405-2BCC-4F75-83CB-35DB3B4C5C0B}"/>
    <dgm:cxn modelId="{E8D15E13-656A-466F-ACB8-9E492B28B93C}" srcId="{93944757-6154-454C-A8BC-68BBBF9B7646}" destId="{B7C15657-4712-4B81-9BA6-C03340200C51}" srcOrd="2" destOrd="0" parTransId="{85507C6C-3365-4FA2-90A9-7F4047A775D0}" sibTransId="{EC6C5FC1-DB1F-4293-AE3A-40B728A783AF}"/>
    <dgm:cxn modelId="{B8B9A718-7E87-46A1-9B34-5FAA0D8139D7}" type="presOf" srcId="{66027E14-19FA-47AC-AB5B-EAB9645E489A}" destId="{3931DBFD-16E7-415A-9EAA-0F5565554675}" srcOrd="0" destOrd="0" presId="urn:microsoft.com/office/officeart/2005/8/layout/lProcess2"/>
    <dgm:cxn modelId="{A9647D1F-1344-416E-9451-14180077ED46}" type="presOf" srcId="{6D281A7E-B49C-45A6-B590-E35A7F216EE4}" destId="{2FC91EA4-3FDD-4F8C-9704-2DEC57C559D9}" srcOrd="0" destOrd="0" presId="urn:microsoft.com/office/officeart/2005/8/layout/lProcess2"/>
    <dgm:cxn modelId="{D5091F22-8740-4A5E-A8D2-A82A67AF9695}" type="presOf" srcId="{FD327C6F-762B-4FCF-9F9D-B59810B6ECEE}" destId="{68198633-E9FB-4542-81F1-C1F25CCD07C5}" srcOrd="1" destOrd="0" presId="urn:microsoft.com/office/officeart/2005/8/layout/lProcess2"/>
    <dgm:cxn modelId="{6752CE2D-8BED-444E-8C7C-72F6B24606E7}" srcId="{EB25CE7F-EEC2-475C-98F7-26E7C54DEE53}" destId="{099A94A6-105D-4B30-BD69-005F6A9DC2A6}" srcOrd="2" destOrd="0" parTransId="{18A34C35-17AA-4D2F-AC44-A30E8FC78529}" sibTransId="{1FE685B0-5C58-409D-BDC7-1D3BEFA33324}"/>
    <dgm:cxn modelId="{82C34E30-6644-4AD9-BD36-025395E11CBB}" type="presOf" srcId="{EB25CE7F-EEC2-475C-98F7-26E7C54DEE53}" destId="{AD0A3CA8-31AF-42AD-A183-ABD18DB9D210}" srcOrd="0" destOrd="0" presId="urn:microsoft.com/office/officeart/2005/8/layout/lProcess2"/>
    <dgm:cxn modelId="{85A6CD40-A180-4CFC-A2CF-2FE7A236EC76}" srcId="{93944757-6154-454C-A8BC-68BBBF9B7646}" destId="{262D5EB9-EE1B-47D6-9652-6DF5A4F78B6C}" srcOrd="1" destOrd="0" parTransId="{CE217A5C-A274-409C-9CF0-6A376C147761}" sibTransId="{FB2278E9-2431-43E4-9619-DE6A462F623E}"/>
    <dgm:cxn modelId="{BD91C452-86EC-465C-99A8-8A0E7CF2309F}" type="presOf" srcId="{622B0B71-9187-4A38-9583-4E3CEE3D9917}" destId="{0910CF68-2466-43BA-A354-4B1305EB32D0}" srcOrd="0" destOrd="0" presId="urn:microsoft.com/office/officeart/2005/8/layout/lProcess2"/>
    <dgm:cxn modelId="{A17E6E62-1A60-46D5-A5D2-6E35032546E2}" srcId="{93944757-6154-454C-A8BC-68BBBF9B7646}" destId="{6D281A7E-B49C-45A6-B590-E35A7F216EE4}" srcOrd="0" destOrd="0" parTransId="{CB462DE6-2F8C-4579-A9FA-DA92850B9243}" sibTransId="{8E384B65-3220-490C-8B2F-7A634000AF88}"/>
    <dgm:cxn modelId="{02B23B68-9367-4FC0-AC33-E736841CF2C7}" srcId="{FD327C6F-762B-4FCF-9F9D-B59810B6ECEE}" destId="{66027E14-19FA-47AC-AB5B-EAB9645E489A}" srcOrd="0" destOrd="0" parTransId="{DAE19D37-2997-41D3-B17A-04CE2F2AEB9C}" sibTransId="{16E43CBF-BAAF-4415-B3DE-4FED84D46A8E}"/>
    <dgm:cxn modelId="{ADD0776B-06D9-4F46-9D99-3EDD4DD29555}" type="presOf" srcId="{262D5EB9-EE1B-47D6-9652-6DF5A4F78B6C}" destId="{33B8170F-8012-4546-97BC-ED94EEF53714}" srcOrd="0" destOrd="0" presId="urn:microsoft.com/office/officeart/2005/8/layout/lProcess2"/>
    <dgm:cxn modelId="{AC334D6D-B691-4364-80FC-4C92E52010A0}" type="presOf" srcId="{F59E820A-07FB-41A9-AC19-A3F19C8E69C5}" destId="{CF049E62-88F3-45B8-8650-A93314D57090}" srcOrd="0" destOrd="0" presId="urn:microsoft.com/office/officeart/2005/8/layout/lProcess2"/>
    <dgm:cxn modelId="{521DE077-7D6D-47BE-85FD-579D4999D561}" type="presOf" srcId="{738385B7-D2FC-401B-A5BF-FB41C44DA9F9}" destId="{BD1C919E-90DA-40EB-AA87-45BEB3F036E5}" srcOrd="0" destOrd="0" presId="urn:microsoft.com/office/officeart/2005/8/layout/lProcess2"/>
    <dgm:cxn modelId="{DCE39C89-F207-438B-B577-6F640CB035FE}" srcId="{EB25CE7F-EEC2-475C-98F7-26E7C54DEE53}" destId="{FD327C6F-762B-4FCF-9F9D-B59810B6ECEE}" srcOrd="0" destOrd="0" parTransId="{5FA5C536-B65D-4586-8095-382161A63582}" sibTransId="{C02105FA-DD90-47CE-864E-DC3C3E76B5C7}"/>
    <dgm:cxn modelId="{27C3B692-2087-467A-9248-2624466C17BD}" type="presOf" srcId="{FD327C6F-762B-4FCF-9F9D-B59810B6ECEE}" destId="{C9347980-042E-4D26-9197-FA377F5B1539}" srcOrd="0" destOrd="0" presId="urn:microsoft.com/office/officeart/2005/8/layout/lProcess2"/>
    <dgm:cxn modelId="{5F4E3C93-B1C0-4726-8A27-1FECD0F84C5E}" type="presOf" srcId="{93944757-6154-454C-A8BC-68BBBF9B7646}" destId="{8A8FC631-7121-4420-8C7D-1B94D0C6EEAB}" srcOrd="1" destOrd="0" presId="urn:microsoft.com/office/officeart/2005/8/layout/lProcess2"/>
    <dgm:cxn modelId="{5825149A-1BAA-47AE-80E2-442965B86197}" type="presOf" srcId="{A1FBE258-50DD-433E-BF70-8E30AB26266F}" destId="{7C522838-A048-4671-874A-2172637321FD}" srcOrd="0" destOrd="0" presId="urn:microsoft.com/office/officeart/2005/8/layout/lProcess2"/>
    <dgm:cxn modelId="{370A02AD-48F4-4EC6-8E03-E39D19EA8B71}" type="presOf" srcId="{BB663570-AE75-4826-AA31-1AD588E03D7D}" destId="{106859E7-4306-4207-B191-5E4FE4E1B8BA}" srcOrd="0" destOrd="0" presId="urn:microsoft.com/office/officeart/2005/8/layout/lProcess2"/>
    <dgm:cxn modelId="{EE9F9DB5-77A9-4C94-8A30-9DC79E5307BE}" srcId="{EB25CE7F-EEC2-475C-98F7-26E7C54DEE53}" destId="{93944757-6154-454C-A8BC-68BBBF9B7646}" srcOrd="1" destOrd="0" parTransId="{61CEF2DB-319E-42D8-9022-7D152594C5C1}" sibTransId="{2B82814A-6DF3-45BF-A523-8C775AF87123}"/>
    <dgm:cxn modelId="{7CEB98C1-21A6-42AF-AB35-23B3610FE76A}" srcId="{099A94A6-105D-4B30-BD69-005F6A9DC2A6}" destId="{BB663570-AE75-4826-AA31-1AD588E03D7D}" srcOrd="1" destOrd="0" parTransId="{941E765F-4B5F-43C7-9B32-26ACA84463C0}" sibTransId="{2CC7B38B-BDA5-4A28-BFC0-02AD08CCB7AB}"/>
    <dgm:cxn modelId="{FD0F72CD-F16A-424E-81B7-0FA62825269E}" srcId="{FD327C6F-762B-4FCF-9F9D-B59810B6ECEE}" destId="{A1FBE258-50DD-433E-BF70-8E30AB26266F}" srcOrd="2" destOrd="0" parTransId="{4A77B7D6-53B7-4A92-ACB7-CF4160E6C979}" sibTransId="{4A7C56D6-4361-416D-9664-04C21F43D18B}"/>
    <dgm:cxn modelId="{57D998DE-27DF-4630-B35E-3F3877CEBB66}" type="presOf" srcId="{099A94A6-105D-4B30-BD69-005F6A9DC2A6}" destId="{3F05BDE6-E20D-46C9-A5D2-71E483BD7586}" srcOrd="1" destOrd="0" presId="urn:microsoft.com/office/officeart/2005/8/layout/lProcess2"/>
    <dgm:cxn modelId="{354AC1EF-AF03-43FE-8AA3-ED68ACBBC021}" type="presOf" srcId="{93944757-6154-454C-A8BC-68BBBF9B7646}" destId="{445C4A61-F919-4814-97FD-F29323E46791}" srcOrd="0" destOrd="0" presId="urn:microsoft.com/office/officeart/2005/8/layout/lProcess2"/>
    <dgm:cxn modelId="{F5299BF4-6F31-4662-B631-88BEE59E5C8C}" srcId="{099A94A6-105D-4B30-BD69-005F6A9DC2A6}" destId="{738385B7-D2FC-401B-A5BF-FB41C44DA9F9}" srcOrd="2" destOrd="0" parTransId="{0D360588-3DF7-46E3-8DFC-88E804BFA04A}" sibTransId="{46796A2C-409C-4B0C-9AA3-4F95129A81F7}"/>
    <dgm:cxn modelId="{B02CAEF6-0E5B-40A9-9CE9-E72C045F38F9}" type="presOf" srcId="{099A94A6-105D-4B30-BD69-005F6A9DC2A6}" destId="{51DC8F1E-B798-45A0-B6FF-D97116A17F65}" srcOrd="0" destOrd="0" presId="urn:microsoft.com/office/officeart/2005/8/layout/lProcess2"/>
    <dgm:cxn modelId="{3118B2F7-0432-43E9-9DC2-79E144F27551}" type="presOf" srcId="{B7C15657-4712-4B81-9BA6-C03340200C51}" destId="{3FD71DC8-1F18-42AC-9CDA-2DAAC53302F9}" srcOrd="0" destOrd="0" presId="urn:microsoft.com/office/officeart/2005/8/layout/lProcess2"/>
    <dgm:cxn modelId="{8FBC90FD-B896-4567-AC4D-23C1CDD433CC}" type="presParOf" srcId="{AD0A3CA8-31AF-42AD-A183-ABD18DB9D210}" destId="{0DAB8261-06AC-4C1F-977E-367986FA9A3E}" srcOrd="0" destOrd="0" presId="urn:microsoft.com/office/officeart/2005/8/layout/lProcess2"/>
    <dgm:cxn modelId="{EC140D16-FDA6-401E-8250-B6820F6A5DF0}" type="presParOf" srcId="{0DAB8261-06AC-4C1F-977E-367986FA9A3E}" destId="{C9347980-042E-4D26-9197-FA377F5B1539}" srcOrd="0" destOrd="0" presId="urn:microsoft.com/office/officeart/2005/8/layout/lProcess2"/>
    <dgm:cxn modelId="{7F945DCF-DCCD-4D66-9E85-83166B57EB2C}" type="presParOf" srcId="{0DAB8261-06AC-4C1F-977E-367986FA9A3E}" destId="{68198633-E9FB-4542-81F1-C1F25CCD07C5}" srcOrd="1" destOrd="0" presId="urn:microsoft.com/office/officeart/2005/8/layout/lProcess2"/>
    <dgm:cxn modelId="{1288764B-E554-409E-AC6D-7EF9D8A9B209}" type="presParOf" srcId="{0DAB8261-06AC-4C1F-977E-367986FA9A3E}" destId="{B44F0F74-3F64-4938-A923-4E4282E918E5}" srcOrd="2" destOrd="0" presId="urn:microsoft.com/office/officeart/2005/8/layout/lProcess2"/>
    <dgm:cxn modelId="{E75FA471-0AEC-4F7C-91FC-7E0A228552EE}" type="presParOf" srcId="{B44F0F74-3F64-4938-A923-4E4282E918E5}" destId="{47E9D9CA-A68D-4CBC-9784-9B155E024024}" srcOrd="0" destOrd="0" presId="urn:microsoft.com/office/officeart/2005/8/layout/lProcess2"/>
    <dgm:cxn modelId="{95FD02F5-37F2-4B77-8F00-03E8C5C1DC41}" type="presParOf" srcId="{47E9D9CA-A68D-4CBC-9784-9B155E024024}" destId="{3931DBFD-16E7-415A-9EAA-0F5565554675}" srcOrd="0" destOrd="0" presId="urn:microsoft.com/office/officeart/2005/8/layout/lProcess2"/>
    <dgm:cxn modelId="{31FB7DF9-3BC2-4466-A46B-F66CA88DF67E}" type="presParOf" srcId="{47E9D9CA-A68D-4CBC-9784-9B155E024024}" destId="{22B3AAEB-7F9E-47E1-BFC9-2D2348C45327}" srcOrd="1" destOrd="0" presId="urn:microsoft.com/office/officeart/2005/8/layout/lProcess2"/>
    <dgm:cxn modelId="{8BDE3E37-793E-4499-B9B4-693512CB8279}" type="presParOf" srcId="{47E9D9CA-A68D-4CBC-9784-9B155E024024}" destId="{0910CF68-2466-43BA-A354-4B1305EB32D0}" srcOrd="2" destOrd="0" presId="urn:microsoft.com/office/officeart/2005/8/layout/lProcess2"/>
    <dgm:cxn modelId="{86ABD8D3-0840-45F1-8C86-C23F89FA36F3}" type="presParOf" srcId="{47E9D9CA-A68D-4CBC-9784-9B155E024024}" destId="{A358919E-9103-46FB-9479-95772092F853}" srcOrd="3" destOrd="0" presId="urn:microsoft.com/office/officeart/2005/8/layout/lProcess2"/>
    <dgm:cxn modelId="{A7896917-460F-4F55-84C3-2DA34D2E48BC}" type="presParOf" srcId="{47E9D9CA-A68D-4CBC-9784-9B155E024024}" destId="{7C522838-A048-4671-874A-2172637321FD}" srcOrd="4" destOrd="0" presId="urn:microsoft.com/office/officeart/2005/8/layout/lProcess2"/>
    <dgm:cxn modelId="{C8EA9BB9-AFA4-4351-A3E6-A251FFA6243A}" type="presParOf" srcId="{AD0A3CA8-31AF-42AD-A183-ABD18DB9D210}" destId="{155A8A80-9ABC-427B-9E71-ACAFC628CACA}" srcOrd="1" destOrd="0" presId="urn:microsoft.com/office/officeart/2005/8/layout/lProcess2"/>
    <dgm:cxn modelId="{30F51058-EAB6-4C1D-94EB-2801C00B3C6C}" type="presParOf" srcId="{AD0A3CA8-31AF-42AD-A183-ABD18DB9D210}" destId="{9D4E0DEE-E370-4417-96FA-1A201FC2CC15}" srcOrd="2" destOrd="0" presId="urn:microsoft.com/office/officeart/2005/8/layout/lProcess2"/>
    <dgm:cxn modelId="{F67A6F26-2F0F-4132-9F1E-144022E3B027}" type="presParOf" srcId="{9D4E0DEE-E370-4417-96FA-1A201FC2CC15}" destId="{445C4A61-F919-4814-97FD-F29323E46791}" srcOrd="0" destOrd="0" presId="urn:microsoft.com/office/officeart/2005/8/layout/lProcess2"/>
    <dgm:cxn modelId="{628755F0-91DC-4265-BAAD-28F3790D5A92}" type="presParOf" srcId="{9D4E0DEE-E370-4417-96FA-1A201FC2CC15}" destId="{8A8FC631-7121-4420-8C7D-1B94D0C6EEAB}" srcOrd="1" destOrd="0" presId="urn:microsoft.com/office/officeart/2005/8/layout/lProcess2"/>
    <dgm:cxn modelId="{7F19B47A-0B65-470F-B892-9E21C90A3C91}" type="presParOf" srcId="{9D4E0DEE-E370-4417-96FA-1A201FC2CC15}" destId="{E1192988-95C1-41AD-A5FF-4CE5A0A47921}" srcOrd="2" destOrd="0" presId="urn:microsoft.com/office/officeart/2005/8/layout/lProcess2"/>
    <dgm:cxn modelId="{173AD96A-7EB9-4C2B-969C-EE36E21072F2}" type="presParOf" srcId="{E1192988-95C1-41AD-A5FF-4CE5A0A47921}" destId="{EA1194A6-AE8C-41B1-B74D-68FC1FBCB643}" srcOrd="0" destOrd="0" presId="urn:microsoft.com/office/officeart/2005/8/layout/lProcess2"/>
    <dgm:cxn modelId="{A44707D4-4E7D-4FC5-A7C1-B43AB9D1B219}" type="presParOf" srcId="{EA1194A6-AE8C-41B1-B74D-68FC1FBCB643}" destId="{2FC91EA4-3FDD-4F8C-9704-2DEC57C559D9}" srcOrd="0" destOrd="0" presId="urn:microsoft.com/office/officeart/2005/8/layout/lProcess2"/>
    <dgm:cxn modelId="{8EBA7CE7-2AE9-457D-A78A-1C5BA6CFC015}" type="presParOf" srcId="{EA1194A6-AE8C-41B1-B74D-68FC1FBCB643}" destId="{660E2B57-0478-4827-A5E7-D282C130B8B9}" srcOrd="1" destOrd="0" presId="urn:microsoft.com/office/officeart/2005/8/layout/lProcess2"/>
    <dgm:cxn modelId="{B795445C-B587-4ACC-AB7D-B9BC38F98D64}" type="presParOf" srcId="{EA1194A6-AE8C-41B1-B74D-68FC1FBCB643}" destId="{33B8170F-8012-4546-97BC-ED94EEF53714}" srcOrd="2" destOrd="0" presId="urn:microsoft.com/office/officeart/2005/8/layout/lProcess2"/>
    <dgm:cxn modelId="{C9FF93A5-607A-4686-8FB7-F6ABD5C8EB16}" type="presParOf" srcId="{EA1194A6-AE8C-41B1-B74D-68FC1FBCB643}" destId="{A9717366-5304-4919-B75E-21ED593CBB9E}" srcOrd="3" destOrd="0" presId="urn:microsoft.com/office/officeart/2005/8/layout/lProcess2"/>
    <dgm:cxn modelId="{EA54F544-E62B-4932-96B5-1F1D0F14B6D9}" type="presParOf" srcId="{EA1194A6-AE8C-41B1-B74D-68FC1FBCB643}" destId="{3FD71DC8-1F18-42AC-9CDA-2DAAC53302F9}" srcOrd="4" destOrd="0" presId="urn:microsoft.com/office/officeart/2005/8/layout/lProcess2"/>
    <dgm:cxn modelId="{C32CA6CC-3049-408A-B63E-ED996197C005}" type="presParOf" srcId="{AD0A3CA8-31AF-42AD-A183-ABD18DB9D210}" destId="{7671FDA1-29F1-41F4-96BD-5C06FA2AA7B0}" srcOrd="3" destOrd="0" presId="urn:microsoft.com/office/officeart/2005/8/layout/lProcess2"/>
    <dgm:cxn modelId="{909DD12D-E970-43E8-95A0-373AEA2D741A}" type="presParOf" srcId="{AD0A3CA8-31AF-42AD-A183-ABD18DB9D210}" destId="{64887E5A-1E13-47E3-85C3-BC1407BA566E}" srcOrd="4" destOrd="0" presId="urn:microsoft.com/office/officeart/2005/8/layout/lProcess2"/>
    <dgm:cxn modelId="{9DDDD59C-7900-431A-9734-93AE0D041E18}" type="presParOf" srcId="{64887E5A-1E13-47E3-85C3-BC1407BA566E}" destId="{51DC8F1E-B798-45A0-B6FF-D97116A17F65}" srcOrd="0" destOrd="0" presId="urn:microsoft.com/office/officeart/2005/8/layout/lProcess2"/>
    <dgm:cxn modelId="{6DF3EEF8-1E22-4CC0-AA8A-CB5C494C1E5B}" type="presParOf" srcId="{64887E5A-1E13-47E3-85C3-BC1407BA566E}" destId="{3F05BDE6-E20D-46C9-A5D2-71E483BD7586}" srcOrd="1" destOrd="0" presId="urn:microsoft.com/office/officeart/2005/8/layout/lProcess2"/>
    <dgm:cxn modelId="{54FD7900-626D-4E72-B23D-E0FD7F95737F}" type="presParOf" srcId="{64887E5A-1E13-47E3-85C3-BC1407BA566E}" destId="{819BDAE2-FDDE-44AD-9CC9-FAC442387217}" srcOrd="2" destOrd="0" presId="urn:microsoft.com/office/officeart/2005/8/layout/lProcess2"/>
    <dgm:cxn modelId="{BC7CB8DC-33C4-4820-B349-A268F5293D82}" type="presParOf" srcId="{819BDAE2-FDDE-44AD-9CC9-FAC442387217}" destId="{ADA8F34C-A98B-4F9B-8555-B338E76DCB8C}" srcOrd="0" destOrd="0" presId="urn:microsoft.com/office/officeart/2005/8/layout/lProcess2"/>
    <dgm:cxn modelId="{AA03C8D8-6E13-4C7B-BB25-6FEA17CB4DD5}" type="presParOf" srcId="{ADA8F34C-A98B-4F9B-8555-B338E76DCB8C}" destId="{CF049E62-88F3-45B8-8650-A93314D57090}" srcOrd="0" destOrd="0" presId="urn:microsoft.com/office/officeart/2005/8/layout/lProcess2"/>
    <dgm:cxn modelId="{C5ED8E5E-FD9D-4EF1-94DB-E034CE5867AC}" type="presParOf" srcId="{ADA8F34C-A98B-4F9B-8555-B338E76DCB8C}" destId="{AB018030-B38D-48DC-9504-B5452412D248}" srcOrd="1" destOrd="0" presId="urn:microsoft.com/office/officeart/2005/8/layout/lProcess2"/>
    <dgm:cxn modelId="{DEE3B67D-2EFC-4DDC-B12F-01E96D625AD3}" type="presParOf" srcId="{ADA8F34C-A98B-4F9B-8555-B338E76DCB8C}" destId="{106859E7-4306-4207-B191-5E4FE4E1B8BA}" srcOrd="2" destOrd="0" presId="urn:microsoft.com/office/officeart/2005/8/layout/lProcess2"/>
    <dgm:cxn modelId="{986094AC-7B59-4001-B252-3DDBBB410872}" type="presParOf" srcId="{ADA8F34C-A98B-4F9B-8555-B338E76DCB8C}" destId="{05C47A6F-9D0B-4032-AE60-6CBC687E92F3}" srcOrd="3" destOrd="0" presId="urn:microsoft.com/office/officeart/2005/8/layout/lProcess2"/>
    <dgm:cxn modelId="{90467F6A-2C5D-4E46-9674-A07BE697B00C}" type="presParOf" srcId="{ADA8F34C-A98B-4F9B-8555-B338E76DCB8C}" destId="{BD1C919E-90DA-40EB-AA87-45BEB3F036E5}"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FF0F2F-7C71-47A9-9B30-4FFEAD12E04C}" type="doc">
      <dgm:prSet loTypeId="urn:microsoft.com/office/officeart/2011/layout/HexagonRadial" loCatId="cycle" qsTypeId="urn:microsoft.com/office/officeart/2005/8/quickstyle/simple5" qsCatId="simple" csTypeId="urn:microsoft.com/office/officeart/2005/8/colors/accent2_5" csCatId="accent2" phldr="1"/>
      <dgm:spPr/>
      <dgm:t>
        <a:bodyPr/>
        <a:lstStyle/>
        <a:p>
          <a:endParaRPr lang="en-GB"/>
        </a:p>
      </dgm:t>
    </dgm:pt>
    <dgm:pt modelId="{9E81E11D-AC6C-4310-A467-7FFA31002C4E}">
      <dgm:prSet phldrT="[Text]" phldr="0"/>
      <dgm:spPr/>
      <dgm:t>
        <a:bodyPr/>
        <a:lstStyle/>
        <a:p>
          <a:r>
            <a:rPr lang="en-GB" b="1" dirty="0"/>
            <a:t>Health and Equity</a:t>
          </a:r>
        </a:p>
      </dgm:t>
    </dgm:pt>
    <dgm:pt modelId="{83BCD100-DC7D-4651-AB8C-D5E6BC9CF61C}" type="parTrans" cxnId="{9292C745-33BE-4E88-97DB-5DC9AE6FB3F2}">
      <dgm:prSet/>
      <dgm:spPr/>
      <dgm:t>
        <a:bodyPr/>
        <a:lstStyle/>
        <a:p>
          <a:endParaRPr lang="en-GB"/>
        </a:p>
      </dgm:t>
    </dgm:pt>
    <dgm:pt modelId="{61ECB2AD-B21E-4367-876F-998C3A4EDF96}" type="sibTrans" cxnId="{9292C745-33BE-4E88-97DB-5DC9AE6FB3F2}">
      <dgm:prSet/>
      <dgm:spPr/>
      <dgm:t>
        <a:bodyPr/>
        <a:lstStyle/>
        <a:p>
          <a:endParaRPr lang="en-GB"/>
        </a:p>
      </dgm:t>
    </dgm:pt>
    <dgm:pt modelId="{6757CD12-FA5C-44C2-892D-BD8C26E44174}">
      <dgm:prSet phldrT="[Text]" phldr="0"/>
      <dgm:spPr/>
      <dgm:t>
        <a:bodyPr/>
        <a:lstStyle/>
        <a:p>
          <a:r>
            <a:rPr lang="en-GB" b="1" dirty="0"/>
            <a:t>Transport</a:t>
          </a:r>
        </a:p>
      </dgm:t>
    </dgm:pt>
    <dgm:pt modelId="{0FCD5C57-CF73-4A73-8524-5727A96E8398}" type="parTrans" cxnId="{CA77A892-5B98-4E39-9F19-34A27BAABA5F}">
      <dgm:prSet/>
      <dgm:spPr/>
      <dgm:t>
        <a:bodyPr/>
        <a:lstStyle/>
        <a:p>
          <a:endParaRPr lang="en-GB"/>
        </a:p>
      </dgm:t>
    </dgm:pt>
    <dgm:pt modelId="{8AB5C5A6-4DAE-43BF-89BC-72A6E961C739}" type="sibTrans" cxnId="{CA77A892-5B98-4E39-9F19-34A27BAABA5F}">
      <dgm:prSet/>
      <dgm:spPr/>
      <dgm:t>
        <a:bodyPr/>
        <a:lstStyle/>
        <a:p>
          <a:endParaRPr lang="en-GB"/>
        </a:p>
      </dgm:t>
    </dgm:pt>
    <dgm:pt modelId="{733F79B2-C9D4-4FC2-83F6-365F5ED08153}">
      <dgm:prSet phldrT="[Text]" phldr="0"/>
      <dgm:spPr/>
      <dgm:t>
        <a:bodyPr/>
        <a:lstStyle/>
        <a:p>
          <a:r>
            <a:rPr lang="en-GB" b="1" dirty="0"/>
            <a:t>Housing</a:t>
          </a:r>
        </a:p>
      </dgm:t>
    </dgm:pt>
    <dgm:pt modelId="{7F2F8839-83EC-4878-ADB3-F16DC94AAB98}" type="parTrans" cxnId="{CE697F23-C16D-4F4E-8884-A7E65922C4A0}">
      <dgm:prSet/>
      <dgm:spPr/>
      <dgm:t>
        <a:bodyPr/>
        <a:lstStyle/>
        <a:p>
          <a:endParaRPr lang="en-GB"/>
        </a:p>
      </dgm:t>
    </dgm:pt>
    <dgm:pt modelId="{32B28A95-7BF4-47A8-AAD4-6887D6CED92D}" type="sibTrans" cxnId="{CE697F23-C16D-4F4E-8884-A7E65922C4A0}">
      <dgm:prSet/>
      <dgm:spPr/>
      <dgm:t>
        <a:bodyPr/>
        <a:lstStyle/>
        <a:p>
          <a:endParaRPr lang="en-GB"/>
        </a:p>
      </dgm:t>
    </dgm:pt>
    <dgm:pt modelId="{86D86469-2667-4F47-B498-6578A646D81A}">
      <dgm:prSet phldrT="[Text]" phldr="0"/>
      <dgm:spPr/>
      <dgm:t>
        <a:bodyPr/>
        <a:lstStyle/>
        <a:p>
          <a:r>
            <a:rPr lang="en-GB" b="1" dirty="0"/>
            <a:t>Education</a:t>
          </a:r>
        </a:p>
      </dgm:t>
    </dgm:pt>
    <dgm:pt modelId="{42102A3A-F6C2-4D87-8ED1-CCBC5797D400}" type="parTrans" cxnId="{1E5F3233-0D23-437A-953D-2F3D598AE0AD}">
      <dgm:prSet/>
      <dgm:spPr/>
      <dgm:t>
        <a:bodyPr/>
        <a:lstStyle/>
        <a:p>
          <a:endParaRPr lang="en-GB"/>
        </a:p>
      </dgm:t>
    </dgm:pt>
    <dgm:pt modelId="{0E945737-1C04-40A8-B23D-AE7D4C18FFA8}" type="sibTrans" cxnId="{1E5F3233-0D23-437A-953D-2F3D598AE0AD}">
      <dgm:prSet/>
      <dgm:spPr/>
      <dgm:t>
        <a:bodyPr/>
        <a:lstStyle/>
        <a:p>
          <a:endParaRPr lang="en-GB"/>
        </a:p>
      </dgm:t>
    </dgm:pt>
    <dgm:pt modelId="{1C0B1A69-EE9C-4B22-B70C-6BEB7EC013BB}">
      <dgm:prSet phldrT="[Text]" phldr="0"/>
      <dgm:spPr/>
      <dgm:t>
        <a:bodyPr/>
        <a:lstStyle/>
        <a:p>
          <a:r>
            <a:rPr lang="en-GB" b="1" dirty="0"/>
            <a:t>Environment</a:t>
          </a:r>
        </a:p>
      </dgm:t>
    </dgm:pt>
    <dgm:pt modelId="{64ACDD01-B25E-4F0D-970C-13BC30BDFABF}" type="parTrans" cxnId="{663E3A54-5241-4E05-85D7-21B52C06F532}">
      <dgm:prSet/>
      <dgm:spPr/>
      <dgm:t>
        <a:bodyPr/>
        <a:lstStyle/>
        <a:p>
          <a:endParaRPr lang="en-GB"/>
        </a:p>
      </dgm:t>
    </dgm:pt>
    <dgm:pt modelId="{F6736B1E-1D87-44FF-ACE7-489864A442BE}" type="sibTrans" cxnId="{663E3A54-5241-4E05-85D7-21B52C06F532}">
      <dgm:prSet/>
      <dgm:spPr/>
      <dgm:t>
        <a:bodyPr/>
        <a:lstStyle/>
        <a:p>
          <a:endParaRPr lang="en-GB"/>
        </a:p>
      </dgm:t>
    </dgm:pt>
    <dgm:pt modelId="{9D4D86E2-32AF-401E-AF4E-2D8CF1B68513}">
      <dgm:prSet phldrT="[Text]" phldr="0"/>
      <dgm:spPr/>
      <dgm:t>
        <a:bodyPr/>
        <a:lstStyle/>
        <a:p>
          <a:r>
            <a:rPr lang="en-GB" b="1" dirty="0"/>
            <a:t>Social care</a:t>
          </a:r>
        </a:p>
      </dgm:t>
    </dgm:pt>
    <dgm:pt modelId="{E1C88F83-6741-4A59-B505-30176D0DDAC6}" type="parTrans" cxnId="{13614B89-8841-461E-9029-34B302E27346}">
      <dgm:prSet/>
      <dgm:spPr/>
      <dgm:t>
        <a:bodyPr/>
        <a:lstStyle/>
        <a:p>
          <a:endParaRPr lang="en-GB"/>
        </a:p>
      </dgm:t>
    </dgm:pt>
    <dgm:pt modelId="{D866526C-60CE-4ABD-8F49-00DDCBA58E52}" type="sibTrans" cxnId="{13614B89-8841-461E-9029-34B302E27346}">
      <dgm:prSet/>
      <dgm:spPr/>
      <dgm:t>
        <a:bodyPr/>
        <a:lstStyle/>
        <a:p>
          <a:endParaRPr lang="en-GB"/>
        </a:p>
      </dgm:t>
    </dgm:pt>
    <dgm:pt modelId="{7650B7B9-E301-4E97-9F12-65EAC008AF9B}">
      <dgm:prSet phldrT="[Text]" phldr="0"/>
      <dgm:spPr/>
      <dgm:t>
        <a:bodyPr/>
        <a:lstStyle/>
        <a:p>
          <a:r>
            <a:rPr lang="en-GB" b="1" dirty="0"/>
            <a:t>Food</a:t>
          </a:r>
        </a:p>
      </dgm:t>
    </dgm:pt>
    <dgm:pt modelId="{36D527E6-3565-4B4A-A233-742D9961E9AB}" type="parTrans" cxnId="{19F73840-CEE2-42DC-82E4-32DF625BCA7D}">
      <dgm:prSet/>
      <dgm:spPr/>
      <dgm:t>
        <a:bodyPr/>
        <a:lstStyle/>
        <a:p>
          <a:endParaRPr lang="en-GB"/>
        </a:p>
      </dgm:t>
    </dgm:pt>
    <dgm:pt modelId="{1590AD45-8016-4F04-8D6A-F3C2CDE8043E}" type="sibTrans" cxnId="{19F73840-CEE2-42DC-82E4-32DF625BCA7D}">
      <dgm:prSet/>
      <dgm:spPr/>
      <dgm:t>
        <a:bodyPr/>
        <a:lstStyle/>
        <a:p>
          <a:endParaRPr lang="en-GB"/>
        </a:p>
      </dgm:t>
    </dgm:pt>
    <dgm:pt modelId="{DA07D00C-E62E-4E3A-AEB0-94448DCA3761}" type="pres">
      <dgm:prSet presAssocID="{4FFF0F2F-7C71-47A9-9B30-4FFEAD12E04C}" presName="Name0" presStyleCnt="0">
        <dgm:presLayoutVars>
          <dgm:chMax val="1"/>
          <dgm:chPref val="1"/>
          <dgm:dir/>
          <dgm:animOne val="branch"/>
          <dgm:animLvl val="lvl"/>
        </dgm:presLayoutVars>
      </dgm:prSet>
      <dgm:spPr/>
    </dgm:pt>
    <dgm:pt modelId="{20908C96-D6EE-4B82-8A54-67C0BC6600B8}" type="pres">
      <dgm:prSet presAssocID="{9E81E11D-AC6C-4310-A467-7FFA31002C4E}" presName="Parent" presStyleLbl="node0" presStyleIdx="0" presStyleCnt="1">
        <dgm:presLayoutVars>
          <dgm:chMax val="6"/>
          <dgm:chPref val="6"/>
        </dgm:presLayoutVars>
      </dgm:prSet>
      <dgm:spPr/>
    </dgm:pt>
    <dgm:pt modelId="{DA40ADCD-3F79-4E34-99ED-804526BB8165}" type="pres">
      <dgm:prSet presAssocID="{6757CD12-FA5C-44C2-892D-BD8C26E44174}" presName="Accent1" presStyleCnt="0"/>
      <dgm:spPr/>
    </dgm:pt>
    <dgm:pt modelId="{A557ACDF-5B19-4BFA-92D8-84C50E64F3F4}" type="pres">
      <dgm:prSet presAssocID="{6757CD12-FA5C-44C2-892D-BD8C26E44174}" presName="Accent" presStyleLbl="bgShp" presStyleIdx="0" presStyleCnt="6"/>
      <dgm:spPr/>
    </dgm:pt>
    <dgm:pt modelId="{B509AED9-6046-4217-BE66-0B02F105ADFE}" type="pres">
      <dgm:prSet presAssocID="{6757CD12-FA5C-44C2-892D-BD8C26E44174}" presName="Child1" presStyleLbl="node1" presStyleIdx="0" presStyleCnt="6">
        <dgm:presLayoutVars>
          <dgm:chMax val="0"/>
          <dgm:chPref val="0"/>
          <dgm:bulletEnabled val="1"/>
        </dgm:presLayoutVars>
      </dgm:prSet>
      <dgm:spPr/>
    </dgm:pt>
    <dgm:pt modelId="{1173AC96-DED9-4C5E-8F33-C21B1DD3B1AA}" type="pres">
      <dgm:prSet presAssocID="{733F79B2-C9D4-4FC2-83F6-365F5ED08153}" presName="Accent2" presStyleCnt="0"/>
      <dgm:spPr/>
    </dgm:pt>
    <dgm:pt modelId="{A47A6833-DF36-4876-A803-0289FD400D52}" type="pres">
      <dgm:prSet presAssocID="{733F79B2-C9D4-4FC2-83F6-365F5ED08153}" presName="Accent" presStyleLbl="bgShp" presStyleIdx="1" presStyleCnt="6"/>
      <dgm:spPr/>
    </dgm:pt>
    <dgm:pt modelId="{3C4A771A-70C2-43F6-94D6-6F9B8A344396}" type="pres">
      <dgm:prSet presAssocID="{733F79B2-C9D4-4FC2-83F6-365F5ED08153}" presName="Child2" presStyleLbl="node1" presStyleIdx="1" presStyleCnt="6">
        <dgm:presLayoutVars>
          <dgm:chMax val="0"/>
          <dgm:chPref val="0"/>
          <dgm:bulletEnabled val="1"/>
        </dgm:presLayoutVars>
      </dgm:prSet>
      <dgm:spPr/>
    </dgm:pt>
    <dgm:pt modelId="{21F334BF-3D54-411A-9989-32EC60A35D7C}" type="pres">
      <dgm:prSet presAssocID="{86D86469-2667-4F47-B498-6578A646D81A}" presName="Accent3" presStyleCnt="0"/>
      <dgm:spPr/>
    </dgm:pt>
    <dgm:pt modelId="{D26F8B83-6197-48CD-811E-F98F9F048E18}" type="pres">
      <dgm:prSet presAssocID="{86D86469-2667-4F47-B498-6578A646D81A}" presName="Accent" presStyleLbl="bgShp" presStyleIdx="2" presStyleCnt="6"/>
      <dgm:spPr/>
    </dgm:pt>
    <dgm:pt modelId="{3B8C3FAD-C82F-4E69-9EC0-EAD6F4546EB7}" type="pres">
      <dgm:prSet presAssocID="{86D86469-2667-4F47-B498-6578A646D81A}" presName="Child3" presStyleLbl="node1" presStyleIdx="2" presStyleCnt="6">
        <dgm:presLayoutVars>
          <dgm:chMax val="0"/>
          <dgm:chPref val="0"/>
          <dgm:bulletEnabled val="1"/>
        </dgm:presLayoutVars>
      </dgm:prSet>
      <dgm:spPr/>
    </dgm:pt>
    <dgm:pt modelId="{E60E8846-9A4F-43A9-B324-DB8DCDD478B1}" type="pres">
      <dgm:prSet presAssocID="{1C0B1A69-EE9C-4B22-B70C-6BEB7EC013BB}" presName="Accent4" presStyleCnt="0"/>
      <dgm:spPr/>
    </dgm:pt>
    <dgm:pt modelId="{69DB1DEC-D018-433D-8D64-3F098BEE20AC}" type="pres">
      <dgm:prSet presAssocID="{1C0B1A69-EE9C-4B22-B70C-6BEB7EC013BB}" presName="Accent" presStyleLbl="bgShp" presStyleIdx="3" presStyleCnt="6"/>
      <dgm:spPr/>
    </dgm:pt>
    <dgm:pt modelId="{BFB8B6B6-1847-450C-AE72-B64DBB6ECF66}" type="pres">
      <dgm:prSet presAssocID="{1C0B1A69-EE9C-4B22-B70C-6BEB7EC013BB}" presName="Child4" presStyleLbl="node1" presStyleIdx="3" presStyleCnt="6">
        <dgm:presLayoutVars>
          <dgm:chMax val="0"/>
          <dgm:chPref val="0"/>
          <dgm:bulletEnabled val="1"/>
        </dgm:presLayoutVars>
      </dgm:prSet>
      <dgm:spPr/>
    </dgm:pt>
    <dgm:pt modelId="{C7BF316B-DF9B-4773-A125-5BB7866EFD60}" type="pres">
      <dgm:prSet presAssocID="{9D4D86E2-32AF-401E-AF4E-2D8CF1B68513}" presName="Accent5" presStyleCnt="0"/>
      <dgm:spPr/>
    </dgm:pt>
    <dgm:pt modelId="{0314F3CD-F825-4108-AF95-B5E784BCB264}" type="pres">
      <dgm:prSet presAssocID="{9D4D86E2-32AF-401E-AF4E-2D8CF1B68513}" presName="Accent" presStyleLbl="bgShp" presStyleIdx="4" presStyleCnt="6"/>
      <dgm:spPr/>
    </dgm:pt>
    <dgm:pt modelId="{5DE4FD92-008D-47FE-B071-60D0F482294C}" type="pres">
      <dgm:prSet presAssocID="{9D4D86E2-32AF-401E-AF4E-2D8CF1B68513}" presName="Child5" presStyleLbl="node1" presStyleIdx="4" presStyleCnt="6">
        <dgm:presLayoutVars>
          <dgm:chMax val="0"/>
          <dgm:chPref val="0"/>
          <dgm:bulletEnabled val="1"/>
        </dgm:presLayoutVars>
      </dgm:prSet>
      <dgm:spPr/>
    </dgm:pt>
    <dgm:pt modelId="{160233D6-A4E8-40E5-B425-80CB46357E39}" type="pres">
      <dgm:prSet presAssocID="{7650B7B9-E301-4E97-9F12-65EAC008AF9B}" presName="Accent6" presStyleCnt="0"/>
      <dgm:spPr/>
    </dgm:pt>
    <dgm:pt modelId="{4A4220BF-8425-48E8-B73A-E4BC9A86D57A}" type="pres">
      <dgm:prSet presAssocID="{7650B7B9-E301-4E97-9F12-65EAC008AF9B}" presName="Accent" presStyleLbl="bgShp" presStyleIdx="5" presStyleCnt="6"/>
      <dgm:spPr/>
    </dgm:pt>
    <dgm:pt modelId="{04930CAD-C619-4B03-AF1B-25345265B1AD}" type="pres">
      <dgm:prSet presAssocID="{7650B7B9-E301-4E97-9F12-65EAC008AF9B}" presName="Child6" presStyleLbl="node1" presStyleIdx="5" presStyleCnt="6">
        <dgm:presLayoutVars>
          <dgm:chMax val="0"/>
          <dgm:chPref val="0"/>
          <dgm:bulletEnabled val="1"/>
        </dgm:presLayoutVars>
      </dgm:prSet>
      <dgm:spPr/>
    </dgm:pt>
  </dgm:ptLst>
  <dgm:cxnLst>
    <dgm:cxn modelId="{CE697F23-C16D-4F4E-8884-A7E65922C4A0}" srcId="{9E81E11D-AC6C-4310-A467-7FFA31002C4E}" destId="{733F79B2-C9D4-4FC2-83F6-365F5ED08153}" srcOrd="1" destOrd="0" parTransId="{7F2F8839-83EC-4878-ADB3-F16DC94AAB98}" sibTransId="{32B28A95-7BF4-47A8-AAD4-6887D6CED92D}"/>
    <dgm:cxn modelId="{1E5F3233-0D23-437A-953D-2F3D598AE0AD}" srcId="{9E81E11D-AC6C-4310-A467-7FFA31002C4E}" destId="{86D86469-2667-4F47-B498-6578A646D81A}" srcOrd="2" destOrd="0" parTransId="{42102A3A-F6C2-4D87-8ED1-CCBC5797D400}" sibTransId="{0E945737-1C04-40A8-B23D-AE7D4C18FFA8}"/>
    <dgm:cxn modelId="{0FDC113C-DDA5-49EB-9F74-B83AEF316CB7}" type="presOf" srcId="{86D86469-2667-4F47-B498-6578A646D81A}" destId="{3B8C3FAD-C82F-4E69-9EC0-EAD6F4546EB7}" srcOrd="0" destOrd="0" presId="urn:microsoft.com/office/officeart/2011/layout/HexagonRadial"/>
    <dgm:cxn modelId="{19F73840-CEE2-42DC-82E4-32DF625BCA7D}" srcId="{9E81E11D-AC6C-4310-A467-7FFA31002C4E}" destId="{7650B7B9-E301-4E97-9F12-65EAC008AF9B}" srcOrd="5" destOrd="0" parTransId="{36D527E6-3565-4B4A-A233-742D9961E9AB}" sibTransId="{1590AD45-8016-4F04-8D6A-F3C2CDE8043E}"/>
    <dgm:cxn modelId="{9292C745-33BE-4E88-97DB-5DC9AE6FB3F2}" srcId="{4FFF0F2F-7C71-47A9-9B30-4FFEAD12E04C}" destId="{9E81E11D-AC6C-4310-A467-7FFA31002C4E}" srcOrd="0" destOrd="0" parTransId="{83BCD100-DC7D-4651-AB8C-D5E6BC9CF61C}" sibTransId="{61ECB2AD-B21E-4367-876F-998C3A4EDF96}"/>
    <dgm:cxn modelId="{663E3A54-5241-4E05-85D7-21B52C06F532}" srcId="{9E81E11D-AC6C-4310-A467-7FFA31002C4E}" destId="{1C0B1A69-EE9C-4B22-B70C-6BEB7EC013BB}" srcOrd="3" destOrd="0" parTransId="{64ACDD01-B25E-4F0D-970C-13BC30BDFABF}" sibTransId="{F6736B1E-1D87-44FF-ACE7-489864A442BE}"/>
    <dgm:cxn modelId="{0210D778-5BAD-430C-BF2F-20A65F970995}" type="presOf" srcId="{9E81E11D-AC6C-4310-A467-7FFA31002C4E}" destId="{20908C96-D6EE-4B82-8A54-67C0BC6600B8}" srcOrd="0" destOrd="0" presId="urn:microsoft.com/office/officeart/2011/layout/HexagonRadial"/>
    <dgm:cxn modelId="{13614B89-8841-461E-9029-34B302E27346}" srcId="{9E81E11D-AC6C-4310-A467-7FFA31002C4E}" destId="{9D4D86E2-32AF-401E-AF4E-2D8CF1B68513}" srcOrd="4" destOrd="0" parTransId="{E1C88F83-6741-4A59-B505-30176D0DDAC6}" sibTransId="{D866526C-60CE-4ABD-8F49-00DDCBA58E52}"/>
    <dgm:cxn modelId="{F3F3AD89-10F8-422A-9239-F239C9293EFF}" type="presOf" srcId="{7650B7B9-E301-4E97-9F12-65EAC008AF9B}" destId="{04930CAD-C619-4B03-AF1B-25345265B1AD}" srcOrd="0" destOrd="0" presId="urn:microsoft.com/office/officeart/2011/layout/HexagonRadial"/>
    <dgm:cxn modelId="{CA77A892-5B98-4E39-9F19-34A27BAABA5F}" srcId="{9E81E11D-AC6C-4310-A467-7FFA31002C4E}" destId="{6757CD12-FA5C-44C2-892D-BD8C26E44174}" srcOrd="0" destOrd="0" parTransId="{0FCD5C57-CF73-4A73-8524-5727A96E8398}" sibTransId="{8AB5C5A6-4DAE-43BF-89BC-72A6E961C739}"/>
    <dgm:cxn modelId="{E6C6D194-75A1-4839-8243-84D692E6F189}" type="presOf" srcId="{1C0B1A69-EE9C-4B22-B70C-6BEB7EC013BB}" destId="{BFB8B6B6-1847-450C-AE72-B64DBB6ECF66}" srcOrd="0" destOrd="0" presId="urn:microsoft.com/office/officeart/2011/layout/HexagonRadial"/>
    <dgm:cxn modelId="{79CD6295-3201-4753-AEFA-DCFB5C07F78E}" type="presOf" srcId="{4FFF0F2F-7C71-47A9-9B30-4FFEAD12E04C}" destId="{DA07D00C-E62E-4E3A-AEB0-94448DCA3761}" srcOrd="0" destOrd="0" presId="urn:microsoft.com/office/officeart/2011/layout/HexagonRadial"/>
    <dgm:cxn modelId="{11112196-D0A2-4258-852D-455D8A0BAE83}" type="presOf" srcId="{733F79B2-C9D4-4FC2-83F6-365F5ED08153}" destId="{3C4A771A-70C2-43F6-94D6-6F9B8A344396}" srcOrd="0" destOrd="0" presId="urn:microsoft.com/office/officeart/2011/layout/HexagonRadial"/>
    <dgm:cxn modelId="{15DD18CA-F792-4621-ACB7-CD0EE33220D9}" type="presOf" srcId="{9D4D86E2-32AF-401E-AF4E-2D8CF1B68513}" destId="{5DE4FD92-008D-47FE-B071-60D0F482294C}" srcOrd="0" destOrd="0" presId="urn:microsoft.com/office/officeart/2011/layout/HexagonRadial"/>
    <dgm:cxn modelId="{ACBDF6DD-9B78-4302-A611-D6DB26A4930B}" type="presOf" srcId="{6757CD12-FA5C-44C2-892D-BD8C26E44174}" destId="{B509AED9-6046-4217-BE66-0B02F105ADFE}" srcOrd="0" destOrd="0" presId="urn:microsoft.com/office/officeart/2011/layout/HexagonRadial"/>
    <dgm:cxn modelId="{B72D08CA-39C0-4319-BA27-FEEA4EE8CF00}" type="presParOf" srcId="{DA07D00C-E62E-4E3A-AEB0-94448DCA3761}" destId="{20908C96-D6EE-4B82-8A54-67C0BC6600B8}" srcOrd="0" destOrd="0" presId="urn:microsoft.com/office/officeart/2011/layout/HexagonRadial"/>
    <dgm:cxn modelId="{D549BCC6-09C0-4792-9E71-A0295C511131}" type="presParOf" srcId="{DA07D00C-E62E-4E3A-AEB0-94448DCA3761}" destId="{DA40ADCD-3F79-4E34-99ED-804526BB8165}" srcOrd="1" destOrd="0" presId="urn:microsoft.com/office/officeart/2011/layout/HexagonRadial"/>
    <dgm:cxn modelId="{EF6F8C3C-21D8-47BA-A69C-A0E6DB26A92E}" type="presParOf" srcId="{DA40ADCD-3F79-4E34-99ED-804526BB8165}" destId="{A557ACDF-5B19-4BFA-92D8-84C50E64F3F4}" srcOrd="0" destOrd="0" presId="urn:microsoft.com/office/officeart/2011/layout/HexagonRadial"/>
    <dgm:cxn modelId="{64F818E1-C3EE-4EFB-82C2-F584BBEA5FC5}" type="presParOf" srcId="{DA07D00C-E62E-4E3A-AEB0-94448DCA3761}" destId="{B509AED9-6046-4217-BE66-0B02F105ADFE}" srcOrd="2" destOrd="0" presId="urn:microsoft.com/office/officeart/2011/layout/HexagonRadial"/>
    <dgm:cxn modelId="{64E29397-9BC1-484B-ABC3-88A2446AC8EE}" type="presParOf" srcId="{DA07D00C-E62E-4E3A-AEB0-94448DCA3761}" destId="{1173AC96-DED9-4C5E-8F33-C21B1DD3B1AA}" srcOrd="3" destOrd="0" presId="urn:microsoft.com/office/officeart/2011/layout/HexagonRadial"/>
    <dgm:cxn modelId="{4B5A5BBD-58A6-4CE6-8CDC-AF7384C9DFD1}" type="presParOf" srcId="{1173AC96-DED9-4C5E-8F33-C21B1DD3B1AA}" destId="{A47A6833-DF36-4876-A803-0289FD400D52}" srcOrd="0" destOrd="0" presId="urn:microsoft.com/office/officeart/2011/layout/HexagonRadial"/>
    <dgm:cxn modelId="{07816A98-02B8-4C84-9C8E-49923EBF0C9F}" type="presParOf" srcId="{DA07D00C-E62E-4E3A-AEB0-94448DCA3761}" destId="{3C4A771A-70C2-43F6-94D6-6F9B8A344396}" srcOrd="4" destOrd="0" presId="urn:microsoft.com/office/officeart/2011/layout/HexagonRadial"/>
    <dgm:cxn modelId="{7C4B6AE7-6F3F-4055-BD90-CA74C72B8817}" type="presParOf" srcId="{DA07D00C-E62E-4E3A-AEB0-94448DCA3761}" destId="{21F334BF-3D54-411A-9989-32EC60A35D7C}" srcOrd="5" destOrd="0" presId="urn:microsoft.com/office/officeart/2011/layout/HexagonRadial"/>
    <dgm:cxn modelId="{0C3F8491-8217-490E-BC1F-88442BEE685C}" type="presParOf" srcId="{21F334BF-3D54-411A-9989-32EC60A35D7C}" destId="{D26F8B83-6197-48CD-811E-F98F9F048E18}" srcOrd="0" destOrd="0" presId="urn:microsoft.com/office/officeart/2011/layout/HexagonRadial"/>
    <dgm:cxn modelId="{9155CBB7-57C4-43E4-A38D-4220393EE327}" type="presParOf" srcId="{DA07D00C-E62E-4E3A-AEB0-94448DCA3761}" destId="{3B8C3FAD-C82F-4E69-9EC0-EAD6F4546EB7}" srcOrd="6" destOrd="0" presId="urn:microsoft.com/office/officeart/2011/layout/HexagonRadial"/>
    <dgm:cxn modelId="{3FA2D942-E906-454F-8867-FE5446849B9C}" type="presParOf" srcId="{DA07D00C-E62E-4E3A-AEB0-94448DCA3761}" destId="{E60E8846-9A4F-43A9-B324-DB8DCDD478B1}" srcOrd="7" destOrd="0" presId="urn:microsoft.com/office/officeart/2011/layout/HexagonRadial"/>
    <dgm:cxn modelId="{84CBD7F9-F458-4227-91D0-D209AB1DCA00}" type="presParOf" srcId="{E60E8846-9A4F-43A9-B324-DB8DCDD478B1}" destId="{69DB1DEC-D018-433D-8D64-3F098BEE20AC}" srcOrd="0" destOrd="0" presId="urn:microsoft.com/office/officeart/2011/layout/HexagonRadial"/>
    <dgm:cxn modelId="{27D12F08-208C-4B67-A7E0-0C5930523B0D}" type="presParOf" srcId="{DA07D00C-E62E-4E3A-AEB0-94448DCA3761}" destId="{BFB8B6B6-1847-450C-AE72-B64DBB6ECF66}" srcOrd="8" destOrd="0" presId="urn:microsoft.com/office/officeart/2011/layout/HexagonRadial"/>
    <dgm:cxn modelId="{2F9D4352-FECE-4283-9864-113A15CC16BB}" type="presParOf" srcId="{DA07D00C-E62E-4E3A-AEB0-94448DCA3761}" destId="{C7BF316B-DF9B-4773-A125-5BB7866EFD60}" srcOrd="9" destOrd="0" presId="urn:microsoft.com/office/officeart/2011/layout/HexagonRadial"/>
    <dgm:cxn modelId="{30FA425C-6899-4C5A-A6BA-9ABC28E84FF4}" type="presParOf" srcId="{C7BF316B-DF9B-4773-A125-5BB7866EFD60}" destId="{0314F3CD-F825-4108-AF95-B5E784BCB264}" srcOrd="0" destOrd="0" presId="urn:microsoft.com/office/officeart/2011/layout/HexagonRadial"/>
    <dgm:cxn modelId="{18B7FD7F-AE2B-4B77-AC6A-1EE677EDF6E5}" type="presParOf" srcId="{DA07D00C-E62E-4E3A-AEB0-94448DCA3761}" destId="{5DE4FD92-008D-47FE-B071-60D0F482294C}" srcOrd="10" destOrd="0" presId="urn:microsoft.com/office/officeart/2011/layout/HexagonRadial"/>
    <dgm:cxn modelId="{B74946FB-D167-4B0E-B820-7CF3E6F5558E}" type="presParOf" srcId="{DA07D00C-E62E-4E3A-AEB0-94448DCA3761}" destId="{160233D6-A4E8-40E5-B425-80CB46357E39}" srcOrd="11" destOrd="0" presId="urn:microsoft.com/office/officeart/2011/layout/HexagonRadial"/>
    <dgm:cxn modelId="{9EB88BC1-DE50-4CC2-BC9A-8777FDDD547A}" type="presParOf" srcId="{160233D6-A4E8-40E5-B425-80CB46357E39}" destId="{4A4220BF-8425-48E8-B73A-E4BC9A86D57A}" srcOrd="0" destOrd="0" presId="urn:microsoft.com/office/officeart/2011/layout/HexagonRadial"/>
    <dgm:cxn modelId="{88B2B4C1-5339-4B7F-BA4B-1854CE3681BB}" type="presParOf" srcId="{DA07D00C-E62E-4E3A-AEB0-94448DCA3761}" destId="{04930CAD-C619-4B03-AF1B-25345265B1AD}"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F18A54-2CC2-4364-A83C-2D7CFAAED1A9}" type="doc">
      <dgm:prSet loTypeId="urn:microsoft.com/office/officeart/2005/8/layout/default" loCatId="list" qsTypeId="urn:microsoft.com/office/officeart/2005/8/quickstyle/simple1#3" qsCatId="simple" csTypeId="urn:microsoft.com/office/officeart/2005/8/colors/accent1_4#1" csCatId="accent1" phldr="1"/>
      <dgm:spPr/>
      <dgm:t>
        <a:bodyPr/>
        <a:lstStyle/>
        <a:p>
          <a:endParaRPr lang="en-GB"/>
        </a:p>
      </dgm:t>
    </dgm:pt>
    <dgm:pt modelId="{90DF65EF-74A7-404E-8489-B3AF1CE2A8B4}">
      <dgm:prSet phldrT="[Text]" phldr="0"/>
      <dgm:spPr/>
      <dgm:t>
        <a:bodyPr/>
        <a:lstStyle/>
        <a:p>
          <a:r>
            <a:rPr lang="en-GB" b="1" dirty="0"/>
            <a:t>Integration</a:t>
          </a:r>
        </a:p>
        <a:p>
          <a:r>
            <a:rPr lang="en-GB" dirty="0"/>
            <a:t>- Health and care services</a:t>
          </a:r>
        </a:p>
      </dgm:t>
    </dgm:pt>
    <dgm:pt modelId="{FD67A3E3-6880-47C0-8E58-F6D3F5E4FB0D}" type="parTrans" cxnId="{77CC9067-79D2-4161-B9F4-835FAC12FF43}">
      <dgm:prSet/>
      <dgm:spPr/>
      <dgm:t>
        <a:bodyPr/>
        <a:lstStyle/>
        <a:p>
          <a:endParaRPr lang="en-GB"/>
        </a:p>
      </dgm:t>
    </dgm:pt>
    <dgm:pt modelId="{9782B4DE-09A4-4DF3-AE21-2F9A0F2D9748}" type="sibTrans" cxnId="{77CC9067-79D2-4161-B9F4-835FAC12FF43}">
      <dgm:prSet/>
      <dgm:spPr/>
      <dgm:t>
        <a:bodyPr/>
        <a:lstStyle/>
        <a:p>
          <a:endParaRPr lang="en-GB"/>
        </a:p>
      </dgm:t>
    </dgm:pt>
    <dgm:pt modelId="{FE3C2B9A-3218-405B-987A-9ADBA2A493B4}">
      <dgm:prSet phldrT="[Text]" phldr="0"/>
      <dgm:spPr/>
      <dgm:t>
        <a:bodyPr/>
        <a:lstStyle/>
        <a:p>
          <a:r>
            <a:rPr lang="en-GB" b="1" dirty="0"/>
            <a:t>Health inequalities</a:t>
          </a:r>
        </a:p>
        <a:p>
          <a:r>
            <a:rPr lang="en-GB" dirty="0"/>
            <a:t>- Reduce differences in health outcomes</a:t>
          </a:r>
        </a:p>
      </dgm:t>
    </dgm:pt>
    <dgm:pt modelId="{6C8F94DA-9E8F-4CA1-956A-BC1A16625CF1}" type="parTrans" cxnId="{56D6F985-537E-4402-93DF-88CE70D9A344}">
      <dgm:prSet/>
      <dgm:spPr/>
      <dgm:t>
        <a:bodyPr/>
        <a:lstStyle/>
        <a:p>
          <a:endParaRPr lang="en-GB"/>
        </a:p>
      </dgm:t>
    </dgm:pt>
    <dgm:pt modelId="{F89D69E8-1F4E-445D-AF1C-EF75F06EC747}" type="sibTrans" cxnId="{56D6F985-537E-4402-93DF-88CE70D9A344}">
      <dgm:prSet/>
      <dgm:spPr/>
      <dgm:t>
        <a:bodyPr/>
        <a:lstStyle/>
        <a:p>
          <a:endParaRPr lang="en-GB"/>
        </a:p>
      </dgm:t>
    </dgm:pt>
    <dgm:pt modelId="{537F54D1-59A3-4BED-B43D-361B58679DBD}">
      <dgm:prSet phldrT="[Text]" phldr="0"/>
      <dgm:spPr/>
      <dgm:t>
        <a:bodyPr/>
        <a:lstStyle/>
        <a:p>
          <a:r>
            <a:rPr lang="en-GB" b="1" dirty="0"/>
            <a:t>Patient involvement</a:t>
          </a:r>
        </a:p>
        <a:p>
          <a:r>
            <a:rPr lang="en-GB" dirty="0"/>
            <a:t>- Involve people in decisions</a:t>
          </a:r>
        </a:p>
      </dgm:t>
    </dgm:pt>
    <dgm:pt modelId="{638605AC-30CC-4C5F-B0DB-AE27CB5DB777}" type="parTrans" cxnId="{109A5EB8-32E8-41FA-A5BA-9F9EAE5C3759}">
      <dgm:prSet/>
      <dgm:spPr/>
      <dgm:t>
        <a:bodyPr/>
        <a:lstStyle/>
        <a:p>
          <a:endParaRPr lang="en-GB"/>
        </a:p>
      </dgm:t>
    </dgm:pt>
    <dgm:pt modelId="{926596D3-F358-4B3A-A84B-44C4D79F5DAC}" type="sibTrans" cxnId="{109A5EB8-32E8-41FA-A5BA-9F9EAE5C3759}">
      <dgm:prSet/>
      <dgm:spPr/>
      <dgm:t>
        <a:bodyPr/>
        <a:lstStyle/>
        <a:p>
          <a:endParaRPr lang="en-GB"/>
        </a:p>
      </dgm:t>
    </dgm:pt>
    <dgm:pt modelId="{ACA4F221-34F1-4F68-A205-E754CD196F8A}">
      <dgm:prSet phldrT="[Text]" phldr="0"/>
      <dgm:spPr/>
      <dgm:t>
        <a:bodyPr/>
        <a:lstStyle/>
        <a:p>
          <a:r>
            <a:rPr lang="en-GB" b="1" dirty="0"/>
            <a:t>Sustainability</a:t>
          </a:r>
        </a:p>
        <a:p>
          <a:r>
            <a:rPr lang="en-GB" dirty="0"/>
            <a:t>- Consider climate change and environmental responsibilities</a:t>
          </a:r>
        </a:p>
      </dgm:t>
    </dgm:pt>
    <dgm:pt modelId="{66AF8649-5567-4D1B-8A64-43A52FD8E9DA}" type="parTrans" cxnId="{C5ED6656-E66C-402B-9C44-14C5A7377F17}">
      <dgm:prSet/>
      <dgm:spPr/>
      <dgm:t>
        <a:bodyPr/>
        <a:lstStyle/>
        <a:p>
          <a:endParaRPr lang="en-GB"/>
        </a:p>
      </dgm:t>
    </dgm:pt>
    <dgm:pt modelId="{CDF00C6E-19E0-413D-B7E8-3DE235BD770C}" type="sibTrans" cxnId="{C5ED6656-E66C-402B-9C44-14C5A7377F17}">
      <dgm:prSet/>
      <dgm:spPr/>
      <dgm:t>
        <a:bodyPr/>
        <a:lstStyle/>
        <a:p>
          <a:endParaRPr lang="en-GB"/>
        </a:p>
      </dgm:t>
    </dgm:pt>
    <dgm:pt modelId="{182DACC6-CFFE-4D09-8BFD-1AAA9B69F003}" type="pres">
      <dgm:prSet presAssocID="{66F18A54-2CC2-4364-A83C-2D7CFAAED1A9}" presName="diagram" presStyleCnt="0">
        <dgm:presLayoutVars>
          <dgm:dir/>
          <dgm:resizeHandles val="exact"/>
        </dgm:presLayoutVars>
      </dgm:prSet>
      <dgm:spPr/>
    </dgm:pt>
    <dgm:pt modelId="{38A0E787-E49E-426A-B5AC-03AA26CB8B6E}" type="pres">
      <dgm:prSet presAssocID="{90DF65EF-74A7-404E-8489-B3AF1CE2A8B4}" presName="node" presStyleLbl="node1" presStyleIdx="0" presStyleCnt="4">
        <dgm:presLayoutVars>
          <dgm:bulletEnabled val="1"/>
        </dgm:presLayoutVars>
      </dgm:prSet>
      <dgm:spPr/>
    </dgm:pt>
    <dgm:pt modelId="{707AFF5B-17E0-4CCC-9CE5-6C3FE4617977}" type="pres">
      <dgm:prSet presAssocID="{9782B4DE-09A4-4DF3-AE21-2F9A0F2D9748}" presName="sibTrans" presStyleCnt="0"/>
      <dgm:spPr/>
    </dgm:pt>
    <dgm:pt modelId="{E9CA0AF1-ED2A-4DF0-A412-A2A0DE8DFF38}" type="pres">
      <dgm:prSet presAssocID="{FE3C2B9A-3218-405B-987A-9ADBA2A493B4}" presName="node" presStyleLbl="node1" presStyleIdx="1" presStyleCnt="4">
        <dgm:presLayoutVars>
          <dgm:bulletEnabled val="1"/>
        </dgm:presLayoutVars>
      </dgm:prSet>
      <dgm:spPr/>
    </dgm:pt>
    <dgm:pt modelId="{E2730804-45FB-4A34-9E28-9A7C47D29B96}" type="pres">
      <dgm:prSet presAssocID="{F89D69E8-1F4E-445D-AF1C-EF75F06EC747}" presName="sibTrans" presStyleCnt="0"/>
      <dgm:spPr/>
    </dgm:pt>
    <dgm:pt modelId="{6D4E44D2-D788-43A9-845D-6103D5C6706C}" type="pres">
      <dgm:prSet presAssocID="{537F54D1-59A3-4BED-B43D-361B58679DBD}" presName="node" presStyleLbl="node1" presStyleIdx="2" presStyleCnt="4">
        <dgm:presLayoutVars>
          <dgm:bulletEnabled val="1"/>
        </dgm:presLayoutVars>
      </dgm:prSet>
      <dgm:spPr/>
    </dgm:pt>
    <dgm:pt modelId="{C2D81D4B-0980-451B-897D-1EBE653ACE76}" type="pres">
      <dgm:prSet presAssocID="{926596D3-F358-4B3A-A84B-44C4D79F5DAC}" presName="sibTrans" presStyleCnt="0"/>
      <dgm:spPr/>
    </dgm:pt>
    <dgm:pt modelId="{43E68EB7-3237-473C-92B2-AB1E2C6526CE}" type="pres">
      <dgm:prSet presAssocID="{ACA4F221-34F1-4F68-A205-E754CD196F8A}" presName="node" presStyleLbl="node1" presStyleIdx="3" presStyleCnt="4">
        <dgm:presLayoutVars>
          <dgm:bulletEnabled val="1"/>
        </dgm:presLayoutVars>
      </dgm:prSet>
      <dgm:spPr/>
    </dgm:pt>
  </dgm:ptLst>
  <dgm:cxnLst>
    <dgm:cxn modelId="{52D3F643-3086-41A8-8C95-A372AC7C6987}" type="presOf" srcId="{537F54D1-59A3-4BED-B43D-361B58679DBD}" destId="{6D4E44D2-D788-43A9-845D-6103D5C6706C}" srcOrd="0" destOrd="0" presId="urn:microsoft.com/office/officeart/2005/8/layout/default"/>
    <dgm:cxn modelId="{C5ED6656-E66C-402B-9C44-14C5A7377F17}" srcId="{66F18A54-2CC2-4364-A83C-2D7CFAAED1A9}" destId="{ACA4F221-34F1-4F68-A205-E754CD196F8A}" srcOrd="3" destOrd="0" parTransId="{66AF8649-5567-4D1B-8A64-43A52FD8E9DA}" sibTransId="{CDF00C6E-19E0-413D-B7E8-3DE235BD770C}"/>
    <dgm:cxn modelId="{77CC9067-79D2-4161-B9F4-835FAC12FF43}" srcId="{66F18A54-2CC2-4364-A83C-2D7CFAAED1A9}" destId="{90DF65EF-74A7-404E-8489-B3AF1CE2A8B4}" srcOrd="0" destOrd="0" parTransId="{FD67A3E3-6880-47C0-8E58-F6D3F5E4FB0D}" sibTransId="{9782B4DE-09A4-4DF3-AE21-2F9A0F2D9748}"/>
    <dgm:cxn modelId="{56D6F985-537E-4402-93DF-88CE70D9A344}" srcId="{66F18A54-2CC2-4364-A83C-2D7CFAAED1A9}" destId="{FE3C2B9A-3218-405B-987A-9ADBA2A493B4}" srcOrd="1" destOrd="0" parTransId="{6C8F94DA-9E8F-4CA1-956A-BC1A16625CF1}" sibTransId="{F89D69E8-1F4E-445D-AF1C-EF75F06EC747}"/>
    <dgm:cxn modelId="{EC23F2A3-6DC5-4047-BDA9-DFC313E6C055}" type="presOf" srcId="{ACA4F221-34F1-4F68-A205-E754CD196F8A}" destId="{43E68EB7-3237-473C-92B2-AB1E2C6526CE}" srcOrd="0" destOrd="0" presId="urn:microsoft.com/office/officeart/2005/8/layout/default"/>
    <dgm:cxn modelId="{8AE97AB6-CC11-4CDA-8E83-D00B2F4D62B3}" type="presOf" srcId="{66F18A54-2CC2-4364-A83C-2D7CFAAED1A9}" destId="{182DACC6-CFFE-4D09-8BFD-1AAA9B69F003}" srcOrd="0" destOrd="0" presId="urn:microsoft.com/office/officeart/2005/8/layout/default"/>
    <dgm:cxn modelId="{109A5EB8-32E8-41FA-A5BA-9F9EAE5C3759}" srcId="{66F18A54-2CC2-4364-A83C-2D7CFAAED1A9}" destId="{537F54D1-59A3-4BED-B43D-361B58679DBD}" srcOrd="2" destOrd="0" parTransId="{638605AC-30CC-4C5F-B0DB-AE27CB5DB777}" sibTransId="{926596D3-F358-4B3A-A84B-44C4D79F5DAC}"/>
    <dgm:cxn modelId="{381E63C7-E293-45DE-AB8E-18CE63AAA5A5}" type="presOf" srcId="{90DF65EF-74A7-404E-8489-B3AF1CE2A8B4}" destId="{38A0E787-E49E-426A-B5AC-03AA26CB8B6E}" srcOrd="0" destOrd="0" presId="urn:microsoft.com/office/officeart/2005/8/layout/default"/>
    <dgm:cxn modelId="{336BBFF6-5A1E-4582-A39C-0293BA2A0F3E}" type="presOf" srcId="{FE3C2B9A-3218-405B-987A-9ADBA2A493B4}" destId="{E9CA0AF1-ED2A-4DF0-A412-A2A0DE8DFF38}" srcOrd="0" destOrd="0" presId="urn:microsoft.com/office/officeart/2005/8/layout/default"/>
    <dgm:cxn modelId="{BA48C52E-C6D6-4949-8B51-24EE4EFDE524}" type="presParOf" srcId="{182DACC6-CFFE-4D09-8BFD-1AAA9B69F003}" destId="{38A0E787-E49E-426A-B5AC-03AA26CB8B6E}" srcOrd="0" destOrd="0" presId="urn:microsoft.com/office/officeart/2005/8/layout/default"/>
    <dgm:cxn modelId="{D7FF6F40-96E9-44D9-92D8-A7C3AD25C442}" type="presParOf" srcId="{182DACC6-CFFE-4D09-8BFD-1AAA9B69F003}" destId="{707AFF5B-17E0-4CCC-9CE5-6C3FE4617977}" srcOrd="1" destOrd="0" presId="urn:microsoft.com/office/officeart/2005/8/layout/default"/>
    <dgm:cxn modelId="{E7C008C8-BBB2-4A4E-9D25-1D4E01D7A8DD}" type="presParOf" srcId="{182DACC6-CFFE-4D09-8BFD-1AAA9B69F003}" destId="{E9CA0AF1-ED2A-4DF0-A412-A2A0DE8DFF38}" srcOrd="2" destOrd="0" presId="urn:microsoft.com/office/officeart/2005/8/layout/default"/>
    <dgm:cxn modelId="{EF3D4443-E841-4DCC-B6D5-AE31A93A9F7D}" type="presParOf" srcId="{182DACC6-CFFE-4D09-8BFD-1AAA9B69F003}" destId="{E2730804-45FB-4A34-9E28-9A7C47D29B96}" srcOrd="3" destOrd="0" presId="urn:microsoft.com/office/officeart/2005/8/layout/default"/>
    <dgm:cxn modelId="{71D1058F-D18A-449C-9763-5C68410C77F5}" type="presParOf" srcId="{182DACC6-CFFE-4D09-8BFD-1AAA9B69F003}" destId="{6D4E44D2-D788-43A9-845D-6103D5C6706C}" srcOrd="4" destOrd="0" presId="urn:microsoft.com/office/officeart/2005/8/layout/default"/>
    <dgm:cxn modelId="{267B382F-7881-4364-B89A-995B68D6993E}" type="presParOf" srcId="{182DACC6-CFFE-4D09-8BFD-1AAA9B69F003}" destId="{C2D81D4B-0980-451B-897D-1EBE653ACE76}" srcOrd="5" destOrd="0" presId="urn:microsoft.com/office/officeart/2005/8/layout/default"/>
    <dgm:cxn modelId="{315A3542-CB33-407A-9E77-1647D391C640}" type="presParOf" srcId="{182DACC6-CFFE-4D09-8BFD-1AAA9B69F003}" destId="{43E68EB7-3237-473C-92B2-AB1E2C6526C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B0A3BD-19BE-4198-BD2E-9D960346C4FC}" type="doc">
      <dgm:prSet loTypeId="urn:microsoft.com/office/officeart/2005/8/layout/cycle6" loCatId="cycle" qsTypeId="urn:microsoft.com/office/officeart/2005/8/quickstyle/3d2#1" qsCatId="3D" csTypeId="urn:microsoft.com/office/officeart/2005/8/colors/accent1_2#3" csCatId="accent1" phldr="1"/>
      <dgm:spPr/>
      <dgm:t>
        <a:bodyPr/>
        <a:lstStyle/>
        <a:p>
          <a:endParaRPr lang="en-GB"/>
        </a:p>
      </dgm:t>
    </dgm:pt>
    <dgm:pt modelId="{A25B3ABE-9B6E-4532-9822-0A83874EEF92}">
      <dgm:prSet phldrT="[Text]"/>
      <dgm:spPr/>
      <dgm:t>
        <a:bodyPr/>
        <a:lstStyle/>
        <a:p>
          <a:pPr>
            <a:buNone/>
          </a:pPr>
          <a:r>
            <a:rPr lang="en-GB" b="1" dirty="0"/>
            <a:t>Perceived susceptibility</a:t>
          </a:r>
          <a:endParaRPr lang="en-GB" dirty="0"/>
        </a:p>
        <a:p>
          <a:pPr>
            <a:buNone/>
          </a:pPr>
          <a:r>
            <a:rPr lang="en-GB" i="1" dirty="0"/>
            <a:t>"Could I develop diabetes?"</a:t>
          </a:r>
          <a:endParaRPr lang="en-GB" dirty="0"/>
        </a:p>
      </dgm:t>
    </dgm:pt>
    <dgm:pt modelId="{9CDB48BF-0509-4F89-B6FF-9669AB869B97}" type="parTrans" cxnId="{AA3C45AC-396B-4605-A3F3-EAFB902714E7}">
      <dgm:prSet/>
      <dgm:spPr/>
      <dgm:t>
        <a:bodyPr/>
        <a:lstStyle/>
        <a:p>
          <a:endParaRPr lang="en-GB"/>
        </a:p>
      </dgm:t>
    </dgm:pt>
    <dgm:pt modelId="{A4559B8F-3CE2-4708-AECD-555AEB064DA6}" type="sibTrans" cxnId="{AA3C45AC-396B-4605-A3F3-EAFB902714E7}">
      <dgm:prSet/>
      <dgm:spPr/>
      <dgm:t>
        <a:bodyPr/>
        <a:lstStyle/>
        <a:p>
          <a:endParaRPr lang="en-GB"/>
        </a:p>
      </dgm:t>
    </dgm:pt>
    <dgm:pt modelId="{283F9D41-CC43-4AE9-AEA3-E3641B5ED4CF}">
      <dgm:prSet phldrT="[Text]"/>
      <dgm:spPr/>
      <dgm:t>
        <a:bodyPr/>
        <a:lstStyle/>
        <a:p>
          <a:pPr>
            <a:buNone/>
          </a:pPr>
          <a:r>
            <a:rPr lang="en-GB" b="1" dirty="0"/>
            <a:t>Perceived severity</a:t>
          </a:r>
          <a:endParaRPr lang="en-GB" dirty="0"/>
        </a:p>
        <a:p>
          <a:pPr>
            <a:buNone/>
          </a:pPr>
          <a:r>
            <a:rPr lang="en-GB" i="1" dirty="0"/>
            <a:t>"What would diabetes mean for me?"</a:t>
          </a:r>
          <a:endParaRPr lang="en-GB" dirty="0"/>
        </a:p>
      </dgm:t>
    </dgm:pt>
    <dgm:pt modelId="{66F796F2-BB62-4B97-8BE1-FA25BCCA2117}" type="parTrans" cxnId="{450030B5-7752-416D-87DA-97EC6D602381}">
      <dgm:prSet/>
      <dgm:spPr/>
      <dgm:t>
        <a:bodyPr/>
        <a:lstStyle/>
        <a:p>
          <a:endParaRPr lang="en-GB"/>
        </a:p>
      </dgm:t>
    </dgm:pt>
    <dgm:pt modelId="{80ACC984-5000-45D5-9562-CF232B111BC1}" type="sibTrans" cxnId="{450030B5-7752-416D-87DA-97EC6D602381}">
      <dgm:prSet/>
      <dgm:spPr/>
      <dgm:t>
        <a:bodyPr/>
        <a:lstStyle/>
        <a:p>
          <a:endParaRPr lang="en-GB"/>
        </a:p>
      </dgm:t>
    </dgm:pt>
    <dgm:pt modelId="{97A48326-0826-4626-A1DA-0AAD4C4DF36B}">
      <dgm:prSet phldrT="[Text]"/>
      <dgm:spPr/>
      <dgm:t>
        <a:bodyPr/>
        <a:lstStyle/>
        <a:p>
          <a:pPr>
            <a:buNone/>
          </a:pPr>
          <a:r>
            <a:rPr lang="en-GB" b="1" dirty="0"/>
            <a:t>Perceived benefits</a:t>
          </a:r>
          <a:endParaRPr lang="en-GB" dirty="0"/>
        </a:p>
        <a:p>
          <a:pPr>
            <a:buNone/>
          </a:pPr>
          <a:r>
            <a:rPr lang="en-GB" i="1" dirty="0"/>
            <a:t>"Will changing my lifestyle help?"</a:t>
          </a:r>
          <a:endParaRPr lang="en-GB" dirty="0"/>
        </a:p>
      </dgm:t>
    </dgm:pt>
    <dgm:pt modelId="{896FC41B-46C1-443A-BE45-2F1790015421}" type="parTrans" cxnId="{9432AF60-D213-48BA-9B99-65A9D70C2639}">
      <dgm:prSet/>
      <dgm:spPr/>
      <dgm:t>
        <a:bodyPr/>
        <a:lstStyle/>
        <a:p>
          <a:endParaRPr lang="en-GB"/>
        </a:p>
      </dgm:t>
    </dgm:pt>
    <dgm:pt modelId="{EB29B54F-588D-4489-B62B-EBC626468EBC}" type="sibTrans" cxnId="{9432AF60-D213-48BA-9B99-65A9D70C2639}">
      <dgm:prSet/>
      <dgm:spPr/>
      <dgm:t>
        <a:bodyPr/>
        <a:lstStyle/>
        <a:p>
          <a:endParaRPr lang="en-GB"/>
        </a:p>
      </dgm:t>
    </dgm:pt>
    <dgm:pt modelId="{78E1D313-542B-4F53-B4F8-863F40D24854}">
      <dgm:prSet phldrT="[Text]"/>
      <dgm:spPr/>
      <dgm:t>
        <a:bodyPr/>
        <a:lstStyle/>
        <a:p>
          <a:pPr>
            <a:buNone/>
          </a:pPr>
          <a:r>
            <a:rPr lang="en-GB" b="1" dirty="0"/>
            <a:t>Perceived barriers</a:t>
          </a:r>
          <a:endParaRPr lang="en-GB" dirty="0"/>
        </a:p>
        <a:p>
          <a:pPr>
            <a:buNone/>
          </a:pPr>
          <a:r>
            <a:rPr lang="en-GB" i="1" dirty="0"/>
            <a:t>"What makes change difficult?"</a:t>
          </a:r>
          <a:endParaRPr lang="en-GB" dirty="0"/>
        </a:p>
      </dgm:t>
    </dgm:pt>
    <dgm:pt modelId="{741B28A8-3448-4705-B8DC-24573A654C04}" type="parTrans" cxnId="{4AFE4D2A-C564-4852-AF8E-8455A1B6D58F}">
      <dgm:prSet/>
      <dgm:spPr/>
      <dgm:t>
        <a:bodyPr/>
        <a:lstStyle/>
        <a:p>
          <a:endParaRPr lang="en-GB"/>
        </a:p>
      </dgm:t>
    </dgm:pt>
    <dgm:pt modelId="{2BD6C0F4-C09B-45B8-9F3B-1406295CE8C5}" type="sibTrans" cxnId="{4AFE4D2A-C564-4852-AF8E-8455A1B6D58F}">
      <dgm:prSet/>
      <dgm:spPr/>
      <dgm:t>
        <a:bodyPr/>
        <a:lstStyle/>
        <a:p>
          <a:endParaRPr lang="en-GB"/>
        </a:p>
      </dgm:t>
    </dgm:pt>
    <dgm:pt modelId="{7E71C7FA-5FB3-4475-A1FC-A121600EB763}">
      <dgm:prSet phldrT="[Text]"/>
      <dgm:spPr/>
      <dgm:t>
        <a:bodyPr/>
        <a:lstStyle/>
        <a:p>
          <a:pPr>
            <a:buNone/>
          </a:pPr>
          <a:r>
            <a:rPr lang="en-GB" b="1" dirty="0"/>
            <a:t>Cues to action</a:t>
          </a:r>
          <a:endParaRPr lang="en-GB" dirty="0"/>
        </a:p>
        <a:p>
          <a:pPr>
            <a:buNone/>
          </a:pPr>
          <a:r>
            <a:rPr lang="en-GB" i="1" dirty="0"/>
            <a:t>"What prompts me to act?"</a:t>
          </a:r>
          <a:endParaRPr lang="en-GB" dirty="0"/>
        </a:p>
      </dgm:t>
    </dgm:pt>
    <dgm:pt modelId="{6294AF82-EB6A-4BA6-B020-BC885221CE03}" type="parTrans" cxnId="{739B8EC8-CF20-4B0D-85DA-AC0C4B43E452}">
      <dgm:prSet/>
      <dgm:spPr/>
      <dgm:t>
        <a:bodyPr/>
        <a:lstStyle/>
        <a:p>
          <a:endParaRPr lang="en-GB"/>
        </a:p>
      </dgm:t>
    </dgm:pt>
    <dgm:pt modelId="{5B68F831-9DA7-4C00-97A7-CE39AFA28991}" type="sibTrans" cxnId="{739B8EC8-CF20-4B0D-85DA-AC0C4B43E452}">
      <dgm:prSet/>
      <dgm:spPr/>
      <dgm:t>
        <a:bodyPr/>
        <a:lstStyle/>
        <a:p>
          <a:endParaRPr lang="en-GB"/>
        </a:p>
      </dgm:t>
    </dgm:pt>
    <dgm:pt modelId="{F94190CE-5092-4912-B80C-4AB76A378407}">
      <dgm:prSet phldrT="[Text]"/>
      <dgm:spPr/>
      <dgm:t>
        <a:bodyPr/>
        <a:lstStyle/>
        <a:p>
          <a:pPr>
            <a:buNone/>
          </a:pPr>
          <a:r>
            <a:rPr lang="en-GB" b="1" dirty="0"/>
            <a:t>Self-efficacy</a:t>
          </a:r>
          <a:endParaRPr lang="en-GB" dirty="0"/>
        </a:p>
        <a:p>
          <a:pPr>
            <a:buNone/>
          </a:pPr>
          <a:r>
            <a:rPr lang="en-GB" i="1" dirty="0"/>
            <a:t>"Can I actually change?"</a:t>
          </a:r>
          <a:endParaRPr lang="en-GB" dirty="0"/>
        </a:p>
      </dgm:t>
    </dgm:pt>
    <dgm:pt modelId="{B8B319B4-C3AB-4AB9-89EC-720B93C11EF5}" type="parTrans" cxnId="{986C9CFD-440F-4B20-9432-CD816E4B0603}">
      <dgm:prSet/>
      <dgm:spPr/>
      <dgm:t>
        <a:bodyPr/>
        <a:lstStyle/>
        <a:p>
          <a:endParaRPr lang="en-GB"/>
        </a:p>
      </dgm:t>
    </dgm:pt>
    <dgm:pt modelId="{27DFB8EC-6FC0-404A-9978-0B6AE7754D39}" type="sibTrans" cxnId="{986C9CFD-440F-4B20-9432-CD816E4B0603}">
      <dgm:prSet/>
      <dgm:spPr/>
      <dgm:t>
        <a:bodyPr/>
        <a:lstStyle/>
        <a:p>
          <a:endParaRPr lang="en-GB"/>
        </a:p>
      </dgm:t>
    </dgm:pt>
    <dgm:pt modelId="{04D446CB-7576-4BFE-8371-E824BE719F45}" type="pres">
      <dgm:prSet presAssocID="{63B0A3BD-19BE-4198-BD2E-9D960346C4FC}" presName="cycle" presStyleCnt="0">
        <dgm:presLayoutVars>
          <dgm:dir/>
          <dgm:resizeHandles val="exact"/>
        </dgm:presLayoutVars>
      </dgm:prSet>
      <dgm:spPr/>
    </dgm:pt>
    <dgm:pt modelId="{5168B153-234C-463B-AAF3-2CCDDBCAE6C9}" type="pres">
      <dgm:prSet presAssocID="{A25B3ABE-9B6E-4532-9822-0A83874EEF92}" presName="node" presStyleLbl="node1" presStyleIdx="0" presStyleCnt="6">
        <dgm:presLayoutVars>
          <dgm:bulletEnabled val="1"/>
        </dgm:presLayoutVars>
      </dgm:prSet>
      <dgm:spPr/>
    </dgm:pt>
    <dgm:pt modelId="{47C9C20C-1A54-41E6-81F9-31CA59970660}" type="pres">
      <dgm:prSet presAssocID="{A25B3ABE-9B6E-4532-9822-0A83874EEF92}" presName="spNode" presStyleCnt="0"/>
      <dgm:spPr/>
    </dgm:pt>
    <dgm:pt modelId="{E0387055-0469-456F-9ACD-969273AEED02}" type="pres">
      <dgm:prSet presAssocID="{A4559B8F-3CE2-4708-AECD-555AEB064DA6}" presName="sibTrans" presStyleLbl="sibTrans1D1" presStyleIdx="0" presStyleCnt="6"/>
      <dgm:spPr/>
    </dgm:pt>
    <dgm:pt modelId="{55412FBE-8C2E-4D85-A4F4-E377FA696820}" type="pres">
      <dgm:prSet presAssocID="{283F9D41-CC43-4AE9-AEA3-E3641B5ED4CF}" presName="node" presStyleLbl="node1" presStyleIdx="1" presStyleCnt="6">
        <dgm:presLayoutVars>
          <dgm:bulletEnabled val="1"/>
        </dgm:presLayoutVars>
      </dgm:prSet>
      <dgm:spPr/>
    </dgm:pt>
    <dgm:pt modelId="{E3D024E1-43FD-4695-B72D-8BB7C5424447}" type="pres">
      <dgm:prSet presAssocID="{283F9D41-CC43-4AE9-AEA3-E3641B5ED4CF}" presName="spNode" presStyleCnt="0"/>
      <dgm:spPr/>
    </dgm:pt>
    <dgm:pt modelId="{58ACAE0E-2778-4E59-8AA9-9EFCE9AA4735}" type="pres">
      <dgm:prSet presAssocID="{80ACC984-5000-45D5-9562-CF232B111BC1}" presName="sibTrans" presStyleLbl="sibTrans1D1" presStyleIdx="1" presStyleCnt="6"/>
      <dgm:spPr/>
    </dgm:pt>
    <dgm:pt modelId="{98BD3C7C-8021-4C46-818A-B6EB3D5751DA}" type="pres">
      <dgm:prSet presAssocID="{97A48326-0826-4626-A1DA-0AAD4C4DF36B}" presName="node" presStyleLbl="node1" presStyleIdx="2" presStyleCnt="6">
        <dgm:presLayoutVars>
          <dgm:bulletEnabled val="1"/>
        </dgm:presLayoutVars>
      </dgm:prSet>
      <dgm:spPr/>
    </dgm:pt>
    <dgm:pt modelId="{3EF8503D-D0B7-460E-B014-A42C15CD4A71}" type="pres">
      <dgm:prSet presAssocID="{97A48326-0826-4626-A1DA-0AAD4C4DF36B}" presName="spNode" presStyleCnt="0"/>
      <dgm:spPr/>
    </dgm:pt>
    <dgm:pt modelId="{CF04A614-3A8F-4BAB-9C7F-7AAFA8354EC6}" type="pres">
      <dgm:prSet presAssocID="{EB29B54F-588D-4489-B62B-EBC626468EBC}" presName="sibTrans" presStyleLbl="sibTrans1D1" presStyleIdx="2" presStyleCnt="6"/>
      <dgm:spPr/>
    </dgm:pt>
    <dgm:pt modelId="{224B00CC-159D-4683-80D1-7383D870B68E}" type="pres">
      <dgm:prSet presAssocID="{78E1D313-542B-4F53-B4F8-863F40D24854}" presName="node" presStyleLbl="node1" presStyleIdx="3" presStyleCnt="6">
        <dgm:presLayoutVars>
          <dgm:bulletEnabled val="1"/>
        </dgm:presLayoutVars>
      </dgm:prSet>
      <dgm:spPr/>
    </dgm:pt>
    <dgm:pt modelId="{A0417190-170F-47EB-9CE0-B2C1C0855E1F}" type="pres">
      <dgm:prSet presAssocID="{78E1D313-542B-4F53-B4F8-863F40D24854}" presName="spNode" presStyleCnt="0"/>
      <dgm:spPr/>
    </dgm:pt>
    <dgm:pt modelId="{8FAFAF54-0640-4CE2-A354-D0776B0A029B}" type="pres">
      <dgm:prSet presAssocID="{2BD6C0F4-C09B-45B8-9F3B-1406295CE8C5}" presName="sibTrans" presStyleLbl="sibTrans1D1" presStyleIdx="3" presStyleCnt="6"/>
      <dgm:spPr/>
    </dgm:pt>
    <dgm:pt modelId="{1E0304F4-EB2F-4A2D-8C13-72D5B8B5EAC3}" type="pres">
      <dgm:prSet presAssocID="{7E71C7FA-5FB3-4475-A1FC-A121600EB763}" presName="node" presStyleLbl="node1" presStyleIdx="4" presStyleCnt="6">
        <dgm:presLayoutVars>
          <dgm:bulletEnabled val="1"/>
        </dgm:presLayoutVars>
      </dgm:prSet>
      <dgm:spPr/>
    </dgm:pt>
    <dgm:pt modelId="{E0E47D50-DCD6-4BE7-B0ED-66F47F2D0FBF}" type="pres">
      <dgm:prSet presAssocID="{7E71C7FA-5FB3-4475-A1FC-A121600EB763}" presName="spNode" presStyleCnt="0"/>
      <dgm:spPr/>
    </dgm:pt>
    <dgm:pt modelId="{277C1778-2B51-459D-B745-0C05BF509B32}" type="pres">
      <dgm:prSet presAssocID="{5B68F831-9DA7-4C00-97A7-CE39AFA28991}" presName="sibTrans" presStyleLbl="sibTrans1D1" presStyleIdx="4" presStyleCnt="6"/>
      <dgm:spPr/>
    </dgm:pt>
    <dgm:pt modelId="{6882BCED-0393-40DA-978E-E81BDE6CCFB1}" type="pres">
      <dgm:prSet presAssocID="{F94190CE-5092-4912-B80C-4AB76A378407}" presName="node" presStyleLbl="node1" presStyleIdx="5" presStyleCnt="6">
        <dgm:presLayoutVars>
          <dgm:bulletEnabled val="1"/>
        </dgm:presLayoutVars>
      </dgm:prSet>
      <dgm:spPr/>
    </dgm:pt>
    <dgm:pt modelId="{C04D9C22-7028-4081-AE02-6983AFD7A3B3}" type="pres">
      <dgm:prSet presAssocID="{F94190CE-5092-4912-B80C-4AB76A378407}" presName="spNode" presStyleCnt="0"/>
      <dgm:spPr/>
    </dgm:pt>
    <dgm:pt modelId="{F98DC58A-CE46-4917-AA68-85C7CC22927C}" type="pres">
      <dgm:prSet presAssocID="{27DFB8EC-6FC0-404A-9978-0B6AE7754D39}" presName="sibTrans" presStyleLbl="sibTrans1D1" presStyleIdx="5" presStyleCnt="6"/>
      <dgm:spPr/>
    </dgm:pt>
  </dgm:ptLst>
  <dgm:cxnLst>
    <dgm:cxn modelId="{55387008-443B-4A08-92FC-3BA806908A5D}" type="presOf" srcId="{7E71C7FA-5FB3-4475-A1FC-A121600EB763}" destId="{1E0304F4-EB2F-4A2D-8C13-72D5B8B5EAC3}" srcOrd="0" destOrd="0" presId="urn:microsoft.com/office/officeart/2005/8/layout/cycle6"/>
    <dgm:cxn modelId="{0C99F017-E3AE-418C-930A-37FD65474719}" type="presOf" srcId="{283F9D41-CC43-4AE9-AEA3-E3641B5ED4CF}" destId="{55412FBE-8C2E-4D85-A4F4-E377FA696820}" srcOrd="0" destOrd="0" presId="urn:microsoft.com/office/officeart/2005/8/layout/cycle6"/>
    <dgm:cxn modelId="{F9A1491E-DC05-475B-B2C7-DBE8051270D5}" type="presOf" srcId="{78E1D313-542B-4F53-B4F8-863F40D24854}" destId="{224B00CC-159D-4683-80D1-7383D870B68E}" srcOrd="0" destOrd="0" presId="urn:microsoft.com/office/officeart/2005/8/layout/cycle6"/>
    <dgm:cxn modelId="{4AFE4D2A-C564-4852-AF8E-8455A1B6D58F}" srcId="{63B0A3BD-19BE-4198-BD2E-9D960346C4FC}" destId="{78E1D313-542B-4F53-B4F8-863F40D24854}" srcOrd="3" destOrd="0" parTransId="{741B28A8-3448-4705-B8DC-24573A654C04}" sibTransId="{2BD6C0F4-C09B-45B8-9F3B-1406295CE8C5}"/>
    <dgm:cxn modelId="{42299831-5EBF-492B-B1D4-9AB85F43BE2F}" type="presOf" srcId="{5B68F831-9DA7-4C00-97A7-CE39AFA28991}" destId="{277C1778-2B51-459D-B745-0C05BF509B32}" srcOrd="0" destOrd="0" presId="urn:microsoft.com/office/officeart/2005/8/layout/cycle6"/>
    <dgm:cxn modelId="{54CA5939-DD65-4D18-ABF0-6516A4D8A23B}" type="presOf" srcId="{97A48326-0826-4626-A1DA-0AAD4C4DF36B}" destId="{98BD3C7C-8021-4C46-818A-B6EB3D5751DA}" srcOrd="0" destOrd="0" presId="urn:microsoft.com/office/officeart/2005/8/layout/cycle6"/>
    <dgm:cxn modelId="{8499AF57-2BC6-4243-915B-5F875F82A63C}" type="presOf" srcId="{A4559B8F-3CE2-4708-AECD-555AEB064DA6}" destId="{E0387055-0469-456F-9ACD-969273AEED02}" srcOrd="0" destOrd="0" presId="urn:microsoft.com/office/officeart/2005/8/layout/cycle6"/>
    <dgm:cxn modelId="{AF07065B-0B54-4037-8BEA-214908973E8D}" type="presOf" srcId="{80ACC984-5000-45D5-9562-CF232B111BC1}" destId="{58ACAE0E-2778-4E59-8AA9-9EFCE9AA4735}" srcOrd="0" destOrd="0" presId="urn:microsoft.com/office/officeart/2005/8/layout/cycle6"/>
    <dgm:cxn modelId="{9432AF60-D213-48BA-9B99-65A9D70C2639}" srcId="{63B0A3BD-19BE-4198-BD2E-9D960346C4FC}" destId="{97A48326-0826-4626-A1DA-0AAD4C4DF36B}" srcOrd="2" destOrd="0" parTransId="{896FC41B-46C1-443A-BE45-2F1790015421}" sibTransId="{EB29B54F-588D-4489-B62B-EBC626468EBC}"/>
    <dgm:cxn modelId="{EF634767-AE69-42A9-989B-EDCE4EC263EE}" type="presOf" srcId="{F94190CE-5092-4912-B80C-4AB76A378407}" destId="{6882BCED-0393-40DA-978E-E81BDE6CCFB1}" srcOrd="0" destOrd="0" presId="urn:microsoft.com/office/officeart/2005/8/layout/cycle6"/>
    <dgm:cxn modelId="{D54ECF6D-378C-48EE-9B13-90DCC88312B5}" type="presOf" srcId="{63B0A3BD-19BE-4198-BD2E-9D960346C4FC}" destId="{04D446CB-7576-4BFE-8371-E824BE719F45}" srcOrd="0" destOrd="0" presId="urn:microsoft.com/office/officeart/2005/8/layout/cycle6"/>
    <dgm:cxn modelId="{E62A95A0-97D0-4AA8-9B0A-D705AD2AE1D0}" type="presOf" srcId="{27DFB8EC-6FC0-404A-9978-0B6AE7754D39}" destId="{F98DC58A-CE46-4917-AA68-85C7CC22927C}" srcOrd="0" destOrd="0" presId="urn:microsoft.com/office/officeart/2005/8/layout/cycle6"/>
    <dgm:cxn modelId="{AA3C45AC-396B-4605-A3F3-EAFB902714E7}" srcId="{63B0A3BD-19BE-4198-BD2E-9D960346C4FC}" destId="{A25B3ABE-9B6E-4532-9822-0A83874EEF92}" srcOrd="0" destOrd="0" parTransId="{9CDB48BF-0509-4F89-B6FF-9669AB869B97}" sibTransId="{A4559B8F-3CE2-4708-AECD-555AEB064DA6}"/>
    <dgm:cxn modelId="{450030B5-7752-416D-87DA-97EC6D602381}" srcId="{63B0A3BD-19BE-4198-BD2E-9D960346C4FC}" destId="{283F9D41-CC43-4AE9-AEA3-E3641B5ED4CF}" srcOrd="1" destOrd="0" parTransId="{66F796F2-BB62-4B97-8BE1-FA25BCCA2117}" sibTransId="{80ACC984-5000-45D5-9562-CF232B111BC1}"/>
    <dgm:cxn modelId="{7448ABBF-9D23-45D9-A8CC-A3BDFDAC3AAA}" type="presOf" srcId="{EB29B54F-588D-4489-B62B-EBC626468EBC}" destId="{CF04A614-3A8F-4BAB-9C7F-7AAFA8354EC6}" srcOrd="0" destOrd="0" presId="urn:microsoft.com/office/officeart/2005/8/layout/cycle6"/>
    <dgm:cxn modelId="{739B8EC8-CF20-4B0D-85DA-AC0C4B43E452}" srcId="{63B0A3BD-19BE-4198-BD2E-9D960346C4FC}" destId="{7E71C7FA-5FB3-4475-A1FC-A121600EB763}" srcOrd="4" destOrd="0" parTransId="{6294AF82-EB6A-4BA6-B020-BC885221CE03}" sibTransId="{5B68F831-9DA7-4C00-97A7-CE39AFA28991}"/>
    <dgm:cxn modelId="{5E2BCEE1-6009-4498-BCD0-B3D673968BB2}" type="presOf" srcId="{A25B3ABE-9B6E-4532-9822-0A83874EEF92}" destId="{5168B153-234C-463B-AAF3-2CCDDBCAE6C9}" srcOrd="0" destOrd="0" presId="urn:microsoft.com/office/officeart/2005/8/layout/cycle6"/>
    <dgm:cxn modelId="{54AC4EE2-A700-4BA3-932F-2D548C4AC2C5}" type="presOf" srcId="{2BD6C0F4-C09B-45B8-9F3B-1406295CE8C5}" destId="{8FAFAF54-0640-4CE2-A354-D0776B0A029B}" srcOrd="0" destOrd="0" presId="urn:microsoft.com/office/officeart/2005/8/layout/cycle6"/>
    <dgm:cxn modelId="{986C9CFD-440F-4B20-9432-CD816E4B0603}" srcId="{63B0A3BD-19BE-4198-BD2E-9D960346C4FC}" destId="{F94190CE-5092-4912-B80C-4AB76A378407}" srcOrd="5" destOrd="0" parTransId="{B8B319B4-C3AB-4AB9-89EC-720B93C11EF5}" sibTransId="{27DFB8EC-6FC0-404A-9978-0B6AE7754D39}"/>
    <dgm:cxn modelId="{419A47D8-A786-4A3E-B3DE-47629D084371}" type="presParOf" srcId="{04D446CB-7576-4BFE-8371-E824BE719F45}" destId="{5168B153-234C-463B-AAF3-2CCDDBCAE6C9}" srcOrd="0" destOrd="0" presId="urn:microsoft.com/office/officeart/2005/8/layout/cycle6"/>
    <dgm:cxn modelId="{68F76E78-2025-4F42-9FFD-1213E8DB96CD}" type="presParOf" srcId="{04D446CB-7576-4BFE-8371-E824BE719F45}" destId="{47C9C20C-1A54-41E6-81F9-31CA59970660}" srcOrd="1" destOrd="0" presId="urn:microsoft.com/office/officeart/2005/8/layout/cycle6"/>
    <dgm:cxn modelId="{434BA322-D7B6-4B5C-AB6D-0CB4AFE8E143}" type="presParOf" srcId="{04D446CB-7576-4BFE-8371-E824BE719F45}" destId="{E0387055-0469-456F-9ACD-969273AEED02}" srcOrd="2" destOrd="0" presId="urn:microsoft.com/office/officeart/2005/8/layout/cycle6"/>
    <dgm:cxn modelId="{2106FBC1-0007-4479-B915-9AC5B576D363}" type="presParOf" srcId="{04D446CB-7576-4BFE-8371-E824BE719F45}" destId="{55412FBE-8C2E-4D85-A4F4-E377FA696820}" srcOrd="3" destOrd="0" presId="urn:microsoft.com/office/officeart/2005/8/layout/cycle6"/>
    <dgm:cxn modelId="{F460DA97-A869-49E3-891F-CFBE039629E8}" type="presParOf" srcId="{04D446CB-7576-4BFE-8371-E824BE719F45}" destId="{E3D024E1-43FD-4695-B72D-8BB7C5424447}" srcOrd="4" destOrd="0" presId="urn:microsoft.com/office/officeart/2005/8/layout/cycle6"/>
    <dgm:cxn modelId="{032CCBFE-08A0-4557-928F-97C03C9F82ED}" type="presParOf" srcId="{04D446CB-7576-4BFE-8371-E824BE719F45}" destId="{58ACAE0E-2778-4E59-8AA9-9EFCE9AA4735}" srcOrd="5" destOrd="0" presId="urn:microsoft.com/office/officeart/2005/8/layout/cycle6"/>
    <dgm:cxn modelId="{A04FB75F-C161-4EC9-BEED-C3008D09B81D}" type="presParOf" srcId="{04D446CB-7576-4BFE-8371-E824BE719F45}" destId="{98BD3C7C-8021-4C46-818A-B6EB3D5751DA}" srcOrd="6" destOrd="0" presId="urn:microsoft.com/office/officeart/2005/8/layout/cycle6"/>
    <dgm:cxn modelId="{236C76FA-6DDB-4B4F-9E80-654292A4BF56}" type="presParOf" srcId="{04D446CB-7576-4BFE-8371-E824BE719F45}" destId="{3EF8503D-D0B7-460E-B014-A42C15CD4A71}" srcOrd="7" destOrd="0" presId="urn:microsoft.com/office/officeart/2005/8/layout/cycle6"/>
    <dgm:cxn modelId="{E3BFF6AF-2FB7-4AB2-8992-5AE72F05D4E7}" type="presParOf" srcId="{04D446CB-7576-4BFE-8371-E824BE719F45}" destId="{CF04A614-3A8F-4BAB-9C7F-7AAFA8354EC6}" srcOrd="8" destOrd="0" presId="urn:microsoft.com/office/officeart/2005/8/layout/cycle6"/>
    <dgm:cxn modelId="{20C96A17-B005-49E1-BE38-36D252F408FC}" type="presParOf" srcId="{04D446CB-7576-4BFE-8371-E824BE719F45}" destId="{224B00CC-159D-4683-80D1-7383D870B68E}" srcOrd="9" destOrd="0" presId="urn:microsoft.com/office/officeart/2005/8/layout/cycle6"/>
    <dgm:cxn modelId="{45298B46-4A0D-4A8D-93CD-733060241D12}" type="presParOf" srcId="{04D446CB-7576-4BFE-8371-E824BE719F45}" destId="{A0417190-170F-47EB-9CE0-B2C1C0855E1F}" srcOrd="10" destOrd="0" presId="urn:microsoft.com/office/officeart/2005/8/layout/cycle6"/>
    <dgm:cxn modelId="{9BA66AF4-F549-4F20-9BEF-240D5A82B42A}" type="presParOf" srcId="{04D446CB-7576-4BFE-8371-E824BE719F45}" destId="{8FAFAF54-0640-4CE2-A354-D0776B0A029B}" srcOrd="11" destOrd="0" presId="urn:microsoft.com/office/officeart/2005/8/layout/cycle6"/>
    <dgm:cxn modelId="{3C1FE30B-0237-4011-AF9C-45DD440BFAFE}" type="presParOf" srcId="{04D446CB-7576-4BFE-8371-E824BE719F45}" destId="{1E0304F4-EB2F-4A2D-8C13-72D5B8B5EAC3}" srcOrd="12" destOrd="0" presId="urn:microsoft.com/office/officeart/2005/8/layout/cycle6"/>
    <dgm:cxn modelId="{3DE1C341-8AB1-4077-B50D-0EB7D8CC7A48}" type="presParOf" srcId="{04D446CB-7576-4BFE-8371-E824BE719F45}" destId="{E0E47D50-DCD6-4BE7-B0ED-66F47F2D0FBF}" srcOrd="13" destOrd="0" presId="urn:microsoft.com/office/officeart/2005/8/layout/cycle6"/>
    <dgm:cxn modelId="{24CAA527-0AD8-4355-811B-247CD94896AF}" type="presParOf" srcId="{04D446CB-7576-4BFE-8371-E824BE719F45}" destId="{277C1778-2B51-459D-B745-0C05BF509B32}" srcOrd="14" destOrd="0" presId="urn:microsoft.com/office/officeart/2005/8/layout/cycle6"/>
    <dgm:cxn modelId="{3003E32F-7C15-40E6-B5ED-1AB7B6AEED92}" type="presParOf" srcId="{04D446CB-7576-4BFE-8371-E824BE719F45}" destId="{6882BCED-0393-40DA-978E-E81BDE6CCFB1}" srcOrd="15" destOrd="0" presId="urn:microsoft.com/office/officeart/2005/8/layout/cycle6"/>
    <dgm:cxn modelId="{C0203570-496A-4554-95A7-C359B090E4EF}" type="presParOf" srcId="{04D446CB-7576-4BFE-8371-E824BE719F45}" destId="{C04D9C22-7028-4081-AE02-6983AFD7A3B3}" srcOrd="16" destOrd="0" presId="urn:microsoft.com/office/officeart/2005/8/layout/cycle6"/>
    <dgm:cxn modelId="{FF4BFF45-8ADF-4061-86B1-439EC36449F9}" type="presParOf" srcId="{04D446CB-7576-4BFE-8371-E824BE719F45}" destId="{F98DC58A-CE46-4917-AA68-85C7CC22927C}"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32A730-783E-4E34-8463-0249D8E33464}" type="doc">
      <dgm:prSet loTypeId="urn:microsoft.com/office/officeart/2005/8/layout/default" loCatId="list" qsTypeId="urn:microsoft.com/office/officeart/2005/8/quickstyle/simple1#4" qsCatId="simple" csTypeId="urn:microsoft.com/office/officeart/2005/8/colors/colorful4" csCatId="colorful" phldr="1"/>
      <dgm:spPr/>
      <dgm:t>
        <a:bodyPr/>
        <a:lstStyle/>
        <a:p>
          <a:endParaRPr lang="en-GB"/>
        </a:p>
      </dgm:t>
    </dgm:pt>
    <dgm:pt modelId="{A1AE50A8-FE54-4BE0-9E32-4DF2A31FC816}">
      <dgm:prSet phldrT="[Text]" phldr="0"/>
      <dgm:spPr/>
      <dgm:t>
        <a:bodyPr/>
        <a:lstStyle/>
        <a:p>
          <a:r>
            <a:rPr lang="en-GB" dirty="0"/>
            <a:t>1.5m primary care referrals </a:t>
          </a:r>
        </a:p>
        <a:p>
          <a:r>
            <a:rPr lang="en-GB" dirty="0"/>
            <a:t>2023/24</a:t>
          </a:r>
        </a:p>
      </dgm:t>
    </dgm:pt>
    <dgm:pt modelId="{A9CB7E4B-1953-4007-88FE-999C5D200655}" type="parTrans" cxnId="{4E17F1A7-F9AE-4A17-9D26-8A6027C7F411}">
      <dgm:prSet/>
      <dgm:spPr/>
      <dgm:t>
        <a:bodyPr/>
        <a:lstStyle/>
        <a:p>
          <a:endParaRPr lang="en-GB"/>
        </a:p>
      </dgm:t>
    </dgm:pt>
    <dgm:pt modelId="{1B5B3818-186C-4791-BFCE-716662F2B514}" type="sibTrans" cxnId="{4E17F1A7-F9AE-4A17-9D26-8A6027C7F411}">
      <dgm:prSet/>
      <dgm:spPr/>
      <dgm:t>
        <a:bodyPr/>
        <a:lstStyle/>
        <a:p>
          <a:endParaRPr lang="en-GB"/>
        </a:p>
      </dgm:t>
    </dgm:pt>
    <dgm:pt modelId="{16F090FF-65F1-4924-A8AD-485A31D11ADF}">
      <dgm:prSet phldrT="[Text]" phldr="0"/>
      <dgm:spPr/>
      <dgm:t>
        <a:bodyPr/>
        <a:lstStyle/>
        <a:p>
          <a:r>
            <a:rPr lang="en-GB" dirty="0"/>
            <a:t>600,000 people joined</a:t>
          </a:r>
        </a:p>
        <a:p>
          <a:r>
            <a:rPr lang="en-GB" dirty="0"/>
            <a:t>2023/24</a:t>
          </a:r>
        </a:p>
      </dgm:t>
    </dgm:pt>
    <dgm:pt modelId="{473B5788-4DCC-4CC9-93FF-D26ED9D640D3}" type="parTrans" cxnId="{634B96D5-4CFB-472C-8EBA-442630C371CA}">
      <dgm:prSet/>
      <dgm:spPr/>
      <dgm:t>
        <a:bodyPr/>
        <a:lstStyle/>
        <a:p>
          <a:endParaRPr lang="en-GB"/>
        </a:p>
      </dgm:t>
    </dgm:pt>
    <dgm:pt modelId="{08925053-18D4-4890-9ADC-95C8E07EB1E9}" type="sibTrans" cxnId="{634B96D5-4CFB-472C-8EBA-442630C371CA}">
      <dgm:prSet/>
      <dgm:spPr/>
      <dgm:t>
        <a:bodyPr/>
        <a:lstStyle/>
        <a:p>
          <a:endParaRPr lang="en-GB"/>
        </a:p>
      </dgm:t>
    </dgm:pt>
    <dgm:pt modelId="{E54A3996-7615-4685-9722-FB437A60034E}">
      <dgm:prSet phldrT="[Text]" phldr="0"/>
      <dgm:spPr/>
      <dgm:t>
        <a:bodyPr/>
        <a:lstStyle/>
        <a:p>
          <a:r>
            <a:rPr lang="en-GB" dirty="0"/>
            <a:t>37% relative reduction in diabetes incidence among completers</a:t>
          </a:r>
        </a:p>
      </dgm:t>
    </dgm:pt>
    <dgm:pt modelId="{E58A93E0-7B42-4791-BD0E-7E1D07FFAFD7}" type="parTrans" cxnId="{AEFC822A-AE62-4767-84EE-AC00933090C4}">
      <dgm:prSet/>
      <dgm:spPr/>
      <dgm:t>
        <a:bodyPr/>
        <a:lstStyle/>
        <a:p>
          <a:endParaRPr lang="en-GB"/>
        </a:p>
      </dgm:t>
    </dgm:pt>
    <dgm:pt modelId="{F4ADFBF8-0802-4C10-8E76-5E2C400492C0}" type="sibTrans" cxnId="{AEFC822A-AE62-4767-84EE-AC00933090C4}">
      <dgm:prSet/>
      <dgm:spPr/>
      <dgm:t>
        <a:bodyPr/>
        <a:lstStyle/>
        <a:p>
          <a:endParaRPr lang="en-GB"/>
        </a:p>
      </dgm:t>
    </dgm:pt>
    <dgm:pt modelId="{6BDD1BDF-964C-496A-8F94-40445B08D871}">
      <dgm:prSet phldrT="[Text]" phldr="0"/>
      <dgm:spPr/>
      <dgm:t>
        <a:bodyPr/>
        <a:lstStyle/>
        <a:p>
          <a:r>
            <a:rPr lang="en-GB" dirty="0"/>
            <a:t>7% population reduction in incidence</a:t>
          </a:r>
        </a:p>
        <a:p>
          <a:r>
            <a:rPr lang="en-GB" dirty="0"/>
            <a:t>(NHS England, 2025)</a:t>
          </a:r>
        </a:p>
      </dgm:t>
    </dgm:pt>
    <dgm:pt modelId="{37F96096-3715-447F-BDAB-83F53337E654}" type="parTrans" cxnId="{29808B7C-C943-4BE4-89A0-B1AAD19A3806}">
      <dgm:prSet/>
      <dgm:spPr/>
      <dgm:t>
        <a:bodyPr/>
        <a:lstStyle/>
        <a:p>
          <a:endParaRPr lang="en-GB"/>
        </a:p>
      </dgm:t>
    </dgm:pt>
    <dgm:pt modelId="{BE154DD4-9957-4FE2-8252-F33A960E2EF8}" type="sibTrans" cxnId="{29808B7C-C943-4BE4-89A0-B1AAD19A3806}">
      <dgm:prSet/>
      <dgm:spPr/>
      <dgm:t>
        <a:bodyPr/>
        <a:lstStyle/>
        <a:p>
          <a:endParaRPr lang="en-GB"/>
        </a:p>
      </dgm:t>
    </dgm:pt>
    <dgm:pt modelId="{18F84FD2-0E4D-421E-9E45-E6BFB110FC01}" type="pres">
      <dgm:prSet presAssocID="{2032A730-783E-4E34-8463-0249D8E33464}" presName="diagram" presStyleCnt="0">
        <dgm:presLayoutVars>
          <dgm:dir/>
          <dgm:resizeHandles val="exact"/>
        </dgm:presLayoutVars>
      </dgm:prSet>
      <dgm:spPr/>
    </dgm:pt>
    <dgm:pt modelId="{25193309-2DAB-43B1-AAC6-7C5D855CC7A6}" type="pres">
      <dgm:prSet presAssocID="{A1AE50A8-FE54-4BE0-9E32-4DF2A31FC816}" presName="node" presStyleLbl="node1" presStyleIdx="0" presStyleCnt="4">
        <dgm:presLayoutVars>
          <dgm:bulletEnabled val="1"/>
        </dgm:presLayoutVars>
      </dgm:prSet>
      <dgm:spPr/>
    </dgm:pt>
    <dgm:pt modelId="{AB0EC2D2-9DC5-4E45-94EE-121F3A0EA5B7}" type="pres">
      <dgm:prSet presAssocID="{1B5B3818-186C-4791-BFCE-716662F2B514}" presName="sibTrans" presStyleCnt="0"/>
      <dgm:spPr/>
    </dgm:pt>
    <dgm:pt modelId="{B39B0FE1-8717-4397-B7B7-A43DFB73BD5B}" type="pres">
      <dgm:prSet presAssocID="{16F090FF-65F1-4924-A8AD-485A31D11ADF}" presName="node" presStyleLbl="node1" presStyleIdx="1" presStyleCnt="4">
        <dgm:presLayoutVars>
          <dgm:bulletEnabled val="1"/>
        </dgm:presLayoutVars>
      </dgm:prSet>
      <dgm:spPr/>
    </dgm:pt>
    <dgm:pt modelId="{798D35F3-4FFA-4084-BCAB-7D2AEE3AD6CD}" type="pres">
      <dgm:prSet presAssocID="{08925053-18D4-4890-9ADC-95C8E07EB1E9}" presName="sibTrans" presStyleCnt="0"/>
      <dgm:spPr/>
    </dgm:pt>
    <dgm:pt modelId="{1A8F0277-28BF-484B-BADB-323E01415676}" type="pres">
      <dgm:prSet presAssocID="{E54A3996-7615-4685-9722-FB437A60034E}" presName="node" presStyleLbl="node1" presStyleIdx="2" presStyleCnt="4">
        <dgm:presLayoutVars>
          <dgm:bulletEnabled val="1"/>
        </dgm:presLayoutVars>
      </dgm:prSet>
      <dgm:spPr/>
    </dgm:pt>
    <dgm:pt modelId="{2B488EEA-6751-4449-92C6-EA52E14180A2}" type="pres">
      <dgm:prSet presAssocID="{F4ADFBF8-0802-4C10-8E76-5E2C400492C0}" presName="sibTrans" presStyleCnt="0"/>
      <dgm:spPr/>
    </dgm:pt>
    <dgm:pt modelId="{6AB73F13-1715-4263-A156-7A87763F8BD0}" type="pres">
      <dgm:prSet presAssocID="{6BDD1BDF-964C-496A-8F94-40445B08D871}" presName="node" presStyleLbl="node1" presStyleIdx="3" presStyleCnt="4">
        <dgm:presLayoutVars>
          <dgm:bulletEnabled val="1"/>
        </dgm:presLayoutVars>
      </dgm:prSet>
      <dgm:spPr/>
    </dgm:pt>
  </dgm:ptLst>
  <dgm:cxnLst>
    <dgm:cxn modelId="{323F810B-1F34-451E-84C1-AC94A8E7C972}" type="presOf" srcId="{2032A730-783E-4E34-8463-0249D8E33464}" destId="{18F84FD2-0E4D-421E-9E45-E6BFB110FC01}" srcOrd="0" destOrd="0" presId="urn:microsoft.com/office/officeart/2005/8/layout/default"/>
    <dgm:cxn modelId="{AEFC822A-AE62-4767-84EE-AC00933090C4}" srcId="{2032A730-783E-4E34-8463-0249D8E33464}" destId="{E54A3996-7615-4685-9722-FB437A60034E}" srcOrd="2" destOrd="0" parTransId="{E58A93E0-7B42-4791-BD0E-7E1D07FFAFD7}" sibTransId="{F4ADFBF8-0802-4C10-8E76-5E2C400492C0}"/>
    <dgm:cxn modelId="{29808B7C-C943-4BE4-89A0-B1AAD19A3806}" srcId="{2032A730-783E-4E34-8463-0249D8E33464}" destId="{6BDD1BDF-964C-496A-8F94-40445B08D871}" srcOrd="3" destOrd="0" parTransId="{37F96096-3715-447F-BDAB-83F53337E654}" sibTransId="{BE154DD4-9957-4FE2-8252-F33A960E2EF8}"/>
    <dgm:cxn modelId="{6445389E-89AC-4FF7-B341-7CF1397A4CCD}" type="presOf" srcId="{A1AE50A8-FE54-4BE0-9E32-4DF2A31FC816}" destId="{25193309-2DAB-43B1-AAC6-7C5D855CC7A6}" srcOrd="0" destOrd="0" presId="urn:microsoft.com/office/officeart/2005/8/layout/default"/>
    <dgm:cxn modelId="{6711A0A4-B61C-4B33-B56B-8F6E570C630E}" type="presOf" srcId="{6BDD1BDF-964C-496A-8F94-40445B08D871}" destId="{6AB73F13-1715-4263-A156-7A87763F8BD0}" srcOrd="0" destOrd="0" presId="urn:microsoft.com/office/officeart/2005/8/layout/default"/>
    <dgm:cxn modelId="{4E17F1A7-F9AE-4A17-9D26-8A6027C7F411}" srcId="{2032A730-783E-4E34-8463-0249D8E33464}" destId="{A1AE50A8-FE54-4BE0-9E32-4DF2A31FC816}" srcOrd="0" destOrd="0" parTransId="{A9CB7E4B-1953-4007-88FE-999C5D200655}" sibTransId="{1B5B3818-186C-4791-BFCE-716662F2B514}"/>
    <dgm:cxn modelId="{BD7DB6BC-9738-4D27-99EA-7E2D3FAC0300}" type="presOf" srcId="{16F090FF-65F1-4924-A8AD-485A31D11ADF}" destId="{B39B0FE1-8717-4397-B7B7-A43DFB73BD5B}" srcOrd="0" destOrd="0" presId="urn:microsoft.com/office/officeart/2005/8/layout/default"/>
    <dgm:cxn modelId="{2E992ACD-E006-4839-9E52-4FDD1497C909}" type="presOf" srcId="{E54A3996-7615-4685-9722-FB437A60034E}" destId="{1A8F0277-28BF-484B-BADB-323E01415676}" srcOrd="0" destOrd="0" presId="urn:microsoft.com/office/officeart/2005/8/layout/default"/>
    <dgm:cxn modelId="{634B96D5-4CFB-472C-8EBA-442630C371CA}" srcId="{2032A730-783E-4E34-8463-0249D8E33464}" destId="{16F090FF-65F1-4924-A8AD-485A31D11ADF}" srcOrd="1" destOrd="0" parTransId="{473B5788-4DCC-4CC9-93FF-D26ED9D640D3}" sibTransId="{08925053-18D4-4890-9ADC-95C8E07EB1E9}"/>
    <dgm:cxn modelId="{14752A56-5096-48A8-B1A0-78D237F5AE68}" type="presParOf" srcId="{18F84FD2-0E4D-421E-9E45-E6BFB110FC01}" destId="{25193309-2DAB-43B1-AAC6-7C5D855CC7A6}" srcOrd="0" destOrd="0" presId="urn:microsoft.com/office/officeart/2005/8/layout/default"/>
    <dgm:cxn modelId="{EBB3FE16-346D-4DAE-BB5F-DD1A437B5427}" type="presParOf" srcId="{18F84FD2-0E4D-421E-9E45-E6BFB110FC01}" destId="{AB0EC2D2-9DC5-4E45-94EE-121F3A0EA5B7}" srcOrd="1" destOrd="0" presId="urn:microsoft.com/office/officeart/2005/8/layout/default"/>
    <dgm:cxn modelId="{AFF474C0-1C19-4452-985F-2B94560DD5EA}" type="presParOf" srcId="{18F84FD2-0E4D-421E-9E45-E6BFB110FC01}" destId="{B39B0FE1-8717-4397-B7B7-A43DFB73BD5B}" srcOrd="2" destOrd="0" presId="urn:microsoft.com/office/officeart/2005/8/layout/default"/>
    <dgm:cxn modelId="{E8D680EC-CA25-4257-B3F8-35E7169738FA}" type="presParOf" srcId="{18F84FD2-0E4D-421E-9E45-E6BFB110FC01}" destId="{798D35F3-4FFA-4084-BCAB-7D2AEE3AD6CD}" srcOrd="3" destOrd="0" presId="urn:microsoft.com/office/officeart/2005/8/layout/default"/>
    <dgm:cxn modelId="{C14166C3-7B57-4ADA-BA5C-C4EFACBD9261}" type="presParOf" srcId="{18F84FD2-0E4D-421E-9E45-E6BFB110FC01}" destId="{1A8F0277-28BF-484B-BADB-323E01415676}" srcOrd="4" destOrd="0" presId="urn:microsoft.com/office/officeart/2005/8/layout/default"/>
    <dgm:cxn modelId="{4FCECC59-A644-4C06-8C7B-385F3ADABB9D}" type="presParOf" srcId="{18F84FD2-0E4D-421E-9E45-E6BFB110FC01}" destId="{2B488EEA-6751-4449-92C6-EA52E14180A2}" srcOrd="5" destOrd="0" presId="urn:microsoft.com/office/officeart/2005/8/layout/default"/>
    <dgm:cxn modelId="{5F64B4C8-8C9A-4081-8FB3-F1BB3764E9A5}" type="presParOf" srcId="{18F84FD2-0E4D-421E-9E45-E6BFB110FC01}" destId="{6AB73F13-1715-4263-A156-7A87763F8BD0}"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54AE24-64BA-4A81-B459-7A989CAEB7D5}" type="doc">
      <dgm:prSet loTypeId="urn:microsoft.com/office/officeart/2005/8/layout/balance1" loCatId="relationship" qsTypeId="urn:microsoft.com/office/officeart/2005/8/quickstyle/simple1" qsCatId="simple" csTypeId="urn:microsoft.com/office/officeart/2005/8/colors/colorful5" csCatId="colorful" phldr="1"/>
      <dgm:spPr/>
      <dgm:t>
        <a:bodyPr/>
        <a:lstStyle/>
        <a:p>
          <a:endParaRPr lang="en-GB"/>
        </a:p>
      </dgm:t>
    </dgm:pt>
    <dgm:pt modelId="{7FF0E4CE-DBE4-4190-BAAE-E323E8DC7575}">
      <dgm:prSet phldrT="[Text]" phldr="0"/>
      <dgm:spPr/>
      <dgm:t>
        <a:bodyPr/>
        <a:lstStyle/>
        <a:p>
          <a:r>
            <a:rPr lang="en-GB" dirty="0"/>
            <a:t>Strengths</a:t>
          </a:r>
        </a:p>
      </dgm:t>
    </dgm:pt>
    <dgm:pt modelId="{166D617A-D543-45D6-BFB5-B4EE9142B1D8}" type="parTrans" cxnId="{D9B32740-28AC-42A4-A752-5D882FDA8AA4}">
      <dgm:prSet/>
      <dgm:spPr/>
      <dgm:t>
        <a:bodyPr/>
        <a:lstStyle/>
        <a:p>
          <a:endParaRPr lang="en-GB"/>
        </a:p>
      </dgm:t>
    </dgm:pt>
    <dgm:pt modelId="{EC14164C-8435-48A6-9437-CF83DD315CA6}" type="sibTrans" cxnId="{D9B32740-28AC-42A4-A752-5D882FDA8AA4}">
      <dgm:prSet/>
      <dgm:spPr/>
      <dgm:t>
        <a:bodyPr/>
        <a:lstStyle/>
        <a:p>
          <a:endParaRPr lang="en-GB"/>
        </a:p>
      </dgm:t>
    </dgm:pt>
    <dgm:pt modelId="{3DF2F989-6FD6-4ED2-AA49-8E3CEA7DDD95}">
      <dgm:prSet phldrT="[Text]" phldr="0"/>
      <dgm:spPr/>
      <dgm:t>
        <a:bodyPr/>
        <a:lstStyle/>
        <a:p>
          <a:r>
            <a:rPr lang="en-GB" dirty="0"/>
            <a:t>Multiple delivery formats</a:t>
          </a:r>
        </a:p>
      </dgm:t>
    </dgm:pt>
    <dgm:pt modelId="{C1FDBDFC-7245-4B0F-A087-1550685EC4E7}" type="parTrans" cxnId="{A1077D2B-AB4A-4A4A-A988-01705AB75719}">
      <dgm:prSet/>
      <dgm:spPr/>
      <dgm:t>
        <a:bodyPr/>
        <a:lstStyle/>
        <a:p>
          <a:endParaRPr lang="en-GB"/>
        </a:p>
      </dgm:t>
    </dgm:pt>
    <dgm:pt modelId="{E1DB5007-5E32-415F-AD93-6F47563428FD}" type="sibTrans" cxnId="{A1077D2B-AB4A-4A4A-A988-01705AB75719}">
      <dgm:prSet/>
      <dgm:spPr/>
      <dgm:t>
        <a:bodyPr/>
        <a:lstStyle/>
        <a:p>
          <a:endParaRPr lang="en-GB"/>
        </a:p>
      </dgm:t>
    </dgm:pt>
    <dgm:pt modelId="{BF0407AD-A38A-4F1F-971F-4200FEE40794}">
      <dgm:prSet phldrT="[Text]" phldr="0"/>
      <dgm:spPr/>
      <dgm:t>
        <a:bodyPr/>
        <a:lstStyle/>
        <a:p>
          <a:r>
            <a:rPr lang="en-GB" dirty="0"/>
            <a:t>Preventative approach</a:t>
          </a:r>
        </a:p>
      </dgm:t>
    </dgm:pt>
    <dgm:pt modelId="{A69E04B1-B541-4091-8903-1D85A1E86FA8}" type="parTrans" cxnId="{B8CB32F0-CF00-4573-A0AE-A7778E909F25}">
      <dgm:prSet/>
      <dgm:spPr/>
      <dgm:t>
        <a:bodyPr/>
        <a:lstStyle/>
        <a:p>
          <a:endParaRPr lang="en-GB"/>
        </a:p>
      </dgm:t>
    </dgm:pt>
    <dgm:pt modelId="{87E8B4CE-6323-4774-AC9E-6EE631CE9C4D}" type="sibTrans" cxnId="{B8CB32F0-CF00-4573-A0AE-A7778E909F25}">
      <dgm:prSet/>
      <dgm:spPr/>
      <dgm:t>
        <a:bodyPr/>
        <a:lstStyle/>
        <a:p>
          <a:endParaRPr lang="en-GB"/>
        </a:p>
      </dgm:t>
    </dgm:pt>
    <dgm:pt modelId="{936A9093-82B0-4C78-9C58-71B6DA1DBA42}">
      <dgm:prSet phldrT="[Text]" phldr="0"/>
      <dgm:spPr/>
      <dgm:t>
        <a:bodyPr/>
        <a:lstStyle/>
        <a:p>
          <a:r>
            <a:rPr lang="en-GB" dirty="0"/>
            <a:t>Evidence of reduced diabetes incidence</a:t>
          </a:r>
        </a:p>
      </dgm:t>
    </dgm:pt>
    <dgm:pt modelId="{65779E44-F5D9-4D28-89CC-E7413C3AA8BE}" type="parTrans" cxnId="{FCDEE743-8675-4BDE-B18B-36ADA63105E6}">
      <dgm:prSet/>
      <dgm:spPr/>
      <dgm:t>
        <a:bodyPr/>
        <a:lstStyle/>
        <a:p>
          <a:endParaRPr lang="en-GB"/>
        </a:p>
      </dgm:t>
    </dgm:pt>
    <dgm:pt modelId="{CB3FFEFE-F14A-450E-B8F4-CBD7174C6312}" type="sibTrans" cxnId="{FCDEE743-8675-4BDE-B18B-36ADA63105E6}">
      <dgm:prSet/>
      <dgm:spPr/>
      <dgm:t>
        <a:bodyPr/>
        <a:lstStyle/>
        <a:p>
          <a:endParaRPr lang="en-GB"/>
        </a:p>
      </dgm:t>
    </dgm:pt>
    <dgm:pt modelId="{1FD6E638-0230-49AD-B17A-9DB5CF28E872}">
      <dgm:prSet phldrT="[Text]" phldr="0"/>
      <dgm:spPr/>
      <dgm:t>
        <a:bodyPr/>
        <a:lstStyle/>
        <a:p>
          <a:r>
            <a:rPr lang="en-GB" dirty="0"/>
            <a:t>Behaviour change support</a:t>
          </a:r>
        </a:p>
      </dgm:t>
    </dgm:pt>
    <dgm:pt modelId="{031B2624-3FD4-465E-A716-19B0F30208D0}" type="parTrans" cxnId="{82CFC5FF-5476-4D46-97C3-48EEB621E594}">
      <dgm:prSet/>
      <dgm:spPr/>
      <dgm:t>
        <a:bodyPr/>
        <a:lstStyle/>
        <a:p>
          <a:endParaRPr lang="en-GB"/>
        </a:p>
      </dgm:t>
    </dgm:pt>
    <dgm:pt modelId="{9B2C6B2B-9D13-4659-B877-AB2641F98C2B}" type="sibTrans" cxnId="{82CFC5FF-5476-4D46-97C3-48EEB621E594}">
      <dgm:prSet/>
      <dgm:spPr/>
      <dgm:t>
        <a:bodyPr/>
        <a:lstStyle/>
        <a:p>
          <a:endParaRPr lang="en-GB"/>
        </a:p>
      </dgm:t>
    </dgm:pt>
    <dgm:pt modelId="{0B4E5F9B-4D9E-4EC3-81A3-B3CA8BCD5496}">
      <dgm:prSet phldrT="[Text]" phldr="0"/>
      <dgm:spPr/>
      <dgm:t>
        <a:bodyPr/>
        <a:lstStyle/>
        <a:p>
          <a:r>
            <a:rPr lang="en-GB" dirty="0"/>
            <a:t>Weaknesses</a:t>
          </a:r>
        </a:p>
      </dgm:t>
    </dgm:pt>
    <dgm:pt modelId="{A430C84F-8CDB-4B6A-9868-165CEA32A4FD}" type="sibTrans" cxnId="{FE4EB457-6ABF-4C4E-B529-35786C7C4AC9}">
      <dgm:prSet/>
      <dgm:spPr/>
      <dgm:t>
        <a:bodyPr/>
        <a:lstStyle/>
        <a:p>
          <a:endParaRPr lang="en-GB"/>
        </a:p>
      </dgm:t>
    </dgm:pt>
    <dgm:pt modelId="{72490D7D-7D32-40B7-BB9D-97B74ED72C01}" type="parTrans" cxnId="{FE4EB457-6ABF-4C4E-B529-35786C7C4AC9}">
      <dgm:prSet/>
      <dgm:spPr/>
      <dgm:t>
        <a:bodyPr/>
        <a:lstStyle/>
        <a:p>
          <a:endParaRPr lang="en-GB"/>
        </a:p>
      </dgm:t>
    </dgm:pt>
    <dgm:pt modelId="{196DCB79-43F0-4127-9831-7980359B97CF}">
      <dgm:prSet phldrT="[Text]" phldr="0"/>
      <dgm:spPr/>
      <dgm:t>
        <a:bodyPr/>
        <a:lstStyle/>
        <a:p>
          <a:r>
            <a:rPr lang="en-GB" dirty="0"/>
            <a:t>Unequal engagement</a:t>
          </a:r>
        </a:p>
      </dgm:t>
    </dgm:pt>
    <dgm:pt modelId="{2EEEC8A2-F5AE-4F1A-9141-B62A20067319}" type="sibTrans" cxnId="{0D489E0D-D5C3-4E9B-85CC-460E3A1F15B7}">
      <dgm:prSet/>
      <dgm:spPr/>
      <dgm:t>
        <a:bodyPr/>
        <a:lstStyle/>
        <a:p>
          <a:endParaRPr lang="en-GB"/>
        </a:p>
      </dgm:t>
    </dgm:pt>
    <dgm:pt modelId="{5AA9B4F6-4054-4976-ACFB-ED2DBDABA078}" type="parTrans" cxnId="{0D489E0D-D5C3-4E9B-85CC-460E3A1F15B7}">
      <dgm:prSet/>
      <dgm:spPr/>
      <dgm:t>
        <a:bodyPr/>
        <a:lstStyle/>
        <a:p>
          <a:endParaRPr lang="en-GB"/>
        </a:p>
      </dgm:t>
    </dgm:pt>
    <dgm:pt modelId="{BCF43F21-37FC-4D43-8570-36B3654F2097}">
      <dgm:prSet phldrT="[Text]" phldr="0"/>
      <dgm:spPr/>
      <dgm:t>
        <a:bodyPr/>
        <a:lstStyle/>
        <a:p>
          <a:r>
            <a:rPr lang="en-GB" dirty="0"/>
            <a:t>Digital exclusion</a:t>
          </a:r>
        </a:p>
      </dgm:t>
    </dgm:pt>
    <dgm:pt modelId="{9D0E8A0B-5F9B-4CA1-957B-D4CDE017767C}" type="sibTrans" cxnId="{EAA7FFAF-5402-4A72-B54F-06E1C4EC0A4D}">
      <dgm:prSet/>
      <dgm:spPr/>
      <dgm:t>
        <a:bodyPr/>
        <a:lstStyle/>
        <a:p>
          <a:endParaRPr lang="en-GB"/>
        </a:p>
      </dgm:t>
    </dgm:pt>
    <dgm:pt modelId="{D4653585-3EEA-4B93-BD17-D2635D92CE40}" type="parTrans" cxnId="{EAA7FFAF-5402-4A72-B54F-06E1C4EC0A4D}">
      <dgm:prSet/>
      <dgm:spPr/>
      <dgm:t>
        <a:bodyPr/>
        <a:lstStyle/>
        <a:p>
          <a:endParaRPr lang="en-GB"/>
        </a:p>
      </dgm:t>
    </dgm:pt>
    <dgm:pt modelId="{674AB1AF-532B-481E-B55D-070B28595FA4}">
      <dgm:prSet phldrT="[Text]" phldr="0"/>
      <dgm:spPr/>
      <dgm:t>
        <a:bodyPr/>
        <a:lstStyle/>
        <a:p>
          <a:r>
            <a:rPr lang="en-GB" dirty="0"/>
            <a:t>Individual responsibility can overshadow wider determinants</a:t>
          </a:r>
        </a:p>
      </dgm:t>
    </dgm:pt>
    <dgm:pt modelId="{3D905566-929E-4751-8B0D-A0DEAA79E759}" type="sibTrans" cxnId="{AF3A9B5B-AF71-435D-89F4-EF98293FCEEF}">
      <dgm:prSet/>
      <dgm:spPr/>
      <dgm:t>
        <a:bodyPr/>
        <a:lstStyle/>
        <a:p>
          <a:endParaRPr lang="en-GB"/>
        </a:p>
      </dgm:t>
    </dgm:pt>
    <dgm:pt modelId="{866853EF-215B-4874-B4DC-42318F72E09E}" type="parTrans" cxnId="{AF3A9B5B-AF71-435D-89F4-EF98293FCEEF}">
      <dgm:prSet/>
      <dgm:spPr/>
      <dgm:t>
        <a:bodyPr/>
        <a:lstStyle/>
        <a:p>
          <a:endParaRPr lang="en-GB"/>
        </a:p>
      </dgm:t>
    </dgm:pt>
    <dgm:pt modelId="{CBA56365-6C76-41A2-880F-81D0EB2D593D}" type="pres">
      <dgm:prSet presAssocID="{2254AE24-64BA-4A81-B459-7A989CAEB7D5}" presName="outerComposite" presStyleCnt="0">
        <dgm:presLayoutVars>
          <dgm:chMax val="2"/>
          <dgm:animLvl val="lvl"/>
          <dgm:resizeHandles val="exact"/>
        </dgm:presLayoutVars>
      </dgm:prSet>
      <dgm:spPr/>
    </dgm:pt>
    <dgm:pt modelId="{0965FE36-01CE-42B4-9779-B353A7286801}" type="pres">
      <dgm:prSet presAssocID="{2254AE24-64BA-4A81-B459-7A989CAEB7D5}" presName="dummyMaxCanvas" presStyleCnt="0"/>
      <dgm:spPr/>
    </dgm:pt>
    <dgm:pt modelId="{C69926F6-E22E-4D6E-B4BE-8D086B456892}" type="pres">
      <dgm:prSet presAssocID="{2254AE24-64BA-4A81-B459-7A989CAEB7D5}" presName="parentComposite" presStyleCnt="0"/>
      <dgm:spPr/>
    </dgm:pt>
    <dgm:pt modelId="{563D1F3B-C202-4CFE-BA44-A0F31343D55D}" type="pres">
      <dgm:prSet presAssocID="{2254AE24-64BA-4A81-B459-7A989CAEB7D5}" presName="parent1" presStyleLbl="alignAccFollowNode1" presStyleIdx="0" presStyleCnt="4">
        <dgm:presLayoutVars>
          <dgm:chMax val="4"/>
        </dgm:presLayoutVars>
      </dgm:prSet>
      <dgm:spPr/>
    </dgm:pt>
    <dgm:pt modelId="{70F559EC-090D-4BDD-85A2-1BE745F4AED2}" type="pres">
      <dgm:prSet presAssocID="{2254AE24-64BA-4A81-B459-7A989CAEB7D5}" presName="parent2" presStyleLbl="alignAccFollowNode1" presStyleIdx="1" presStyleCnt="4">
        <dgm:presLayoutVars>
          <dgm:chMax val="4"/>
        </dgm:presLayoutVars>
      </dgm:prSet>
      <dgm:spPr/>
    </dgm:pt>
    <dgm:pt modelId="{E9F49B92-DBEB-46C6-8097-5DC1B17E27AE}" type="pres">
      <dgm:prSet presAssocID="{2254AE24-64BA-4A81-B459-7A989CAEB7D5}" presName="childrenComposite" presStyleCnt="0"/>
      <dgm:spPr/>
    </dgm:pt>
    <dgm:pt modelId="{75029D37-2B0E-413B-AAF9-9C49DC06452F}" type="pres">
      <dgm:prSet presAssocID="{2254AE24-64BA-4A81-B459-7A989CAEB7D5}" presName="dummyMaxCanvas_ChildArea" presStyleCnt="0"/>
      <dgm:spPr/>
    </dgm:pt>
    <dgm:pt modelId="{81B73236-9EDE-48EA-B78A-4C34AE32D684}" type="pres">
      <dgm:prSet presAssocID="{2254AE24-64BA-4A81-B459-7A989CAEB7D5}" presName="fulcrum" presStyleLbl="alignAccFollowNode1" presStyleIdx="2" presStyleCnt="4"/>
      <dgm:spPr/>
    </dgm:pt>
    <dgm:pt modelId="{636168BF-95C0-413A-B024-FC584A98A927}" type="pres">
      <dgm:prSet presAssocID="{2254AE24-64BA-4A81-B459-7A989CAEB7D5}" presName="balance_34" presStyleLbl="alignAccFollowNode1" presStyleIdx="3" presStyleCnt="4">
        <dgm:presLayoutVars>
          <dgm:bulletEnabled val="1"/>
        </dgm:presLayoutVars>
      </dgm:prSet>
      <dgm:spPr/>
    </dgm:pt>
    <dgm:pt modelId="{5D3EB863-5060-4AB1-89E8-9832847C3FE0}" type="pres">
      <dgm:prSet presAssocID="{2254AE24-64BA-4A81-B459-7A989CAEB7D5}" presName="right_34_1" presStyleLbl="node1" presStyleIdx="0" presStyleCnt="7">
        <dgm:presLayoutVars>
          <dgm:bulletEnabled val="1"/>
        </dgm:presLayoutVars>
      </dgm:prSet>
      <dgm:spPr/>
    </dgm:pt>
    <dgm:pt modelId="{33DB0810-8690-4426-9D3B-261F3CC11100}" type="pres">
      <dgm:prSet presAssocID="{2254AE24-64BA-4A81-B459-7A989CAEB7D5}" presName="right_34_2" presStyleLbl="node1" presStyleIdx="1" presStyleCnt="7">
        <dgm:presLayoutVars>
          <dgm:bulletEnabled val="1"/>
        </dgm:presLayoutVars>
      </dgm:prSet>
      <dgm:spPr/>
    </dgm:pt>
    <dgm:pt modelId="{79C93B37-B9E1-45FF-8ACB-EA7B868899A2}" type="pres">
      <dgm:prSet presAssocID="{2254AE24-64BA-4A81-B459-7A989CAEB7D5}" presName="right_34_3" presStyleLbl="node1" presStyleIdx="2" presStyleCnt="7">
        <dgm:presLayoutVars>
          <dgm:bulletEnabled val="1"/>
        </dgm:presLayoutVars>
      </dgm:prSet>
      <dgm:spPr/>
    </dgm:pt>
    <dgm:pt modelId="{235A78E2-7A6B-4FF3-81AF-6023B21D0B2A}" type="pres">
      <dgm:prSet presAssocID="{2254AE24-64BA-4A81-B459-7A989CAEB7D5}" presName="right_34_4" presStyleLbl="node1" presStyleIdx="3" presStyleCnt="7">
        <dgm:presLayoutVars>
          <dgm:bulletEnabled val="1"/>
        </dgm:presLayoutVars>
      </dgm:prSet>
      <dgm:spPr/>
    </dgm:pt>
    <dgm:pt modelId="{3FE01E50-EBA6-4A7B-932D-456292735F86}" type="pres">
      <dgm:prSet presAssocID="{2254AE24-64BA-4A81-B459-7A989CAEB7D5}" presName="left_34_1" presStyleLbl="node1" presStyleIdx="4" presStyleCnt="7">
        <dgm:presLayoutVars>
          <dgm:bulletEnabled val="1"/>
        </dgm:presLayoutVars>
      </dgm:prSet>
      <dgm:spPr/>
    </dgm:pt>
    <dgm:pt modelId="{4897B8BF-3A56-427A-BDAC-A367F8E7D4F1}" type="pres">
      <dgm:prSet presAssocID="{2254AE24-64BA-4A81-B459-7A989CAEB7D5}" presName="left_34_2" presStyleLbl="node1" presStyleIdx="5" presStyleCnt="7">
        <dgm:presLayoutVars>
          <dgm:bulletEnabled val="1"/>
        </dgm:presLayoutVars>
      </dgm:prSet>
      <dgm:spPr/>
    </dgm:pt>
    <dgm:pt modelId="{49B17184-34BD-4959-A4B0-8AC2B5186AF4}" type="pres">
      <dgm:prSet presAssocID="{2254AE24-64BA-4A81-B459-7A989CAEB7D5}" presName="left_34_3" presStyleLbl="node1" presStyleIdx="6" presStyleCnt="7">
        <dgm:presLayoutVars>
          <dgm:bulletEnabled val="1"/>
        </dgm:presLayoutVars>
      </dgm:prSet>
      <dgm:spPr/>
    </dgm:pt>
  </dgm:ptLst>
  <dgm:cxnLst>
    <dgm:cxn modelId="{0D489E0D-D5C3-4E9B-85CC-460E3A1F15B7}" srcId="{0B4E5F9B-4D9E-4EC3-81A3-B3CA8BCD5496}" destId="{196DCB79-43F0-4127-9831-7980359B97CF}" srcOrd="0" destOrd="0" parTransId="{5AA9B4F6-4054-4976-ACFB-ED2DBDABA078}" sibTransId="{2EEEC8A2-F5AE-4F1A-9141-B62A20067319}"/>
    <dgm:cxn modelId="{9D81B41E-458A-4B6E-B92F-C95F30EFEED7}" type="presOf" srcId="{196DCB79-43F0-4127-9831-7980359B97CF}" destId="{3FE01E50-EBA6-4A7B-932D-456292735F86}" srcOrd="0" destOrd="0" presId="urn:microsoft.com/office/officeart/2005/8/layout/balance1"/>
    <dgm:cxn modelId="{404E7728-43A1-492E-9291-6B687765345A}" type="presOf" srcId="{7FF0E4CE-DBE4-4190-BAAE-E323E8DC7575}" destId="{70F559EC-090D-4BDD-85A2-1BE745F4AED2}" srcOrd="0" destOrd="0" presId="urn:microsoft.com/office/officeart/2005/8/layout/balance1"/>
    <dgm:cxn modelId="{A1077D2B-AB4A-4A4A-A988-01705AB75719}" srcId="{7FF0E4CE-DBE4-4190-BAAE-E323E8DC7575}" destId="{3DF2F989-6FD6-4ED2-AA49-8E3CEA7DDD95}" srcOrd="0" destOrd="0" parTransId="{C1FDBDFC-7245-4B0F-A087-1550685EC4E7}" sibTransId="{E1DB5007-5E32-415F-AD93-6F47563428FD}"/>
    <dgm:cxn modelId="{CAB4BC2B-832A-43D6-8B69-3ABDF2E011FA}" type="presOf" srcId="{936A9093-82B0-4C78-9C58-71B6DA1DBA42}" destId="{235A78E2-7A6B-4FF3-81AF-6023B21D0B2A}" srcOrd="0" destOrd="0" presId="urn:microsoft.com/office/officeart/2005/8/layout/balance1"/>
    <dgm:cxn modelId="{DD2F7A3E-5E48-42E9-8BE1-E7E1C5776A9C}" type="presOf" srcId="{BCF43F21-37FC-4D43-8570-36B3654F2097}" destId="{4897B8BF-3A56-427A-BDAC-A367F8E7D4F1}" srcOrd="0" destOrd="0" presId="urn:microsoft.com/office/officeart/2005/8/layout/balance1"/>
    <dgm:cxn modelId="{D9B32740-28AC-42A4-A752-5D882FDA8AA4}" srcId="{2254AE24-64BA-4A81-B459-7A989CAEB7D5}" destId="{7FF0E4CE-DBE4-4190-BAAE-E323E8DC7575}" srcOrd="1" destOrd="0" parTransId="{166D617A-D543-45D6-BFB5-B4EE9142B1D8}" sibTransId="{EC14164C-8435-48A6-9437-CF83DD315CA6}"/>
    <dgm:cxn modelId="{FCDEE743-8675-4BDE-B18B-36ADA63105E6}" srcId="{7FF0E4CE-DBE4-4190-BAAE-E323E8DC7575}" destId="{936A9093-82B0-4C78-9C58-71B6DA1DBA42}" srcOrd="3" destOrd="0" parTransId="{65779E44-F5D9-4D28-89CC-E7413C3AA8BE}" sibTransId="{CB3FFEFE-F14A-450E-B8F4-CBD7174C6312}"/>
    <dgm:cxn modelId="{FE4EB457-6ABF-4C4E-B529-35786C7C4AC9}" srcId="{2254AE24-64BA-4A81-B459-7A989CAEB7D5}" destId="{0B4E5F9B-4D9E-4EC3-81A3-B3CA8BCD5496}" srcOrd="0" destOrd="0" parTransId="{72490D7D-7D32-40B7-BB9D-97B74ED72C01}" sibTransId="{A430C84F-8CDB-4B6A-9868-165CEA32A4FD}"/>
    <dgm:cxn modelId="{25A6445B-0296-48C5-BDEE-50474F81F2AA}" type="presOf" srcId="{1FD6E638-0230-49AD-B17A-9DB5CF28E872}" destId="{33DB0810-8690-4426-9D3B-261F3CC11100}" srcOrd="0" destOrd="0" presId="urn:microsoft.com/office/officeart/2005/8/layout/balance1"/>
    <dgm:cxn modelId="{AF3A9B5B-AF71-435D-89F4-EF98293FCEEF}" srcId="{0B4E5F9B-4D9E-4EC3-81A3-B3CA8BCD5496}" destId="{674AB1AF-532B-481E-B55D-070B28595FA4}" srcOrd="2" destOrd="0" parTransId="{866853EF-215B-4874-B4DC-42318F72E09E}" sibTransId="{3D905566-929E-4751-8B0D-A0DEAA79E759}"/>
    <dgm:cxn modelId="{69B07091-BC9E-4A4E-B18E-86984CDECC12}" type="presOf" srcId="{0B4E5F9B-4D9E-4EC3-81A3-B3CA8BCD5496}" destId="{563D1F3B-C202-4CFE-BA44-A0F31343D55D}" srcOrd="0" destOrd="0" presId="urn:microsoft.com/office/officeart/2005/8/layout/balance1"/>
    <dgm:cxn modelId="{6BFFEBA1-D44F-4D25-B389-93B47C9E1EE1}" type="presOf" srcId="{674AB1AF-532B-481E-B55D-070B28595FA4}" destId="{49B17184-34BD-4959-A4B0-8AC2B5186AF4}" srcOrd="0" destOrd="0" presId="urn:microsoft.com/office/officeart/2005/8/layout/balance1"/>
    <dgm:cxn modelId="{6A5451AA-C47F-473C-8053-884129B47832}" type="presOf" srcId="{3DF2F989-6FD6-4ED2-AA49-8E3CEA7DDD95}" destId="{5D3EB863-5060-4AB1-89E8-9832847C3FE0}" srcOrd="0" destOrd="0" presId="urn:microsoft.com/office/officeart/2005/8/layout/balance1"/>
    <dgm:cxn modelId="{EAA7FFAF-5402-4A72-B54F-06E1C4EC0A4D}" srcId="{0B4E5F9B-4D9E-4EC3-81A3-B3CA8BCD5496}" destId="{BCF43F21-37FC-4D43-8570-36B3654F2097}" srcOrd="1" destOrd="0" parTransId="{D4653585-3EEA-4B93-BD17-D2635D92CE40}" sibTransId="{9D0E8A0B-5F9B-4CA1-957B-D4CDE017767C}"/>
    <dgm:cxn modelId="{E2F6B8BA-17F9-41A7-846E-644227D94F58}" type="presOf" srcId="{2254AE24-64BA-4A81-B459-7A989CAEB7D5}" destId="{CBA56365-6C76-41A2-880F-81D0EB2D593D}" srcOrd="0" destOrd="0" presId="urn:microsoft.com/office/officeart/2005/8/layout/balance1"/>
    <dgm:cxn modelId="{21B7F2C0-35F7-41F9-8F84-B212D0EBEE90}" type="presOf" srcId="{BF0407AD-A38A-4F1F-971F-4200FEE40794}" destId="{79C93B37-B9E1-45FF-8ACB-EA7B868899A2}" srcOrd="0" destOrd="0" presId="urn:microsoft.com/office/officeart/2005/8/layout/balance1"/>
    <dgm:cxn modelId="{B8CB32F0-CF00-4573-A0AE-A7778E909F25}" srcId="{7FF0E4CE-DBE4-4190-BAAE-E323E8DC7575}" destId="{BF0407AD-A38A-4F1F-971F-4200FEE40794}" srcOrd="2" destOrd="0" parTransId="{A69E04B1-B541-4091-8903-1D85A1E86FA8}" sibTransId="{87E8B4CE-6323-4774-AC9E-6EE631CE9C4D}"/>
    <dgm:cxn modelId="{82CFC5FF-5476-4D46-97C3-48EEB621E594}" srcId="{7FF0E4CE-DBE4-4190-BAAE-E323E8DC7575}" destId="{1FD6E638-0230-49AD-B17A-9DB5CF28E872}" srcOrd="1" destOrd="0" parTransId="{031B2624-3FD4-465E-A716-19B0F30208D0}" sibTransId="{9B2C6B2B-9D13-4659-B877-AB2641F98C2B}"/>
    <dgm:cxn modelId="{38922BE5-7F02-4332-98DA-89C00DA023BC}" type="presParOf" srcId="{CBA56365-6C76-41A2-880F-81D0EB2D593D}" destId="{0965FE36-01CE-42B4-9779-B353A7286801}" srcOrd="0" destOrd="0" presId="urn:microsoft.com/office/officeart/2005/8/layout/balance1"/>
    <dgm:cxn modelId="{8E8E8A95-0855-4CF0-916D-353DC69F1C82}" type="presParOf" srcId="{CBA56365-6C76-41A2-880F-81D0EB2D593D}" destId="{C69926F6-E22E-4D6E-B4BE-8D086B456892}" srcOrd="1" destOrd="0" presId="urn:microsoft.com/office/officeart/2005/8/layout/balance1"/>
    <dgm:cxn modelId="{CE4D4AF4-73DD-4DFE-B726-578D42F2B7BE}" type="presParOf" srcId="{C69926F6-E22E-4D6E-B4BE-8D086B456892}" destId="{563D1F3B-C202-4CFE-BA44-A0F31343D55D}" srcOrd="0" destOrd="0" presId="urn:microsoft.com/office/officeart/2005/8/layout/balance1"/>
    <dgm:cxn modelId="{1F306694-318F-4E72-B815-8576A54CD599}" type="presParOf" srcId="{C69926F6-E22E-4D6E-B4BE-8D086B456892}" destId="{70F559EC-090D-4BDD-85A2-1BE745F4AED2}" srcOrd="1" destOrd="0" presId="urn:microsoft.com/office/officeart/2005/8/layout/balance1"/>
    <dgm:cxn modelId="{D04D2ED3-2B3F-4821-B158-044D3271E645}" type="presParOf" srcId="{CBA56365-6C76-41A2-880F-81D0EB2D593D}" destId="{E9F49B92-DBEB-46C6-8097-5DC1B17E27AE}" srcOrd="2" destOrd="0" presId="urn:microsoft.com/office/officeart/2005/8/layout/balance1"/>
    <dgm:cxn modelId="{DBA38376-B4A8-46C1-9295-3C9CA50342FE}" type="presParOf" srcId="{E9F49B92-DBEB-46C6-8097-5DC1B17E27AE}" destId="{75029D37-2B0E-413B-AAF9-9C49DC06452F}" srcOrd="0" destOrd="0" presId="urn:microsoft.com/office/officeart/2005/8/layout/balance1"/>
    <dgm:cxn modelId="{EB37B3C7-11A3-40AE-809B-C1B33ABC6384}" type="presParOf" srcId="{E9F49B92-DBEB-46C6-8097-5DC1B17E27AE}" destId="{81B73236-9EDE-48EA-B78A-4C34AE32D684}" srcOrd="1" destOrd="0" presId="urn:microsoft.com/office/officeart/2005/8/layout/balance1"/>
    <dgm:cxn modelId="{CB4D1C11-B8D3-4E25-899D-D4069572BD4C}" type="presParOf" srcId="{E9F49B92-DBEB-46C6-8097-5DC1B17E27AE}" destId="{636168BF-95C0-413A-B024-FC584A98A927}" srcOrd="2" destOrd="0" presId="urn:microsoft.com/office/officeart/2005/8/layout/balance1"/>
    <dgm:cxn modelId="{B4D5264E-B622-435A-8AB9-E325A8EE044C}" type="presParOf" srcId="{E9F49B92-DBEB-46C6-8097-5DC1B17E27AE}" destId="{5D3EB863-5060-4AB1-89E8-9832847C3FE0}" srcOrd="3" destOrd="0" presId="urn:microsoft.com/office/officeart/2005/8/layout/balance1"/>
    <dgm:cxn modelId="{FC566355-CBB2-465C-ACE0-0F6AACDEC8F2}" type="presParOf" srcId="{E9F49B92-DBEB-46C6-8097-5DC1B17E27AE}" destId="{33DB0810-8690-4426-9D3B-261F3CC11100}" srcOrd="4" destOrd="0" presId="urn:microsoft.com/office/officeart/2005/8/layout/balance1"/>
    <dgm:cxn modelId="{86041D10-1520-4D74-B67E-17F9EB773B0B}" type="presParOf" srcId="{E9F49B92-DBEB-46C6-8097-5DC1B17E27AE}" destId="{79C93B37-B9E1-45FF-8ACB-EA7B868899A2}" srcOrd="5" destOrd="0" presId="urn:microsoft.com/office/officeart/2005/8/layout/balance1"/>
    <dgm:cxn modelId="{93F4E144-D391-4E78-BF5A-804C677DB351}" type="presParOf" srcId="{E9F49B92-DBEB-46C6-8097-5DC1B17E27AE}" destId="{235A78E2-7A6B-4FF3-81AF-6023B21D0B2A}" srcOrd="6" destOrd="0" presId="urn:microsoft.com/office/officeart/2005/8/layout/balance1"/>
    <dgm:cxn modelId="{019CC062-24A6-4EDB-8C5D-3788070F27E7}" type="presParOf" srcId="{E9F49B92-DBEB-46C6-8097-5DC1B17E27AE}" destId="{3FE01E50-EBA6-4A7B-932D-456292735F86}" srcOrd="7" destOrd="0" presId="urn:microsoft.com/office/officeart/2005/8/layout/balance1"/>
    <dgm:cxn modelId="{9AD5144D-F9A9-4CF5-B671-96FC8BA1A388}" type="presParOf" srcId="{E9F49B92-DBEB-46C6-8097-5DC1B17E27AE}" destId="{4897B8BF-3A56-427A-BDAC-A367F8E7D4F1}" srcOrd="8" destOrd="0" presId="urn:microsoft.com/office/officeart/2005/8/layout/balance1"/>
    <dgm:cxn modelId="{7A6157DA-AFFC-4934-9B8D-8D168D6C4EA2}" type="presParOf" srcId="{E9F49B92-DBEB-46C6-8097-5DC1B17E27AE}" destId="{49B17184-34BD-4959-A4B0-8AC2B5186AF4}" srcOrd="9"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704E85-A448-4B0C-80AF-58C9FA43097F}"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D944E0B5-ACF1-41C3-AC86-150288D69E6E}">
      <dgm:prSet phldrT="[Text]" phldr="0"/>
      <dgm:spPr/>
      <dgm:t>
        <a:bodyPr/>
        <a:lstStyle/>
        <a:p>
          <a:r>
            <a:rPr lang="en-GB" dirty="0"/>
            <a:t>Target inequalities</a:t>
          </a:r>
        </a:p>
      </dgm:t>
    </dgm:pt>
    <dgm:pt modelId="{95D44E37-08D4-4426-8771-2D86ABE5E3C1}" type="parTrans" cxnId="{72C73B37-7DF7-4119-9ADE-D0B896740DB6}">
      <dgm:prSet/>
      <dgm:spPr/>
      <dgm:t>
        <a:bodyPr/>
        <a:lstStyle/>
        <a:p>
          <a:endParaRPr lang="en-GB"/>
        </a:p>
      </dgm:t>
    </dgm:pt>
    <dgm:pt modelId="{5D83504A-7840-45A5-B000-B826A36635FF}" type="sibTrans" cxnId="{72C73B37-7DF7-4119-9ADE-D0B896740DB6}">
      <dgm:prSet/>
      <dgm:spPr/>
      <dgm:t>
        <a:bodyPr/>
        <a:lstStyle/>
        <a:p>
          <a:endParaRPr lang="en-GB"/>
        </a:p>
      </dgm:t>
    </dgm:pt>
    <dgm:pt modelId="{7C40F790-9812-4B89-BF02-592AC68137C5}">
      <dgm:prSet phldrT="[Text]" phldr="0"/>
      <dgm:spPr/>
      <dgm:t>
        <a:bodyPr/>
        <a:lstStyle/>
        <a:p>
          <a:r>
            <a:rPr lang="en-GB" dirty="0"/>
            <a:t>Use targeted outreach in underserved communities</a:t>
          </a:r>
        </a:p>
      </dgm:t>
    </dgm:pt>
    <dgm:pt modelId="{07BC56A8-94E1-4382-ADFA-9A475C53C8A5}" type="parTrans" cxnId="{509C23EB-566C-4EA1-A2D3-5764E97E4431}">
      <dgm:prSet/>
      <dgm:spPr/>
      <dgm:t>
        <a:bodyPr/>
        <a:lstStyle/>
        <a:p>
          <a:endParaRPr lang="en-GB"/>
        </a:p>
      </dgm:t>
    </dgm:pt>
    <dgm:pt modelId="{4CCEB273-9A10-4ADE-8B80-58E73D01A03D}" type="sibTrans" cxnId="{509C23EB-566C-4EA1-A2D3-5764E97E4431}">
      <dgm:prSet/>
      <dgm:spPr/>
      <dgm:t>
        <a:bodyPr/>
        <a:lstStyle/>
        <a:p>
          <a:endParaRPr lang="en-GB"/>
        </a:p>
      </dgm:t>
    </dgm:pt>
    <dgm:pt modelId="{ABBE3239-4F95-43FA-8E8B-32A7D00BC5B9}">
      <dgm:prSet phldrT="[Text]" phldr="0"/>
      <dgm:spPr/>
      <dgm:t>
        <a:bodyPr/>
        <a:lstStyle/>
        <a:p>
          <a:r>
            <a:rPr lang="en-GB" dirty="0"/>
            <a:t>Increase choice</a:t>
          </a:r>
        </a:p>
      </dgm:t>
    </dgm:pt>
    <dgm:pt modelId="{440ED9D6-C8AC-4FE8-8854-7805352D6C53}" type="parTrans" cxnId="{9DCFAB5F-D0FB-45AE-9A44-A5F6626B4BEA}">
      <dgm:prSet/>
      <dgm:spPr/>
      <dgm:t>
        <a:bodyPr/>
        <a:lstStyle/>
        <a:p>
          <a:endParaRPr lang="en-GB"/>
        </a:p>
      </dgm:t>
    </dgm:pt>
    <dgm:pt modelId="{8EA27504-9E14-4041-8428-99587AEC7D8A}" type="sibTrans" cxnId="{9DCFAB5F-D0FB-45AE-9A44-A5F6626B4BEA}">
      <dgm:prSet/>
      <dgm:spPr/>
      <dgm:t>
        <a:bodyPr/>
        <a:lstStyle/>
        <a:p>
          <a:endParaRPr lang="en-GB"/>
        </a:p>
      </dgm:t>
    </dgm:pt>
    <dgm:pt modelId="{0632F4BB-800F-452A-AC66-8E5B97EB4707}">
      <dgm:prSet phldrT="[Text]" phldr="0"/>
      <dgm:spPr/>
      <dgm:t>
        <a:bodyPr/>
        <a:lstStyle/>
        <a:p>
          <a:r>
            <a:rPr lang="en-GB" dirty="0"/>
            <a:t>Offer face-to-face, digital and flexible delivery</a:t>
          </a:r>
        </a:p>
      </dgm:t>
    </dgm:pt>
    <dgm:pt modelId="{401E28A9-6D16-4E57-8BDE-A15D4CD69D40}" type="parTrans" cxnId="{760787E1-37D4-4A09-A411-BC0386C5B4BD}">
      <dgm:prSet/>
      <dgm:spPr/>
      <dgm:t>
        <a:bodyPr/>
        <a:lstStyle/>
        <a:p>
          <a:endParaRPr lang="en-GB"/>
        </a:p>
      </dgm:t>
    </dgm:pt>
    <dgm:pt modelId="{DAA2D3F2-AF6E-4B04-B5D2-DB2486D54E09}" type="sibTrans" cxnId="{760787E1-37D4-4A09-A411-BC0386C5B4BD}">
      <dgm:prSet/>
      <dgm:spPr/>
      <dgm:t>
        <a:bodyPr/>
        <a:lstStyle/>
        <a:p>
          <a:endParaRPr lang="en-GB"/>
        </a:p>
      </dgm:t>
    </dgm:pt>
    <dgm:pt modelId="{26A600D5-2563-4EDB-AFDB-7B6F281C9BCD}">
      <dgm:prSet phldrT="[Text]" phldr="0"/>
      <dgm:spPr/>
      <dgm:t>
        <a:bodyPr/>
        <a:lstStyle/>
        <a:p>
          <a:r>
            <a:rPr lang="en-GB" dirty="0"/>
            <a:t>Strengthen cultural adaption</a:t>
          </a:r>
        </a:p>
      </dgm:t>
    </dgm:pt>
    <dgm:pt modelId="{96677F88-BC36-460F-B5B5-CA1E90B9892E}" type="parTrans" cxnId="{3A6C6A2A-D3DC-4805-9357-9C5A9DC5CDC6}">
      <dgm:prSet/>
      <dgm:spPr/>
      <dgm:t>
        <a:bodyPr/>
        <a:lstStyle/>
        <a:p>
          <a:endParaRPr lang="en-GB"/>
        </a:p>
      </dgm:t>
    </dgm:pt>
    <dgm:pt modelId="{2D7AD783-69A9-4957-849D-A156E5699F36}" type="sibTrans" cxnId="{3A6C6A2A-D3DC-4805-9357-9C5A9DC5CDC6}">
      <dgm:prSet/>
      <dgm:spPr/>
      <dgm:t>
        <a:bodyPr/>
        <a:lstStyle/>
        <a:p>
          <a:endParaRPr lang="en-GB"/>
        </a:p>
      </dgm:t>
    </dgm:pt>
    <dgm:pt modelId="{5D86EEB6-F132-492A-AB46-80C39F47F387}">
      <dgm:prSet phldrT="[Text]" phldr="0"/>
      <dgm:spPr/>
      <dgm:t>
        <a:bodyPr/>
        <a:lstStyle/>
        <a:p>
          <a:r>
            <a:rPr lang="en-GB" dirty="0"/>
            <a:t>Make programmes locally and culturally relevant</a:t>
          </a:r>
        </a:p>
      </dgm:t>
    </dgm:pt>
    <dgm:pt modelId="{BF28624F-CCFB-438F-8A4C-9D5DA7F6CF44}" type="parTrans" cxnId="{B0B1B075-0C28-4D13-B9EA-49475A9AD8FD}">
      <dgm:prSet/>
      <dgm:spPr/>
      <dgm:t>
        <a:bodyPr/>
        <a:lstStyle/>
        <a:p>
          <a:endParaRPr lang="en-GB"/>
        </a:p>
      </dgm:t>
    </dgm:pt>
    <dgm:pt modelId="{4E0DBDF4-966C-41C1-B791-A08A44251758}" type="sibTrans" cxnId="{B0B1B075-0C28-4D13-B9EA-49475A9AD8FD}">
      <dgm:prSet/>
      <dgm:spPr/>
      <dgm:t>
        <a:bodyPr/>
        <a:lstStyle/>
        <a:p>
          <a:endParaRPr lang="en-GB"/>
        </a:p>
      </dgm:t>
    </dgm:pt>
    <dgm:pt modelId="{5C1A40E1-E892-4BAA-B739-893F8783A8EF}">
      <dgm:prSet phldrT="[Text]" phldr="0"/>
      <dgm:spPr/>
      <dgm:t>
        <a:bodyPr/>
        <a:lstStyle/>
        <a:p>
          <a:r>
            <a:rPr lang="en-GB" dirty="0"/>
            <a:t>Measure equity</a:t>
          </a:r>
        </a:p>
      </dgm:t>
    </dgm:pt>
    <dgm:pt modelId="{7B749B14-B898-4F11-8F2D-8BD6419579C4}" type="parTrans" cxnId="{866AB62C-31E2-46CF-BC0A-835E25E8183D}">
      <dgm:prSet/>
      <dgm:spPr/>
      <dgm:t>
        <a:bodyPr/>
        <a:lstStyle/>
        <a:p>
          <a:endParaRPr lang="en-GB"/>
        </a:p>
      </dgm:t>
    </dgm:pt>
    <dgm:pt modelId="{A4BDDB3D-124B-43AC-AC6D-14A41FCC96DB}" type="sibTrans" cxnId="{866AB62C-31E2-46CF-BC0A-835E25E8183D}">
      <dgm:prSet/>
      <dgm:spPr/>
      <dgm:t>
        <a:bodyPr/>
        <a:lstStyle/>
        <a:p>
          <a:endParaRPr lang="en-GB"/>
        </a:p>
      </dgm:t>
    </dgm:pt>
    <dgm:pt modelId="{39A780DE-1F0A-493B-B802-C88E57B10FDF}">
      <dgm:prSet phldrT="[Text]" phldr="0"/>
      <dgm:spPr/>
      <dgm:t>
        <a:bodyPr/>
        <a:lstStyle/>
        <a:p>
          <a:r>
            <a:rPr lang="en-GB" dirty="0"/>
            <a:t>Does it work? And who benefits, who doesn’t and why?</a:t>
          </a:r>
        </a:p>
      </dgm:t>
    </dgm:pt>
    <dgm:pt modelId="{512362D1-5D50-4AC6-9E68-38B3A46EFA7E}" type="parTrans" cxnId="{D92BD80B-64A3-4927-A479-4AEA328F492C}">
      <dgm:prSet/>
      <dgm:spPr/>
      <dgm:t>
        <a:bodyPr/>
        <a:lstStyle/>
        <a:p>
          <a:endParaRPr lang="en-GB"/>
        </a:p>
      </dgm:t>
    </dgm:pt>
    <dgm:pt modelId="{60EA7DE5-2CE6-4896-9FAA-65EB61E5B077}" type="sibTrans" cxnId="{D92BD80B-64A3-4927-A479-4AEA328F492C}">
      <dgm:prSet/>
      <dgm:spPr/>
      <dgm:t>
        <a:bodyPr/>
        <a:lstStyle/>
        <a:p>
          <a:endParaRPr lang="en-GB"/>
        </a:p>
      </dgm:t>
    </dgm:pt>
    <dgm:pt modelId="{E8E4FAEB-BE9C-41F9-B6CE-4415A00D2598}">
      <dgm:prSet phldrT="[Text]" phldr="0"/>
      <dgm:spPr/>
      <dgm:t>
        <a:bodyPr/>
        <a:lstStyle/>
        <a:p>
          <a:pPr>
            <a:buNone/>
          </a:pPr>
          <a:r>
            <a:rPr lang="en-GB" dirty="0"/>
            <a:t>Later-stage participation can be uneven.</a:t>
          </a:r>
        </a:p>
      </dgm:t>
    </dgm:pt>
    <dgm:pt modelId="{C8526AF5-38DB-4EF7-ACC2-59A3EF8EDE71}" type="parTrans" cxnId="{21B3A8BF-C26F-4388-848F-D3A51ADB8F97}">
      <dgm:prSet/>
      <dgm:spPr/>
      <dgm:t>
        <a:bodyPr/>
        <a:lstStyle/>
        <a:p>
          <a:endParaRPr lang="en-GB"/>
        </a:p>
      </dgm:t>
    </dgm:pt>
    <dgm:pt modelId="{602007F0-51A2-44BE-BC9D-68310E382467}" type="sibTrans" cxnId="{21B3A8BF-C26F-4388-848F-D3A51ADB8F97}">
      <dgm:prSet/>
      <dgm:spPr/>
      <dgm:t>
        <a:bodyPr/>
        <a:lstStyle/>
        <a:p>
          <a:endParaRPr lang="en-GB"/>
        </a:p>
      </dgm:t>
    </dgm:pt>
    <dgm:pt modelId="{C9D570E1-F7F3-46EA-9D11-B2C4C9E942F8}">
      <dgm:prSet phldrT="[Text]" phldr="0"/>
      <dgm:spPr/>
      <dgm:t>
        <a:bodyPr/>
        <a:lstStyle/>
        <a:p>
          <a:pPr>
            <a:buNone/>
          </a:pPr>
          <a:r>
            <a:rPr lang="en-GB" dirty="0"/>
            <a:t>Different delivery formats may reduce practical barriers.</a:t>
          </a:r>
        </a:p>
      </dgm:t>
    </dgm:pt>
    <dgm:pt modelId="{5607D7C8-B939-46BB-A81B-E149D57BACEB}" type="parTrans" cxnId="{2B0A7846-E6CA-4AB7-84AF-EA7071749276}">
      <dgm:prSet/>
      <dgm:spPr/>
      <dgm:t>
        <a:bodyPr/>
        <a:lstStyle/>
        <a:p>
          <a:endParaRPr lang="en-GB"/>
        </a:p>
      </dgm:t>
    </dgm:pt>
    <dgm:pt modelId="{FDA30496-CAC7-4D64-9BD0-FED4E82D6047}" type="sibTrans" cxnId="{2B0A7846-E6CA-4AB7-84AF-EA7071749276}">
      <dgm:prSet/>
      <dgm:spPr/>
      <dgm:t>
        <a:bodyPr/>
        <a:lstStyle/>
        <a:p>
          <a:endParaRPr lang="en-GB"/>
        </a:p>
      </dgm:t>
    </dgm:pt>
    <dgm:pt modelId="{BB07DB33-6982-4292-8ED3-5C760E63E409}">
      <dgm:prSet phldrT="[Text]" phldr="0"/>
      <dgm:spPr/>
      <dgm:t>
        <a:bodyPr/>
        <a:lstStyle/>
        <a:p>
          <a:pPr>
            <a:buNone/>
          </a:pPr>
          <a:r>
            <a:rPr lang="en-GB" dirty="0"/>
            <a:t>Generic behaviour-change messages may not work equally across populations.</a:t>
          </a:r>
        </a:p>
      </dgm:t>
    </dgm:pt>
    <dgm:pt modelId="{5A6DBFA7-BE68-4A36-B3A0-67AF974B70D5}" type="parTrans" cxnId="{00167038-1289-4EA1-941D-E9A1D47A15F6}">
      <dgm:prSet/>
      <dgm:spPr/>
      <dgm:t>
        <a:bodyPr/>
        <a:lstStyle/>
        <a:p>
          <a:endParaRPr lang="en-GB"/>
        </a:p>
      </dgm:t>
    </dgm:pt>
    <dgm:pt modelId="{1F7751E1-E897-42E7-A165-6C7BCD4C70EA}" type="sibTrans" cxnId="{00167038-1289-4EA1-941D-E9A1D47A15F6}">
      <dgm:prSet/>
      <dgm:spPr/>
      <dgm:t>
        <a:bodyPr/>
        <a:lstStyle/>
        <a:p>
          <a:endParaRPr lang="en-GB"/>
        </a:p>
      </dgm:t>
    </dgm:pt>
    <dgm:pt modelId="{D0B887C7-CB2D-4E5C-8497-3FC49FAD0014}">
      <dgm:prSet phldrT="[Text]" phldr="0"/>
      <dgm:spPr/>
      <dgm:t>
        <a:bodyPr/>
        <a:lstStyle/>
        <a:p>
          <a:pPr>
            <a:buNone/>
          </a:pPr>
          <a:r>
            <a:rPr lang="en-GB" dirty="0"/>
            <a:t>Programme success should include </a:t>
          </a:r>
          <a:r>
            <a:rPr lang="en-GB" b="1" dirty="0"/>
            <a:t>who benefits</a:t>
          </a:r>
          <a:r>
            <a:rPr lang="en-GB" dirty="0"/>
            <a:t>, not only average outcomes.</a:t>
          </a:r>
        </a:p>
      </dgm:t>
    </dgm:pt>
    <dgm:pt modelId="{53D4B362-DCFD-4E21-B597-534443B0237A}" type="parTrans" cxnId="{68B64BDE-04F0-4EC6-9458-894B7BE6011B}">
      <dgm:prSet/>
      <dgm:spPr/>
      <dgm:t>
        <a:bodyPr/>
        <a:lstStyle/>
        <a:p>
          <a:endParaRPr lang="en-GB"/>
        </a:p>
      </dgm:t>
    </dgm:pt>
    <dgm:pt modelId="{90579DE5-0D37-4DDB-A95A-772F3DF7A8E9}" type="sibTrans" cxnId="{68B64BDE-04F0-4EC6-9458-894B7BE6011B}">
      <dgm:prSet/>
      <dgm:spPr/>
      <dgm:t>
        <a:bodyPr/>
        <a:lstStyle/>
        <a:p>
          <a:endParaRPr lang="en-GB"/>
        </a:p>
      </dgm:t>
    </dgm:pt>
    <dgm:pt modelId="{2B0204E5-2F42-470E-8803-78316632445B}" type="pres">
      <dgm:prSet presAssocID="{B5704E85-A448-4B0C-80AF-58C9FA43097F}" presName="linear" presStyleCnt="0">
        <dgm:presLayoutVars>
          <dgm:animLvl val="lvl"/>
          <dgm:resizeHandles val="exact"/>
        </dgm:presLayoutVars>
      </dgm:prSet>
      <dgm:spPr/>
    </dgm:pt>
    <dgm:pt modelId="{B1B1B7F9-B4E9-4724-A558-6B72FBE3BE9F}" type="pres">
      <dgm:prSet presAssocID="{D944E0B5-ACF1-41C3-AC86-150288D69E6E}" presName="parentText" presStyleLbl="node1" presStyleIdx="0" presStyleCnt="4">
        <dgm:presLayoutVars>
          <dgm:chMax val="0"/>
          <dgm:bulletEnabled val="1"/>
        </dgm:presLayoutVars>
      </dgm:prSet>
      <dgm:spPr/>
    </dgm:pt>
    <dgm:pt modelId="{3FABB53C-4654-41DE-92EF-8F4D28ADC50B}" type="pres">
      <dgm:prSet presAssocID="{D944E0B5-ACF1-41C3-AC86-150288D69E6E}" presName="childText" presStyleLbl="revTx" presStyleIdx="0" presStyleCnt="4">
        <dgm:presLayoutVars>
          <dgm:bulletEnabled val="1"/>
        </dgm:presLayoutVars>
      </dgm:prSet>
      <dgm:spPr/>
    </dgm:pt>
    <dgm:pt modelId="{3564CE53-163C-4837-9DE2-5181CFABE071}" type="pres">
      <dgm:prSet presAssocID="{ABBE3239-4F95-43FA-8E8B-32A7D00BC5B9}" presName="parentText" presStyleLbl="node1" presStyleIdx="1" presStyleCnt="4">
        <dgm:presLayoutVars>
          <dgm:chMax val="0"/>
          <dgm:bulletEnabled val="1"/>
        </dgm:presLayoutVars>
      </dgm:prSet>
      <dgm:spPr/>
    </dgm:pt>
    <dgm:pt modelId="{2754D1C5-BECA-46D6-B830-144660887724}" type="pres">
      <dgm:prSet presAssocID="{ABBE3239-4F95-43FA-8E8B-32A7D00BC5B9}" presName="childText" presStyleLbl="revTx" presStyleIdx="1" presStyleCnt="4">
        <dgm:presLayoutVars>
          <dgm:bulletEnabled val="1"/>
        </dgm:presLayoutVars>
      </dgm:prSet>
      <dgm:spPr/>
    </dgm:pt>
    <dgm:pt modelId="{66A99334-F9F1-4D5E-BF65-581A3F8184CB}" type="pres">
      <dgm:prSet presAssocID="{26A600D5-2563-4EDB-AFDB-7B6F281C9BCD}" presName="parentText" presStyleLbl="node1" presStyleIdx="2" presStyleCnt="4">
        <dgm:presLayoutVars>
          <dgm:chMax val="0"/>
          <dgm:bulletEnabled val="1"/>
        </dgm:presLayoutVars>
      </dgm:prSet>
      <dgm:spPr/>
    </dgm:pt>
    <dgm:pt modelId="{798210B3-A906-413C-9948-434766EDC064}" type="pres">
      <dgm:prSet presAssocID="{26A600D5-2563-4EDB-AFDB-7B6F281C9BCD}" presName="childText" presStyleLbl="revTx" presStyleIdx="2" presStyleCnt="4">
        <dgm:presLayoutVars>
          <dgm:bulletEnabled val="1"/>
        </dgm:presLayoutVars>
      </dgm:prSet>
      <dgm:spPr/>
    </dgm:pt>
    <dgm:pt modelId="{4B4A74EC-5B3C-4DFE-B07B-8F3F640EB895}" type="pres">
      <dgm:prSet presAssocID="{5C1A40E1-E892-4BAA-B739-893F8783A8EF}" presName="parentText" presStyleLbl="node1" presStyleIdx="3" presStyleCnt="4">
        <dgm:presLayoutVars>
          <dgm:chMax val="0"/>
          <dgm:bulletEnabled val="1"/>
        </dgm:presLayoutVars>
      </dgm:prSet>
      <dgm:spPr/>
    </dgm:pt>
    <dgm:pt modelId="{D74DB814-EE75-4265-88CA-BBDCD49DBC15}" type="pres">
      <dgm:prSet presAssocID="{5C1A40E1-E892-4BAA-B739-893F8783A8EF}" presName="childText" presStyleLbl="revTx" presStyleIdx="3" presStyleCnt="4">
        <dgm:presLayoutVars>
          <dgm:bulletEnabled val="1"/>
        </dgm:presLayoutVars>
      </dgm:prSet>
      <dgm:spPr/>
    </dgm:pt>
  </dgm:ptLst>
  <dgm:cxnLst>
    <dgm:cxn modelId="{425D6C09-3DB5-4BF5-9333-0E7F100804B5}" type="presOf" srcId="{26A600D5-2563-4EDB-AFDB-7B6F281C9BCD}" destId="{66A99334-F9F1-4D5E-BF65-581A3F8184CB}" srcOrd="0" destOrd="0" presId="urn:microsoft.com/office/officeart/2005/8/layout/vList2"/>
    <dgm:cxn modelId="{D92BD80B-64A3-4927-A479-4AEA328F492C}" srcId="{5C1A40E1-E892-4BAA-B739-893F8783A8EF}" destId="{39A780DE-1F0A-493B-B802-C88E57B10FDF}" srcOrd="0" destOrd="0" parTransId="{512362D1-5D50-4AC6-9E68-38B3A46EFA7E}" sibTransId="{60EA7DE5-2CE6-4896-9FAA-65EB61E5B077}"/>
    <dgm:cxn modelId="{A1C0A118-77AF-467C-9D1F-1A0E06034CC5}" type="presOf" srcId="{5D86EEB6-F132-492A-AB46-80C39F47F387}" destId="{798210B3-A906-413C-9948-434766EDC064}" srcOrd="0" destOrd="0" presId="urn:microsoft.com/office/officeart/2005/8/layout/vList2"/>
    <dgm:cxn modelId="{3A6C6A2A-D3DC-4805-9357-9C5A9DC5CDC6}" srcId="{B5704E85-A448-4B0C-80AF-58C9FA43097F}" destId="{26A600D5-2563-4EDB-AFDB-7B6F281C9BCD}" srcOrd="2" destOrd="0" parTransId="{96677F88-BC36-460F-B5B5-CA1E90B9892E}" sibTransId="{2D7AD783-69A9-4957-849D-A156E5699F36}"/>
    <dgm:cxn modelId="{866AB62C-31E2-46CF-BC0A-835E25E8183D}" srcId="{B5704E85-A448-4B0C-80AF-58C9FA43097F}" destId="{5C1A40E1-E892-4BAA-B739-893F8783A8EF}" srcOrd="3" destOrd="0" parTransId="{7B749B14-B898-4F11-8F2D-8BD6419579C4}" sibTransId="{A4BDDB3D-124B-43AC-AC6D-14A41FCC96DB}"/>
    <dgm:cxn modelId="{72C73B37-7DF7-4119-9ADE-D0B896740DB6}" srcId="{B5704E85-A448-4B0C-80AF-58C9FA43097F}" destId="{D944E0B5-ACF1-41C3-AC86-150288D69E6E}" srcOrd="0" destOrd="0" parTransId="{95D44E37-08D4-4426-8771-2D86ABE5E3C1}" sibTransId="{5D83504A-7840-45A5-B000-B826A36635FF}"/>
    <dgm:cxn modelId="{00167038-1289-4EA1-941D-E9A1D47A15F6}" srcId="{26A600D5-2563-4EDB-AFDB-7B6F281C9BCD}" destId="{BB07DB33-6982-4292-8ED3-5C760E63E409}" srcOrd="1" destOrd="0" parTransId="{5A6DBFA7-BE68-4A36-B3A0-67AF974B70D5}" sibTransId="{1F7751E1-E897-42E7-A165-6C7BCD4C70EA}"/>
    <dgm:cxn modelId="{2B0A7846-E6CA-4AB7-84AF-EA7071749276}" srcId="{ABBE3239-4F95-43FA-8E8B-32A7D00BC5B9}" destId="{C9D570E1-F7F3-46EA-9D11-B2C4C9E942F8}" srcOrd="1" destOrd="0" parTransId="{5607D7C8-B939-46BB-A81B-E149D57BACEB}" sibTransId="{FDA30496-CAC7-4D64-9BD0-FED4E82D6047}"/>
    <dgm:cxn modelId="{5D18315E-F916-4278-8F39-3F7ADD1481AF}" type="presOf" srcId="{D944E0B5-ACF1-41C3-AC86-150288D69E6E}" destId="{B1B1B7F9-B4E9-4724-A558-6B72FBE3BE9F}" srcOrd="0" destOrd="0" presId="urn:microsoft.com/office/officeart/2005/8/layout/vList2"/>
    <dgm:cxn modelId="{9DCFAB5F-D0FB-45AE-9A44-A5F6626B4BEA}" srcId="{B5704E85-A448-4B0C-80AF-58C9FA43097F}" destId="{ABBE3239-4F95-43FA-8E8B-32A7D00BC5B9}" srcOrd="1" destOrd="0" parTransId="{440ED9D6-C8AC-4FE8-8854-7805352D6C53}" sibTransId="{8EA27504-9E14-4041-8428-99587AEC7D8A}"/>
    <dgm:cxn modelId="{AAFCF15F-6877-43E8-9821-0D472CA26A19}" type="presOf" srcId="{39A780DE-1F0A-493B-B802-C88E57B10FDF}" destId="{D74DB814-EE75-4265-88CA-BBDCD49DBC15}" srcOrd="0" destOrd="0" presId="urn:microsoft.com/office/officeart/2005/8/layout/vList2"/>
    <dgm:cxn modelId="{1D0C046E-B3B9-4A0F-BC49-710264B09104}" type="presOf" srcId="{7C40F790-9812-4B89-BF02-592AC68137C5}" destId="{3FABB53C-4654-41DE-92EF-8F4D28ADC50B}" srcOrd="0" destOrd="0" presId="urn:microsoft.com/office/officeart/2005/8/layout/vList2"/>
    <dgm:cxn modelId="{B0B1B075-0C28-4D13-B9EA-49475A9AD8FD}" srcId="{26A600D5-2563-4EDB-AFDB-7B6F281C9BCD}" destId="{5D86EEB6-F132-492A-AB46-80C39F47F387}" srcOrd="0" destOrd="0" parTransId="{BF28624F-CCFB-438F-8A4C-9D5DA7F6CF44}" sibTransId="{4E0DBDF4-966C-41C1-B791-A08A44251758}"/>
    <dgm:cxn modelId="{8B6BCC8D-1DC1-4D27-89D2-108F43F04DE2}" type="presOf" srcId="{E8E4FAEB-BE9C-41F9-B6CE-4415A00D2598}" destId="{3FABB53C-4654-41DE-92EF-8F4D28ADC50B}" srcOrd="0" destOrd="1" presId="urn:microsoft.com/office/officeart/2005/8/layout/vList2"/>
    <dgm:cxn modelId="{20E97B9C-5F7F-4DC2-8538-D66A5B57B791}" type="presOf" srcId="{ABBE3239-4F95-43FA-8E8B-32A7D00BC5B9}" destId="{3564CE53-163C-4837-9DE2-5181CFABE071}" srcOrd="0" destOrd="0" presId="urn:microsoft.com/office/officeart/2005/8/layout/vList2"/>
    <dgm:cxn modelId="{5BEA7AA4-80C8-4025-95BF-D91BF9CC8748}" type="presOf" srcId="{C9D570E1-F7F3-46EA-9D11-B2C4C9E942F8}" destId="{2754D1C5-BECA-46D6-B830-144660887724}" srcOrd="0" destOrd="1" presId="urn:microsoft.com/office/officeart/2005/8/layout/vList2"/>
    <dgm:cxn modelId="{440044B5-5A97-44C0-B033-87A7A022F325}" type="presOf" srcId="{D0B887C7-CB2D-4E5C-8497-3FC49FAD0014}" destId="{D74DB814-EE75-4265-88CA-BBDCD49DBC15}" srcOrd="0" destOrd="1" presId="urn:microsoft.com/office/officeart/2005/8/layout/vList2"/>
    <dgm:cxn modelId="{BCEB2BBC-50F9-42CE-8966-944400D0485A}" type="presOf" srcId="{0632F4BB-800F-452A-AC66-8E5B97EB4707}" destId="{2754D1C5-BECA-46D6-B830-144660887724}" srcOrd="0" destOrd="0" presId="urn:microsoft.com/office/officeart/2005/8/layout/vList2"/>
    <dgm:cxn modelId="{21B3A8BF-C26F-4388-848F-D3A51ADB8F97}" srcId="{D944E0B5-ACF1-41C3-AC86-150288D69E6E}" destId="{E8E4FAEB-BE9C-41F9-B6CE-4415A00D2598}" srcOrd="1" destOrd="0" parTransId="{C8526AF5-38DB-4EF7-ACC2-59A3EF8EDE71}" sibTransId="{602007F0-51A2-44BE-BC9D-68310E382467}"/>
    <dgm:cxn modelId="{93EAC0D9-A901-4BA8-9647-AE0528EDFE2E}" type="presOf" srcId="{5C1A40E1-E892-4BAA-B739-893F8783A8EF}" destId="{4B4A74EC-5B3C-4DFE-B07B-8F3F640EB895}" srcOrd="0" destOrd="0" presId="urn:microsoft.com/office/officeart/2005/8/layout/vList2"/>
    <dgm:cxn modelId="{68B64BDE-04F0-4EC6-9458-894B7BE6011B}" srcId="{5C1A40E1-E892-4BAA-B739-893F8783A8EF}" destId="{D0B887C7-CB2D-4E5C-8497-3FC49FAD0014}" srcOrd="1" destOrd="0" parTransId="{53D4B362-DCFD-4E21-B597-534443B0237A}" sibTransId="{90579DE5-0D37-4DDB-A95A-772F3DF7A8E9}"/>
    <dgm:cxn modelId="{760787E1-37D4-4A09-A411-BC0386C5B4BD}" srcId="{ABBE3239-4F95-43FA-8E8B-32A7D00BC5B9}" destId="{0632F4BB-800F-452A-AC66-8E5B97EB4707}" srcOrd="0" destOrd="0" parTransId="{401E28A9-6D16-4E57-8BDE-A15D4CD69D40}" sibTransId="{DAA2D3F2-AF6E-4B04-B5D2-DB2486D54E09}"/>
    <dgm:cxn modelId="{38FED6E7-CF1F-4234-B26A-28B19FF71846}" type="presOf" srcId="{B5704E85-A448-4B0C-80AF-58C9FA43097F}" destId="{2B0204E5-2F42-470E-8803-78316632445B}" srcOrd="0" destOrd="0" presId="urn:microsoft.com/office/officeart/2005/8/layout/vList2"/>
    <dgm:cxn modelId="{509C23EB-566C-4EA1-A2D3-5764E97E4431}" srcId="{D944E0B5-ACF1-41C3-AC86-150288D69E6E}" destId="{7C40F790-9812-4B89-BF02-592AC68137C5}" srcOrd="0" destOrd="0" parTransId="{07BC56A8-94E1-4382-ADFA-9A475C53C8A5}" sibTransId="{4CCEB273-9A10-4ADE-8B80-58E73D01A03D}"/>
    <dgm:cxn modelId="{8E914BEF-D472-4F07-9BEF-969050383172}" type="presOf" srcId="{BB07DB33-6982-4292-8ED3-5C760E63E409}" destId="{798210B3-A906-413C-9948-434766EDC064}" srcOrd="0" destOrd="1" presId="urn:microsoft.com/office/officeart/2005/8/layout/vList2"/>
    <dgm:cxn modelId="{F9FB05D3-DB00-4897-9C81-6BEC72B70809}" type="presParOf" srcId="{2B0204E5-2F42-470E-8803-78316632445B}" destId="{B1B1B7F9-B4E9-4724-A558-6B72FBE3BE9F}" srcOrd="0" destOrd="0" presId="urn:microsoft.com/office/officeart/2005/8/layout/vList2"/>
    <dgm:cxn modelId="{E781BCD5-68BD-40D8-9670-C6A08EEC27BB}" type="presParOf" srcId="{2B0204E5-2F42-470E-8803-78316632445B}" destId="{3FABB53C-4654-41DE-92EF-8F4D28ADC50B}" srcOrd="1" destOrd="0" presId="urn:microsoft.com/office/officeart/2005/8/layout/vList2"/>
    <dgm:cxn modelId="{6066A655-5438-4E47-8D2A-DDFBECA92A1A}" type="presParOf" srcId="{2B0204E5-2F42-470E-8803-78316632445B}" destId="{3564CE53-163C-4837-9DE2-5181CFABE071}" srcOrd="2" destOrd="0" presId="urn:microsoft.com/office/officeart/2005/8/layout/vList2"/>
    <dgm:cxn modelId="{C0BEB315-F016-4B08-A261-9EF416A710B6}" type="presParOf" srcId="{2B0204E5-2F42-470E-8803-78316632445B}" destId="{2754D1C5-BECA-46D6-B830-144660887724}" srcOrd="3" destOrd="0" presId="urn:microsoft.com/office/officeart/2005/8/layout/vList2"/>
    <dgm:cxn modelId="{0797B856-9957-4F68-82A9-7C6EDF63B3EE}" type="presParOf" srcId="{2B0204E5-2F42-470E-8803-78316632445B}" destId="{66A99334-F9F1-4D5E-BF65-581A3F8184CB}" srcOrd="4" destOrd="0" presId="urn:microsoft.com/office/officeart/2005/8/layout/vList2"/>
    <dgm:cxn modelId="{3DB36908-505C-4D38-968C-5D24AC86F1A2}" type="presParOf" srcId="{2B0204E5-2F42-470E-8803-78316632445B}" destId="{798210B3-A906-413C-9948-434766EDC064}" srcOrd="5" destOrd="0" presId="urn:microsoft.com/office/officeart/2005/8/layout/vList2"/>
    <dgm:cxn modelId="{096DA5CE-C22A-4FFA-8A18-85362DC489CA}" type="presParOf" srcId="{2B0204E5-2F42-470E-8803-78316632445B}" destId="{4B4A74EC-5B3C-4DFE-B07B-8F3F640EB895}" srcOrd="6" destOrd="0" presId="urn:microsoft.com/office/officeart/2005/8/layout/vList2"/>
    <dgm:cxn modelId="{E069BF39-2379-4445-A407-E4DB87714367}" type="presParOf" srcId="{2B0204E5-2F42-470E-8803-78316632445B}" destId="{D74DB814-EE75-4265-88CA-BBDCD49DBC15}"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C59ED1D-4BAC-4483-9950-DD2261D1ECB1}" type="doc">
      <dgm:prSet loTypeId="urn:microsoft.com/office/officeart/2005/8/layout/venn3" loCatId="relationship" qsTypeId="urn:microsoft.com/office/officeart/2005/8/quickstyle/simple2" qsCatId="simple" csTypeId="urn:microsoft.com/office/officeart/2005/8/colors/accent1_2" csCatId="accent1" phldr="1"/>
      <dgm:spPr/>
      <dgm:t>
        <a:bodyPr/>
        <a:lstStyle/>
        <a:p>
          <a:endParaRPr lang="en-GB"/>
        </a:p>
      </dgm:t>
    </dgm:pt>
    <dgm:pt modelId="{8C67D6FC-6A52-4567-AC7E-00893342438D}">
      <dgm:prSet phldrT="[Text]" phldr="0"/>
      <dgm:spPr/>
      <dgm:t>
        <a:bodyPr/>
        <a:lstStyle/>
        <a:p>
          <a:r>
            <a:rPr lang="en-GB" dirty="0"/>
            <a:t>Prevent ill-health</a:t>
          </a:r>
        </a:p>
      </dgm:t>
    </dgm:pt>
    <dgm:pt modelId="{1E52EA8D-1B49-4BC3-A3EC-BCD747CD438F}" type="parTrans" cxnId="{DA39F47E-1FBC-4DB1-95B9-482CA62AB901}">
      <dgm:prSet/>
      <dgm:spPr/>
      <dgm:t>
        <a:bodyPr/>
        <a:lstStyle/>
        <a:p>
          <a:endParaRPr lang="en-GB"/>
        </a:p>
      </dgm:t>
    </dgm:pt>
    <dgm:pt modelId="{CBC04CFA-5015-4C5A-8BFE-54B7363FDE39}" type="sibTrans" cxnId="{DA39F47E-1FBC-4DB1-95B9-482CA62AB901}">
      <dgm:prSet/>
      <dgm:spPr/>
      <dgm:t>
        <a:bodyPr/>
        <a:lstStyle/>
        <a:p>
          <a:endParaRPr lang="en-GB"/>
        </a:p>
      </dgm:t>
    </dgm:pt>
    <dgm:pt modelId="{A942034C-2164-43F2-8343-1322AA52F11B}">
      <dgm:prSet phldrT="[Text]" phldr="0"/>
      <dgm:spPr/>
      <dgm:t>
        <a:bodyPr/>
        <a:lstStyle/>
        <a:p>
          <a:r>
            <a:rPr lang="en-GB" dirty="0"/>
            <a:t>Support quality of life</a:t>
          </a:r>
        </a:p>
      </dgm:t>
    </dgm:pt>
    <dgm:pt modelId="{A5A01DED-98E9-4BA7-81C3-06AAAA4AF7B4}" type="parTrans" cxnId="{EE260593-5A6F-4E59-A599-C1A84A2002C8}">
      <dgm:prSet/>
      <dgm:spPr/>
      <dgm:t>
        <a:bodyPr/>
        <a:lstStyle/>
        <a:p>
          <a:endParaRPr lang="en-GB"/>
        </a:p>
      </dgm:t>
    </dgm:pt>
    <dgm:pt modelId="{55993B9C-4E1B-41BD-8642-BEDAD5651A8D}" type="sibTrans" cxnId="{EE260593-5A6F-4E59-A599-C1A84A2002C8}">
      <dgm:prSet/>
      <dgm:spPr/>
      <dgm:t>
        <a:bodyPr/>
        <a:lstStyle/>
        <a:p>
          <a:endParaRPr lang="en-GB"/>
        </a:p>
      </dgm:t>
    </dgm:pt>
    <dgm:pt modelId="{3F9AC0B6-8AD6-464D-965E-96E03C2B707E}">
      <dgm:prSet phldrT="[Text]" phldr="0"/>
      <dgm:spPr/>
      <dgm:t>
        <a:bodyPr/>
        <a:lstStyle/>
        <a:p>
          <a:r>
            <a:rPr lang="en-GB" dirty="0"/>
            <a:t>Protect future capacity</a:t>
          </a:r>
        </a:p>
      </dgm:t>
    </dgm:pt>
    <dgm:pt modelId="{770D3200-682D-4CF9-8F72-EC64DE39E0B9}" type="parTrans" cxnId="{82399DF3-1096-454C-8019-03552B81EED0}">
      <dgm:prSet/>
      <dgm:spPr/>
      <dgm:t>
        <a:bodyPr/>
        <a:lstStyle/>
        <a:p>
          <a:endParaRPr lang="en-GB"/>
        </a:p>
      </dgm:t>
    </dgm:pt>
    <dgm:pt modelId="{76F7EC72-6233-4A94-81B9-BAC3F10C45E7}" type="sibTrans" cxnId="{82399DF3-1096-454C-8019-03552B81EED0}">
      <dgm:prSet/>
      <dgm:spPr/>
      <dgm:t>
        <a:bodyPr/>
        <a:lstStyle/>
        <a:p>
          <a:endParaRPr lang="en-GB"/>
        </a:p>
      </dgm:t>
    </dgm:pt>
    <dgm:pt modelId="{67FED991-A6EC-4B7C-8645-BA81DB740F4E}" type="pres">
      <dgm:prSet presAssocID="{0C59ED1D-4BAC-4483-9950-DD2261D1ECB1}" presName="Name0" presStyleCnt="0">
        <dgm:presLayoutVars>
          <dgm:dir/>
          <dgm:resizeHandles val="exact"/>
        </dgm:presLayoutVars>
      </dgm:prSet>
      <dgm:spPr/>
    </dgm:pt>
    <dgm:pt modelId="{45A9ABB6-F2F0-46AC-8941-3243A859FDF4}" type="pres">
      <dgm:prSet presAssocID="{8C67D6FC-6A52-4567-AC7E-00893342438D}" presName="Name5" presStyleLbl="vennNode1" presStyleIdx="0" presStyleCnt="3">
        <dgm:presLayoutVars>
          <dgm:bulletEnabled val="1"/>
        </dgm:presLayoutVars>
      </dgm:prSet>
      <dgm:spPr/>
    </dgm:pt>
    <dgm:pt modelId="{67B1106B-1871-40BE-81B2-D2E79D87B4DA}" type="pres">
      <dgm:prSet presAssocID="{CBC04CFA-5015-4C5A-8BFE-54B7363FDE39}" presName="space" presStyleCnt="0"/>
      <dgm:spPr/>
    </dgm:pt>
    <dgm:pt modelId="{F91A635F-0016-47BF-AFFE-26872F12C00E}" type="pres">
      <dgm:prSet presAssocID="{A942034C-2164-43F2-8343-1322AA52F11B}" presName="Name5" presStyleLbl="vennNode1" presStyleIdx="1" presStyleCnt="3">
        <dgm:presLayoutVars>
          <dgm:bulletEnabled val="1"/>
        </dgm:presLayoutVars>
      </dgm:prSet>
      <dgm:spPr/>
    </dgm:pt>
    <dgm:pt modelId="{AFC2E911-6FEB-4ECF-828B-7FCEC969FC29}" type="pres">
      <dgm:prSet presAssocID="{55993B9C-4E1B-41BD-8642-BEDAD5651A8D}" presName="space" presStyleCnt="0"/>
      <dgm:spPr/>
    </dgm:pt>
    <dgm:pt modelId="{ADFBF537-4B3A-46CF-B1F8-F304F9FB5E08}" type="pres">
      <dgm:prSet presAssocID="{3F9AC0B6-8AD6-464D-965E-96E03C2B707E}" presName="Name5" presStyleLbl="vennNode1" presStyleIdx="2" presStyleCnt="3">
        <dgm:presLayoutVars>
          <dgm:bulletEnabled val="1"/>
        </dgm:presLayoutVars>
      </dgm:prSet>
      <dgm:spPr/>
    </dgm:pt>
  </dgm:ptLst>
  <dgm:cxnLst>
    <dgm:cxn modelId="{2A454130-D19E-4A1E-9BEE-E99EEAD2211C}" type="presOf" srcId="{0C59ED1D-4BAC-4483-9950-DD2261D1ECB1}" destId="{67FED991-A6EC-4B7C-8645-BA81DB740F4E}" srcOrd="0" destOrd="0" presId="urn:microsoft.com/office/officeart/2005/8/layout/venn3"/>
    <dgm:cxn modelId="{F3F9BD6A-D13D-4433-8D80-56A00E0CE3FC}" type="presOf" srcId="{3F9AC0B6-8AD6-464D-965E-96E03C2B707E}" destId="{ADFBF537-4B3A-46CF-B1F8-F304F9FB5E08}" srcOrd="0" destOrd="0" presId="urn:microsoft.com/office/officeart/2005/8/layout/venn3"/>
    <dgm:cxn modelId="{4BEAEB7C-4EA9-4638-84FB-F7A90124F1F4}" type="presOf" srcId="{A942034C-2164-43F2-8343-1322AA52F11B}" destId="{F91A635F-0016-47BF-AFFE-26872F12C00E}" srcOrd="0" destOrd="0" presId="urn:microsoft.com/office/officeart/2005/8/layout/venn3"/>
    <dgm:cxn modelId="{DA39F47E-1FBC-4DB1-95B9-482CA62AB901}" srcId="{0C59ED1D-4BAC-4483-9950-DD2261D1ECB1}" destId="{8C67D6FC-6A52-4567-AC7E-00893342438D}" srcOrd="0" destOrd="0" parTransId="{1E52EA8D-1B49-4BC3-A3EC-BCD747CD438F}" sibTransId="{CBC04CFA-5015-4C5A-8BFE-54B7363FDE39}"/>
    <dgm:cxn modelId="{EE260593-5A6F-4E59-A599-C1A84A2002C8}" srcId="{0C59ED1D-4BAC-4483-9950-DD2261D1ECB1}" destId="{A942034C-2164-43F2-8343-1322AA52F11B}" srcOrd="1" destOrd="0" parTransId="{A5A01DED-98E9-4BA7-81C3-06AAAA4AF7B4}" sibTransId="{55993B9C-4E1B-41BD-8642-BEDAD5651A8D}"/>
    <dgm:cxn modelId="{DD0E60B5-4848-43BD-A15F-A05A8D655273}" type="presOf" srcId="{8C67D6FC-6A52-4567-AC7E-00893342438D}" destId="{45A9ABB6-F2F0-46AC-8941-3243A859FDF4}" srcOrd="0" destOrd="0" presId="urn:microsoft.com/office/officeart/2005/8/layout/venn3"/>
    <dgm:cxn modelId="{82399DF3-1096-454C-8019-03552B81EED0}" srcId="{0C59ED1D-4BAC-4483-9950-DD2261D1ECB1}" destId="{3F9AC0B6-8AD6-464D-965E-96E03C2B707E}" srcOrd="2" destOrd="0" parTransId="{770D3200-682D-4CF9-8F72-EC64DE39E0B9}" sibTransId="{76F7EC72-6233-4A94-81B9-BAC3F10C45E7}"/>
    <dgm:cxn modelId="{60C9316C-1853-43DD-9835-5A9B10BE7196}" type="presParOf" srcId="{67FED991-A6EC-4B7C-8645-BA81DB740F4E}" destId="{45A9ABB6-F2F0-46AC-8941-3243A859FDF4}" srcOrd="0" destOrd="0" presId="urn:microsoft.com/office/officeart/2005/8/layout/venn3"/>
    <dgm:cxn modelId="{04EA4016-4EE4-476F-BD63-D86FCC291E59}" type="presParOf" srcId="{67FED991-A6EC-4B7C-8645-BA81DB740F4E}" destId="{67B1106B-1871-40BE-81B2-D2E79D87B4DA}" srcOrd="1" destOrd="0" presId="urn:microsoft.com/office/officeart/2005/8/layout/venn3"/>
    <dgm:cxn modelId="{508E34EA-4957-4EB4-9D84-1A9430BB576F}" type="presParOf" srcId="{67FED991-A6EC-4B7C-8645-BA81DB740F4E}" destId="{F91A635F-0016-47BF-AFFE-26872F12C00E}" srcOrd="2" destOrd="0" presId="urn:microsoft.com/office/officeart/2005/8/layout/venn3"/>
    <dgm:cxn modelId="{82CE3FEE-4B0A-4707-A1FE-6F5B4A205513}" type="presParOf" srcId="{67FED991-A6EC-4B7C-8645-BA81DB740F4E}" destId="{AFC2E911-6FEB-4ECF-828B-7FCEC969FC29}" srcOrd="3" destOrd="0" presId="urn:microsoft.com/office/officeart/2005/8/layout/venn3"/>
    <dgm:cxn modelId="{486F6CE9-6E2E-491E-8F72-0F3F03D42CF2}" type="presParOf" srcId="{67FED991-A6EC-4B7C-8645-BA81DB740F4E}" destId="{ADFBF537-4B3A-46CF-B1F8-F304F9FB5E08}"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347980-042E-4D26-9197-FA377F5B1539}">
      <dsp:nvSpPr>
        <dsp:cNvPr id="0" name=""/>
        <dsp:cNvSpPr/>
      </dsp:nvSpPr>
      <dsp:spPr>
        <a:xfrm>
          <a:off x="922" y="0"/>
          <a:ext cx="2399787" cy="32384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Environmental</a:t>
          </a:r>
        </a:p>
      </dsp:txBody>
      <dsp:txXfrm>
        <a:off x="922" y="0"/>
        <a:ext cx="2399787" cy="971546"/>
      </dsp:txXfrm>
    </dsp:sp>
    <dsp:sp modelId="{3931DBFD-16E7-415A-9EAA-0F5565554675}">
      <dsp:nvSpPr>
        <dsp:cNvPr id="0" name=""/>
        <dsp:cNvSpPr/>
      </dsp:nvSpPr>
      <dsp:spPr>
        <a:xfrm>
          <a:off x="240901" y="971823"/>
          <a:ext cx="1919830" cy="63623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Climate</a:t>
          </a:r>
        </a:p>
      </dsp:txBody>
      <dsp:txXfrm>
        <a:off x="259536" y="990458"/>
        <a:ext cx="1882560" cy="598963"/>
      </dsp:txXfrm>
    </dsp:sp>
    <dsp:sp modelId="{0910CF68-2466-43BA-A354-4B1305EB32D0}">
      <dsp:nvSpPr>
        <dsp:cNvPr id="0" name=""/>
        <dsp:cNvSpPr/>
      </dsp:nvSpPr>
      <dsp:spPr>
        <a:xfrm>
          <a:off x="240901" y="1705938"/>
          <a:ext cx="1919830" cy="636233"/>
        </a:xfrm>
        <a:prstGeom prst="roundRect">
          <a:avLst>
            <a:gd name="adj" fmla="val 10000"/>
          </a:avLst>
        </a:prstGeom>
        <a:solidFill>
          <a:schemeClr val="accent2">
            <a:hueOff val="169352"/>
            <a:satOff val="-829"/>
            <a:lumOff val="46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Resources</a:t>
          </a:r>
        </a:p>
      </dsp:txBody>
      <dsp:txXfrm>
        <a:off x="259536" y="1724573"/>
        <a:ext cx="1882560" cy="598963"/>
      </dsp:txXfrm>
    </dsp:sp>
    <dsp:sp modelId="{7C522838-A048-4671-874A-2172637321FD}">
      <dsp:nvSpPr>
        <dsp:cNvPr id="0" name=""/>
        <dsp:cNvSpPr/>
      </dsp:nvSpPr>
      <dsp:spPr>
        <a:xfrm>
          <a:off x="240901" y="2440054"/>
          <a:ext cx="1919830" cy="636233"/>
        </a:xfrm>
        <a:prstGeom prst="roundRect">
          <a:avLst>
            <a:gd name="adj" fmla="val 10000"/>
          </a:avLst>
        </a:prstGeom>
        <a:solidFill>
          <a:schemeClr val="accent2">
            <a:hueOff val="338703"/>
            <a:satOff val="-1658"/>
            <a:lumOff val="93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Pollution</a:t>
          </a:r>
        </a:p>
      </dsp:txBody>
      <dsp:txXfrm>
        <a:off x="259536" y="2458689"/>
        <a:ext cx="1882560" cy="598963"/>
      </dsp:txXfrm>
    </dsp:sp>
    <dsp:sp modelId="{445C4A61-F919-4814-97FD-F29323E46791}">
      <dsp:nvSpPr>
        <dsp:cNvPr id="0" name=""/>
        <dsp:cNvSpPr/>
      </dsp:nvSpPr>
      <dsp:spPr>
        <a:xfrm>
          <a:off x="2580695" y="0"/>
          <a:ext cx="2399787" cy="32384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Social</a:t>
          </a:r>
        </a:p>
      </dsp:txBody>
      <dsp:txXfrm>
        <a:off x="2580695" y="0"/>
        <a:ext cx="2399787" cy="971546"/>
      </dsp:txXfrm>
    </dsp:sp>
    <dsp:sp modelId="{2FC91EA4-3FDD-4F8C-9704-2DEC57C559D9}">
      <dsp:nvSpPr>
        <dsp:cNvPr id="0" name=""/>
        <dsp:cNvSpPr/>
      </dsp:nvSpPr>
      <dsp:spPr>
        <a:xfrm>
          <a:off x="2820673" y="971823"/>
          <a:ext cx="1919830" cy="636233"/>
        </a:xfrm>
        <a:prstGeom prst="roundRect">
          <a:avLst>
            <a:gd name="adj" fmla="val 10000"/>
          </a:avLst>
        </a:prstGeom>
        <a:solidFill>
          <a:schemeClr val="accent2">
            <a:hueOff val="508055"/>
            <a:satOff val="-2487"/>
            <a:lumOff val="139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Equity</a:t>
          </a:r>
        </a:p>
      </dsp:txBody>
      <dsp:txXfrm>
        <a:off x="2839308" y="990458"/>
        <a:ext cx="1882560" cy="598963"/>
      </dsp:txXfrm>
    </dsp:sp>
    <dsp:sp modelId="{33B8170F-8012-4546-97BC-ED94EEF53714}">
      <dsp:nvSpPr>
        <dsp:cNvPr id="0" name=""/>
        <dsp:cNvSpPr/>
      </dsp:nvSpPr>
      <dsp:spPr>
        <a:xfrm>
          <a:off x="2820673" y="1705938"/>
          <a:ext cx="1919830" cy="636233"/>
        </a:xfrm>
        <a:prstGeom prst="roundRect">
          <a:avLst>
            <a:gd name="adj" fmla="val 10000"/>
          </a:avLst>
        </a:prstGeom>
        <a:solidFill>
          <a:schemeClr val="accent2">
            <a:hueOff val="677407"/>
            <a:satOff val="-3316"/>
            <a:lumOff val="186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Wellbeing</a:t>
          </a:r>
        </a:p>
      </dsp:txBody>
      <dsp:txXfrm>
        <a:off x="2839308" y="1724573"/>
        <a:ext cx="1882560" cy="598963"/>
      </dsp:txXfrm>
    </dsp:sp>
    <dsp:sp modelId="{3FD71DC8-1F18-42AC-9CDA-2DAAC53302F9}">
      <dsp:nvSpPr>
        <dsp:cNvPr id="0" name=""/>
        <dsp:cNvSpPr/>
      </dsp:nvSpPr>
      <dsp:spPr>
        <a:xfrm>
          <a:off x="2820673" y="2440054"/>
          <a:ext cx="1919830" cy="636233"/>
        </a:xfrm>
        <a:prstGeom prst="roundRect">
          <a:avLst>
            <a:gd name="adj" fmla="val 10000"/>
          </a:avLst>
        </a:prstGeom>
        <a:solidFill>
          <a:schemeClr val="accent2">
            <a:hueOff val="846759"/>
            <a:satOff val="-4145"/>
            <a:lumOff val="232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Access</a:t>
          </a:r>
        </a:p>
      </dsp:txBody>
      <dsp:txXfrm>
        <a:off x="2839308" y="2458689"/>
        <a:ext cx="1882560" cy="598963"/>
      </dsp:txXfrm>
    </dsp:sp>
    <dsp:sp modelId="{51DC8F1E-B798-45A0-B6FF-D97116A17F65}">
      <dsp:nvSpPr>
        <dsp:cNvPr id="0" name=""/>
        <dsp:cNvSpPr/>
      </dsp:nvSpPr>
      <dsp:spPr>
        <a:xfrm>
          <a:off x="5160467" y="0"/>
          <a:ext cx="2399787" cy="32384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Economic</a:t>
          </a:r>
        </a:p>
      </dsp:txBody>
      <dsp:txXfrm>
        <a:off x="5160467" y="0"/>
        <a:ext cx="2399787" cy="971546"/>
      </dsp:txXfrm>
    </dsp:sp>
    <dsp:sp modelId="{CF049E62-88F3-45B8-8650-A93314D57090}">
      <dsp:nvSpPr>
        <dsp:cNvPr id="0" name=""/>
        <dsp:cNvSpPr/>
      </dsp:nvSpPr>
      <dsp:spPr>
        <a:xfrm>
          <a:off x="5400445" y="971823"/>
          <a:ext cx="1919830" cy="636233"/>
        </a:xfrm>
        <a:prstGeom prst="roundRect">
          <a:avLst>
            <a:gd name="adj" fmla="val 10000"/>
          </a:avLst>
        </a:prstGeom>
        <a:solidFill>
          <a:schemeClr val="accent2">
            <a:hueOff val="1016110"/>
            <a:satOff val="-4974"/>
            <a:lumOff val="27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Resources</a:t>
          </a:r>
        </a:p>
      </dsp:txBody>
      <dsp:txXfrm>
        <a:off x="5419080" y="990458"/>
        <a:ext cx="1882560" cy="598963"/>
      </dsp:txXfrm>
    </dsp:sp>
    <dsp:sp modelId="{106859E7-4306-4207-B191-5E4FE4E1B8BA}">
      <dsp:nvSpPr>
        <dsp:cNvPr id="0" name=""/>
        <dsp:cNvSpPr/>
      </dsp:nvSpPr>
      <dsp:spPr>
        <a:xfrm>
          <a:off x="5400445" y="1705938"/>
          <a:ext cx="1919830" cy="636233"/>
        </a:xfrm>
        <a:prstGeom prst="roundRect">
          <a:avLst>
            <a:gd name="adj" fmla="val 10000"/>
          </a:avLst>
        </a:prstGeom>
        <a:solidFill>
          <a:schemeClr val="accent2">
            <a:hueOff val="1185462"/>
            <a:satOff val="-5803"/>
            <a:lumOff val="32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Long-term costs</a:t>
          </a:r>
        </a:p>
      </dsp:txBody>
      <dsp:txXfrm>
        <a:off x="5419080" y="1724573"/>
        <a:ext cx="1882560" cy="598963"/>
      </dsp:txXfrm>
    </dsp:sp>
    <dsp:sp modelId="{BD1C919E-90DA-40EB-AA87-45BEB3F036E5}">
      <dsp:nvSpPr>
        <dsp:cNvPr id="0" name=""/>
        <dsp:cNvSpPr/>
      </dsp:nvSpPr>
      <dsp:spPr>
        <a:xfrm>
          <a:off x="5400445" y="2440054"/>
          <a:ext cx="1919830" cy="636233"/>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Efficiency</a:t>
          </a:r>
        </a:p>
      </dsp:txBody>
      <dsp:txXfrm>
        <a:off x="5419080" y="2458689"/>
        <a:ext cx="1882560" cy="5989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08C96-D6EE-4B82-8A54-67C0BC6600B8}">
      <dsp:nvSpPr>
        <dsp:cNvPr id="0" name=""/>
        <dsp:cNvSpPr/>
      </dsp:nvSpPr>
      <dsp:spPr>
        <a:xfrm>
          <a:off x="2093131" y="1353552"/>
          <a:ext cx="1720424" cy="1488236"/>
        </a:xfrm>
        <a:prstGeom prst="hexagon">
          <a:avLst>
            <a:gd name="adj" fmla="val 28570"/>
            <a:gd name="vf" fmla="val 115470"/>
          </a:avLst>
        </a:prstGeom>
        <a:gradFill rotWithShape="0">
          <a:gsLst>
            <a:gs pos="0">
              <a:schemeClr val="accent2">
                <a:alpha val="80000"/>
                <a:hueOff val="0"/>
                <a:satOff val="0"/>
                <a:lumOff val="0"/>
                <a:alphaOff val="0"/>
                <a:tint val="98000"/>
                <a:lumMod val="114000"/>
              </a:schemeClr>
            </a:gs>
            <a:gs pos="100000">
              <a:schemeClr val="accent2">
                <a:alpha val="8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Health and Equity</a:t>
          </a:r>
        </a:p>
      </dsp:txBody>
      <dsp:txXfrm>
        <a:off x="2378229" y="1600174"/>
        <a:ext cx="1150228" cy="994992"/>
      </dsp:txXfrm>
    </dsp:sp>
    <dsp:sp modelId="{A47A6833-DF36-4876-A803-0289FD400D52}">
      <dsp:nvSpPr>
        <dsp:cNvPr id="0" name=""/>
        <dsp:cNvSpPr/>
      </dsp:nvSpPr>
      <dsp:spPr>
        <a:xfrm>
          <a:off x="3170447" y="641532"/>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B509AED9-6046-4217-BE66-0B02F105ADFE}">
      <dsp:nvSpPr>
        <dsp:cNvPr id="0" name=""/>
        <dsp:cNvSpPr/>
      </dsp:nvSpPr>
      <dsp:spPr>
        <a:xfrm>
          <a:off x="2251607" y="0"/>
          <a:ext cx="1409875" cy="1219708"/>
        </a:xfrm>
        <a:prstGeom prst="hexagon">
          <a:avLst>
            <a:gd name="adj" fmla="val 28570"/>
            <a:gd name="vf" fmla="val 115470"/>
          </a:avLst>
        </a:prstGeom>
        <a:gradFill rotWithShape="0">
          <a:gsLst>
            <a:gs pos="0">
              <a:schemeClr val="accent2">
                <a:alpha val="90000"/>
                <a:hueOff val="0"/>
                <a:satOff val="0"/>
                <a:lumOff val="0"/>
                <a:alphaOff val="0"/>
                <a:tint val="98000"/>
                <a:lumMod val="114000"/>
              </a:schemeClr>
            </a:gs>
            <a:gs pos="100000">
              <a:schemeClr val="accent2">
                <a:alpha val="9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Transport</a:t>
          </a:r>
        </a:p>
      </dsp:txBody>
      <dsp:txXfrm>
        <a:off x="2485253" y="202132"/>
        <a:ext cx="942583" cy="815444"/>
      </dsp:txXfrm>
    </dsp:sp>
    <dsp:sp modelId="{D26F8B83-6197-48CD-811E-F98F9F048E18}">
      <dsp:nvSpPr>
        <dsp:cNvPr id="0" name=""/>
        <dsp:cNvSpPr/>
      </dsp:nvSpPr>
      <dsp:spPr>
        <a:xfrm>
          <a:off x="3928010" y="1687115"/>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3C4A771A-70C2-43F6-94D6-6F9B8A344396}">
      <dsp:nvSpPr>
        <dsp:cNvPr id="0" name=""/>
        <dsp:cNvSpPr/>
      </dsp:nvSpPr>
      <dsp:spPr>
        <a:xfrm>
          <a:off x="3544626" y="750202"/>
          <a:ext cx="1409875" cy="1219708"/>
        </a:xfrm>
        <a:prstGeom prst="hexagon">
          <a:avLst>
            <a:gd name="adj" fmla="val 28570"/>
            <a:gd name="vf" fmla="val 115470"/>
          </a:avLst>
        </a:prstGeom>
        <a:gradFill rotWithShape="0">
          <a:gsLst>
            <a:gs pos="0">
              <a:schemeClr val="accent2">
                <a:alpha val="90000"/>
                <a:hueOff val="0"/>
                <a:satOff val="0"/>
                <a:lumOff val="0"/>
                <a:alphaOff val="-8000"/>
                <a:tint val="98000"/>
                <a:lumMod val="114000"/>
              </a:schemeClr>
            </a:gs>
            <a:gs pos="100000">
              <a:schemeClr val="accent2">
                <a:alpha val="90000"/>
                <a:hueOff val="0"/>
                <a:satOff val="0"/>
                <a:lumOff val="0"/>
                <a:alphaOff val="-8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Housing</a:t>
          </a:r>
        </a:p>
      </dsp:txBody>
      <dsp:txXfrm>
        <a:off x="3778272" y="952334"/>
        <a:ext cx="942583" cy="815444"/>
      </dsp:txXfrm>
    </dsp:sp>
    <dsp:sp modelId="{69DB1DEC-D018-433D-8D64-3F098BEE20AC}">
      <dsp:nvSpPr>
        <dsp:cNvPr id="0" name=""/>
        <dsp:cNvSpPr/>
      </dsp:nvSpPr>
      <dsp:spPr>
        <a:xfrm>
          <a:off x="3401758" y="2867383"/>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3B8C3FAD-C82F-4E69-9EC0-EAD6F4546EB7}">
      <dsp:nvSpPr>
        <dsp:cNvPr id="0" name=""/>
        <dsp:cNvSpPr/>
      </dsp:nvSpPr>
      <dsp:spPr>
        <a:xfrm>
          <a:off x="3544626" y="2225012"/>
          <a:ext cx="1409875" cy="1219708"/>
        </a:xfrm>
        <a:prstGeom prst="hexagon">
          <a:avLst>
            <a:gd name="adj" fmla="val 28570"/>
            <a:gd name="vf" fmla="val 115470"/>
          </a:avLst>
        </a:prstGeom>
        <a:gradFill rotWithShape="0">
          <a:gsLst>
            <a:gs pos="0">
              <a:schemeClr val="accent2">
                <a:alpha val="90000"/>
                <a:hueOff val="0"/>
                <a:satOff val="0"/>
                <a:lumOff val="0"/>
                <a:alphaOff val="-16000"/>
                <a:tint val="98000"/>
                <a:lumMod val="114000"/>
              </a:schemeClr>
            </a:gs>
            <a:gs pos="100000">
              <a:schemeClr val="accent2">
                <a:alpha val="90000"/>
                <a:hueOff val="0"/>
                <a:satOff val="0"/>
                <a:lumOff val="0"/>
                <a:alphaOff val="-16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Education</a:t>
          </a:r>
        </a:p>
      </dsp:txBody>
      <dsp:txXfrm>
        <a:off x="3778272" y="2427144"/>
        <a:ext cx="942583" cy="815444"/>
      </dsp:txXfrm>
    </dsp:sp>
    <dsp:sp modelId="{0314F3CD-F825-4108-AF95-B5E784BCB264}">
      <dsp:nvSpPr>
        <dsp:cNvPr id="0" name=""/>
        <dsp:cNvSpPr/>
      </dsp:nvSpPr>
      <dsp:spPr>
        <a:xfrm>
          <a:off x="2096332" y="2989900"/>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BFB8B6B6-1847-450C-AE72-B64DBB6ECF66}">
      <dsp:nvSpPr>
        <dsp:cNvPr id="0" name=""/>
        <dsp:cNvSpPr/>
      </dsp:nvSpPr>
      <dsp:spPr>
        <a:xfrm>
          <a:off x="2251607" y="2976053"/>
          <a:ext cx="1409875" cy="1219708"/>
        </a:xfrm>
        <a:prstGeom prst="hexagon">
          <a:avLst>
            <a:gd name="adj" fmla="val 28570"/>
            <a:gd name="vf" fmla="val 115470"/>
          </a:avLst>
        </a:prstGeom>
        <a:gradFill rotWithShape="0">
          <a:gsLst>
            <a:gs pos="0">
              <a:schemeClr val="accent2">
                <a:alpha val="90000"/>
                <a:hueOff val="0"/>
                <a:satOff val="0"/>
                <a:lumOff val="0"/>
                <a:alphaOff val="-24000"/>
                <a:tint val="98000"/>
                <a:lumMod val="114000"/>
              </a:schemeClr>
            </a:gs>
            <a:gs pos="100000">
              <a:schemeClr val="accent2">
                <a:alpha val="90000"/>
                <a:hueOff val="0"/>
                <a:satOff val="0"/>
                <a:lumOff val="0"/>
                <a:alphaOff val="-24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Environment</a:t>
          </a:r>
        </a:p>
      </dsp:txBody>
      <dsp:txXfrm>
        <a:off x="2485253" y="3178185"/>
        <a:ext cx="942583" cy="815444"/>
      </dsp:txXfrm>
    </dsp:sp>
    <dsp:sp modelId="{4A4220BF-8425-48E8-B73A-E4BC9A86D57A}">
      <dsp:nvSpPr>
        <dsp:cNvPr id="0" name=""/>
        <dsp:cNvSpPr/>
      </dsp:nvSpPr>
      <dsp:spPr>
        <a:xfrm>
          <a:off x="1326363" y="1944735"/>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5DE4FD92-008D-47FE-B071-60D0F482294C}">
      <dsp:nvSpPr>
        <dsp:cNvPr id="0" name=""/>
        <dsp:cNvSpPr/>
      </dsp:nvSpPr>
      <dsp:spPr>
        <a:xfrm>
          <a:off x="952584" y="2225851"/>
          <a:ext cx="1409875" cy="1219708"/>
        </a:xfrm>
        <a:prstGeom prst="hexagon">
          <a:avLst>
            <a:gd name="adj" fmla="val 28570"/>
            <a:gd name="vf" fmla="val 115470"/>
          </a:avLst>
        </a:prstGeom>
        <a:gradFill rotWithShape="0">
          <a:gsLst>
            <a:gs pos="0">
              <a:schemeClr val="accent2">
                <a:alpha val="90000"/>
                <a:hueOff val="0"/>
                <a:satOff val="0"/>
                <a:lumOff val="0"/>
                <a:alphaOff val="-32000"/>
                <a:tint val="98000"/>
                <a:lumMod val="114000"/>
              </a:schemeClr>
            </a:gs>
            <a:gs pos="100000">
              <a:schemeClr val="accent2">
                <a:alpha val="90000"/>
                <a:hueOff val="0"/>
                <a:satOff val="0"/>
                <a:lumOff val="0"/>
                <a:alphaOff val="-32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Social care</a:t>
          </a:r>
        </a:p>
      </dsp:txBody>
      <dsp:txXfrm>
        <a:off x="1186230" y="2427983"/>
        <a:ext cx="942583" cy="815444"/>
      </dsp:txXfrm>
    </dsp:sp>
    <dsp:sp modelId="{04930CAD-C619-4B03-AF1B-25345265B1AD}">
      <dsp:nvSpPr>
        <dsp:cNvPr id="0" name=""/>
        <dsp:cNvSpPr/>
      </dsp:nvSpPr>
      <dsp:spPr>
        <a:xfrm>
          <a:off x="952584" y="748523"/>
          <a:ext cx="1409875" cy="1219708"/>
        </a:xfrm>
        <a:prstGeom prst="hexagon">
          <a:avLst>
            <a:gd name="adj" fmla="val 28570"/>
            <a:gd name="vf" fmla="val 115470"/>
          </a:avLst>
        </a:prstGeom>
        <a:gradFill rotWithShape="0">
          <a:gsLst>
            <a:gs pos="0">
              <a:schemeClr val="accent2">
                <a:alpha val="90000"/>
                <a:hueOff val="0"/>
                <a:satOff val="0"/>
                <a:lumOff val="0"/>
                <a:alphaOff val="-40000"/>
                <a:tint val="98000"/>
                <a:lumMod val="114000"/>
              </a:schemeClr>
            </a:gs>
            <a:gs pos="100000">
              <a:schemeClr val="accent2">
                <a:alpha val="90000"/>
                <a:hueOff val="0"/>
                <a:satOff val="0"/>
                <a:lumOff val="0"/>
                <a:alphaOff val="-40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Food</a:t>
          </a:r>
        </a:p>
      </dsp:txBody>
      <dsp:txXfrm>
        <a:off x="1186230" y="950655"/>
        <a:ext cx="942583" cy="8154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0E787-E49E-426A-B5AC-03AA26CB8B6E}">
      <dsp:nvSpPr>
        <dsp:cNvPr id="0" name=""/>
        <dsp:cNvSpPr/>
      </dsp:nvSpPr>
      <dsp:spPr>
        <a:xfrm>
          <a:off x="356239" y="408"/>
          <a:ext cx="2717636" cy="1630582"/>
        </a:xfrm>
        <a:prstGeom prst="rect">
          <a:avLst/>
        </a:prstGeom>
        <a:solidFill>
          <a:schemeClr val="accent1">
            <a:shade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Integration</a:t>
          </a:r>
        </a:p>
        <a:p>
          <a:pPr marL="0" lvl="0" indent="0" algn="ctr" defTabSz="844550">
            <a:lnSpc>
              <a:spcPct val="90000"/>
            </a:lnSpc>
            <a:spcBef>
              <a:spcPct val="0"/>
            </a:spcBef>
            <a:spcAft>
              <a:spcPct val="35000"/>
            </a:spcAft>
            <a:buNone/>
          </a:pPr>
          <a:r>
            <a:rPr lang="en-GB" sz="1900" kern="1200" dirty="0"/>
            <a:t>- Health and care services</a:t>
          </a:r>
        </a:p>
      </dsp:txBody>
      <dsp:txXfrm>
        <a:off x="356239" y="408"/>
        <a:ext cx="2717636" cy="1630582"/>
      </dsp:txXfrm>
    </dsp:sp>
    <dsp:sp modelId="{E9CA0AF1-ED2A-4DF0-A412-A2A0DE8DFF38}">
      <dsp:nvSpPr>
        <dsp:cNvPr id="0" name=""/>
        <dsp:cNvSpPr/>
      </dsp:nvSpPr>
      <dsp:spPr>
        <a:xfrm>
          <a:off x="3345639" y="408"/>
          <a:ext cx="2717636" cy="1630582"/>
        </a:xfrm>
        <a:prstGeom prst="rect">
          <a:avLst/>
        </a:prstGeom>
        <a:solidFill>
          <a:schemeClr val="accent1">
            <a:shade val="50000"/>
            <a:hueOff val="-18068"/>
            <a:satOff val="-26177"/>
            <a:lumOff val="251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Health inequalities</a:t>
          </a:r>
        </a:p>
        <a:p>
          <a:pPr marL="0" lvl="0" indent="0" algn="ctr" defTabSz="844550">
            <a:lnSpc>
              <a:spcPct val="90000"/>
            </a:lnSpc>
            <a:spcBef>
              <a:spcPct val="0"/>
            </a:spcBef>
            <a:spcAft>
              <a:spcPct val="35000"/>
            </a:spcAft>
            <a:buNone/>
          </a:pPr>
          <a:r>
            <a:rPr lang="en-GB" sz="1900" kern="1200" dirty="0"/>
            <a:t>- Reduce differences in health outcomes</a:t>
          </a:r>
        </a:p>
      </dsp:txBody>
      <dsp:txXfrm>
        <a:off x="3345639" y="408"/>
        <a:ext cx="2717636" cy="1630582"/>
      </dsp:txXfrm>
    </dsp:sp>
    <dsp:sp modelId="{6D4E44D2-D788-43A9-845D-6103D5C6706C}">
      <dsp:nvSpPr>
        <dsp:cNvPr id="0" name=""/>
        <dsp:cNvSpPr/>
      </dsp:nvSpPr>
      <dsp:spPr>
        <a:xfrm>
          <a:off x="356239" y="1902754"/>
          <a:ext cx="2717636" cy="1630582"/>
        </a:xfrm>
        <a:prstGeom prst="rect">
          <a:avLst/>
        </a:prstGeom>
        <a:solidFill>
          <a:schemeClr val="accent1">
            <a:shade val="50000"/>
            <a:hueOff val="-36136"/>
            <a:satOff val="-52354"/>
            <a:lumOff val="503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Patient involvement</a:t>
          </a:r>
        </a:p>
        <a:p>
          <a:pPr marL="0" lvl="0" indent="0" algn="ctr" defTabSz="844550">
            <a:lnSpc>
              <a:spcPct val="90000"/>
            </a:lnSpc>
            <a:spcBef>
              <a:spcPct val="0"/>
            </a:spcBef>
            <a:spcAft>
              <a:spcPct val="35000"/>
            </a:spcAft>
            <a:buNone/>
          </a:pPr>
          <a:r>
            <a:rPr lang="en-GB" sz="1900" kern="1200" dirty="0"/>
            <a:t>- Involve people in decisions</a:t>
          </a:r>
        </a:p>
      </dsp:txBody>
      <dsp:txXfrm>
        <a:off x="356239" y="1902754"/>
        <a:ext cx="2717636" cy="1630582"/>
      </dsp:txXfrm>
    </dsp:sp>
    <dsp:sp modelId="{43E68EB7-3237-473C-92B2-AB1E2C6526CE}">
      <dsp:nvSpPr>
        <dsp:cNvPr id="0" name=""/>
        <dsp:cNvSpPr/>
      </dsp:nvSpPr>
      <dsp:spPr>
        <a:xfrm>
          <a:off x="3345639" y="1902754"/>
          <a:ext cx="2717636" cy="1630582"/>
        </a:xfrm>
        <a:prstGeom prst="rect">
          <a:avLst/>
        </a:prstGeom>
        <a:solidFill>
          <a:schemeClr val="accent1">
            <a:shade val="50000"/>
            <a:hueOff val="-18068"/>
            <a:satOff val="-26177"/>
            <a:lumOff val="251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Sustainability</a:t>
          </a:r>
        </a:p>
        <a:p>
          <a:pPr marL="0" lvl="0" indent="0" algn="ctr" defTabSz="844550">
            <a:lnSpc>
              <a:spcPct val="90000"/>
            </a:lnSpc>
            <a:spcBef>
              <a:spcPct val="0"/>
            </a:spcBef>
            <a:spcAft>
              <a:spcPct val="35000"/>
            </a:spcAft>
            <a:buNone/>
          </a:pPr>
          <a:r>
            <a:rPr lang="en-GB" sz="1900" kern="1200" dirty="0"/>
            <a:t>- Consider climate change and environmental responsibilities</a:t>
          </a:r>
        </a:p>
      </dsp:txBody>
      <dsp:txXfrm>
        <a:off x="3345639" y="1902754"/>
        <a:ext cx="2717636" cy="16305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8B153-234C-463B-AAF3-2CCDDBCAE6C9}">
      <dsp:nvSpPr>
        <dsp:cNvPr id="0" name=""/>
        <dsp:cNvSpPr/>
      </dsp:nvSpPr>
      <dsp:spPr>
        <a:xfrm>
          <a:off x="3429857" y="1718"/>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susceptibility</a:t>
          </a:r>
          <a:endParaRPr lang="en-GB" sz="900" kern="1200" dirty="0"/>
        </a:p>
        <a:p>
          <a:pPr marL="0" lvl="0" indent="0" algn="ctr" defTabSz="400050">
            <a:lnSpc>
              <a:spcPct val="90000"/>
            </a:lnSpc>
            <a:spcBef>
              <a:spcPct val="0"/>
            </a:spcBef>
            <a:spcAft>
              <a:spcPct val="35000"/>
            </a:spcAft>
            <a:buNone/>
          </a:pPr>
          <a:r>
            <a:rPr lang="en-GB" sz="900" i="1" kern="1200" dirty="0"/>
            <a:t>"Could I develop diabetes?"</a:t>
          </a:r>
          <a:endParaRPr lang="en-GB" sz="900" kern="1200" dirty="0"/>
        </a:p>
      </dsp:txBody>
      <dsp:txXfrm>
        <a:off x="3469124" y="40985"/>
        <a:ext cx="1158982" cy="725851"/>
      </dsp:txXfrm>
    </dsp:sp>
    <dsp:sp modelId="{E0387055-0469-456F-9ACD-969273AEED02}">
      <dsp:nvSpPr>
        <dsp:cNvPr id="0" name=""/>
        <dsp:cNvSpPr/>
      </dsp:nvSpPr>
      <dsp:spPr>
        <a:xfrm>
          <a:off x="2154939" y="403911"/>
          <a:ext cx="3787351" cy="3787351"/>
        </a:xfrm>
        <a:custGeom>
          <a:avLst/>
          <a:gdLst/>
          <a:ahLst/>
          <a:cxnLst/>
          <a:rect l="0" t="0" r="0" b="0"/>
          <a:pathLst>
            <a:path>
              <a:moveTo>
                <a:pt x="2520327" y="106690"/>
              </a:moveTo>
              <a:arcTo wR="1893675" hR="1893675" stAng="17359471"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5412FBE-8C2E-4D85-A4F4-E377FA696820}">
      <dsp:nvSpPr>
        <dsp:cNvPr id="0" name=""/>
        <dsp:cNvSpPr/>
      </dsp:nvSpPr>
      <dsp:spPr>
        <a:xfrm>
          <a:off x="5069828" y="948556"/>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severity</a:t>
          </a:r>
          <a:endParaRPr lang="en-GB" sz="900" kern="1200" dirty="0"/>
        </a:p>
        <a:p>
          <a:pPr marL="0" lvl="0" indent="0" algn="ctr" defTabSz="400050">
            <a:lnSpc>
              <a:spcPct val="90000"/>
            </a:lnSpc>
            <a:spcBef>
              <a:spcPct val="0"/>
            </a:spcBef>
            <a:spcAft>
              <a:spcPct val="35000"/>
            </a:spcAft>
            <a:buNone/>
          </a:pPr>
          <a:r>
            <a:rPr lang="en-GB" sz="900" i="1" kern="1200" dirty="0"/>
            <a:t>"What would diabetes mean for me?"</a:t>
          </a:r>
          <a:endParaRPr lang="en-GB" sz="900" kern="1200" dirty="0"/>
        </a:p>
      </dsp:txBody>
      <dsp:txXfrm>
        <a:off x="5109095" y="987823"/>
        <a:ext cx="1158982" cy="725851"/>
      </dsp:txXfrm>
    </dsp:sp>
    <dsp:sp modelId="{58ACAE0E-2778-4E59-8AA9-9EFCE9AA4735}">
      <dsp:nvSpPr>
        <dsp:cNvPr id="0" name=""/>
        <dsp:cNvSpPr/>
      </dsp:nvSpPr>
      <dsp:spPr>
        <a:xfrm>
          <a:off x="2154939" y="403911"/>
          <a:ext cx="3787351" cy="3787351"/>
        </a:xfrm>
        <a:custGeom>
          <a:avLst/>
          <a:gdLst/>
          <a:ahLst/>
          <a:cxnLst/>
          <a:rect l="0" t="0" r="0" b="0"/>
          <a:pathLst>
            <a:path>
              <a:moveTo>
                <a:pt x="3710440" y="1359472"/>
              </a:moveTo>
              <a:arcTo wR="1893675" hR="1893675" stAng="20616870" swAng="1966260"/>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98BD3C7C-8021-4C46-818A-B6EB3D5751DA}">
      <dsp:nvSpPr>
        <dsp:cNvPr id="0" name=""/>
        <dsp:cNvSpPr/>
      </dsp:nvSpPr>
      <dsp:spPr>
        <a:xfrm>
          <a:off x="5069828" y="2842231"/>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benefits</a:t>
          </a:r>
          <a:endParaRPr lang="en-GB" sz="900" kern="1200" dirty="0"/>
        </a:p>
        <a:p>
          <a:pPr marL="0" lvl="0" indent="0" algn="ctr" defTabSz="400050">
            <a:lnSpc>
              <a:spcPct val="90000"/>
            </a:lnSpc>
            <a:spcBef>
              <a:spcPct val="0"/>
            </a:spcBef>
            <a:spcAft>
              <a:spcPct val="35000"/>
            </a:spcAft>
            <a:buNone/>
          </a:pPr>
          <a:r>
            <a:rPr lang="en-GB" sz="900" i="1" kern="1200" dirty="0"/>
            <a:t>"Will changing my lifestyle help?"</a:t>
          </a:r>
          <a:endParaRPr lang="en-GB" sz="900" kern="1200" dirty="0"/>
        </a:p>
      </dsp:txBody>
      <dsp:txXfrm>
        <a:off x="5109095" y="2881498"/>
        <a:ext cx="1158982" cy="725851"/>
      </dsp:txXfrm>
    </dsp:sp>
    <dsp:sp modelId="{CF04A614-3A8F-4BAB-9C7F-7AAFA8354EC6}">
      <dsp:nvSpPr>
        <dsp:cNvPr id="0" name=""/>
        <dsp:cNvSpPr/>
      </dsp:nvSpPr>
      <dsp:spPr>
        <a:xfrm>
          <a:off x="2154939" y="403911"/>
          <a:ext cx="3787351" cy="3787351"/>
        </a:xfrm>
        <a:custGeom>
          <a:avLst/>
          <a:gdLst/>
          <a:ahLst/>
          <a:cxnLst/>
          <a:rect l="0" t="0" r="0" b="0"/>
          <a:pathLst>
            <a:path>
              <a:moveTo>
                <a:pt x="3216664" y="3248558"/>
              </a:moveTo>
              <a:arcTo wR="1893675" hR="1893675" stAng="2740943"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224B00CC-159D-4683-80D1-7383D870B68E}">
      <dsp:nvSpPr>
        <dsp:cNvPr id="0" name=""/>
        <dsp:cNvSpPr/>
      </dsp:nvSpPr>
      <dsp:spPr>
        <a:xfrm>
          <a:off x="3429857" y="3789069"/>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barriers</a:t>
          </a:r>
          <a:endParaRPr lang="en-GB" sz="900" kern="1200" dirty="0"/>
        </a:p>
        <a:p>
          <a:pPr marL="0" lvl="0" indent="0" algn="ctr" defTabSz="400050">
            <a:lnSpc>
              <a:spcPct val="90000"/>
            </a:lnSpc>
            <a:spcBef>
              <a:spcPct val="0"/>
            </a:spcBef>
            <a:spcAft>
              <a:spcPct val="35000"/>
            </a:spcAft>
            <a:buNone/>
          </a:pPr>
          <a:r>
            <a:rPr lang="en-GB" sz="900" i="1" kern="1200" dirty="0"/>
            <a:t>"What makes change difficult?"</a:t>
          </a:r>
          <a:endParaRPr lang="en-GB" sz="900" kern="1200" dirty="0"/>
        </a:p>
      </dsp:txBody>
      <dsp:txXfrm>
        <a:off x="3469124" y="3828336"/>
        <a:ext cx="1158982" cy="725851"/>
      </dsp:txXfrm>
    </dsp:sp>
    <dsp:sp modelId="{8FAFAF54-0640-4CE2-A354-D0776B0A029B}">
      <dsp:nvSpPr>
        <dsp:cNvPr id="0" name=""/>
        <dsp:cNvSpPr/>
      </dsp:nvSpPr>
      <dsp:spPr>
        <a:xfrm>
          <a:off x="2154939" y="403911"/>
          <a:ext cx="3787351" cy="3787351"/>
        </a:xfrm>
        <a:custGeom>
          <a:avLst/>
          <a:gdLst/>
          <a:ahLst/>
          <a:cxnLst/>
          <a:rect l="0" t="0" r="0" b="0"/>
          <a:pathLst>
            <a:path>
              <a:moveTo>
                <a:pt x="1267023" y="3680660"/>
              </a:moveTo>
              <a:arcTo wR="1893675" hR="1893675" stAng="6559471"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1E0304F4-EB2F-4A2D-8C13-72D5B8B5EAC3}">
      <dsp:nvSpPr>
        <dsp:cNvPr id="0" name=""/>
        <dsp:cNvSpPr/>
      </dsp:nvSpPr>
      <dsp:spPr>
        <a:xfrm>
          <a:off x="1789886" y="2842231"/>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Cues to action</a:t>
          </a:r>
          <a:endParaRPr lang="en-GB" sz="900" kern="1200" dirty="0"/>
        </a:p>
        <a:p>
          <a:pPr marL="0" lvl="0" indent="0" algn="ctr" defTabSz="400050">
            <a:lnSpc>
              <a:spcPct val="90000"/>
            </a:lnSpc>
            <a:spcBef>
              <a:spcPct val="0"/>
            </a:spcBef>
            <a:spcAft>
              <a:spcPct val="35000"/>
            </a:spcAft>
            <a:buNone/>
          </a:pPr>
          <a:r>
            <a:rPr lang="en-GB" sz="900" i="1" kern="1200" dirty="0"/>
            <a:t>"What prompts me to act?"</a:t>
          </a:r>
          <a:endParaRPr lang="en-GB" sz="900" kern="1200" dirty="0"/>
        </a:p>
      </dsp:txBody>
      <dsp:txXfrm>
        <a:off x="1829153" y="2881498"/>
        <a:ext cx="1158982" cy="725851"/>
      </dsp:txXfrm>
    </dsp:sp>
    <dsp:sp modelId="{277C1778-2B51-459D-B745-0C05BF509B32}">
      <dsp:nvSpPr>
        <dsp:cNvPr id="0" name=""/>
        <dsp:cNvSpPr/>
      </dsp:nvSpPr>
      <dsp:spPr>
        <a:xfrm>
          <a:off x="2154939" y="403911"/>
          <a:ext cx="3787351" cy="3787351"/>
        </a:xfrm>
        <a:custGeom>
          <a:avLst/>
          <a:gdLst/>
          <a:ahLst/>
          <a:cxnLst/>
          <a:rect l="0" t="0" r="0" b="0"/>
          <a:pathLst>
            <a:path>
              <a:moveTo>
                <a:pt x="76910" y="2427878"/>
              </a:moveTo>
              <a:arcTo wR="1893675" hR="1893675" stAng="9816870" swAng="1966260"/>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6882BCED-0393-40DA-978E-E81BDE6CCFB1}">
      <dsp:nvSpPr>
        <dsp:cNvPr id="0" name=""/>
        <dsp:cNvSpPr/>
      </dsp:nvSpPr>
      <dsp:spPr>
        <a:xfrm>
          <a:off x="1789886" y="948556"/>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Self-efficacy</a:t>
          </a:r>
          <a:endParaRPr lang="en-GB" sz="900" kern="1200" dirty="0"/>
        </a:p>
        <a:p>
          <a:pPr marL="0" lvl="0" indent="0" algn="ctr" defTabSz="400050">
            <a:lnSpc>
              <a:spcPct val="90000"/>
            </a:lnSpc>
            <a:spcBef>
              <a:spcPct val="0"/>
            </a:spcBef>
            <a:spcAft>
              <a:spcPct val="35000"/>
            </a:spcAft>
            <a:buNone/>
          </a:pPr>
          <a:r>
            <a:rPr lang="en-GB" sz="900" i="1" kern="1200" dirty="0"/>
            <a:t>"Can I actually change?"</a:t>
          </a:r>
          <a:endParaRPr lang="en-GB" sz="900" kern="1200" dirty="0"/>
        </a:p>
      </dsp:txBody>
      <dsp:txXfrm>
        <a:off x="1829153" y="987823"/>
        <a:ext cx="1158982" cy="725851"/>
      </dsp:txXfrm>
    </dsp:sp>
    <dsp:sp modelId="{F98DC58A-CE46-4917-AA68-85C7CC22927C}">
      <dsp:nvSpPr>
        <dsp:cNvPr id="0" name=""/>
        <dsp:cNvSpPr/>
      </dsp:nvSpPr>
      <dsp:spPr>
        <a:xfrm>
          <a:off x="2154939" y="403911"/>
          <a:ext cx="3787351" cy="3787351"/>
        </a:xfrm>
        <a:custGeom>
          <a:avLst/>
          <a:gdLst/>
          <a:ahLst/>
          <a:cxnLst/>
          <a:rect l="0" t="0" r="0" b="0"/>
          <a:pathLst>
            <a:path>
              <a:moveTo>
                <a:pt x="570686" y="538792"/>
              </a:moveTo>
              <a:arcTo wR="1893675" hR="1893675" stAng="13540943"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93309-2DAB-43B1-AAC6-7C5D855CC7A6}">
      <dsp:nvSpPr>
        <dsp:cNvPr id="0" name=""/>
        <dsp:cNvSpPr/>
      </dsp:nvSpPr>
      <dsp:spPr>
        <a:xfrm>
          <a:off x="645" y="181925"/>
          <a:ext cx="2517682" cy="151060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1.5m primary care referrals </a:t>
          </a:r>
        </a:p>
        <a:p>
          <a:pPr marL="0" lvl="0" indent="0" algn="ctr" defTabSz="844550">
            <a:lnSpc>
              <a:spcPct val="90000"/>
            </a:lnSpc>
            <a:spcBef>
              <a:spcPct val="0"/>
            </a:spcBef>
            <a:spcAft>
              <a:spcPct val="35000"/>
            </a:spcAft>
            <a:buNone/>
          </a:pPr>
          <a:r>
            <a:rPr lang="en-GB" sz="1900" kern="1200" dirty="0"/>
            <a:t>2023/24</a:t>
          </a:r>
        </a:p>
      </dsp:txBody>
      <dsp:txXfrm>
        <a:off x="645" y="181925"/>
        <a:ext cx="2517682" cy="1510609"/>
      </dsp:txXfrm>
    </dsp:sp>
    <dsp:sp modelId="{B39B0FE1-8717-4397-B7B7-A43DFB73BD5B}">
      <dsp:nvSpPr>
        <dsp:cNvPr id="0" name=""/>
        <dsp:cNvSpPr/>
      </dsp:nvSpPr>
      <dsp:spPr>
        <a:xfrm>
          <a:off x="2770096" y="181925"/>
          <a:ext cx="2517682" cy="1510609"/>
        </a:xfrm>
        <a:prstGeom prst="rect">
          <a:avLst/>
        </a:prstGeom>
        <a:solidFill>
          <a:schemeClr val="accent4">
            <a:hueOff val="886254"/>
            <a:satOff val="321"/>
            <a:lumOff val="-26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600,000 people joined</a:t>
          </a:r>
        </a:p>
        <a:p>
          <a:pPr marL="0" lvl="0" indent="0" algn="ctr" defTabSz="844550">
            <a:lnSpc>
              <a:spcPct val="90000"/>
            </a:lnSpc>
            <a:spcBef>
              <a:spcPct val="0"/>
            </a:spcBef>
            <a:spcAft>
              <a:spcPct val="35000"/>
            </a:spcAft>
            <a:buNone/>
          </a:pPr>
          <a:r>
            <a:rPr lang="en-GB" sz="1900" kern="1200" dirty="0"/>
            <a:t>2023/24</a:t>
          </a:r>
        </a:p>
      </dsp:txBody>
      <dsp:txXfrm>
        <a:off x="2770096" y="181925"/>
        <a:ext cx="2517682" cy="1510609"/>
      </dsp:txXfrm>
    </dsp:sp>
    <dsp:sp modelId="{1A8F0277-28BF-484B-BADB-323E01415676}">
      <dsp:nvSpPr>
        <dsp:cNvPr id="0" name=""/>
        <dsp:cNvSpPr/>
      </dsp:nvSpPr>
      <dsp:spPr>
        <a:xfrm>
          <a:off x="645" y="1944303"/>
          <a:ext cx="2517682" cy="1510609"/>
        </a:xfrm>
        <a:prstGeom prst="rect">
          <a:avLst/>
        </a:prstGeom>
        <a:solidFill>
          <a:schemeClr val="accent4">
            <a:hueOff val="1772507"/>
            <a:satOff val="641"/>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37% relative reduction in diabetes incidence among completers</a:t>
          </a:r>
        </a:p>
      </dsp:txBody>
      <dsp:txXfrm>
        <a:off x="645" y="1944303"/>
        <a:ext cx="2517682" cy="1510609"/>
      </dsp:txXfrm>
    </dsp:sp>
    <dsp:sp modelId="{6AB73F13-1715-4263-A156-7A87763F8BD0}">
      <dsp:nvSpPr>
        <dsp:cNvPr id="0" name=""/>
        <dsp:cNvSpPr/>
      </dsp:nvSpPr>
      <dsp:spPr>
        <a:xfrm>
          <a:off x="2770096" y="1944303"/>
          <a:ext cx="2517682" cy="1510609"/>
        </a:xfrm>
        <a:prstGeom prst="rect">
          <a:avLst/>
        </a:prstGeom>
        <a:solidFill>
          <a:schemeClr val="accent4">
            <a:hueOff val="2658761"/>
            <a:satOff val="962"/>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7% population reduction in incidence</a:t>
          </a:r>
        </a:p>
        <a:p>
          <a:pPr marL="0" lvl="0" indent="0" algn="ctr" defTabSz="844550">
            <a:lnSpc>
              <a:spcPct val="90000"/>
            </a:lnSpc>
            <a:spcBef>
              <a:spcPct val="0"/>
            </a:spcBef>
            <a:spcAft>
              <a:spcPct val="35000"/>
            </a:spcAft>
            <a:buNone/>
          </a:pPr>
          <a:r>
            <a:rPr lang="en-GB" sz="1900" kern="1200" dirty="0"/>
            <a:t>(NHS England, 2025)</a:t>
          </a:r>
        </a:p>
      </dsp:txBody>
      <dsp:txXfrm>
        <a:off x="2770096" y="1944303"/>
        <a:ext cx="2517682" cy="15106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D1F3B-C202-4CFE-BA44-A0F31343D55D}">
      <dsp:nvSpPr>
        <dsp:cNvPr id="0" name=""/>
        <dsp:cNvSpPr/>
      </dsp:nvSpPr>
      <dsp:spPr>
        <a:xfrm>
          <a:off x="868641" y="0"/>
          <a:ext cx="1638732" cy="910406"/>
        </a:xfrm>
        <a:prstGeom prst="roundRect">
          <a:avLst>
            <a:gd name="adj" fmla="val 10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Weaknesses</a:t>
          </a:r>
        </a:p>
      </dsp:txBody>
      <dsp:txXfrm>
        <a:off x="895306" y="26665"/>
        <a:ext cx="1585402" cy="857076"/>
      </dsp:txXfrm>
    </dsp:sp>
    <dsp:sp modelId="{70F559EC-090D-4BDD-85A2-1BE745F4AED2}">
      <dsp:nvSpPr>
        <dsp:cNvPr id="0" name=""/>
        <dsp:cNvSpPr/>
      </dsp:nvSpPr>
      <dsp:spPr>
        <a:xfrm>
          <a:off x="3235699" y="0"/>
          <a:ext cx="1638732" cy="910406"/>
        </a:xfrm>
        <a:prstGeom prst="roundRect">
          <a:avLst>
            <a:gd name="adj" fmla="val 10000"/>
          </a:avLst>
        </a:prstGeom>
        <a:solidFill>
          <a:schemeClr val="accent5">
            <a:tint val="40000"/>
            <a:alpha val="90000"/>
            <a:hueOff val="2009672"/>
            <a:satOff val="19"/>
            <a:lumOff val="154"/>
            <a:alphaOff val="0"/>
          </a:schemeClr>
        </a:solidFill>
        <a:ln w="19050" cap="rnd" cmpd="sng" algn="ctr">
          <a:solidFill>
            <a:schemeClr val="accent5">
              <a:tint val="40000"/>
              <a:alpha val="90000"/>
              <a:hueOff val="2009672"/>
              <a:satOff val="19"/>
              <a:lumOff val="1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Strengths</a:t>
          </a:r>
        </a:p>
      </dsp:txBody>
      <dsp:txXfrm>
        <a:off x="3262364" y="26665"/>
        <a:ext cx="1585402" cy="857076"/>
      </dsp:txXfrm>
    </dsp:sp>
    <dsp:sp modelId="{81B73236-9EDE-48EA-B78A-4C34AE32D684}">
      <dsp:nvSpPr>
        <dsp:cNvPr id="0" name=""/>
        <dsp:cNvSpPr/>
      </dsp:nvSpPr>
      <dsp:spPr>
        <a:xfrm>
          <a:off x="2530133" y="3869228"/>
          <a:ext cx="682805" cy="682805"/>
        </a:xfrm>
        <a:prstGeom prst="triangle">
          <a:avLst/>
        </a:prstGeom>
        <a:solidFill>
          <a:schemeClr val="accent5">
            <a:tint val="40000"/>
            <a:alpha val="90000"/>
            <a:hueOff val="4019344"/>
            <a:satOff val="39"/>
            <a:lumOff val="309"/>
            <a:alphaOff val="0"/>
          </a:schemeClr>
        </a:solidFill>
        <a:ln w="19050" cap="rnd" cmpd="sng" algn="ctr">
          <a:solidFill>
            <a:schemeClr val="accent5">
              <a:tint val="40000"/>
              <a:alpha val="90000"/>
              <a:hueOff val="4019344"/>
              <a:satOff val="39"/>
              <a:lumOff val="309"/>
              <a:alphaOff val="0"/>
            </a:schemeClr>
          </a:solidFill>
          <a:prstDash val="solid"/>
        </a:ln>
        <a:effectLst/>
      </dsp:spPr>
      <dsp:style>
        <a:lnRef idx="2">
          <a:scrgbClr r="0" g="0" b="0"/>
        </a:lnRef>
        <a:fillRef idx="1">
          <a:scrgbClr r="0" g="0" b="0"/>
        </a:fillRef>
        <a:effectRef idx="0">
          <a:scrgbClr r="0" g="0" b="0"/>
        </a:effectRef>
        <a:fontRef idx="minor"/>
      </dsp:style>
    </dsp:sp>
    <dsp:sp modelId="{636168BF-95C0-413A-B024-FC584A98A927}">
      <dsp:nvSpPr>
        <dsp:cNvPr id="0" name=""/>
        <dsp:cNvSpPr/>
      </dsp:nvSpPr>
      <dsp:spPr>
        <a:xfrm rot="240000">
          <a:off x="822495" y="3576639"/>
          <a:ext cx="4098081" cy="286565"/>
        </a:xfrm>
        <a:prstGeom prst="rect">
          <a:avLst/>
        </a:prstGeom>
        <a:solidFill>
          <a:schemeClr val="accent5">
            <a:tint val="40000"/>
            <a:alpha val="90000"/>
            <a:hueOff val="6029015"/>
            <a:satOff val="58"/>
            <a:lumOff val="463"/>
            <a:alphaOff val="0"/>
          </a:schemeClr>
        </a:solidFill>
        <a:ln w="19050" cap="rnd" cmpd="sng" algn="ctr">
          <a:solidFill>
            <a:schemeClr val="accent5">
              <a:tint val="40000"/>
              <a:alpha val="90000"/>
              <a:hueOff val="6029015"/>
              <a:satOff val="58"/>
              <a:lumOff val="463"/>
              <a:alphaOff val="0"/>
            </a:schemeClr>
          </a:solidFill>
          <a:prstDash val="solid"/>
        </a:ln>
        <a:effectLst/>
      </dsp:spPr>
      <dsp:style>
        <a:lnRef idx="2">
          <a:scrgbClr r="0" g="0" b="0"/>
        </a:lnRef>
        <a:fillRef idx="1">
          <a:scrgbClr r="0" g="0" b="0"/>
        </a:fillRef>
        <a:effectRef idx="0">
          <a:scrgbClr r="0" g="0" b="0"/>
        </a:effectRef>
        <a:fontRef idx="minor"/>
      </dsp:style>
    </dsp:sp>
    <dsp:sp modelId="{5D3EB863-5060-4AB1-89E8-9832847C3FE0}">
      <dsp:nvSpPr>
        <dsp:cNvPr id="0" name=""/>
        <dsp:cNvSpPr/>
      </dsp:nvSpPr>
      <dsp:spPr>
        <a:xfrm rot="240000">
          <a:off x="3287447" y="3060380"/>
          <a:ext cx="1626276" cy="561625"/>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Multiple delivery formats</a:t>
          </a:r>
        </a:p>
      </dsp:txBody>
      <dsp:txXfrm>
        <a:off x="3314863" y="3087796"/>
        <a:ext cx="1571444" cy="506793"/>
      </dsp:txXfrm>
    </dsp:sp>
    <dsp:sp modelId="{33DB0810-8690-4426-9D3B-261F3CC11100}">
      <dsp:nvSpPr>
        <dsp:cNvPr id="0" name=""/>
        <dsp:cNvSpPr/>
      </dsp:nvSpPr>
      <dsp:spPr>
        <a:xfrm rot="240000">
          <a:off x="3332967" y="2459511"/>
          <a:ext cx="1626276" cy="561625"/>
        </a:xfrm>
        <a:prstGeom prst="roundRect">
          <a:avLst/>
        </a:prstGeom>
        <a:solidFill>
          <a:schemeClr val="accent5">
            <a:hueOff val="1039540"/>
            <a:satOff val="-669"/>
            <a:lumOff val="4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Behaviour change support</a:t>
          </a:r>
        </a:p>
      </dsp:txBody>
      <dsp:txXfrm>
        <a:off x="3360383" y="2486927"/>
        <a:ext cx="1571444" cy="506793"/>
      </dsp:txXfrm>
    </dsp:sp>
    <dsp:sp modelId="{79C93B37-B9E1-45FF-8ACB-EA7B868899A2}">
      <dsp:nvSpPr>
        <dsp:cNvPr id="0" name=""/>
        <dsp:cNvSpPr/>
      </dsp:nvSpPr>
      <dsp:spPr>
        <a:xfrm rot="240000">
          <a:off x="3378487" y="1858643"/>
          <a:ext cx="1626276" cy="561625"/>
        </a:xfrm>
        <a:prstGeom prst="roundRect">
          <a:avLst/>
        </a:prstGeom>
        <a:solidFill>
          <a:schemeClr val="accent5">
            <a:hueOff val="2079079"/>
            <a:satOff val="-1338"/>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Preventative approach</a:t>
          </a:r>
        </a:p>
      </dsp:txBody>
      <dsp:txXfrm>
        <a:off x="3405903" y="1886059"/>
        <a:ext cx="1571444" cy="506793"/>
      </dsp:txXfrm>
    </dsp:sp>
    <dsp:sp modelId="{235A78E2-7A6B-4FF3-81AF-6023B21D0B2A}">
      <dsp:nvSpPr>
        <dsp:cNvPr id="0" name=""/>
        <dsp:cNvSpPr/>
      </dsp:nvSpPr>
      <dsp:spPr>
        <a:xfrm rot="240000">
          <a:off x="3424008" y="1257774"/>
          <a:ext cx="1626276" cy="561625"/>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Evidence of reduced diabetes incidence</a:t>
          </a:r>
        </a:p>
      </dsp:txBody>
      <dsp:txXfrm>
        <a:off x="3451424" y="1285190"/>
        <a:ext cx="1571444" cy="506793"/>
      </dsp:txXfrm>
    </dsp:sp>
    <dsp:sp modelId="{3FE01E50-EBA6-4A7B-932D-456292735F86}">
      <dsp:nvSpPr>
        <dsp:cNvPr id="0" name=""/>
        <dsp:cNvSpPr/>
      </dsp:nvSpPr>
      <dsp:spPr>
        <a:xfrm rot="240000">
          <a:off x="920389" y="2896506"/>
          <a:ext cx="1626276" cy="561625"/>
        </a:xfrm>
        <a:prstGeom prst="roundRect">
          <a:avLst/>
        </a:prstGeom>
        <a:solidFill>
          <a:schemeClr val="accent5">
            <a:hueOff val="4158159"/>
            <a:satOff val="-2675"/>
            <a:lumOff val="18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Unequal engagement</a:t>
          </a:r>
        </a:p>
      </dsp:txBody>
      <dsp:txXfrm>
        <a:off x="947805" y="2923922"/>
        <a:ext cx="1571444" cy="506793"/>
      </dsp:txXfrm>
    </dsp:sp>
    <dsp:sp modelId="{4897B8BF-3A56-427A-BDAC-A367F8E7D4F1}">
      <dsp:nvSpPr>
        <dsp:cNvPr id="0" name=""/>
        <dsp:cNvSpPr/>
      </dsp:nvSpPr>
      <dsp:spPr>
        <a:xfrm rot="240000">
          <a:off x="965909" y="2295638"/>
          <a:ext cx="1626276" cy="561625"/>
        </a:xfrm>
        <a:prstGeom prst="roundRect">
          <a:avLst/>
        </a:prstGeom>
        <a:solidFill>
          <a:schemeClr val="accent5">
            <a:hueOff val="5197698"/>
            <a:satOff val="-3344"/>
            <a:lumOff val="228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Digital exclusion</a:t>
          </a:r>
        </a:p>
      </dsp:txBody>
      <dsp:txXfrm>
        <a:off x="993325" y="2323054"/>
        <a:ext cx="1571444" cy="506793"/>
      </dsp:txXfrm>
    </dsp:sp>
    <dsp:sp modelId="{49B17184-34BD-4959-A4B0-8AC2B5186AF4}">
      <dsp:nvSpPr>
        <dsp:cNvPr id="0" name=""/>
        <dsp:cNvSpPr/>
      </dsp:nvSpPr>
      <dsp:spPr>
        <a:xfrm rot="240000">
          <a:off x="1011430" y="1694769"/>
          <a:ext cx="1626276" cy="561625"/>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Individual responsibility can overshadow wider determinants</a:t>
          </a:r>
        </a:p>
      </dsp:txBody>
      <dsp:txXfrm>
        <a:off x="1038846" y="1722185"/>
        <a:ext cx="1571444" cy="5067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B1B7F9-B4E9-4724-A558-6B72FBE3BE9F}">
      <dsp:nvSpPr>
        <dsp:cNvPr id="0" name=""/>
        <dsp:cNvSpPr/>
      </dsp:nvSpPr>
      <dsp:spPr>
        <a:xfrm>
          <a:off x="0" y="118808"/>
          <a:ext cx="9220355" cy="52767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Target inequalities</a:t>
          </a:r>
        </a:p>
      </dsp:txBody>
      <dsp:txXfrm>
        <a:off x="25759" y="144567"/>
        <a:ext cx="9168837" cy="476152"/>
      </dsp:txXfrm>
    </dsp:sp>
    <dsp:sp modelId="{3FABB53C-4654-41DE-92EF-8F4D28ADC50B}">
      <dsp:nvSpPr>
        <dsp:cNvPr id="0" name=""/>
        <dsp:cNvSpPr/>
      </dsp:nvSpPr>
      <dsp:spPr>
        <a:xfrm>
          <a:off x="0" y="64647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Use targeted outreach in underserved communities</a:t>
          </a:r>
        </a:p>
        <a:p>
          <a:pPr marL="171450" lvl="1" indent="-171450" algn="l" defTabSz="755650">
            <a:lnSpc>
              <a:spcPct val="90000"/>
            </a:lnSpc>
            <a:spcBef>
              <a:spcPct val="0"/>
            </a:spcBef>
            <a:spcAft>
              <a:spcPct val="20000"/>
            </a:spcAft>
            <a:buNone/>
          </a:pPr>
          <a:r>
            <a:rPr lang="en-GB" sz="1700" kern="1200" dirty="0"/>
            <a:t>Later-stage participation can be uneven.</a:t>
          </a:r>
        </a:p>
      </dsp:txBody>
      <dsp:txXfrm>
        <a:off x="0" y="646478"/>
        <a:ext cx="9220355" cy="592020"/>
      </dsp:txXfrm>
    </dsp:sp>
    <dsp:sp modelId="{3564CE53-163C-4837-9DE2-5181CFABE071}">
      <dsp:nvSpPr>
        <dsp:cNvPr id="0" name=""/>
        <dsp:cNvSpPr/>
      </dsp:nvSpPr>
      <dsp:spPr>
        <a:xfrm>
          <a:off x="0" y="1238498"/>
          <a:ext cx="9220355" cy="52767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Increase choice</a:t>
          </a:r>
        </a:p>
      </dsp:txBody>
      <dsp:txXfrm>
        <a:off x="25759" y="1264257"/>
        <a:ext cx="9168837" cy="476152"/>
      </dsp:txXfrm>
    </dsp:sp>
    <dsp:sp modelId="{2754D1C5-BECA-46D6-B830-144660887724}">
      <dsp:nvSpPr>
        <dsp:cNvPr id="0" name=""/>
        <dsp:cNvSpPr/>
      </dsp:nvSpPr>
      <dsp:spPr>
        <a:xfrm>
          <a:off x="0" y="176616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Offer face-to-face, digital and flexible delivery</a:t>
          </a:r>
        </a:p>
        <a:p>
          <a:pPr marL="171450" lvl="1" indent="-171450" algn="l" defTabSz="755650">
            <a:lnSpc>
              <a:spcPct val="90000"/>
            </a:lnSpc>
            <a:spcBef>
              <a:spcPct val="0"/>
            </a:spcBef>
            <a:spcAft>
              <a:spcPct val="20000"/>
            </a:spcAft>
            <a:buNone/>
          </a:pPr>
          <a:r>
            <a:rPr lang="en-GB" sz="1700" kern="1200" dirty="0"/>
            <a:t>Different delivery formats may reduce practical barriers.</a:t>
          </a:r>
        </a:p>
      </dsp:txBody>
      <dsp:txXfrm>
        <a:off x="0" y="1766168"/>
        <a:ext cx="9220355" cy="592020"/>
      </dsp:txXfrm>
    </dsp:sp>
    <dsp:sp modelId="{66A99334-F9F1-4D5E-BF65-581A3F8184CB}">
      <dsp:nvSpPr>
        <dsp:cNvPr id="0" name=""/>
        <dsp:cNvSpPr/>
      </dsp:nvSpPr>
      <dsp:spPr>
        <a:xfrm>
          <a:off x="0" y="2358188"/>
          <a:ext cx="9220355" cy="52767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Strengthen cultural adaption</a:t>
          </a:r>
        </a:p>
      </dsp:txBody>
      <dsp:txXfrm>
        <a:off x="25759" y="2383947"/>
        <a:ext cx="9168837" cy="476152"/>
      </dsp:txXfrm>
    </dsp:sp>
    <dsp:sp modelId="{798210B3-A906-413C-9948-434766EDC064}">
      <dsp:nvSpPr>
        <dsp:cNvPr id="0" name=""/>
        <dsp:cNvSpPr/>
      </dsp:nvSpPr>
      <dsp:spPr>
        <a:xfrm>
          <a:off x="0" y="288585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Make programmes locally and culturally relevant</a:t>
          </a:r>
        </a:p>
        <a:p>
          <a:pPr marL="171450" lvl="1" indent="-171450" algn="l" defTabSz="755650">
            <a:lnSpc>
              <a:spcPct val="90000"/>
            </a:lnSpc>
            <a:spcBef>
              <a:spcPct val="0"/>
            </a:spcBef>
            <a:spcAft>
              <a:spcPct val="20000"/>
            </a:spcAft>
            <a:buNone/>
          </a:pPr>
          <a:r>
            <a:rPr lang="en-GB" sz="1700" kern="1200" dirty="0"/>
            <a:t>Generic behaviour-change messages may not work equally across populations.</a:t>
          </a:r>
        </a:p>
      </dsp:txBody>
      <dsp:txXfrm>
        <a:off x="0" y="2885858"/>
        <a:ext cx="9220355" cy="592020"/>
      </dsp:txXfrm>
    </dsp:sp>
    <dsp:sp modelId="{4B4A74EC-5B3C-4DFE-B07B-8F3F640EB895}">
      <dsp:nvSpPr>
        <dsp:cNvPr id="0" name=""/>
        <dsp:cNvSpPr/>
      </dsp:nvSpPr>
      <dsp:spPr>
        <a:xfrm>
          <a:off x="0" y="3477878"/>
          <a:ext cx="9220355" cy="52767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Measure equity</a:t>
          </a:r>
        </a:p>
      </dsp:txBody>
      <dsp:txXfrm>
        <a:off x="25759" y="3503637"/>
        <a:ext cx="9168837" cy="476152"/>
      </dsp:txXfrm>
    </dsp:sp>
    <dsp:sp modelId="{D74DB814-EE75-4265-88CA-BBDCD49DBC15}">
      <dsp:nvSpPr>
        <dsp:cNvPr id="0" name=""/>
        <dsp:cNvSpPr/>
      </dsp:nvSpPr>
      <dsp:spPr>
        <a:xfrm>
          <a:off x="0" y="400554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Does it work? And who benefits, who doesn’t and why?</a:t>
          </a:r>
        </a:p>
        <a:p>
          <a:pPr marL="171450" lvl="1" indent="-171450" algn="l" defTabSz="755650">
            <a:lnSpc>
              <a:spcPct val="90000"/>
            </a:lnSpc>
            <a:spcBef>
              <a:spcPct val="0"/>
            </a:spcBef>
            <a:spcAft>
              <a:spcPct val="20000"/>
            </a:spcAft>
            <a:buNone/>
          </a:pPr>
          <a:r>
            <a:rPr lang="en-GB" sz="1700" kern="1200" dirty="0"/>
            <a:t>Programme success should include </a:t>
          </a:r>
          <a:r>
            <a:rPr lang="en-GB" sz="1700" b="1" kern="1200" dirty="0"/>
            <a:t>who benefits</a:t>
          </a:r>
          <a:r>
            <a:rPr lang="en-GB" sz="1700" kern="1200" dirty="0"/>
            <a:t>, not only average outcomes.</a:t>
          </a:r>
        </a:p>
      </dsp:txBody>
      <dsp:txXfrm>
        <a:off x="0" y="4005548"/>
        <a:ext cx="9220355" cy="5920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9ABB6-F2F0-46AC-8941-3243A859FDF4}">
      <dsp:nvSpPr>
        <dsp:cNvPr id="0" name=""/>
        <dsp:cNvSpPr/>
      </dsp:nvSpPr>
      <dsp:spPr>
        <a:xfrm>
          <a:off x="768089" y="1598"/>
          <a:ext cx="1929021" cy="1929021"/>
        </a:xfrm>
        <a:prstGeom prst="ellipse">
          <a:avLst/>
        </a:prstGeom>
        <a:solidFill>
          <a:schemeClr val="accent1">
            <a:alpha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06160" tIns="25400" rIns="10616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Prevent ill-health</a:t>
          </a:r>
        </a:p>
      </dsp:txBody>
      <dsp:txXfrm>
        <a:off x="1050588" y="284097"/>
        <a:ext cx="1364023" cy="1364023"/>
      </dsp:txXfrm>
    </dsp:sp>
    <dsp:sp modelId="{F91A635F-0016-47BF-AFFE-26872F12C00E}">
      <dsp:nvSpPr>
        <dsp:cNvPr id="0" name=""/>
        <dsp:cNvSpPr/>
      </dsp:nvSpPr>
      <dsp:spPr>
        <a:xfrm>
          <a:off x="2311307" y="1598"/>
          <a:ext cx="1929021" cy="1929021"/>
        </a:xfrm>
        <a:prstGeom prst="ellipse">
          <a:avLst/>
        </a:prstGeom>
        <a:solidFill>
          <a:schemeClr val="accent1">
            <a:alpha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06160" tIns="25400" rIns="10616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Support quality of life</a:t>
          </a:r>
        </a:p>
      </dsp:txBody>
      <dsp:txXfrm>
        <a:off x="2593806" y="284097"/>
        <a:ext cx="1364023" cy="1364023"/>
      </dsp:txXfrm>
    </dsp:sp>
    <dsp:sp modelId="{ADFBF537-4B3A-46CF-B1F8-F304F9FB5E08}">
      <dsp:nvSpPr>
        <dsp:cNvPr id="0" name=""/>
        <dsp:cNvSpPr/>
      </dsp:nvSpPr>
      <dsp:spPr>
        <a:xfrm>
          <a:off x="3854524" y="1598"/>
          <a:ext cx="1929021" cy="1929021"/>
        </a:xfrm>
        <a:prstGeom prst="ellipse">
          <a:avLst/>
        </a:prstGeom>
        <a:solidFill>
          <a:schemeClr val="accent1">
            <a:alpha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06160" tIns="25400" rIns="10616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Protect future capacity</a:t>
          </a:r>
        </a:p>
      </dsp:txBody>
      <dsp:txXfrm>
        <a:off x="4137023" y="284097"/>
        <a:ext cx="1364023" cy="1364023"/>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0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t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658E71-4CCD-4A6E-9A48-0C6FF48861C7}"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23EC5E-C4E7-420E-A6B7-A54D1A4E75BB}" type="slidenum">
              <a:rPr lang="en-GB" smtClean="0"/>
              <a:t>‹#›</a:t>
            </a:fld>
            <a:endParaRPr lang="en-GB"/>
          </a:p>
        </p:txBody>
      </p:sp>
    </p:spTree>
    <p:extLst>
      <p:ext uri="{BB962C8B-B14F-4D97-AF65-F5344CB8AC3E}">
        <p14:creationId xmlns:p14="http://schemas.microsoft.com/office/powerpoint/2010/main" val="3100348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23EC5E-C4E7-420E-A6B7-A54D1A4E75BB}" type="slidenum">
              <a:rPr lang="en-GB" smtClean="0"/>
              <a:t>2</a:t>
            </a:fld>
            <a:endParaRPr lang="en-GB"/>
          </a:p>
        </p:txBody>
      </p:sp>
    </p:spTree>
    <p:extLst>
      <p:ext uri="{BB962C8B-B14F-4D97-AF65-F5344CB8AC3E}">
        <p14:creationId xmlns:p14="http://schemas.microsoft.com/office/powerpoint/2010/main" val="3951633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977828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706304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203997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496536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311E02-2D74-4860-9B72-8A5400B94790}" type="datetimeFigureOut">
              <a:rPr lang="en-GB" smtClean="0"/>
              <a:t>14/10/2026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782659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660043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227731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1324765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500359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131012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130018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04437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281184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9018127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1147526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239144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032249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311E02-2D74-4860-9B72-8A5400B94790}" type="datetimeFigureOut">
              <a:rPr lang="en-GB" smtClean="0"/>
              <a:t>14/10/2026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294C105-1ED7-4AF2-AD58-54A9BF2BCB01}" type="slidenum">
              <a:rPr lang="en-GB" smtClean="0"/>
              <a:t>‹#›</a:t>
            </a:fld>
            <a:endParaRPr lang="en-GB"/>
          </a:p>
        </p:txBody>
      </p:sp>
    </p:spTree>
    <p:extLst>
      <p:ext uri="{BB962C8B-B14F-4D97-AF65-F5344CB8AC3E}">
        <p14:creationId xmlns:p14="http://schemas.microsoft.com/office/powerpoint/2010/main" val="468109905"/>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health-topics/sustainable-development?utm_source=chatgpt.com" TargetMode="External"/><Relationship Id="rId3" Type="http://schemas.openxmlformats.org/officeDocument/2006/relationships/hyperlink" Target="https://www.england.nhs.uk/long-read/performance-report-23-24/?utm_source=chatgpt.com" TargetMode="External"/><Relationship Id="rId7" Type="http://schemas.openxmlformats.org/officeDocument/2006/relationships/hyperlink" Target="https://www.who.int/activities/promoting-well-being?utm_source=chatgpt.com" TargetMode="External"/><Relationship Id="rId2" Type="http://schemas.openxmlformats.org/officeDocument/2006/relationships/hyperlink" Target="https://www.legislation.gov.uk/ukpga/2022/31?utm_source=chatgpt.com"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1506908?utm_source=chatgpt.com" TargetMode="External"/><Relationship Id="rId5" Type="http://schemas.openxmlformats.org/officeDocument/2006/relationships/hyperlink" Target="https://www.who.int/about/governance/constitution?utm_source=chatgpt.com" TargetMode="External"/><Relationship Id="rId4" Type="http://schemas.openxmlformats.org/officeDocument/2006/relationships/hyperlink" Target="https://sdgs.un.org/2030agenda?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46EA0-0758-D8B6-A8E3-8C263DC82700}"/>
              </a:ext>
            </a:extLst>
          </p:cNvPr>
          <p:cNvSpPr>
            <a:spLocks noGrp="1"/>
          </p:cNvSpPr>
          <p:nvPr>
            <p:ph type="ctrTitle"/>
          </p:nvPr>
        </p:nvSpPr>
        <p:spPr>
          <a:xfrm>
            <a:off x="1524000" y="772885"/>
            <a:ext cx="9144000" cy="3298372"/>
          </a:xfrm>
        </p:spPr>
        <p:txBody>
          <a:bodyPr>
            <a:normAutofit/>
          </a:bodyPr>
          <a:lstStyle/>
          <a:p>
            <a:pPr algn="ctr"/>
            <a:r>
              <a:rPr lang="en-GB" sz="3300" b="1" dirty="0"/>
              <a:t>Integrating Health, Wellbeing and Sustainable Development in Health and Social Care: The NHS Diabetes Prevention Programme: </a:t>
            </a:r>
            <a:br>
              <a:rPr lang="en-GB" sz="3300" b="1" dirty="0"/>
            </a:br>
            <a:r>
              <a:rPr lang="en-GB" sz="3300" b="1" dirty="0"/>
              <a:t>A case study of prevention, equity and sustainable service delivery</a:t>
            </a:r>
            <a:endParaRPr lang="en-GB" sz="8800" b="1" dirty="0"/>
          </a:p>
        </p:txBody>
      </p:sp>
      <p:sp>
        <p:nvSpPr>
          <p:cNvPr id="3" name="Subtitle 2">
            <a:extLst>
              <a:ext uri="{FF2B5EF4-FFF2-40B4-BE49-F238E27FC236}">
                <a16:creationId xmlns:a16="http://schemas.microsoft.com/office/drawing/2014/main" id="{C88D05E6-07E6-6EE2-A2DE-1AD8C4E91383}"/>
              </a:ext>
            </a:extLst>
          </p:cNvPr>
          <p:cNvSpPr>
            <a:spLocks noGrp="1"/>
          </p:cNvSpPr>
          <p:nvPr>
            <p:ph type="subTitle" idx="1"/>
          </p:nvPr>
        </p:nvSpPr>
        <p:spPr>
          <a:xfrm>
            <a:off x="1524000" y="4200752"/>
            <a:ext cx="9144000" cy="2510004"/>
          </a:xfrm>
        </p:spPr>
        <p:txBody>
          <a:bodyPr>
            <a:normAutofit/>
          </a:bodyPr>
          <a:lstStyle/>
          <a:p>
            <a:r>
              <a:rPr lang="en-GB" b="1" dirty="0">
                <a:solidFill>
                  <a:schemeClr val="accent6">
                    <a:lumMod val="60000"/>
                    <a:lumOff val="40000"/>
                  </a:schemeClr>
                </a:solidFill>
              </a:rPr>
              <a:t> student name: </a:t>
            </a:r>
            <a:r>
              <a:rPr lang="en-GB" b="1" dirty="0" err="1">
                <a:solidFill>
                  <a:schemeClr val="accent6">
                    <a:lumMod val="60000"/>
                    <a:lumOff val="40000"/>
                  </a:schemeClr>
                </a:solidFill>
              </a:rPr>
              <a:t>Hassana</a:t>
            </a:r>
            <a:r>
              <a:rPr lang="en-GB" b="1" dirty="0">
                <a:solidFill>
                  <a:schemeClr val="accent6">
                    <a:lumMod val="60000"/>
                    <a:lumOff val="40000"/>
                  </a:schemeClr>
                </a:solidFill>
              </a:rPr>
              <a:t> Allaiouti</a:t>
            </a:r>
          </a:p>
          <a:p>
            <a:r>
              <a:rPr lang="en-GB" b="1" dirty="0">
                <a:solidFill>
                  <a:schemeClr val="accent6">
                    <a:lumMod val="60000"/>
                    <a:lumOff val="40000"/>
                  </a:schemeClr>
                </a:solidFill>
              </a:rPr>
              <a:t>Student Number: 2323005</a:t>
            </a:r>
          </a:p>
          <a:p>
            <a:r>
              <a:rPr lang="en-GB" b="1" dirty="0">
                <a:solidFill>
                  <a:schemeClr val="accent6">
                    <a:lumMod val="60000"/>
                    <a:lumOff val="40000"/>
                  </a:schemeClr>
                </a:solidFill>
              </a:rPr>
              <a:t>Module </a:t>
            </a:r>
            <a:r>
              <a:rPr lang="en-GB" b="1">
                <a:solidFill>
                  <a:schemeClr val="accent6">
                    <a:lumMod val="60000"/>
                    <a:lumOff val="40000"/>
                  </a:schemeClr>
                </a:solidFill>
              </a:rPr>
              <a:t>code: BMHP6030</a:t>
            </a:r>
            <a:endParaRPr lang="en-GB" b="1" dirty="0">
              <a:solidFill>
                <a:schemeClr val="accent6">
                  <a:lumMod val="60000"/>
                  <a:lumOff val="40000"/>
                </a:schemeClr>
              </a:solidFill>
            </a:endParaRPr>
          </a:p>
          <a:p>
            <a:r>
              <a:rPr lang="en-GB" b="1" dirty="0">
                <a:solidFill>
                  <a:schemeClr val="accent6">
                    <a:lumMod val="60000"/>
                    <a:lumOff val="40000"/>
                  </a:schemeClr>
                </a:solidFill>
              </a:rPr>
              <a:t>Module Title : </a:t>
            </a:r>
            <a:r>
              <a:rPr lang="en-GB" sz="2000" b="1" dirty="0">
                <a:solidFill>
                  <a:schemeClr val="accent6">
                    <a:lumMod val="60000"/>
                    <a:lumOff val="40000"/>
                  </a:schemeClr>
                </a:solidFill>
              </a:rPr>
              <a:t>Health, Wellbeing and Sustainable Development</a:t>
            </a:r>
            <a:endParaRPr lang="en-GB" b="1" dirty="0">
              <a:solidFill>
                <a:schemeClr val="accent6">
                  <a:lumMod val="60000"/>
                  <a:lumOff val="40000"/>
                </a:schemeClr>
              </a:solidFill>
            </a:endParaRPr>
          </a:p>
          <a:p>
            <a:r>
              <a:rPr lang="en-GB" b="1" dirty="0">
                <a:solidFill>
                  <a:schemeClr val="accent6">
                    <a:lumMod val="60000"/>
                    <a:lumOff val="40000"/>
                  </a:schemeClr>
                </a:solidFill>
              </a:rPr>
              <a:t>Lecturer : Olufemi </a:t>
            </a:r>
            <a:r>
              <a:rPr lang="en-GB" b="1" dirty="0" err="1">
                <a:solidFill>
                  <a:schemeClr val="accent6">
                    <a:lumMod val="60000"/>
                    <a:lumOff val="40000"/>
                  </a:schemeClr>
                </a:solidFill>
              </a:rPr>
              <a:t>oluranti</a:t>
            </a:r>
            <a:endParaRPr lang="en-GB" b="1" dirty="0">
              <a:solidFill>
                <a:schemeClr val="accent6">
                  <a:lumMod val="60000"/>
                  <a:lumOff val="40000"/>
                </a:schemeClr>
              </a:solidFill>
            </a:endParaRPr>
          </a:p>
          <a:p>
            <a:endParaRPr lang="en-GB" dirty="0">
              <a:solidFill>
                <a:schemeClr val="accent6">
                  <a:lumMod val="60000"/>
                  <a:lumOff val="40000"/>
                </a:schemeClr>
              </a:solidFill>
            </a:endParaRPr>
          </a:p>
          <a:p>
            <a:endParaRPr lang="en-GB" dirty="0"/>
          </a:p>
        </p:txBody>
      </p:sp>
    </p:spTree>
    <p:extLst>
      <p:ext uri="{BB962C8B-B14F-4D97-AF65-F5344CB8AC3E}">
        <p14:creationId xmlns:p14="http://schemas.microsoft.com/office/powerpoint/2010/main" val="1648556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A3456-8B99-B147-E08C-C2F205C0E00A}"/>
              </a:ext>
            </a:extLst>
          </p:cNvPr>
          <p:cNvSpPr>
            <a:spLocks noGrp="1"/>
          </p:cNvSpPr>
          <p:nvPr>
            <p:ph type="title"/>
          </p:nvPr>
        </p:nvSpPr>
        <p:spPr/>
        <p:txBody>
          <a:bodyPr/>
          <a:lstStyle/>
          <a:p>
            <a:pPr algn="ctr"/>
            <a:r>
              <a:rPr lang="en-GB" b="1" dirty="0"/>
              <a:t>Why Integration Matters</a:t>
            </a:r>
          </a:p>
        </p:txBody>
      </p:sp>
      <p:sp>
        <p:nvSpPr>
          <p:cNvPr id="3" name="Content Placeholder 2">
            <a:extLst>
              <a:ext uri="{FF2B5EF4-FFF2-40B4-BE49-F238E27FC236}">
                <a16:creationId xmlns:a16="http://schemas.microsoft.com/office/drawing/2014/main" id="{47C1A6B7-1216-410C-60F1-47D8FF74A42E}"/>
              </a:ext>
            </a:extLst>
          </p:cNvPr>
          <p:cNvSpPr>
            <a:spLocks noGrp="1"/>
          </p:cNvSpPr>
          <p:nvPr>
            <p:ph idx="1"/>
          </p:nvPr>
        </p:nvSpPr>
        <p:spPr>
          <a:xfrm>
            <a:off x="2699657" y="3204927"/>
            <a:ext cx="6432020" cy="967467"/>
          </a:xfrm>
        </p:spPr>
        <p:txBody>
          <a:bodyPr>
            <a:normAutofit/>
          </a:bodyPr>
          <a:lstStyle/>
          <a:p>
            <a:pPr marL="0" indent="0" algn="ctr">
              <a:buNone/>
            </a:pPr>
            <a:r>
              <a:rPr lang="en-GB" dirty="0"/>
              <a:t>Health is influenced by biological, psychological, social, economic and environmental factors.</a:t>
            </a:r>
          </a:p>
          <a:p>
            <a:endParaRPr lang="en-GB" dirty="0"/>
          </a:p>
        </p:txBody>
      </p:sp>
      <p:sp>
        <p:nvSpPr>
          <p:cNvPr id="5" name="TextBox 4">
            <a:extLst>
              <a:ext uri="{FF2B5EF4-FFF2-40B4-BE49-F238E27FC236}">
                <a16:creationId xmlns:a16="http://schemas.microsoft.com/office/drawing/2014/main" id="{0FFF8CAC-ED84-BDC0-0E84-B4754AA64CE9}"/>
              </a:ext>
            </a:extLst>
          </p:cNvPr>
          <p:cNvSpPr txBox="1"/>
          <p:nvPr/>
        </p:nvSpPr>
        <p:spPr>
          <a:xfrm>
            <a:off x="577516" y="1304312"/>
            <a:ext cx="6930190" cy="369332"/>
          </a:xfrm>
          <a:prstGeom prst="rect">
            <a:avLst/>
          </a:prstGeom>
          <a:noFill/>
        </p:spPr>
        <p:txBody>
          <a:bodyPr wrap="square" rtlCol="0">
            <a:spAutoFit/>
          </a:bodyPr>
          <a:lstStyle/>
          <a:p>
            <a:r>
              <a:rPr lang="en-GB" b="1" u="sng" dirty="0"/>
              <a:t>From treating illness to preventing future ill health</a:t>
            </a:r>
          </a:p>
        </p:txBody>
      </p:sp>
      <p:sp>
        <p:nvSpPr>
          <p:cNvPr id="14" name="Oval 13">
            <a:extLst>
              <a:ext uri="{FF2B5EF4-FFF2-40B4-BE49-F238E27FC236}">
                <a16:creationId xmlns:a16="http://schemas.microsoft.com/office/drawing/2014/main" id="{BE38FD25-39DC-D85D-0854-D54C16210A84}"/>
              </a:ext>
            </a:extLst>
          </p:cNvPr>
          <p:cNvSpPr/>
          <p:nvPr/>
        </p:nvSpPr>
        <p:spPr>
          <a:xfrm>
            <a:off x="7551751" y="4172394"/>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16" name="Oval 15">
            <a:extLst>
              <a:ext uri="{FF2B5EF4-FFF2-40B4-BE49-F238E27FC236}">
                <a16:creationId xmlns:a16="http://schemas.microsoft.com/office/drawing/2014/main" id="{DD587FB3-B809-9479-31A2-01AE6C085376}"/>
              </a:ext>
            </a:extLst>
          </p:cNvPr>
          <p:cNvSpPr/>
          <p:nvPr/>
        </p:nvSpPr>
        <p:spPr>
          <a:xfrm>
            <a:off x="2019297" y="4193067"/>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18" name="Oval 17">
            <a:extLst>
              <a:ext uri="{FF2B5EF4-FFF2-40B4-BE49-F238E27FC236}">
                <a16:creationId xmlns:a16="http://schemas.microsoft.com/office/drawing/2014/main" id="{21E25545-F08B-261D-D1CD-8107E6A8784B}"/>
              </a:ext>
            </a:extLst>
          </p:cNvPr>
          <p:cNvSpPr/>
          <p:nvPr/>
        </p:nvSpPr>
        <p:spPr>
          <a:xfrm>
            <a:off x="7516808" y="1999700"/>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20" name="Oval 19">
            <a:extLst>
              <a:ext uri="{FF2B5EF4-FFF2-40B4-BE49-F238E27FC236}">
                <a16:creationId xmlns:a16="http://schemas.microsoft.com/office/drawing/2014/main" id="{9A3A5451-4C02-0BC7-6374-FFC07E2E452A}"/>
              </a:ext>
            </a:extLst>
          </p:cNvPr>
          <p:cNvSpPr/>
          <p:nvPr/>
        </p:nvSpPr>
        <p:spPr>
          <a:xfrm>
            <a:off x="1989793" y="2000202"/>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21" name="Arrow: Right 20">
            <a:extLst>
              <a:ext uri="{FF2B5EF4-FFF2-40B4-BE49-F238E27FC236}">
                <a16:creationId xmlns:a16="http://schemas.microsoft.com/office/drawing/2014/main" id="{ECB09155-CDD3-E663-F23A-2F532C3BE509}"/>
              </a:ext>
            </a:extLst>
          </p:cNvPr>
          <p:cNvSpPr/>
          <p:nvPr/>
        </p:nvSpPr>
        <p:spPr>
          <a:xfrm>
            <a:off x="5348472" y="2308531"/>
            <a:ext cx="2053600" cy="53455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Left 21">
            <a:extLst>
              <a:ext uri="{FF2B5EF4-FFF2-40B4-BE49-F238E27FC236}">
                <a16:creationId xmlns:a16="http://schemas.microsoft.com/office/drawing/2014/main" id="{E7268F5B-F6D3-724F-AFFA-6963314B9835}"/>
              </a:ext>
            </a:extLst>
          </p:cNvPr>
          <p:cNvSpPr/>
          <p:nvPr/>
        </p:nvSpPr>
        <p:spPr>
          <a:xfrm>
            <a:off x="5412919" y="4414558"/>
            <a:ext cx="1989153" cy="53585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3E78E972-C40B-30C2-D43B-01A33455CA16}"/>
              </a:ext>
            </a:extLst>
          </p:cNvPr>
          <p:cNvSpPr/>
          <p:nvPr/>
        </p:nvSpPr>
        <p:spPr>
          <a:xfrm>
            <a:off x="9046029" y="3229807"/>
            <a:ext cx="446314" cy="97999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E42BBEA3-87DF-A896-8B0D-39A854F86941}"/>
              </a:ext>
            </a:extLst>
          </p:cNvPr>
          <p:cNvSpPr txBox="1"/>
          <p:nvPr/>
        </p:nvSpPr>
        <p:spPr>
          <a:xfrm>
            <a:off x="2699657" y="2325122"/>
            <a:ext cx="1824217" cy="461665"/>
          </a:xfrm>
          <a:prstGeom prst="rect">
            <a:avLst/>
          </a:prstGeom>
          <a:noFill/>
        </p:spPr>
        <p:txBody>
          <a:bodyPr wrap="square" rtlCol="0">
            <a:spAutoFit/>
          </a:bodyPr>
          <a:lstStyle/>
          <a:p>
            <a:r>
              <a:rPr lang="en-GB" sz="2400" b="1" dirty="0"/>
              <a:t>TREATMENT</a:t>
            </a:r>
          </a:p>
        </p:txBody>
      </p:sp>
      <p:sp>
        <p:nvSpPr>
          <p:cNvPr id="26" name="TextBox 25">
            <a:extLst>
              <a:ext uri="{FF2B5EF4-FFF2-40B4-BE49-F238E27FC236}">
                <a16:creationId xmlns:a16="http://schemas.microsoft.com/office/drawing/2014/main" id="{781A2FB4-D1A4-F3D4-BC50-92F3208E5765}"/>
              </a:ext>
            </a:extLst>
          </p:cNvPr>
          <p:cNvSpPr txBox="1"/>
          <p:nvPr/>
        </p:nvSpPr>
        <p:spPr>
          <a:xfrm>
            <a:off x="8044541" y="2339163"/>
            <a:ext cx="2351315" cy="461665"/>
          </a:xfrm>
          <a:prstGeom prst="rect">
            <a:avLst/>
          </a:prstGeom>
          <a:noFill/>
        </p:spPr>
        <p:txBody>
          <a:bodyPr wrap="square" rtlCol="0">
            <a:spAutoFit/>
          </a:bodyPr>
          <a:lstStyle/>
          <a:p>
            <a:pPr algn="ctr"/>
            <a:r>
              <a:rPr lang="en-GB" sz="2400" b="1" dirty="0"/>
              <a:t>PREVENTION</a:t>
            </a:r>
          </a:p>
        </p:txBody>
      </p:sp>
      <p:sp>
        <p:nvSpPr>
          <p:cNvPr id="28" name="TextBox 27">
            <a:extLst>
              <a:ext uri="{FF2B5EF4-FFF2-40B4-BE49-F238E27FC236}">
                <a16:creationId xmlns:a16="http://schemas.microsoft.com/office/drawing/2014/main" id="{D0D1D650-2604-FDBD-84C5-846A8740AE18}"/>
              </a:ext>
            </a:extLst>
          </p:cNvPr>
          <p:cNvSpPr txBox="1"/>
          <p:nvPr/>
        </p:nvSpPr>
        <p:spPr>
          <a:xfrm>
            <a:off x="8044541" y="4378984"/>
            <a:ext cx="2460172" cy="707886"/>
          </a:xfrm>
          <a:prstGeom prst="rect">
            <a:avLst/>
          </a:prstGeom>
          <a:noFill/>
        </p:spPr>
        <p:txBody>
          <a:bodyPr wrap="square" rtlCol="0">
            <a:spAutoFit/>
          </a:bodyPr>
          <a:lstStyle/>
          <a:p>
            <a:pPr algn="ctr"/>
            <a:r>
              <a:rPr lang="en-GB" sz="2000" b="1" dirty="0"/>
              <a:t>HEALTH AND WELLBEING</a:t>
            </a:r>
          </a:p>
        </p:txBody>
      </p:sp>
      <p:sp>
        <p:nvSpPr>
          <p:cNvPr id="30" name="TextBox 29">
            <a:extLst>
              <a:ext uri="{FF2B5EF4-FFF2-40B4-BE49-F238E27FC236}">
                <a16:creationId xmlns:a16="http://schemas.microsoft.com/office/drawing/2014/main" id="{4C2CD271-8D51-2BF4-F386-C3C0E339FDD0}"/>
              </a:ext>
            </a:extLst>
          </p:cNvPr>
          <p:cNvSpPr txBox="1"/>
          <p:nvPr/>
        </p:nvSpPr>
        <p:spPr>
          <a:xfrm>
            <a:off x="2465611" y="4380951"/>
            <a:ext cx="2351314" cy="707886"/>
          </a:xfrm>
          <a:prstGeom prst="rect">
            <a:avLst/>
          </a:prstGeom>
          <a:noFill/>
        </p:spPr>
        <p:txBody>
          <a:bodyPr wrap="square" rtlCol="0">
            <a:spAutoFit/>
          </a:bodyPr>
          <a:lstStyle/>
          <a:p>
            <a:pPr algn="ctr"/>
            <a:r>
              <a:rPr lang="en-GB" sz="2000" b="1" dirty="0"/>
              <a:t>SUSTAINABLE HEALTH SYSTEMS</a:t>
            </a:r>
          </a:p>
        </p:txBody>
      </p:sp>
      <p:sp>
        <p:nvSpPr>
          <p:cNvPr id="31" name="Content Placeholder 2">
            <a:extLst>
              <a:ext uri="{FF2B5EF4-FFF2-40B4-BE49-F238E27FC236}">
                <a16:creationId xmlns:a16="http://schemas.microsoft.com/office/drawing/2014/main" id="{B63E6DB5-3181-AB8D-E707-156A7E363B73}"/>
              </a:ext>
            </a:extLst>
          </p:cNvPr>
          <p:cNvSpPr txBox="1">
            <a:spLocks/>
          </p:cNvSpPr>
          <p:nvPr/>
        </p:nvSpPr>
        <p:spPr>
          <a:xfrm>
            <a:off x="1042737" y="6015028"/>
            <a:ext cx="10459451" cy="78050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buNone/>
            </a:pPr>
            <a:r>
              <a:rPr lang="en-GB" sz="1800" dirty="0"/>
              <a:t>WHO describes wellbeing as being shaped by social, economic and environmental conditions and links wellbeing with resilience and sustainability. (WHO, 2021; WHO, 2014)</a:t>
            </a:r>
          </a:p>
          <a:p>
            <a:pPr marL="0" indent="0">
              <a:buNone/>
            </a:pPr>
            <a:endParaRPr lang="en-GB" dirty="0"/>
          </a:p>
        </p:txBody>
      </p:sp>
      <p:sp>
        <p:nvSpPr>
          <p:cNvPr id="32" name="TextBox 31">
            <a:extLst>
              <a:ext uri="{FF2B5EF4-FFF2-40B4-BE49-F238E27FC236}">
                <a16:creationId xmlns:a16="http://schemas.microsoft.com/office/drawing/2014/main" id="{B389B0A5-8FC8-E0B2-44E5-36E0BFD8F6FA}"/>
              </a:ext>
            </a:extLst>
          </p:cNvPr>
          <p:cNvSpPr txBox="1"/>
          <p:nvPr/>
        </p:nvSpPr>
        <p:spPr>
          <a:xfrm>
            <a:off x="1894114" y="5540829"/>
            <a:ext cx="9255149" cy="646331"/>
          </a:xfrm>
          <a:prstGeom prst="rect">
            <a:avLst/>
          </a:prstGeom>
          <a:noFill/>
        </p:spPr>
        <p:txBody>
          <a:bodyPr wrap="square" rtlCol="0">
            <a:spAutoFit/>
          </a:bodyPr>
          <a:lstStyle/>
          <a:p>
            <a:r>
              <a:rPr lang="en-GB" b="1" dirty="0"/>
              <a:t>Can health and social care be sustainable if it only treats illness after it occurs?</a:t>
            </a:r>
          </a:p>
          <a:p>
            <a:endParaRPr lang="en-GB" dirty="0"/>
          </a:p>
        </p:txBody>
      </p:sp>
    </p:spTree>
    <p:extLst>
      <p:ext uri="{BB962C8B-B14F-4D97-AF65-F5344CB8AC3E}">
        <p14:creationId xmlns:p14="http://schemas.microsoft.com/office/powerpoint/2010/main" val="2631705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33E8-1E8D-E09F-E7F1-0EE02EAFCDF5}"/>
              </a:ext>
            </a:extLst>
          </p:cNvPr>
          <p:cNvSpPr>
            <a:spLocks noGrp="1"/>
          </p:cNvSpPr>
          <p:nvPr>
            <p:ph type="title"/>
          </p:nvPr>
        </p:nvSpPr>
        <p:spPr/>
        <p:txBody>
          <a:bodyPr>
            <a:normAutofit/>
          </a:bodyPr>
          <a:lstStyle/>
          <a:p>
            <a:r>
              <a:rPr lang="en-GB" b="1" dirty="0"/>
              <a:t>What is Health?</a:t>
            </a:r>
          </a:p>
        </p:txBody>
      </p:sp>
      <p:sp>
        <p:nvSpPr>
          <p:cNvPr id="3" name="Content Placeholder 2">
            <a:extLst>
              <a:ext uri="{FF2B5EF4-FFF2-40B4-BE49-F238E27FC236}">
                <a16:creationId xmlns:a16="http://schemas.microsoft.com/office/drawing/2014/main" id="{A3AD5BCE-DAD2-2A3B-3B9E-C96B7568DB92}"/>
              </a:ext>
            </a:extLst>
          </p:cNvPr>
          <p:cNvSpPr>
            <a:spLocks noGrp="1"/>
          </p:cNvSpPr>
          <p:nvPr>
            <p:ph idx="1"/>
          </p:nvPr>
        </p:nvSpPr>
        <p:spPr>
          <a:xfrm>
            <a:off x="646111" y="1588317"/>
            <a:ext cx="8946541" cy="529861"/>
          </a:xfrm>
        </p:spPr>
        <p:txBody>
          <a:bodyPr>
            <a:normAutofit/>
          </a:bodyPr>
          <a:lstStyle/>
          <a:p>
            <a:pPr marL="0" indent="0">
              <a:buNone/>
            </a:pPr>
            <a:r>
              <a:rPr lang="en-GB" b="1" dirty="0"/>
              <a:t>Health: more than the absence of disease</a:t>
            </a:r>
          </a:p>
          <a:p>
            <a:endParaRPr lang="en-GB" b="1" dirty="0"/>
          </a:p>
          <a:p>
            <a:pPr marL="0" indent="0">
              <a:buNone/>
            </a:pPr>
            <a:endParaRPr lang="en-GB" dirty="0"/>
          </a:p>
        </p:txBody>
      </p:sp>
      <p:sp>
        <p:nvSpPr>
          <p:cNvPr id="4" name="Oval 3">
            <a:extLst>
              <a:ext uri="{FF2B5EF4-FFF2-40B4-BE49-F238E27FC236}">
                <a16:creationId xmlns:a16="http://schemas.microsoft.com/office/drawing/2014/main" id="{2A813E7E-2614-03E5-BF65-EFD8AEFE46FF}"/>
              </a:ext>
            </a:extLst>
          </p:cNvPr>
          <p:cNvSpPr/>
          <p:nvPr/>
        </p:nvSpPr>
        <p:spPr>
          <a:xfrm>
            <a:off x="3930315" y="2502530"/>
            <a:ext cx="4331369" cy="1852937"/>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0E76F10D-B414-B493-85FC-F0D60430B852}"/>
              </a:ext>
            </a:extLst>
          </p:cNvPr>
          <p:cNvSpPr txBox="1"/>
          <p:nvPr/>
        </p:nvSpPr>
        <p:spPr>
          <a:xfrm>
            <a:off x="4780547" y="2921168"/>
            <a:ext cx="2951748" cy="1015663"/>
          </a:xfrm>
          <a:prstGeom prst="rect">
            <a:avLst/>
          </a:prstGeom>
          <a:noFill/>
        </p:spPr>
        <p:txBody>
          <a:bodyPr wrap="square" rtlCol="0">
            <a:spAutoFit/>
          </a:bodyPr>
          <a:lstStyle/>
          <a:p>
            <a:r>
              <a:rPr lang="en-GB" sz="6000" b="1" dirty="0">
                <a:solidFill>
                  <a:schemeClr val="bg1"/>
                </a:solidFill>
              </a:rPr>
              <a:t>HEALTH</a:t>
            </a:r>
          </a:p>
        </p:txBody>
      </p:sp>
      <p:cxnSp>
        <p:nvCxnSpPr>
          <p:cNvPr id="7" name="Straight Arrow Connector 6">
            <a:extLst>
              <a:ext uri="{FF2B5EF4-FFF2-40B4-BE49-F238E27FC236}">
                <a16:creationId xmlns:a16="http://schemas.microsoft.com/office/drawing/2014/main" id="{C19CCB0E-9462-B3BF-0905-CF23031C6037}"/>
              </a:ext>
            </a:extLst>
          </p:cNvPr>
          <p:cNvCxnSpPr>
            <a:cxnSpLocks/>
          </p:cNvCxnSpPr>
          <p:nvPr/>
        </p:nvCxnSpPr>
        <p:spPr>
          <a:xfrm flipV="1">
            <a:off x="7299159" y="2142944"/>
            <a:ext cx="593557" cy="3906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93A74D7-F6A8-681D-28FA-948020671885}"/>
              </a:ext>
            </a:extLst>
          </p:cNvPr>
          <p:cNvCxnSpPr>
            <a:cxnSpLocks/>
          </p:cNvCxnSpPr>
          <p:nvPr/>
        </p:nvCxnSpPr>
        <p:spPr>
          <a:xfrm>
            <a:off x="7792450" y="4153479"/>
            <a:ext cx="681790" cy="3305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3A164BB-49FF-96D5-88AB-0F54DCC62BBD}"/>
              </a:ext>
            </a:extLst>
          </p:cNvPr>
          <p:cNvCxnSpPr>
            <a:cxnSpLocks/>
          </p:cNvCxnSpPr>
          <p:nvPr/>
        </p:nvCxnSpPr>
        <p:spPr>
          <a:xfrm flipH="1">
            <a:off x="3160295" y="3705185"/>
            <a:ext cx="770020" cy="4632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031A645-1B3C-FD26-9822-4B04B98552A6}"/>
              </a:ext>
            </a:extLst>
          </p:cNvPr>
          <p:cNvSpPr txBox="1"/>
          <p:nvPr/>
        </p:nvSpPr>
        <p:spPr>
          <a:xfrm>
            <a:off x="8261684" y="1853247"/>
            <a:ext cx="1973179" cy="369332"/>
          </a:xfrm>
          <a:prstGeom prst="rect">
            <a:avLst/>
          </a:prstGeom>
          <a:noFill/>
        </p:spPr>
        <p:txBody>
          <a:bodyPr wrap="square" rtlCol="0">
            <a:spAutoFit/>
          </a:bodyPr>
          <a:lstStyle/>
          <a:p>
            <a:r>
              <a:rPr lang="en-GB" b="1" dirty="0"/>
              <a:t>PHYSICAL</a:t>
            </a:r>
          </a:p>
        </p:txBody>
      </p:sp>
      <p:sp>
        <p:nvSpPr>
          <p:cNvPr id="17" name="TextBox 16">
            <a:extLst>
              <a:ext uri="{FF2B5EF4-FFF2-40B4-BE49-F238E27FC236}">
                <a16:creationId xmlns:a16="http://schemas.microsoft.com/office/drawing/2014/main" id="{3349EFA7-4D26-165E-9C40-C3F4115FC160}"/>
              </a:ext>
            </a:extLst>
          </p:cNvPr>
          <p:cNvSpPr txBox="1"/>
          <p:nvPr/>
        </p:nvSpPr>
        <p:spPr>
          <a:xfrm>
            <a:off x="2334126" y="4243930"/>
            <a:ext cx="1973179" cy="369332"/>
          </a:xfrm>
          <a:prstGeom prst="rect">
            <a:avLst/>
          </a:prstGeom>
          <a:noFill/>
        </p:spPr>
        <p:txBody>
          <a:bodyPr wrap="square" rtlCol="0">
            <a:spAutoFit/>
          </a:bodyPr>
          <a:lstStyle/>
          <a:p>
            <a:r>
              <a:rPr lang="en-GB" b="1" dirty="0"/>
              <a:t>SOCIAL</a:t>
            </a:r>
          </a:p>
        </p:txBody>
      </p:sp>
      <p:sp>
        <p:nvSpPr>
          <p:cNvPr id="18" name="TextBox 17">
            <a:extLst>
              <a:ext uri="{FF2B5EF4-FFF2-40B4-BE49-F238E27FC236}">
                <a16:creationId xmlns:a16="http://schemas.microsoft.com/office/drawing/2014/main" id="{5C0B0466-63D2-FF51-E6B8-8BD696E65044}"/>
              </a:ext>
            </a:extLst>
          </p:cNvPr>
          <p:cNvSpPr txBox="1"/>
          <p:nvPr/>
        </p:nvSpPr>
        <p:spPr>
          <a:xfrm>
            <a:off x="8414083" y="4483022"/>
            <a:ext cx="1973179" cy="369332"/>
          </a:xfrm>
          <a:prstGeom prst="rect">
            <a:avLst/>
          </a:prstGeom>
          <a:noFill/>
        </p:spPr>
        <p:txBody>
          <a:bodyPr wrap="square" rtlCol="0">
            <a:spAutoFit/>
          </a:bodyPr>
          <a:lstStyle/>
          <a:p>
            <a:r>
              <a:rPr lang="en-GB" b="1" dirty="0"/>
              <a:t>MENTAL</a:t>
            </a:r>
          </a:p>
        </p:txBody>
      </p:sp>
      <p:sp>
        <p:nvSpPr>
          <p:cNvPr id="19" name="Content Placeholder 2">
            <a:extLst>
              <a:ext uri="{FF2B5EF4-FFF2-40B4-BE49-F238E27FC236}">
                <a16:creationId xmlns:a16="http://schemas.microsoft.com/office/drawing/2014/main" id="{EFA6F394-3443-09D6-577C-922344D9A095}"/>
              </a:ext>
            </a:extLst>
          </p:cNvPr>
          <p:cNvSpPr txBox="1">
            <a:spLocks/>
          </p:cNvSpPr>
          <p:nvPr/>
        </p:nvSpPr>
        <p:spPr>
          <a:xfrm>
            <a:off x="2648898" y="5471048"/>
            <a:ext cx="6943754" cy="1070735"/>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b="1" dirty="0"/>
              <a:t>Health therefore requires more than clinical treatment.</a:t>
            </a:r>
          </a:p>
          <a:p>
            <a:r>
              <a:rPr lang="en-GB" b="1" dirty="0"/>
              <a:t>A purely disease-focused approach can overlook the wider factors that shape health (WHO, 1948; 2021)</a:t>
            </a:r>
          </a:p>
          <a:p>
            <a:pPr marL="0" indent="0">
              <a:buFont typeface="Wingdings 3" charset="2"/>
              <a:buNone/>
            </a:pPr>
            <a:endParaRPr lang="en-GB" dirty="0"/>
          </a:p>
        </p:txBody>
      </p:sp>
    </p:spTree>
    <p:extLst>
      <p:ext uri="{BB962C8B-B14F-4D97-AF65-F5344CB8AC3E}">
        <p14:creationId xmlns:p14="http://schemas.microsoft.com/office/powerpoint/2010/main" val="1130694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5EA63-F604-18B7-8069-CBA0423519AE}"/>
              </a:ext>
            </a:extLst>
          </p:cNvPr>
          <p:cNvSpPr>
            <a:spLocks noGrp="1"/>
          </p:cNvSpPr>
          <p:nvPr>
            <p:ph type="title"/>
          </p:nvPr>
        </p:nvSpPr>
        <p:spPr/>
        <p:txBody>
          <a:bodyPr/>
          <a:lstStyle/>
          <a:p>
            <a:r>
              <a:rPr lang="en-GB" b="1" dirty="0"/>
              <a:t>What is Wellbeing?</a:t>
            </a:r>
          </a:p>
        </p:txBody>
      </p:sp>
      <p:sp>
        <p:nvSpPr>
          <p:cNvPr id="6" name="TextBox 5">
            <a:extLst>
              <a:ext uri="{FF2B5EF4-FFF2-40B4-BE49-F238E27FC236}">
                <a16:creationId xmlns:a16="http://schemas.microsoft.com/office/drawing/2014/main" id="{07AF078F-AFB7-8BE3-D880-49379C35C84C}"/>
              </a:ext>
            </a:extLst>
          </p:cNvPr>
          <p:cNvSpPr txBox="1"/>
          <p:nvPr/>
        </p:nvSpPr>
        <p:spPr>
          <a:xfrm>
            <a:off x="1222183" y="5191204"/>
            <a:ext cx="9574923" cy="646331"/>
          </a:xfrm>
          <a:prstGeom prst="rect">
            <a:avLst/>
          </a:prstGeom>
          <a:noFill/>
        </p:spPr>
        <p:txBody>
          <a:bodyPr wrap="square">
            <a:spAutoFit/>
          </a:bodyPr>
          <a:lstStyle/>
          <a:p>
            <a:pPr algn="ctr"/>
            <a:r>
              <a:rPr lang="en-GB" b="1" dirty="0"/>
              <a:t>Wellbeing connects individual health with wider social and environmental conditions. (WHO, 2021)</a:t>
            </a:r>
            <a:endParaRPr lang="en-GB" dirty="0"/>
          </a:p>
        </p:txBody>
      </p:sp>
      <p:sp>
        <p:nvSpPr>
          <p:cNvPr id="3" name="TextBox 2">
            <a:extLst>
              <a:ext uri="{FF2B5EF4-FFF2-40B4-BE49-F238E27FC236}">
                <a16:creationId xmlns:a16="http://schemas.microsoft.com/office/drawing/2014/main" id="{83A1DDAD-AECF-5AE3-E167-2F7B1EDB4079}"/>
              </a:ext>
            </a:extLst>
          </p:cNvPr>
          <p:cNvSpPr txBox="1"/>
          <p:nvPr/>
        </p:nvSpPr>
        <p:spPr>
          <a:xfrm>
            <a:off x="646111" y="1483916"/>
            <a:ext cx="6957847" cy="369332"/>
          </a:xfrm>
          <a:prstGeom prst="rect">
            <a:avLst/>
          </a:prstGeom>
          <a:noFill/>
        </p:spPr>
        <p:txBody>
          <a:bodyPr wrap="square" rtlCol="0">
            <a:spAutoFit/>
          </a:bodyPr>
          <a:lstStyle/>
          <a:p>
            <a:r>
              <a:rPr lang="en-GB" b="1" dirty="0"/>
              <a:t>Wellbeing: how people live, function and experience life</a:t>
            </a:r>
          </a:p>
        </p:txBody>
      </p:sp>
      <p:graphicFrame>
        <p:nvGraphicFramePr>
          <p:cNvPr id="11" name="Content Placeholder 10">
            <a:extLst>
              <a:ext uri="{FF2B5EF4-FFF2-40B4-BE49-F238E27FC236}">
                <a16:creationId xmlns:a16="http://schemas.microsoft.com/office/drawing/2014/main" id="{A04D33E1-A390-0151-6D13-1C960F659F0C}"/>
              </a:ext>
            </a:extLst>
          </p:cNvPr>
          <p:cNvGraphicFramePr>
            <a:graphicFrameLocks noGrp="1"/>
          </p:cNvGraphicFramePr>
          <p:nvPr>
            <p:ph idx="1"/>
            <p:extLst>
              <p:ext uri="{D42A27DB-BD31-4B8C-83A1-F6EECF244321}">
                <p14:modId xmlns:p14="http://schemas.microsoft.com/office/powerpoint/2010/main" val="1361455870"/>
              </p:ext>
            </p:extLst>
          </p:nvPr>
        </p:nvGraphicFramePr>
        <p:xfrm>
          <a:off x="1533081" y="2390966"/>
          <a:ext cx="8799639" cy="2546794"/>
        </p:xfrm>
        <a:graphic>
          <a:graphicData uri="http://schemas.openxmlformats.org/drawingml/2006/table">
            <a:tbl>
              <a:tblPr firstRow="1" bandRow="1">
                <a:tableStyleId>{616DA210-FB5B-4158-B5E0-FEB733F419BA}</a:tableStyleId>
              </a:tblPr>
              <a:tblGrid>
                <a:gridCol w="2933213">
                  <a:extLst>
                    <a:ext uri="{9D8B030D-6E8A-4147-A177-3AD203B41FA5}">
                      <a16:colId xmlns:a16="http://schemas.microsoft.com/office/drawing/2014/main" val="3862448689"/>
                    </a:ext>
                  </a:extLst>
                </a:gridCol>
                <a:gridCol w="2933213">
                  <a:extLst>
                    <a:ext uri="{9D8B030D-6E8A-4147-A177-3AD203B41FA5}">
                      <a16:colId xmlns:a16="http://schemas.microsoft.com/office/drawing/2014/main" val="5654262"/>
                    </a:ext>
                  </a:extLst>
                </a:gridCol>
                <a:gridCol w="2933213">
                  <a:extLst>
                    <a:ext uri="{9D8B030D-6E8A-4147-A177-3AD203B41FA5}">
                      <a16:colId xmlns:a16="http://schemas.microsoft.com/office/drawing/2014/main" val="653603140"/>
                    </a:ext>
                  </a:extLst>
                </a:gridCol>
              </a:tblGrid>
              <a:tr h="467126">
                <a:tc>
                  <a:txBody>
                    <a:bodyPr/>
                    <a:lstStyle/>
                    <a:p>
                      <a:pPr algn="ctr"/>
                      <a:r>
                        <a:rPr lang="en-GB" dirty="0"/>
                        <a:t>INDIVIDUAL</a:t>
                      </a:r>
                    </a:p>
                  </a:txBody>
                  <a:tcPr/>
                </a:tc>
                <a:tc>
                  <a:txBody>
                    <a:bodyPr/>
                    <a:lstStyle/>
                    <a:p>
                      <a:pPr algn="ctr"/>
                      <a:r>
                        <a:rPr lang="en-GB" dirty="0"/>
                        <a:t>SOCIAL</a:t>
                      </a:r>
                    </a:p>
                  </a:txBody>
                  <a:tcPr/>
                </a:tc>
                <a:tc>
                  <a:txBody>
                    <a:bodyPr/>
                    <a:lstStyle/>
                    <a:p>
                      <a:pPr algn="ctr"/>
                      <a:r>
                        <a:rPr lang="en-GB" dirty="0"/>
                        <a:t>ENVIRONMENT</a:t>
                      </a:r>
                    </a:p>
                  </a:txBody>
                  <a:tcPr/>
                </a:tc>
                <a:extLst>
                  <a:ext uri="{0D108BD9-81ED-4DB2-BD59-A6C34878D82A}">
                    <a16:rowId xmlns:a16="http://schemas.microsoft.com/office/drawing/2014/main" val="136626829"/>
                  </a:ext>
                </a:extLst>
              </a:tr>
              <a:tr h="467126">
                <a:tc>
                  <a:txBody>
                    <a:bodyPr/>
                    <a:lstStyle/>
                    <a:p>
                      <a:r>
                        <a:rPr lang="en-GB" b="1" dirty="0"/>
                        <a:t>Quality of life</a:t>
                      </a:r>
                    </a:p>
                  </a:txBody>
                  <a:tcPr/>
                </a:tc>
                <a:tc>
                  <a:txBody>
                    <a:bodyPr/>
                    <a:lstStyle/>
                    <a:p>
                      <a:r>
                        <a:rPr lang="en-GB" b="1" dirty="0"/>
                        <a:t>Relationships</a:t>
                      </a:r>
                    </a:p>
                  </a:txBody>
                  <a:tcPr/>
                </a:tc>
                <a:tc>
                  <a:txBody>
                    <a:bodyPr/>
                    <a:lstStyle/>
                    <a:p>
                      <a:r>
                        <a:rPr lang="en-GB" b="1" dirty="0"/>
                        <a:t>Living conditions</a:t>
                      </a:r>
                    </a:p>
                  </a:txBody>
                  <a:tcPr/>
                </a:tc>
                <a:extLst>
                  <a:ext uri="{0D108BD9-81ED-4DB2-BD59-A6C34878D82A}">
                    <a16:rowId xmlns:a16="http://schemas.microsoft.com/office/drawing/2014/main" val="1384239524"/>
                  </a:ext>
                </a:extLst>
              </a:tr>
              <a:tr h="806271">
                <a:tc>
                  <a:txBody>
                    <a:bodyPr/>
                    <a:lstStyle/>
                    <a:p>
                      <a:r>
                        <a:rPr lang="en-GB" b="1" dirty="0"/>
                        <a:t>Meaning and purpose</a:t>
                      </a:r>
                    </a:p>
                  </a:txBody>
                  <a:tcPr/>
                </a:tc>
                <a:tc>
                  <a:txBody>
                    <a:bodyPr/>
                    <a:lstStyle/>
                    <a:p>
                      <a:r>
                        <a:rPr lang="en-GB" b="1" dirty="0"/>
                        <a:t>Participation</a:t>
                      </a:r>
                    </a:p>
                  </a:txBody>
                  <a:tcPr/>
                </a:tc>
                <a:tc>
                  <a:txBody>
                    <a:bodyPr/>
                    <a:lstStyle/>
                    <a:p>
                      <a:r>
                        <a:rPr lang="en-GB" b="1" dirty="0"/>
                        <a:t>Economic security</a:t>
                      </a:r>
                    </a:p>
                  </a:txBody>
                  <a:tcPr/>
                </a:tc>
                <a:extLst>
                  <a:ext uri="{0D108BD9-81ED-4DB2-BD59-A6C34878D82A}">
                    <a16:rowId xmlns:a16="http://schemas.microsoft.com/office/drawing/2014/main" val="4140775378"/>
                  </a:ext>
                </a:extLst>
              </a:tr>
              <a:tr h="806271">
                <a:tc>
                  <a:txBody>
                    <a:bodyPr/>
                    <a:lstStyle/>
                    <a:p>
                      <a:r>
                        <a:rPr lang="en-GB" b="1" dirty="0"/>
                        <a:t>Emotional wellbeing</a:t>
                      </a:r>
                    </a:p>
                  </a:txBody>
                  <a:tcPr/>
                </a:tc>
                <a:tc>
                  <a:txBody>
                    <a:bodyPr/>
                    <a:lstStyle/>
                    <a:p>
                      <a:r>
                        <a:rPr lang="en-GB" b="1" dirty="0"/>
                        <a:t>Community</a:t>
                      </a:r>
                    </a:p>
                  </a:txBody>
                  <a:tcPr/>
                </a:tc>
                <a:tc>
                  <a:txBody>
                    <a:bodyPr/>
                    <a:lstStyle/>
                    <a:p>
                      <a:r>
                        <a:rPr lang="en-GB" b="1" dirty="0"/>
                        <a:t>Safe environments</a:t>
                      </a:r>
                    </a:p>
                  </a:txBody>
                  <a:tcPr/>
                </a:tc>
                <a:extLst>
                  <a:ext uri="{0D108BD9-81ED-4DB2-BD59-A6C34878D82A}">
                    <a16:rowId xmlns:a16="http://schemas.microsoft.com/office/drawing/2014/main" val="1312001263"/>
                  </a:ext>
                </a:extLst>
              </a:tr>
            </a:tbl>
          </a:graphicData>
        </a:graphic>
      </p:graphicFrame>
    </p:spTree>
    <p:extLst>
      <p:ext uri="{BB962C8B-B14F-4D97-AF65-F5344CB8AC3E}">
        <p14:creationId xmlns:p14="http://schemas.microsoft.com/office/powerpoint/2010/main" val="1182812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0C361-4E8F-07DA-EDDB-FF28D9B34B13}"/>
              </a:ext>
            </a:extLst>
          </p:cNvPr>
          <p:cNvSpPr>
            <a:spLocks noGrp="1"/>
          </p:cNvSpPr>
          <p:nvPr>
            <p:ph type="title"/>
          </p:nvPr>
        </p:nvSpPr>
        <p:spPr>
          <a:xfrm>
            <a:off x="646111" y="452718"/>
            <a:ext cx="9404723" cy="991071"/>
          </a:xfrm>
        </p:spPr>
        <p:txBody>
          <a:bodyPr/>
          <a:lstStyle/>
          <a:p>
            <a:r>
              <a:rPr lang="en-GB" b="1" dirty="0"/>
              <a:t>What is sustainable development?</a:t>
            </a:r>
          </a:p>
        </p:txBody>
      </p:sp>
      <p:sp>
        <p:nvSpPr>
          <p:cNvPr id="3" name="Content Placeholder 2">
            <a:extLst>
              <a:ext uri="{FF2B5EF4-FFF2-40B4-BE49-F238E27FC236}">
                <a16:creationId xmlns:a16="http://schemas.microsoft.com/office/drawing/2014/main" id="{EB268A96-C992-C020-3516-77E992295B4A}"/>
              </a:ext>
            </a:extLst>
          </p:cNvPr>
          <p:cNvSpPr>
            <a:spLocks noGrp="1"/>
          </p:cNvSpPr>
          <p:nvPr>
            <p:ph idx="1"/>
          </p:nvPr>
        </p:nvSpPr>
        <p:spPr>
          <a:xfrm>
            <a:off x="646111" y="1484348"/>
            <a:ext cx="6693151" cy="497777"/>
          </a:xfrm>
        </p:spPr>
        <p:txBody>
          <a:bodyPr>
            <a:normAutofit/>
          </a:bodyPr>
          <a:lstStyle/>
          <a:p>
            <a:pPr marL="0" indent="0">
              <a:buNone/>
            </a:pPr>
            <a:r>
              <a:rPr lang="en-GB" b="1" dirty="0"/>
              <a:t>Sustainable development in health and social care</a:t>
            </a:r>
          </a:p>
        </p:txBody>
      </p:sp>
      <p:sp>
        <p:nvSpPr>
          <p:cNvPr id="4" name="TextBox 3">
            <a:extLst>
              <a:ext uri="{FF2B5EF4-FFF2-40B4-BE49-F238E27FC236}">
                <a16:creationId xmlns:a16="http://schemas.microsoft.com/office/drawing/2014/main" id="{21C71ACE-2A5F-86FA-68A1-5430D9B3FABC}"/>
              </a:ext>
            </a:extLst>
          </p:cNvPr>
          <p:cNvSpPr txBox="1"/>
          <p:nvPr/>
        </p:nvSpPr>
        <p:spPr>
          <a:xfrm>
            <a:off x="317712" y="2816540"/>
            <a:ext cx="2393404" cy="1200329"/>
          </a:xfrm>
          <a:prstGeom prst="rect">
            <a:avLst/>
          </a:prstGeom>
          <a:noFill/>
        </p:spPr>
        <p:txBody>
          <a:bodyPr wrap="square" rtlCol="0">
            <a:spAutoFit/>
          </a:bodyPr>
          <a:lstStyle/>
          <a:p>
            <a:r>
              <a:rPr lang="en-GB" b="1" dirty="0"/>
              <a:t>Meeting present needs without compromising future generations.</a:t>
            </a:r>
          </a:p>
        </p:txBody>
      </p:sp>
      <p:graphicFrame>
        <p:nvGraphicFramePr>
          <p:cNvPr id="7" name="Diagram 6">
            <a:extLst>
              <a:ext uri="{FF2B5EF4-FFF2-40B4-BE49-F238E27FC236}">
                <a16:creationId xmlns:a16="http://schemas.microsoft.com/office/drawing/2014/main" id="{A452C0B0-1634-21D9-8EA2-0BCF81779CCE}"/>
              </a:ext>
            </a:extLst>
          </p:cNvPr>
          <p:cNvGraphicFramePr/>
          <p:nvPr>
            <p:extLst>
              <p:ext uri="{D42A27DB-BD31-4B8C-83A1-F6EECF244321}">
                <p14:modId xmlns:p14="http://schemas.microsoft.com/office/powerpoint/2010/main" val="3429835663"/>
              </p:ext>
            </p:extLst>
          </p:nvPr>
        </p:nvGraphicFramePr>
        <p:xfrm>
          <a:off x="3423424" y="2074458"/>
          <a:ext cx="7561178" cy="32384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96C0DB7-D7DF-031E-B469-63708E6CAA32}"/>
              </a:ext>
            </a:extLst>
          </p:cNvPr>
          <p:cNvSpPr txBox="1"/>
          <p:nvPr/>
        </p:nvSpPr>
        <p:spPr>
          <a:xfrm>
            <a:off x="1668379" y="5481952"/>
            <a:ext cx="8382455" cy="923330"/>
          </a:xfrm>
          <a:prstGeom prst="rect">
            <a:avLst/>
          </a:prstGeom>
          <a:noFill/>
        </p:spPr>
        <p:txBody>
          <a:bodyPr wrap="square" rtlCol="0">
            <a:spAutoFit/>
          </a:bodyPr>
          <a:lstStyle/>
          <a:p>
            <a:r>
              <a:rPr lang="en-GB" b="1" dirty="0"/>
              <a:t>Sustainable healthcare must protect health today while reducing avoidable health, environmental and resource pressures tomorrow. (WHO, 2025)</a:t>
            </a:r>
          </a:p>
        </p:txBody>
      </p:sp>
    </p:spTree>
    <p:extLst>
      <p:ext uri="{BB962C8B-B14F-4D97-AF65-F5344CB8AC3E}">
        <p14:creationId xmlns:p14="http://schemas.microsoft.com/office/powerpoint/2010/main" val="3001955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8ACA-D76F-F53B-C792-3DA8D67132D5}"/>
              </a:ext>
            </a:extLst>
          </p:cNvPr>
          <p:cNvSpPr>
            <a:spLocks noGrp="1"/>
          </p:cNvSpPr>
          <p:nvPr>
            <p:ph type="title"/>
          </p:nvPr>
        </p:nvSpPr>
        <p:spPr>
          <a:xfrm>
            <a:off x="646111" y="452718"/>
            <a:ext cx="5802815" cy="830650"/>
          </a:xfrm>
        </p:spPr>
        <p:txBody>
          <a:bodyPr/>
          <a:lstStyle/>
          <a:p>
            <a:r>
              <a:rPr lang="en-GB" b="1" dirty="0"/>
              <a:t>Models of Health </a:t>
            </a:r>
          </a:p>
        </p:txBody>
      </p:sp>
      <p:sp>
        <p:nvSpPr>
          <p:cNvPr id="3" name="Content Placeholder 2">
            <a:extLst>
              <a:ext uri="{FF2B5EF4-FFF2-40B4-BE49-F238E27FC236}">
                <a16:creationId xmlns:a16="http://schemas.microsoft.com/office/drawing/2014/main" id="{700DBBA4-9F9A-2E71-0803-9700B0E80B0B}"/>
              </a:ext>
            </a:extLst>
          </p:cNvPr>
          <p:cNvSpPr>
            <a:spLocks noGrp="1"/>
          </p:cNvSpPr>
          <p:nvPr>
            <p:ph idx="1"/>
          </p:nvPr>
        </p:nvSpPr>
        <p:spPr>
          <a:xfrm>
            <a:off x="646111" y="1539571"/>
            <a:ext cx="6067509" cy="497775"/>
          </a:xfrm>
        </p:spPr>
        <p:txBody>
          <a:bodyPr>
            <a:normAutofit/>
          </a:bodyPr>
          <a:lstStyle/>
          <a:p>
            <a:pPr marL="0" indent="0">
              <a:buNone/>
            </a:pPr>
            <a:r>
              <a:rPr lang="en-GB" b="1" dirty="0"/>
              <a:t>From biomedical to biopsychosocial thinking</a:t>
            </a:r>
            <a:endParaRPr lang="en-GB" dirty="0"/>
          </a:p>
        </p:txBody>
      </p:sp>
      <p:graphicFrame>
        <p:nvGraphicFramePr>
          <p:cNvPr id="5" name="Table 4">
            <a:extLst>
              <a:ext uri="{FF2B5EF4-FFF2-40B4-BE49-F238E27FC236}">
                <a16:creationId xmlns:a16="http://schemas.microsoft.com/office/drawing/2014/main" id="{6C2AD90A-F88B-6F2F-2928-60A7A7B0280A}"/>
              </a:ext>
            </a:extLst>
          </p:cNvPr>
          <p:cNvGraphicFramePr>
            <a:graphicFrameLocks noGrp="1"/>
          </p:cNvGraphicFramePr>
          <p:nvPr>
            <p:extLst>
              <p:ext uri="{D42A27DB-BD31-4B8C-83A1-F6EECF244321}">
                <p14:modId xmlns:p14="http://schemas.microsoft.com/office/powerpoint/2010/main" val="3186664325"/>
              </p:ext>
            </p:extLst>
          </p:nvPr>
        </p:nvGraphicFramePr>
        <p:xfrm>
          <a:off x="1775968" y="2316480"/>
          <a:ext cx="8128000" cy="2225040"/>
        </p:xfrm>
        <a:graphic>
          <a:graphicData uri="http://schemas.openxmlformats.org/drawingml/2006/table">
            <a:tbl>
              <a:tblPr firstRow="1" bandRow="1">
                <a:tableStyleId>{D03447BB-5D67-496B-8E87-E561075AD55C}</a:tableStyleId>
              </a:tblPr>
              <a:tblGrid>
                <a:gridCol w="4064000">
                  <a:extLst>
                    <a:ext uri="{9D8B030D-6E8A-4147-A177-3AD203B41FA5}">
                      <a16:colId xmlns:a16="http://schemas.microsoft.com/office/drawing/2014/main" val="23069891"/>
                    </a:ext>
                  </a:extLst>
                </a:gridCol>
                <a:gridCol w="4064000">
                  <a:extLst>
                    <a:ext uri="{9D8B030D-6E8A-4147-A177-3AD203B41FA5}">
                      <a16:colId xmlns:a16="http://schemas.microsoft.com/office/drawing/2014/main" val="176358324"/>
                    </a:ext>
                  </a:extLst>
                </a:gridCol>
              </a:tblGrid>
              <a:tr h="370840">
                <a:tc>
                  <a:txBody>
                    <a:bodyPr/>
                    <a:lstStyle/>
                    <a:p>
                      <a:r>
                        <a:rPr lang="en-GB" dirty="0"/>
                        <a:t>BIOMEDICAL</a:t>
                      </a:r>
                    </a:p>
                  </a:txBody>
                  <a:tcPr/>
                </a:tc>
                <a:tc>
                  <a:txBody>
                    <a:bodyPr/>
                    <a:lstStyle/>
                    <a:p>
                      <a:r>
                        <a:rPr lang="en-GB" dirty="0"/>
                        <a:t>BIOPSYCHOSOCIAL</a:t>
                      </a:r>
                    </a:p>
                  </a:txBody>
                  <a:tcPr/>
                </a:tc>
                <a:extLst>
                  <a:ext uri="{0D108BD9-81ED-4DB2-BD59-A6C34878D82A}">
                    <a16:rowId xmlns:a16="http://schemas.microsoft.com/office/drawing/2014/main" val="2025579601"/>
                  </a:ext>
                </a:extLst>
              </a:tr>
              <a:tr h="370840">
                <a:tc>
                  <a:txBody>
                    <a:bodyPr/>
                    <a:lstStyle/>
                    <a:p>
                      <a:r>
                        <a:rPr lang="en-GB" dirty="0"/>
                        <a:t>Disease focused</a:t>
                      </a:r>
                    </a:p>
                  </a:txBody>
                  <a:tcPr/>
                </a:tc>
                <a:tc>
                  <a:txBody>
                    <a:bodyPr/>
                    <a:lstStyle/>
                    <a:p>
                      <a:r>
                        <a:rPr lang="en-GB" dirty="0"/>
                        <a:t>Person focused</a:t>
                      </a:r>
                    </a:p>
                  </a:txBody>
                  <a:tcPr/>
                </a:tc>
                <a:extLst>
                  <a:ext uri="{0D108BD9-81ED-4DB2-BD59-A6C34878D82A}">
                    <a16:rowId xmlns:a16="http://schemas.microsoft.com/office/drawing/2014/main" val="271163225"/>
                  </a:ext>
                </a:extLst>
              </a:tr>
              <a:tr h="370840">
                <a:tc>
                  <a:txBody>
                    <a:bodyPr/>
                    <a:lstStyle/>
                    <a:p>
                      <a:r>
                        <a:rPr lang="en-GB" dirty="0"/>
                        <a:t>Biological causes</a:t>
                      </a:r>
                    </a:p>
                  </a:txBody>
                  <a:tcPr/>
                </a:tc>
                <a:tc>
                  <a:txBody>
                    <a:bodyPr/>
                    <a:lstStyle/>
                    <a:p>
                      <a:r>
                        <a:rPr lang="en-GB" dirty="0"/>
                        <a:t>Biological + psychological + social</a:t>
                      </a:r>
                    </a:p>
                  </a:txBody>
                  <a:tcPr/>
                </a:tc>
                <a:extLst>
                  <a:ext uri="{0D108BD9-81ED-4DB2-BD59-A6C34878D82A}">
                    <a16:rowId xmlns:a16="http://schemas.microsoft.com/office/drawing/2014/main" val="2629486002"/>
                  </a:ext>
                </a:extLst>
              </a:tr>
              <a:tr h="370840">
                <a:tc>
                  <a:txBody>
                    <a:bodyPr/>
                    <a:lstStyle/>
                    <a:p>
                      <a:r>
                        <a:rPr lang="en-GB" dirty="0"/>
                        <a:t>Treatment</a:t>
                      </a:r>
                    </a:p>
                  </a:txBody>
                  <a:tcPr/>
                </a:tc>
                <a:tc>
                  <a:txBody>
                    <a:bodyPr/>
                    <a:lstStyle/>
                    <a:p>
                      <a:r>
                        <a:rPr lang="en-GB" dirty="0"/>
                        <a:t>Prevention + treatment</a:t>
                      </a:r>
                    </a:p>
                  </a:txBody>
                  <a:tcPr/>
                </a:tc>
                <a:extLst>
                  <a:ext uri="{0D108BD9-81ED-4DB2-BD59-A6C34878D82A}">
                    <a16:rowId xmlns:a16="http://schemas.microsoft.com/office/drawing/2014/main" val="1617267124"/>
                  </a:ext>
                </a:extLst>
              </a:tr>
              <a:tr h="370840">
                <a:tc>
                  <a:txBody>
                    <a:bodyPr/>
                    <a:lstStyle/>
                    <a:p>
                      <a:r>
                        <a:rPr lang="en-GB" dirty="0"/>
                        <a:t>Individual disease</a:t>
                      </a:r>
                    </a:p>
                  </a:txBody>
                  <a:tcPr/>
                </a:tc>
                <a:tc>
                  <a:txBody>
                    <a:bodyPr/>
                    <a:lstStyle/>
                    <a:p>
                      <a:r>
                        <a:rPr lang="en-GB" dirty="0"/>
                        <a:t>Wider context</a:t>
                      </a:r>
                    </a:p>
                  </a:txBody>
                  <a:tcPr/>
                </a:tc>
                <a:extLst>
                  <a:ext uri="{0D108BD9-81ED-4DB2-BD59-A6C34878D82A}">
                    <a16:rowId xmlns:a16="http://schemas.microsoft.com/office/drawing/2014/main" val="3126486068"/>
                  </a:ext>
                </a:extLst>
              </a:tr>
              <a:tr h="370840">
                <a:tc>
                  <a:txBody>
                    <a:bodyPr/>
                    <a:lstStyle/>
                    <a:p>
                      <a:r>
                        <a:rPr lang="en-GB" dirty="0"/>
                        <a:t>Clinical intervention</a:t>
                      </a:r>
                    </a:p>
                  </a:txBody>
                  <a:tcPr/>
                </a:tc>
                <a:tc>
                  <a:txBody>
                    <a:bodyPr/>
                    <a:lstStyle/>
                    <a:p>
                      <a:r>
                        <a:rPr lang="en-GB" dirty="0"/>
                        <a:t>Integrated intervention</a:t>
                      </a:r>
                    </a:p>
                  </a:txBody>
                  <a:tcPr/>
                </a:tc>
                <a:extLst>
                  <a:ext uri="{0D108BD9-81ED-4DB2-BD59-A6C34878D82A}">
                    <a16:rowId xmlns:a16="http://schemas.microsoft.com/office/drawing/2014/main" val="3489962069"/>
                  </a:ext>
                </a:extLst>
              </a:tr>
            </a:tbl>
          </a:graphicData>
        </a:graphic>
      </p:graphicFrame>
      <p:sp>
        <p:nvSpPr>
          <p:cNvPr id="6" name="TextBox 5">
            <a:extLst>
              <a:ext uri="{FF2B5EF4-FFF2-40B4-BE49-F238E27FC236}">
                <a16:creationId xmlns:a16="http://schemas.microsoft.com/office/drawing/2014/main" id="{E0146782-5D7E-9BB2-A6AC-99D5F1928A1F}"/>
              </a:ext>
            </a:extLst>
          </p:cNvPr>
          <p:cNvSpPr txBox="1"/>
          <p:nvPr/>
        </p:nvSpPr>
        <p:spPr>
          <a:xfrm>
            <a:off x="2294021" y="5101389"/>
            <a:ext cx="7443537" cy="1015663"/>
          </a:xfrm>
          <a:prstGeom prst="rect">
            <a:avLst/>
          </a:prstGeom>
          <a:noFill/>
        </p:spPr>
        <p:txBody>
          <a:bodyPr wrap="square" rtlCol="0">
            <a:spAutoFit/>
          </a:bodyPr>
          <a:lstStyle/>
          <a:p>
            <a:r>
              <a:rPr lang="en-GB" sz="2000" b="1" dirty="0"/>
              <a:t>The biopsychosocial model broadens understanding of health, but it does not automatically address structural inequalities or environmental determinants (Engel, 1977)</a:t>
            </a:r>
            <a:endParaRPr lang="en-GB" sz="2000" dirty="0"/>
          </a:p>
        </p:txBody>
      </p:sp>
    </p:spTree>
    <p:extLst>
      <p:ext uri="{BB962C8B-B14F-4D97-AF65-F5344CB8AC3E}">
        <p14:creationId xmlns:p14="http://schemas.microsoft.com/office/powerpoint/2010/main" val="967965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59011-8ED9-0225-1D3D-1CC90F8924F6}"/>
              </a:ext>
            </a:extLst>
          </p:cNvPr>
          <p:cNvSpPr>
            <a:spLocks noGrp="1"/>
          </p:cNvSpPr>
          <p:nvPr>
            <p:ph type="title"/>
          </p:nvPr>
        </p:nvSpPr>
        <p:spPr>
          <a:xfrm>
            <a:off x="646111" y="452718"/>
            <a:ext cx="9404723" cy="1039198"/>
          </a:xfrm>
        </p:spPr>
        <p:txBody>
          <a:bodyPr/>
          <a:lstStyle/>
          <a:p>
            <a:r>
              <a:rPr lang="en-GB" b="1" dirty="0"/>
              <a:t>Sustainable Development Goals</a:t>
            </a:r>
          </a:p>
        </p:txBody>
      </p:sp>
      <p:sp>
        <p:nvSpPr>
          <p:cNvPr id="3" name="Content Placeholder 2">
            <a:extLst>
              <a:ext uri="{FF2B5EF4-FFF2-40B4-BE49-F238E27FC236}">
                <a16:creationId xmlns:a16="http://schemas.microsoft.com/office/drawing/2014/main" id="{6A2EE00A-A2FE-3A54-5931-BFC9925695AC}"/>
              </a:ext>
            </a:extLst>
          </p:cNvPr>
          <p:cNvSpPr>
            <a:spLocks noGrp="1"/>
          </p:cNvSpPr>
          <p:nvPr>
            <p:ph idx="1"/>
          </p:nvPr>
        </p:nvSpPr>
        <p:spPr>
          <a:xfrm>
            <a:off x="645130" y="1860413"/>
            <a:ext cx="8946541" cy="561945"/>
          </a:xfrm>
        </p:spPr>
        <p:txBody>
          <a:bodyPr/>
          <a:lstStyle/>
          <a:p>
            <a:pPr marL="0" indent="0">
              <a:buNone/>
            </a:pPr>
            <a:r>
              <a:rPr lang="en-GB" b="1" dirty="0"/>
              <a:t>Health is connected to wider sustainable development</a:t>
            </a:r>
            <a:endParaRPr lang="en-GB" dirty="0"/>
          </a:p>
          <a:p>
            <a:pPr marL="0" indent="0">
              <a:buNone/>
            </a:pPr>
            <a:endParaRPr lang="en-GB" b="1" dirty="0"/>
          </a:p>
        </p:txBody>
      </p:sp>
      <p:sp>
        <p:nvSpPr>
          <p:cNvPr id="4" name="Rectangle: Rounded Corners 3">
            <a:extLst>
              <a:ext uri="{FF2B5EF4-FFF2-40B4-BE49-F238E27FC236}">
                <a16:creationId xmlns:a16="http://schemas.microsoft.com/office/drawing/2014/main" id="{438BE746-D3A0-BC49-A63B-C2577B06F670}"/>
              </a:ext>
            </a:extLst>
          </p:cNvPr>
          <p:cNvSpPr/>
          <p:nvPr/>
        </p:nvSpPr>
        <p:spPr>
          <a:xfrm>
            <a:off x="4058653" y="3657600"/>
            <a:ext cx="3288631" cy="131545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SD3</a:t>
            </a:r>
          </a:p>
          <a:p>
            <a:pPr algn="ctr"/>
            <a:r>
              <a:rPr lang="en-GB" b="1" dirty="0"/>
              <a:t>Good Health and Wellbeing</a:t>
            </a:r>
          </a:p>
        </p:txBody>
      </p:sp>
      <p:sp>
        <p:nvSpPr>
          <p:cNvPr id="5" name="Rectangle: Rounded Corners 4">
            <a:extLst>
              <a:ext uri="{FF2B5EF4-FFF2-40B4-BE49-F238E27FC236}">
                <a16:creationId xmlns:a16="http://schemas.microsoft.com/office/drawing/2014/main" id="{C19EA9B4-81B0-3094-C049-31FB11298396}"/>
              </a:ext>
            </a:extLst>
          </p:cNvPr>
          <p:cNvSpPr/>
          <p:nvPr/>
        </p:nvSpPr>
        <p:spPr>
          <a:xfrm>
            <a:off x="1355104" y="2999874"/>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SD10</a:t>
            </a:r>
          </a:p>
          <a:p>
            <a:pPr algn="ctr"/>
            <a:r>
              <a:rPr lang="en-GB" b="1" dirty="0"/>
              <a:t>Reduced inequalities</a:t>
            </a:r>
          </a:p>
        </p:txBody>
      </p:sp>
      <p:sp>
        <p:nvSpPr>
          <p:cNvPr id="8" name="Rectangle: Rounded Corners 7">
            <a:extLst>
              <a:ext uri="{FF2B5EF4-FFF2-40B4-BE49-F238E27FC236}">
                <a16:creationId xmlns:a16="http://schemas.microsoft.com/office/drawing/2014/main" id="{B785EE6B-4A17-DDA8-DA59-3E566A324768}"/>
              </a:ext>
            </a:extLst>
          </p:cNvPr>
          <p:cNvSpPr/>
          <p:nvPr/>
        </p:nvSpPr>
        <p:spPr>
          <a:xfrm>
            <a:off x="6857999" y="4524345"/>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SD12</a:t>
            </a:r>
          </a:p>
          <a:p>
            <a:pPr algn="ctr"/>
            <a:r>
              <a:rPr lang="en-GB" b="1" dirty="0"/>
              <a:t>Responsible consumption</a:t>
            </a:r>
          </a:p>
        </p:txBody>
      </p:sp>
      <p:sp>
        <p:nvSpPr>
          <p:cNvPr id="9" name="Rectangle: Rounded Corners 8">
            <a:extLst>
              <a:ext uri="{FF2B5EF4-FFF2-40B4-BE49-F238E27FC236}">
                <a16:creationId xmlns:a16="http://schemas.microsoft.com/office/drawing/2014/main" id="{0E0E25B0-0F3B-E57F-FDB7-1DD91F368EE2}"/>
              </a:ext>
            </a:extLst>
          </p:cNvPr>
          <p:cNvSpPr/>
          <p:nvPr/>
        </p:nvSpPr>
        <p:spPr>
          <a:xfrm>
            <a:off x="6857999" y="2875783"/>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SD11</a:t>
            </a:r>
          </a:p>
          <a:p>
            <a:pPr algn="ctr"/>
            <a:r>
              <a:rPr lang="en-GB" b="1" dirty="0"/>
              <a:t>Sustainable cities and communities</a:t>
            </a:r>
          </a:p>
        </p:txBody>
      </p:sp>
      <p:sp>
        <p:nvSpPr>
          <p:cNvPr id="10" name="Rectangle: Rounded Corners 9">
            <a:extLst>
              <a:ext uri="{FF2B5EF4-FFF2-40B4-BE49-F238E27FC236}">
                <a16:creationId xmlns:a16="http://schemas.microsoft.com/office/drawing/2014/main" id="{BB9ADB14-6C38-AAB8-7242-CA430B9A6949}"/>
              </a:ext>
            </a:extLst>
          </p:cNvPr>
          <p:cNvSpPr/>
          <p:nvPr/>
        </p:nvSpPr>
        <p:spPr>
          <a:xfrm>
            <a:off x="1507504" y="4648436"/>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SD13</a:t>
            </a:r>
          </a:p>
          <a:p>
            <a:pPr algn="ctr"/>
            <a:r>
              <a:rPr lang="en-GB" b="1" dirty="0"/>
              <a:t>Climate action</a:t>
            </a:r>
          </a:p>
        </p:txBody>
      </p:sp>
      <p:sp>
        <p:nvSpPr>
          <p:cNvPr id="11" name="Content Placeholder 2">
            <a:extLst>
              <a:ext uri="{FF2B5EF4-FFF2-40B4-BE49-F238E27FC236}">
                <a16:creationId xmlns:a16="http://schemas.microsoft.com/office/drawing/2014/main" id="{50692C39-1760-9506-4955-F695306DDE46}"/>
              </a:ext>
            </a:extLst>
          </p:cNvPr>
          <p:cNvSpPr txBox="1">
            <a:spLocks/>
          </p:cNvSpPr>
          <p:nvPr/>
        </p:nvSpPr>
        <p:spPr>
          <a:xfrm>
            <a:off x="2145067" y="6059670"/>
            <a:ext cx="8946541" cy="561945"/>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GB" b="1" dirty="0"/>
              <a:t>Health outcomes are influenced by policies beyond healthcare. (United Nations, 2015; WHO, 2025)</a:t>
            </a:r>
          </a:p>
        </p:txBody>
      </p:sp>
    </p:spTree>
    <p:extLst>
      <p:ext uri="{BB962C8B-B14F-4D97-AF65-F5344CB8AC3E}">
        <p14:creationId xmlns:p14="http://schemas.microsoft.com/office/powerpoint/2010/main" val="1425112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3318A-A3D2-2575-A877-90C7192A6321}"/>
              </a:ext>
            </a:extLst>
          </p:cNvPr>
          <p:cNvSpPr>
            <a:spLocks noGrp="1"/>
          </p:cNvSpPr>
          <p:nvPr>
            <p:ph type="title"/>
          </p:nvPr>
        </p:nvSpPr>
        <p:spPr>
          <a:xfrm>
            <a:off x="646111" y="452718"/>
            <a:ext cx="9404723" cy="1119408"/>
          </a:xfrm>
        </p:spPr>
        <p:txBody>
          <a:bodyPr/>
          <a:lstStyle/>
          <a:p>
            <a:r>
              <a:rPr lang="en-GB" b="1" dirty="0"/>
              <a:t>Health in All Policies</a:t>
            </a:r>
          </a:p>
        </p:txBody>
      </p:sp>
      <p:graphicFrame>
        <p:nvGraphicFramePr>
          <p:cNvPr id="4" name="Content Placeholder 3">
            <a:extLst>
              <a:ext uri="{FF2B5EF4-FFF2-40B4-BE49-F238E27FC236}">
                <a16:creationId xmlns:a16="http://schemas.microsoft.com/office/drawing/2014/main" id="{FE4B6BB4-99A0-52EE-A249-E234671F3C5D}"/>
              </a:ext>
            </a:extLst>
          </p:cNvPr>
          <p:cNvGraphicFramePr>
            <a:graphicFrameLocks noGrp="1"/>
          </p:cNvGraphicFramePr>
          <p:nvPr>
            <p:ph idx="1"/>
            <p:extLst>
              <p:ext uri="{D42A27DB-BD31-4B8C-83A1-F6EECF244321}">
                <p14:modId xmlns:p14="http://schemas.microsoft.com/office/powerpoint/2010/main" val="3816715652"/>
              </p:ext>
            </p:extLst>
          </p:nvPr>
        </p:nvGraphicFramePr>
        <p:xfrm>
          <a:off x="646111" y="1731796"/>
          <a:ext cx="5907087"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57D4CB9-4370-F3B2-77D1-73EBC0578B9E}"/>
              </a:ext>
            </a:extLst>
          </p:cNvPr>
          <p:cNvSpPr txBox="1"/>
          <p:nvPr/>
        </p:nvSpPr>
        <p:spPr>
          <a:xfrm>
            <a:off x="6785811" y="2021305"/>
            <a:ext cx="3946357" cy="923330"/>
          </a:xfrm>
          <a:prstGeom prst="rect">
            <a:avLst/>
          </a:prstGeom>
          <a:noFill/>
        </p:spPr>
        <p:txBody>
          <a:bodyPr wrap="square" rtlCol="0">
            <a:spAutoFit/>
          </a:bodyPr>
          <a:lstStyle/>
          <a:p>
            <a:r>
              <a:rPr lang="en-GB" b="1" dirty="0"/>
              <a:t>Policy decisions across sectors should consider their effects on health and health equity.</a:t>
            </a:r>
          </a:p>
        </p:txBody>
      </p:sp>
      <p:sp>
        <p:nvSpPr>
          <p:cNvPr id="6" name="TextBox 5">
            <a:extLst>
              <a:ext uri="{FF2B5EF4-FFF2-40B4-BE49-F238E27FC236}">
                <a16:creationId xmlns:a16="http://schemas.microsoft.com/office/drawing/2014/main" id="{228B0E80-E49D-BE44-3033-8F5278A9BBB6}"/>
              </a:ext>
            </a:extLst>
          </p:cNvPr>
          <p:cNvSpPr txBox="1"/>
          <p:nvPr/>
        </p:nvSpPr>
        <p:spPr>
          <a:xfrm>
            <a:off x="6553198" y="3342235"/>
            <a:ext cx="3946357" cy="2585323"/>
          </a:xfrm>
          <a:prstGeom prst="rect">
            <a:avLst/>
          </a:prstGeom>
          <a:noFill/>
        </p:spPr>
        <p:txBody>
          <a:bodyPr wrap="square" rtlCol="0">
            <a:spAutoFit/>
          </a:bodyPr>
          <a:lstStyle/>
          <a:p>
            <a:r>
              <a:rPr lang="en-GB" b="1" u="sng" dirty="0"/>
              <a:t>Strength:</a:t>
            </a:r>
            <a:br>
              <a:rPr lang="en-GB" dirty="0"/>
            </a:br>
            <a:r>
              <a:rPr lang="en-GB" dirty="0"/>
              <a:t>Whole-system approach</a:t>
            </a:r>
          </a:p>
          <a:p>
            <a:endParaRPr lang="en-GB" dirty="0"/>
          </a:p>
          <a:p>
            <a:r>
              <a:rPr lang="en-GB" b="1" u="sng" dirty="0"/>
              <a:t>Challenge:</a:t>
            </a:r>
            <a:br>
              <a:rPr lang="en-GB" dirty="0"/>
            </a:br>
            <a:r>
              <a:rPr lang="en-GB" dirty="0"/>
              <a:t>Requires cross-sector collaboration, resources and political commitment</a:t>
            </a:r>
          </a:p>
          <a:p>
            <a:endParaRPr lang="en-GB" dirty="0"/>
          </a:p>
          <a:p>
            <a:r>
              <a:rPr lang="en-GB" b="1" dirty="0"/>
              <a:t>(WHO, 2014)</a:t>
            </a:r>
            <a:endParaRPr lang="en-GB" dirty="0"/>
          </a:p>
        </p:txBody>
      </p:sp>
    </p:spTree>
    <p:extLst>
      <p:ext uri="{BB962C8B-B14F-4D97-AF65-F5344CB8AC3E}">
        <p14:creationId xmlns:p14="http://schemas.microsoft.com/office/powerpoint/2010/main" val="784538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811E3-5C15-AB16-F62D-A385ABA1822E}"/>
              </a:ext>
            </a:extLst>
          </p:cNvPr>
          <p:cNvSpPr>
            <a:spLocks noGrp="1"/>
          </p:cNvSpPr>
          <p:nvPr>
            <p:ph type="title"/>
          </p:nvPr>
        </p:nvSpPr>
        <p:spPr>
          <a:xfrm>
            <a:off x="646111" y="452718"/>
            <a:ext cx="7904331" cy="991071"/>
          </a:xfrm>
        </p:spPr>
        <p:txBody>
          <a:bodyPr/>
          <a:lstStyle/>
          <a:p>
            <a:r>
              <a:rPr lang="en-GB" b="1" dirty="0"/>
              <a:t>UK Policy and Governance</a:t>
            </a:r>
          </a:p>
        </p:txBody>
      </p:sp>
      <p:sp>
        <p:nvSpPr>
          <p:cNvPr id="3" name="Content Placeholder 2">
            <a:extLst>
              <a:ext uri="{FF2B5EF4-FFF2-40B4-BE49-F238E27FC236}">
                <a16:creationId xmlns:a16="http://schemas.microsoft.com/office/drawing/2014/main" id="{2F63E2A3-1B3D-833B-BA5C-5B254A4916F5}"/>
              </a:ext>
            </a:extLst>
          </p:cNvPr>
          <p:cNvSpPr>
            <a:spLocks noGrp="1"/>
          </p:cNvSpPr>
          <p:nvPr>
            <p:ph idx="1"/>
          </p:nvPr>
        </p:nvSpPr>
        <p:spPr>
          <a:xfrm>
            <a:off x="646111" y="1595718"/>
            <a:ext cx="4415172" cy="991071"/>
          </a:xfrm>
        </p:spPr>
        <p:txBody>
          <a:bodyPr/>
          <a:lstStyle/>
          <a:p>
            <a:pPr marL="0" indent="0">
              <a:buNone/>
            </a:pPr>
            <a:r>
              <a:rPr lang="en-GB" b="1" dirty="0"/>
              <a:t>How is integration reflected in UK policy?</a:t>
            </a:r>
            <a:endParaRPr lang="en-GB" dirty="0"/>
          </a:p>
        </p:txBody>
      </p:sp>
      <p:graphicFrame>
        <p:nvGraphicFramePr>
          <p:cNvPr id="4" name="Diagram 3">
            <a:extLst>
              <a:ext uri="{FF2B5EF4-FFF2-40B4-BE49-F238E27FC236}">
                <a16:creationId xmlns:a16="http://schemas.microsoft.com/office/drawing/2014/main" id="{8AF06AA1-F265-C088-D98B-32B441266BD8}"/>
              </a:ext>
            </a:extLst>
          </p:cNvPr>
          <p:cNvGraphicFramePr/>
          <p:nvPr>
            <p:extLst>
              <p:ext uri="{D42A27DB-BD31-4B8C-83A1-F6EECF244321}">
                <p14:modId xmlns:p14="http://schemas.microsoft.com/office/powerpoint/2010/main" val="4111281385"/>
              </p:ext>
            </p:extLst>
          </p:nvPr>
        </p:nvGraphicFramePr>
        <p:xfrm>
          <a:off x="5340684" y="2310063"/>
          <a:ext cx="6419516" cy="3533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14AB4A87-500D-6740-C5B6-7CF8DD591C94}"/>
              </a:ext>
            </a:extLst>
          </p:cNvPr>
          <p:cNvSpPr txBox="1">
            <a:spLocks/>
          </p:cNvSpPr>
          <p:nvPr/>
        </p:nvSpPr>
        <p:spPr>
          <a:xfrm>
            <a:off x="646111" y="3001306"/>
            <a:ext cx="4415172" cy="189544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b="1" dirty="0"/>
              <a:t>Policy can create responsibilities, but legislation does not guarantee equitable implementation (Health and Care Act, 2022).</a:t>
            </a:r>
            <a:endParaRPr lang="en-GB" dirty="0"/>
          </a:p>
        </p:txBody>
      </p:sp>
    </p:spTree>
    <p:extLst>
      <p:ext uri="{BB962C8B-B14F-4D97-AF65-F5344CB8AC3E}">
        <p14:creationId xmlns:p14="http://schemas.microsoft.com/office/powerpoint/2010/main" val="3061974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83B9B-BD34-7719-8B70-3EBF973F2269}"/>
              </a:ext>
            </a:extLst>
          </p:cNvPr>
          <p:cNvSpPr>
            <a:spLocks noGrp="1"/>
          </p:cNvSpPr>
          <p:nvPr>
            <p:ph type="title"/>
          </p:nvPr>
        </p:nvSpPr>
        <p:spPr>
          <a:xfrm>
            <a:off x="646111" y="452718"/>
            <a:ext cx="9945689" cy="1400530"/>
          </a:xfrm>
        </p:spPr>
        <p:txBody>
          <a:bodyPr/>
          <a:lstStyle/>
          <a:p>
            <a:r>
              <a:rPr lang="en-GB" b="1" dirty="0"/>
              <a:t>Case Study: NHS Diabetes Prevention Programme</a:t>
            </a:r>
            <a:br>
              <a:rPr lang="en-GB" dirty="0"/>
            </a:br>
            <a:endParaRPr lang="en-GB" dirty="0"/>
          </a:p>
        </p:txBody>
      </p:sp>
      <p:sp>
        <p:nvSpPr>
          <p:cNvPr id="3" name="Content Placeholder 2">
            <a:extLst>
              <a:ext uri="{FF2B5EF4-FFF2-40B4-BE49-F238E27FC236}">
                <a16:creationId xmlns:a16="http://schemas.microsoft.com/office/drawing/2014/main" id="{78258893-2B8F-6132-AA72-A5B9697CA434}"/>
              </a:ext>
            </a:extLst>
          </p:cNvPr>
          <p:cNvSpPr>
            <a:spLocks noGrp="1"/>
          </p:cNvSpPr>
          <p:nvPr>
            <p:ph idx="1"/>
          </p:nvPr>
        </p:nvSpPr>
        <p:spPr>
          <a:xfrm>
            <a:off x="646111" y="1853248"/>
            <a:ext cx="4992688" cy="513819"/>
          </a:xfrm>
        </p:spPr>
        <p:txBody>
          <a:bodyPr/>
          <a:lstStyle/>
          <a:p>
            <a:pPr marL="0" indent="0">
              <a:buNone/>
            </a:pPr>
            <a:r>
              <a:rPr lang="en-GB" b="1" u="sng" dirty="0"/>
              <a:t>Prevention rather than treatment</a:t>
            </a:r>
          </a:p>
        </p:txBody>
      </p:sp>
      <p:sp>
        <p:nvSpPr>
          <p:cNvPr id="4" name="TextBox 3">
            <a:extLst>
              <a:ext uri="{FF2B5EF4-FFF2-40B4-BE49-F238E27FC236}">
                <a16:creationId xmlns:a16="http://schemas.microsoft.com/office/drawing/2014/main" id="{3B688E35-50AA-1D84-1ECE-38C503DD7CF2}"/>
              </a:ext>
            </a:extLst>
          </p:cNvPr>
          <p:cNvSpPr txBox="1"/>
          <p:nvPr/>
        </p:nvSpPr>
        <p:spPr>
          <a:xfrm>
            <a:off x="1072075" y="2466902"/>
            <a:ext cx="7034918" cy="2031325"/>
          </a:xfrm>
          <a:prstGeom prst="rect">
            <a:avLst/>
          </a:prstGeom>
          <a:noFill/>
        </p:spPr>
        <p:txBody>
          <a:bodyPr wrap="square" rtlCol="0">
            <a:spAutoFit/>
          </a:bodyPr>
          <a:lstStyle/>
          <a:p>
            <a:r>
              <a:rPr lang="en-GB" b="1" dirty="0"/>
              <a:t>Programme aims</a:t>
            </a:r>
            <a:endParaRPr lang="en-GB" dirty="0"/>
          </a:p>
          <a:p>
            <a:pPr marL="285750" lvl="0" indent="-285750">
              <a:buFont typeface="Arial" panose="020B0604020202020204" pitchFamily="34" charset="0"/>
              <a:buChar char="•"/>
            </a:pPr>
            <a:r>
              <a:rPr lang="en-GB" dirty="0"/>
              <a:t>Identify people at high risk of Type 2 diabetes</a:t>
            </a:r>
          </a:p>
          <a:p>
            <a:pPr marL="285750" lvl="0" indent="-285750">
              <a:buFont typeface="Arial" panose="020B0604020202020204" pitchFamily="34" charset="0"/>
              <a:buChar char="•"/>
            </a:pPr>
            <a:r>
              <a:rPr lang="en-GB" dirty="0"/>
              <a:t>Improve diet</a:t>
            </a:r>
          </a:p>
          <a:p>
            <a:pPr marL="285750" lvl="0" indent="-285750">
              <a:buFont typeface="Arial" panose="020B0604020202020204" pitchFamily="34" charset="0"/>
              <a:buChar char="•"/>
            </a:pPr>
            <a:r>
              <a:rPr lang="en-GB" dirty="0"/>
              <a:t>Increase physical activity</a:t>
            </a:r>
          </a:p>
          <a:p>
            <a:pPr marL="285750" lvl="0" indent="-285750">
              <a:buFont typeface="Arial" panose="020B0604020202020204" pitchFamily="34" charset="0"/>
              <a:buChar char="•"/>
            </a:pPr>
            <a:r>
              <a:rPr lang="en-GB" dirty="0"/>
              <a:t>Support weight management</a:t>
            </a:r>
          </a:p>
          <a:p>
            <a:pPr marL="285750" lvl="0" indent="-285750">
              <a:buFont typeface="Arial" panose="020B0604020202020204" pitchFamily="34" charset="0"/>
              <a:buChar char="•"/>
            </a:pPr>
            <a:r>
              <a:rPr lang="en-GB" dirty="0"/>
              <a:t>Encourage sustainable behaviour change</a:t>
            </a:r>
          </a:p>
          <a:p>
            <a:endParaRPr lang="en-GB" dirty="0"/>
          </a:p>
        </p:txBody>
      </p:sp>
      <p:sp>
        <p:nvSpPr>
          <p:cNvPr id="5" name="TextBox 4">
            <a:extLst>
              <a:ext uri="{FF2B5EF4-FFF2-40B4-BE49-F238E27FC236}">
                <a16:creationId xmlns:a16="http://schemas.microsoft.com/office/drawing/2014/main" id="{D8CC835E-A0D8-D127-7088-84047BF65491}"/>
              </a:ext>
            </a:extLst>
          </p:cNvPr>
          <p:cNvSpPr txBox="1"/>
          <p:nvPr/>
        </p:nvSpPr>
        <p:spPr>
          <a:xfrm>
            <a:off x="557463" y="4598062"/>
            <a:ext cx="6689558" cy="1477328"/>
          </a:xfrm>
          <a:prstGeom prst="rect">
            <a:avLst/>
          </a:prstGeom>
          <a:noFill/>
        </p:spPr>
        <p:txBody>
          <a:bodyPr wrap="square" rtlCol="0">
            <a:spAutoFit/>
          </a:bodyPr>
          <a:lstStyle/>
          <a:p>
            <a:r>
              <a:rPr lang="en-GB" b="1" u="sng" dirty="0"/>
              <a:t>Why this case study?</a:t>
            </a:r>
          </a:p>
          <a:p>
            <a:r>
              <a:rPr lang="en-GB" dirty="0"/>
              <a:t>It connects </a:t>
            </a:r>
            <a:r>
              <a:rPr lang="en-GB" b="1" dirty="0"/>
              <a:t>prevention, behaviour change, wellbeing, health inequalities and sustainable healthcare.</a:t>
            </a:r>
          </a:p>
          <a:p>
            <a:r>
              <a:rPr lang="en-GB" b="1" dirty="0"/>
              <a:t>(NHS England, 2024)</a:t>
            </a:r>
            <a:endParaRPr lang="en-GB" dirty="0"/>
          </a:p>
          <a:p>
            <a:endParaRPr lang="en-GB" dirty="0"/>
          </a:p>
        </p:txBody>
      </p:sp>
      <p:sp>
        <p:nvSpPr>
          <p:cNvPr id="6" name="TextBox 5">
            <a:extLst>
              <a:ext uri="{FF2B5EF4-FFF2-40B4-BE49-F238E27FC236}">
                <a16:creationId xmlns:a16="http://schemas.microsoft.com/office/drawing/2014/main" id="{FDAF4D79-9421-5CEB-E56C-B97032CC07C0}"/>
              </a:ext>
            </a:extLst>
          </p:cNvPr>
          <p:cNvSpPr txBox="1"/>
          <p:nvPr/>
        </p:nvSpPr>
        <p:spPr>
          <a:xfrm>
            <a:off x="3446761" y="5713560"/>
            <a:ext cx="3376863" cy="923330"/>
          </a:xfrm>
          <a:prstGeom prst="rect">
            <a:avLst/>
          </a:prstGeom>
          <a:noFill/>
        </p:spPr>
        <p:txBody>
          <a:bodyPr wrap="square" rtlCol="0">
            <a:spAutoFit/>
          </a:bodyPr>
          <a:lstStyle/>
          <a:p>
            <a:r>
              <a:rPr lang="en-GB" b="1" u="sng" dirty="0"/>
              <a:t>Delivery</a:t>
            </a:r>
          </a:p>
          <a:p>
            <a:r>
              <a:rPr lang="en-GB" b="1" dirty="0"/>
              <a:t>Face to face + digital</a:t>
            </a:r>
            <a:endParaRPr lang="en-GB" dirty="0"/>
          </a:p>
          <a:p>
            <a:endParaRPr lang="en-GB" dirty="0"/>
          </a:p>
        </p:txBody>
      </p:sp>
      <p:pic>
        <p:nvPicPr>
          <p:cNvPr id="9" name="Picture 8">
            <a:extLst>
              <a:ext uri="{FF2B5EF4-FFF2-40B4-BE49-F238E27FC236}">
                <a16:creationId xmlns:a16="http://schemas.microsoft.com/office/drawing/2014/main" id="{BBE8ED46-BDD2-45CA-7E69-84FCCBC1F5C0}"/>
              </a:ext>
            </a:extLst>
          </p:cNvPr>
          <p:cNvPicPr>
            <a:picLocks noChangeAspect="1"/>
          </p:cNvPicPr>
          <p:nvPr/>
        </p:nvPicPr>
        <p:blipFill>
          <a:blip r:embed="rId2"/>
          <a:stretch>
            <a:fillRect/>
          </a:stretch>
        </p:blipFill>
        <p:spPr>
          <a:xfrm>
            <a:off x="7244157" y="1462591"/>
            <a:ext cx="3711165" cy="3739386"/>
          </a:xfrm>
          <a:prstGeom prst="rect">
            <a:avLst/>
          </a:prstGeom>
        </p:spPr>
      </p:pic>
      <p:sp>
        <p:nvSpPr>
          <p:cNvPr id="10" name="TextBox 9">
            <a:extLst>
              <a:ext uri="{FF2B5EF4-FFF2-40B4-BE49-F238E27FC236}">
                <a16:creationId xmlns:a16="http://schemas.microsoft.com/office/drawing/2014/main" id="{91FBBEDB-0574-49BD-8BC4-6D9D7AF866FC}"/>
              </a:ext>
            </a:extLst>
          </p:cNvPr>
          <p:cNvSpPr txBox="1"/>
          <p:nvPr/>
        </p:nvSpPr>
        <p:spPr>
          <a:xfrm>
            <a:off x="7244157" y="5395409"/>
            <a:ext cx="4244565" cy="369332"/>
          </a:xfrm>
          <a:prstGeom prst="rect">
            <a:avLst/>
          </a:prstGeom>
          <a:noFill/>
        </p:spPr>
        <p:txBody>
          <a:bodyPr wrap="square" rtlCol="0">
            <a:spAutoFit/>
          </a:bodyPr>
          <a:lstStyle/>
          <a:p>
            <a:r>
              <a:rPr lang="en-GB" i="1" dirty="0"/>
              <a:t>Source: NHS England (2020)</a:t>
            </a:r>
            <a:endParaRPr lang="en-GB" dirty="0"/>
          </a:p>
        </p:txBody>
      </p:sp>
    </p:spTree>
    <p:extLst>
      <p:ext uri="{BB962C8B-B14F-4D97-AF65-F5344CB8AC3E}">
        <p14:creationId xmlns:p14="http://schemas.microsoft.com/office/powerpoint/2010/main" val="1312692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DEACB-B9FC-AC19-D791-0DE433CB1A0A}"/>
              </a:ext>
            </a:extLst>
          </p:cNvPr>
          <p:cNvSpPr>
            <a:spLocks noGrp="1"/>
          </p:cNvSpPr>
          <p:nvPr>
            <p:ph type="title"/>
          </p:nvPr>
        </p:nvSpPr>
        <p:spPr>
          <a:xfrm>
            <a:off x="646111" y="452718"/>
            <a:ext cx="9404723" cy="1087324"/>
          </a:xfrm>
        </p:spPr>
        <p:txBody>
          <a:bodyPr/>
          <a:lstStyle/>
          <a:p>
            <a:r>
              <a:rPr lang="en-GB" b="1" dirty="0"/>
              <a:t>Applying the Health Belief Model</a:t>
            </a:r>
            <a:endParaRPr lang="en-GB" dirty="0"/>
          </a:p>
        </p:txBody>
      </p:sp>
      <p:sp>
        <p:nvSpPr>
          <p:cNvPr id="3" name="Content Placeholder 2">
            <a:extLst>
              <a:ext uri="{FF2B5EF4-FFF2-40B4-BE49-F238E27FC236}">
                <a16:creationId xmlns:a16="http://schemas.microsoft.com/office/drawing/2014/main" id="{ADCF2A3A-CC22-AA47-3489-D2D90A28E5B9}"/>
              </a:ext>
            </a:extLst>
          </p:cNvPr>
          <p:cNvSpPr>
            <a:spLocks noGrp="1"/>
          </p:cNvSpPr>
          <p:nvPr>
            <p:ph idx="1"/>
          </p:nvPr>
        </p:nvSpPr>
        <p:spPr>
          <a:xfrm>
            <a:off x="645130" y="1796245"/>
            <a:ext cx="8946541" cy="561945"/>
          </a:xfrm>
        </p:spPr>
        <p:txBody>
          <a:bodyPr/>
          <a:lstStyle/>
          <a:p>
            <a:pPr marL="0" indent="0">
              <a:buNone/>
            </a:pPr>
            <a:r>
              <a:rPr lang="en-GB" b="1" dirty="0"/>
              <a:t>Why might people engage with prevention?</a:t>
            </a:r>
          </a:p>
        </p:txBody>
      </p:sp>
      <p:graphicFrame>
        <p:nvGraphicFramePr>
          <p:cNvPr id="4" name="Diagram 3">
            <a:extLst>
              <a:ext uri="{FF2B5EF4-FFF2-40B4-BE49-F238E27FC236}">
                <a16:creationId xmlns:a16="http://schemas.microsoft.com/office/drawing/2014/main" id="{968A1A94-B3A8-B7F4-9995-5A77ABFE0184}"/>
              </a:ext>
            </a:extLst>
          </p:cNvPr>
          <p:cNvGraphicFramePr/>
          <p:nvPr>
            <p:extLst>
              <p:ext uri="{D42A27DB-BD31-4B8C-83A1-F6EECF244321}">
                <p14:modId xmlns:p14="http://schemas.microsoft.com/office/powerpoint/2010/main" val="807247876"/>
              </p:ext>
            </p:extLst>
          </p:nvPr>
        </p:nvGraphicFramePr>
        <p:xfrm>
          <a:off x="4094769" y="1672262"/>
          <a:ext cx="8097231" cy="4595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7EC36D9-F207-D882-A7EA-B50B460ED1D5}"/>
              </a:ext>
            </a:extLst>
          </p:cNvPr>
          <p:cNvSpPr txBox="1"/>
          <p:nvPr/>
        </p:nvSpPr>
        <p:spPr>
          <a:xfrm>
            <a:off x="7265923" y="3646684"/>
            <a:ext cx="1920240" cy="646331"/>
          </a:xfrm>
          <a:prstGeom prst="rect">
            <a:avLst/>
          </a:prstGeom>
          <a:noFill/>
        </p:spPr>
        <p:txBody>
          <a:bodyPr wrap="square" rtlCol="0">
            <a:spAutoFit/>
          </a:bodyPr>
          <a:lstStyle/>
          <a:p>
            <a:pPr algn="ctr"/>
            <a:r>
              <a:rPr lang="en-GB" b="1" dirty="0"/>
              <a:t>HEALTH BELIEF MODEL</a:t>
            </a:r>
          </a:p>
        </p:txBody>
      </p:sp>
      <p:sp>
        <p:nvSpPr>
          <p:cNvPr id="6" name="TextBox 5">
            <a:extLst>
              <a:ext uri="{FF2B5EF4-FFF2-40B4-BE49-F238E27FC236}">
                <a16:creationId xmlns:a16="http://schemas.microsoft.com/office/drawing/2014/main" id="{792AE546-0982-BF02-FED8-CA8B705BC82C}"/>
              </a:ext>
            </a:extLst>
          </p:cNvPr>
          <p:cNvSpPr txBox="1"/>
          <p:nvPr/>
        </p:nvSpPr>
        <p:spPr>
          <a:xfrm>
            <a:off x="1316820" y="3092686"/>
            <a:ext cx="3609258" cy="1754326"/>
          </a:xfrm>
          <a:prstGeom prst="rect">
            <a:avLst/>
          </a:prstGeom>
          <a:noFill/>
        </p:spPr>
        <p:txBody>
          <a:bodyPr wrap="square" rtlCol="0">
            <a:spAutoFit/>
          </a:bodyPr>
          <a:lstStyle/>
          <a:p>
            <a:r>
              <a:rPr lang="en-GB" b="1" dirty="0"/>
              <a:t>Useful for understanding individual behaviour — but limited when barriers are structural (Rosenstock, Strecher and Becker, 1988; Carpenter, 2010)</a:t>
            </a:r>
            <a:endParaRPr lang="en-GB" dirty="0"/>
          </a:p>
        </p:txBody>
      </p:sp>
    </p:spTree>
    <p:extLst>
      <p:ext uri="{BB962C8B-B14F-4D97-AF65-F5344CB8AC3E}">
        <p14:creationId xmlns:p14="http://schemas.microsoft.com/office/powerpoint/2010/main" val="3166993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B5005-443B-612D-DD58-AD044F0C5CE5}"/>
              </a:ext>
            </a:extLst>
          </p:cNvPr>
          <p:cNvSpPr>
            <a:spLocks noGrp="1"/>
          </p:cNvSpPr>
          <p:nvPr>
            <p:ph type="title"/>
          </p:nvPr>
        </p:nvSpPr>
        <p:spPr>
          <a:xfrm>
            <a:off x="645130" y="609601"/>
            <a:ext cx="9404723" cy="862735"/>
          </a:xfrm>
        </p:spPr>
        <p:txBody>
          <a:bodyPr/>
          <a:lstStyle/>
          <a:p>
            <a:r>
              <a:rPr lang="en-GB" b="1" dirty="0"/>
              <a:t>Does the Programme Work?</a:t>
            </a:r>
            <a:endParaRPr lang="en-GB" dirty="0"/>
          </a:p>
        </p:txBody>
      </p:sp>
      <p:sp>
        <p:nvSpPr>
          <p:cNvPr id="3" name="Content Placeholder 2">
            <a:extLst>
              <a:ext uri="{FF2B5EF4-FFF2-40B4-BE49-F238E27FC236}">
                <a16:creationId xmlns:a16="http://schemas.microsoft.com/office/drawing/2014/main" id="{32E693F2-2F6A-DE5E-5430-A7320AF34807}"/>
              </a:ext>
            </a:extLst>
          </p:cNvPr>
          <p:cNvSpPr>
            <a:spLocks noGrp="1"/>
          </p:cNvSpPr>
          <p:nvPr>
            <p:ph idx="1"/>
          </p:nvPr>
        </p:nvSpPr>
        <p:spPr>
          <a:xfrm>
            <a:off x="645130" y="1956666"/>
            <a:ext cx="5586246" cy="594029"/>
          </a:xfrm>
        </p:spPr>
        <p:txBody>
          <a:bodyPr/>
          <a:lstStyle/>
          <a:p>
            <a:pPr marL="0" indent="0">
              <a:buNone/>
            </a:pPr>
            <a:r>
              <a:rPr lang="en-GB" b="1" dirty="0"/>
              <a:t>Quantitative evidence: measurable impact</a:t>
            </a:r>
            <a:endParaRPr lang="en-GB" dirty="0"/>
          </a:p>
          <a:p>
            <a:pPr marL="0" indent="0">
              <a:buNone/>
            </a:pPr>
            <a:endParaRPr lang="en-GB" dirty="0"/>
          </a:p>
        </p:txBody>
      </p:sp>
      <p:graphicFrame>
        <p:nvGraphicFramePr>
          <p:cNvPr id="4" name="Diagram 3">
            <a:extLst>
              <a:ext uri="{FF2B5EF4-FFF2-40B4-BE49-F238E27FC236}">
                <a16:creationId xmlns:a16="http://schemas.microsoft.com/office/drawing/2014/main" id="{FFA47736-A1E1-01C7-B14C-BAAAA4A5866A}"/>
              </a:ext>
            </a:extLst>
          </p:cNvPr>
          <p:cNvGraphicFramePr/>
          <p:nvPr>
            <p:extLst>
              <p:ext uri="{D42A27DB-BD31-4B8C-83A1-F6EECF244321}">
                <p14:modId xmlns:p14="http://schemas.microsoft.com/office/powerpoint/2010/main" val="1819288225"/>
              </p:ext>
            </p:extLst>
          </p:nvPr>
        </p:nvGraphicFramePr>
        <p:xfrm>
          <a:off x="5844796" y="2488886"/>
          <a:ext cx="5288425" cy="3636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735B3F72-048B-4400-02C2-25F5D109279C}"/>
              </a:ext>
            </a:extLst>
          </p:cNvPr>
          <p:cNvSpPr txBox="1">
            <a:spLocks/>
          </p:cNvSpPr>
          <p:nvPr/>
        </p:nvSpPr>
        <p:spPr>
          <a:xfrm>
            <a:off x="871743" y="3350509"/>
            <a:ext cx="4475748" cy="1425388"/>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400" b="1" dirty="0"/>
              <a:t>But does effectiveness among participants equal effectiveness across the whole population?</a:t>
            </a:r>
            <a:endParaRPr lang="en-GB" sz="2400" dirty="0"/>
          </a:p>
          <a:p>
            <a:pPr marL="0" indent="0">
              <a:buFont typeface="Wingdings 3" charset="2"/>
              <a:buNone/>
            </a:pPr>
            <a:endParaRPr lang="en-GB" dirty="0"/>
          </a:p>
        </p:txBody>
      </p:sp>
    </p:spTree>
    <p:extLst>
      <p:ext uri="{BB962C8B-B14F-4D97-AF65-F5344CB8AC3E}">
        <p14:creationId xmlns:p14="http://schemas.microsoft.com/office/powerpoint/2010/main" val="3102270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9DC6-7A46-0AD7-28E2-76404D18E7C0}"/>
              </a:ext>
            </a:extLst>
          </p:cNvPr>
          <p:cNvSpPr>
            <a:spLocks noGrp="1"/>
          </p:cNvSpPr>
          <p:nvPr>
            <p:ph type="title"/>
          </p:nvPr>
        </p:nvSpPr>
        <p:spPr>
          <a:xfrm>
            <a:off x="755277" y="687840"/>
            <a:ext cx="9404723" cy="1400530"/>
          </a:xfrm>
        </p:spPr>
        <p:txBody>
          <a:bodyPr/>
          <a:lstStyle/>
          <a:p>
            <a:r>
              <a:rPr lang="en-GB" b="1" dirty="0"/>
              <a:t>What does Qualitative Evidence Tell Us?</a:t>
            </a:r>
            <a:endParaRPr lang="en-GB" dirty="0"/>
          </a:p>
        </p:txBody>
      </p:sp>
      <p:sp>
        <p:nvSpPr>
          <p:cNvPr id="3" name="Content Placeholder 2">
            <a:extLst>
              <a:ext uri="{FF2B5EF4-FFF2-40B4-BE49-F238E27FC236}">
                <a16:creationId xmlns:a16="http://schemas.microsoft.com/office/drawing/2014/main" id="{8BD68803-C4FC-C604-4629-04D316EAD1AF}"/>
              </a:ext>
            </a:extLst>
          </p:cNvPr>
          <p:cNvSpPr>
            <a:spLocks noGrp="1"/>
          </p:cNvSpPr>
          <p:nvPr>
            <p:ph idx="1"/>
          </p:nvPr>
        </p:nvSpPr>
        <p:spPr>
          <a:xfrm>
            <a:off x="958933" y="2234648"/>
            <a:ext cx="6741277" cy="529861"/>
          </a:xfrm>
        </p:spPr>
        <p:txBody>
          <a:bodyPr/>
          <a:lstStyle/>
          <a:p>
            <a:r>
              <a:rPr lang="en-GB" b="1" dirty="0"/>
              <a:t>Beyond the numbers: experiences of participants</a:t>
            </a: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543C1605-0AFF-3E0A-6519-0CF0706E07F6}"/>
              </a:ext>
            </a:extLst>
          </p:cNvPr>
          <p:cNvGraphicFramePr>
            <a:graphicFrameLocks noGrp="1"/>
          </p:cNvGraphicFramePr>
          <p:nvPr>
            <p:extLst>
              <p:ext uri="{D42A27DB-BD31-4B8C-83A1-F6EECF244321}">
                <p14:modId xmlns:p14="http://schemas.microsoft.com/office/powerpoint/2010/main" val="3221279044"/>
              </p:ext>
            </p:extLst>
          </p:nvPr>
        </p:nvGraphicFramePr>
        <p:xfrm>
          <a:off x="2032000" y="2910787"/>
          <a:ext cx="8128000" cy="2225040"/>
        </p:xfrm>
        <a:graphic>
          <a:graphicData uri="http://schemas.openxmlformats.org/drawingml/2006/table">
            <a:tbl>
              <a:tblPr firstRow="1" bandRow="1">
                <a:tableStyleId>{638B1855-1B75-4FBE-930C-398BA8C253C6}</a:tableStyleId>
              </a:tblPr>
              <a:tblGrid>
                <a:gridCol w="4064000">
                  <a:extLst>
                    <a:ext uri="{9D8B030D-6E8A-4147-A177-3AD203B41FA5}">
                      <a16:colId xmlns:a16="http://schemas.microsoft.com/office/drawing/2014/main" val="1854298002"/>
                    </a:ext>
                  </a:extLst>
                </a:gridCol>
                <a:gridCol w="4064000">
                  <a:extLst>
                    <a:ext uri="{9D8B030D-6E8A-4147-A177-3AD203B41FA5}">
                      <a16:colId xmlns:a16="http://schemas.microsoft.com/office/drawing/2014/main" val="3974554594"/>
                    </a:ext>
                  </a:extLst>
                </a:gridCol>
              </a:tblGrid>
              <a:tr h="370840">
                <a:tc>
                  <a:txBody>
                    <a:bodyPr/>
                    <a:lstStyle/>
                    <a:p>
                      <a:r>
                        <a:rPr lang="en-GB" dirty="0"/>
                        <a:t>What helps?</a:t>
                      </a:r>
                    </a:p>
                  </a:txBody>
                  <a:tcPr/>
                </a:tc>
                <a:tc>
                  <a:txBody>
                    <a:bodyPr/>
                    <a:lstStyle/>
                    <a:p>
                      <a:r>
                        <a:rPr lang="en-GB" dirty="0"/>
                        <a:t>What limits engagement?</a:t>
                      </a:r>
                    </a:p>
                  </a:txBody>
                  <a:tcPr/>
                </a:tc>
                <a:extLst>
                  <a:ext uri="{0D108BD9-81ED-4DB2-BD59-A6C34878D82A}">
                    <a16:rowId xmlns:a16="http://schemas.microsoft.com/office/drawing/2014/main" val="949010444"/>
                  </a:ext>
                </a:extLst>
              </a:tr>
              <a:tr h="370840">
                <a:tc>
                  <a:txBody>
                    <a:bodyPr/>
                    <a:lstStyle/>
                    <a:p>
                      <a:r>
                        <a:rPr lang="en-GB" dirty="0"/>
                        <a:t> - Peer support</a:t>
                      </a:r>
                    </a:p>
                  </a:txBody>
                  <a:tcPr/>
                </a:tc>
                <a:tc>
                  <a:txBody>
                    <a:bodyPr/>
                    <a:lstStyle/>
                    <a:p>
                      <a:r>
                        <a:rPr lang="en-GB" dirty="0"/>
                        <a:t>- Maintaining behaviour change</a:t>
                      </a:r>
                    </a:p>
                  </a:txBody>
                  <a:tcPr/>
                </a:tc>
                <a:extLst>
                  <a:ext uri="{0D108BD9-81ED-4DB2-BD59-A6C34878D82A}">
                    <a16:rowId xmlns:a16="http://schemas.microsoft.com/office/drawing/2014/main" val="1776620267"/>
                  </a:ext>
                </a:extLst>
              </a:tr>
              <a:tr h="370840">
                <a:tc>
                  <a:txBody>
                    <a:bodyPr/>
                    <a:lstStyle/>
                    <a:p>
                      <a:r>
                        <a:rPr lang="en-GB" dirty="0"/>
                        <a:t>- Family influence</a:t>
                      </a:r>
                    </a:p>
                  </a:txBody>
                  <a:tcPr/>
                </a:tc>
                <a:tc>
                  <a:txBody>
                    <a:bodyPr/>
                    <a:lstStyle/>
                    <a:p>
                      <a:r>
                        <a:rPr lang="en-GB" dirty="0"/>
                        <a:t>- Practical barriers</a:t>
                      </a:r>
                    </a:p>
                  </a:txBody>
                  <a:tcPr/>
                </a:tc>
                <a:extLst>
                  <a:ext uri="{0D108BD9-81ED-4DB2-BD59-A6C34878D82A}">
                    <a16:rowId xmlns:a16="http://schemas.microsoft.com/office/drawing/2014/main" val="3551448090"/>
                  </a:ext>
                </a:extLst>
              </a:tr>
              <a:tr h="370840">
                <a:tc>
                  <a:txBody>
                    <a:bodyPr/>
                    <a:lstStyle/>
                    <a:p>
                      <a:r>
                        <a:rPr lang="en-GB" dirty="0"/>
                        <a:t>- Increased awareness</a:t>
                      </a:r>
                    </a:p>
                  </a:txBody>
                  <a:tcPr/>
                </a:tc>
                <a:tc>
                  <a:txBody>
                    <a:bodyPr/>
                    <a:lstStyle/>
                    <a:p>
                      <a:r>
                        <a:rPr lang="en-GB" dirty="0"/>
                        <a:t>- Cultural relevance</a:t>
                      </a:r>
                    </a:p>
                  </a:txBody>
                  <a:tcPr/>
                </a:tc>
                <a:extLst>
                  <a:ext uri="{0D108BD9-81ED-4DB2-BD59-A6C34878D82A}">
                    <a16:rowId xmlns:a16="http://schemas.microsoft.com/office/drawing/2014/main" val="1685263493"/>
                  </a:ext>
                </a:extLst>
              </a:tr>
              <a:tr h="370840">
                <a:tc>
                  <a:txBody>
                    <a:bodyPr/>
                    <a:lstStyle/>
                    <a:p>
                      <a:pPr marL="285750" indent="-285750">
                        <a:buFontTx/>
                        <a:buChar char="-"/>
                      </a:pPr>
                      <a:r>
                        <a:rPr lang="en-GB" dirty="0"/>
                        <a:t>Motivation</a:t>
                      </a:r>
                    </a:p>
                  </a:txBody>
                  <a:tcPr/>
                </a:tc>
                <a:tc>
                  <a:txBody>
                    <a:bodyPr/>
                    <a:lstStyle/>
                    <a:p>
                      <a:r>
                        <a:rPr lang="en-GB" dirty="0"/>
                        <a:t>- Communication of risk</a:t>
                      </a:r>
                    </a:p>
                  </a:txBody>
                  <a:tcPr/>
                </a:tc>
                <a:extLst>
                  <a:ext uri="{0D108BD9-81ED-4DB2-BD59-A6C34878D82A}">
                    <a16:rowId xmlns:a16="http://schemas.microsoft.com/office/drawing/2014/main" val="3973971249"/>
                  </a:ext>
                </a:extLst>
              </a:tr>
              <a:tr h="370840">
                <a:tc>
                  <a:txBody>
                    <a:bodyPr/>
                    <a:lstStyle/>
                    <a:p>
                      <a:r>
                        <a:rPr lang="en-GB" dirty="0"/>
                        <a:t>- Practical lifestyle support</a:t>
                      </a:r>
                    </a:p>
                  </a:txBody>
                  <a:tcPr/>
                </a:tc>
                <a:tc>
                  <a:txBody>
                    <a:bodyPr/>
                    <a:lstStyle/>
                    <a:p>
                      <a:r>
                        <a:rPr lang="en-GB" dirty="0"/>
                        <a:t>- Accessibility </a:t>
                      </a:r>
                    </a:p>
                  </a:txBody>
                  <a:tcPr/>
                </a:tc>
                <a:extLst>
                  <a:ext uri="{0D108BD9-81ED-4DB2-BD59-A6C34878D82A}">
                    <a16:rowId xmlns:a16="http://schemas.microsoft.com/office/drawing/2014/main" val="3418158405"/>
                  </a:ext>
                </a:extLst>
              </a:tr>
            </a:tbl>
          </a:graphicData>
        </a:graphic>
      </p:graphicFrame>
      <p:sp>
        <p:nvSpPr>
          <p:cNvPr id="5" name="TextBox 4">
            <a:extLst>
              <a:ext uri="{FF2B5EF4-FFF2-40B4-BE49-F238E27FC236}">
                <a16:creationId xmlns:a16="http://schemas.microsoft.com/office/drawing/2014/main" id="{080AE87A-9C07-7B7C-92E0-954DC705C70C}"/>
              </a:ext>
            </a:extLst>
          </p:cNvPr>
          <p:cNvSpPr txBox="1"/>
          <p:nvPr/>
        </p:nvSpPr>
        <p:spPr>
          <a:xfrm>
            <a:off x="2582778" y="5547035"/>
            <a:ext cx="7026443" cy="923330"/>
          </a:xfrm>
          <a:prstGeom prst="rect">
            <a:avLst/>
          </a:prstGeom>
          <a:noFill/>
        </p:spPr>
        <p:txBody>
          <a:bodyPr wrap="square" rtlCol="0">
            <a:spAutoFit/>
          </a:bodyPr>
          <a:lstStyle/>
          <a:p>
            <a:r>
              <a:rPr lang="en-GB" b="1" dirty="0"/>
              <a:t>A programme can be clinically effective while still being difficult to access or sustain for some participants (Rodrigues et al, 2020; Chatzi et al, 2023)</a:t>
            </a:r>
          </a:p>
        </p:txBody>
      </p:sp>
    </p:spTree>
    <p:extLst>
      <p:ext uri="{BB962C8B-B14F-4D97-AF65-F5344CB8AC3E}">
        <p14:creationId xmlns:p14="http://schemas.microsoft.com/office/powerpoint/2010/main" val="2806056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84DAC-C749-8F78-702A-6AC3892D7BA5}"/>
              </a:ext>
            </a:extLst>
          </p:cNvPr>
          <p:cNvSpPr>
            <a:spLocks noGrp="1"/>
          </p:cNvSpPr>
          <p:nvPr>
            <p:ph type="title"/>
          </p:nvPr>
        </p:nvSpPr>
        <p:spPr>
          <a:xfrm>
            <a:off x="646111" y="452718"/>
            <a:ext cx="9404723" cy="975029"/>
          </a:xfrm>
        </p:spPr>
        <p:txBody>
          <a:bodyPr/>
          <a:lstStyle/>
          <a:p>
            <a:r>
              <a:rPr lang="en-GB" b="1" dirty="0"/>
              <a:t>Equity and Access</a:t>
            </a:r>
          </a:p>
        </p:txBody>
      </p:sp>
      <p:sp>
        <p:nvSpPr>
          <p:cNvPr id="3" name="Content Placeholder 2">
            <a:extLst>
              <a:ext uri="{FF2B5EF4-FFF2-40B4-BE49-F238E27FC236}">
                <a16:creationId xmlns:a16="http://schemas.microsoft.com/office/drawing/2014/main" id="{DB4D044F-FCE9-9B7F-A650-36086F86BEC6}"/>
              </a:ext>
            </a:extLst>
          </p:cNvPr>
          <p:cNvSpPr>
            <a:spLocks noGrp="1"/>
          </p:cNvSpPr>
          <p:nvPr>
            <p:ph idx="1"/>
          </p:nvPr>
        </p:nvSpPr>
        <p:spPr>
          <a:xfrm>
            <a:off x="983522" y="1281239"/>
            <a:ext cx="8946541" cy="529861"/>
          </a:xfrm>
        </p:spPr>
        <p:txBody>
          <a:bodyPr/>
          <a:lstStyle/>
          <a:p>
            <a:r>
              <a:rPr lang="en-GB" b="1" dirty="0"/>
              <a:t>Who benefits and who may be left behind?</a:t>
            </a:r>
          </a:p>
        </p:txBody>
      </p:sp>
      <p:sp>
        <p:nvSpPr>
          <p:cNvPr id="4" name="Oval 3">
            <a:extLst>
              <a:ext uri="{FF2B5EF4-FFF2-40B4-BE49-F238E27FC236}">
                <a16:creationId xmlns:a16="http://schemas.microsoft.com/office/drawing/2014/main" id="{5916CE7A-ECAB-56CD-6CDE-2CE2C8A30E4C}"/>
              </a:ext>
            </a:extLst>
          </p:cNvPr>
          <p:cNvSpPr/>
          <p:nvPr/>
        </p:nvSpPr>
        <p:spPr>
          <a:xfrm>
            <a:off x="3178630" y="2357340"/>
            <a:ext cx="4874072" cy="1959064"/>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DOES PREVENTION REDUCE INEQUALITIES OR RISK REPRODUCING THEM?</a:t>
            </a:r>
          </a:p>
        </p:txBody>
      </p:sp>
      <p:cxnSp>
        <p:nvCxnSpPr>
          <p:cNvPr id="6" name="Straight Arrow Connector 5">
            <a:extLst>
              <a:ext uri="{FF2B5EF4-FFF2-40B4-BE49-F238E27FC236}">
                <a16:creationId xmlns:a16="http://schemas.microsoft.com/office/drawing/2014/main" id="{9494E181-2507-8025-7DAB-3ADD533D346E}"/>
              </a:ext>
            </a:extLst>
          </p:cNvPr>
          <p:cNvCxnSpPr>
            <a:cxnSpLocks/>
          </p:cNvCxnSpPr>
          <p:nvPr/>
        </p:nvCxnSpPr>
        <p:spPr>
          <a:xfrm flipV="1">
            <a:off x="7615494" y="2803524"/>
            <a:ext cx="563223" cy="27748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id="{FECE62FA-4FC9-BD71-CF45-EE97682A1E3D}"/>
              </a:ext>
            </a:extLst>
          </p:cNvPr>
          <p:cNvCxnSpPr>
            <a:cxnSpLocks/>
          </p:cNvCxnSpPr>
          <p:nvPr/>
        </p:nvCxnSpPr>
        <p:spPr>
          <a:xfrm flipV="1">
            <a:off x="6722142" y="2293312"/>
            <a:ext cx="544429" cy="3087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BEEBE5FF-6FBD-55D3-CF4D-E07A70FE2506}"/>
              </a:ext>
            </a:extLst>
          </p:cNvPr>
          <p:cNvCxnSpPr>
            <a:cxnSpLocks/>
          </p:cNvCxnSpPr>
          <p:nvPr/>
        </p:nvCxnSpPr>
        <p:spPr>
          <a:xfrm>
            <a:off x="7177345" y="3889421"/>
            <a:ext cx="438149" cy="42464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A064761D-86E3-F628-DD15-05B4F317B113}"/>
              </a:ext>
            </a:extLst>
          </p:cNvPr>
          <p:cNvCxnSpPr>
            <a:cxnSpLocks/>
          </p:cNvCxnSpPr>
          <p:nvPr/>
        </p:nvCxnSpPr>
        <p:spPr>
          <a:xfrm>
            <a:off x="7802479" y="3527150"/>
            <a:ext cx="464786" cy="30727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588A2132-4E8F-2D77-FFB0-0BA4517DA40A}"/>
              </a:ext>
            </a:extLst>
          </p:cNvPr>
          <p:cNvCxnSpPr>
            <a:cxnSpLocks/>
          </p:cNvCxnSpPr>
          <p:nvPr/>
        </p:nvCxnSpPr>
        <p:spPr>
          <a:xfrm flipH="1">
            <a:off x="3138907" y="3834429"/>
            <a:ext cx="683867" cy="55656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A2EE8B82-183D-21B8-8140-1F4D74B96105}"/>
              </a:ext>
            </a:extLst>
          </p:cNvPr>
          <p:cNvCxnSpPr>
            <a:cxnSpLocks/>
          </p:cNvCxnSpPr>
          <p:nvPr/>
        </p:nvCxnSpPr>
        <p:spPr>
          <a:xfrm flipH="1">
            <a:off x="4548464" y="3960706"/>
            <a:ext cx="491250" cy="59246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5E66C984-4A64-7BDB-C8E6-ADF0C68DD377}"/>
              </a:ext>
            </a:extLst>
          </p:cNvPr>
          <p:cNvCxnSpPr>
            <a:cxnSpLocks/>
          </p:cNvCxnSpPr>
          <p:nvPr/>
        </p:nvCxnSpPr>
        <p:spPr>
          <a:xfrm flipH="1" flipV="1">
            <a:off x="2950292" y="2879187"/>
            <a:ext cx="717821" cy="16254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4D033BCF-7E9E-0AA9-ED21-F440A6675ADA}"/>
              </a:ext>
            </a:extLst>
          </p:cNvPr>
          <p:cNvCxnSpPr>
            <a:cxnSpLocks/>
          </p:cNvCxnSpPr>
          <p:nvPr/>
        </p:nvCxnSpPr>
        <p:spPr>
          <a:xfrm>
            <a:off x="6096000" y="4045617"/>
            <a:ext cx="0" cy="6907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57B05BC6-682F-F64D-81FA-B55C20F1B0C8}"/>
              </a:ext>
            </a:extLst>
          </p:cNvPr>
          <p:cNvSpPr txBox="1"/>
          <p:nvPr/>
        </p:nvSpPr>
        <p:spPr>
          <a:xfrm>
            <a:off x="7384888" y="1961395"/>
            <a:ext cx="2053391" cy="369332"/>
          </a:xfrm>
          <a:prstGeom prst="rect">
            <a:avLst/>
          </a:prstGeom>
          <a:noFill/>
        </p:spPr>
        <p:txBody>
          <a:bodyPr wrap="square" rtlCol="0">
            <a:spAutoFit/>
          </a:bodyPr>
          <a:lstStyle/>
          <a:p>
            <a:r>
              <a:rPr lang="en-GB" b="1" dirty="0"/>
              <a:t>DEPRIVATION</a:t>
            </a:r>
          </a:p>
        </p:txBody>
      </p:sp>
      <p:sp>
        <p:nvSpPr>
          <p:cNvPr id="28" name="TextBox 27">
            <a:extLst>
              <a:ext uri="{FF2B5EF4-FFF2-40B4-BE49-F238E27FC236}">
                <a16:creationId xmlns:a16="http://schemas.microsoft.com/office/drawing/2014/main" id="{05405583-F6E2-5C82-F3C5-06C8E4B7FF64}"/>
              </a:ext>
            </a:extLst>
          </p:cNvPr>
          <p:cNvSpPr txBox="1"/>
          <p:nvPr/>
        </p:nvSpPr>
        <p:spPr>
          <a:xfrm>
            <a:off x="8361239" y="2652959"/>
            <a:ext cx="2053391" cy="369332"/>
          </a:xfrm>
          <a:prstGeom prst="rect">
            <a:avLst/>
          </a:prstGeom>
          <a:noFill/>
        </p:spPr>
        <p:txBody>
          <a:bodyPr wrap="square" rtlCol="0">
            <a:spAutoFit/>
          </a:bodyPr>
          <a:lstStyle/>
          <a:p>
            <a:r>
              <a:rPr lang="en-GB" b="1" dirty="0"/>
              <a:t>ETHNICITY</a:t>
            </a:r>
          </a:p>
        </p:txBody>
      </p:sp>
      <p:sp>
        <p:nvSpPr>
          <p:cNvPr id="30" name="TextBox 29">
            <a:extLst>
              <a:ext uri="{FF2B5EF4-FFF2-40B4-BE49-F238E27FC236}">
                <a16:creationId xmlns:a16="http://schemas.microsoft.com/office/drawing/2014/main" id="{FDEC7C12-F110-B883-CC34-267863E081F9}"/>
              </a:ext>
            </a:extLst>
          </p:cNvPr>
          <p:cNvSpPr txBox="1"/>
          <p:nvPr/>
        </p:nvSpPr>
        <p:spPr>
          <a:xfrm>
            <a:off x="8411584" y="3675476"/>
            <a:ext cx="747386" cy="381474"/>
          </a:xfrm>
          <a:prstGeom prst="rect">
            <a:avLst/>
          </a:prstGeom>
          <a:noFill/>
        </p:spPr>
        <p:txBody>
          <a:bodyPr wrap="square" rtlCol="0">
            <a:spAutoFit/>
          </a:bodyPr>
          <a:lstStyle/>
          <a:p>
            <a:r>
              <a:rPr lang="en-GB" b="1" dirty="0"/>
              <a:t>AGE</a:t>
            </a:r>
          </a:p>
        </p:txBody>
      </p:sp>
      <p:sp>
        <p:nvSpPr>
          <p:cNvPr id="32" name="TextBox 31">
            <a:extLst>
              <a:ext uri="{FF2B5EF4-FFF2-40B4-BE49-F238E27FC236}">
                <a16:creationId xmlns:a16="http://schemas.microsoft.com/office/drawing/2014/main" id="{925F9900-8343-A387-939D-29CEC1B0FBB7}"/>
              </a:ext>
            </a:extLst>
          </p:cNvPr>
          <p:cNvSpPr txBox="1"/>
          <p:nvPr/>
        </p:nvSpPr>
        <p:spPr>
          <a:xfrm>
            <a:off x="7213432" y="4390995"/>
            <a:ext cx="1493424" cy="369332"/>
          </a:xfrm>
          <a:prstGeom prst="rect">
            <a:avLst/>
          </a:prstGeom>
          <a:noFill/>
        </p:spPr>
        <p:txBody>
          <a:bodyPr wrap="square" rtlCol="0">
            <a:spAutoFit/>
          </a:bodyPr>
          <a:lstStyle/>
          <a:p>
            <a:r>
              <a:rPr lang="en-GB" b="1" dirty="0"/>
              <a:t>DISABILITY</a:t>
            </a:r>
          </a:p>
        </p:txBody>
      </p:sp>
      <p:sp>
        <p:nvSpPr>
          <p:cNvPr id="34" name="TextBox 33">
            <a:extLst>
              <a:ext uri="{FF2B5EF4-FFF2-40B4-BE49-F238E27FC236}">
                <a16:creationId xmlns:a16="http://schemas.microsoft.com/office/drawing/2014/main" id="{948D1CB3-7962-E45B-820E-8FCC2F9A4714}"/>
              </a:ext>
            </a:extLst>
          </p:cNvPr>
          <p:cNvSpPr txBox="1"/>
          <p:nvPr/>
        </p:nvSpPr>
        <p:spPr>
          <a:xfrm>
            <a:off x="5500933" y="4789931"/>
            <a:ext cx="1493424" cy="369332"/>
          </a:xfrm>
          <a:prstGeom prst="rect">
            <a:avLst/>
          </a:prstGeom>
          <a:noFill/>
        </p:spPr>
        <p:txBody>
          <a:bodyPr wrap="square" rtlCol="0">
            <a:spAutoFit/>
          </a:bodyPr>
          <a:lstStyle/>
          <a:p>
            <a:r>
              <a:rPr lang="en-GB" b="1" dirty="0"/>
              <a:t>TRANSPORT</a:t>
            </a:r>
          </a:p>
        </p:txBody>
      </p:sp>
      <p:sp>
        <p:nvSpPr>
          <p:cNvPr id="36" name="TextBox 35">
            <a:extLst>
              <a:ext uri="{FF2B5EF4-FFF2-40B4-BE49-F238E27FC236}">
                <a16:creationId xmlns:a16="http://schemas.microsoft.com/office/drawing/2014/main" id="{04AB9475-50F2-BA9E-5C19-31ACE7A0F88B}"/>
              </a:ext>
            </a:extLst>
          </p:cNvPr>
          <p:cNvSpPr txBox="1"/>
          <p:nvPr/>
        </p:nvSpPr>
        <p:spPr>
          <a:xfrm>
            <a:off x="1607679" y="4476091"/>
            <a:ext cx="2053391" cy="369332"/>
          </a:xfrm>
          <a:prstGeom prst="rect">
            <a:avLst/>
          </a:prstGeom>
          <a:noFill/>
        </p:spPr>
        <p:txBody>
          <a:bodyPr wrap="square" rtlCol="0">
            <a:spAutoFit/>
          </a:bodyPr>
          <a:lstStyle/>
          <a:p>
            <a:r>
              <a:rPr lang="en-GB" b="1" dirty="0"/>
              <a:t>DIGITAL ACCESS</a:t>
            </a:r>
          </a:p>
        </p:txBody>
      </p:sp>
      <p:sp>
        <p:nvSpPr>
          <p:cNvPr id="38" name="TextBox 37">
            <a:extLst>
              <a:ext uri="{FF2B5EF4-FFF2-40B4-BE49-F238E27FC236}">
                <a16:creationId xmlns:a16="http://schemas.microsoft.com/office/drawing/2014/main" id="{D1DDBE94-2032-19E1-2C7C-D05D9F7FCCCC}"/>
              </a:ext>
            </a:extLst>
          </p:cNvPr>
          <p:cNvSpPr txBox="1"/>
          <p:nvPr/>
        </p:nvSpPr>
        <p:spPr>
          <a:xfrm>
            <a:off x="4082272" y="4739553"/>
            <a:ext cx="932384" cy="369332"/>
          </a:xfrm>
          <a:prstGeom prst="rect">
            <a:avLst/>
          </a:prstGeom>
          <a:noFill/>
        </p:spPr>
        <p:txBody>
          <a:bodyPr wrap="square" rtlCol="0">
            <a:spAutoFit/>
          </a:bodyPr>
          <a:lstStyle/>
          <a:p>
            <a:r>
              <a:rPr lang="en-GB" b="1" dirty="0"/>
              <a:t>TIME</a:t>
            </a:r>
          </a:p>
        </p:txBody>
      </p:sp>
      <p:sp>
        <p:nvSpPr>
          <p:cNvPr id="40" name="TextBox 39">
            <a:extLst>
              <a:ext uri="{FF2B5EF4-FFF2-40B4-BE49-F238E27FC236}">
                <a16:creationId xmlns:a16="http://schemas.microsoft.com/office/drawing/2014/main" id="{C9CFABCF-40F9-016B-2155-C1459BA6D87B}"/>
              </a:ext>
            </a:extLst>
          </p:cNvPr>
          <p:cNvSpPr txBox="1"/>
          <p:nvPr/>
        </p:nvSpPr>
        <p:spPr>
          <a:xfrm>
            <a:off x="1440813" y="2434678"/>
            <a:ext cx="2053391" cy="646331"/>
          </a:xfrm>
          <a:prstGeom prst="rect">
            <a:avLst/>
          </a:prstGeom>
          <a:noFill/>
        </p:spPr>
        <p:txBody>
          <a:bodyPr wrap="square" rtlCol="0">
            <a:spAutoFit/>
          </a:bodyPr>
          <a:lstStyle/>
          <a:p>
            <a:r>
              <a:rPr lang="en-GB" b="1" dirty="0"/>
              <a:t>CULTURAL RELEVANCE</a:t>
            </a:r>
          </a:p>
        </p:txBody>
      </p:sp>
      <p:sp>
        <p:nvSpPr>
          <p:cNvPr id="48" name="TextBox 47">
            <a:extLst>
              <a:ext uri="{FF2B5EF4-FFF2-40B4-BE49-F238E27FC236}">
                <a16:creationId xmlns:a16="http://schemas.microsoft.com/office/drawing/2014/main" id="{297AE653-5061-FFF5-B7D3-7F56B2D205A2}"/>
              </a:ext>
            </a:extLst>
          </p:cNvPr>
          <p:cNvSpPr txBox="1"/>
          <p:nvPr/>
        </p:nvSpPr>
        <p:spPr>
          <a:xfrm>
            <a:off x="931925" y="5728003"/>
            <a:ext cx="10631440" cy="646331"/>
          </a:xfrm>
          <a:prstGeom prst="rect">
            <a:avLst/>
          </a:prstGeom>
          <a:noFill/>
        </p:spPr>
        <p:txBody>
          <a:bodyPr wrap="square" rtlCol="0">
            <a:spAutoFit/>
          </a:bodyPr>
          <a:lstStyle/>
          <a:p>
            <a:pPr algn="ctr"/>
            <a:r>
              <a:rPr lang="en-GB" b="1" dirty="0"/>
              <a:t>Offering a service equally does not necessarily mean people can access or benefit from it equally.</a:t>
            </a:r>
          </a:p>
        </p:txBody>
      </p:sp>
    </p:spTree>
    <p:extLst>
      <p:ext uri="{BB962C8B-B14F-4D97-AF65-F5344CB8AC3E}">
        <p14:creationId xmlns:p14="http://schemas.microsoft.com/office/powerpoint/2010/main" val="341560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5E445-6F83-A874-C57A-302197FE80DE}"/>
              </a:ext>
            </a:extLst>
          </p:cNvPr>
          <p:cNvSpPr>
            <a:spLocks noGrp="1"/>
          </p:cNvSpPr>
          <p:nvPr>
            <p:ph type="title"/>
          </p:nvPr>
        </p:nvSpPr>
        <p:spPr/>
        <p:txBody>
          <a:bodyPr/>
          <a:lstStyle/>
          <a:p>
            <a:r>
              <a:rPr lang="en-GB" b="1" dirty="0"/>
              <a:t>Digital Delivery and Sustainability</a:t>
            </a:r>
          </a:p>
        </p:txBody>
      </p:sp>
      <p:sp>
        <p:nvSpPr>
          <p:cNvPr id="3" name="Content Placeholder 2">
            <a:extLst>
              <a:ext uri="{FF2B5EF4-FFF2-40B4-BE49-F238E27FC236}">
                <a16:creationId xmlns:a16="http://schemas.microsoft.com/office/drawing/2014/main" id="{83B19C29-E339-40A3-4F31-D1EE0F2AA6D2}"/>
              </a:ext>
            </a:extLst>
          </p:cNvPr>
          <p:cNvSpPr>
            <a:spLocks noGrp="1"/>
          </p:cNvSpPr>
          <p:nvPr>
            <p:ph idx="1"/>
          </p:nvPr>
        </p:nvSpPr>
        <p:spPr>
          <a:xfrm>
            <a:off x="559026" y="1382672"/>
            <a:ext cx="8946541" cy="610071"/>
          </a:xfrm>
        </p:spPr>
        <p:txBody>
          <a:bodyPr/>
          <a:lstStyle/>
          <a:p>
            <a:pPr fontAlgn="base"/>
            <a:r>
              <a:rPr lang="en-GB" b="1" dirty="0"/>
              <a:t>Can prevention be delivered sustainably?</a:t>
            </a:r>
            <a:endParaRPr lang="en-GB" dirty="0"/>
          </a:p>
        </p:txBody>
      </p:sp>
      <p:graphicFrame>
        <p:nvGraphicFramePr>
          <p:cNvPr id="4" name="Table 3">
            <a:extLst>
              <a:ext uri="{FF2B5EF4-FFF2-40B4-BE49-F238E27FC236}">
                <a16:creationId xmlns:a16="http://schemas.microsoft.com/office/drawing/2014/main" id="{720EC281-4FF0-0451-D310-3EAC92C75E17}"/>
              </a:ext>
            </a:extLst>
          </p:cNvPr>
          <p:cNvGraphicFramePr>
            <a:graphicFrameLocks noGrp="1"/>
          </p:cNvGraphicFramePr>
          <p:nvPr>
            <p:extLst>
              <p:ext uri="{D42A27DB-BD31-4B8C-83A1-F6EECF244321}">
                <p14:modId xmlns:p14="http://schemas.microsoft.com/office/powerpoint/2010/main" val="3122772793"/>
              </p:ext>
            </p:extLst>
          </p:nvPr>
        </p:nvGraphicFramePr>
        <p:xfrm>
          <a:off x="646111" y="1992743"/>
          <a:ext cx="10807950" cy="2565400"/>
        </p:xfrm>
        <a:graphic>
          <a:graphicData uri="http://schemas.openxmlformats.org/drawingml/2006/table">
            <a:tbl>
              <a:tblPr firstRow="1" bandRow="1">
                <a:tableStyleId>{21E4AEA4-8DFA-4A89-87EB-49C32662AFE0}</a:tableStyleId>
              </a:tblPr>
              <a:tblGrid>
                <a:gridCol w="3602650">
                  <a:extLst>
                    <a:ext uri="{9D8B030D-6E8A-4147-A177-3AD203B41FA5}">
                      <a16:colId xmlns:a16="http://schemas.microsoft.com/office/drawing/2014/main" val="407475299"/>
                    </a:ext>
                  </a:extLst>
                </a:gridCol>
                <a:gridCol w="3602650">
                  <a:extLst>
                    <a:ext uri="{9D8B030D-6E8A-4147-A177-3AD203B41FA5}">
                      <a16:colId xmlns:a16="http://schemas.microsoft.com/office/drawing/2014/main" val="402647316"/>
                    </a:ext>
                  </a:extLst>
                </a:gridCol>
                <a:gridCol w="3602650">
                  <a:extLst>
                    <a:ext uri="{9D8B030D-6E8A-4147-A177-3AD203B41FA5}">
                      <a16:colId xmlns:a16="http://schemas.microsoft.com/office/drawing/2014/main" val="3659290869"/>
                    </a:ext>
                  </a:extLst>
                </a:gridCol>
              </a:tblGrid>
              <a:tr h="370840">
                <a:tc>
                  <a:txBody>
                    <a:bodyPr/>
                    <a:lstStyle/>
                    <a:p>
                      <a:r>
                        <a:rPr lang="en-GB" dirty="0"/>
                        <a:t>HEALTH</a:t>
                      </a:r>
                    </a:p>
                  </a:txBody>
                  <a:tcPr/>
                </a:tc>
                <a:tc>
                  <a:txBody>
                    <a:bodyPr/>
                    <a:lstStyle/>
                    <a:p>
                      <a:r>
                        <a:rPr lang="en-GB" dirty="0"/>
                        <a:t>ENVIRONMENTAL</a:t>
                      </a:r>
                    </a:p>
                  </a:txBody>
                  <a:tcPr/>
                </a:tc>
                <a:tc>
                  <a:txBody>
                    <a:bodyPr/>
                    <a:lstStyle/>
                    <a:p>
                      <a:r>
                        <a:rPr lang="en-GB" dirty="0"/>
                        <a:t>ECONOMIC</a:t>
                      </a:r>
                    </a:p>
                  </a:txBody>
                  <a:tcPr/>
                </a:tc>
                <a:extLst>
                  <a:ext uri="{0D108BD9-81ED-4DB2-BD59-A6C34878D82A}">
                    <a16:rowId xmlns:a16="http://schemas.microsoft.com/office/drawing/2014/main" val="2117023995"/>
                  </a:ext>
                </a:extLst>
              </a:tr>
              <a:tr h="370840">
                <a:tc>
                  <a:txBody>
                    <a:bodyPr/>
                    <a:lstStyle/>
                    <a:p>
                      <a:r>
                        <a:rPr lang="en-GB" dirty="0"/>
                        <a:t>Prevent disease</a:t>
                      </a:r>
                    </a:p>
                  </a:txBody>
                  <a:tcPr/>
                </a:tc>
                <a:tc>
                  <a:txBody>
                    <a:bodyPr/>
                    <a:lstStyle/>
                    <a:p>
                      <a:r>
                        <a:rPr lang="en-GB" dirty="0"/>
                        <a:t>Digital delivery can reduce some travel</a:t>
                      </a:r>
                    </a:p>
                  </a:txBody>
                  <a:tcPr/>
                </a:tc>
                <a:tc>
                  <a:txBody>
                    <a:bodyPr/>
                    <a:lstStyle/>
                    <a:p>
                      <a:r>
                        <a:rPr lang="en-GB" dirty="0"/>
                        <a:t>Prevention may reduce future treatment demand</a:t>
                      </a:r>
                    </a:p>
                  </a:txBody>
                  <a:tcPr/>
                </a:tc>
                <a:extLst>
                  <a:ext uri="{0D108BD9-81ED-4DB2-BD59-A6C34878D82A}">
                    <a16:rowId xmlns:a16="http://schemas.microsoft.com/office/drawing/2014/main" val="2301247763"/>
                  </a:ext>
                </a:extLst>
              </a:tr>
              <a:tr h="370840">
                <a:tc>
                  <a:txBody>
                    <a:bodyPr/>
                    <a:lstStyle/>
                    <a:p>
                      <a:r>
                        <a:rPr lang="en-GB" dirty="0"/>
                        <a:t>Support wellbeing</a:t>
                      </a:r>
                    </a:p>
                  </a:txBody>
                  <a:tcPr/>
                </a:tc>
                <a:tc>
                  <a:txBody>
                    <a:bodyPr/>
                    <a:lstStyle/>
                    <a:p>
                      <a:r>
                        <a:rPr lang="en-GB" dirty="0"/>
                        <a:t>Fewer physical resources in some models</a:t>
                      </a:r>
                    </a:p>
                  </a:txBody>
                  <a:tcPr/>
                </a:tc>
                <a:tc>
                  <a:txBody>
                    <a:bodyPr/>
                    <a:lstStyle/>
                    <a:p>
                      <a:r>
                        <a:rPr lang="en-GB" dirty="0"/>
                        <a:t>Programme cost must be considered alongside outcomes</a:t>
                      </a:r>
                    </a:p>
                  </a:txBody>
                  <a:tcPr/>
                </a:tc>
                <a:extLst>
                  <a:ext uri="{0D108BD9-81ED-4DB2-BD59-A6C34878D82A}">
                    <a16:rowId xmlns:a16="http://schemas.microsoft.com/office/drawing/2014/main" val="3860459128"/>
                  </a:ext>
                </a:extLst>
              </a:tr>
              <a:tr h="370840">
                <a:tc>
                  <a:txBody>
                    <a:bodyPr/>
                    <a:lstStyle/>
                    <a:p>
                      <a:r>
                        <a:rPr lang="en-GB" dirty="0"/>
                        <a:t>Reduce future demand</a:t>
                      </a:r>
                    </a:p>
                  </a:txBody>
                  <a:tcPr/>
                </a:tc>
                <a:tc>
                  <a:txBody>
                    <a:bodyPr/>
                    <a:lstStyle/>
                    <a:p>
                      <a:r>
                        <a:rPr lang="en-GB" dirty="0"/>
                        <a:t>Supports wider net-zero ambitions</a:t>
                      </a:r>
                    </a:p>
                  </a:txBody>
                  <a:tcPr/>
                </a:tc>
                <a:tc>
                  <a:txBody>
                    <a:bodyPr/>
                    <a:lstStyle/>
                    <a:p>
                      <a:endParaRPr lang="en-GB" dirty="0"/>
                    </a:p>
                  </a:txBody>
                  <a:tcPr/>
                </a:tc>
                <a:extLst>
                  <a:ext uri="{0D108BD9-81ED-4DB2-BD59-A6C34878D82A}">
                    <a16:rowId xmlns:a16="http://schemas.microsoft.com/office/drawing/2014/main" val="421170213"/>
                  </a:ext>
                </a:extLst>
              </a:tr>
            </a:tbl>
          </a:graphicData>
        </a:graphic>
      </p:graphicFrame>
      <p:sp>
        <p:nvSpPr>
          <p:cNvPr id="5" name="TextBox 4">
            <a:extLst>
              <a:ext uri="{FF2B5EF4-FFF2-40B4-BE49-F238E27FC236}">
                <a16:creationId xmlns:a16="http://schemas.microsoft.com/office/drawing/2014/main" id="{901DB923-82F7-121B-37C4-5319B76F8430}"/>
              </a:ext>
            </a:extLst>
          </p:cNvPr>
          <p:cNvSpPr txBox="1"/>
          <p:nvPr/>
        </p:nvSpPr>
        <p:spPr>
          <a:xfrm>
            <a:off x="2220685" y="4824080"/>
            <a:ext cx="9701461" cy="646331"/>
          </a:xfrm>
          <a:prstGeom prst="rect">
            <a:avLst/>
          </a:prstGeom>
          <a:noFill/>
        </p:spPr>
        <p:txBody>
          <a:bodyPr wrap="square" rtlCol="0">
            <a:spAutoFit/>
          </a:bodyPr>
          <a:lstStyle/>
          <a:p>
            <a:r>
              <a:rPr lang="en-GB" b="1" dirty="0"/>
              <a:t>Sustainability =/= digitalisation alone (NHS England 2024; WHO, 2025)</a:t>
            </a:r>
          </a:p>
          <a:p>
            <a:endParaRPr lang="en-GB" b="1" dirty="0"/>
          </a:p>
        </p:txBody>
      </p:sp>
      <p:sp>
        <p:nvSpPr>
          <p:cNvPr id="6" name="TextBox 5">
            <a:extLst>
              <a:ext uri="{FF2B5EF4-FFF2-40B4-BE49-F238E27FC236}">
                <a16:creationId xmlns:a16="http://schemas.microsoft.com/office/drawing/2014/main" id="{D962EE7C-B2D2-21BB-35A1-3E083DF07614}"/>
              </a:ext>
            </a:extLst>
          </p:cNvPr>
          <p:cNvSpPr txBox="1"/>
          <p:nvPr/>
        </p:nvSpPr>
        <p:spPr>
          <a:xfrm>
            <a:off x="1600200" y="5470411"/>
            <a:ext cx="7141029" cy="646331"/>
          </a:xfrm>
          <a:prstGeom prst="rect">
            <a:avLst/>
          </a:prstGeom>
          <a:noFill/>
        </p:spPr>
        <p:txBody>
          <a:bodyPr wrap="square" rtlCol="0">
            <a:spAutoFit/>
          </a:bodyPr>
          <a:lstStyle/>
          <a:p>
            <a:r>
              <a:rPr lang="en-GB" dirty="0"/>
              <a:t>Digital delivery may reduce travel and improve scalability, but digital exclusion can create new inequalities.</a:t>
            </a:r>
          </a:p>
        </p:txBody>
      </p:sp>
    </p:spTree>
    <p:extLst>
      <p:ext uri="{BB962C8B-B14F-4D97-AF65-F5344CB8AC3E}">
        <p14:creationId xmlns:p14="http://schemas.microsoft.com/office/powerpoint/2010/main" val="690744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C7AE-552A-C3D7-C004-54E2D67142F3}"/>
              </a:ext>
            </a:extLst>
          </p:cNvPr>
          <p:cNvSpPr>
            <a:spLocks noGrp="1"/>
          </p:cNvSpPr>
          <p:nvPr>
            <p:ph type="title"/>
          </p:nvPr>
        </p:nvSpPr>
        <p:spPr/>
        <p:txBody>
          <a:bodyPr/>
          <a:lstStyle/>
          <a:p>
            <a:r>
              <a:rPr lang="en-GB" b="1" dirty="0"/>
              <a:t>Overall Critical Evaluation</a:t>
            </a:r>
          </a:p>
        </p:txBody>
      </p:sp>
      <p:sp>
        <p:nvSpPr>
          <p:cNvPr id="3" name="Content Placeholder 2">
            <a:extLst>
              <a:ext uri="{FF2B5EF4-FFF2-40B4-BE49-F238E27FC236}">
                <a16:creationId xmlns:a16="http://schemas.microsoft.com/office/drawing/2014/main" id="{19BB6BB3-C06F-4F96-2696-764D3EA40608}"/>
              </a:ext>
            </a:extLst>
          </p:cNvPr>
          <p:cNvSpPr>
            <a:spLocks noGrp="1"/>
          </p:cNvSpPr>
          <p:nvPr>
            <p:ph idx="1"/>
          </p:nvPr>
        </p:nvSpPr>
        <p:spPr>
          <a:xfrm>
            <a:off x="646111" y="1853248"/>
            <a:ext cx="8946541" cy="577987"/>
          </a:xfrm>
        </p:spPr>
        <p:txBody>
          <a:bodyPr/>
          <a:lstStyle/>
          <a:p>
            <a:r>
              <a:rPr lang="en-GB" b="1" dirty="0"/>
              <a:t>Overall evaluation: integration in practice</a:t>
            </a:r>
          </a:p>
        </p:txBody>
      </p:sp>
      <p:graphicFrame>
        <p:nvGraphicFramePr>
          <p:cNvPr id="4" name="Diagram 3">
            <a:extLst>
              <a:ext uri="{FF2B5EF4-FFF2-40B4-BE49-F238E27FC236}">
                <a16:creationId xmlns:a16="http://schemas.microsoft.com/office/drawing/2014/main" id="{9CBCFE21-8C0E-FB9B-E832-A350178D4DE3}"/>
              </a:ext>
            </a:extLst>
          </p:cNvPr>
          <p:cNvGraphicFramePr/>
          <p:nvPr>
            <p:extLst>
              <p:ext uri="{D42A27DB-BD31-4B8C-83A1-F6EECF244321}">
                <p14:modId xmlns:p14="http://schemas.microsoft.com/office/powerpoint/2010/main" val="965715891"/>
              </p:ext>
            </p:extLst>
          </p:nvPr>
        </p:nvGraphicFramePr>
        <p:xfrm>
          <a:off x="5935578" y="1853248"/>
          <a:ext cx="5743073" cy="45520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2B0602E-E580-4B89-5DC8-2690A0F58140}"/>
              </a:ext>
            </a:extLst>
          </p:cNvPr>
          <p:cNvSpPr txBox="1"/>
          <p:nvPr/>
        </p:nvSpPr>
        <p:spPr>
          <a:xfrm>
            <a:off x="1812758" y="2515114"/>
            <a:ext cx="3882189" cy="1477328"/>
          </a:xfrm>
          <a:prstGeom prst="rect">
            <a:avLst/>
          </a:prstGeom>
          <a:noFill/>
        </p:spPr>
        <p:txBody>
          <a:bodyPr wrap="square" rtlCol="0">
            <a:spAutoFit/>
          </a:bodyPr>
          <a:lstStyle/>
          <a:p>
            <a:pPr fontAlgn="base"/>
            <a:r>
              <a:rPr lang="en-GB" b="1" dirty="0"/>
              <a:t>The NHS DPP demonstrates that integrated prevention can improve health outcomes, but effectiveness is not the same as equitable effectiveness.</a:t>
            </a:r>
            <a:endParaRPr lang="en-GB" dirty="0"/>
          </a:p>
        </p:txBody>
      </p:sp>
    </p:spTree>
    <p:extLst>
      <p:ext uri="{BB962C8B-B14F-4D97-AF65-F5344CB8AC3E}">
        <p14:creationId xmlns:p14="http://schemas.microsoft.com/office/powerpoint/2010/main" val="2911381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1C6B1-1AAC-3B56-6DEE-0DA7465C3A2F}"/>
              </a:ext>
            </a:extLst>
          </p:cNvPr>
          <p:cNvSpPr>
            <a:spLocks noGrp="1"/>
          </p:cNvSpPr>
          <p:nvPr>
            <p:ph type="title"/>
          </p:nvPr>
        </p:nvSpPr>
        <p:spPr/>
        <p:txBody>
          <a:bodyPr/>
          <a:lstStyle/>
          <a:p>
            <a:r>
              <a:rPr lang="en-GB" b="1" dirty="0"/>
              <a:t>Recommendations</a:t>
            </a:r>
          </a:p>
        </p:txBody>
      </p:sp>
      <p:graphicFrame>
        <p:nvGraphicFramePr>
          <p:cNvPr id="4" name="Content Placeholder 3">
            <a:extLst>
              <a:ext uri="{FF2B5EF4-FFF2-40B4-BE49-F238E27FC236}">
                <a16:creationId xmlns:a16="http://schemas.microsoft.com/office/drawing/2014/main" id="{E70A4065-31E5-35CC-F430-AB1AA07DB1DD}"/>
              </a:ext>
            </a:extLst>
          </p:cNvPr>
          <p:cNvGraphicFramePr>
            <a:graphicFrameLocks noGrp="1"/>
          </p:cNvGraphicFramePr>
          <p:nvPr>
            <p:ph idx="1"/>
            <p:extLst>
              <p:ext uri="{D42A27DB-BD31-4B8C-83A1-F6EECF244321}">
                <p14:modId xmlns:p14="http://schemas.microsoft.com/office/powerpoint/2010/main" val="84313941"/>
              </p:ext>
            </p:extLst>
          </p:nvPr>
        </p:nvGraphicFramePr>
        <p:xfrm>
          <a:off x="413502" y="1556085"/>
          <a:ext cx="9220355" cy="47163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751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F0419-E27F-EBDB-7936-01226050EEA5}"/>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94131064-1D42-6C23-760A-C462DAB7C247}"/>
              </a:ext>
            </a:extLst>
          </p:cNvPr>
          <p:cNvSpPr>
            <a:spLocks noGrp="1"/>
          </p:cNvSpPr>
          <p:nvPr>
            <p:ph idx="1"/>
          </p:nvPr>
        </p:nvSpPr>
        <p:spPr>
          <a:xfrm>
            <a:off x="1456238" y="1853248"/>
            <a:ext cx="8946541" cy="898829"/>
          </a:xfrm>
        </p:spPr>
        <p:txBody>
          <a:bodyPr/>
          <a:lstStyle/>
          <a:p>
            <a:pPr fontAlgn="base"/>
            <a:r>
              <a:rPr lang="en-GB" b="1" dirty="0"/>
              <a:t>Sustainable health and social care requires more than treating disease.</a:t>
            </a:r>
            <a:endParaRPr lang="en-GB" dirty="0"/>
          </a:p>
        </p:txBody>
      </p:sp>
      <p:graphicFrame>
        <p:nvGraphicFramePr>
          <p:cNvPr id="4" name="Diagram 3">
            <a:extLst>
              <a:ext uri="{FF2B5EF4-FFF2-40B4-BE49-F238E27FC236}">
                <a16:creationId xmlns:a16="http://schemas.microsoft.com/office/drawing/2014/main" id="{7398BBC9-2697-2C05-A181-C5A5EA8379B1}"/>
              </a:ext>
            </a:extLst>
          </p:cNvPr>
          <p:cNvGraphicFramePr/>
          <p:nvPr>
            <p:extLst>
              <p:ext uri="{D42A27DB-BD31-4B8C-83A1-F6EECF244321}">
                <p14:modId xmlns:p14="http://schemas.microsoft.com/office/powerpoint/2010/main" val="169833365"/>
              </p:ext>
            </p:extLst>
          </p:nvPr>
        </p:nvGraphicFramePr>
        <p:xfrm>
          <a:off x="2791326" y="2752077"/>
          <a:ext cx="6551636" cy="1932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DBCB3CC9-C8BC-B298-DC8D-CC3A224A5423}"/>
              </a:ext>
            </a:extLst>
          </p:cNvPr>
          <p:cNvSpPr txBox="1">
            <a:spLocks/>
          </p:cNvSpPr>
          <p:nvPr/>
        </p:nvSpPr>
        <p:spPr>
          <a:xfrm>
            <a:off x="1456238" y="5262196"/>
            <a:ext cx="9576611" cy="1027551"/>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fontAlgn="base">
              <a:buNone/>
            </a:pPr>
            <a:r>
              <a:rPr lang="en-GB" b="1" dirty="0"/>
              <a:t>The NHS Diabetes Prevention Programme demonstrates the potential of integrated preventative care, but its contribution to sustainable and equitable health depends on addressing the social and structural barriers that influence participation and long-term behaviour change.</a:t>
            </a:r>
            <a:endParaRPr lang="en-GB" dirty="0"/>
          </a:p>
        </p:txBody>
      </p:sp>
    </p:spTree>
    <p:extLst>
      <p:ext uri="{BB962C8B-B14F-4D97-AF65-F5344CB8AC3E}">
        <p14:creationId xmlns:p14="http://schemas.microsoft.com/office/powerpoint/2010/main" val="550116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18BA-B32C-AF30-0283-55296A5D9FDC}"/>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C8F9D91A-0384-F01C-50C8-7CF88D912B2B}"/>
              </a:ext>
            </a:extLst>
          </p:cNvPr>
          <p:cNvSpPr>
            <a:spLocks noGrp="1"/>
          </p:cNvSpPr>
          <p:nvPr>
            <p:ph idx="1"/>
          </p:nvPr>
        </p:nvSpPr>
        <p:spPr>
          <a:xfrm>
            <a:off x="478971" y="1306286"/>
            <a:ext cx="10570029" cy="4942113"/>
          </a:xfrm>
        </p:spPr>
        <p:txBody>
          <a:bodyPr>
            <a:normAutofit fontScale="92500" lnSpcReduction="20000"/>
          </a:bodyPr>
          <a:lstStyle/>
          <a:p>
            <a:r>
              <a:rPr lang="en-GB" sz="1200" dirty="0"/>
              <a:t>Carpenter, C.J. (2010) ‘A meta-analysis of the effectiveness of health belief model variables in predicting </a:t>
            </a:r>
            <a:r>
              <a:rPr lang="en-GB" sz="1200" dirty="0" err="1"/>
              <a:t>behavior</a:t>
            </a:r>
            <a:r>
              <a:rPr lang="en-GB" sz="1200" dirty="0"/>
              <a:t>’, </a:t>
            </a:r>
            <a:r>
              <a:rPr lang="en-GB" sz="1200" i="1" dirty="0"/>
              <a:t>Health Communication</a:t>
            </a:r>
            <a:r>
              <a:rPr lang="en-GB" sz="1200" dirty="0"/>
              <a:t>, 25(8), pp. 661–669. doi: 10.1080/10410236.2010.521906.</a:t>
            </a:r>
          </a:p>
          <a:p>
            <a:r>
              <a:rPr lang="en-GB" sz="1200" dirty="0"/>
              <a:t>Chatzi, G., Whittaker, W., Chandola, T., Mason, T., </a:t>
            </a:r>
            <a:r>
              <a:rPr lang="en-GB" sz="1200" dirty="0" err="1"/>
              <a:t>Soiland</a:t>
            </a:r>
            <a:r>
              <a:rPr lang="en-GB" sz="1200" dirty="0"/>
              <a:t>-Reyes, C., Sutton, M. and Bower, P. (2023) ‘Could diabetes prevention programmes result in the widening of sociodemographic inequalities in type 2 diabetes? Comparison of survey and administrative data for England’, </a:t>
            </a:r>
            <a:r>
              <a:rPr lang="en-GB" sz="1200" i="1" dirty="0"/>
              <a:t>Journal of Epidemiology and Community Health</a:t>
            </a:r>
            <a:r>
              <a:rPr lang="en-GB" sz="1200" dirty="0"/>
              <a:t>, 77(9), pp. 565–570. doi: 10.1136/</a:t>
            </a:r>
            <a:r>
              <a:rPr lang="en-GB" sz="1200" dirty="0" err="1"/>
              <a:t>jech</a:t>
            </a:r>
            <a:r>
              <a:rPr lang="en-GB" sz="1200" dirty="0"/>
              <a:t>-2022-219654.</a:t>
            </a:r>
          </a:p>
          <a:p>
            <a:r>
              <a:rPr lang="en-GB" sz="1200" dirty="0"/>
              <a:t>Engel, G.L. (1977) ‘The need for a new medical model: a challenge for biomedicine’, </a:t>
            </a:r>
            <a:r>
              <a:rPr lang="en-GB" sz="1200" i="1" dirty="0"/>
              <a:t>Science</a:t>
            </a:r>
            <a:r>
              <a:rPr lang="en-GB" sz="1200" dirty="0"/>
              <a:t>, 196(4286), pp. 129–136. doi: 10.1126/</a:t>
            </a:r>
            <a:r>
              <a:rPr lang="en-GB" sz="1200" dirty="0" err="1"/>
              <a:t>science.847460</a:t>
            </a:r>
            <a:r>
              <a:rPr lang="en-GB" sz="1200" dirty="0"/>
              <a:t>.</a:t>
            </a:r>
          </a:p>
          <a:p>
            <a:r>
              <a:rPr lang="en-GB" sz="1200" dirty="0"/>
              <a:t>Health and Care Act 2022 (</a:t>
            </a:r>
            <a:r>
              <a:rPr lang="en-GB" sz="1200" dirty="0" err="1"/>
              <a:t>c.31</a:t>
            </a:r>
            <a:r>
              <a:rPr lang="en-GB" sz="1200" dirty="0"/>
              <a:t>). London: The Stationery Office. Available at: </a:t>
            </a:r>
            <a:r>
              <a:rPr lang="en-GB" sz="1200" dirty="0">
                <a:hlinkClick r:id="rId2"/>
              </a:rPr>
              <a:t>legislation.gov.uk — Health and Care Act 2022</a:t>
            </a:r>
            <a:r>
              <a:rPr lang="en-GB" sz="1200" dirty="0"/>
              <a:t> (Accessed: 13 October 2026).</a:t>
            </a:r>
          </a:p>
          <a:p>
            <a:r>
              <a:rPr lang="en-GB" sz="1200" dirty="0"/>
              <a:t>NHS England (2025) </a:t>
            </a:r>
            <a:r>
              <a:rPr lang="en-GB" sz="1200" i="1" dirty="0"/>
              <a:t>Performance report 2023/24</a:t>
            </a:r>
            <a:r>
              <a:rPr lang="en-GB" sz="1200" dirty="0"/>
              <a:t>. Available at: </a:t>
            </a:r>
            <a:r>
              <a:rPr lang="en-GB" sz="1200" dirty="0">
                <a:hlinkClick r:id="rId3"/>
              </a:rPr>
              <a:t>NHS England — Performance report 2023/24</a:t>
            </a:r>
            <a:r>
              <a:rPr lang="en-GB" sz="1200" dirty="0"/>
              <a:t> (Accessed: 13 October 2026).</a:t>
            </a:r>
          </a:p>
          <a:p>
            <a:r>
              <a:rPr lang="en-GB" sz="1200" dirty="0"/>
              <a:t>Rodrigues, A.M., Haste, A., Penn, L., Bell, R., Summerbell, C., White, M., Adamson, A.J. and </a:t>
            </a:r>
            <a:r>
              <a:rPr lang="en-GB" sz="1200" dirty="0" err="1"/>
              <a:t>Sniehotta</a:t>
            </a:r>
            <a:r>
              <a:rPr lang="en-GB" sz="1200" dirty="0"/>
              <a:t>, F.F. (2020) ‘Stakeholders’ perceptions and experiences of the National Health Service diabetes prevention programme in England: qualitative study with service users, intervention providers and deliverers, commissioners and referrers’, </a:t>
            </a:r>
            <a:r>
              <a:rPr lang="en-GB" sz="1200" i="1" dirty="0"/>
              <a:t>BMC Health Services Research</a:t>
            </a:r>
            <a:r>
              <a:rPr lang="en-GB" sz="1200" dirty="0"/>
              <a:t>, 20, 307. doi: 10.1186/</a:t>
            </a:r>
            <a:r>
              <a:rPr lang="en-GB" sz="1200" dirty="0" err="1"/>
              <a:t>s12913</a:t>
            </a:r>
            <a:r>
              <a:rPr lang="en-GB" sz="1200" dirty="0"/>
              <a:t>-020-05160-2.</a:t>
            </a:r>
          </a:p>
          <a:p>
            <a:r>
              <a:rPr lang="en-GB" sz="1200" dirty="0"/>
              <a:t>Rosenstock, I.M., </a:t>
            </a:r>
            <a:r>
              <a:rPr lang="en-GB" sz="1200" dirty="0" err="1"/>
              <a:t>Strecher</a:t>
            </a:r>
            <a:r>
              <a:rPr lang="en-GB" sz="1200" dirty="0"/>
              <a:t>, </a:t>
            </a:r>
            <a:r>
              <a:rPr lang="en-GB" sz="1200" dirty="0" err="1"/>
              <a:t>V.J</a:t>
            </a:r>
            <a:r>
              <a:rPr lang="en-GB" sz="1200" dirty="0"/>
              <a:t>. and Becker, M.H. (1988) ‘Social learning theory and the Health Belief Model’, </a:t>
            </a:r>
            <a:r>
              <a:rPr lang="en-GB" sz="1200" i="1" dirty="0"/>
              <a:t>Health Education Quarterly</a:t>
            </a:r>
            <a:r>
              <a:rPr lang="en-GB" sz="1200" dirty="0"/>
              <a:t>, 15(2), pp. 175–183. doi: 10.1177/109019818801500203.</a:t>
            </a:r>
          </a:p>
          <a:p>
            <a:r>
              <a:rPr lang="en-GB" sz="1200" dirty="0"/>
              <a:t>United Nations (2015) </a:t>
            </a:r>
            <a:r>
              <a:rPr lang="en-GB" sz="1200" i="1" dirty="0"/>
              <a:t>Transforming our world: the 2030 Agenda for Sustainable Development</a:t>
            </a:r>
            <a:r>
              <a:rPr lang="en-GB" sz="1200" dirty="0"/>
              <a:t>. New York: United Nations. Available at: </a:t>
            </a:r>
            <a:r>
              <a:rPr lang="en-GB" sz="1200" dirty="0">
                <a:hlinkClick r:id="rId4"/>
              </a:rPr>
              <a:t>United Nations — 2030 Agenda for Sustainable Development</a:t>
            </a:r>
            <a:r>
              <a:rPr lang="en-GB" sz="1200" dirty="0"/>
              <a:t> (Accessed: 13 October 2026).</a:t>
            </a:r>
          </a:p>
          <a:p>
            <a:r>
              <a:rPr lang="en-GB" sz="1200" dirty="0"/>
              <a:t>World Health Organization (1948) </a:t>
            </a:r>
            <a:r>
              <a:rPr lang="en-GB" sz="1200" i="1" dirty="0"/>
              <a:t>Constitution of the World Health Organization</a:t>
            </a:r>
            <a:r>
              <a:rPr lang="en-GB" sz="1200" dirty="0"/>
              <a:t>. Geneva: World Health Organization. Available at: </a:t>
            </a:r>
            <a:r>
              <a:rPr lang="en-GB" sz="1200" dirty="0">
                <a:hlinkClick r:id="rId5"/>
              </a:rPr>
              <a:t>WHO Constitution</a:t>
            </a:r>
            <a:r>
              <a:rPr lang="en-GB" sz="1200" dirty="0"/>
              <a:t> (Accessed: 13 October 2026).</a:t>
            </a:r>
          </a:p>
          <a:p>
            <a:r>
              <a:rPr lang="en-GB" sz="1200" dirty="0"/>
              <a:t>World Health Organization (2014) </a:t>
            </a:r>
            <a:r>
              <a:rPr lang="en-GB" sz="1200" i="1" dirty="0"/>
              <a:t>Health in all policies: Helsinki statement. Framework for country action</a:t>
            </a:r>
            <a:r>
              <a:rPr lang="en-GB" sz="1200" dirty="0"/>
              <a:t>. Geneva: World Health Organization. Available at: </a:t>
            </a:r>
            <a:r>
              <a:rPr lang="en-GB" sz="1200" dirty="0">
                <a:hlinkClick r:id="rId6"/>
              </a:rPr>
              <a:t>WHO — Health in All Policies: Helsinki Statement</a:t>
            </a:r>
            <a:r>
              <a:rPr lang="en-GB" sz="1200" dirty="0"/>
              <a:t> (Accessed: 13 October 2026).</a:t>
            </a:r>
          </a:p>
          <a:p>
            <a:r>
              <a:rPr lang="en-GB" sz="1200" dirty="0"/>
              <a:t>World Health Organization (2021) </a:t>
            </a:r>
            <a:r>
              <a:rPr lang="en-GB" sz="1200" i="1" dirty="0"/>
              <a:t>Promoting well-being</a:t>
            </a:r>
            <a:r>
              <a:rPr lang="en-GB" sz="1200" dirty="0"/>
              <a:t>. Geneva: World Health Organization. Available at: </a:t>
            </a:r>
            <a:r>
              <a:rPr lang="en-GB" sz="1200" dirty="0">
                <a:hlinkClick r:id="rId7"/>
              </a:rPr>
              <a:t>WHO — Promoting well-being</a:t>
            </a:r>
            <a:r>
              <a:rPr lang="en-GB" sz="1200" dirty="0"/>
              <a:t> (Accessed: 13 October 2026).</a:t>
            </a:r>
          </a:p>
          <a:p>
            <a:r>
              <a:rPr lang="en-GB" sz="1200" dirty="0"/>
              <a:t>World Health Organization (2025) </a:t>
            </a:r>
            <a:r>
              <a:rPr lang="en-GB" sz="1200" i="1" dirty="0"/>
              <a:t>Sustainable development</a:t>
            </a:r>
            <a:r>
              <a:rPr lang="en-GB" sz="1200" dirty="0"/>
              <a:t>. Geneva: World Health Organization. Available at: </a:t>
            </a:r>
            <a:r>
              <a:rPr lang="en-GB" sz="1200" dirty="0">
                <a:hlinkClick r:id="rId8"/>
              </a:rPr>
              <a:t>WHO — Sustainable development</a:t>
            </a:r>
            <a:r>
              <a:rPr lang="en-GB" sz="1200" dirty="0"/>
              <a:t> (Accessed: 13 October 2026).</a:t>
            </a:r>
          </a:p>
        </p:txBody>
      </p:sp>
    </p:spTree>
    <p:extLst>
      <p:ext uri="{BB962C8B-B14F-4D97-AF65-F5344CB8AC3E}">
        <p14:creationId xmlns:p14="http://schemas.microsoft.com/office/powerpoint/2010/main" val="10833708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282</TotalTime>
  <Words>1645</Words>
  <Application>Microsoft Macintosh PowerPoint</Application>
  <PresentationFormat>Widescreen</PresentationFormat>
  <Paragraphs>234</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Arial</vt:lpstr>
      <vt:lpstr>Century Gothic</vt:lpstr>
      <vt:lpstr>Wingdings 3</vt:lpstr>
      <vt:lpstr>Ion</vt:lpstr>
      <vt:lpstr>Integrating Health, Wellbeing and Sustainable Development in Health and Social Care: The NHS Diabetes Prevention Programme:  A case study of prevention, equity and sustainable service delivery</vt:lpstr>
      <vt:lpstr>Why Integration Matters</vt:lpstr>
      <vt:lpstr>What is Health?</vt:lpstr>
      <vt:lpstr>What is Wellbeing?</vt:lpstr>
      <vt:lpstr>What is sustainable development?</vt:lpstr>
      <vt:lpstr>Models of Health </vt:lpstr>
      <vt:lpstr>Sustainable Development Goals</vt:lpstr>
      <vt:lpstr>Health in All Policies</vt:lpstr>
      <vt:lpstr>UK Policy and Governance</vt:lpstr>
      <vt:lpstr>Case Study: NHS Diabetes Prevention Programme </vt:lpstr>
      <vt:lpstr>Applying the Health Belief Model</vt:lpstr>
      <vt:lpstr>Does the Programme Work?</vt:lpstr>
      <vt:lpstr>What does Qualitative Evidence Tell Us?</vt:lpstr>
      <vt:lpstr>Equity and Access</vt:lpstr>
      <vt:lpstr>Digital Delivery and Sustainability</vt:lpstr>
      <vt:lpstr>Overall Critical Evaluation</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Health, Wellbeing and Sustainable Development in Health and Social Care: The NHS Diabetes Prevention Programme:  A case study of prevention, equity and sustainable service delivery</dc:title>
  <dc:creator>Dounia Allaiouti</dc:creator>
  <cp:lastModifiedBy>Rayan Benmaach</cp:lastModifiedBy>
  <cp:revision>8</cp:revision>
  <dcterms:created xsi:type="dcterms:W3CDTF">2026-10-12T16:11:08Z</dcterms:created>
  <dcterms:modified xsi:type="dcterms:W3CDTF">2026-10-14T18:16:56Z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10d1d2b3-a197-42d7-b358-c1158cbf4b6b_Enabled">
    <vt:lpwstr>true</vt:lpwstr>
  </property>
  <property fmtid="{D5CDD505-2E9C-101B-9397-08002B2CF9AE}" pid="3" name="MSIP_Label_10d1d2b3-a197-42d7-b358-c1158cbf4b6b_SetDate">
    <vt:lpwstr>2026-10-13T15:28:25Z</vt:lpwstr>
  </property>
  <property fmtid="{D5CDD505-2E9C-101B-9397-08002B2CF9AE}" pid="4" name="MSIP_Label_10d1d2b3-a197-42d7-b358-c1158cbf4b6b_Method">
    <vt:lpwstr>Standard</vt:lpwstr>
  </property>
  <property fmtid="{D5CDD505-2E9C-101B-9397-08002B2CF9AE}" pid="5" name="MSIP_Label_10d1d2b3-a197-42d7-b358-c1158cbf4b6b_Name">
    <vt:lpwstr>OFFICIAL</vt:lpwstr>
  </property>
  <property fmtid="{D5CDD505-2E9C-101B-9397-08002B2CF9AE}" pid="6" name="MSIP_Label_10d1d2b3-a197-42d7-b358-c1158cbf4b6b_SiteId">
    <vt:lpwstr>dcb8a542-c40d-46ab-8f73-e6023f45c7c5</vt:lpwstr>
  </property>
  <property fmtid="{D5CDD505-2E9C-101B-9397-08002B2CF9AE}" pid="7" name="MSIP_Label_10d1d2b3-a197-42d7-b358-c1158cbf4b6b_ActionId">
    <vt:lpwstr>00729329-36f3-4142-982f-feafeae2f0cd</vt:lpwstr>
  </property>
  <property fmtid="{D5CDD505-2E9C-101B-9397-08002B2CF9AE}" pid="8" name="MSIP_Label_10d1d2b3-a197-42d7-b358-c1158cbf4b6b_ContentBits">
    <vt:lpwstr>0</vt:lpwstr>
  </property>
  <property fmtid="{D5CDD505-2E9C-101B-9397-08002B2CF9AE}" pid="9" name="MSIP_Label_10d1d2b3-a197-42d7-b358-c1158cbf4b6b_Tag">
    <vt:lpwstr>10, 3, 0, 1</vt:lpwstr>
  </property>
</Properties>
</file>