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24"/>
  </p:notesMasterIdLst>
  <p:handoutMasterIdLst>
    <p:handoutMasterId r:id="rId25"/>
  </p:handoutMasterIdLst>
  <p:sldIdLst>
    <p:sldId id="256" r:id="rId2"/>
    <p:sldId id="257" r:id="rId3"/>
    <p:sldId id="258" r:id="rId4"/>
    <p:sldId id="259" r:id="rId5"/>
    <p:sldId id="260" r:id="rId6"/>
    <p:sldId id="264" r:id="rId7"/>
    <p:sldId id="261" r:id="rId8"/>
    <p:sldId id="262" r:id="rId9"/>
    <p:sldId id="263" r:id="rId10"/>
    <p:sldId id="266" r:id="rId11"/>
    <p:sldId id="269" r:id="rId12"/>
    <p:sldId id="270" r:id="rId13"/>
    <p:sldId id="271" r:id="rId14"/>
    <p:sldId id="272" r:id="rId15"/>
    <p:sldId id="274" r:id="rId16"/>
    <p:sldId id="273" r:id="rId17"/>
    <p:sldId id="275" r:id="rId18"/>
    <p:sldId id="276" r:id="rId19"/>
    <p:sldId id="277" r:id="rId20"/>
    <p:sldId id="278" r:id="rId21"/>
    <p:sldId id="279" r:id="rId22"/>
    <p:sldId id="280" r:id="rId23"/>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72" autoAdjust="0"/>
    <p:restoredTop sz="67482" autoAdjust="0"/>
  </p:normalViewPr>
  <p:slideViewPr>
    <p:cSldViewPr>
      <p:cViewPr varScale="1">
        <p:scale>
          <a:sx n="61" d="100"/>
          <a:sy n="61" d="100"/>
        </p:scale>
        <p:origin x="-205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01/10/2017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7EF3D43-844E-4EA6-80AA-4B35C992185C}" type="datetimeFigureOut">
              <a:rPr lang="en-GB" smtClean="0"/>
              <a:t>01/10/2017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9C4D83B-0DE9-4429-ADBC-DA081D28B832}" type="slidenum">
              <a:rPr lang="en-GB" smtClean="0"/>
              <a:t>‹#›</a:t>
            </a:fld>
            <a:endParaRPr lang="en-GB"/>
          </a:p>
        </p:txBody>
      </p:sp>
    </p:spTree>
    <p:extLst>
      <p:ext uri="{BB962C8B-B14F-4D97-AF65-F5344CB8AC3E}">
        <p14:creationId xmlns:p14="http://schemas.microsoft.com/office/powerpoint/2010/main"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gone through some of the intro material to this module and set out some of the details, lets go straight into it and look at one of the issues that will shadow you throughout</a:t>
            </a:r>
            <a:r>
              <a:rPr lang="en-GB" baseline="0" dirty="0"/>
              <a:t> your academic career: translation. </a:t>
            </a:r>
          </a:p>
          <a:p>
            <a:endParaRPr lang="en-GB" baseline="0" dirty="0"/>
          </a:p>
          <a:p>
            <a:r>
              <a:rPr lang="en-GB" baseline="0" dirty="0"/>
              <a:t>What </a:t>
            </a:r>
            <a:r>
              <a:rPr lang="en-GB" baseline="0" dirty="0" smtClean="0"/>
              <a:t>languages </a:t>
            </a:r>
            <a:r>
              <a:rPr lang="en-GB" baseline="0" dirty="0"/>
              <a:t>do we know? </a:t>
            </a:r>
          </a:p>
          <a:p>
            <a:endParaRPr lang="en-GB" baseline="0" dirty="0"/>
          </a:p>
          <a:p>
            <a:r>
              <a:rPr lang="en-GB" baseline="0" dirty="0"/>
              <a:t>What ancient languages do we know? Ah, do we see the problem? Put your hands up if you know Latin? Keep your hands up if you know Greek, Coptic, Aramaic, Linear B, Babylonian?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a:t>
            </a:fld>
            <a:endParaRPr lang="en-GB"/>
          </a:p>
        </p:txBody>
      </p:sp>
    </p:spTree>
    <p:extLst>
      <p:ext uri="{BB962C8B-B14F-4D97-AF65-F5344CB8AC3E}">
        <p14:creationId xmlns:p14="http://schemas.microsoft.com/office/powerpoint/2010/main" val="940817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One of the things that we must</a:t>
            </a:r>
            <a:r>
              <a:rPr lang="en-GB" baseline="0" dirty="0" smtClean="0"/>
              <a:t> always keep in mind is how the sources (whether they are literature, epigraphy, archaeology, papyri) which give us the information we have on the ancient world have come down to us today. For the moment, we shall focus on literature. </a:t>
            </a:r>
          </a:p>
          <a:p>
            <a:endParaRPr lang="en-GB" baseline="0" dirty="0" smtClean="0"/>
          </a:p>
          <a:p>
            <a:r>
              <a:rPr lang="en-GB" baseline="0" dirty="0" smtClean="0"/>
              <a:t>The literary sources (histories, plays, poems) have been passed down over several centuries. However, what gets passed down is merely a fraction of the ancient written works that we know of, not to mention the many works which have been lost without a trace. </a:t>
            </a:r>
          </a:p>
          <a:p>
            <a:endParaRPr lang="en-GB" baseline="0" dirty="0" smtClean="0"/>
          </a:p>
          <a:p>
            <a:r>
              <a:rPr lang="en-GB" baseline="0" dirty="0" smtClean="0"/>
              <a:t>On top of that, there are problems with what survives. One of these is that some authors, especially those that wrote narrative histories, can sometimes leave key details out as they are writing for a very different audience. </a:t>
            </a:r>
          </a:p>
          <a:p>
            <a:endParaRPr lang="en-GB" baseline="0" dirty="0" smtClean="0"/>
          </a:p>
          <a:p>
            <a:r>
              <a:rPr lang="en-GB" baseline="0" dirty="0" smtClean="0"/>
              <a:t>Lets sidestep for a moment -  consider a scenario that you were writing a blog post/article outlining your first few days in Lampeter – what information do you include? You might include everyday details, but then you might not. You might focus on out-of-the-ordinary events, such as the day-trip to St </a:t>
            </a:r>
            <a:r>
              <a:rPr lang="en-GB" baseline="0" dirty="0" err="1" smtClean="0"/>
              <a:t>Davids</a:t>
            </a:r>
            <a:r>
              <a:rPr lang="en-GB" baseline="0" dirty="0" smtClean="0"/>
              <a:t> on Saturday. If you do, you might well mention in passing how you got there (by coach, by car, </a:t>
            </a:r>
            <a:r>
              <a:rPr lang="en-GB" baseline="0" dirty="0" err="1" smtClean="0"/>
              <a:t>etc</a:t>
            </a:r>
            <a:r>
              <a:rPr lang="en-GB" baseline="0" dirty="0" smtClean="0"/>
              <a:t>). But do you explain what a coach is? No, you assume people know what a coach/car is. Then, suppose that your blog post was discovered 2000 years later by a future historian. They have developed new and more efficient ways of travelling short distances (teleportation), and no longer use any motorised form of transport. This future historian looks at your piece of writing and thinks: Oh, I wonder what a coach is? But he can’t find any explanation of what it is, how it works, </a:t>
            </a:r>
            <a:r>
              <a:rPr lang="en-GB" baseline="0" dirty="0" err="1" smtClean="0"/>
              <a:t>etc</a:t>
            </a:r>
            <a:r>
              <a:rPr lang="en-GB" baseline="0" dirty="0" smtClean="0"/>
              <a:t>, anywhere else, because nobody felt the need to explain what it was since it was common knowledge.  </a:t>
            </a:r>
          </a:p>
          <a:p>
            <a:endParaRPr lang="en-GB" baseline="0" dirty="0" smtClean="0"/>
          </a:p>
          <a:p>
            <a:r>
              <a:rPr lang="en-GB" baseline="0" dirty="0" smtClean="0"/>
              <a:t>We find a similar situation in the ancient texts. The ancient authors assumed a base level of knowledge in their audience due to cultural links, so they don’t explain certain terms, and can fail to even mention an important cultural concept which was simply part of mundane, daily life for them.   </a:t>
            </a:r>
          </a:p>
          <a:p>
            <a:endParaRPr lang="en-GB" baseline="0" dirty="0" smtClean="0"/>
          </a:p>
          <a:p>
            <a:r>
              <a:rPr lang="en-GB" baseline="0" dirty="0" smtClean="0"/>
              <a:t>The term </a:t>
            </a:r>
            <a:r>
              <a:rPr lang="en-GB" baseline="0" dirty="0" err="1" smtClean="0"/>
              <a:t>diekplous</a:t>
            </a:r>
            <a:r>
              <a:rPr lang="en-GB" baseline="0" dirty="0" smtClean="0"/>
              <a:t> epitomises this problem; we know the term, and we know it was used in a maritime context, but we don’t know what it actually means. Scholars have tried over the years to reconstruct this naval manoeuvre, but no one can agree on the specifics.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3</a:t>
            </a:fld>
            <a:endParaRPr lang="en-GB"/>
          </a:p>
        </p:txBody>
      </p:sp>
    </p:spTree>
    <p:extLst>
      <p:ext uri="{BB962C8B-B14F-4D97-AF65-F5344CB8AC3E}">
        <p14:creationId xmlns:p14="http://schemas.microsoft.com/office/powerpoint/2010/main" val="2149754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these</a:t>
            </a:r>
            <a:r>
              <a:rPr lang="en-GB" baseline="0" dirty="0" smtClean="0"/>
              <a:t> issues can affect how we read and translate the evidence.  </a:t>
            </a:r>
            <a:endParaRPr lang="en-GB" dirty="0" smtClean="0"/>
          </a:p>
          <a:p>
            <a:endParaRPr lang="en-GB" dirty="0" smtClean="0"/>
          </a:p>
          <a:p>
            <a:r>
              <a:rPr lang="en-GB" dirty="0" smtClean="0"/>
              <a:t>Both</a:t>
            </a:r>
            <a:r>
              <a:rPr lang="en-GB" baseline="0" dirty="0" smtClean="0"/>
              <a:t> of these passages describe the same event. They were written by the same ancient author at the same time, but these are passages of two modern translations. </a:t>
            </a:r>
          </a:p>
          <a:p>
            <a:endParaRPr lang="en-GB" baseline="0" dirty="0" smtClean="0"/>
          </a:p>
          <a:p>
            <a:r>
              <a:rPr lang="en-GB" baseline="0" dirty="0" smtClean="0"/>
              <a:t>5 mins to read. </a:t>
            </a:r>
          </a:p>
          <a:p>
            <a:endParaRPr lang="en-GB" baseline="0" dirty="0" smtClean="0"/>
          </a:p>
          <a:p>
            <a:r>
              <a:rPr lang="en-GB" baseline="0" dirty="0" smtClean="0"/>
              <a:t>So, what is the difference? Difference is that the translation on the left considers the act of </a:t>
            </a:r>
            <a:r>
              <a:rPr lang="en-GB" i="1" baseline="0" dirty="0" err="1" smtClean="0"/>
              <a:t>diekplous</a:t>
            </a:r>
            <a:r>
              <a:rPr lang="en-GB" i="1" baseline="0" dirty="0" smtClean="0"/>
              <a:t> </a:t>
            </a:r>
            <a:r>
              <a:rPr lang="en-GB" i="0" baseline="0" dirty="0" smtClean="0"/>
              <a:t>a </a:t>
            </a:r>
            <a:r>
              <a:rPr lang="en-GB" i="0" baseline="0" dirty="0" err="1" smtClean="0"/>
              <a:t>manouver</a:t>
            </a:r>
            <a:r>
              <a:rPr lang="en-GB" i="0" baseline="0" dirty="0" smtClean="0"/>
              <a:t> carried out by a fleet, whereas the translation on the right considers it a manoeuvre carried out by a single ship.</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4</a:t>
            </a:fld>
            <a:endParaRPr lang="en-GB"/>
          </a:p>
        </p:txBody>
      </p:sp>
    </p:spTree>
    <p:extLst>
      <p:ext uri="{BB962C8B-B14F-4D97-AF65-F5344CB8AC3E}">
        <p14:creationId xmlns:p14="http://schemas.microsoft.com/office/powerpoint/2010/main" val="832029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only two possible explanations;</a:t>
            </a:r>
            <a:r>
              <a:rPr lang="en-GB" baseline="0" dirty="0" smtClean="0"/>
              <a:t> there are many others, but these diagrams outline the two translations – fleet movement on the left, single ship on the right. </a:t>
            </a:r>
          </a:p>
          <a:p>
            <a:endParaRPr lang="en-GB" baseline="0" dirty="0" smtClean="0"/>
          </a:p>
          <a:p>
            <a:r>
              <a:rPr lang="en-GB" baseline="0" dirty="0" smtClean="0"/>
              <a:t>Ancient military tactics are notoriously difficult to discuss, since they can use very specific terminology which is difficult to translate directly.</a:t>
            </a:r>
          </a:p>
          <a:p>
            <a:endParaRPr lang="en-GB" baseline="0" dirty="0" smtClean="0"/>
          </a:p>
        </p:txBody>
      </p:sp>
      <p:sp>
        <p:nvSpPr>
          <p:cNvPr id="4" name="Slide Number Placeholder 3"/>
          <p:cNvSpPr>
            <a:spLocks noGrp="1"/>
          </p:cNvSpPr>
          <p:nvPr>
            <p:ph type="sldNum" sz="quarter" idx="10"/>
          </p:nvPr>
        </p:nvSpPr>
        <p:spPr/>
        <p:txBody>
          <a:bodyPr/>
          <a:lstStyle/>
          <a:p>
            <a:fld id="{09C4D83B-0DE9-4429-ADBC-DA081D28B832}" type="slidenum">
              <a:rPr lang="en-GB" smtClean="0"/>
              <a:t>5</a:t>
            </a:fld>
            <a:endParaRPr lang="en-GB"/>
          </a:p>
        </p:txBody>
      </p:sp>
    </p:spTree>
    <p:extLst>
      <p:ext uri="{BB962C8B-B14F-4D97-AF65-F5344CB8AC3E}">
        <p14:creationId xmlns:p14="http://schemas.microsoft.com/office/powerpoint/2010/main" val="4205796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Thucydides 1.1-3: intro to his work, look at the 3 different translations. </a:t>
            </a:r>
          </a:p>
          <a:p>
            <a:pPr lvl="0"/>
            <a:r>
              <a:rPr lang="en-GB" sz="1200" kern="1200" dirty="0" smtClean="0">
                <a:solidFill>
                  <a:schemeClr val="tx1"/>
                </a:solidFill>
                <a:effectLst/>
                <a:latin typeface="+mn-lt"/>
                <a:ea typeface="+mn-ea"/>
                <a:cs typeface="+mn-cs"/>
              </a:rPr>
              <a:t>Subtlety: there are few cases where the translator will just change the text (unless it’s an old translation and the content is explicit). </a:t>
            </a:r>
          </a:p>
          <a:p>
            <a:pPr lvl="0"/>
            <a:r>
              <a:rPr lang="en-GB" sz="1200" kern="1200" dirty="0" smtClean="0">
                <a:solidFill>
                  <a:schemeClr val="tx1"/>
                </a:solidFill>
                <a:effectLst/>
                <a:latin typeface="+mn-lt"/>
                <a:ea typeface="+mn-ea"/>
                <a:cs typeface="+mn-cs"/>
              </a:rPr>
              <a:t>The interpretation of barbarians: different labels attributed to foreign peoples depending on ethnicity, shows the affects that this war had on the wider Mediterranean world.   </a:t>
            </a:r>
          </a:p>
          <a:p>
            <a:pPr lvl="0"/>
            <a:r>
              <a:rPr lang="en-GB" sz="1200" kern="1200" dirty="0" smtClean="0">
                <a:solidFill>
                  <a:schemeClr val="tx1"/>
                </a:solidFill>
                <a:effectLst/>
                <a:latin typeface="+mn-lt"/>
                <a:ea typeface="+mn-ea"/>
                <a:cs typeface="+mn-cs"/>
              </a:rPr>
              <a:t>Notice the dates on these translations, how they describe the Greeks/Hellenes. </a:t>
            </a:r>
          </a:p>
          <a:p>
            <a:pPr lvl="0"/>
            <a:r>
              <a:rPr lang="en-GB" sz="1200" kern="1200" dirty="0" smtClean="0">
                <a:solidFill>
                  <a:schemeClr val="tx1"/>
                </a:solidFill>
                <a:effectLst/>
                <a:latin typeface="+mn-lt"/>
                <a:ea typeface="+mn-ea"/>
                <a:cs typeface="+mn-cs"/>
              </a:rPr>
              <a:t>‘Greece’ is the geographical designation of the peninsula, but the Greeks themselves are the ‘Hellenes’.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The translations are there to give you a sense of how translations can be interpreted and the problems this can cause.</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Make sure you read at least two different translations if you are exploring a passage in detail.</a:t>
            </a:r>
          </a:p>
          <a:p>
            <a:pPr lvl="0"/>
            <a:r>
              <a:rPr lang="en-GB" sz="1200" kern="1200" dirty="0" smtClean="0">
                <a:solidFill>
                  <a:schemeClr val="tx1"/>
                </a:solidFill>
                <a:effectLst/>
                <a:latin typeface="+mn-lt"/>
                <a:ea typeface="+mn-ea"/>
                <a:cs typeface="+mn-cs"/>
              </a:rPr>
              <a:t>Make you’re your interpretation is not just based on one translator’s interpretation.</a:t>
            </a:r>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6</a:t>
            </a:fld>
            <a:endParaRPr lang="en-GB"/>
          </a:p>
        </p:txBody>
      </p:sp>
    </p:spTree>
    <p:extLst>
      <p:ext uri="{BB962C8B-B14F-4D97-AF65-F5344CB8AC3E}">
        <p14:creationId xmlns:p14="http://schemas.microsoft.com/office/powerpoint/2010/main" val="4185924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7</a:t>
            </a:fld>
            <a:endParaRPr lang="en-GB"/>
          </a:p>
        </p:txBody>
      </p:sp>
    </p:spTree>
    <p:extLst>
      <p:ext uri="{BB962C8B-B14F-4D97-AF65-F5344CB8AC3E}">
        <p14:creationId xmlns:p14="http://schemas.microsoft.com/office/powerpoint/2010/main" val="2174945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Another</a:t>
            </a:r>
            <a:r>
              <a:rPr lang="en-GB" baseline="0" dirty="0" smtClean="0"/>
              <a:t> point to consider when reading ancient history and modern scholarship is the impact of scholarly contributions over the centuries. People have been discussing the Greek world for centuries, with various levels of interpretation imposed not only in the translation of sources, but also in textbooks, academic monographs/articles, TV programmes, blogposts, etc. </a:t>
            </a:r>
          </a:p>
          <a:p>
            <a:endParaRPr lang="en-GB" baseline="0" dirty="0" smtClean="0"/>
          </a:p>
          <a:p>
            <a:r>
              <a:rPr lang="en-GB" baseline="0" dirty="0" smtClean="0"/>
              <a:t>Some the skills you will learn during your time here is to identify these layers of interpretation and scholar’s preconceptions and engage with debates going on within the field. </a:t>
            </a:r>
          </a:p>
          <a:p>
            <a:endParaRPr lang="en-GB" baseline="0" dirty="0" smtClean="0"/>
          </a:p>
          <a:p>
            <a:r>
              <a:rPr lang="en-GB" baseline="0" dirty="0" smtClean="0"/>
              <a:t>We’ll look at one case study here which epitomises some of the issues encountered in modern scholarship – the impact of women. </a:t>
            </a:r>
          </a:p>
          <a:p>
            <a:endParaRPr lang="en-GB" baseline="0" dirty="0" smtClean="0"/>
          </a:p>
          <a:p>
            <a:pPr lvl="0"/>
            <a:r>
              <a:rPr lang="en-GB" sz="1200" kern="1200" dirty="0" smtClean="0">
                <a:solidFill>
                  <a:schemeClr val="tx1"/>
                </a:solidFill>
                <a:effectLst/>
                <a:latin typeface="+mn-lt"/>
                <a:ea typeface="+mn-ea"/>
                <a:cs typeface="+mn-cs"/>
              </a:rPr>
              <a:t>Question to class: are women important in history?</a:t>
            </a:r>
          </a:p>
          <a:p>
            <a:pPr lvl="0"/>
            <a:r>
              <a:rPr lang="en-GB" sz="1200" kern="1200" dirty="0" smtClean="0">
                <a:solidFill>
                  <a:schemeClr val="tx1"/>
                </a:solidFill>
                <a:effectLst/>
                <a:latin typeface="+mn-lt"/>
                <a:ea typeface="+mn-ea"/>
                <a:cs typeface="+mn-cs"/>
              </a:rPr>
              <a:t>Pick apart the question, what is history? Which women? What do we mean by important?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We tend towards a gendered reading: for example, put men rather than women in the question, what is your reaction?</a:t>
            </a:r>
          </a:p>
          <a:p>
            <a:pPr lvl="0"/>
            <a:r>
              <a:rPr lang="en-GB" sz="1200" kern="1200" dirty="0" smtClean="0">
                <a:solidFill>
                  <a:schemeClr val="tx1"/>
                </a:solidFill>
                <a:effectLst/>
                <a:latin typeface="+mn-lt"/>
                <a:ea typeface="+mn-ea"/>
                <a:cs typeface="+mn-cs"/>
              </a:rPr>
              <a:t>Gender Studies: studies of each gender in context, related to the rise of 3</a:t>
            </a:r>
            <a:r>
              <a:rPr lang="en-GB" sz="1200" kern="1200" baseline="30000" dirty="0" smtClean="0">
                <a:solidFill>
                  <a:schemeClr val="tx1"/>
                </a:solidFill>
                <a:effectLst/>
                <a:latin typeface="+mn-lt"/>
                <a:ea typeface="+mn-ea"/>
                <a:cs typeface="+mn-cs"/>
              </a:rPr>
              <a:t>rd</a:t>
            </a:r>
            <a:r>
              <a:rPr lang="en-GB" sz="1200" kern="1200" dirty="0" smtClean="0">
                <a:solidFill>
                  <a:schemeClr val="tx1"/>
                </a:solidFill>
                <a:effectLst/>
                <a:latin typeface="+mn-lt"/>
                <a:ea typeface="+mn-ea"/>
                <a:cs typeface="+mn-cs"/>
              </a:rPr>
              <a:t> wave feminism. </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Different sides to debate, we parrot the phrase, ‘our sources were written by elite male for elite males’, but what does this actually mean.</a:t>
            </a:r>
          </a:p>
          <a:p>
            <a:pPr lvl="0"/>
            <a:r>
              <a:rPr lang="en-GB" sz="1200" kern="1200" dirty="0" smtClean="0">
                <a:solidFill>
                  <a:schemeClr val="tx1"/>
                </a:solidFill>
                <a:effectLst/>
                <a:latin typeface="+mn-lt"/>
                <a:ea typeface="+mn-ea"/>
                <a:cs typeface="+mn-cs"/>
              </a:rPr>
              <a:t>It’s looking at preconceptions, the danger of lumping males and females into one category.</a:t>
            </a:r>
          </a:p>
          <a:p>
            <a:pPr lvl="0"/>
            <a:r>
              <a:rPr lang="en-GB" sz="1200" kern="1200" dirty="0" smtClean="0">
                <a:solidFill>
                  <a:schemeClr val="tx1"/>
                </a:solidFill>
                <a:effectLst/>
                <a:latin typeface="+mn-lt"/>
                <a:ea typeface="+mn-ea"/>
                <a:cs typeface="+mn-cs"/>
              </a:rPr>
              <a:t>What about question of race? Religion? Social class? These are all related to the cultural background. </a:t>
            </a:r>
          </a:p>
          <a:p>
            <a:pPr lvl="0"/>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So then, the issue is our background. The issue changes depending on the context. </a:t>
            </a:r>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8</a:t>
            </a:fld>
            <a:endParaRPr lang="en-GB"/>
          </a:p>
        </p:txBody>
      </p:sp>
    </p:spTree>
    <p:extLst>
      <p:ext uri="{BB962C8B-B14F-4D97-AF65-F5344CB8AC3E}">
        <p14:creationId xmlns:p14="http://schemas.microsoft.com/office/powerpoint/2010/main" val="767103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some of the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9</a:t>
            </a:fld>
            <a:endParaRPr lang="en-GB"/>
          </a:p>
        </p:txBody>
      </p:sp>
    </p:spTree>
    <p:extLst>
      <p:ext uri="{BB962C8B-B14F-4D97-AF65-F5344CB8AC3E}">
        <p14:creationId xmlns:p14="http://schemas.microsoft.com/office/powerpoint/2010/main" val="2155627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10</a:t>
            </a:fld>
            <a:endParaRPr lang="en-GB"/>
          </a:p>
        </p:txBody>
      </p:sp>
    </p:spTree>
    <p:extLst>
      <p:ext uri="{BB962C8B-B14F-4D97-AF65-F5344CB8AC3E}">
        <p14:creationId xmlns:p14="http://schemas.microsoft.com/office/powerpoint/2010/main" val="3306030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11</a:t>
            </a:fld>
            <a:endParaRPr lang="en-GB"/>
          </a:p>
        </p:txBody>
      </p:sp>
    </p:spTree>
    <p:extLst>
      <p:ext uri="{BB962C8B-B14F-4D97-AF65-F5344CB8AC3E}">
        <p14:creationId xmlns:p14="http://schemas.microsoft.com/office/powerpoint/2010/main" val="1756752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 extract from Pseudo-Aristotle</a:t>
            </a:r>
            <a:r>
              <a:rPr lang="en-GB" baseline="0" dirty="0" smtClean="0"/>
              <a:t> (</a:t>
            </a:r>
            <a:r>
              <a:rPr lang="en-GB" baseline="0" dirty="0" err="1" smtClean="0"/>
              <a:t>n.b.</a:t>
            </a:r>
            <a:r>
              <a:rPr lang="en-GB" baseline="0" dirty="0" smtClean="0"/>
              <a:t> not Aristotle, but it is often argued that it was one of his students), which is one of our vital sources for the processes of Athenian democracy. </a:t>
            </a:r>
          </a:p>
          <a:p>
            <a:endParaRPr lang="en-GB" baseline="0" dirty="0" smtClean="0"/>
          </a:p>
          <a:p>
            <a:r>
              <a:rPr lang="en-GB" baseline="0" dirty="0" smtClean="0"/>
              <a:t>Ostracism as a principle of Athenian democracy, essentially used as an anti-tyrant measure here, or at least set up as one. Essentially banishment/exile, often for a specified period of time (7 years common).</a:t>
            </a:r>
          </a:p>
          <a:p>
            <a:endParaRPr lang="en-GB" baseline="0" dirty="0" smtClean="0"/>
          </a:p>
          <a:p>
            <a:r>
              <a:rPr lang="en-GB" baseline="0" dirty="0" smtClean="0"/>
              <a:t>The problem was that there was a vote within a vote in a way – the Athenian assembly needed to agree to hold a vote on who was ostracised, so had to hold a preliminary vote which required quorum, to decide to hold a vote. So, although the law allowing ostracism was passed in 507BCE, it wasn’t enacted until 488BCE, two years after Marathon. </a:t>
            </a:r>
          </a:p>
          <a:p>
            <a:endParaRPr lang="en-GB" baseline="0" dirty="0" smtClean="0"/>
          </a:p>
          <a:p>
            <a:r>
              <a:rPr lang="en-GB" baseline="0" dirty="0" smtClean="0"/>
              <a:t>But we must return to the nature of our source material here; student of Aristotle writing several decades after the events he describes. </a:t>
            </a:r>
          </a:p>
          <a:p>
            <a:endParaRPr lang="en-GB" baseline="0" dirty="0" smtClean="0"/>
          </a:p>
        </p:txBody>
      </p:sp>
      <p:sp>
        <p:nvSpPr>
          <p:cNvPr id="4" name="Slide Number Placeholder 3"/>
          <p:cNvSpPr>
            <a:spLocks noGrp="1"/>
          </p:cNvSpPr>
          <p:nvPr>
            <p:ph type="sldNum" sz="quarter" idx="10"/>
          </p:nvPr>
        </p:nvSpPr>
        <p:spPr/>
        <p:txBody>
          <a:bodyPr/>
          <a:lstStyle/>
          <a:p>
            <a:fld id="{09C4D83B-0DE9-4429-ADBC-DA081D28B832}" type="slidenum">
              <a:rPr lang="en-GB" smtClean="0"/>
              <a:t>12</a:t>
            </a:fld>
            <a:endParaRPr lang="en-GB"/>
          </a:p>
        </p:txBody>
      </p:sp>
    </p:spTree>
    <p:extLst>
      <p:ext uri="{BB962C8B-B14F-4D97-AF65-F5344CB8AC3E}">
        <p14:creationId xmlns:p14="http://schemas.microsoft.com/office/powerpoint/2010/main" val="508878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a critical analysis, we might turn to an alternative source. The name of the author of this extract does not survive, and we only have this fragment because they were quoted in a later work which survives. </a:t>
            </a:r>
          </a:p>
          <a:p>
            <a:endParaRPr lang="en-GB" baseline="0" dirty="0" smtClean="0"/>
          </a:p>
          <a:p>
            <a:r>
              <a:rPr lang="en-GB" baseline="0" dirty="0" smtClean="0"/>
              <a:t>It tells us that the ostracism law was enacted in reaction to the tyranny of </a:t>
            </a:r>
            <a:r>
              <a:rPr lang="en-GB" baseline="0" dirty="0" err="1" smtClean="0"/>
              <a:t>Hipparchos</a:t>
            </a:r>
            <a:r>
              <a:rPr lang="en-GB" baseline="0" dirty="0" smtClean="0"/>
              <a:t> in Athens. However, we don’t get a date here, but this fragment tells us that the law of ostracism and the first ostracism were passed by the Assembly at the same time.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13</a:t>
            </a:fld>
            <a:endParaRPr lang="en-GB"/>
          </a:p>
        </p:txBody>
      </p:sp>
    </p:spTree>
    <p:extLst>
      <p:ext uri="{BB962C8B-B14F-4D97-AF65-F5344CB8AC3E}">
        <p14:creationId xmlns:p14="http://schemas.microsoft.com/office/powerpoint/2010/main" val="1442379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add to this issue, we</a:t>
            </a:r>
            <a:r>
              <a:rPr lang="en-GB" baseline="0" dirty="0" smtClean="0"/>
              <a:t> have a third lit source, Dionysius of </a:t>
            </a:r>
            <a:r>
              <a:rPr lang="en-GB" baseline="0" dirty="0" err="1" smtClean="0"/>
              <a:t>Halicarrnasus</a:t>
            </a:r>
            <a:r>
              <a:rPr lang="en-GB" baseline="0" dirty="0" smtClean="0"/>
              <a:t>, writing in the first cent BCE, so around 450 years later. From this source, we can find out a date for the Ostracism of </a:t>
            </a:r>
            <a:r>
              <a:rPr lang="en-GB" baseline="0" dirty="0" err="1" smtClean="0"/>
              <a:t>Hipparchos</a:t>
            </a:r>
            <a:r>
              <a:rPr lang="en-GB" baseline="0" dirty="0" smtClean="0"/>
              <a:t>, as he provides more detail than the fragmentary text. </a:t>
            </a:r>
          </a:p>
          <a:p>
            <a:endParaRPr lang="en-GB" baseline="0" dirty="0" smtClean="0"/>
          </a:p>
          <a:p>
            <a:r>
              <a:rPr lang="en-GB" baseline="0" dirty="0" smtClean="0"/>
              <a:t>Dionysius links the period of Hipparchus’ archonship/tyranny to the </a:t>
            </a:r>
            <a:r>
              <a:rPr lang="en-GB" baseline="0" dirty="0" err="1" smtClean="0"/>
              <a:t>Foedus</a:t>
            </a:r>
            <a:r>
              <a:rPr lang="en-GB" baseline="0" dirty="0" smtClean="0"/>
              <a:t> </a:t>
            </a:r>
            <a:r>
              <a:rPr lang="en-GB" baseline="0" dirty="0" err="1" smtClean="0"/>
              <a:t>Cassinorum</a:t>
            </a:r>
            <a:r>
              <a:rPr lang="en-GB" baseline="0" dirty="0" smtClean="0"/>
              <a:t>, which dates it to 496/5BCE.  </a:t>
            </a:r>
          </a:p>
          <a:p>
            <a:endParaRPr lang="en-GB" baseline="0" dirty="0" smtClean="0"/>
          </a:p>
          <a:p>
            <a:r>
              <a:rPr lang="en-GB" baseline="0" dirty="0" smtClean="0"/>
              <a:t>See how we are using different lit sources to evaluate what actually happened? But we have a problem – the dates don’t match up. In the first extract, Aristotle’s student indicates that the first </a:t>
            </a:r>
            <a:r>
              <a:rPr lang="en-GB" baseline="0" dirty="0" err="1" smtClean="0"/>
              <a:t>Ostra</a:t>
            </a:r>
            <a:r>
              <a:rPr lang="en-GB" baseline="0" dirty="0" smtClean="0"/>
              <a:t>. Occurred in 488BCE, but the law was passed earlier. Whereas, reading the last two extracts together, our fragment and Dionysius suggest that both occurred in 496/5.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14</a:t>
            </a:fld>
            <a:endParaRPr lang="en-GB"/>
          </a:p>
        </p:txBody>
      </p:sp>
    </p:spTree>
    <p:extLst>
      <p:ext uri="{BB962C8B-B14F-4D97-AF65-F5344CB8AC3E}">
        <p14:creationId xmlns:p14="http://schemas.microsoft.com/office/powerpoint/2010/main" val="2830191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confuse the issue slightly more</a:t>
            </a:r>
            <a:r>
              <a:rPr lang="en-GB" baseline="0" dirty="0" smtClean="0"/>
              <a:t> and bring in arch!</a:t>
            </a:r>
          </a:p>
          <a:p>
            <a:endParaRPr lang="en-GB" baseline="0" dirty="0" smtClean="0"/>
          </a:p>
          <a:p>
            <a:r>
              <a:rPr lang="en-GB" baseline="0" dirty="0" smtClean="0"/>
              <a:t>Sometimes, we find shards of pots/earthenware with names on them and the word ‘</a:t>
            </a:r>
            <a:r>
              <a:rPr lang="en-GB" baseline="0" dirty="0" err="1" smtClean="0"/>
              <a:t>ostraka</a:t>
            </a:r>
            <a:r>
              <a:rPr lang="en-GB" baseline="0" dirty="0" smtClean="0"/>
              <a:t>’, and sometimes we can date them quite precisely. These we can link to known ostracisms in classical Athens, and you will see that the first name on the list is indeed </a:t>
            </a:r>
            <a:r>
              <a:rPr lang="en-GB" baseline="0" dirty="0" err="1" smtClean="0"/>
              <a:t>Hipparchos</a:t>
            </a:r>
            <a:r>
              <a:rPr lang="en-GB" baseline="0" dirty="0" smtClean="0"/>
              <a:t>, but in 487BCE. This is only a year off what Aristotle’s student said, so it would seem to support the former view. </a:t>
            </a:r>
          </a:p>
          <a:p>
            <a:endParaRPr lang="en-GB" baseline="0" dirty="0" smtClean="0"/>
          </a:p>
          <a:p>
            <a:r>
              <a:rPr lang="en-GB" baseline="0" dirty="0" smtClean="0"/>
              <a:t>However, does it tell us when the law regarding ostracism was passed? No, merely when it was first enacted. </a:t>
            </a:r>
          </a:p>
          <a:p>
            <a:endParaRPr lang="en-GB" baseline="0" dirty="0" smtClean="0"/>
          </a:p>
          <a:p>
            <a:r>
              <a:rPr lang="en-GB" baseline="0" dirty="0" smtClean="0"/>
              <a:t>So, in this particular case, do you think </a:t>
            </a:r>
            <a:r>
              <a:rPr lang="en-GB" baseline="0" dirty="0" err="1" smtClean="0"/>
              <a:t>Ps.Arist</a:t>
            </a:r>
            <a:r>
              <a:rPr lang="en-GB" baseline="0" dirty="0" smtClean="0"/>
              <a:t> is a more reliable source than our fragment with Dionysus?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15</a:t>
            </a:fld>
            <a:endParaRPr lang="en-GB"/>
          </a:p>
        </p:txBody>
      </p:sp>
    </p:spTree>
    <p:extLst>
      <p:ext uri="{BB962C8B-B14F-4D97-AF65-F5344CB8AC3E}">
        <p14:creationId xmlns:p14="http://schemas.microsoft.com/office/powerpoint/2010/main" val="39238516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 might get rid of</a:t>
            </a:r>
            <a:r>
              <a:rPr lang="en-GB" baseline="0" dirty="0" smtClean="0"/>
              <a:t> this discussion section, replace </a:t>
            </a:r>
            <a:r>
              <a:rPr lang="en-GB" baseline="0" dirty="0" err="1" smtClean="0"/>
              <a:t>avc</a:t>
            </a:r>
            <a:r>
              <a:rPr lang="en-GB" baseline="0" dirty="0" smtClean="0"/>
              <a:t> referencing? Would quite like to take them to the library and get them to practice referencing </a:t>
            </a:r>
            <a:r>
              <a:rPr lang="en-GB" baseline="0" dirty="0" err="1" smtClean="0"/>
              <a:t>avc</a:t>
            </a:r>
            <a:r>
              <a:rPr lang="en-GB" baseline="0" dirty="0" smtClean="0"/>
              <a:t> random books (maybe week 2, with intro here). Also need to do course rep election, so might need to stop here. </a:t>
            </a:r>
            <a:endParaRPr lang="en-GB" dirty="0" smtClean="0"/>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16</a:t>
            </a:fld>
            <a:endParaRPr lang="en-GB"/>
          </a:p>
        </p:txBody>
      </p:sp>
    </p:spTree>
    <p:extLst>
      <p:ext uri="{BB962C8B-B14F-4D97-AF65-F5344CB8AC3E}">
        <p14:creationId xmlns:p14="http://schemas.microsoft.com/office/powerpoint/2010/main" val="31515281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we go on, I just</a:t>
            </a:r>
            <a:r>
              <a:rPr lang="en-GB" baseline="0" dirty="0" smtClean="0"/>
              <a:t> want to quickly gage where we all are with the concept of referencing – how familiar are we with this term?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17</a:t>
            </a:fld>
            <a:endParaRPr lang="en-GB"/>
          </a:p>
        </p:txBody>
      </p:sp>
    </p:spTree>
    <p:extLst>
      <p:ext uri="{BB962C8B-B14F-4D97-AF65-F5344CB8AC3E}">
        <p14:creationId xmlns:p14="http://schemas.microsoft.com/office/powerpoint/2010/main" val="4939576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18</a:t>
            </a:fld>
            <a:endParaRPr lang="en-GB"/>
          </a:p>
        </p:txBody>
      </p:sp>
    </p:spTree>
    <p:extLst>
      <p:ext uri="{BB962C8B-B14F-4D97-AF65-F5344CB8AC3E}">
        <p14:creationId xmlns:p14="http://schemas.microsoft.com/office/powerpoint/2010/main" val="3151528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some weird and wonderful conventions when it comes to abbreviating authors’ names, but Ox Class </a:t>
            </a:r>
            <a:r>
              <a:rPr lang="en-GB" dirty="0" err="1" smtClean="0"/>
              <a:t>Dict</a:t>
            </a:r>
            <a:r>
              <a:rPr lang="en-GB" dirty="0" smtClean="0"/>
              <a:t> can act as a key. </a:t>
            </a:r>
            <a:r>
              <a:rPr lang="en-GB" dirty="0" err="1" smtClean="0"/>
              <a:t>Avaliable</a:t>
            </a:r>
            <a:r>
              <a:rPr lang="en-GB" dirty="0" smtClean="0"/>
              <a:t> online though oxford reference</a:t>
            </a:r>
            <a:r>
              <a:rPr lang="en-GB" baseline="0" dirty="0" smtClean="0"/>
              <a:t> (available online through LRC). There is some logic behind all this, as basically it saves space on a page. </a:t>
            </a:r>
          </a:p>
          <a:p>
            <a:endParaRPr lang="en-GB" baseline="0" dirty="0" smtClean="0"/>
          </a:p>
          <a:p>
            <a:r>
              <a:rPr lang="en-GB" baseline="0" dirty="0" smtClean="0"/>
              <a:t>As we have already seen, there is also a numbering system for most ancient authors, allowing us to identify the book, chapter, and sometimes section/line of a work; the more specific your reference, the better your argument. </a:t>
            </a: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19</a:t>
            </a:fld>
            <a:endParaRPr lang="en-GB"/>
          </a:p>
        </p:txBody>
      </p:sp>
    </p:spTree>
    <p:extLst>
      <p:ext uri="{BB962C8B-B14F-4D97-AF65-F5344CB8AC3E}">
        <p14:creationId xmlns:p14="http://schemas.microsoft.com/office/powerpoint/2010/main" val="24633283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classics,</a:t>
            </a:r>
            <a:r>
              <a:rPr lang="en-GB" baseline="0" dirty="0" smtClean="0"/>
              <a:t> we have to be special and develop our own referencing system that no one else uses – this uses  </a:t>
            </a:r>
          </a:p>
          <a:p>
            <a:endParaRPr lang="en-GB" baseline="0" dirty="0" smtClean="0"/>
          </a:p>
          <a:p>
            <a:r>
              <a:rPr lang="en-GB" baseline="0" dirty="0" smtClean="0"/>
              <a:t>You will find other departments use other systems – ask you lecturer if you aren’t sure which one to use. </a:t>
            </a:r>
          </a:p>
          <a:p>
            <a:endParaRPr lang="en-GB" baseline="0" dirty="0" smtClean="0"/>
          </a:p>
          <a:p>
            <a:r>
              <a:rPr lang="en-GB" baseline="0" dirty="0" smtClean="0"/>
              <a:t>Referencing is an essential skill to learn but takes some time and experience to get used to; but there is help out there! You’re first port of call should be the Faculty Referencing Handbook, which has examples of different types of references you might need during your time here. If you are struggling, see the one of the Study Skills tutors in the drop-in sessions up in the Canterbury building – 1 </a:t>
            </a:r>
            <a:r>
              <a:rPr lang="en-GB" baseline="0" dirty="0" err="1" smtClean="0"/>
              <a:t>til</a:t>
            </a:r>
            <a:r>
              <a:rPr lang="en-GB" baseline="0" dirty="0" smtClean="0"/>
              <a:t> 4 pm every day during term time. Or you can contact me,  </a:t>
            </a:r>
          </a:p>
          <a:p>
            <a:endParaRPr lang="en-GB" baseline="0" dirty="0" smtClean="0"/>
          </a:p>
          <a:p>
            <a:r>
              <a:rPr lang="en-GB" baseline="0" dirty="0" smtClean="0"/>
              <a:t>Could show e.g. of how it works in practice (one of mine), with footnotes, but I don’t do ancient sources in footnotes so might confuse them. </a:t>
            </a:r>
          </a:p>
          <a:p>
            <a:endParaRPr lang="en-GB" baseline="0" dirty="0" smtClean="0"/>
          </a:p>
          <a:p>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20</a:t>
            </a:fld>
            <a:endParaRPr lang="en-GB"/>
          </a:p>
        </p:txBody>
      </p:sp>
    </p:spTree>
    <p:extLst>
      <p:ext uri="{BB962C8B-B14F-4D97-AF65-F5344CB8AC3E}">
        <p14:creationId xmlns:p14="http://schemas.microsoft.com/office/powerpoint/2010/main" val="2568728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Referencing is an essential skill to learn but takes some time and experience to get used to; but there is help out there! You’re first port of call should be the Faculty Referencing Handbook, which has examples of different types of references you might need during your time here. If you are struggling, see the one of the Study Skills tutors in the drop-in sessions up in the Canterbury building – 1 </a:t>
            </a:r>
            <a:r>
              <a:rPr lang="en-GB" baseline="0" dirty="0" err="1" smtClean="0"/>
              <a:t>til</a:t>
            </a:r>
            <a:r>
              <a:rPr lang="en-GB" baseline="0" dirty="0" smtClean="0"/>
              <a:t> 4 pm every day during term time. Or you can contact me, in office hours, drop in, or email.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Student rep election. </a:t>
            </a:r>
          </a:p>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21</a:t>
            </a:fld>
            <a:endParaRPr lang="en-GB"/>
          </a:p>
        </p:txBody>
      </p:sp>
    </p:spTree>
    <p:extLst>
      <p:ext uri="{BB962C8B-B14F-4D97-AF65-F5344CB8AC3E}">
        <p14:creationId xmlns:p14="http://schemas.microsoft.com/office/powerpoint/2010/main" val="26358408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22</a:t>
            </a:fld>
            <a:endParaRPr lang="en-GB"/>
          </a:p>
        </p:txBody>
      </p:sp>
    </p:spTree>
    <p:extLst>
      <p:ext uri="{BB962C8B-B14F-4D97-AF65-F5344CB8AC3E}">
        <p14:creationId xmlns:p14="http://schemas.microsoft.com/office/powerpoint/2010/main" val="2965332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perseus.tufts.edu/hopper/"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r>
              <a:rPr lang="en-GB" dirty="0"/>
              <a:t>CLAH4007: Defenders, Conquerors, Vanquished</a:t>
            </a:r>
          </a:p>
        </p:txBody>
      </p:sp>
      <p:sp>
        <p:nvSpPr>
          <p:cNvPr id="2051" name="Rectangle 3"/>
          <p:cNvSpPr>
            <a:spLocks noGrp="1" noChangeArrowheads="1"/>
          </p:cNvSpPr>
          <p:nvPr>
            <p:ph type="subTitle" idx="1"/>
          </p:nvPr>
        </p:nvSpPr>
        <p:spPr/>
        <p:txBody>
          <a:bodyPr/>
          <a:lstStyle/>
          <a:p>
            <a:pPr eaLnBrk="1" hangingPunct="1">
              <a:defRPr/>
            </a:pPr>
            <a:r>
              <a:rPr lang="en-GB" dirty="0"/>
              <a:t>Why Greek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Translation issues</a:t>
            </a:r>
          </a:p>
        </p:txBody>
      </p:sp>
      <p:sp>
        <p:nvSpPr>
          <p:cNvPr id="5" name="Text Placeholder 4"/>
          <p:cNvSpPr>
            <a:spLocks noGrp="1"/>
          </p:cNvSpPr>
          <p:nvPr>
            <p:ph type="body" idx="1"/>
          </p:nvPr>
        </p:nvSpPr>
        <p:spPr/>
        <p:txBody>
          <a:bodyPr/>
          <a:lstStyle/>
          <a:p>
            <a:r>
              <a:rPr lang="en-GB" dirty="0"/>
              <a:t>The problem of the </a:t>
            </a:r>
            <a:r>
              <a:rPr lang="en-GB" i="1" dirty="0" err="1"/>
              <a:t>diekplous</a:t>
            </a:r>
            <a:endParaRPr lang="en-GB" i="1" dirty="0"/>
          </a:p>
        </p:txBody>
      </p:sp>
    </p:spTree>
    <p:extLst>
      <p:ext uri="{BB962C8B-B14F-4D97-AF65-F5344CB8AC3E}">
        <p14:creationId xmlns:p14="http://schemas.microsoft.com/office/powerpoint/2010/main" val="1537205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a:t>
            </a:r>
            <a:r>
              <a:rPr lang="en-GB" i="1" dirty="0" err="1"/>
              <a:t>diekplous</a:t>
            </a:r>
            <a:endParaRPr lang="en-GB" i="1" dirty="0"/>
          </a:p>
        </p:txBody>
      </p:sp>
      <p:sp>
        <p:nvSpPr>
          <p:cNvPr id="5" name="Content Placeholder 4"/>
          <p:cNvSpPr>
            <a:spLocks noGrp="1"/>
          </p:cNvSpPr>
          <p:nvPr>
            <p:ph idx="1"/>
          </p:nvPr>
        </p:nvSpPr>
        <p:spPr/>
        <p:txBody>
          <a:bodyPr/>
          <a:lstStyle/>
          <a:p>
            <a:r>
              <a:rPr lang="en-GB" dirty="0"/>
              <a:t>One of the main naval battle tactics of Greek fleets, particularly the Athenian one (biggest and best fleet in most of classical period</a:t>
            </a:r>
            <a:r>
              <a:rPr lang="en-GB" dirty="0" smtClean="0"/>
              <a:t>).</a:t>
            </a:r>
          </a:p>
          <a:p>
            <a:endParaRPr lang="en-GB" dirty="0"/>
          </a:p>
          <a:p>
            <a:r>
              <a:rPr lang="en-GB" dirty="0"/>
              <a:t>Problem: we do not know exactly what it </a:t>
            </a:r>
            <a:r>
              <a:rPr lang="en-GB" dirty="0" smtClean="0"/>
              <a:t>is. </a:t>
            </a:r>
          </a:p>
          <a:p>
            <a:endParaRPr lang="en-GB" dirty="0"/>
          </a:p>
          <a:p>
            <a:r>
              <a:rPr lang="en-GB" dirty="0"/>
              <a:t>Why? Because no ancient author explains exactly, because it was COMMON KNOWLEDGE at the time.</a:t>
            </a:r>
          </a:p>
        </p:txBody>
      </p:sp>
    </p:spTree>
    <p:extLst>
      <p:ext uri="{BB962C8B-B14F-4D97-AF65-F5344CB8AC3E}">
        <p14:creationId xmlns:p14="http://schemas.microsoft.com/office/powerpoint/2010/main" val="1512844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translations</a:t>
            </a:r>
          </a:p>
        </p:txBody>
      </p:sp>
      <p:sp>
        <p:nvSpPr>
          <p:cNvPr id="4" name="Content Placeholder 3"/>
          <p:cNvSpPr>
            <a:spLocks noGrp="1"/>
          </p:cNvSpPr>
          <p:nvPr>
            <p:ph sz="half" idx="1"/>
          </p:nvPr>
        </p:nvSpPr>
        <p:spPr>
          <a:xfrm>
            <a:off x="457200" y="1340768"/>
            <a:ext cx="4038600" cy="5328592"/>
          </a:xfrm>
        </p:spPr>
        <p:txBody>
          <a:bodyPr>
            <a:normAutofit/>
          </a:bodyPr>
          <a:lstStyle/>
          <a:p>
            <a:r>
              <a:rPr lang="en-GB" sz="1600" dirty="0">
                <a:effectLst/>
              </a:rPr>
              <a:t>Of those who remained and fought, none were so rudely handled as the </a:t>
            </a:r>
            <a:r>
              <a:rPr lang="en-GB" sz="1600" dirty="0" err="1">
                <a:effectLst/>
              </a:rPr>
              <a:t>Chians</a:t>
            </a:r>
            <a:r>
              <a:rPr lang="en-GB" sz="1600" dirty="0">
                <a:effectLst/>
              </a:rPr>
              <a:t>, who displayed prodigies of valour, and disdained to play the part of cowards. They furnished to the common fleet, as I mentioned </a:t>
            </a:r>
            <a:r>
              <a:rPr lang="en-GB" sz="1600" dirty="0" err="1">
                <a:effectLst/>
              </a:rPr>
              <a:t>above,one</a:t>
            </a:r>
            <a:r>
              <a:rPr lang="en-GB" sz="1600" dirty="0">
                <a:effectLst/>
              </a:rPr>
              <a:t> hundred ships, having each of them forty armed citizens, and those picked men, on board; and when they saw the greater portion of the allies betraying the common cause, they for their part, scorning to imitate the base conduct of these traitors, although they were left almost alone and unsupported, a very few friends continuing to stand by them, notwithstanding went on with the fight, and </a:t>
            </a:r>
            <a:r>
              <a:rPr lang="en-GB" sz="1600" b="1" u="sng" dirty="0" err="1">
                <a:effectLst/>
              </a:rPr>
              <a:t>ofttimes</a:t>
            </a:r>
            <a:r>
              <a:rPr lang="en-GB" sz="1600" b="1" u="sng" dirty="0">
                <a:effectLst/>
              </a:rPr>
              <a:t> cut the line of the enemy</a:t>
            </a:r>
            <a:r>
              <a:rPr lang="en-GB" sz="1600" dirty="0">
                <a:effectLst/>
              </a:rPr>
              <a:t>, until at last, after they had taken very many of their adversaries' ships, they ended by losing more than half of their own. </a:t>
            </a:r>
            <a:endParaRPr lang="en-GB" sz="1600" dirty="0"/>
          </a:p>
        </p:txBody>
      </p:sp>
      <p:sp>
        <p:nvSpPr>
          <p:cNvPr id="5" name="Content Placeholder 4"/>
          <p:cNvSpPr>
            <a:spLocks noGrp="1"/>
          </p:cNvSpPr>
          <p:nvPr>
            <p:ph sz="half" idx="2"/>
          </p:nvPr>
        </p:nvSpPr>
        <p:spPr/>
        <p:txBody>
          <a:bodyPr>
            <a:normAutofit/>
          </a:bodyPr>
          <a:lstStyle/>
          <a:p>
            <a:r>
              <a:rPr lang="en-GB" sz="1800" dirty="0">
                <a:effectLst/>
              </a:rPr>
              <a:t>The most roughly handled of those that stood their ground in the sea-fight were the </a:t>
            </a:r>
            <a:r>
              <a:rPr lang="en-GB" sz="1800" dirty="0" err="1">
                <a:effectLst/>
              </a:rPr>
              <a:t>Chians</a:t>
            </a:r>
            <a:r>
              <a:rPr lang="en-GB" sz="1800" dirty="0">
                <a:effectLst/>
              </a:rPr>
              <a:t>, since they refused to be cowards and achieved deeds of renown. They brought a hundred ships to the fleet, as was mentioned above, and on each ship were forty picked men of their citizens. [2] Seeing themselves betrayed by the greater part of their allies, they did not think it right to act like the worst among them; with only a few allies to aid them they fought on</a:t>
            </a:r>
            <a:r>
              <a:rPr lang="en-GB" sz="1800" b="1" dirty="0">
                <a:effectLst/>
              </a:rPr>
              <a:t> </a:t>
            </a:r>
            <a:r>
              <a:rPr lang="en-GB" sz="1800" b="1" u="sng" dirty="0">
                <a:effectLst/>
              </a:rPr>
              <a:t>and broke the enemy's line</a:t>
            </a:r>
            <a:r>
              <a:rPr lang="en-GB" sz="1800" dirty="0">
                <a:effectLst/>
              </a:rPr>
              <a:t>, until they had taken many ships but lost most of their own.</a:t>
            </a:r>
            <a:endParaRPr lang="en-GB" sz="1800" dirty="0"/>
          </a:p>
        </p:txBody>
      </p:sp>
    </p:spTree>
    <p:extLst>
      <p:ext uri="{BB962C8B-B14F-4D97-AF65-F5344CB8AC3E}">
        <p14:creationId xmlns:p14="http://schemas.microsoft.com/office/powerpoint/2010/main" val="4193506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Translator’s choice</a:t>
            </a:r>
          </a:p>
        </p:txBody>
      </p:sp>
      <p:pic>
        <p:nvPicPr>
          <p:cNvPr id="1026" name="Picture 2" descr="http://miltiade.pagesperso-orange.fr/Diekplu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348880"/>
            <a:ext cx="3133725" cy="2686051"/>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4" descr="data:image/jpeg;base64,/9j/4AAQSkZJRgABAQAAAQABAAD/2wCEAAkGBhISDhQREBQWEBQWEhYRFRcSFxIVEhkVFhUWFBcaEhIXGyYeGRolGRUTIC8gJScpLi0uFh8xNTAqOCYrLCkBCQoKDgwOGg8PGi8lHyQqKywsLikxKTUsLCktNSwpNSwsLCksLzUvKSkpLCwsKSwpLCwsLCwsLCwsLCwsKSwsLP/AABEIAK0BIwMBIgACEQEDEQH/xAAcAAEAAwADAQEAAAAAAAAAAAAABQYHAQIEAwj/xABJEAABAwICBgQKBgcHBQEAAAABAAIDBBEFEgYHEyFUkzE1QdIWFyJRYXFzdIGxFCMys8LTFVNygpShsiUzNEJSkcEkY6K08IP/xAAaAQEAAwEBAQAAAAAAAAAAAAAAAQIEAwUG/8QAMxEBAAIBAgIHBgQHAAAAAAAAAAECAwQREiETMTJBcZHBBSIzUXLwNGGBsQYUIzWh0eH/2gAMAwEAAhEDEQA/AL1oZobQS4bTSS0lPI98LHOc+GJznOIuS5xbcn0qZ8AsN4Gl5EPdXGgPVNJ7uz5KfQQPgFhvA0vIh7qeAWG8DS8iHuqeRBA+AWG8DS8iHup4BYbwNLyIe6p5EED4BYbwNLyIe6ngFhvA0vIh7qnkQQPgFhvA0vIh7qeAWG8DS8iHuqeRBA+AWG8DS8iHup4BYbwNLyIe6p5EED4BYbwNLyIe6ngFhvA0vIh7qnkQQPgFhvA0vIh7qeAWG8DS8iHuqeRBA+AWG8DS8iHup4BYbwNLyIe6p5EED4BYbwNLyIe6ngFhvA0vIh7qnkQQPgFhvA0vIh7qeAWG8DS8iHuqeRBA+AWG8DS8iHup4BYbwNLyIe6p5EED4BYbwNLyIe6ngFhvA0vIh7qnkQQPgFhvA0vIh7qeAWG8DS8iHuqeRBA+AWG8DS8iHup4BYbwNLyIe6p5EED4BYbwNLyIe6ngFhvA0vIh7qnkQQPgFhvA0vIh7qeAWG8DS8iHuqeRBA+AWG8DS8iHup4BYbwNLyIe6p5EH5k06jEOKVMUAEMbZbNZH5LGggHyWjcN5KLtrJ64q/a/hauUG86A9U0nu7Pkp9QGgPVNJ7uz5KfQEREBERAReXEsSjp4XzTOEccbS97ndAA/+6O3oWd4Pr5o5mOvFOZdq5kcMMbpZXxje1+6zQSDvF9xB6Qg05eTF8SZT00tRIbMijdK71NBcQPSbW+Kpb9brI/KqcPxGlj7ZJaY5B+0Q7cvppW0Y3hTosLqYS2R7BI5xfuY058haBma4uDNxA3XQddTumb8QoHumdmnjme1/nyvJkjPqAcWD2avqxXUBotUxB1cJIzTztfE6Py9pnikIa7oy9j+3oetqQEREBEUfjuOQ0dNJU1DskcbcxPaewBo7XE2AHnKCQRZlg+valmgadjO+oLng09NG6Z4AccpzbmkFuX433L3O1wRR76uir6Jn6yenIjHrIJP8igtOlmOtoqCeqdb6qIuAPQX9DG/F5aPioTVPpSa7CYpJHZ5WEwSk9JezocfS5hY71kqK1i0ZxjCQcPqITAHGeV13nMI2FwZZoNjc3IdYizVF6g9GainpnVLpGOp6pjXtYM+0a9j3MubjLvGa9j2NQa0iIgIiICL5zztYxz3kMa0FznONmhoFyST0AC5us2w/X1QyPnaWy+TKGQCON0kkzLfaa0fZNwdxI3Ob23ADTV0mmDGlzjla0FxJ6AALkn4KiO1ttaM0uG4lFH/AK3U3kgec+VuC9WJYvHjOFTxYVUxF8jRE4vztcxriA8PjtnBLMzRutv6UEdqj1gnETWtkJzMqXSxA9Ip5CQxv7paQf2gtFWEalNCaqHEJapksezgqJ8Pnb5eZ+QNN2eTa2fZkXt0FbugIiICIiAiIg/M2snrir9r+Fq5XGsnrir9r+Fq5QbzoD1TSe7s+Sn1AaA9U0nu7Pkp9AREQEXBUAZ8TvujpLdl5Z/y1asbomVe1j6D12KvbC2eKlpG2cRaR8sknne0ACzb2AzecnstT6TRaPR2shnEs1U98cgcG7OGItu0ZXtIeSL5XdI3tC1Db4p+qo+bUflLOtaj6kywfSmxMOR+XYukcLZm3zZ2i3YtOnwxbJEW6vFzyXmK7wueiOsMV1QYBAYrRukvnDugtFrZR/q/kovTbRh1C84xhbRFJEM9VCzyYZ4AbyZmDcHgXdceYnpG+qas3ziud9GbG5+wfcTOe1uXPHfe1pN72/mtOnOJPYWPioy1wLXAyz2IIsQfq/MVOpw1pfaqMV5tXeULqON8ChP/AHZ/vnq/LKtT765uDRCnZTujEkwBlkla++1de4awjp9K1OInKM1r2326L9tvQskxs67uyIushNjbptuv0X7LqEuyzXWFq6rsWna19TFTUke+NjRJI9ziLF8o8kZt5AFyAPWVaRPin6qj5tR+Wm3xT9VR82o/KXTo/wA481d2ZYbhUejlb5L5qt0kALxdkMRBe4C7MrzcFu45v8x860HQ7TpuISSx7HZBjA43eHg5ja1soWeaznzmtZ9JbGx+wbYQue5uXPJa5c0G97/yXo1WPqBPP9FbE87NubbOe0AZjbKWNNyt86anQcff892eMluk27klp7o0cL2mJYa3JE5piraZu6F8cgLBKxg3Nc0uB3bu3cM17NqiH9g0fsnfePXXSU4g+gqWyxUhjNPKH2lnJy7N17Ax9NlFasZa8YNSbKOmMey8kvkmD7Z3dLQwi/T2rz+D84ad2jouAuVRIiKCqJsRzu2cdKWZjlLpJw7LfdmAjIBsprG6JQ+sfRWuxFjaWnmjpqY2dMTtHSvIO5uUAAMFgftbzbotvz8avmYDPT1pnlqZNo4ARhkLLZfKD82clpBI7Fqm3xT9VR82o/KVG1qPqzFB9KZCwbR+XYvkcb5RfNnYLblpwYYtkiLbbeLnktMVmYWDRnWcKurZTinMZeHeVtA62Vhf0ZB5vOuunOhBBOJ4YBBXwgyeQLNqGje6OZg3OJA3HpO4HsLc90BdKMSiMAY6S0lhKXNZ/duvctBPRfsWu7fFP1VHzaj8pX1WCtL7V5ckYrzNear6jK/b0VZUWy7XE55st722jIX2v22vZaSsn1UtrY4a1lNHTZW4nUNIfJMLOAjBDLMN2gAWJsVqdKX7Nu1DQ/KMwYSWZu3KSASPWFkmuzq+qIiqkREQEREH5m1k9cVftfwtXK41k9cVftfwtXKDedAeqaT3dnyU+oDQHqmk93Z8lPoCIiDgqvuwvEL7q2MD3Vv5qsBUAdEjf/G1vNZ3Fek/eysuv6KxDjo/4Vv5qzrWnTTslgFRM2clkmUtiEVhmbe4DjfsWj+CJ42t5zPy1n+tTAXw7CTazTsOdmadweWu8kgCzRYEBx/dW3S2jpY5x5OOWPclG6s4JX1zhBKIHbBxLnRiUWzx7spcO22/0LUP0ViHHR/wrfzVmuq/BHz1MjmySwtZFYvhcGuu9wytuQd1muP7oWlnRI8bW85n5anWTHSdfd8kYYnhUvVFQVjsHjdDVMhZtJrNdTtkIO1fc5zIL3O/oWpRAhoBNzYXNrXPabdiy7VDo8ZcHjeKmphvJMMsUjWsFpXDcCw7+1alGyzQLk2AFz0m3afSsNttoaIdl1kBsbGxtuPTY+pdl1kbcEXIuLXHSPV6VRKv/orEOOj/AIRv5qforEOOj/hW/mrkaInja3nM/LXPgieNrecz8tdt4+ceTnt97sv1nU8zK1gnlE7tg0hzYxEAM8m7KHHtub37fQvRqtpp3zzinmFORGzMXRCW4zHcAXCy660cEfBUROMks7Xx5Q+Zwe7M1xJaCALCzmm3pK9GqvAHzunkEs0DAGMzQODC528kElpuALH95epNo/luv78GWI/qrjj+GV4o6gvrGOb9HluBStFxs3XF9pu9aitW2G1hwejMdWyNhhBDDTtcQMzjbOZBf12UppJowWUFS/6ZWOy00zrOlaWm0bjZwybwo7Vvo4X4PRyfSqqO8LTlZI0MG87mtLDu+K8reN+uPJr2aEFygRcl3BUFUYZXF7iysYxpcS1ppmuIF9wLtoL2HbZTyg6jRcue530urZmcXZWStDRc3s0ZNwCtTkiXx/RWIcdH/Ct/NVG1qUdSyKA1FQ2oBkflDYRFY5RfeHuur34Inja3nM/LVL1oaOPipopRNPUNbJldt3h4bmHkloDRa5FviFs01o6WvOPJxyRPDKq6AwyOxKJsMghfaSz3MEgH1br+QSL3Fx09q1z9FYhx0f8ACt/NWU6ucJdPiDQ174gxj3ufEQ17QRlFnEHpLgPVdax4JHja3nM/LXTWTHSdfd8lcMe6pmrPD6t0dcYqpkQ/SlUHXp2vzPBZd4O0GUHd5O+1ulabSMc2NokcJHhoDnBuUE9pDbm3qusw1WaPmWCsP0mpiy4nUstFI1odbJ5TrtN3G+8+hahSwZI2szOflaG5nm7zbtcbbysFp5ND6oiKiRERAREQfmbWT1xV+1/C1crjWT1xV+1/C1coN50B6ppPd2fJT6gNAeqaT3dnyU+gIiICIiAofS3AxV0UkG7MW5mE9kjd7T/vuPoJUwhUxM1neETG/JW9AdHzSUDGvGWR/wBbJ5w53Q0/stsPWCrGV48PxNsrpAARkeWb7eUBuzNsfslweB+wV7CptabWm095EbRtCh6kOo4vaz/fPV9VC1IdRxe1n++er6qpEREBERBXdPNH/pdA9jReRn1sXnL233D9ppc34hejRDAhSUUUP+bLmkPnkdvd/t0epoUy51gSd1t+/o+K8mF4iJ4hIGlm8gtdbMPNcekZXepwV+ktwcHdvurwxvxPLpb1bV+6z/dPUdqxZbBKH3Zh/wB9/wDyvfpkf7LrPc6j7l68OrTqSh91j+SossyIiAiIgLw41hbammkgf0SMLb+Y9hHpBsfgvcimJ2neBUNW+izqSlcZRaaR5L/Q1pLWD1dLv3lb14qHE2yySsAI2bstzazhvaXN9GdsrN/bGeyy9qte83tNpRWIrG0KFqfdelrCO3FKs/zYr6qBqZb/ANHV+nE6o/zYP+Ff1RIiIgIiICIiD8zayeuKv2v4WrlcayeuKv2v4WrlBvOgPVNJ7uz5KfUBoD1TSe7s+Sn0BERAREQF4sYrdlA5wIa42YwutbO8hjL37MzgT6AV7V1ewHcQD696CGDo4ZacMcMrmCntmFyAC6J3p3h7b+eVTRUNgcTbg2FxBFbcN3lzdHmUyUFD1IdRxe1n++er6qFqQ6ii9rP989X1AREQEREEZj07RG2Jzg0TPERLiAMli6Tef+2149ZC6xztZWOYHD61mfKCLh8YDTcdPlMLOUV9sdjBpZrgH6mTpF/8hXxweIZ5zYX2rd/b/hqftQfPTPqus9zqPuXrx6tepaH3WP8ApXr026qrfc6j7l68mrbqWh91i/pCCyoiICIiAvJitbsoHybrgWbmNgXuIawE9gLi0fFetdXsBFiLj0oIS0cDqYte0gj6OTdt3h9sr932jtQB/wDq5Tqr2ARN2p3DdGbbhu/6mo6PMrAUFC1NOvQ1B8+I1R/8mq/Kgalx/Z8/pxCpP/k1X9AREQEREBERB+ZtZPXFX7X8LVyuNZPXFX7X8LVyg3nQHqmk93Z8lPqA0B6ppPd2fJT6AiIgIiICIiCHwLs9hF/XMvlpxpC2iw2oqXGxbGQz0yOGWMD94j4Ar6YA8G9v8sMbT07nB01wfTvH+6isf0OkrcSp5aiRpoqcCVkABzPqQTZ0vYWgWt8Rbebh6dW+Buo8IpYHizxFneD0h8hMrgfSC+3wVlREBERAREQeLGv8LN7GT+gr44P9uf2rf/Wp198YaTSzAbyYZAAN5vkPQF58DeHGZw3gytsew2p4Gm3xBHwKCva3MVMeFSQR+VNVubRwsHS50pDXW/czfEjzqz4Jhop6WGnG8RQxxA+fIwNv/JV9uh0kuMmvq5GyxwtyUUTQQI8wG0fID0vvcA+o7rAC3ICIiAiIgIiIIHR/+9d7M/8As1C9GlWPMoqGeqeQBFGXC/a/oY34uLR8V5tHz9c/p3MIO47j9InNv9iD8V4dKtDpK+tpttI36DD9c+AA5pZwfI2h6DHY9HoI35rtBqrwZ1Ng1OyTdI9pnffpzSuMlj6Q1zR8FbUCICIiAiIgIiIPzNrJ64q/a/hauVxrJ64q/a/hauUG86A9U0nu7Pkp9QGgPVNJ7uz5KfQEREBERAXSaUNaXONgASSegAC5JXdVXWXVujw1+Q2zubGf2XHyh8QLfFVvbhrMu2DF02WuOO+Yh8NB9MjVy1DHmxDzJED07I+Tb1iwv+0risH0Nq3R4jTlptmlbGfS15ykH4H+QW8Ljp8k3rzen7Y0ldNniKdUxv6CIi0PGEREBERB48WxFsEEkz/ssYXH026APSTYfFQWgGkrqumdtDeVjyH+lriXMIHqu391Retyrc2mijBs18hLvTkFwPVc3+AVW1Y1bmYk1jT5MjHtcPPlaXj4gt/mVltlmMsV++b3tP7Prk9n3zT2uuPCv++f+GzIiLU8EREQEREBdZHWBJ3Abzfo+K7Kuawap0eGTFhsSGsv22e4Ndb4EhVtPDEy64cc5clccd8xHm8Gh2mn0qrqInHdm2kHsxZhH8g794+ZXJYFotVOjr6dzDY7Zjfg9wY4H4OK31cNNkm9eb1fbOjppc0cHVMfty/6IiLS8UREQEREBERB+ZtZPXFX7X8LVyuNZPXFX7X8LVyg3nQHqmk93Z8lPqA0B6ppPd2fJT6AiIgIiICp+tTq0+2j/wCVcFT9anVp9tH/AMrlm+HPg3ezvxWP6oZjot1hTe8R/wBYW/LAdFusKb3iP+sLfln0fZl7H8R/Gp9PqIiLa+ZEREBERBnmuD+6p/aP/pCq2rfrSH1SfdPVp1wf3VP7R/8ASFVtW/WkPqk+6evOyfHj9H2mj/tNvC/q2xERei+LEREBERAVW1ldVy/tRfeNVpVW1l9Vy/tRfeNXPL2J8GzQ/icf1V/eGS4B/jKf3iL7xq/Qa/PmAf4yn94i+8av0Gsui7Mvb/iP4tPCRERbnzAiIgIiICIiD8zayeuKv2v4WrlcayeuKv2v4WrlBvOgPVNJ7uz5KfUBoD1TSe7s+Sn0BERAREQFDaV6P/TKbYZ9n5bX5sub7N91rjz+dTKKLRFo2lfHktjtF69cc4Z9hWqsw1EU30gO2cjZLbO18pBtfObdC0FEVaY605VdtRqsupmLZZ3mPD0ERFdmEREBERBXNMtEjXMjaJNlkc532c17gD/ULdCitG9W5papk+3EmUOGXZ5b5mlvTnPn8ysGmFU+LDaqaJxjkipppmOAabOjjc9u5wIIu0biFCSYhUQTUGad88dW7YPa9sIkZI6F0rZInRsbuuwghwPSCLdvOcVZtxbc2ymuz0xThrb3efLaO/8ARc0WaUGkFU6HC3PnmcamSqbNsmQF7hG2VzMrdnYWyN6AN17r6Y3pZNSGhldJO+ORtU6RkjImOswt2f0gsjvG1mfy3NG5rbkE9PRjaOipWP1VRT0dK4VckrpKyCOSSNkLs0czrOETBG7ybfZsC70m68dFitft6KOd8kbZa2riGZkTJZaaKGSWF0zCzyHks32DbjsF0Ggoq1imJyPxSGgje6FhppKuR7A3O4NkZC2NjnAhou8ucbX3AAi6r1bpHVMqHUm2deHE6Om2obEHSQVTBJlkGTLnb5QzNDd1j03QaMonSfBPpdK6AP2eYtOa2b7Lg7ouPN51E6RVFWJahtI5zntpIZI4/qgMzppGyZHPafLMbCG5iW5rXHSvtoVjAnE1ppZMj2NMVSxsdTA7LcsmaGi9zvDt9/ObKJjeNpXx3tjtF69cc4QWH6pzHNHJ9IDskjJLbK18rg618/oWhoipTHWnZd9Tq82pmJyzvt4egiIujKIiICIiAiIg/M2snrir9r+Fq5XGsnrir9r+Fq5QbzoD1TSe7s+Sn1h+Ga4pKOCOlFOyQQt2QcXuaXZd18tjboXq8fsvCM5ju6g2ZFjPj9l4RnMd3U8fsvCM5ju6g2ZFjPj9l4RnMd3U8fsvCM5ju6g2ZFjPj9l4RnMd3U8fsvCM5ju6g2ZFjPj9l4RnMd3U8fsvCM5ju6g2ZFjPj9l4RnMd3U8fsvCM5ju6g2ZFjPj9l4RnMd3U8fsvCM5ju6g2ZFjPj9l4RnMd3U8fsvCM5ju6g1rF8MbUU8kEhcGSsdG/KQHFjgWuAJBtcEj4rw0uisTJGSufJLJGwxwulcHbJpGU7NgaGBxAALiCbbr23LM/H7LwjOY7up4/ZeEZzHd1BoMGgkLGU7WSzt+jOkdCc7CWmUOD7ksOa4e7pva6+40Pi20UzpJZHxGUgvc1wdtgGybQZbEFrWtA3ABotZZv4/ZeEZzHd1PH7LwjOY7uoL/BoBAyKOFss4jjnbUxszsLWSMcXNyAs3MBJOT7PoUhi2jjKiWGV0kkb4C50ZiLW2c9hjcTdpv5LnDzb1mHj9l4RnMd3U8fsvCM5ju6g0o6Jx3Y/aS7Zj3vE+Zpm+sAD2uu0scwtawZS2wyNsAQCkmiEDoXROzkvmbUulzHbmdhaWSbTsc3I0AWsAALW3LNfH7LwjOY7up4/ZeEZzHd1BprtGGOZIHyzPfIYs0pc1soEL9pGGZGta0B1zubvzG916MLwNkL5JMz5ZZcm0kkLcxEYLWNsxrWhoBdYAD7RJvdZV4/ZeEZzHd1PH7LwjOY7uoNmRYz4/ZeEZzHd1PH7LwjOY7uoNmRYz4/ZeEZzHd1PH7LwjOY7uoNmRYz4/ZeEZzHd1PH7LwjOY7uoNmRYz4/ZeEZzHd1PH7LwjOY7uoNmRYz4/ZeEZzHd1PH5LwjOY7uoKZrJ64q/a/hauV9MTpjXzyVjiIjK8uyAFwFvJ+1cX6PMiD/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i66.servimg.com/u/f66/13/46/74/04/diekpl11.jpg"/>
          <p:cNvPicPr>
            <a:picLocks noChangeAspect="1" noChangeArrowheads="1"/>
          </p:cNvPicPr>
          <p:nvPr/>
        </p:nvPicPr>
        <p:blipFill rotWithShape="1">
          <a:blip r:embed="rId4">
            <a:extLst>
              <a:ext uri="{28A0092B-C50C-407E-A947-70E740481C1C}">
                <a14:useLocalDpi xmlns:a14="http://schemas.microsoft.com/office/drawing/2010/main" val="0"/>
              </a:ext>
            </a:extLst>
          </a:blip>
          <a:srcRect l="9923" r="18104"/>
          <a:stretch/>
        </p:blipFill>
        <p:spPr bwMode="auto">
          <a:xfrm>
            <a:off x="5004048" y="2204864"/>
            <a:ext cx="3831772" cy="316835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960293" y="2967335"/>
            <a:ext cx="1223413" cy="923330"/>
          </a:xfrm>
          <a:prstGeom prst="rect">
            <a:avLst/>
          </a:prstGeom>
          <a:noFill/>
        </p:spPr>
        <p:txBody>
          <a:bodyPr wrap="none" lIns="91440" tIns="45720" rIns="91440" bIns="45720">
            <a:spAutoFit/>
          </a:bodyPr>
          <a:lstStyle/>
          <a:p>
            <a:pPr algn="ctr"/>
            <a:r>
              <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Vs.</a:t>
            </a:r>
          </a:p>
        </p:txBody>
      </p:sp>
    </p:spTree>
    <p:extLst>
      <p:ext uri="{BB962C8B-B14F-4D97-AF65-F5344CB8AC3E}">
        <p14:creationId xmlns:p14="http://schemas.microsoft.com/office/powerpoint/2010/main" val="2957609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Discussion</a:t>
            </a:r>
          </a:p>
        </p:txBody>
      </p:sp>
      <p:sp>
        <p:nvSpPr>
          <p:cNvPr id="6" name="Content Placeholder 5"/>
          <p:cNvSpPr>
            <a:spLocks noGrp="1"/>
          </p:cNvSpPr>
          <p:nvPr>
            <p:ph idx="1"/>
          </p:nvPr>
        </p:nvSpPr>
        <p:spPr/>
        <p:txBody>
          <a:bodyPr/>
          <a:lstStyle/>
          <a:p>
            <a:r>
              <a:rPr lang="en-GB" dirty="0"/>
              <a:t>Get in groups (2-4 people)</a:t>
            </a:r>
          </a:p>
          <a:p>
            <a:r>
              <a:rPr lang="en-GB" dirty="0"/>
              <a:t>Read the translations of Thucydides and consider the following:</a:t>
            </a:r>
          </a:p>
          <a:p>
            <a:pPr lvl="1"/>
            <a:r>
              <a:rPr lang="en-GB" dirty="0"/>
              <a:t>What are the differences in the translations you read?</a:t>
            </a:r>
          </a:p>
          <a:p>
            <a:pPr lvl="1"/>
            <a:r>
              <a:rPr lang="en-GB" dirty="0"/>
              <a:t>How can these differences mislead you in your interpretation?</a:t>
            </a:r>
          </a:p>
        </p:txBody>
      </p:sp>
    </p:spTree>
    <p:extLst>
      <p:ext uri="{BB962C8B-B14F-4D97-AF65-F5344CB8AC3E}">
        <p14:creationId xmlns:p14="http://schemas.microsoft.com/office/powerpoint/2010/main" val="4279224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preconceptions</a:t>
            </a:r>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97817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187624" y="1052736"/>
            <a:ext cx="7109639" cy="1754326"/>
          </a:xfrm>
          <a:prstGeom prst="rect">
            <a:avLst/>
          </a:prstGeom>
          <a:noFill/>
        </p:spPr>
        <p:txBody>
          <a:bodyPr wrap="non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Are women </a:t>
            </a:r>
          </a:p>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important in history?</a:t>
            </a:r>
          </a:p>
        </p:txBody>
      </p:sp>
    </p:spTree>
    <p:extLst>
      <p:ext uri="{BB962C8B-B14F-4D97-AF65-F5344CB8AC3E}">
        <p14:creationId xmlns:p14="http://schemas.microsoft.com/office/powerpoint/2010/main" val="1919989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187623" y="260648"/>
            <a:ext cx="7109639" cy="1754326"/>
          </a:xfrm>
          <a:prstGeom prst="rect">
            <a:avLst/>
          </a:prstGeom>
          <a:noFill/>
        </p:spPr>
        <p:txBody>
          <a:bodyPr wrap="non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Are women </a:t>
            </a:r>
          </a:p>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important in history?</a:t>
            </a:r>
          </a:p>
        </p:txBody>
      </p:sp>
      <p:sp>
        <p:nvSpPr>
          <p:cNvPr id="2" name="TextBox 1"/>
          <p:cNvSpPr txBox="1"/>
          <p:nvPr/>
        </p:nvSpPr>
        <p:spPr>
          <a:xfrm>
            <a:off x="611560" y="2014974"/>
            <a:ext cx="8028892" cy="4708981"/>
          </a:xfrm>
          <a:prstGeom prst="rect">
            <a:avLst/>
          </a:prstGeom>
          <a:noFill/>
        </p:spPr>
        <p:txBody>
          <a:bodyPr wrap="square" rtlCol="0">
            <a:spAutoFit/>
          </a:bodyPr>
          <a:lstStyle/>
          <a:p>
            <a:r>
              <a:rPr lang="en-GB" sz="2000" dirty="0"/>
              <a:t>In George Grote's vastly influential </a:t>
            </a:r>
            <a:r>
              <a:rPr lang="en-GB" sz="2000" i="1" dirty="0"/>
              <a:t>History of Greece</a:t>
            </a:r>
            <a:r>
              <a:rPr lang="en-GB" sz="2000" dirty="0"/>
              <a:t> compiled between 1846 and 1856, there are exactly three references to women in the index. These are:</a:t>
            </a:r>
          </a:p>
          <a:p>
            <a:r>
              <a:rPr lang="en-GB" sz="2000" dirty="0"/>
              <a:t>Frenzy, religious, of women, i.39</a:t>
            </a:r>
            <a:br>
              <a:rPr lang="en-GB" sz="2000" dirty="0"/>
            </a:br>
            <a:r>
              <a:rPr lang="en-GB" sz="2000" dirty="0"/>
              <a:t>Spartan kings..... women ii.516</a:t>
            </a:r>
            <a:br>
              <a:rPr lang="en-GB" sz="2000" dirty="0"/>
            </a:br>
            <a:r>
              <a:rPr lang="en-GB" sz="2000" dirty="0"/>
              <a:t>Women, Solon's laws respecting, iii.188</a:t>
            </a:r>
          </a:p>
          <a:p>
            <a:endParaRPr lang="en-GB" sz="2000" dirty="0"/>
          </a:p>
          <a:p>
            <a:r>
              <a:rPr lang="en-GB" sz="2000" dirty="0"/>
              <a:t>The situation is not much different in Bury and </a:t>
            </a:r>
            <a:r>
              <a:rPr lang="en-GB" sz="2000" dirty="0" err="1"/>
              <a:t>Meiggs</a:t>
            </a:r>
            <a:r>
              <a:rPr lang="en-GB" sz="2000" dirty="0"/>
              <a:t>' </a:t>
            </a:r>
            <a:r>
              <a:rPr lang="en-GB" sz="2000" i="1" dirty="0"/>
              <a:t>A history of Greece</a:t>
            </a:r>
            <a:r>
              <a:rPr lang="en-GB" sz="2000" dirty="0"/>
              <a:t> that was first published in 1900, and is still being reprinted. Indeed Bury and </a:t>
            </a:r>
            <a:r>
              <a:rPr lang="en-GB" sz="2000" dirty="0" err="1"/>
              <a:t>Meiggs</a:t>
            </a:r>
            <a:r>
              <a:rPr lang="en-GB" sz="2000" dirty="0"/>
              <a:t> were an essential Ancient History textbook at A-Level in the UK until the mid-1990s (then in its 4th edition and 19th reprint of the edition). There is no entry on women in the index, although some specific individuals do deserve mention, such as Artemisia and </a:t>
            </a:r>
            <a:r>
              <a:rPr lang="en-GB" sz="2000" dirty="0" err="1"/>
              <a:t>Olympias</a:t>
            </a:r>
            <a:r>
              <a:rPr lang="en-GB" sz="2000" dirty="0"/>
              <a:t>. </a:t>
            </a:r>
          </a:p>
          <a:p>
            <a:endParaRPr lang="en-GB" sz="2000" dirty="0"/>
          </a:p>
        </p:txBody>
      </p:sp>
    </p:spTree>
    <p:extLst>
      <p:ext uri="{BB962C8B-B14F-4D97-AF65-F5344CB8AC3E}">
        <p14:creationId xmlns:p14="http://schemas.microsoft.com/office/powerpoint/2010/main" val="388017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Discussion</a:t>
            </a:r>
          </a:p>
        </p:txBody>
      </p:sp>
      <p:sp>
        <p:nvSpPr>
          <p:cNvPr id="6" name="Content Placeholder 5"/>
          <p:cNvSpPr>
            <a:spLocks noGrp="1"/>
          </p:cNvSpPr>
          <p:nvPr>
            <p:ph idx="1"/>
          </p:nvPr>
        </p:nvSpPr>
        <p:spPr/>
        <p:txBody>
          <a:bodyPr>
            <a:normAutofit lnSpcReduction="10000"/>
          </a:bodyPr>
          <a:lstStyle/>
          <a:p>
            <a:r>
              <a:rPr lang="en-GB" sz="2400" dirty="0"/>
              <a:t>Get in groups (2-4 people)</a:t>
            </a:r>
          </a:p>
          <a:p>
            <a:r>
              <a:rPr lang="en-GB" sz="2400" dirty="0">
                <a:effectLst/>
              </a:rPr>
              <a:t>Which of the following do you agree with (if any)?</a:t>
            </a:r>
          </a:p>
          <a:p>
            <a:pPr lvl="1"/>
            <a:r>
              <a:rPr lang="en-GB" sz="2000" dirty="0">
                <a:effectLst/>
              </a:rPr>
              <a:t>(1) All the Greeks loved philosophy and philosophers.</a:t>
            </a:r>
          </a:p>
          <a:p>
            <a:pPr lvl="1"/>
            <a:r>
              <a:rPr lang="en-GB" sz="2000" dirty="0">
                <a:effectLst/>
              </a:rPr>
              <a:t>(2) The Spartans were always at war.</a:t>
            </a:r>
          </a:p>
          <a:p>
            <a:pPr lvl="1"/>
            <a:r>
              <a:rPr lang="en-GB" sz="2000" dirty="0">
                <a:effectLst/>
              </a:rPr>
              <a:t>(3) The Greeks were civilised.</a:t>
            </a:r>
          </a:p>
          <a:p>
            <a:pPr lvl="1"/>
            <a:r>
              <a:rPr lang="en-GB" sz="2000" dirty="0">
                <a:effectLst/>
              </a:rPr>
              <a:t>(4) The Greeks believed in the inherent worth of all men.</a:t>
            </a:r>
          </a:p>
          <a:p>
            <a:pPr lvl="1"/>
            <a:r>
              <a:rPr lang="en-GB" sz="2000" dirty="0">
                <a:effectLst/>
              </a:rPr>
              <a:t>(5) The Greeks fought against the Persians for the freedom of Greece.</a:t>
            </a:r>
          </a:p>
          <a:p>
            <a:r>
              <a:rPr lang="en-GB" sz="2400" dirty="0">
                <a:effectLst/>
              </a:rPr>
              <a:t>If you agree with none of the above, then what do YOU think about the Greeks? </a:t>
            </a:r>
          </a:p>
          <a:p>
            <a:r>
              <a:rPr lang="en-GB" dirty="0"/>
              <a:t>Do not be afraid to disagree with each other – what one sees as a preconception (or even a misconception), another may consider obvious and clear.</a:t>
            </a:r>
          </a:p>
          <a:p>
            <a:endParaRPr lang="en-GB" sz="2400" dirty="0">
              <a:effectLst/>
            </a:endParaRPr>
          </a:p>
        </p:txBody>
      </p:sp>
    </p:spTree>
    <p:extLst>
      <p:ext uri="{BB962C8B-B14F-4D97-AF65-F5344CB8AC3E}">
        <p14:creationId xmlns:p14="http://schemas.microsoft.com/office/powerpoint/2010/main" val="1324617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Filling the gaps</a:t>
            </a:r>
          </a:p>
        </p:txBody>
      </p:sp>
      <p:sp>
        <p:nvSpPr>
          <p:cNvPr id="5" name="Text Placeholder 4"/>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4670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Ostracism and Cleisthenes (507)</a:t>
            </a:r>
          </a:p>
        </p:txBody>
      </p:sp>
      <p:sp>
        <p:nvSpPr>
          <p:cNvPr id="5" name="Content Placeholder 4"/>
          <p:cNvSpPr>
            <a:spLocks noGrp="1"/>
          </p:cNvSpPr>
          <p:nvPr>
            <p:ph idx="1"/>
          </p:nvPr>
        </p:nvSpPr>
        <p:spPr>
          <a:xfrm>
            <a:off x="457200" y="1412776"/>
            <a:ext cx="8229600" cy="5064224"/>
          </a:xfrm>
        </p:spPr>
        <p:txBody>
          <a:bodyPr>
            <a:normAutofit fontScale="85000" lnSpcReduction="20000"/>
          </a:bodyPr>
          <a:lstStyle/>
          <a:p>
            <a:r>
              <a:rPr lang="en-GB" dirty="0"/>
              <a:t>These reforms made the constitution much more democratic than that of Solon; for it had come about that the tyranny had obliterated the laws of Solon by disuse, and Cleisthenes aiming at the multitude had instituted other new ones, </a:t>
            </a:r>
            <a:r>
              <a:rPr lang="en-GB" b="1" dirty="0"/>
              <a:t>including the enactment of the law about ostracism</a:t>
            </a:r>
            <a:r>
              <a:rPr lang="en-GB" dirty="0"/>
              <a:t>. [2] First of all, in the fifth year after these enactments, in the archonship of </a:t>
            </a:r>
            <a:r>
              <a:rPr lang="en-GB" dirty="0" err="1"/>
              <a:t>Hermocreon</a:t>
            </a:r>
            <a:r>
              <a:rPr lang="en-GB" dirty="0"/>
              <a:t>, they instituted the oath of induction for the Council of Five Hundred that is still in use. Next they began to elect the Generals by tribes, one from each tribe, while the whole army was under the command of the War-lord. [3] </a:t>
            </a:r>
            <a:r>
              <a:rPr lang="en-GB" b="1" dirty="0"/>
              <a:t>Eleven years afterwards came their victory in the battle of Marathon</a:t>
            </a:r>
            <a:r>
              <a:rPr lang="en-GB" dirty="0"/>
              <a:t>; and in the archonship of </a:t>
            </a:r>
            <a:r>
              <a:rPr lang="en-GB" dirty="0" err="1"/>
              <a:t>Phaenippus</a:t>
            </a:r>
            <a:r>
              <a:rPr lang="en-GB" dirty="0"/>
              <a:t>, two years after the victory, the people being now in high courage, </a:t>
            </a:r>
            <a:r>
              <a:rPr lang="en-GB" b="1" dirty="0"/>
              <a:t>they put in force for the first time the law about ostracism</a:t>
            </a:r>
            <a:r>
              <a:rPr lang="en-GB" dirty="0"/>
              <a:t>, which had been enacted owing to the suspicion felt against the men in the positions of power because Peisistratus when leader of the people and general set himself up as tyrant. [4] The first person banished by ostracism was one of his relatives, Hipparchus son of </a:t>
            </a:r>
            <a:r>
              <a:rPr lang="en-GB" dirty="0" err="1"/>
              <a:t>Charmus</a:t>
            </a:r>
            <a:r>
              <a:rPr lang="en-GB" dirty="0"/>
              <a:t> of the deme of </a:t>
            </a:r>
            <a:r>
              <a:rPr lang="en-GB" dirty="0" err="1"/>
              <a:t>Collytus</a:t>
            </a:r>
            <a:r>
              <a:rPr lang="en-GB" dirty="0"/>
              <a:t>, the desire to banish whom had been Cleisthenes' principal motive in making the law. Ps-</a:t>
            </a:r>
            <a:r>
              <a:rPr lang="en-GB" dirty="0" err="1"/>
              <a:t>Arist</a:t>
            </a:r>
            <a:r>
              <a:rPr lang="en-GB" dirty="0"/>
              <a:t>. </a:t>
            </a:r>
            <a:r>
              <a:rPr lang="en-GB" i="1" dirty="0" err="1"/>
              <a:t>AthPol</a:t>
            </a:r>
            <a:r>
              <a:rPr lang="en-GB" dirty="0"/>
              <a:t> 22.1</a:t>
            </a:r>
          </a:p>
        </p:txBody>
      </p:sp>
    </p:spTree>
    <p:extLst>
      <p:ext uri="{BB962C8B-B14F-4D97-AF65-F5344CB8AC3E}">
        <p14:creationId xmlns:p14="http://schemas.microsoft.com/office/powerpoint/2010/main" val="2346025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Ostracism, not Cleisthenes</a:t>
            </a:r>
          </a:p>
        </p:txBody>
      </p:sp>
      <p:sp>
        <p:nvSpPr>
          <p:cNvPr id="3" name="Content Placeholder 2"/>
          <p:cNvSpPr>
            <a:spLocks noGrp="1"/>
          </p:cNvSpPr>
          <p:nvPr>
            <p:ph idx="1"/>
          </p:nvPr>
        </p:nvSpPr>
        <p:spPr/>
        <p:txBody>
          <a:bodyPr/>
          <a:lstStyle/>
          <a:p>
            <a:r>
              <a:rPr lang="en-GB" dirty="0"/>
              <a:t>And another is </a:t>
            </a:r>
            <a:r>
              <a:rPr lang="en-GB" dirty="0" err="1"/>
              <a:t>Hipparchos</a:t>
            </a:r>
            <a:r>
              <a:rPr lang="en-GB" dirty="0"/>
              <a:t>, son of </a:t>
            </a:r>
            <a:r>
              <a:rPr lang="en-GB" dirty="0" err="1"/>
              <a:t>Charmos</a:t>
            </a:r>
            <a:r>
              <a:rPr lang="en-GB" dirty="0"/>
              <a:t>, as </a:t>
            </a:r>
            <a:r>
              <a:rPr lang="en-GB" dirty="0" err="1"/>
              <a:t>Lykourgos</a:t>
            </a:r>
            <a:r>
              <a:rPr lang="en-GB" dirty="0"/>
              <a:t> says in his Against </a:t>
            </a:r>
            <a:r>
              <a:rPr lang="en-GB" dirty="0" err="1"/>
              <a:t>Leokrates</a:t>
            </a:r>
            <a:r>
              <a:rPr lang="en-GB" dirty="0"/>
              <a:t> (F 117). Concerning this (latter) man </a:t>
            </a:r>
            <a:r>
              <a:rPr lang="en-GB" dirty="0" err="1"/>
              <a:t>Androtion</a:t>
            </a:r>
            <a:r>
              <a:rPr lang="en-GB" dirty="0"/>
              <a:t> says in Book Two that he was a relative of </a:t>
            </a:r>
            <a:r>
              <a:rPr lang="en-GB" dirty="0" err="1"/>
              <a:t>Peisistratos</a:t>
            </a:r>
            <a:r>
              <a:rPr lang="en-GB" dirty="0"/>
              <a:t> the tyrant and was the first to be ostracized, </a:t>
            </a:r>
            <a:r>
              <a:rPr lang="en-GB" b="1" dirty="0"/>
              <a:t>since the law about </a:t>
            </a:r>
            <a:r>
              <a:rPr lang="en-GB" b="1" dirty="0" err="1"/>
              <a:t>ostrakismos</a:t>
            </a:r>
            <a:r>
              <a:rPr lang="en-GB" b="1" dirty="0"/>
              <a:t> had first been established at that time </a:t>
            </a:r>
            <a:r>
              <a:rPr lang="en-GB" dirty="0"/>
              <a:t>on account of suspicion of </a:t>
            </a:r>
            <a:r>
              <a:rPr lang="en-GB" dirty="0" err="1"/>
              <a:t>Peisistratos</a:t>
            </a:r>
            <a:r>
              <a:rPr lang="en-GB" dirty="0"/>
              <a:t> and his circle because, being a popular leader (</a:t>
            </a:r>
            <a:r>
              <a:rPr lang="en-GB" dirty="0" err="1"/>
              <a:t>demagogos</a:t>
            </a:r>
            <a:r>
              <a:rPr lang="en-GB" dirty="0"/>
              <a:t>) and general (</a:t>
            </a:r>
            <a:r>
              <a:rPr lang="en-GB" dirty="0" err="1"/>
              <a:t>strategos</a:t>
            </a:r>
            <a:r>
              <a:rPr lang="en-GB" dirty="0"/>
              <a:t>), he had set up a tyranny. </a:t>
            </a:r>
            <a:r>
              <a:rPr lang="en-GB" dirty="0" err="1"/>
              <a:t>Androtion</a:t>
            </a:r>
            <a:r>
              <a:rPr lang="en-GB" dirty="0"/>
              <a:t> </a:t>
            </a:r>
            <a:r>
              <a:rPr lang="en-GB" dirty="0" err="1"/>
              <a:t>FGrH</a:t>
            </a:r>
            <a:r>
              <a:rPr lang="en-GB" dirty="0"/>
              <a:t> 324 F 6 (quoted in </a:t>
            </a:r>
            <a:r>
              <a:rPr lang="sv-SE" dirty="0"/>
              <a:t>Harpokration, </a:t>
            </a:r>
            <a:r>
              <a:rPr lang="sv-SE" i="1" dirty="0"/>
              <a:t>Lexicon in decem oratores Atticos</a:t>
            </a:r>
            <a:r>
              <a:rPr lang="sv-SE" dirty="0"/>
              <a:t>, s.v. ῞Ιππαρχος)</a:t>
            </a:r>
            <a:endParaRPr lang="en-GB" dirty="0"/>
          </a:p>
        </p:txBody>
      </p:sp>
    </p:spTree>
    <p:extLst>
      <p:ext uri="{BB962C8B-B14F-4D97-AF65-F5344CB8AC3E}">
        <p14:creationId xmlns:p14="http://schemas.microsoft.com/office/powerpoint/2010/main" val="4119286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Hipparchus, archon 496/5</a:t>
            </a:r>
          </a:p>
        </p:txBody>
      </p:sp>
      <p:sp>
        <p:nvSpPr>
          <p:cNvPr id="3" name="Content Placeholder 2"/>
          <p:cNvSpPr>
            <a:spLocks noGrp="1"/>
          </p:cNvSpPr>
          <p:nvPr>
            <p:ph idx="1"/>
          </p:nvPr>
        </p:nvSpPr>
        <p:spPr/>
        <p:txBody>
          <a:bodyPr/>
          <a:lstStyle/>
          <a:p>
            <a:r>
              <a:rPr lang="en-GB" dirty="0" err="1"/>
              <a:t>Aulus</a:t>
            </a:r>
            <a:r>
              <a:rPr lang="en-GB" dirty="0"/>
              <a:t> </a:t>
            </a:r>
            <a:r>
              <a:rPr lang="en-GB" dirty="0" err="1"/>
              <a:t>Sempronius</a:t>
            </a:r>
            <a:r>
              <a:rPr lang="en-GB" dirty="0"/>
              <a:t> </a:t>
            </a:r>
            <a:r>
              <a:rPr lang="en-GB" dirty="0" err="1"/>
              <a:t>Atratinus</a:t>
            </a:r>
            <a:r>
              <a:rPr lang="en-GB" dirty="0"/>
              <a:t> and Marcus </a:t>
            </a:r>
            <a:r>
              <a:rPr lang="en-GB" dirty="0" err="1"/>
              <a:t>Minucius</a:t>
            </a:r>
            <a:r>
              <a:rPr lang="en-GB" dirty="0"/>
              <a:t>, who assumed the consulship the following year, in the seventy-first Olympiad (the one in which </a:t>
            </a:r>
            <a:r>
              <a:rPr lang="en-GB" dirty="0" err="1"/>
              <a:t>Tisicrates</a:t>
            </a:r>
            <a:r>
              <a:rPr lang="en-GB" dirty="0"/>
              <a:t> of Croton won the foot-race), </a:t>
            </a:r>
            <a:r>
              <a:rPr lang="en-GB" b="1" dirty="0"/>
              <a:t>Hipparchus being archon at Athens</a:t>
            </a:r>
            <a:r>
              <a:rPr lang="en-GB" dirty="0"/>
              <a:t>, performed no action either of a military or administrative nature worthy of the notice of history during their term of office, since the truce with the </a:t>
            </a:r>
            <a:r>
              <a:rPr lang="en-GB" dirty="0" err="1"/>
              <a:t>Latins</a:t>
            </a:r>
            <a:r>
              <a:rPr lang="en-GB" dirty="0"/>
              <a:t> gave them ample respite from foreign wars, and the injunction decreed by the senate against the exaction of debts till the war that was expected should be safely terminated, quieted the disturbances raised in the city by the poor, who desired to be discharged of their debts by a public act. DH 6.1.1</a:t>
            </a:r>
          </a:p>
        </p:txBody>
      </p:sp>
    </p:spTree>
    <p:extLst>
      <p:ext uri="{BB962C8B-B14F-4D97-AF65-F5344CB8AC3E}">
        <p14:creationId xmlns:p14="http://schemas.microsoft.com/office/powerpoint/2010/main" val="258500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do we really know?</a:t>
            </a:r>
          </a:p>
        </p:txBody>
      </p:sp>
      <p:sp>
        <p:nvSpPr>
          <p:cNvPr id="5" name="Text Placeholder 4"/>
          <p:cNvSpPr>
            <a:spLocks noGrp="1"/>
          </p:cNvSpPr>
          <p:nvPr>
            <p:ph type="body" idx="1"/>
          </p:nvPr>
        </p:nvSpPr>
        <p:spPr/>
        <p:txBody>
          <a:bodyPr/>
          <a:lstStyle/>
          <a:p>
            <a:r>
              <a:rPr lang="en-GB" dirty="0"/>
              <a:t>Known ostracisms</a:t>
            </a:r>
          </a:p>
        </p:txBody>
      </p:sp>
      <p:sp>
        <p:nvSpPr>
          <p:cNvPr id="3" name="Content Placeholder 2"/>
          <p:cNvSpPr>
            <a:spLocks noGrp="1"/>
          </p:cNvSpPr>
          <p:nvPr>
            <p:ph sz="half" idx="2"/>
          </p:nvPr>
        </p:nvSpPr>
        <p:spPr/>
        <p:txBody>
          <a:bodyPr>
            <a:noAutofit/>
          </a:bodyPr>
          <a:lstStyle/>
          <a:p>
            <a:r>
              <a:rPr lang="en-GB" sz="1350" dirty="0"/>
              <a:t>487 B.C. </a:t>
            </a:r>
            <a:r>
              <a:rPr lang="en-GB" sz="1350" dirty="0" err="1"/>
              <a:t>Hipparchos</a:t>
            </a:r>
            <a:r>
              <a:rPr lang="en-GB" sz="1350" dirty="0"/>
              <a:t> </a:t>
            </a:r>
            <a:r>
              <a:rPr lang="en-GB" sz="1350" dirty="0" err="1"/>
              <a:t>Charmou</a:t>
            </a:r>
            <a:r>
              <a:rPr lang="en-GB" sz="1350" dirty="0"/>
              <a:t> </a:t>
            </a:r>
            <a:r>
              <a:rPr lang="en-GB" sz="1350" dirty="0" err="1"/>
              <a:t>Kollyteus</a:t>
            </a:r>
            <a:r>
              <a:rPr lang="en-GB" sz="1350" dirty="0"/>
              <a:t> </a:t>
            </a:r>
          </a:p>
          <a:p>
            <a:r>
              <a:rPr lang="en-GB" sz="1350" dirty="0"/>
              <a:t>486 B.C. </a:t>
            </a:r>
            <a:r>
              <a:rPr lang="en-GB" sz="1350" dirty="0" err="1"/>
              <a:t>Megakles</a:t>
            </a:r>
            <a:r>
              <a:rPr lang="en-GB" sz="1350" dirty="0"/>
              <a:t> </a:t>
            </a:r>
            <a:r>
              <a:rPr lang="en-GB" sz="1350" dirty="0" err="1"/>
              <a:t>Hippokratous</a:t>
            </a:r>
            <a:r>
              <a:rPr lang="en-GB" sz="1350" dirty="0"/>
              <a:t> </a:t>
            </a:r>
            <a:r>
              <a:rPr lang="en-GB" sz="1350" dirty="0" err="1"/>
              <a:t>Alopekethen</a:t>
            </a:r>
            <a:r>
              <a:rPr lang="en-GB" sz="1350" dirty="0"/>
              <a:t> </a:t>
            </a:r>
          </a:p>
          <a:p>
            <a:r>
              <a:rPr lang="en-GB" sz="1350" dirty="0"/>
              <a:t>485 B.C. a third friend of the tyrants </a:t>
            </a:r>
          </a:p>
          <a:p>
            <a:r>
              <a:rPr lang="en-GB" sz="1350" dirty="0"/>
              <a:t>484 B.C. </a:t>
            </a:r>
            <a:r>
              <a:rPr lang="en-GB" sz="1350" dirty="0" err="1"/>
              <a:t>Xanthippos</a:t>
            </a:r>
            <a:r>
              <a:rPr lang="en-GB" sz="1350" dirty="0"/>
              <a:t> </a:t>
            </a:r>
            <a:r>
              <a:rPr lang="en-GB" sz="1350" dirty="0" err="1"/>
              <a:t>Ariphronos</a:t>
            </a:r>
            <a:r>
              <a:rPr lang="en-GB" sz="1350" dirty="0"/>
              <a:t> </a:t>
            </a:r>
            <a:r>
              <a:rPr lang="en-GB" sz="1350" dirty="0" err="1"/>
              <a:t>Cholargeus</a:t>
            </a:r>
            <a:endParaRPr lang="en-GB" sz="1350" dirty="0"/>
          </a:p>
          <a:p>
            <a:r>
              <a:rPr lang="en-GB" sz="1350" dirty="0"/>
              <a:t>482 B.C. </a:t>
            </a:r>
            <a:r>
              <a:rPr lang="en-GB" sz="1350" dirty="0" err="1"/>
              <a:t>Aristeides</a:t>
            </a:r>
            <a:r>
              <a:rPr lang="en-GB" sz="1350" dirty="0"/>
              <a:t> </a:t>
            </a:r>
            <a:r>
              <a:rPr lang="en-GB" sz="1350" dirty="0" err="1"/>
              <a:t>Lysimachou</a:t>
            </a:r>
            <a:r>
              <a:rPr lang="en-GB" sz="1350" dirty="0"/>
              <a:t> </a:t>
            </a:r>
            <a:r>
              <a:rPr lang="en-GB" sz="1350" dirty="0" err="1"/>
              <a:t>Alopekethen</a:t>
            </a:r>
            <a:endParaRPr lang="en-GB" sz="1350" dirty="0"/>
          </a:p>
          <a:p>
            <a:r>
              <a:rPr lang="en-GB" sz="1350" dirty="0"/>
              <a:t>Late 470s B.C.E. </a:t>
            </a:r>
            <a:r>
              <a:rPr lang="en-GB" sz="1350" dirty="0" err="1"/>
              <a:t>Themistokles</a:t>
            </a:r>
            <a:endParaRPr lang="en-GB" sz="1350" dirty="0"/>
          </a:p>
          <a:p>
            <a:r>
              <a:rPr lang="en-GB" sz="1350" dirty="0"/>
              <a:t>462/1 B.C.E. </a:t>
            </a:r>
            <a:r>
              <a:rPr lang="en-GB" sz="1350" dirty="0" err="1"/>
              <a:t>Kimon</a:t>
            </a:r>
            <a:r>
              <a:rPr lang="en-GB" sz="1350" dirty="0"/>
              <a:t> son of Miltiades</a:t>
            </a:r>
          </a:p>
          <a:p>
            <a:r>
              <a:rPr lang="en-GB" sz="1350" dirty="0"/>
              <a:t>461/0 B.C.E. </a:t>
            </a:r>
            <a:r>
              <a:rPr lang="en-GB" sz="1350" dirty="0" err="1"/>
              <a:t>Alkibiades</a:t>
            </a:r>
            <a:r>
              <a:rPr lang="en-GB" sz="1350" dirty="0"/>
              <a:t> </a:t>
            </a:r>
            <a:r>
              <a:rPr lang="en-GB" sz="1350" dirty="0" err="1"/>
              <a:t>Kleiniou</a:t>
            </a:r>
            <a:r>
              <a:rPr lang="en-GB" sz="1350" dirty="0"/>
              <a:t> </a:t>
            </a:r>
            <a:r>
              <a:rPr lang="en-GB" sz="1350" dirty="0" err="1"/>
              <a:t>Skambonides</a:t>
            </a:r>
            <a:r>
              <a:rPr lang="en-GB" sz="1350" dirty="0"/>
              <a:t> </a:t>
            </a:r>
          </a:p>
          <a:p>
            <a:r>
              <a:rPr lang="en-GB" sz="1350" dirty="0"/>
              <a:t>Menon </a:t>
            </a:r>
            <a:r>
              <a:rPr lang="en-GB" sz="1350" dirty="0" err="1"/>
              <a:t>Menekleidou</a:t>
            </a:r>
            <a:r>
              <a:rPr lang="en-GB" sz="1350" dirty="0"/>
              <a:t> </a:t>
            </a:r>
            <a:r>
              <a:rPr lang="en-GB" sz="1350" dirty="0" err="1"/>
              <a:t>Gargettios</a:t>
            </a:r>
            <a:r>
              <a:rPr lang="en-GB" sz="1350" dirty="0"/>
              <a:t>, perhaps in 457 B.C.</a:t>
            </a:r>
          </a:p>
          <a:p>
            <a:r>
              <a:rPr lang="en-GB" sz="1350" dirty="0" err="1"/>
              <a:t>Kallias</a:t>
            </a:r>
            <a:r>
              <a:rPr lang="en-GB" sz="1350" dirty="0"/>
              <a:t> </a:t>
            </a:r>
            <a:r>
              <a:rPr lang="en-GB" sz="1350" dirty="0" err="1"/>
              <a:t>Didymiou</a:t>
            </a:r>
            <a:r>
              <a:rPr lang="en-GB" sz="1350" dirty="0"/>
              <a:t>, perhaps in the 440's B.C. </a:t>
            </a:r>
          </a:p>
          <a:p>
            <a:r>
              <a:rPr lang="en-GB" sz="1350" dirty="0"/>
              <a:t>Damon </a:t>
            </a:r>
            <a:r>
              <a:rPr lang="en-GB" sz="1350" dirty="0" err="1"/>
              <a:t>Damonidou</a:t>
            </a:r>
            <a:r>
              <a:rPr lang="en-GB" sz="1350" dirty="0"/>
              <a:t> </a:t>
            </a:r>
            <a:r>
              <a:rPr lang="en-GB" sz="1350" dirty="0" err="1"/>
              <a:t>Oathen</a:t>
            </a:r>
            <a:r>
              <a:rPr lang="en-GB" sz="1350" dirty="0"/>
              <a:t>, also perhaps in the 440's</a:t>
            </a:r>
          </a:p>
          <a:p>
            <a:r>
              <a:rPr lang="en-GB" sz="1350" dirty="0"/>
              <a:t>443 B.C.E Thucydides </a:t>
            </a:r>
            <a:r>
              <a:rPr lang="en-GB" sz="1350" dirty="0" err="1"/>
              <a:t>Melesiou</a:t>
            </a:r>
            <a:endParaRPr lang="en-GB" sz="1350" dirty="0"/>
          </a:p>
          <a:p>
            <a:r>
              <a:rPr lang="en-GB" sz="1350" dirty="0"/>
              <a:t>416 B.C.E. </a:t>
            </a:r>
            <a:r>
              <a:rPr lang="en-GB" sz="1350" dirty="0" err="1"/>
              <a:t>Hyperbolos</a:t>
            </a:r>
            <a:r>
              <a:rPr lang="en-GB" sz="1350" dirty="0"/>
              <a:t> </a:t>
            </a:r>
            <a:r>
              <a:rPr lang="en-GB" sz="1350" dirty="0" err="1"/>
              <a:t>Antiphanous</a:t>
            </a:r>
            <a:r>
              <a:rPr lang="en-GB" sz="1350" dirty="0"/>
              <a:t> </a:t>
            </a:r>
            <a:r>
              <a:rPr lang="en-GB" sz="1350" dirty="0" err="1"/>
              <a:t>Perithoides</a:t>
            </a:r>
            <a:endParaRPr lang="en-GB" sz="1350" dirty="0"/>
          </a:p>
          <a:p>
            <a:endParaRPr lang="en-GB" sz="1350" dirty="0"/>
          </a:p>
          <a:p>
            <a:r>
              <a:rPr lang="en-GB" sz="1350" dirty="0"/>
              <a:t>13 people </a:t>
            </a:r>
          </a:p>
          <a:p>
            <a:endParaRPr lang="en-GB" sz="1350" dirty="0"/>
          </a:p>
        </p:txBody>
      </p:sp>
      <p:sp>
        <p:nvSpPr>
          <p:cNvPr id="6" name="Text Placeholder 5"/>
          <p:cNvSpPr>
            <a:spLocks noGrp="1"/>
          </p:cNvSpPr>
          <p:nvPr>
            <p:ph type="body" sz="quarter" idx="3"/>
          </p:nvPr>
        </p:nvSpPr>
        <p:spPr/>
        <p:txBody>
          <a:bodyPr/>
          <a:lstStyle/>
          <a:p>
            <a:r>
              <a:rPr lang="en-GB" dirty="0"/>
              <a:t>Candidates for ostracism </a:t>
            </a:r>
          </a:p>
        </p:txBody>
      </p:sp>
      <p:sp>
        <p:nvSpPr>
          <p:cNvPr id="7" name="Content Placeholder 6"/>
          <p:cNvSpPr>
            <a:spLocks noGrp="1"/>
          </p:cNvSpPr>
          <p:nvPr>
            <p:ph sz="quarter" idx="4"/>
          </p:nvPr>
        </p:nvSpPr>
        <p:spPr>
          <a:xfrm>
            <a:off x="4754880" y="2132856"/>
            <a:ext cx="3931920" cy="4256832"/>
          </a:xfrm>
        </p:spPr>
        <p:txBody>
          <a:bodyPr/>
          <a:lstStyle/>
          <a:p>
            <a:r>
              <a:rPr lang="en-GB" dirty="0"/>
              <a:t>59 named candidates from the 480s to 416</a:t>
            </a:r>
          </a:p>
          <a:p>
            <a:r>
              <a:rPr lang="en-GB" dirty="0"/>
              <a:t>35 are only known from archaeological evidence</a:t>
            </a:r>
          </a:p>
          <a:p>
            <a:endParaRPr lang="en-GB" dirty="0"/>
          </a:p>
        </p:txBody>
      </p:sp>
      <p:pic>
        <p:nvPicPr>
          <p:cNvPr id="1026" name="Picture 2" descr="E:\Photo Archive\GR Greece\GR02 Attika\GR02A Athens Center\GR02A02 AGORA and museum\PICT267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3824902"/>
            <a:ext cx="3200093" cy="240007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716205" y="6245235"/>
            <a:ext cx="4320291" cy="646331"/>
          </a:xfrm>
          <a:prstGeom prst="rect">
            <a:avLst/>
          </a:prstGeom>
          <a:noFill/>
        </p:spPr>
        <p:txBody>
          <a:bodyPr wrap="square" rtlCol="0">
            <a:spAutoFit/>
          </a:bodyPr>
          <a:lstStyle/>
          <a:p>
            <a:r>
              <a:rPr lang="en-GB" dirty="0"/>
              <a:t>Small selection of </a:t>
            </a:r>
            <a:r>
              <a:rPr lang="en-GB" dirty="0" err="1"/>
              <a:t>ostraka</a:t>
            </a:r>
            <a:r>
              <a:rPr lang="en-GB" dirty="0"/>
              <a:t> from the Agora Museum</a:t>
            </a:r>
          </a:p>
        </p:txBody>
      </p:sp>
    </p:spTree>
    <p:extLst>
      <p:ext uri="{BB962C8B-B14F-4D97-AF65-F5344CB8AC3E}">
        <p14:creationId xmlns:p14="http://schemas.microsoft.com/office/powerpoint/2010/main" val="171203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can it make any sense?</a:t>
            </a:r>
          </a:p>
        </p:txBody>
      </p:sp>
      <p:sp>
        <p:nvSpPr>
          <p:cNvPr id="3" name="Content Placeholder 2"/>
          <p:cNvSpPr>
            <a:spLocks noGrp="1"/>
          </p:cNvSpPr>
          <p:nvPr>
            <p:ph idx="1"/>
          </p:nvPr>
        </p:nvSpPr>
        <p:spPr/>
        <p:txBody>
          <a:bodyPr/>
          <a:lstStyle/>
          <a:p>
            <a:r>
              <a:rPr lang="en-GB" dirty="0" smtClean="0"/>
              <a:t>The </a:t>
            </a:r>
            <a:r>
              <a:rPr lang="en-GB" dirty="0"/>
              <a:t>earliest known </a:t>
            </a:r>
            <a:r>
              <a:rPr lang="en-GB" dirty="0" err="1"/>
              <a:t>ostraka</a:t>
            </a:r>
            <a:r>
              <a:rPr lang="en-GB" dirty="0"/>
              <a:t> are from the 480s, not the 500s or the 490s. – why did the Athenians wait for so long</a:t>
            </a:r>
            <a:r>
              <a:rPr lang="en-GB" dirty="0" smtClean="0"/>
              <a:t>?</a:t>
            </a:r>
          </a:p>
          <a:p>
            <a:endParaRPr lang="en-GB" dirty="0"/>
          </a:p>
          <a:p>
            <a:r>
              <a:rPr lang="en-GB" dirty="0"/>
              <a:t>What does this tell us about the situation in Athens in the late archaic/early classical period</a:t>
            </a:r>
            <a:r>
              <a:rPr lang="en-GB" dirty="0" smtClean="0"/>
              <a:t>?</a:t>
            </a:r>
          </a:p>
          <a:p>
            <a:endParaRPr lang="en-GB" dirty="0"/>
          </a:p>
          <a:p>
            <a:r>
              <a:rPr lang="en-GB" dirty="0"/>
              <a:t>And was the memory of tyranny so bad that friends of the tyrants </a:t>
            </a:r>
            <a:r>
              <a:rPr lang="en-GB" dirty="0" smtClean="0"/>
              <a:t>would be </a:t>
            </a:r>
            <a:r>
              <a:rPr lang="en-GB" dirty="0"/>
              <a:t>exiled 20 years after the tyranny had fallen?</a:t>
            </a:r>
          </a:p>
        </p:txBody>
      </p:sp>
    </p:spTree>
    <p:extLst>
      <p:ext uri="{BB962C8B-B14F-4D97-AF65-F5344CB8AC3E}">
        <p14:creationId xmlns:p14="http://schemas.microsoft.com/office/powerpoint/2010/main" val="1479138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Study Skills Spotlight</a:t>
            </a:r>
            <a:endParaRPr lang="en-GB" dirty="0"/>
          </a:p>
        </p:txBody>
      </p:sp>
      <p:sp>
        <p:nvSpPr>
          <p:cNvPr id="5" name="Text Placeholder 4"/>
          <p:cNvSpPr>
            <a:spLocks noGrp="1"/>
          </p:cNvSpPr>
          <p:nvPr>
            <p:ph type="body" idx="1"/>
          </p:nvPr>
        </p:nvSpPr>
        <p:spPr/>
        <p:txBody>
          <a:bodyPr>
            <a:normAutofit/>
          </a:bodyPr>
          <a:lstStyle/>
          <a:p>
            <a:r>
              <a:rPr lang="en-GB" sz="3200" dirty="0" smtClean="0"/>
              <a:t>Referencing</a:t>
            </a:r>
            <a:endParaRPr lang="en-GB" sz="3200" dirty="0"/>
          </a:p>
        </p:txBody>
      </p:sp>
    </p:spTree>
    <p:extLst>
      <p:ext uri="{BB962C8B-B14F-4D97-AF65-F5344CB8AC3E}">
        <p14:creationId xmlns:p14="http://schemas.microsoft.com/office/powerpoint/2010/main" val="1272537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a:t>A clear acknowledgement of where you have got any information, ideas, opinions, viewpoints etc.</a:t>
            </a:r>
          </a:p>
          <a:p>
            <a:endParaRPr lang="en-GB" dirty="0" smtClean="0"/>
          </a:p>
          <a:p>
            <a:r>
              <a:rPr lang="en-GB" dirty="0" smtClean="0"/>
              <a:t>Essentially</a:t>
            </a:r>
            <a:r>
              <a:rPr lang="en-GB" dirty="0"/>
              <a:t>, </a:t>
            </a:r>
            <a:r>
              <a:rPr lang="en-GB" b="1" dirty="0"/>
              <a:t>every</a:t>
            </a:r>
            <a:r>
              <a:rPr lang="en-GB" dirty="0"/>
              <a:t> piece of information, </a:t>
            </a:r>
            <a:r>
              <a:rPr lang="en-GB" b="1" dirty="0"/>
              <a:t>every</a:t>
            </a:r>
            <a:r>
              <a:rPr lang="en-GB" dirty="0"/>
              <a:t> opinion, </a:t>
            </a:r>
            <a:r>
              <a:rPr lang="en-GB" b="1" dirty="0"/>
              <a:t>every</a:t>
            </a:r>
            <a:r>
              <a:rPr lang="en-GB" dirty="0"/>
              <a:t> viewpoint, </a:t>
            </a:r>
            <a:r>
              <a:rPr lang="en-GB" b="1" dirty="0"/>
              <a:t>every</a:t>
            </a:r>
            <a:r>
              <a:rPr lang="en-GB" dirty="0"/>
              <a:t> picture and sketch needs to be referenced. </a:t>
            </a:r>
            <a:endParaRPr lang="en-GB" dirty="0" smtClean="0"/>
          </a:p>
          <a:p>
            <a:endParaRPr lang="en-GB" dirty="0"/>
          </a:p>
          <a:p>
            <a:r>
              <a:rPr lang="en-GB" dirty="0" smtClean="0"/>
              <a:t>So, you need to reference both ancient sources and modern scholarship. </a:t>
            </a:r>
            <a:endParaRPr lang="en-GB" dirty="0"/>
          </a:p>
          <a:p>
            <a:endParaRPr lang="en-GB" dirty="0"/>
          </a:p>
        </p:txBody>
      </p:sp>
    </p:spTree>
    <p:extLst>
      <p:ext uri="{BB962C8B-B14F-4D97-AF65-F5344CB8AC3E}">
        <p14:creationId xmlns:p14="http://schemas.microsoft.com/office/powerpoint/2010/main" val="3499053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Sources</a:t>
            </a:r>
            <a:endParaRPr lang="en-GB" dirty="0"/>
          </a:p>
        </p:txBody>
      </p:sp>
      <p:sp>
        <p:nvSpPr>
          <p:cNvPr id="3" name="Content Placeholder 2"/>
          <p:cNvSpPr>
            <a:spLocks noGrp="1"/>
          </p:cNvSpPr>
          <p:nvPr>
            <p:ph idx="1"/>
          </p:nvPr>
        </p:nvSpPr>
        <p:spPr/>
        <p:txBody>
          <a:bodyPr/>
          <a:lstStyle/>
          <a:p>
            <a:r>
              <a:rPr lang="en-GB" dirty="0" smtClean="0"/>
              <a:t>Follow convention:</a:t>
            </a:r>
          </a:p>
          <a:p>
            <a:pPr lvl="1"/>
            <a:r>
              <a:rPr lang="en-GB" dirty="0" err="1" smtClean="0"/>
              <a:t>Hornblower</a:t>
            </a:r>
            <a:r>
              <a:rPr lang="en-GB" dirty="0" smtClean="0"/>
              <a:t>, S. &amp; </a:t>
            </a:r>
            <a:r>
              <a:rPr lang="en-GB" dirty="0" err="1" smtClean="0"/>
              <a:t>Spawforth</a:t>
            </a:r>
            <a:r>
              <a:rPr lang="en-GB" dirty="0" smtClean="0"/>
              <a:t>, A. (</a:t>
            </a:r>
            <a:r>
              <a:rPr lang="en-GB" dirty="0" err="1" smtClean="0"/>
              <a:t>ed.s</a:t>
            </a:r>
            <a:r>
              <a:rPr lang="en-GB" dirty="0" smtClean="0"/>
              <a:t>) 1996, </a:t>
            </a:r>
            <a:r>
              <a:rPr lang="en-GB" i="1" dirty="0" smtClean="0"/>
              <a:t>The Oxford Classical Dictionary</a:t>
            </a:r>
            <a:r>
              <a:rPr lang="en-GB" dirty="0" smtClean="0"/>
              <a:t> (3</a:t>
            </a:r>
            <a:r>
              <a:rPr lang="en-GB" baseline="30000" dirty="0" smtClean="0"/>
              <a:t>rd</a:t>
            </a:r>
            <a:r>
              <a:rPr lang="en-GB" dirty="0" smtClean="0"/>
              <a:t> Edition). Oxford: Oxford University Press. </a:t>
            </a:r>
          </a:p>
          <a:p>
            <a:pPr lvl="1"/>
            <a:endParaRPr lang="en-GB" i="1" dirty="0" smtClean="0"/>
          </a:p>
          <a:p>
            <a:r>
              <a:rPr lang="en-GB" dirty="0" smtClean="0"/>
              <a:t>Scholars will usually tell you if they do not follow convention, either after the contents page (books/reports), or in-text or in a footnote (articles). </a:t>
            </a:r>
          </a:p>
          <a:p>
            <a:endParaRPr lang="en-GB" dirty="0"/>
          </a:p>
          <a:p>
            <a:r>
              <a:rPr lang="en-GB" dirty="0" smtClean="0"/>
              <a:t>Citations go in footnotes – evidence backs up your arguments. </a:t>
            </a:r>
            <a:endParaRPr lang="en-GB" dirty="0"/>
          </a:p>
        </p:txBody>
      </p:sp>
    </p:spTree>
    <p:extLst>
      <p:ext uri="{BB962C8B-B14F-4D97-AF65-F5344CB8AC3E}">
        <p14:creationId xmlns:p14="http://schemas.microsoft.com/office/powerpoint/2010/main" val="3777655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Scholarship	</a:t>
            </a:r>
            <a:endParaRPr lang="en-GB" dirty="0"/>
          </a:p>
        </p:txBody>
      </p:sp>
      <p:sp>
        <p:nvSpPr>
          <p:cNvPr id="3" name="Content Placeholder 2"/>
          <p:cNvSpPr>
            <a:spLocks noGrp="1"/>
          </p:cNvSpPr>
          <p:nvPr>
            <p:ph idx="1"/>
          </p:nvPr>
        </p:nvSpPr>
        <p:spPr/>
        <p:txBody>
          <a:bodyPr/>
          <a:lstStyle/>
          <a:p>
            <a:r>
              <a:rPr lang="en-GB" dirty="0" smtClean="0"/>
              <a:t>In Classics, we use the HAVARD referencing system in a footnote.</a:t>
            </a:r>
          </a:p>
          <a:p>
            <a:endParaRPr lang="en-GB" dirty="0"/>
          </a:p>
          <a:p>
            <a:r>
              <a:rPr lang="en-GB" dirty="0" smtClean="0"/>
              <a:t>E.g. </a:t>
            </a:r>
            <a:r>
              <a:rPr lang="en-GB" dirty="0" err="1" smtClean="0"/>
              <a:t>Hornblower</a:t>
            </a:r>
            <a:r>
              <a:rPr lang="en-GB" dirty="0" smtClean="0"/>
              <a:t> 2011: 4-7. </a:t>
            </a:r>
          </a:p>
          <a:p>
            <a:endParaRPr lang="en-GB" dirty="0"/>
          </a:p>
          <a:p>
            <a:r>
              <a:rPr lang="en-GB" dirty="0" smtClean="0"/>
              <a:t>Refers to Simon </a:t>
            </a:r>
            <a:r>
              <a:rPr lang="en-GB" dirty="0" err="1" smtClean="0"/>
              <a:t>Hornblower’s</a:t>
            </a:r>
            <a:r>
              <a:rPr lang="en-GB" dirty="0" smtClean="0"/>
              <a:t> outline of classical Greek sources in:</a:t>
            </a:r>
          </a:p>
          <a:p>
            <a:pPr lvl="1"/>
            <a:r>
              <a:rPr lang="en-GB" dirty="0" err="1" smtClean="0"/>
              <a:t>Hornblower</a:t>
            </a:r>
            <a:r>
              <a:rPr lang="en-GB" dirty="0" smtClean="0"/>
              <a:t>, S. 2011, </a:t>
            </a:r>
            <a:r>
              <a:rPr lang="en-GB" i="1" dirty="0" smtClean="0"/>
              <a:t>The Greek World</a:t>
            </a:r>
            <a:r>
              <a:rPr lang="en-GB" dirty="0" smtClean="0"/>
              <a:t>, </a:t>
            </a:r>
            <a:r>
              <a:rPr lang="en-GB" i="1" dirty="0" smtClean="0"/>
              <a:t>479-323 BC </a:t>
            </a:r>
            <a:r>
              <a:rPr lang="en-GB" dirty="0" smtClean="0"/>
              <a:t>(4</a:t>
            </a:r>
            <a:r>
              <a:rPr lang="en-GB" baseline="30000" dirty="0" smtClean="0"/>
              <a:t>th</a:t>
            </a:r>
            <a:r>
              <a:rPr lang="en-GB" dirty="0"/>
              <a:t> </a:t>
            </a:r>
            <a:r>
              <a:rPr lang="en-GB" dirty="0" smtClean="0"/>
              <a:t>edition). London: Routledge Press.  </a:t>
            </a:r>
            <a:r>
              <a:rPr lang="en-GB" i="1" dirty="0" smtClean="0"/>
              <a:t> </a:t>
            </a:r>
            <a:endParaRPr lang="en-GB" i="1" dirty="0"/>
          </a:p>
        </p:txBody>
      </p:sp>
    </p:spTree>
    <p:extLst>
      <p:ext uri="{BB962C8B-B14F-4D97-AF65-F5344CB8AC3E}">
        <p14:creationId xmlns:p14="http://schemas.microsoft.com/office/powerpoint/2010/main" val="28387787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Help! 	</a:t>
            </a:r>
            <a:endParaRPr lang="en-GB" dirty="0"/>
          </a:p>
        </p:txBody>
      </p:sp>
      <p:sp>
        <p:nvSpPr>
          <p:cNvPr id="3" name="Content Placeholder 2"/>
          <p:cNvSpPr>
            <a:spLocks noGrp="1"/>
          </p:cNvSpPr>
          <p:nvPr>
            <p:ph idx="1"/>
          </p:nvPr>
        </p:nvSpPr>
        <p:spPr/>
        <p:txBody>
          <a:bodyPr/>
          <a:lstStyle/>
          <a:p>
            <a:r>
              <a:rPr lang="en-GB" sz="2800" dirty="0" smtClean="0"/>
              <a:t>Faculty Referencing Guide (on </a:t>
            </a:r>
            <a:r>
              <a:rPr lang="en-GB" sz="2800" dirty="0" err="1" smtClean="0"/>
              <a:t>moodle</a:t>
            </a:r>
            <a:r>
              <a:rPr lang="en-GB" sz="2800" dirty="0" smtClean="0"/>
              <a:t>).</a:t>
            </a:r>
          </a:p>
          <a:p>
            <a:endParaRPr lang="en-GB" sz="2800" dirty="0"/>
          </a:p>
          <a:p>
            <a:r>
              <a:rPr lang="en-GB" sz="2800" dirty="0" smtClean="0"/>
              <a:t>Study Skills Drop-in (1-4pm every weekday). </a:t>
            </a:r>
          </a:p>
          <a:p>
            <a:endParaRPr lang="en-GB" sz="2800" dirty="0"/>
          </a:p>
          <a:p>
            <a:r>
              <a:rPr lang="en-GB" sz="2800" dirty="0" smtClean="0"/>
              <a:t>Me (office hours and email).  </a:t>
            </a:r>
          </a:p>
          <a:p>
            <a:endParaRPr lang="en-GB" sz="2800" dirty="0"/>
          </a:p>
          <a:p>
            <a:endParaRPr lang="en-GB" sz="2800" dirty="0" smtClean="0"/>
          </a:p>
          <a:p>
            <a:endParaRPr lang="en-GB" dirty="0"/>
          </a:p>
          <a:p>
            <a:endParaRPr lang="en-GB" dirty="0"/>
          </a:p>
        </p:txBody>
      </p:sp>
    </p:spTree>
    <p:extLst>
      <p:ext uri="{BB962C8B-B14F-4D97-AF65-F5344CB8AC3E}">
        <p14:creationId xmlns:p14="http://schemas.microsoft.com/office/powerpoint/2010/main" val="1154913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more info</a:t>
            </a:r>
            <a:endParaRPr lang="en-GB" dirty="0"/>
          </a:p>
        </p:txBody>
      </p:sp>
      <p:sp>
        <p:nvSpPr>
          <p:cNvPr id="3" name="Content Placeholder 2"/>
          <p:cNvSpPr>
            <a:spLocks noGrp="1"/>
          </p:cNvSpPr>
          <p:nvPr>
            <p:ph idx="1"/>
          </p:nvPr>
        </p:nvSpPr>
        <p:spPr/>
        <p:txBody>
          <a:bodyPr/>
          <a:lstStyle/>
          <a:p>
            <a:r>
              <a:rPr lang="en-GB" dirty="0" smtClean="0"/>
              <a:t>Perseus Database:</a:t>
            </a:r>
          </a:p>
          <a:p>
            <a:r>
              <a:rPr lang="en-GB" dirty="0">
                <a:hlinkClick r:id="rId3"/>
              </a:rPr>
              <a:t>http://www.perseus.tufts.edu/hopper</a:t>
            </a:r>
            <a:r>
              <a:rPr lang="en-GB" dirty="0" smtClean="0">
                <a:hlinkClick r:id="rId3"/>
              </a:rPr>
              <a:t>/</a:t>
            </a:r>
            <a:r>
              <a:rPr lang="en-GB" dirty="0" smtClean="0"/>
              <a:t> </a:t>
            </a:r>
          </a:p>
          <a:p>
            <a:endParaRPr lang="en-GB" dirty="0"/>
          </a:p>
          <a:p>
            <a:r>
              <a:rPr lang="en-GB" dirty="0" smtClean="0"/>
              <a:t>Read scholarship! </a:t>
            </a:r>
          </a:p>
          <a:p>
            <a:endParaRPr lang="en-GB" dirty="0"/>
          </a:p>
          <a:p>
            <a:r>
              <a:rPr lang="en-GB" dirty="0" err="1"/>
              <a:t>Nakategawa</a:t>
            </a:r>
            <a:r>
              <a:rPr lang="en-GB" dirty="0"/>
              <a:t> </a:t>
            </a:r>
            <a:r>
              <a:rPr lang="en-GB" dirty="0" smtClean="0"/>
              <a:t>Y., </a:t>
            </a:r>
            <a:r>
              <a:rPr lang="en-GB" dirty="0"/>
              <a:t>‘Athenian Democracy and the Concept of Justice in </a:t>
            </a:r>
            <a:r>
              <a:rPr lang="en-GB" dirty="0" smtClean="0"/>
              <a:t>Pseudo-Xenophon's </a:t>
            </a:r>
            <a:r>
              <a:rPr lang="en-GB" dirty="0"/>
              <a:t>"</a:t>
            </a:r>
            <a:r>
              <a:rPr lang="en-GB" dirty="0" err="1"/>
              <a:t>Athenaion</a:t>
            </a:r>
            <a:r>
              <a:rPr lang="en-GB" dirty="0"/>
              <a:t> </a:t>
            </a:r>
            <a:r>
              <a:rPr lang="en-GB" dirty="0" err="1"/>
              <a:t>Politeia</a:t>
            </a:r>
            <a:r>
              <a:rPr lang="en-GB" dirty="0"/>
              <a:t>"’ </a:t>
            </a:r>
            <a:r>
              <a:rPr lang="en-GB" i="1" dirty="0"/>
              <a:t>Hermes</a:t>
            </a:r>
            <a:r>
              <a:rPr lang="en-GB" dirty="0"/>
              <a:t>, Vol. 123, No. 1 (</a:t>
            </a:r>
            <a:r>
              <a:rPr lang="en-GB" dirty="0" smtClean="0"/>
              <a:t>1995), 28-46</a:t>
            </a:r>
            <a:endParaRPr lang="en-GB" dirty="0"/>
          </a:p>
        </p:txBody>
      </p:sp>
    </p:spTree>
    <p:extLst>
      <p:ext uri="{BB962C8B-B14F-4D97-AF65-F5344CB8AC3E}">
        <p14:creationId xmlns:p14="http://schemas.microsoft.com/office/powerpoint/2010/main" val="1239623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8068</TotalTime>
  <Words>3181</Words>
  <Application>Microsoft Office PowerPoint</Application>
  <PresentationFormat>On-screen Show (4:3)</PresentationFormat>
  <Paragraphs>225</Paragraphs>
  <Slides>22</Slides>
  <Notes>22</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Clarity</vt:lpstr>
      <vt:lpstr>CLAH4007: Defenders, Conquerors, Vanquished</vt:lpstr>
      <vt:lpstr>Translation issues</vt:lpstr>
      <vt:lpstr>The diekplous</vt:lpstr>
      <vt:lpstr>Different translations</vt:lpstr>
      <vt:lpstr>Translator’s choice</vt:lpstr>
      <vt:lpstr>Discussion</vt:lpstr>
      <vt:lpstr>preconceptions</vt:lpstr>
      <vt:lpstr>PowerPoint Presentation</vt:lpstr>
      <vt:lpstr>PowerPoint Presentation</vt:lpstr>
      <vt:lpstr>Discussion</vt:lpstr>
      <vt:lpstr>Filling the gaps</vt:lpstr>
      <vt:lpstr>Ostracism and Cleisthenes (507)</vt:lpstr>
      <vt:lpstr>Ostracism, not Cleisthenes</vt:lpstr>
      <vt:lpstr>Hipparchus, archon 496/5</vt:lpstr>
      <vt:lpstr>How much do we really know?</vt:lpstr>
      <vt:lpstr>How can it make any sense?</vt:lpstr>
      <vt:lpstr>Study Skills Spotlight</vt:lpstr>
      <vt:lpstr>Referencing</vt:lpstr>
      <vt:lpstr>Ancient Sources</vt:lpstr>
      <vt:lpstr>Modern Scholarship </vt:lpstr>
      <vt:lpstr>Help!  </vt:lpstr>
      <vt:lpstr>For more info</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Administrator</cp:lastModifiedBy>
  <cp:revision>144</cp:revision>
  <cp:lastPrinted>2017-10-01T16:28:59Z</cp:lastPrinted>
  <dcterms:created xsi:type="dcterms:W3CDTF">2012-09-30T09:00:07Z</dcterms:created>
  <dcterms:modified xsi:type="dcterms:W3CDTF">2017-10-01T16:42:16Z</dcterms:modified>
</cp:coreProperties>
</file>