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86" d="100"/>
          <a:sy n="86" d="100"/>
        </p:scale>
        <p:origin x="-562"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76EAB2-02CF-4005-8B29-52546D94ED4C}" type="datetimeFigureOut">
              <a:rPr lang="en-IN" smtClean="0"/>
              <a:t>22-06-2026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F1DC23-81A1-4549-9B10-07B416A5A36A}" type="slidenum">
              <a:rPr lang="en-IN" smtClean="0"/>
              <a:t>‹#›</a:t>
            </a:fld>
            <a:endParaRPr lang="en-IN"/>
          </a:p>
        </p:txBody>
      </p:sp>
    </p:spTree>
    <p:extLst>
      <p:ext uri="{BB962C8B-B14F-4D97-AF65-F5344CB8AC3E}">
        <p14:creationId xmlns:p14="http://schemas.microsoft.com/office/powerpoint/2010/main" val="663026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3F1DC23-81A1-4549-9B10-07B416A5A36A}" type="slidenum">
              <a:rPr lang="en-IN" smtClean="0"/>
              <a:t>2</a:t>
            </a:fld>
            <a:endParaRPr lang="en-IN"/>
          </a:p>
        </p:txBody>
      </p:sp>
    </p:spTree>
    <p:extLst>
      <p:ext uri="{BB962C8B-B14F-4D97-AF65-F5344CB8AC3E}">
        <p14:creationId xmlns:p14="http://schemas.microsoft.com/office/powerpoint/2010/main" val="4093728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88CDB4-8898-4491-09BA-21331FE85B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xmlns="" id="{9910E706-8871-03E7-7189-81675EAC0E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xmlns="" id="{4CE4A681-155E-25BD-8298-B0088243F4EF}"/>
              </a:ext>
            </a:extLst>
          </p:cNvPr>
          <p:cNvSpPr>
            <a:spLocks noGrp="1"/>
          </p:cNvSpPr>
          <p:nvPr>
            <p:ph type="dt" sz="half" idx="10"/>
          </p:nvPr>
        </p:nvSpPr>
        <p:spPr/>
        <p:txBody>
          <a:bodyPr/>
          <a:lstStyle/>
          <a:p>
            <a:fld id="{BEBC4289-731D-46BB-9E8D-10EAB335897D}" type="datetimeFigureOut">
              <a:rPr lang="en-IN" smtClean="0"/>
              <a:t>22-06-2026</a:t>
            </a:fld>
            <a:endParaRPr lang="en-IN"/>
          </a:p>
        </p:txBody>
      </p:sp>
      <p:sp>
        <p:nvSpPr>
          <p:cNvPr id="5" name="Footer Placeholder 4">
            <a:extLst>
              <a:ext uri="{FF2B5EF4-FFF2-40B4-BE49-F238E27FC236}">
                <a16:creationId xmlns:a16="http://schemas.microsoft.com/office/drawing/2014/main" xmlns="" id="{D8044141-87EB-F725-1570-E95702DD712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74D69B25-6F30-DED7-7143-7CDB9FBF3C52}"/>
              </a:ext>
            </a:extLst>
          </p:cNvPr>
          <p:cNvSpPr>
            <a:spLocks noGrp="1"/>
          </p:cNvSpPr>
          <p:nvPr>
            <p:ph type="sldNum" sz="quarter" idx="12"/>
          </p:nvPr>
        </p:nvSpPr>
        <p:spPr/>
        <p:txBody>
          <a:bodyPr/>
          <a:lstStyle/>
          <a:p>
            <a:fld id="{3C0A53D9-0F9A-4F8C-96EB-EB1D9D94EFC6}" type="slidenum">
              <a:rPr lang="en-IN" smtClean="0"/>
              <a:t>‹#›</a:t>
            </a:fld>
            <a:endParaRPr lang="en-IN"/>
          </a:p>
        </p:txBody>
      </p:sp>
    </p:spTree>
    <p:extLst>
      <p:ext uri="{BB962C8B-B14F-4D97-AF65-F5344CB8AC3E}">
        <p14:creationId xmlns:p14="http://schemas.microsoft.com/office/powerpoint/2010/main" val="909216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3490FF-D4A4-1678-9661-3F4006232D4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xmlns="" id="{852149C7-40D4-00FD-1E02-9645CB6146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23483D21-0159-16EE-9156-B61AC08F8EFD}"/>
              </a:ext>
            </a:extLst>
          </p:cNvPr>
          <p:cNvSpPr>
            <a:spLocks noGrp="1"/>
          </p:cNvSpPr>
          <p:nvPr>
            <p:ph type="dt" sz="half" idx="10"/>
          </p:nvPr>
        </p:nvSpPr>
        <p:spPr/>
        <p:txBody>
          <a:bodyPr/>
          <a:lstStyle/>
          <a:p>
            <a:fld id="{BEBC4289-731D-46BB-9E8D-10EAB335897D}" type="datetimeFigureOut">
              <a:rPr lang="en-IN" smtClean="0"/>
              <a:t>22-06-2026</a:t>
            </a:fld>
            <a:endParaRPr lang="en-IN"/>
          </a:p>
        </p:txBody>
      </p:sp>
      <p:sp>
        <p:nvSpPr>
          <p:cNvPr id="5" name="Footer Placeholder 4">
            <a:extLst>
              <a:ext uri="{FF2B5EF4-FFF2-40B4-BE49-F238E27FC236}">
                <a16:creationId xmlns:a16="http://schemas.microsoft.com/office/drawing/2014/main" xmlns="" id="{8850D4E6-036A-6471-81B9-87A05C23BBA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3C3B96B2-BE97-DCEC-B83E-9A6267DECAF3}"/>
              </a:ext>
            </a:extLst>
          </p:cNvPr>
          <p:cNvSpPr>
            <a:spLocks noGrp="1"/>
          </p:cNvSpPr>
          <p:nvPr>
            <p:ph type="sldNum" sz="quarter" idx="12"/>
          </p:nvPr>
        </p:nvSpPr>
        <p:spPr/>
        <p:txBody>
          <a:bodyPr/>
          <a:lstStyle/>
          <a:p>
            <a:fld id="{3C0A53D9-0F9A-4F8C-96EB-EB1D9D94EFC6}" type="slidenum">
              <a:rPr lang="en-IN" smtClean="0"/>
              <a:t>‹#›</a:t>
            </a:fld>
            <a:endParaRPr lang="en-IN"/>
          </a:p>
        </p:txBody>
      </p:sp>
    </p:spTree>
    <p:extLst>
      <p:ext uri="{BB962C8B-B14F-4D97-AF65-F5344CB8AC3E}">
        <p14:creationId xmlns:p14="http://schemas.microsoft.com/office/powerpoint/2010/main" val="1433912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466BDA-4502-A7D8-35E7-FDD28CF7A8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xmlns="" id="{A37D04F5-1361-3939-2596-3ECC05E36F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4723445E-A8D3-2775-788B-C7CB60420683}"/>
              </a:ext>
            </a:extLst>
          </p:cNvPr>
          <p:cNvSpPr>
            <a:spLocks noGrp="1"/>
          </p:cNvSpPr>
          <p:nvPr>
            <p:ph type="dt" sz="half" idx="10"/>
          </p:nvPr>
        </p:nvSpPr>
        <p:spPr/>
        <p:txBody>
          <a:bodyPr/>
          <a:lstStyle/>
          <a:p>
            <a:fld id="{BEBC4289-731D-46BB-9E8D-10EAB335897D}" type="datetimeFigureOut">
              <a:rPr lang="en-IN" smtClean="0"/>
              <a:t>22-06-2026</a:t>
            </a:fld>
            <a:endParaRPr lang="en-IN"/>
          </a:p>
        </p:txBody>
      </p:sp>
      <p:sp>
        <p:nvSpPr>
          <p:cNvPr id="5" name="Footer Placeholder 4">
            <a:extLst>
              <a:ext uri="{FF2B5EF4-FFF2-40B4-BE49-F238E27FC236}">
                <a16:creationId xmlns:a16="http://schemas.microsoft.com/office/drawing/2014/main" xmlns="" id="{25583910-F9EF-FD86-27CF-BED7F811A7E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4DD78814-41F7-10EA-50C7-E82BFF3DC73E}"/>
              </a:ext>
            </a:extLst>
          </p:cNvPr>
          <p:cNvSpPr>
            <a:spLocks noGrp="1"/>
          </p:cNvSpPr>
          <p:nvPr>
            <p:ph type="sldNum" sz="quarter" idx="12"/>
          </p:nvPr>
        </p:nvSpPr>
        <p:spPr/>
        <p:txBody>
          <a:bodyPr/>
          <a:lstStyle/>
          <a:p>
            <a:fld id="{3C0A53D9-0F9A-4F8C-96EB-EB1D9D94EFC6}" type="slidenum">
              <a:rPr lang="en-IN" smtClean="0"/>
              <a:t>‹#›</a:t>
            </a:fld>
            <a:endParaRPr lang="en-IN"/>
          </a:p>
        </p:txBody>
      </p:sp>
    </p:spTree>
    <p:extLst>
      <p:ext uri="{BB962C8B-B14F-4D97-AF65-F5344CB8AC3E}">
        <p14:creationId xmlns:p14="http://schemas.microsoft.com/office/powerpoint/2010/main" val="3318873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F6E86F-210B-7017-B5A0-E2891CFC487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xmlns="" id="{C7B60841-0075-33EC-34A9-1476F0F6D8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xmlns="" id="{9F26D00B-6D48-8649-70F6-6E402389A7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xmlns="" id="{52BAE39B-EDD4-5007-8AA9-F5581CA5FB33}"/>
              </a:ext>
            </a:extLst>
          </p:cNvPr>
          <p:cNvSpPr>
            <a:spLocks noGrp="1"/>
          </p:cNvSpPr>
          <p:nvPr>
            <p:ph type="dt" sz="half" idx="10"/>
          </p:nvPr>
        </p:nvSpPr>
        <p:spPr/>
        <p:txBody>
          <a:bodyPr/>
          <a:lstStyle/>
          <a:p>
            <a:fld id="{BEBC4289-731D-46BB-9E8D-10EAB335897D}" type="datetimeFigureOut">
              <a:rPr lang="en-IN" smtClean="0"/>
              <a:t>22-06-2026</a:t>
            </a:fld>
            <a:endParaRPr lang="en-IN"/>
          </a:p>
        </p:txBody>
      </p:sp>
      <p:sp>
        <p:nvSpPr>
          <p:cNvPr id="6" name="Footer Placeholder 5">
            <a:extLst>
              <a:ext uri="{FF2B5EF4-FFF2-40B4-BE49-F238E27FC236}">
                <a16:creationId xmlns:a16="http://schemas.microsoft.com/office/drawing/2014/main" xmlns="" id="{FFF18904-6712-3474-14BC-5DD67A935A1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xmlns="" id="{972654C1-B8B2-A2E0-43EC-5C169229646B}"/>
              </a:ext>
            </a:extLst>
          </p:cNvPr>
          <p:cNvSpPr>
            <a:spLocks noGrp="1"/>
          </p:cNvSpPr>
          <p:nvPr>
            <p:ph type="sldNum" sz="quarter" idx="12"/>
          </p:nvPr>
        </p:nvSpPr>
        <p:spPr/>
        <p:txBody>
          <a:bodyPr/>
          <a:lstStyle/>
          <a:p>
            <a:fld id="{3C0A53D9-0F9A-4F8C-96EB-EB1D9D94EFC6}" type="slidenum">
              <a:rPr lang="en-IN" smtClean="0"/>
              <a:t>‹#›</a:t>
            </a:fld>
            <a:endParaRPr lang="en-IN"/>
          </a:p>
        </p:txBody>
      </p:sp>
    </p:spTree>
    <p:extLst>
      <p:ext uri="{BB962C8B-B14F-4D97-AF65-F5344CB8AC3E}">
        <p14:creationId xmlns:p14="http://schemas.microsoft.com/office/powerpoint/2010/main" val="3191130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75C215-5FBE-2636-1270-F0634A00906A}"/>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xmlns="" id="{146FA22A-C311-F86A-0C51-3814172A78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612CC910-598E-17CD-4958-2926482D3E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xmlns="" id="{FB4C13B6-AD71-A72D-0F33-9FD4D37FA1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54E04BD7-B159-2A46-D2EE-BB101D7965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xmlns="" id="{C348BB30-4AF9-ED9B-23E5-A945F10F9577}"/>
              </a:ext>
            </a:extLst>
          </p:cNvPr>
          <p:cNvSpPr>
            <a:spLocks noGrp="1"/>
          </p:cNvSpPr>
          <p:nvPr>
            <p:ph type="dt" sz="half" idx="10"/>
          </p:nvPr>
        </p:nvSpPr>
        <p:spPr/>
        <p:txBody>
          <a:bodyPr/>
          <a:lstStyle/>
          <a:p>
            <a:fld id="{BEBC4289-731D-46BB-9E8D-10EAB335897D}" type="datetimeFigureOut">
              <a:rPr lang="en-IN" smtClean="0"/>
              <a:t>22-06-2026</a:t>
            </a:fld>
            <a:endParaRPr lang="en-IN"/>
          </a:p>
        </p:txBody>
      </p:sp>
      <p:sp>
        <p:nvSpPr>
          <p:cNvPr id="8" name="Footer Placeholder 7">
            <a:extLst>
              <a:ext uri="{FF2B5EF4-FFF2-40B4-BE49-F238E27FC236}">
                <a16:creationId xmlns:a16="http://schemas.microsoft.com/office/drawing/2014/main" xmlns="" id="{F6FE2C4A-D3C8-FC93-241C-AEE988600FE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xmlns="" id="{6BBC6395-3AF8-50AD-9AA5-E5142ED68E23}"/>
              </a:ext>
            </a:extLst>
          </p:cNvPr>
          <p:cNvSpPr>
            <a:spLocks noGrp="1"/>
          </p:cNvSpPr>
          <p:nvPr>
            <p:ph type="sldNum" sz="quarter" idx="12"/>
          </p:nvPr>
        </p:nvSpPr>
        <p:spPr/>
        <p:txBody>
          <a:bodyPr/>
          <a:lstStyle/>
          <a:p>
            <a:fld id="{3C0A53D9-0F9A-4F8C-96EB-EB1D9D94EFC6}" type="slidenum">
              <a:rPr lang="en-IN" smtClean="0"/>
              <a:t>‹#›</a:t>
            </a:fld>
            <a:endParaRPr lang="en-IN"/>
          </a:p>
        </p:txBody>
      </p:sp>
    </p:spTree>
    <p:extLst>
      <p:ext uri="{BB962C8B-B14F-4D97-AF65-F5344CB8AC3E}">
        <p14:creationId xmlns:p14="http://schemas.microsoft.com/office/powerpoint/2010/main" val="37854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735F00-1AB6-5BF8-9884-3C00838D957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xmlns="" id="{342B53CC-BBD8-DE0E-9B69-400FABA900C8}"/>
              </a:ext>
            </a:extLst>
          </p:cNvPr>
          <p:cNvSpPr>
            <a:spLocks noGrp="1"/>
          </p:cNvSpPr>
          <p:nvPr>
            <p:ph type="dt" sz="half" idx="10"/>
          </p:nvPr>
        </p:nvSpPr>
        <p:spPr/>
        <p:txBody>
          <a:bodyPr/>
          <a:lstStyle/>
          <a:p>
            <a:fld id="{BEBC4289-731D-46BB-9E8D-10EAB335897D}" type="datetimeFigureOut">
              <a:rPr lang="en-IN" smtClean="0"/>
              <a:t>22-06-2026</a:t>
            </a:fld>
            <a:endParaRPr lang="en-IN"/>
          </a:p>
        </p:txBody>
      </p:sp>
      <p:sp>
        <p:nvSpPr>
          <p:cNvPr id="4" name="Footer Placeholder 3">
            <a:extLst>
              <a:ext uri="{FF2B5EF4-FFF2-40B4-BE49-F238E27FC236}">
                <a16:creationId xmlns:a16="http://schemas.microsoft.com/office/drawing/2014/main" xmlns="" id="{FF2D9F58-F806-246A-1D02-868A33EE62A3}"/>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xmlns="" id="{9E28201F-F86F-85B7-211D-0BDDA36103B0}"/>
              </a:ext>
            </a:extLst>
          </p:cNvPr>
          <p:cNvSpPr>
            <a:spLocks noGrp="1"/>
          </p:cNvSpPr>
          <p:nvPr>
            <p:ph type="sldNum" sz="quarter" idx="12"/>
          </p:nvPr>
        </p:nvSpPr>
        <p:spPr/>
        <p:txBody>
          <a:bodyPr/>
          <a:lstStyle/>
          <a:p>
            <a:fld id="{3C0A53D9-0F9A-4F8C-96EB-EB1D9D94EFC6}" type="slidenum">
              <a:rPr lang="en-IN" smtClean="0"/>
              <a:t>‹#›</a:t>
            </a:fld>
            <a:endParaRPr lang="en-IN"/>
          </a:p>
        </p:txBody>
      </p:sp>
    </p:spTree>
    <p:extLst>
      <p:ext uri="{BB962C8B-B14F-4D97-AF65-F5344CB8AC3E}">
        <p14:creationId xmlns:p14="http://schemas.microsoft.com/office/powerpoint/2010/main" val="2950422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713852D8-6A71-8DC9-2BF4-C3906905E0D4}"/>
              </a:ext>
            </a:extLst>
          </p:cNvPr>
          <p:cNvSpPr>
            <a:spLocks noGrp="1"/>
          </p:cNvSpPr>
          <p:nvPr>
            <p:ph type="dt" sz="half" idx="10"/>
          </p:nvPr>
        </p:nvSpPr>
        <p:spPr/>
        <p:txBody>
          <a:bodyPr/>
          <a:lstStyle/>
          <a:p>
            <a:fld id="{BEBC4289-731D-46BB-9E8D-10EAB335897D}" type="datetimeFigureOut">
              <a:rPr lang="en-IN" smtClean="0"/>
              <a:t>22-06-2026</a:t>
            </a:fld>
            <a:endParaRPr lang="en-IN"/>
          </a:p>
        </p:txBody>
      </p:sp>
      <p:sp>
        <p:nvSpPr>
          <p:cNvPr id="3" name="Footer Placeholder 2">
            <a:extLst>
              <a:ext uri="{FF2B5EF4-FFF2-40B4-BE49-F238E27FC236}">
                <a16:creationId xmlns:a16="http://schemas.microsoft.com/office/drawing/2014/main" xmlns="" id="{CB58083F-5C7C-3087-BB8E-2DE7985BF781}"/>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xmlns="" id="{688EF445-F3D0-0C5F-E3A9-AB20266630C1}"/>
              </a:ext>
            </a:extLst>
          </p:cNvPr>
          <p:cNvSpPr>
            <a:spLocks noGrp="1"/>
          </p:cNvSpPr>
          <p:nvPr>
            <p:ph type="sldNum" sz="quarter" idx="12"/>
          </p:nvPr>
        </p:nvSpPr>
        <p:spPr/>
        <p:txBody>
          <a:bodyPr/>
          <a:lstStyle/>
          <a:p>
            <a:fld id="{3C0A53D9-0F9A-4F8C-96EB-EB1D9D94EFC6}" type="slidenum">
              <a:rPr lang="en-IN" smtClean="0"/>
              <a:t>‹#›</a:t>
            </a:fld>
            <a:endParaRPr lang="en-IN"/>
          </a:p>
        </p:txBody>
      </p:sp>
    </p:spTree>
    <p:extLst>
      <p:ext uri="{BB962C8B-B14F-4D97-AF65-F5344CB8AC3E}">
        <p14:creationId xmlns:p14="http://schemas.microsoft.com/office/powerpoint/2010/main" val="988128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9E4CE2-CEF3-2887-7F86-57E31070C6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xmlns="" id="{4EADE1EA-D837-C0A1-F2FC-3BE072B0FB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xmlns="" id="{E4834168-26CD-E8E0-EB74-6C99EDB286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8B376620-277D-DEC8-AF85-2B8B7C639F83}"/>
              </a:ext>
            </a:extLst>
          </p:cNvPr>
          <p:cNvSpPr>
            <a:spLocks noGrp="1"/>
          </p:cNvSpPr>
          <p:nvPr>
            <p:ph type="dt" sz="half" idx="10"/>
          </p:nvPr>
        </p:nvSpPr>
        <p:spPr/>
        <p:txBody>
          <a:bodyPr/>
          <a:lstStyle/>
          <a:p>
            <a:fld id="{BEBC4289-731D-46BB-9E8D-10EAB335897D}" type="datetimeFigureOut">
              <a:rPr lang="en-IN" smtClean="0"/>
              <a:t>22-06-2026</a:t>
            </a:fld>
            <a:endParaRPr lang="en-IN"/>
          </a:p>
        </p:txBody>
      </p:sp>
      <p:sp>
        <p:nvSpPr>
          <p:cNvPr id="6" name="Footer Placeholder 5">
            <a:extLst>
              <a:ext uri="{FF2B5EF4-FFF2-40B4-BE49-F238E27FC236}">
                <a16:creationId xmlns:a16="http://schemas.microsoft.com/office/drawing/2014/main" xmlns="" id="{BD8D47B1-1170-84C2-68AA-ABFC805E07C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xmlns="" id="{D3607B92-FB8B-BFFC-AA69-C1A08EA769AD}"/>
              </a:ext>
            </a:extLst>
          </p:cNvPr>
          <p:cNvSpPr>
            <a:spLocks noGrp="1"/>
          </p:cNvSpPr>
          <p:nvPr>
            <p:ph type="sldNum" sz="quarter" idx="12"/>
          </p:nvPr>
        </p:nvSpPr>
        <p:spPr/>
        <p:txBody>
          <a:bodyPr/>
          <a:lstStyle/>
          <a:p>
            <a:fld id="{3C0A53D9-0F9A-4F8C-96EB-EB1D9D94EFC6}" type="slidenum">
              <a:rPr lang="en-IN" smtClean="0"/>
              <a:t>‹#›</a:t>
            </a:fld>
            <a:endParaRPr lang="en-IN"/>
          </a:p>
        </p:txBody>
      </p:sp>
    </p:spTree>
    <p:extLst>
      <p:ext uri="{BB962C8B-B14F-4D97-AF65-F5344CB8AC3E}">
        <p14:creationId xmlns:p14="http://schemas.microsoft.com/office/powerpoint/2010/main" val="1278168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95B200B-CA2E-05AD-FDC6-C23BEF12CF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xmlns="" id="{805DE188-D803-B494-C839-940C57DFC0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xmlns="" id="{F37B2FD5-7075-214F-75D5-B23BACD74F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B454B415-97F8-51A1-7928-1102DCDE9CBE}"/>
              </a:ext>
            </a:extLst>
          </p:cNvPr>
          <p:cNvSpPr>
            <a:spLocks noGrp="1"/>
          </p:cNvSpPr>
          <p:nvPr>
            <p:ph type="dt" sz="half" idx="10"/>
          </p:nvPr>
        </p:nvSpPr>
        <p:spPr/>
        <p:txBody>
          <a:bodyPr/>
          <a:lstStyle/>
          <a:p>
            <a:fld id="{BEBC4289-731D-46BB-9E8D-10EAB335897D}" type="datetimeFigureOut">
              <a:rPr lang="en-IN" smtClean="0"/>
              <a:t>22-06-2026</a:t>
            </a:fld>
            <a:endParaRPr lang="en-IN"/>
          </a:p>
        </p:txBody>
      </p:sp>
      <p:sp>
        <p:nvSpPr>
          <p:cNvPr id="6" name="Footer Placeholder 5">
            <a:extLst>
              <a:ext uri="{FF2B5EF4-FFF2-40B4-BE49-F238E27FC236}">
                <a16:creationId xmlns:a16="http://schemas.microsoft.com/office/drawing/2014/main" xmlns="" id="{873CB36B-6DD7-7227-BD65-9EC8F65E4DE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xmlns="" id="{6F3CB4FA-CBEB-2E87-973E-CD062D4D0E10}"/>
              </a:ext>
            </a:extLst>
          </p:cNvPr>
          <p:cNvSpPr>
            <a:spLocks noGrp="1"/>
          </p:cNvSpPr>
          <p:nvPr>
            <p:ph type="sldNum" sz="quarter" idx="12"/>
          </p:nvPr>
        </p:nvSpPr>
        <p:spPr/>
        <p:txBody>
          <a:bodyPr/>
          <a:lstStyle/>
          <a:p>
            <a:fld id="{3C0A53D9-0F9A-4F8C-96EB-EB1D9D94EFC6}" type="slidenum">
              <a:rPr lang="en-IN" smtClean="0"/>
              <a:t>‹#›</a:t>
            </a:fld>
            <a:endParaRPr lang="en-IN"/>
          </a:p>
        </p:txBody>
      </p:sp>
    </p:spTree>
    <p:extLst>
      <p:ext uri="{BB962C8B-B14F-4D97-AF65-F5344CB8AC3E}">
        <p14:creationId xmlns:p14="http://schemas.microsoft.com/office/powerpoint/2010/main" val="399012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7CD729-6752-898E-B482-81BF0A80696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xmlns="" id="{7FE3A35E-5292-BFE6-BEA7-C68D8EE522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F24CAD51-EFB9-F825-A1FF-2E5CF808ADE4}"/>
              </a:ext>
            </a:extLst>
          </p:cNvPr>
          <p:cNvSpPr>
            <a:spLocks noGrp="1"/>
          </p:cNvSpPr>
          <p:nvPr>
            <p:ph type="dt" sz="half" idx="10"/>
          </p:nvPr>
        </p:nvSpPr>
        <p:spPr/>
        <p:txBody>
          <a:bodyPr/>
          <a:lstStyle/>
          <a:p>
            <a:fld id="{BEBC4289-731D-46BB-9E8D-10EAB335897D}" type="datetimeFigureOut">
              <a:rPr lang="en-IN" smtClean="0"/>
              <a:t>22-06-2026</a:t>
            </a:fld>
            <a:endParaRPr lang="en-IN"/>
          </a:p>
        </p:txBody>
      </p:sp>
      <p:sp>
        <p:nvSpPr>
          <p:cNvPr id="5" name="Footer Placeholder 4">
            <a:extLst>
              <a:ext uri="{FF2B5EF4-FFF2-40B4-BE49-F238E27FC236}">
                <a16:creationId xmlns:a16="http://schemas.microsoft.com/office/drawing/2014/main" xmlns="" id="{F52B325B-9C80-75D0-D87F-CB617D3CB53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E821813A-D3F9-2AD0-4A31-2EEF59D3D277}"/>
              </a:ext>
            </a:extLst>
          </p:cNvPr>
          <p:cNvSpPr>
            <a:spLocks noGrp="1"/>
          </p:cNvSpPr>
          <p:nvPr>
            <p:ph type="sldNum" sz="quarter" idx="12"/>
          </p:nvPr>
        </p:nvSpPr>
        <p:spPr/>
        <p:txBody>
          <a:bodyPr/>
          <a:lstStyle/>
          <a:p>
            <a:fld id="{3C0A53D9-0F9A-4F8C-96EB-EB1D9D94EFC6}" type="slidenum">
              <a:rPr lang="en-IN" smtClean="0"/>
              <a:t>‹#›</a:t>
            </a:fld>
            <a:endParaRPr lang="en-IN"/>
          </a:p>
        </p:txBody>
      </p:sp>
    </p:spTree>
    <p:extLst>
      <p:ext uri="{BB962C8B-B14F-4D97-AF65-F5344CB8AC3E}">
        <p14:creationId xmlns:p14="http://schemas.microsoft.com/office/powerpoint/2010/main" val="91343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4FFC011A-205C-DC3C-31D6-6FC5EEDEE1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xmlns="" id="{F2BF6A4E-22C5-BABB-CC66-256E9F8634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240F9DA1-EAA3-3BFD-D25B-F94257CA9EE6}"/>
              </a:ext>
            </a:extLst>
          </p:cNvPr>
          <p:cNvSpPr>
            <a:spLocks noGrp="1"/>
          </p:cNvSpPr>
          <p:nvPr>
            <p:ph type="dt" sz="half" idx="10"/>
          </p:nvPr>
        </p:nvSpPr>
        <p:spPr/>
        <p:txBody>
          <a:bodyPr/>
          <a:lstStyle/>
          <a:p>
            <a:fld id="{BEBC4289-731D-46BB-9E8D-10EAB335897D}" type="datetimeFigureOut">
              <a:rPr lang="en-IN" smtClean="0"/>
              <a:t>22-06-2026</a:t>
            </a:fld>
            <a:endParaRPr lang="en-IN"/>
          </a:p>
        </p:txBody>
      </p:sp>
      <p:sp>
        <p:nvSpPr>
          <p:cNvPr id="5" name="Footer Placeholder 4">
            <a:extLst>
              <a:ext uri="{FF2B5EF4-FFF2-40B4-BE49-F238E27FC236}">
                <a16:creationId xmlns:a16="http://schemas.microsoft.com/office/drawing/2014/main" xmlns="" id="{579F0BD4-FB1D-DCAE-64EE-CBCE8E19996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xmlns="" id="{53CE45DB-C533-B665-D85B-62247FB74536}"/>
              </a:ext>
            </a:extLst>
          </p:cNvPr>
          <p:cNvSpPr>
            <a:spLocks noGrp="1"/>
          </p:cNvSpPr>
          <p:nvPr>
            <p:ph type="sldNum" sz="quarter" idx="12"/>
          </p:nvPr>
        </p:nvSpPr>
        <p:spPr/>
        <p:txBody>
          <a:bodyPr/>
          <a:lstStyle/>
          <a:p>
            <a:fld id="{3C0A53D9-0F9A-4F8C-96EB-EB1D9D94EFC6}" type="slidenum">
              <a:rPr lang="en-IN" smtClean="0"/>
              <a:t>‹#›</a:t>
            </a:fld>
            <a:endParaRPr lang="en-IN"/>
          </a:p>
        </p:txBody>
      </p:sp>
    </p:spTree>
    <p:extLst>
      <p:ext uri="{BB962C8B-B14F-4D97-AF65-F5344CB8AC3E}">
        <p14:creationId xmlns:p14="http://schemas.microsoft.com/office/powerpoint/2010/main" val="3530299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7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BA95104-8C2E-FD93-5918-B515E9BC15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xmlns="" id="{16502189-ECC7-A143-7C0C-4920E4E59C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xmlns="" id="{7D0458EA-9305-1A14-0162-8A986EA929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BC4289-731D-46BB-9E8D-10EAB335897D}" type="datetimeFigureOut">
              <a:rPr lang="en-IN" smtClean="0"/>
              <a:t>22-06-2026</a:t>
            </a:fld>
            <a:endParaRPr lang="en-IN"/>
          </a:p>
        </p:txBody>
      </p:sp>
      <p:sp>
        <p:nvSpPr>
          <p:cNvPr id="5" name="Footer Placeholder 4">
            <a:extLst>
              <a:ext uri="{FF2B5EF4-FFF2-40B4-BE49-F238E27FC236}">
                <a16:creationId xmlns:a16="http://schemas.microsoft.com/office/drawing/2014/main" xmlns="" id="{E3BCB344-EC13-4BC3-94E8-E94673F1B6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xmlns="" id="{259FDEBD-D35E-6893-EFB4-1C62DB63C9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0A53D9-0F9A-4F8C-96EB-EB1D9D94EFC6}" type="slidenum">
              <a:rPr lang="en-IN" smtClean="0"/>
              <a:t>‹#›</a:t>
            </a:fld>
            <a:endParaRPr lang="en-IN"/>
          </a:p>
        </p:txBody>
      </p:sp>
    </p:spTree>
    <p:extLst>
      <p:ext uri="{BB962C8B-B14F-4D97-AF65-F5344CB8AC3E}">
        <p14:creationId xmlns:p14="http://schemas.microsoft.com/office/powerpoint/2010/main" val="36163761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BA968F13-6407-6920-2D51-418CFECABA3E}"/>
              </a:ext>
            </a:extLst>
          </p:cNvPr>
          <p:cNvSpPr/>
          <p:nvPr/>
        </p:nvSpPr>
        <p:spPr>
          <a:xfrm>
            <a:off x="-8" y="490380"/>
            <a:ext cx="12192000" cy="442452"/>
          </a:xfrm>
          <a:prstGeom prst="rect">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2400" b="1" dirty="0">
                <a:solidFill>
                  <a:schemeClr val="tx1"/>
                </a:solidFill>
                <a:latin typeface="Times New Roman" panose="02020603050405020304" pitchFamily="18" charset="0"/>
                <a:cs typeface="Times New Roman" panose="02020603050405020304" pitchFamily="18" charset="0"/>
              </a:rPr>
              <a:t> </a:t>
            </a:r>
            <a:r>
              <a:rPr lang="en-GB" sz="2400" b="1" dirty="0">
                <a:solidFill>
                  <a:schemeClr val="tx1"/>
                </a:solidFill>
                <a:latin typeface="Times New Roman" panose="02020603050405020304" pitchFamily="18" charset="0"/>
                <a:cs typeface="Times New Roman" panose="02020603050405020304" pitchFamily="18" charset="0"/>
              </a:rPr>
              <a:t>SCHIZOPHRENIA </a:t>
            </a:r>
            <a:r>
              <a:rPr lang="en-IN" sz="2400" b="1" dirty="0">
                <a:solidFill>
                  <a:schemeClr val="tx1"/>
                </a:solidFill>
                <a:latin typeface="Times New Roman" panose="02020603050405020304" pitchFamily="18" charset="0"/>
                <a:cs typeface="Times New Roman" panose="02020603050405020304" pitchFamily="18" charset="0"/>
              </a:rPr>
              <a:t>- PSYCHOLOGICAL CLASSIFICATIONS AND PROVISIONS</a:t>
            </a:r>
          </a:p>
        </p:txBody>
      </p:sp>
      <p:sp>
        <p:nvSpPr>
          <p:cNvPr id="5" name="Rectangle 4">
            <a:extLst>
              <a:ext uri="{FF2B5EF4-FFF2-40B4-BE49-F238E27FC236}">
                <a16:creationId xmlns:a16="http://schemas.microsoft.com/office/drawing/2014/main" xmlns="" id="{E46D6258-14A6-8081-C5A2-CBFE85BD188F}"/>
              </a:ext>
            </a:extLst>
          </p:cNvPr>
          <p:cNvSpPr/>
          <p:nvPr/>
        </p:nvSpPr>
        <p:spPr>
          <a:xfrm>
            <a:off x="34406" y="953728"/>
            <a:ext cx="2861187" cy="136176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400" b="1" dirty="0">
                <a:latin typeface="Times New Roman" panose="02020603050405020304" pitchFamily="18" charset="0"/>
                <a:cs typeface="Times New Roman" panose="02020603050405020304" pitchFamily="18" charset="0"/>
              </a:rPr>
              <a:t>Introduction</a:t>
            </a:r>
            <a:endParaRPr lang="en-US" b="1"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This poster explores the past and current care and provision for those with schizophrenia; a complex psychotic disorder identified under the umbrella of schizophrenia spectrum and other primary psychotic disorders in the Eleventh Revision of the International Classification of Diseases (ICD-11). The poster examines the social, cultural and political factors that influence the attitudes and reactions to the condition over time.</a:t>
            </a:r>
            <a:endParaRPr lang="en-IN" sz="900" dirty="0">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xmlns="" id="{250314F0-80C9-8816-AA95-795F03B80FA9}"/>
              </a:ext>
            </a:extLst>
          </p:cNvPr>
          <p:cNvSpPr/>
          <p:nvPr/>
        </p:nvSpPr>
        <p:spPr>
          <a:xfrm>
            <a:off x="34410" y="4296697"/>
            <a:ext cx="2861183" cy="256375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350" b="1" dirty="0">
                <a:latin typeface="Times New Roman" panose="02020603050405020304" pitchFamily="18" charset="0"/>
                <a:cs typeface="Times New Roman" panose="02020603050405020304" pitchFamily="18" charset="0"/>
              </a:rPr>
              <a:t>Early Historical Understandings and Institutional Responses</a:t>
            </a:r>
            <a:endParaRPr lang="en-IN" sz="1350" b="1" dirty="0">
              <a:latin typeface="Times New Roman" panose="02020603050405020304" pitchFamily="18" charset="0"/>
              <a:cs typeface="Times New Roman" panose="02020603050405020304" pitchFamily="18" charset="0"/>
            </a:endParaRPr>
          </a:p>
          <a:p>
            <a:pPr algn="just"/>
            <a:r>
              <a:rPr lang="en-GB" sz="850" dirty="0">
                <a:latin typeface="Times New Roman" panose="02020603050405020304" pitchFamily="18" charset="0"/>
                <a:cs typeface="Times New Roman" panose="02020603050405020304" pitchFamily="18" charset="0"/>
              </a:rPr>
              <a:t>The historical asylum movement which emerged in the eighteenth and nineteenth centuries throughout Europe and North America involved a more and more important role of the State as custodian of the mentally disordered. As reported, an estimated 50% of patients in mental health hospitals suffers from schizophrenia (World Health Organisation, 2026). Clinics like Bethlem Royal Hospital in England took on the trappings of containment over treatment, and became iconic of a custodial model of care. In 1911, the German psychiatrist Eugen Bleuler officially coined the term "schizophrenia" to be used for mental illnesses that were distinct from dementia praecox, and also to formulate the idea that the psychological processes in schizophrenia are fragmented (de </a:t>
            </a:r>
            <a:r>
              <a:rPr lang="en-GB" sz="850" dirty="0" err="1">
                <a:latin typeface="Times New Roman" panose="02020603050405020304" pitchFamily="18" charset="0"/>
                <a:cs typeface="Times New Roman" panose="02020603050405020304" pitchFamily="18" charset="0"/>
              </a:rPr>
              <a:t>Mangoux</a:t>
            </a:r>
            <a:r>
              <a:rPr lang="en-GB" sz="850" dirty="0">
                <a:latin typeface="Times New Roman" panose="02020603050405020304" pitchFamily="18" charset="0"/>
                <a:cs typeface="Times New Roman" panose="02020603050405020304" pitchFamily="18" charset="0"/>
              </a:rPr>
              <a:t> </a:t>
            </a:r>
            <a:r>
              <a:rPr lang="en-GB" sz="850" i="1" dirty="0">
                <a:latin typeface="Times New Roman" panose="02020603050405020304" pitchFamily="18" charset="0"/>
                <a:cs typeface="Times New Roman" panose="02020603050405020304" pitchFamily="18" charset="0"/>
              </a:rPr>
              <a:t>et al.</a:t>
            </a:r>
            <a:r>
              <a:rPr lang="en-GB" sz="850" dirty="0">
                <a:latin typeface="Times New Roman" panose="02020603050405020304" pitchFamily="18" charset="0"/>
                <a:cs typeface="Times New Roman" panose="02020603050405020304" pitchFamily="18" charset="0"/>
              </a:rPr>
              <a:t> 2022). Such a “diagnostic framing” had profound implications for the understanding and treatment of people in psychiatric institutions.</a:t>
            </a:r>
            <a:endParaRPr lang="en-IN" sz="850" dirty="0">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xmlns="" id="{D53297CE-59AD-3724-5C45-6FFE6C90244B}"/>
              </a:ext>
            </a:extLst>
          </p:cNvPr>
          <p:cNvSpPr/>
          <p:nvPr/>
        </p:nvSpPr>
        <p:spPr>
          <a:xfrm>
            <a:off x="2930011" y="953728"/>
            <a:ext cx="3372446" cy="208443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b="1" dirty="0">
                <a:solidFill>
                  <a:schemeClr val="tx1"/>
                </a:solidFill>
                <a:latin typeface="Times New Roman" panose="02020603050405020304" pitchFamily="18" charset="0"/>
                <a:cs typeface="Times New Roman" panose="02020603050405020304" pitchFamily="18" charset="0"/>
              </a:rPr>
              <a:t>The Influence of Social and Cultural Context on Diagnosis</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US" sz="850" dirty="0">
                <a:solidFill>
                  <a:schemeClr val="tx1"/>
                </a:solidFill>
                <a:latin typeface="Times New Roman" panose="02020603050405020304" pitchFamily="18" charset="0"/>
                <a:cs typeface="Times New Roman" panose="02020603050405020304" pitchFamily="18" charset="0"/>
              </a:rPr>
              <a:t>Schizophrenia diagnosis has not been consistent in different populations and there is significant evidence that social and cultural influences impact on diagnostic practices. The UK has consistently shown that Black Caribbean communities are overrepresented in the diagnosis of schizophrenia in epidemiological research and therefore, there are important questions surrounding institutional racism in psychiatric services (Jafari et al. 2024). Broadening the power structures, cultural misunderstanding, clinician bias and socioeconomic adversity have all been blamed for the overdiagnosis of schizophrenia in </a:t>
            </a:r>
            <a:r>
              <a:rPr lang="en-US" sz="850" dirty="0" err="1">
                <a:solidFill>
                  <a:schemeClr val="tx1"/>
                </a:solidFill>
                <a:latin typeface="Times New Roman" panose="02020603050405020304" pitchFamily="18" charset="0"/>
                <a:cs typeface="Times New Roman" panose="02020603050405020304" pitchFamily="18" charset="0"/>
              </a:rPr>
              <a:t>marginalised</a:t>
            </a:r>
            <a:r>
              <a:rPr lang="en-US" sz="850" dirty="0">
                <a:solidFill>
                  <a:schemeClr val="tx1"/>
                </a:solidFill>
                <a:latin typeface="Times New Roman" panose="02020603050405020304" pitchFamily="18" charset="0"/>
                <a:cs typeface="Times New Roman" panose="02020603050405020304" pitchFamily="18" charset="0"/>
              </a:rPr>
              <a:t> communities. Such differences are not solely attributable to genetic differences, and over five decades of research have failed to identify any systematic changes in the nature of these inequities that would indicate they are being addressed through policy or practice. </a:t>
            </a:r>
            <a:endParaRPr lang="en-IN" sz="850" dirty="0">
              <a:solidFill>
                <a:schemeClr val="tx1"/>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xmlns="" id="{E913159C-672E-DC64-F63E-DF3A93561BCA}"/>
              </a:ext>
            </a:extLst>
          </p:cNvPr>
          <p:cNvSpPr/>
          <p:nvPr/>
        </p:nvSpPr>
        <p:spPr>
          <a:xfrm>
            <a:off x="2934919" y="3087330"/>
            <a:ext cx="3367538" cy="1941872"/>
          </a:xfrm>
          <a:prstGeom prst="rect">
            <a:avLst/>
          </a:prstGeom>
          <a:solidFill>
            <a:schemeClr val="bg2"/>
          </a:solidFill>
          <a:ln/>
        </p:spPr>
        <p:style>
          <a:lnRef idx="1">
            <a:schemeClr val="dk1"/>
          </a:lnRef>
          <a:fillRef idx="2">
            <a:schemeClr val="dk1"/>
          </a:fillRef>
          <a:effectRef idx="1">
            <a:schemeClr val="dk1"/>
          </a:effectRef>
          <a:fontRef idx="minor">
            <a:schemeClr val="dk1"/>
          </a:fontRef>
        </p:style>
        <p:txBody>
          <a:bodyPr rtlCol="0" anchor="ctr"/>
          <a:lstStyle/>
          <a:p>
            <a:pPr algn="ctr"/>
            <a:r>
              <a:rPr lang="en-US" sz="1400" b="1" dirty="0">
                <a:latin typeface="Times New Roman" panose="02020603050405020304" pitchFamily="18" charset="0"/>
                <a:cs typeface="Times New Roman" panose="02020603050405020304" pitchFamily="18" charset="0"/>
              </a:rPr>
              <a:t>Deinstitutionalization and the Shift Towards Community Care</a:t>
            </a:r>
          </a:p>
          <a:p>
            <a:pPr algn="just"/>
            <a:r>
              <a:rPr lang="en-US" sz="850" noProof="0" dirty="0">
                <a:latin typeface="Times New Roman" panose="02020603050405020304" pitchFamily="18" charset="0"/>
                <a:cs typeface="Times New Roman" panose="02020603050405020304" pitchFamily="18" charset="0"/>
              </a:rPr>
              <a:t>The focus of this theme is on </a:t>
            </a:r>
            <a:r>
              <a:rPr lang="en-US" sz="850" noProof="0" dirty="0" err="1">
                <a:latin typeface="Times New Roman" panose="02020603050405020304" pitchFamily="18" charset="0"/>
                <a:cs typeface="Times New Roman" panose="02020603050405020304" pitchFamily="18" charset="0"/>
              </a:rPr>
              <a:t>deinstitutionalisation</a:t>
            </a:r>
            <a:r>
              <a:rPr lang="en-US" sz="850" noProof="0" dirty="0">
                <a:latin typeface="Times New Roman" panose="02020603050405020304" pitchFamily="18" charset="0"/>
                <a:cs typeface="Times New Roman" panose="02020603050405020304" pitchFamily="18" charset="0"/>
              </a:rPr>
              <a:t> and the transition to community care. A major change in the philosophy and </a:t>
            </a:r>
            <a:r>
              <a:rPr lang="en-US" sz="850" noProof="0" dirty="0" err="1">
                <a:latin typeface="Times New Roman" panose="02020603050405020304" pitchFamily="18" charset="0"/>
                <a:cs typeface="Times New Roman" panose="02020603050405020304" pitchFamily="18" charset="0"/>
              </a:rPr>
              <a:t>organisation</a:t>
            </a:r>
            <a:r>
              <a:rPr lang="en-US" sz="850" noProof="0" dirty="0">
                <a:latin typeface="Times New Roman" panose="02020603050405020304" pitchFamily="18" charset="0"/>
                <a:cs typeface="Times New Roman" panose="02020603050405020304" pitchFamily="18" charset="0"/>
              </a:rPr>
              <a:t> of mental health care occurred in the middle of the twentieth century. This is because of increasing criticism of </a:t>
            </a:r>
            <a:r>
              <a:rPr lang="en-US" sz="850" noProof="0" dirty="0" err="1">
                <a:latin typeface="Times New Roman" panose="02020603050405020304" pitchFamily="18" charset="0"/>
                <a:cs typeface="Times New Roman" panose="02020603050405020304" pitchFamily="18" charset="0"/>
              </a:rPr>
              <a:t>institutionalisation</a:t>
            </a:r>
            <a:r>
              <a:rPr lang="en-US" sz="850" noProof="0" dirty="0">
                <a:latin typeface="Times New Roman" panose="02020603050405020304" pitchFamily="18" charset="0"/>
                <a:cs typeface="Times New Roman" panose="02020603050405020304" pitchFamily="18" charset="0"/>
              </a:rPr>
              <a:t> and a new range of antipsychotic drugs and new political ideologies came along. In the United Kingdom, the Mental Health Act 1959 was a precursor to the shift away from large psychiatric hospitals, which came about from the community care policies of the 1980s and 1990s. The closing of long-stay psychiatric institutions was touted as a forward-thinking and empowering change, but there was significant debate about the effectiveness of community care options (Gowda and Isaac, 2022). </a:t>
            </a:r>
            <a:endParaRPr lang="en-GB" sz="850" noProof="0" dirty="0">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xmlns="" id="{A9FB7A3B-5FEA-5118-A21B-92D49AF9EE58}"/>
              </a:ext>
            </a:extLst>
          </p:cNvPr>
          <p:cNvSpPr/>
          <p:nvPr/>
        </p:nvSpPr>
        <p:spPr>
          <a:xfrm>
            <a:off x="6371276" y="2326562"/>
            <a:ext cx="3116844" cy="2546553"/>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350" b="1" dirty="0">
                <a:latin typeface="Times New Roman" panose="02020603050405020304" pitchFamily="18" charset="0"/>
                <a:cs typeface="Times New Roman" panose="02020603050405020304" pitchFamily="18" charset="0"/>
              </a:rPr>
              <a:t>Contemporary Classification and the ICD-11</a:t>
            </a:r>
          </a:p>
          <a:p>
            <a:pPr algn="just"/>
            <a:r>
              <a:rPr lang="en-US" sz="820" dirty="0">
                <a:latin typeface="Times New Roman" panose="02020603050405020304" pitchFamily="18" charset="0"/>
                <a:cs typeface="Times New Roman" panose="02020603050405020304" pitchFamily="18" charset="0"/>
              </a:rPr>
              <a:t>In 2019, the WHO published ICD-11, the 11th revision of the International Classification of Diseases (ICD) which marks several changes to the classification of schizophrenia. Schneider's criteria were removed from the list for first rank symptoms and a dimensional approach to psychopathology was emphasized, allowing for a range of variations in symptom patterns from person to person. The shift is a reflection of the general move towards a more flexible view of the heterogeneous nature of schizophrenia by psychiatric researchers and a more categorical view of the heterogeneous nature of psychopathology in general. The ICD-11 also put greater focus on functional outcomes and recovery quality of life – reflecting a shift towards a more modern recovery-oriented approach and the lived experience of those impacted (Rogers et al. 2025). This classification mechanism improved treatment measures of schizophrenia with more individual and structured method in the form of Antipsychotics, Long-Acting Injectables (LAIs), Psychoeducation and many more.</a:t>
            </a:r>
          </a:p>
        </p:txBody>
      </p:sp>
      <p:pic>
        <p:nvPicPr>
          <p:cNvPr id="18" name="Picture 17">
            <a:extLst>
              <a:ext uri="{FF2B5EF4-FFF2-40B4-BE49-F238E27FC236}">
                <a16:creationId xmlns:a16="http://schemas.microsoft.com/office/drawing/2014/main" xmlns="" id="{3C8C2DB5-5C14-FABA-DFCA-DE6E04CC7836}"/>
              </a:ext>
            </a:extLst>
          </p:cNvPr>
          <p:cNvPicPr>
            <a:picLocks noChangeAspect="1"/>
          </p:cNvPicPr>
          <p:nvPr/>
        </p:nvPicPr>
        <p:blipFill>
          <a:blip r:embed="rId3"/>
          <a:stretch>
            <a:fillRect/>
          </a:stretch>
        </p:blipFill>
        <p:spPr>
          <a:xfrm>
            <a:off x="2930007" y="5078362"/>
            <a:ext cx="3372450" cy="1779637"/>
          </a:xfrm>
          <a:prstGeom prst="rect">
            <a:avLst/>
          </a:prstGeom>
        </p:spPr>
      </p:pic>
      <p:sp>
        <p:nvSpPr>
          <p:cNvPr id="19" name="Rectangle 18">
            <a:extLst>
              <a:ext uri="{FF2B5EF4-FFF2-40B4-BE49-F238E27FC236}">
                <a16:creationId xmlns:a16="http://schemas.microsoft.com/office/drawing/2014/main" xmlns="" id="{9304B403-908C-70A4-8AC8-0320E5FC3418}"/>
              </a:ext>
            </a:extLst>
          </p:cNvPr>
          <p:cNvSpPr/>
          <p:nvPr/>
        </p:nvSpPr>
        <p:spPr>
          <a:xfrm>
            <a:off x="6371285" y="4916128"/>
            <a:ext cx="3116844" cy="1941872"/>
          </a:xfrm>
          <a:prstGeom prst="rect">
            <a:avLst/>
          </a:prstGeom>
          <a:solidFill>
            <a:schemeClr val="accent1">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350" b="1" dirty="0">
                <a:latin typeface="Times New Roman" panose="02020603050405020304" pitchFamily="18" charset="0"/>
                <a:cs typeface="Times New Roman" panose="02020603050405020304" pitchFamily="18" charset="0"/>
              </a:rPr>
              <a:t>The Asylum Era: Containment Over Care</a:t>
            </a:r>
          </a:p>
          <a:p>
            <a:pPr algn="just"/>
            <a:r>
              <a:rPr lang="en-US" sz="820" dirty="0">
                <a:latin typeface="Times New Roman" panose="02020603050405020304" pitchFamily="18" charset="0"/>
                <a:cs typeface="Times New Roman" panose="02020603050405020304" pitchFamily="18" charset="0"/>
              </a:rPr>
              <a:t>The history of attitudes, practices and policies pertaining to schizophrenia is fraught with conflict and politics, and often the history of science is intertwined with structural inequality and institutional failure. Goffman's classic study of total institutions also showed how psychiatric hospitals, as a system, de-identified and de-</a:t>
            </a:r>
            <a:r>
              <a:rPr lang="en-US" sz="820" dirty="0" err="1">
                <a:latin typeface="Times New Roman" panose="02020603050405020304" pitchFamily="18" charset="0"/>
                <a:cs typeface="Times New Roman" panose="02020603050405020304" pitchFamily="18" charset="0"/>
              </a:rPr>
              <a:t>autonomised</a:t>
            </a:r>
            <a:r>
              <a:rPr lang="en-US" sz="820" dirty="0">
                <a:latin typeface="Times New Roman" panose="02020603050405020304" pitchFamily="18" charset="0"/>
                <a:cs typeface="Times New Roman" panose="02020603050405020304" pitchFamily="18" charset="0"/>
              </a:rPr>
              <a:t> individuals, with the iatrogenic effect of dependency and social </a:t>
            </a:r>
            <a:r>
              <a:rPr lang="en-US" sz="820" dirty="0" err="1">
                <a:latin typeface="Times New Roman" panose="02020603050405020304" pitchFamily="18" charset="0"/>
                <a:cs typeface="Times New Roman" panose="02020603050405020304" pitchFamily="18" charset="0"/>
              </a:rPr>
              <a:t>marginalisation</a:t>
            </a:r>
            <a:r>
              <a:rPr lang="en-US" sz="820" dirty="0">
                <a:latin typeface="Times New Roman" panose="02020603050405020304" pitchFamily="18" charset="0"/>
                <a:cs typeface="Times New Roman" panose="02020603050405020304" pitchFamily="18" charset="0"/>
              </a:rPr>
              <a:t> (Tillman et al. 2022). A long-term </a:t>
            </a:r>
            <a:r>
              <a:rPr lang="en-US" sz="820" dirty="0" err="1">
                <a:latin typeface="Times New Roman" panose="02020603050405020304" pitchFamily="18" charset="0"/>
                <a:cs typeface="Times New Roman" panose="02020603050405020304" pitchFamily="18" charset="0"/>
              </a:rPr>
              <a:t>institutionalisation</a:t>
            </a:r>
            <a:r>
              <a:rPr lang="en-US" sz="820" dirty="0">
                <a:latin typeface="Times New Roman" panose="02020603050405020304" pitchFamily="18" charset="0"/>
                <a:cs typeface="Times New Roman" panose="02020603050405020304" pitchFamily="18" charset="0"/>
              </a:rPr>
              <a:t> often led to passivity, lack of personal initiative and heavy social withdrawal among schizophrenia patients. The harms were not accidental, but were shaped by the institutional structures which were set up with the emphasis on order, containment – rather than therapeutic benefits.</a:t>
            </a:r>
            <a:endParaRPr lang="en-IN" sz="820"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xmlns="" id="{4FF81386-F337-E32A-4C37-E45E8EB50DD6}"/>
              </a:ext>
            </a:extLst>
          </p:cNvPr>
          <p:cNvSpPr/>
          <p:nvPr/>
        </p:nvSpPr>
        <p:spPr>
          <a:xfrm>
            <a:off x="9556949" y="953728"/>
            <a:ext cx="2635051" cy="2279855"/>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400" b="1" dirty="0">
                <a:latin typeface="Times New Roman" panose="02020603050405020304" pitchFamily="18" charset="0"/>
                <a:cs typeface="Times New Roman" panose="02020603050405020304" pitchFamily="18" charset="0"/>
              </a:rPr>
              <a:t>The Biomedical Dominance and Its Limitations</a:t>
            </a:r>
            <a:endParaRPr lang="en-IN" sz="1400" b="1" dirty="0">
              <a:latin typeface="Times New Roman" panose="02020603050405020304" pitchFamily="18" charset="0"/>
              <a:cs typeface="Times New Roman" panose="02020603050405020304" pitchFamily="18" charset="0"/>
            </a:endParaRPr>
          </a:p>
          <a:p>
            <a:pPr algn="just"/>
            <a:r>
              <a:rPr lang="en-US" sz="820" dirty="0">
                <a:solidFill>
                  <a:schemeClr val="tx1"/>
                </a:solidFill>
                <a:latin typeface="Times New Roman" panose="02020603050405020304" pitchFamily="18" charset="0"/>
                <a:cs typeface="Times New Roman" panose="02020603050405020304" pitchFamily="18" charset="0"/>
              </a:rPr>
              <a:t>With the introduction in the 1950s of the antipsychotics, with chlorpromazine as the first, it was hailed as a pharmacological revolution which will improve the prognosis of schizophrenia. There has been some criticism of the biomedical model's dominance in psychiatric practice which masks the importance of trauma, poverty and social adversity in the </a:t>
            </a:r>
            <a:r>
              <a:rPr lang="en-US" sz="820" dirty="0" err="1">
                <a:solidFill>
                  <a:schemeClr val="tx1"/>
                </a:solidFill>
                <a:latin typeface="Times New Roman" panose="02020603050405020304" pitchFamily="18" charset="0"/>
                <a:cs typeface="Times New Roman" panose="02020603050405020304" pitchFamily="18" charset="0"/>
              </a:rPr>
              <a:t>aetiology</a:t>
            </a:r>
            <a:r>
              <a:rPr lang="en-US" sz="820" dirty="0">
                <a:solidFill>
                  <a:schemeClr val="tx1"/>
                </a:solidFill>
                <a:latin typeface="Times New Roman" panose="02020603050405020304" pitchFamily="18" charset="0"/>
                <a:cs typeface="Times New Roman" panose="02020603050405020304" pitchFamily="18" charset="0"/>
              </a:rPr>
              <a:t> of psychosis, and also its tendency to label people as categories rather than considering their complexity (Pearson et al. 2023). A more comprehensive insight into schizophrenia requires social factors of mental health to be given the same consideration as biological.</a:t>
            </a:r>
            <a:endParaRPr lang="en-IN" sz="820" dirty="0">
              <a:solidFill>
                <a:schemeClr val="tx1"/>
              </a:solidFill>
              <a:latin typeface="Times New Roman" panose="02020603050405020304" pitchFamily="18" charset="0"/>
              <a:cs typeface="Times New Roman" panose="02020603050405020304" pitchFamily="18" charset="0"/>
            </a:endParaRPr>
          </a:p>
        </p:txBody>
      </p:sp>
      <p:pic>
        <p:nvPicPr>
          <p:cNvPr id="15" name="Picture 14">
            <a:extLst>
              <a:ext uri="{FF2B5EF4-FFF2-40B4-BE49-F238E27FC236}">
                <a16:creationId xmlns:a16="http://schemas.microsoft.com/office/drawing/2014/main" xmlns="" id="{21FD9AC5-49CC-0DEA-9EAD-51835406CECB}"/>
              </a:ext>
            </a:extLst>
          </p:cNvPr>
          <p:cNvPicPr>
            <a:picLocks noChangeAspect="1"/>
          </p:cNvPicPr>
          <p:nvPr/>
        </p:nvPicPr>
        <p:blipFill>
          <a:blip r:embed="rId4"/>
          <a:stretch>
            <a:fillRect/>
          </a:stretch>
        </p:blipFill>
        <p:spPr>
          <a:xfrm>
            <a:off x="6371276" y="953728"/>
            <a:ext cx="3116844" cy="1303392"/>
          </a:xfrm>
          <a:prstGeom prst="rect">
            <a:avLst/>
          </a:prstGeom>
        </p:spPr>
      </p:pic>
      <p:pic>
        <p:nvPicPr>
          <p:cNvPr id="25" name="Picture 24">
            <a:extLst>
              <a:ext uri="{FF2B5EF4-FFF2-40B4-BE49-F238E27FC236}">
                <a16:creationId xmlns:a16="http://schemas.microsoft.com/office/drawing/2014/main" xmlns="" id="{CA16EA68-8AF7-A6C2-C67A-18DC903B224E}"/>
              </a:ext>
            </a:extLst>
          </p:cNvPr>
          <p:cNvPicPr>
            <a:picLocks noChangeAspect="1"/>
          </p:cNvPicPr>
          <p:nvPr/>
        </p:nvPicPr>
        <p:blipFill>
          <a:blip r:embed="rId5"/>
          <a:stretch>
            <a:fillRect/>
          </a:stretch>
        </p:blipFill>
        <p:spPr>
          <a:xfrm>
            <a:off x="49165" y="2326563"/>
            <a:ext cx="2861183" cy="1970134"/>
          </a:xfrm>
          <a:prstGeom prst="rect">
            <a:avLst/>
          </a:prstGeom>
        </p:spPr>
      </p:pic>
      <p:pic>
        <p:nvPicPr>
          <p:cNvPr id="28" name="Picture 27">
            <a:extLst>
              <a:ext uri="{FF2B5EF4-FFF2-40B4-BE49-F238E27FC236}">
                <a16:creationId xmlns:a16="http://schemas.microsoft.com/office/drawing/2014/main" xmlns="" id="{9FF15A8C-AEF8-872E-F5F7-2D250AE046C8}"/>
              </a:ext>
            </a:extLst>
          </p:cNvPr>
          <p:cNvPicPr>
            <a:picLocks noChangeAspect="1"/>
          </p:cNvPicPr>
          <p:nvPr/>
        </p:nvPicPr>
        <p:blipFill>
          <a:blip r:embed="rId6"/>
          <a:stretch>
            <a:fillRect/>
          </a:stretch>
        </p:blipFill>
        <p:spPr>
          <a:xfrm>
            <a:off x="9556933" y="3254479"/>
            <a:ext cx="2635059" cy="1607573"/>
          </a:xfrm>
          <a:prstGeom prst="rect">
            <a:avLst/>
          </a:prstGeom>
        </p:spPr>
      </p:pic>
      <p:pic>
        <p:nvPicPr>
          <p:cNvPr id="31" name="Picture 30">
            <a:extLst>
              <a:ext uri="{FF2B5EF4-FFF2-40B4-BE49-F238E27FC236}">
                <a16:creationId xmlns:a16="http://schemas.microsoft.com/office/drawing/2014/main" xmlns="" id="{8A1A84A3-CBC2-3148-1541-BE1B6852C2FE}"/>
              </a:ext>
            </a:extLst>
          </p:cNvPr>
          <p:cNvPicPr>
            <a:picLocks noChangeAspect="1"/>
          </p:cNvPicPr>
          <p:nvPr/>
        </p:nvPicPr>
        <p:blipFill>
          <a:blip r:embed="rId7"/>
          <a:stretch>
            <a:fillRect/>
          </a:stretch>
        </p:blipFill>
        <p:spPr>
          <a:xfrm>
            <a:off x="9556941" y="4873115"/>
            <a:ext cx="2635051" cy="19560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Rectangle 8">
            <a:extLst>
              <a:ext uri="{FF2B5EF4-FFF2-40B4-BE49-F238E27FC236}">
                <a16:creationId xmlns:a16="http://schemas.microsoft.com/office/drawing/2014/main" xmlns="" id="{4C455CD9-F6FE-BEDA-BFA0-11ABDB49A38B}"/>
              </a:ext>
            </a:extLst>
          </p:cNvPr>
          <p:cNvSpPr/>
          <p:nvPr/>
        </p:nvSpPr>
        <p:spPr>
          <a:xfrm>
            <a:off x="0" y="0"/>
            <a:ext cx="5941138" cy="469484"/>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IN" b="1" dirty="0">
                <a:latin typeface="Times New Roman" panose="02020603050405020304" pitchFamily="18" charset="0"/>
                <a:cs typeface="Times New Roman" panose="02020603050405020304" pitchFamily="18" charset="0"/>
              </a:rPr>
              <a:t>Student name: Ahmad Saman</a:t>
            </a:r>
          </a:p>
        </p:txBody>
      </p:sp>
      <p:sp>
        <p:nvSpPr>
          <p:cNvPr id="11" name="Rectangle 10">
            <a:extLst>
              <a:ext uri="{FF2B5EF4-FFF2-40B4-BE49-F238E27FC236}">
                <a16:creationId xmlns:a16="http://schemas.microsoft.com/office/drawing/2014/main" xmlns="" id="{5FD99EAA-4291-36BA-F7FB-597B3528AC08}"/>
              </a:ext>
            </a:extLst>
          </p:cNvPr>
          <p:cNvSpPr/>
          <p:nvPr/>
        </p:nvSpPr>
        <p:spPr>
          <a:xfrm>
            <a:off x="6017350" y="-3685"/>
            <a:ext cx="6174650" cy="46948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IN" b="1" dirty="0">
                <a:latin typeface="Times New Roman" panose="02020603050405020304" pitchFamily="18" charset="0"/>
                <a:cs typeface="Times New Roman" panose="02020603050405020304" pitchFamily="18" charset="0"/>
              </a:rPr>
              <a:t>Student number : 2330541</a:t>
            </a:r>
          </a:p>
        </p:txBody>
      </p:sp>
    </p:spTree>
    <p:extLst>
      <p:ext uri="{BB962C8B-B14F-4D97-AF65-F5344CB8AC3E}">
        <p14:creationId xmlns:p14="http://schemas.microsoft.com/office/powerpoint/2010/main" val="4242091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500AFA14-A274-C353-EB53-0E53130D9FF6}"/>
              </a:ext>
            </a:extLst>
          </p:cNvPr>
          <p:cNvSpPr/>
          <p:nvPr/>
        </p:nvSpPr>
        <p:spPr>
          <a:xfrm>
            <a:off x="9462399" y="-1"/>
            <a:ext cx="2729602" cy="685800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IN" sz="1200" b="1" dirty="0">
                <a:latin typeface="Times New Roman" panose="02020603050405020304" pitchFamily="18" charset="0"/>
                <a:cs typeface="Times New Roman" panose="02020603050405020304" pitchFamily="18" charset="0"/>
              </a:rPr>
              <a:t>Reference List</a:t>
            </a:r>
          </a:p>
          <a:p>
            <a:pPr algn="just"/>
            <a:r>
              <a:rPr lang="en-IN" sz="720" dirty="0" err="1">
                <a:solidFill>
                  <a:schemeClr val="tx1"/>
                </a:solidFill>
                <a:latin typeface="Times New Roman" panose="02020603050405020304" pitchFamily="18" charset="0"/>
                <a:cs typeface="Times New Roman" panose="02020603050405020304" pitchFamily="18" charset="0"/>
              </a:rPr>
              <a:t>Cénat</a:t>
            </a:r>
            <a:r>
              <a:rPr lang="en-IN" sz="720" dirty="0">
                <a:solidFill>
                  <a:schemeClr val="tx1"/>
                </a:solidFill>
                <a:latin typeface="Times New Roman" panose="02020603050405020304" pitchFamily="18" charset="0"/>
                <a:cs typeface="Times New Roman" panose="02020603050405020304" pitchFamily="18" charset="0"/>
              </a:rPr>
              <a:t>, J.M., Dromer, É., Darius, W.P., </a:t>
            </a:r>
            <a:r>
              <a:rPr lang="en-IN" sz="720" dirty="0" err="1">
                <a:solidFill>
                  <a:schemeClr val="tx1"/>
                </a:solidFill>
                <a:latin typeface="Times New Roman" panose="02020603050405020304" pitchFamily="18" charset="0"/>
                <a:cs typeface="Times New Roman" panose="02020603050405020304" pitchFamily="18" charset="0"/>
              </a:rPr>
              <a:t>Dalexis</a:t>
            </a:r>
            <a:r>
              <a:rPr lang="en-IN" sz="720" dirty="0">
                <a:solidFill>
                  <a:schemeClr val="tx1"/>
                </a:solidFill>
                <a:latin typeface="Times New Roman" panose="02020603050405020304" pitchFamily="18" charset="0"/>
                <a:cs typeface="Times New Roman" panose="02020603050405020304" pitchFamily="18" charset="0"/>
              </a:rPr>
              <a:t>, R.D., Furyk, S.E., Poisson, H., Mansoub </a:t>
            </a:r>
            <a:r>
              <a:rPr lang="en-IN" sz="720" dirty="0" err="1">
                <a:solidFill>
                  <a:schemeClr val="tx1"/>
                </a:solidFill>
                <a:latin typeface="Times New Roman" panose="02020603050405020304" pitchFamily="18" charset="0"/>
                <a:cs typeface="Times New Roman" panose="02020603050405020304" pitchFamily="18" charset="0"/>
              </a:rPr>
              <a:t>Bekarkhanech</a:t>
            </a:r>
            <a:r>
              <a:rPr lang="en-IN" sz="720" dirty="0">
                <a:solidFill>
                  <a:schemeClr val="tx1"/>
                </a:solidFill>
                <a:latin typeface="Times New Roman" panose="02020603050405020304" pitchFamily="18" charset="0"/>
                <a:cs typeface="Times New Roman" panose="02020603050405020304" pitchFamily="18" charset="0"/>
              </a:rPr>
              <a:t>, F., Diao, D.G., Gedeon, A.P., Shah, M.S. and Labelle, P.R., 2023. Incidence, racial disparities and factors related to psychosis among black individuals in Canada: a scoping review. The Canadian Journal of Psychiatry, 68(10), pp.713-731. Available at: https://journals.sagepub.com/doi/pdf/10.1177/07067437231178957</a:t>
            </a:r>
          </a:p>
          <a:p>
            <a:pPr algn="just"/>
            <a:r>
              <a:rPr lang="en-IN" sz="720" dirty="0">
                <a:solidFill>
                  <a:schemeClr val="tx1"/>
                </a:solidFill>
                <a:latin typeface="Times New Roman" panose="02020603050405020304" pitchFamily="18" charset="0"/>
                <a:cs typeface="Times New Roman" panose="02020603050405020304" pitchFamily="18" charset="0"/>
              </a:rPr>
              <a:t>de </a:t>
            </a:r>
            <a:r>
              <a:rPr lang="en-IN" sz="720" dirty="0" err="1">
                <a:solidFill>
                  <a:schemeClr val="tx1"/>
                </a:solidFill>
                <a:latin typeface="Times New Roman" panose="02020603050405020304" pitchFamily="18" charset="0"/>
                <a:cs typeface="Times New Roman" panose="02020603050405020304" pitchFamily="18" charset="0"/>
              </a:rPr>
              <a:t>Mangoux</a:t>
            </a:r>
            <a:r>
              <a:rPr lang="en-IN" sz="720" dirty="0">
                <a:solidFill>
                  <a:schemeClr val="tx1"/>
                </a:solidFill>
                <a:latin typeface="Times New Roman" panose="02020603050405020304" pitchFamily="18" charset="0"/>
                <a:cs typeface="Times New Roman" panose="02020603050405020304" pitchFamily="18" charset="0"/>
              </a:rPr>
              <a:t>, G.C., Amad, A., </a:t>
            </a:r>
            <a:r>
              <a:rPr lang="en-IN" sz="720" dirty="0" err="1">
                <a:solidFill>
                  <a:schemeClr val="tx1"/>
                </a:solidFill>
                <a:latin typeface="Times New Roman" panose="02020603050405020304" pitchFamily="18" charset="0"/>
                <a:cs typeface="Times New Roman" panose="02020603050405020304" pitchFamily="18" charset="0"/>
              </a:rPr>
              <a:t>Quilès</a:t>
            </a:r>
            <a:r>
              <a:rPr lang="en-IN" sz="720" dirty="0">
                <a:solidFill>
                  <a:schemeClr val="tx1"/>
                </a:solidFill>
                <a:latin typeface="Times New Roman" panose="02020603050405020304" pitchFamily="18" charset="0"/>
                <a:cs typeface="Times New Roman" panose="02020603050405020304" pitchFamily="18" charset="0"/>
              </a:rPr>
              <a:t>, C., </a:t>
            </a:r>
            <a:r>
              <a:rPr lang="en-IN" sz="720" dirty="0" err="1">
                <a:solidFill>
                  <a:schemeClr val="tx1"/>
                </a:solidFill>
                <a:latin typeface="Times New Roman" panose="02020603050405020304" pitchFamily="18" charset="0"/>
                <a:cs typeface="Times New Roman" panose="02020603050405020304" pitchFamily="18" charset="0"/>
              </a:rPr>
              <a:t>Schürhoff</a:t>
            </a:r>
            <a:r>
              <a:rPr lang="en-IN" sz="720" dirty="0">
                <a:solidFill>
                  <a:schemeClr val="tx1"/>
                </a:solidFill>
                <a:latin typeface="Times New Roman" panose="02020603050405020304" pitchFamily="18" charset="0"/>
                <a:cs typeface="Times New Roman" panose="02020603050405020304" pitchFamily="18" charset="0"/>
              </a:rPr>
              <a:t>, F. and </a:t>
            </a:r>
            <a:r>
              <a:rPr lang="en-IN" sz="720" dirty="0" err="1">
                <a:solidFill>
                  <a:schemeClr val="tx1"/>
                </a:solidFill>
                <a:latin typeface="Times New Roman" panose="02020603050405020304" pitchFamily="18" charset="0"/>
                <a:cs typeface="Times New Roman" panose="02020603050405020304" pitchFamily="18" charset="0"/>
              </a:rPr>
              <a:t>Pignon</a:t>
            </a:r>
            <a:r>
              <a:rPr lang="en-IN" sz="720" dirty="0">
                <a:solidFill>
                  <a:schemeClr val="tx1"/>
                </a:solidFill>
                <a:latin typeface="Times New Roman" panose="02020603050405020304" pitchFamily="18" charset="0"/>
                <a:cs typeface="Times New Roman" panose="02020603050405020304" pitchFamily="18" charset="0"/>
              </a:rPr>
              <a:t>, B., 2022. History of ECT in schizophrenia: from discovery to current use. Schizophrenia bulletin open, 3(1), p.sgac053. Available at: https://academic.oup.com/schizbullopen/article-pdf/doi/10.1093/schizbullopen/sgac053/45936880/sgac053.pdf</a:t>
            </a:r>
          </a:p>
          <a:p>
            <a:pPr algn="just"/>
            <a:r>
              <a:rPr lang="en-IN" sz="720" dirty="0">
                <a:solidFill>
                  <a:schemeClr val="tx1"/>
                </a:solidFill>
                <a:latin typeface="Times New Roman" panose="02020603050405020304" pitchFamily="18" charset="0"/>
                <a:cs typeface="Times New Roman" panose="02020603050405020304" pitchFamily="18" charset="0"/>
              </a:rPr>
              <a:t>Gowda, G.S. and Isaac, M.K., 2022. Models of care of schizophrenia in the community—an international perspective. Current psychiatry reports, 24(3), pp.195-202. Available at: https://link.springer.com/content/pdf/10.1007/s11920-022-01329-0.pdf</a:t>
            </a:r>
          </a:p>
          <a:p>
            <a:pPr algn="just"/>
            <a:r>
              <a:rPr lang="en-IN" sz="720" dirty="0">
                <a:solidFill>
                  <a:schemeClr val="tx1"/>
                </a:solidFill>
                <a:latin typeface="Times New Roman" panose="02020603050405020304" pitchFamily="18" charset="0"/>
                <a:cs typeface="Times New Roman" panose="02020603050405020304" pitchFamily="18" charset="0"/>
              </a:rPr>
              <a:t>Jafari, M., Sadeghi, D., </a:t>
            </a:r>
            <a:r>
              <a:rPr lang="en-IN" sz="720" dirty="0" err="1">
                <a:solidFill>
                  <a:schemeClr val="tx1"/>
                </a:solidFill>
                <a:latin typeface="Times New Roman" panose="02020603050405020304" pitchFamily="18" charset="0"/>
                <a:cs typeface="Times New Roman" panose="02020603050405020304" pitchFamily="18" charset="0"/>
              </a:rPr>
              <a:t>Shoeibi</a:t>
            </a:r>
            <a:r>
              <a:rPr lang="en-IN" sz="720" dirty="0">
                <a:solidFill>
                  <a:schemeClr val="tx1"/>
                </a:solidFill>
                <a:latin typeface="Times New Roman" panose="02020603050405020304" pitchFamily="18" charset="0"/>
                <a:cs typeface="Times New Roman" panose="02020603050405020304" pitchFamily="18" charset="0"/>
              </a:rPr>
              <a:t>, A., Alinejad-</a:t>
            </a:r>
            <a:r>
              <a:rPr lang="en-IN" sz="720" dirty="0" err="1">
                <a:solidFill>
                  <a:schemeClr val="tx1"/>
                </a:solidFill>
                <a:latin typeface="Times New Roman" panose="02020603050405020304" pitchFamily="18" charset="0"/>
                <a:cs typeface="Times New Roman" panose="02020603050405020304" pitchFamily="18" charset="0"/>
              </a:rPr>
              <a:t>Rokny</a:t>
            </a:r>
            <a:r>
              <a:rPr lang="en-IN" sz="720" dirty="0">
                <a:solidFill>
                  <a:schemeClr val="tx1"/>
                </a:solidFill>
                <a:latin typeface="Times New Roman" panose="02020603050405020304" pitchFamily="18" charset="0"/>
                <a:cs typeface="Times New Roman" panose="02020603050405020304" pitchFamily="18" charset="0"/>
              </a:rPr>
              <a:t>, H., Beheshti, A., García, D.L., Chen, Z., Acharya, U.R. and </a:t>
            </a:r>
            <a:r>
              <a:rPr lang="en-IN" sz="720" dirty="0" err="1">
                <a:solidFill>
                  <a:schemeClr val="tx1"/>
                </a:solidFill>
                <a:latin typeface="Times New Roman" panose="02020603050405020304" pitchFamily="18" charset="0"/>
                <a:cs typeface="Times New Roman" panose="02020603050405020304" pitchFamily="18" charset="0"/>
              </a:rPr>
              <a:t>Gorriz</a:t>
            </a:r>
            <a:r>
              <a:rPr lang="en-IN" sz="720" dirty="0">
                <a:solidFill>
                  <a:schemeClr val="tx1"/>
                </a:solidFill>
                <a:latin typeface="Times New Roman" panose="02020603050405020304" pitchFamily="18" charset="0"/>
                <a:cs typeface="Times New Roman" panose="02020603050405020304" pitchFamily="18" charset="0"/>
              </a:rPr>
              <a:t>, J.M., 2024. Empowering precision medicine: AI-driven schizophrenia diagnosis via EEG signals: A comprehensive review from 2002–2023. Applied Intelligence, 54(1), pp.35-79. Available at: https://arxiv.org/pdf/2309.12202</a:t>
            </a:r>
          </a:p>
          <a:p>
            <a:pPr algn="just"/>
            <a:r>
              <a:rPr lang="en-IN" sz="720" dirty="0">
                <a:solidFill>
                  <a:schemeClr val="tx1"/>
                </a:solidFill>
                <a:latin typeface="Times New Roman" panose="02020603050405020304" pitchFamily="18" charset="0"/>
                <a:cs typeface="Times New Roman" panose="02020603050405020304" pitchFamily="18" charset="0"/>
              </a:rPr>
              <a:t>Launders, N., Kirsh, L., Osborn, D.P. and Hayes, J.F., 2022. The temporal relationship between severe mental illness diagnosis and chronic physical comorbidity: a UK primary care cohort study of disease burden over 10 years. The Lancet Psychiatry, 9(9), pp.725-735. Available at: https://www.thelancet.com/pdfs/journals/lanpsy/PIIS2215-0366(22)00225-5.pdf</a:t>
            </a:r>
          </a:p>
          <a:p>
            <a:pPr algn="just"/>
            <a:r>
              <a:rPr lang="en-IN" sz="720" dirty="0">
                <a:solidFill>
                  <a:schemeClr val="tx1"/>
                </a:solidFill>
                <a:latin typeface="Times New Roman" panose="02020603050405020304" pitchFamily="18" charset="0"/>
                <a:cs typeface="Times New Roman" panose="02020603050405020304" pitchFamily="18" charset="0"/>
              </a:rPr>
              <a:t>Orsolini, L., Pompili, S. and Volpe, U., 2022. Schizophrenia: a narrative review of etiopathogenetic, diagnostic and treatment aspects. Journal of Clinical Medicine, 11(17), p.5040. Available at: https://www.mdpi.com/2077-0383/11/17/5040</a:t>
            </a:r>
          </a:p>
          <a:p>
            <a:pPr algn="just"/>
            <a:r>
              <a:rPr lang="en-IN" sz="720" dirty="0">
                <a:solidFill>
                  <a:schemeClr val="tx1"/>
                </a:solidFill>
                <a:latin typeface="Times New Roman" panose="02020603050405020304" pitchFamily="18" charset="0"/>
                <a:cs typeface="Times New Roman" panose="02020603050405020304" pitchFamily="18" charset="0"/>
              </a:rPr>
              <a:t>Pearson, M., R. Egglestone, S. and Winship, G., 2023. The biological paradigm of psychosis in crisis: A Kuhnian analysis. Nursing Philosophy, 24(4), p.e12418. Available at: https://onlinelibrary.wiley.com/doi/pdfdirect/10.1111/nup.12418</a:t>
            </a:r>
          </a:p>
          <a:p>
            <a:pPr algn="just"/>
            <a:r>
              <a:rPr lang="en-IN" sz="720" dirty="0">
                <a:solidFill>
                  <a:schemeClr val="tx1"/>
                </a:solidFill>
                <a:latin typeface="Times New Roman" panose="02020603050405020304" pitchFamily="18" charset="0"/>
                <a:cs typeface="Times New Roman" panose="02020603050405020304" pitchFamily="18" charset="0"/>
              </a:rPr>
              <a:t>Rogers, J.P., Wilson, J.E. and Oldham, M.A., 2025. Catatonia in ICD-11. BMC psychiatry, 25(1), p.405. Available at: https://link.springer.com/content/pdf/10.1186/s12888-025-06857-6.pdf</a:t>
            </a:r>
          </a:p>
          <a:p>
            <a:pPr algn="just"/>
            <a:r>
              <a:rPr lang="en-IN" sz="720" dirty="0">
                <a:solidFill>
                  <a:schemeClr val="tx1"/>
                </a:solidFill>
                <a:latin typeface="Times New Roman" panose="02020603050405020304" pitchFamily="18" charset="0"/>
                <a:cs typeface="Times New Roman" panose="02020603050405020304" pitchFamily="18" charset="0"/>
              </a:rPr>
              <a:t>Silva, A.M., Limongi, R., MacKinley, M., Ford, S.D., Alonso-Sánchez, M.F. and Palaniyappan, L., 2023. Syntactic complexity of spoken language in the diagnosis of schizophrenia: A probabilistic Bayes network model. Schizophrenia research, 259, pp.88-96. Available at: https://escholarship.mcgill.ca/downloads/gm80j1774</a:t>
            </a:r>
          </a:p>
          <a:p>
            <a:pPr algn="just"/>
            <a:r>
              <a:rPr lang="en-IN" sz="720" dirty="0">
                <a:solidFill>
                  <a:schemeClr val="tx1"/>
                </a:solidFill>
                <a:latin typeface="Times New Roman" panose="02020603050405020304" pitchFamily="18" charset="0"/>
                <a:cs typeface="Times New Roman" panose="02020603050405020304" pitchFamily="18" charset="0"/>
              </a:rPr>
              <a:t>Tillman, B., Smith, E., Cho, A., Kennington, C. and Kreis, A., 2022. Through the Cracks: The Disposition of Patients With Schizophrenia Spectrum Disorders in the Post-Asylum Era. HCA healthcare journal of medicine, 3(3), p.85. Available at: https://pmc.ncbi.nlm.nih.gov/articles/PMC10324838/pdf/26890216_vol3_iss3_085.pdf</a:t>
            </a:r>
          </a:p>
          <a:p>
            <a:pPr algn="just"/>
            <a:r>
              <a:rPr lang="en-IN" sz="720" dirty="0">
                <a:solidFill>
                  <a:schemeClr val="tx1"/>
                </a:solidFill>
                <a:latin typeface="Times New Roman" panose="02020603050405020304" pitchFamily="18" charset="0"/>
                <a:cs typeface="Times New Roman" panose="02020603050405020304" pitchFamily="18" charset="0"/>
              </a:rPr>
              <a:t>Verma, S., Goel, T., Tanveer, M., Ding, W., Sharma, R. and Murugan, R., 2023. Machine learning techniques for the schizophrenia diagnosis: a comprehensive review and future research directions. </a:t>
            </a:r>
            <a:r>
              <a:rPr lang="en-IN" sz="720" dirty="0" err="1">
                <a:solidFill>
                  <a:schemeClr val="tx1"/>
                </a:solidFill>
                <a:latin typeface="Times New Roman" panose="02020603050405020304" pitchFamily="18" charset="0"/>
                <a:cs typeface="Times New Roman" panose="02020603050405020304" pitchFamily="18" charset="0"/>
              </a:rPr>
              <a:t>arXiv</a:t>
            </a:r>
            <a:r>
              <a:rPr lang="en-IN" sz="720" dirty="0">
                <a:solidFill>
                  <a:schemeClr val="tx1"/>
                </a:solidFill>
                <a:latin typeface="Times New Roman" panose="02020603050405020304" pitchFamily="18" charset="0"/>
                <a:cs typeface="Times New Roman" panose="02020603050405020304" pitchFamily="18" charset="0"/>
              </a:rPr>
              <a:t> preprint arXiv:2301.07496. Available at: https://arxiv.org/pdf/2301.07496</a:t>
            </a:r>
          </a:p>
          <a:p>
            <a:pPr algn="just"/>
            <a:r>
              <a:rPr lang="en-IN" sz="720" dirty="0">
                <a:solidFill>
                  <a:schemeClr val="tx1"/>
                </a:solidFill>
                <a:latin typeface="Times New Roman" panose="02020603050405020304" pitchFamily="18" charset="0"/>
                <a:cs typeface="Times New Roman" panose="02020603050405020304" pitchFamily="18" charset="0"/>
              </a:rPr>
              <a:t>World Health Organisation. (2026). Schizophrenia. Available at: https://www.who.int/news-room/fact-sheets/detail/schizophrenia [Accessed on: 10-06-2026].</a:t>
            </a:r>
          </a:p>
          <a:p>
            <a:pPr algn="just"/>
            <a:endParaRPr lang="en-IN" sz="700" dirty="0">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xmlns="" id="{BD0D3919-8338-7A3E-949D-82741E46CCFC}"/>
              </a:ext>
            </a:extLst>
          </p:cNvPr>
          <p:cNvSpPr/>
          <p:nvPr/>
        </p:nvSpPr>
        <p:spPr>
          <a:xfrm>
            <a:off x="6452609" y="4630458"/>
            <a:ext cx="2936048" cy="2202426"/>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400" b="1" dirty="0">
                <a:solidFill>
                  <a:schemeClr val="tx1"/>
                </a:solidFill>
                <a:latin typeface="Times New Roman" panose="02020603050405020304" pitchFamily="18" charset="0"/>
                <a:cs typeface="Times New Roman" panose="02020603050405020304" pitchFamily="18" charset="0"/>
              </a:rPr>
              <a:t>Summary</a:t>
            </a:r>
            <a:endParaRPr lang="en-IN" sz="1000" dirty="0">
              <a:solidFill>
                <a:schemeClr val="tx1"/>
              </a:solidFill>
              <a:latin typeface="Times New Roman" panose="02020603050405020304" pitchFamily="18" charset="0"/>
              <a:cs typeface="Times New Roman" panose="02020603050405020304" pitchFamily="18" charset="0"/>
            </a:endParaRPr>
          </a:p>
          <a:p>
            <a:pPr algn="just"/>
            <a:r>
              <a:rPr lang="en-GB" sz="900" dirty="0">
                <a:solidFill>
                  <a:schemeClr val="tx1"/>
                </a:solidFill>
                <a:latin typeface="Times New Roman" panose="02020603050405020304" pitchFamily="18" charset="0"/>
                <a:cs typeface="Times New Roman" panose="02020603050405020304" pitchFamily="18" charset="0"/>
              </a:rPr>
              <a:t>The following poster has critically looked at the historical and contemporary approach to the care of people with schizophrenia, examining the social, cultural and political influences on this provision over time. By examining the literature and engaging in critical analysis, it is hoped that it has been shown that institutional power, racial inequality and the narrow biomedical framework have influenced the care of people with schizophrenia. Although the ICD-11 classification indicates good conceptual progress, there are still issues of systemic inequalities in current services. Recommendations made call for a reform that is anti-racist, supporting psychosocial investment and legislative changes, based on equity, autonomy, and recovery-attuned practice.</a:t>
            </a:r>
            <a:endParaRPr lang="en-IN" sz="900" dirty="0">
              <a:solidFill>
                <a:schemeClr val="tx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xmlns="" id="{8AC3FAD5-75BD-741C-5F2E-EB96A9C343E2}"/>
              </a:ext>
            </a:extLst>
          </p:cNvPr>
          <p:cNvSpPr/>
          <p:nvPr/>
        </p:nvSpPr>
        <p:spPr>
          <a:xfrm>
            <a:off x="6452608" y="-2"/>
            <a:ext cx="2936048" cy="2740068"/>
          </a:xfrm>
          <a:prstGeom prst="rect">
            <a:avLst/>
          </a:prstGeom>
          <a:blipFill>
            <a:blip r:embed="rId3"/>
            <a:tile tx="0" ty="0" sx="100000" sy="100000" flip="none" algn="tl"/>
          </a:blipFill>
        </p:spPr>
        <p:style>
          <a:lnRef idx="3">
            <a:schemeClr val="lt1"/>
          </a:lnRef>
          <a:fillRef idx="1">
            <a:schemeClr val="accent4"/>
          </a:fillRef>
          <a:effectRef idx="1">
            <a:schemeClr val="accent4"/>
          </a:effectRef>
          <a:fontRef idx="minor">
            <a:schemeClr val="lt1"/>
          </a:fontRef>
        </p:style>
        <p:txBody>
          <a:bodyPr rtlCol="0" anchor="ctr"/>
          <a:lstStyle/>
          <a:p>
            <a:pPr algn="ctr"/>
            <a:r>
              <a:rPr lang="en-GB" sz="1400" b="1" dirty="0">
                <a:solidFill>
                  <a:schemeClr val="tx1"/>
                </a:solidFill>
                <a:latin typeface="Times New Roman" panose="02020603050405020304" pitchFamily="18" charset="0"/>
                <a:cs typeface="Times New Roman" panose="02020603050405020304" pitchFamily="18" charset="0"/>
              </a:rPr>
              <a:t>Mental Health law reform to ensure recovery, rights and autonomy are paramount</a:t>
            </a:r>
            <a:endParaRPr lang="en-IN" sz="1400" b="1" dirty="0">
              <a:solidFill>
                <a:schemeClr val="tx1"/>
              </a:solidFill>
              <a:latin typeface="Times New Roman" panose="02020603050405020304" pitchFamily="18" charset="0"/>
              <a:cs typeface="Times New Roman" panose="02020603050405020304" pitchFamily="18" charset="0"/>
            </a:endParaRPr>
          </a:p>
          <a:p>
            <a:pPr algn="just"/>
            <a:r>
              <a:rPr lang="en-US" sz="900" dirty="0">
                <a:solidFill>
                  <a:schemeClr val="tx1"/>
                </a:solidFill>
                <a:latin typeface="Times New Roman" panose="02020603050405020304" pitchFamily="18" charset="0"/>
                <a:cs typeface="Times New Roman" panose="02020603050405020304" pitchFamily="18" charset="0"/>
              </a:rPr>
              <a:t>The Mental Health Act 1983 has changed many times since the Mental Health Act 2007, but has been ridiculed for the way it disproportionately applies compulsory powers to Black patients and for the lack of consistency between the Mental Health Act and contemporary human rights usage. These recommendations should make changes to how detention is used, to increase patients' rights and priorities and the importance of their wishes in a new statutory advance choice document. The principles of the United Nations Convention on the Rights of Persons with Disabilities suggest that legislative reform should be pursued in an urgent fashion, and that the rights of persons living with schizophrenia should be incorporated into a piece of legislation covering persons living with physical health problems (Launders et al. 2022). </a:t>
            </a:r>
            <a:endParaRPr lang="en-IN" sz="700" i="1" dirty="0">
              <a:solidFill>
                <a:schemeClr val="tx1"/>
              </a:solidFill>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xmlns="" id="{69736828-A7CD-7030-3CDB-924A5B2EC6EB}"/>
              </a:ext>
            </a:extLst>
          </p:cNvPr>
          <p:cNvSpPr/>
          <p:nvPr/>
        </p:nvSpPr>
        <p:spPr>
          <a:xfrm>
            <a:off x="3364335" y="-2"/>
            <a:ext cx="3047241" cy="2821859"/>
          </a:xfrm>
          <a:prstGeom prst="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Times New Roman" panose="02020603050405020304" pitchFamily="18" charset="0"/>
                <a:cs typeface="Times New Roman" panose="02020603050405020304" pitchFamily="18" charset="0"/>
              </a:rPr>
              <a:t>Ensure Anti-Racist Training and structural change in Mental Health Services is mandatory</a:t>
            </a:r>
            <a:endParaRPr lang="en-IN" sz="1400" b="1"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The underpinning of schizophrenia disproportionately diagnosed in blacks and minority ethnic populations and compulsory admission to psychiatric hospitals is a primary lack of equitable care and should be a priority of urgency in future policy. Mental health trusts and commissioning bodies should have a duty to have evidence-based anti-racist training as part of ongoing clinical staff CPD and not just a tokenistic awareness of anti-racism. Racialised outcome data must be a fundamental element of inspections of services by regulatory authorities like the Care Quality Commission and provide accountability for decades of inequalities within institutions. In addition, future mental health legislation should explicitly require providers to be able to evidence equality of access and outcomes among ethnic groups, using the statutory public sector equality duty which exists in the Equality Act 2010 (Orsolini </a:t>
            </a:r>
            <a:r>
              <a:rPr lang="en-GB" sz="800" i="1" dirty="0">
                <a:solidFill>
                  <a:schemeClr val="tx1"/>
                </a:solidFill>
                <a:latin typeface="Times New Roman" panose="02020603050405020304" pitchFamily="18" charset="0"/>
                <a:cs typeface="Times New Roman" panose="02020603050405020304" pitchFamily="18" charset="0"/>
              </a:rPr>
              <a:t>et al.</a:t>
            </a:r>
            <a:r>
              <a:rPr lang="en-GB" sz="800" dirty="0">
                <a:solidFill>
                  <a:schemeClr val="tx1"/>
                </a:solidFill>
                <a:latin typeface="Times New Roman" panose="02020603050405020304" pitchFamily="18" charset="0"/>
                <a:cs typeface="Times New Roman" panose="02020603050405020304" pitchFamily="18" charset="0"/>
              </a:rPr>
              <a:t> 2022). The co-production principle should be included in the design of services, as well as workforce development, with communities most impacted by psychiatric misdiagnosis; meaningful change requires their engagement.</a:t>
            </a:r>
            <a:endParaRPr lang="en-IN" sz="800" dirty="0">
              <a:solidFill>
                <a:schemeClr val="tx1"/>
              </a:solidFill>
              <a:latin typeface="Times New Roman" panose="02020603050405020304" pitchFamily="18" charset="0"/>
              <a:cs typeface="Times New Roman" panose="02020603050405020304" pitchFamily="18" charset="0"/>
            </a:endParaRPr>
          </a:p>
          <a:p>
            <a:pPr algn="ctr"/>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xmlns="" id="{800446E0-AC31-F560-CB6E-41E81BC113BA}"/>
              </a:ext>
            </a:extLst>
          </p:cNvPr>
          <p:cNvSpPr/>
          <p:nvPr/>
        </p:nvSpPr>
        <p:spPr>
          <a:xfrm>
            <a:off x="3364335" y="2875934"/>
            <a:ext cx="3047241" cy="2202426"/>
          </a:xfrm>
          <a:prstGeom prst="rect">
            <a:avLst/>
          </a:prstGeom>
          <a:blipFill>
            <a:blip r:embed="rId4"/>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Times New Roman" panose="02020603050405020304" pitchFamily="18" charset="0"/>
                <a:cs typeface="Times New Roman" panose="02020603050405020304" pitchFamily="18" charset="0"/>
              </a:rPr>
              <a:t>Invest resources in Trauma-Informed and Psychosocial Approaches to Schizophrenia Care</a:t>
            </a:r>
            <a:endParaRPr lang="en-IN" sz="1400" b="1" dirty="0">
              <a:solidFill>
                <a:schemeClr val="tx1"/>
              </a:solidFill>
              <a:latin typeface="Times New Roman" panose="02020603050405020304" pitchFamily="18" charset="0"/>
              <a:cs typeface="Times New Roman" panose="02020603050405020304" pitchFamily="18" charset="0"/>
            </a:endParaRPr>
          </a:p>
          <a:p>
            <a:pPr algn="just"/>
            <a:r>
              <a:rPr lang="en-US" sz="800" dirty="0">
                <a:solidFill>
                  <a:schemeClr val="tx1"/>
                </a:solidFill>
                <a:latin typeface="Times New Roman" panose="02020603050405020304" pitchFamily="18" charset="0"/>
                <a:cs typeface="Times New Roman" panose="02020603050405020304" pitchFamily="18" charset="0"/>
              </a:rPr>
              <a:t>Thus, while there is an abundance of evidence that psychosocial care models with trauma-informed, non-pharmacological approaches result in better outcomes and longer-term impact, these care approaches have been under-</a:t>
            </a:r>
            <a:r>
              <a:rPr lang="en-US" sz="800" dirty="0" err="1">
                <a:solidFill>
                  <a:schemeClr val="tx1"/>
                </a:solidFill>
                <a:latin typeface="Times New Roman" panose="02020603050405020304" pitchFamily="18" charset="0"/>
                <a:cs typeface="Times New Roman" panose="02020603050405020304" pitchFamily="18" charset="0"/>
              </a:rPr>
              <a:t>emphasised</a:t>
            </a:r>
            <a:r>
              <a:rPr lang="en-US" sz="800" dirty="0">
                <a:solidFill>
                  <a:schemeClr val="tx1"/>
                </a:solidFill>
                <a:latin typeface="Times New Roman" panose="02020603050405020304" pitchFamily="18" charset="0"/>
                <a:cs typeface="Times New Roman" panose="02020603050405020304" pitchFamily="18" charset="0"/>
              </a:rPr>
              <a:t> compared to pharmacological approaches which have become the standard for schizophrenia care. There is a need to commission and resource psychological therapies for psychosis (e.g. cognitive </a:t>
            </a:r>
            <a:r>
              <a:rPr lang="en-US" sz="800" dirty="0" err="1">
                <a:solidFill>
                  <a:schemeClr val="tx1"/>
                </a:solidFill>
                <a:latin typeface="Times New Roman" panose="02020603050405020304" pitchFamily="18" charset="0"/>
                <a:cs typeface="Times New Roman" panose="02020603050405020304" pitchFamily="18" charset="0"/>
              </a:rPr>
              <a:t>behavioural</a:t>
            </a:r>
            <a:r>
              <a:rPr lang="en-US" sz="800" dirty="0">
                <a:solidFill>
                  <a:schemeClr val="tx1"/>
                </a:solidFill>
                <a:latin typeface="Times New Roman" panose="02020603050405020304" pitchFamily="18" charset="0"/>
                <a:cs typeface="Times New Roman" panose="02020603050405020304" pitchFamily="18" charset="0"/>
              </a:rPr>
              <a:t> therapy for psychosis and family intervention) where planned within the NICE guidelines for schizophrenia in the future. Commissioners will ensure that such access to such therapies is not restricted in terms of geography or socio-economic factors, where there are significant inequities between NHS trusts (Silva et al. 2023). </a:t>
            </a:r>
            <a:endParaRPr lang="en-IN" sz="800" dirty="0">
              <a:solidFill>
                <a:schemeClr val="tx1"/>
              </a:solidFill>
              <a:latin typeface="Times New Roman" panose="02020603050405020304" pitchFamily="18" charset="0"/>
              <a:cs typeface="Times New Roman" panose="02020603050405020304" pitchFamily="18" charset="0"/>
            </a:endParaRPr>
          </a:p>
        </p:txBody>
      </p:sp>
      <p:pic>
        <p:nvPicPr>
          <p:cNvPr id="17" name="Picture 16">
            <a:extLst>
              <a:ext uri="{FF2B5EF4-FFF2-40B4-BE49-F238E27FC236}">
                <a16:creationId xmlns:a16="http://schemas.microsoft.com/office/drawing/2014/main" xmlns="" id="{D6A67175-8FBF-88E4-A67A-6A24CA41526D}"/>
              </a:ext>
            </a:extLst>
          </p:cNvPr>
          <p:cNvPicPr>
            <a:picLocks noChangeAspect="1"/>
          </p:cNvPicPr>
          <p:nvPr/>
        </p:nvPicPr>
        <p:blipFill>
          <a:blip r:embed="rId5"/>
          <a:stretch>
            <a:fillRect/>
          </a:stretch>
        </p:blipFill>
        <p:spPr>
          <a:xfrm>
            <a:off x="3422386" y="5132438"/>
            <a:ext cx="2877997" cy="170044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1" name="Picture 20">
            <a:extLst>
              <a:ext uri="{FF2B5EF4-FFF2-40B4-BE49-F238E27FC236}">
                <a16:creationId xmlns:a16="http://schemas.microsoft.com/office/drawing/2014/main" xmlns="" id="{865CA62E-F499-D8DD-81C5-2B43BC694891}"/>
              </a:ext>
            </a:extLst>
          </p:cNvPr>
          <p:cNvPicPr>
            <a:picLocks noChangeAspect="1"/>
          </p:cNvPicPr>
          <p:nvPr/>
        </p:nvPicPr>
        <p:blipFill>
          <a:blip r:embed="rId6"/>
          <a:stretch>
            <a:fillRect/>
          </a:stretch>
        </p:blipFill>
        <p:spPr>
          <a:xfrm>
            <a:off x="73741" y="2696994"/>
            <a:ext cx="3175819" cy="14981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7" name="Rectangle 26">
            <a:extLst>
              <a:ext uri="{FF2B5EF4-FFF2-40B4-BE49-F238E27FC236}">
                <a16:creationId xmlns:a16="http://schemas.microsoft.com/office/drawing/2014/main" xmlns="" id="{6449ABEB-4FD8-C3D4-1EE0-3E456EF30B96}"/>
              </a:ext>
            </a:extLst>
          </p:cNvPr>
          <p:cNvSpPr/>
          <p:nvPr/>
        </p:nvSpPr>
        <p:spPr>
          <a:xfrm>
            <a:off x="0" y="4295933"/>
            <a:ext cx="3323303" cy="2536951"/>
          </a:xfrm>
          <a:prstGeom prst="rect">
            <a:avLst/>
          </a:prstGeom>
          <a:blipFill>
            <a:blip r:embed="rId7"/>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Times New Roman" panose="02020603050405020304" pitchFamily="18" charset="0"/>
                <a:cs typeface="Times New Roman" panose="02020603050405020304" pitchFamily="18" charset="0"/>
              </a:rPr>
              <a:t>Deinstitutionalization, Underfunding and the Gap Between Policy and Practice</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US" sz="900" dirty="0">
                <a:solidFill>
                  <a:schemeClr val="tx1"/>
                </a:solidFill>
                <a:latin typeface="Times New Roman" panose="02020603050405020304" pitchFamily="18" charset="0"/>
                <a:cs typeface="Times New Roman" panose="02020603050405020304" pitchFamily="18" charset="0"/>
              </a:rPr>
              <a:t>This theme is concerned with </a:t>
            </a:r>
            <a:r>
              <a:rPr lang="en-US" sz="900" dirty="0" err="1">
                <a:solidFill>
                  <a:schemeClr val="tx1"/>
                </a:solidFill>
                <a:latin typeface="Times New Roman" panose="02020603050405020304" pitchFamily="18" charset="0"/>
                <a:cs typeface="Times New Roman" panose="02020603050405020304" pitchFamily="18" charset="0"/>
              </a:rPr>
              <a:t>deinstitutionalisation</a:t>
            </a:r>
            <a:r>
              <a:rPr lang="en-US" sz="900" dirty="0">
                <a:solidFill>
                  <a:schemeClr val="tx1"/>
                </a:solidFill>
                <a:latin typeface="Times New Roman" panose="02020603050405020304" pitchFamily="18" charset="0"/>
                <a:cs typeface="Times New Roman" panose="02020603050405020304" pitchFamily="18" charset="0"/>
              </a:rPr>
              <a:t> and moving to community care. A major change in the philosophy and </a:t>
            </a:r>
            <a:r>
              <a:rPr lang="en-US" sz="900" dirty="0" err="1">
                <a:solidFill>
                  <a:schemeClr val="tx1"/>
                </a:solidFill>
                <a:latin typeface="Times New Roman" panose="02020603050405020304" pitchFamily="18" charset="0"/>
                <a:cs typeface="Times New Roman" panose="02020603050405020304" pitchFamily="18" charset="0"/>
              </a:rPr>
              <a:t>organisation</a:t>
            </a:r>
            <a:r>
              <a:rPr lang="en-US" sz="900" dirty="0">
                <a:solidFill>
                  <a:schemeClr val="tx1"/>
                </a:solidFill>
                <a:latin typeface="Times New Roman" panose="02020603050405020304" pitchFamily="18" charset="0"/>
                <a:cs typeface="Times New Roman" panose="02020603050405020304" pitchFamily="18" charset="0"/>
              </a:rPr>
              <a:t> of mental health care occurred in the middle of the twentieth century, as there was increasing criticism of </a:t>
            </a:r>
            <a:r>
              <a:rPr lang="en-US" sz="900" dirty="0" err="1">
                <a:solidFill>
                  <a:schemeClr val="tx1"/>
                </a:solidFill>
                <a:latin typeface="Times New Roman" panose="02020603050405020304" pitchFamily="18" charset="0"/>
                <a:cs typeface="Times New Roman" panose="02020603050405020304" pitchFamily="18" charset="0"/>
              </a:rPr>
              <a:t>institutionalisation</a:t>
            </a:r>
            <a:r>
              <a:rPr lang="en-US" sz="900" dirty="0">
                <a:solidFill>
                  <a:schemeClr val="tx1"/>
                </a:solidFill>
                <a:latin typeface="Times New Roman" panose="02020603050405020304" pitchFamily="18" charset="0"/>
                <a:cs typeface="Times New Roman" panose="02020603050405020304" pitchFamily="18" charset="0"/>
              </a:rPr>
              <a:t> and a new range of antipsychotic drugs and new political ideologies came along. The Mental Health Act 1959 was the UK equivalent of the move away from large psychiatric hospitals, brought on by policies in the 1980s and 1990s to provide care in the community (</a:t>
            </a:r>
            <a:r>
              <a:rPr lang="en-US" sz="900" dirty="0" err="1">
                <a:solidFill>
                  <a:schemeClr val="tx1"/>
                </a:solidFill>
                <a:latin typeface="Times New Roman" panose="02020603050405020304" pitchFamily="18" charset="0"/>
                <a:cs typeface="Times New Roman" panose="02020603050405020304" pitchFamily="18" charset="0"/>
              </a:rPr>
              <a:t>Cénat</a:t>
            </a:r>
            <a:r>
              <a:rPr lang="en-US" sz="900" dirty="0">
                <a:solidFill>
                  <a:schemeClr val="tx1"/>
                </a:solidFill>
                <a:latin typeface="Times New Roman" panose="02020603050405020304" pitchFamily="18" charset="0"/>
                <a:cs typeface="Times New Roman" panose="02020603050405020304" pitchFamily="18" charset="0"/>
              </a:rPr>
              <a:t> et al. 2023). Long-term psychiatric hospitals were closed and the proposed move to community care was presented as an innovative, empowering shift, but there was considerable criticism over the availability of community alternatives. However, Orsolini et al. (2022) contradicted this and said that small-term care </a:t>
            </a:r>
            <a:r>
              <a:rPr lang="en-US" sz="900" dirty="0" err="1">
                <a:solidFill>
                  <a:schemeClr val="tx1"/>
                </a:solidFill>
                <a:latin typeface="Times New Roman" panose="02020603050405020304" pitchFamily="18" charset="0"/>
                <a:cs typeface="Times New Roman" panose="02020603050405020304" pitchFamily="18" charset="0"/>
              </a:rPr>
              <a:t>centres</a:t>
            </a:r>
            <a:r>
              <a:rPr lang="en-US" sz="900" dirty="0">
                <a:solidFill>
                  <a:schemeClr val="tx1"/>
                </a:solidFill>
                <a:latin typeface="Times New Roman" panose="02020603050405020304" pitchFamily="18" charset="0"/>
                <a:cs typeface="Times New Roman" panose="02020603050405020304" pitchFamily="18" charset="0"/>
              </a:rPr>
              <a:t> would only provide restricted and limited results compared to long-term alternatives. </a:t>
            </a:r>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xmlns="" id="{C6D41554-9310-125A-AF3B-4A270ED694A5}"/>
              </a:ext>
            </a:extLst>
          </p:cNvPr>
          <p:cNvSpPr/>
          <p:nvPr/>
        </p:nvSpPr>
        <p:spPr>
          <a:xfrm>
            <a:off x="-1" y="-1"/>
            <a:ext cx="3323304" cy="2635046"/>
          </a:xfrm>
          <a:prstGeom prst="rect">
            <a:avLst/>
          </a:prstGeom>
          <a:solidFill>
            <a:srgbClr val="FFFF66"/>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400" b="1" dirty="0">
                <a:solidFill>
                  <a:schemeClr val="tx1"/>
                </a:solidFill>
                <a:latin typeface="Times New Roman" panose="02020603050405020304" pitchFamily="18" charset="0"/>
                <a:cs typeface="Times New Roman" panose="02020603050405020304" pitchFamily="18" charset="0"/>
              </a:rPr>
              <a:t>Race, Inequality and the Politics of Diagnosis</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US" sz="900" dirty="0">
                <a:solidFill>
                  <a:schemeClr val="tx1"/>
                </a:solidFill>
                <a:latin typeface="Times New Roman" panose="02020603050405020304" pitchFamily="18" charset="0"/>
                <a:cs typeface="Times New Roman" panose="02020603050405020304" pitchFamily="18" charset="0"/>
              </a:rPr>
              <a:t>The racialized aspect of schizophrenia diagnosis is one such aspect of modern-day psychiatry that must be continuously put under scrutiny. Black men have been over-represented in the statistics of schizophrenia in the United Kingdom and this has been attributed to a combination of clinician bias, socioeconomic disadvantage and accumulated psychological effects of racism and discrimination. Delivering Race Equality in Mental Health Care (DEMHC), initiated in England in 2005, aimed to tackle this inequity by targeted interventions and developing cultural competence, but later evaluations indicated that there was only a minor and weak impact on outcomes or service use among Black and minority ethnic populations (Verma et al. 2023). However, these initiatives never tackled the structural racism and discrimination in the caregiving procedure. As a result, most of these initiatives failed. This is in keeping with the general trend of mental health policy of stating the case for equality in rhetoric and not in terms of structural change.</a:t>
            </a:r>
            <a:endParaRPr lang="en-IN" sz="900" dirty="0">
              <a:solidFill>
                <a:schemeClr val="tx1"/>
              </a:solidFill>
              <a:latin typeface="Times New Roman" panose="02020603050405020304" pitchFamily="18" charset="0"/>
              <a:cs typeface="Times New Roman" panose="02020603050405020304" pitchFamily="18" charset="0"/>
            </a:endParaRPr>
          </a:p>
        </p:txBody>
      </p:sp>
      <p:pic>
        <p:nvPicPr>
          <p:cNvPr id="31" name="Picture 30">
            <a:extLst>
              <a:ext uri="{FF2B5EF4-FFF2-40B4-BE49-F238E27FC236}">
                <a16:creationId xmlns:a16="http://schemas.microsoft.com/office/drawing/2014/main" xmlns="" id="{9289E257-D53A-AB79-1494-8EAD591679A6}"/>
              </a:ext>
            </a:extLst>
          </p:cNvPr>
          <p:cNvPicPr>
            <a:picLocks noChangeAspect="1"/>
          </p:cNvPicPr>
          <p:nvPr/>
        </p:nvPicPr>
        <p:blipFill>
          <a:blip r:embed="rId8"/>
          <a:stretch>
            <a:fillRect/>
          </a:stretch>
        </p:blipFill>
        <p:spPr>
          <a:xfrm>
            <a:off x="6452609" y="2740066"/>
            <a:ext cx="2936048" cy="1890392"/>
          </a:xfrm>
          <a:prstGeom prst="rect">
            <a:avLst/>
          </a:prstGeom>
        </p:spPr>
      </p:pic>
    </p:spTree>
    <p:extLst>
      <p:ext uri="{BB962C8B-B14F-4D97-AF65-F5344CB8AC3E}">
        <p14:creationId xmlns:p14="http://schemas.microsoft.com/office/powerpoint/2010/main" val="24404988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2459</Words>
  <Application>Microsoft Office PowerPoint</Application>
  <PresentationFormat>Custom</PresentationFormat>
  <Paragraphs>43</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2026-06-22T06:09:57Z</dcterms:created>
  <dcterms:modified xsi:type="dcterms:W3CDTF">2026-06-22T06:10:01Z</dcterms:modified>
</cp:coreProperties>
</file>