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4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8" r:id="rId12"/>
    <p:sldId id="267" r:id="rId13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40" d="100"/>
          <a:sy n="40" d="100"/>
        </p:scale>
        <p:origin x="804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AEB9C4-192D-4948-994E-806A2F3B3962}" type="datetimeFigureOut">
              <a:rPr lang="en-US" smtClean="0"/>
              <a:t>10/9/2019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FD7CE0-9013-4980-838F-7FE4A9F9B5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57127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401B9-F0AF-4692-870E-DAEF20701AB9}" type="datetimeFigureOut">
              <a:rPr lang="en-GB" smtClean="0"/>
              <a:t>09/10/2019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BB2FA-F16E-451E-BAB8-9A39264851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3965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401B9-F0AF-4692-870E-DAEF20701AB9}" type="datetimeFigureOut">
              <a:rPr lang="en-GB" smtClean="0"/>
              <a:t>09/10/2019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BB2FA-F16E-451E-BAB8-9A39264851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742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401B9-F0AF-4692-870E-DAEF20701AB9}" type="datetimeFigureOut">
              <a:rPr lang="en-GB" smtClean="0"/>
              <a:t>09/10/2019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BB2FA-F16E-451E-BAB8-9A39264851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3662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401B9-F0AF-4692-870E-DAEF20701AB9}" type="datetimeFigureOut">
              <a:rPr lang="en-GB" smtClean="0"/>
              <a:t>09/10/2019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BB2FA-F16E-451E-BAB8-9A39264851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3200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401B9-F0AF-4692-870E-DAEF20701AB9}" type="datetimeFigureOut">
              <a:rPr lang="en-GB" smtClean="0"/>
              <a:t>09/10/2019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BB2FA-F16E-451E-BAB8-9A39264851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94875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401B9-F0AF-4692-870E-DAEF20701AB9}" type="datetimeFigureOut">
              <a:rPr lang="en-GB" smtClean="0"/>
              <a:t>09/10/2019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BB2FA-F16E-451E-BAB8-9A39264851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9323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401B9-F0AF-4692-870E-DAEF20701AB9}" type="datetimeFigureOut">
              <a:rPr lang="en-GB" smtClean="0"/>
              <a:t>09/10/2019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BB2FA-F16E-451E-BAB8-9A39264851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3593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401B9-F0AF-4692-870E-DAEF20701AB9}" type="datetimeFigureOut">
              <a:rPr lang="en-GB" smtClean="0"/>
              <a:t>09/10/2019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BB2FA-F16E-451E-BAB8-9A39264851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0067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401B9-F0AF-4692-870E-DAEF20701AB9}" type="datetimeFigureOut">
              <a:rPr lang="en-GB" smtClean="0"/>
              <a:t>09/10/2019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BB2FA-F16E-451E-BAB8-9A39264851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993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401B9-F0AF-4692-870E-DAEF20701AB9}" type="datetimeFigureOut">
              <a:rPr lang="en-GB" smtClean="0"/>
              <a:t>09/10/2019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BB2FA-F16E-451E-BAB8-9A39264851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8572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401B9-F0AF-4692-870E-DAEF20701AB9}" type="datetimeFigureOut">
              <a:rPr lang="en-GB" smtClean="0"/>
              <a:t>09/10/2019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BB2FA-F16E-451E-BAB8-9A39264851FD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526975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401B9-F0AF-4692-870E-DAEF20701AB9}" type="datetimeFigureOut">
              <a:rPr lang="en-GB" smtClean="0"/>
              <a:t>09/10/2019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BB2FA-F16E-451E-BAB8-9A39264851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2016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401B9-F0AF-4692-870E-DAEF20701AB9}" type="datetimeFigureOut">
              <a:rPr lang="en-GB" smtClean="0"/>
              <a:t>09/10/2019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BB2FA-F16E-451E-BAB8-9A39264851FD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549536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401B9-F0AF-4692-870E-DAEF20701AB9}" type="datetimeFigureOut">
              <a:rPr lang="en-GB" smtClean="0"/>
              <a:t>09/10/2019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BB2FA-F16E-451E-BAB8-9A39264851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9904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401B9-F0AF-4692-870E-DAEF20701AB9}" type="datetimeFigureOut">
              <a:rPr lang="en-GB" smtClean="0"/>
              <a:t>09/10/2019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BB2FA-F16E-451E-BAB8-9A39264851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5306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401B9-F0AF-4692-870E-DAEF20701AB9}" type="datetimeFigureOut">
              <a:rPr lang="en-GB" smtClean="0"/>
              <a:t>09/10/2019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BB2FA-F16E-451E-BAB8-9A39264851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8942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B401B9-F0AF-4692-870E-DAEF20701AB9}" type="datetimeFigureOut">
              <a:rPr lang="en-GB" smtClean="0"/>
              <a:t>09/10/2019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6A9BB2FA-F16E-451E-BAB8-9A39264851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840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4wE3I9jePa0" TargetMode="External"/><Relationship Id="rId7" Type="http://schemas.openxmlformats.org/officeDocument/2006/relationships/hyperlink" Target="https://www.youtube.com/watch?v=mQtLOu99BfE" TargetMode="External"/><Relationship Id="rId2" Type="http://schemas.openxmlformats.org/officeDocument/2006/relationships/hyperlink" Target="https://www.youtube.com/watch?v=HQKD5evdcr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I2qm1uXj9qc" TargetMode="External"/><Relationship Id="rId5" Type="http://schemas.openxmlformats.org/officeDocument/2006/relationships/hyperlink" Target="https://www.youtube.com/watch?v=4t-QEZlXOZg" TargetMode="External"/><Relationship Id="rId4" Type="http://schemas.openxmlformats.org/officeDocument/2006/relationships/hyperlink" Target="https://www.youtube.com/watch?v=dm9kvETxWn4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wfec6eF4I_4" TargetMode="External"/><Relationship Id="rId2" Type="http://schemas.openxmlformats.org/officeDocument/2006/relationships/hyperlink" Target="https://www.youtube.com/watch?v=mpSDgT7r9n4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youtube.com/watch?v=5lGrYqaI26U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NBzmCKLNdU" TargetMode="External"/><Relationship Id="rId2" Type="http://schemas.openxmlformats.org/officeDocument/2006/relationships/hyperlink" Target="https://www.youtube.com/watch?v=OLcKTB_aAFs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-oAzH79niws" TargetMode="External"/><Relationship Id="rId2" Type="http://schemas.openxmlformats.org/officeDocument/2006/relationships/hyperlink" Target="https://www.youtube.com/watch?v=rHypRWKvdZQ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eprints.ioe.ac.uk/5309/1/sylva2004EPPEfinal.pdf" TargetMode="External"/><Relationship Id="rId2" Type="http://schemas.openxmlformats.org/officeDocument/2006/relationships/hyperlink" Target="https://www.youtube.com/watch?v=ZkXMY7eWD-o&amp;list=PLCM4SR8YSSDxpKyXClz1vQs6-Oi3cNQhc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aiZW0jIngc8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i="1" dirty="0"/>
              <a:t>EAER7003 </a:t>
            </a:r>
            <a:br>
              <a:rPr lang="en-GB" b="1" i="1" dirty="0"/>
            </a:br>
            <a:r>
              <a:rPr lang="en-GB" b="1" i="1" dirty="0"/>
              <a:t>Young Children’s Learning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3039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questions?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learning in the early years?</a:t>
            </a:r>
          </a:p>
          <a:p>
            <a:r>
              <a:rPr lang="en-GB" dirty="0"/>
              <a:t>Who decides what is learnt?</a:t>
            </a:r>
          </a:p>
          <a:p>
            <a:r>
              <a:rPr lang="en-GB" dirty="0"/>
              <a:t>Who measures what is learnt?</a:t>
            </a:r>
          </a:p>
          <a:p>
            <a:r>
              <a:rPr lang="en-GB" dirty="0"/>
              <a:t>Where does learning take place?</a:t>
            </a:r>
          </a:p>
          <a:p>
            <a:r>
              <a:rPr lang="en-GB" dirty="0"/>
              <a:t>How does learning take place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2776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Adult role questions?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role of the adult in a child’s learning?</a:t>
            </a:r>
          </a:p>
          <a:p>
            <a:r>
              <a:rPr lang="en-GB" dirty="0"/>
              <a:t>What impacts on the role of the adult?</a:t>
            </a:r>
          </a:p>
          <a:p>
            <a:r>
              <a:rPr lang="en-GB" dirty="0"/>
              <a:t>Consider the Foundation Phase:-</a:t>
            </a:r>
          </a:p>
          <a:p>
            <a:r>
              <a:rPr lang="en-GB" dirty="0"/>
              <a:t>What is the role of the adult?</a:t>
            </a:r>
          </a:p>
          <a:p>
            <a:r>
              <a:rPr lang="en-GB" dirty="0"/>
              <a:t>What impacts on this role?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39211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Different approaches / philosophies?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What has influenced  the development of the Foundation Phase?</a:t>
            </a:r>
          </a:p>
          <a:p>
            <a:r>
              <a:rPr lang="en-GB" dirty="0"/>
              <a:t>How has this influenced the role of the adult?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4640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Reggio Emilia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dirty="0">
                <a:solidFill>
                  <a:prstClr val="black"/>
                </a:solidFill>
              </a:rPr>
              <a:t>Emergent Curriculum</a:t>
            </a:r>
          </a:p>
          <a:p>
            <a:pPr lvl="0"/>
            <a:r>
              <a:rPr lang="en-GB" dirty="0">
                <a:solidFill>
                  <a:prstClr val="black"/>
                </a:solidFill>
              </a:rPr>
              <a:t>Observation</a:t>
            </a:r>
          </a:p>
          <a:p>
            <a:pPr lvl="0"/>
            <a:r>
              <a:rPr lang="en-GB" dirty="0">
                <a:solidFill>
                  <a:prstClr val="black"/>
                </a:solidFill>
              </a:rPr>
              <a:t>Child led</a:t>
            </a:r>
          </a:p>
          <a:p>
            <a:pPr lvl="0"/>
            <a:r>
              <a:rPr lang="en-GB" dirty="0">
                <a:solidFill>
                  <a:prstClr val="black"/>
                </a:solidFill>
              </a:rPr>
              <a:t>Documentation </a:t>
            </a:r>
            <a:endParaRPr lang="en-GB" dirty="0">
              <a:solidFill>
                <a:prstClr val="black"/>
              </a:solidFill>
              <a:hlinkClick r:id="rId2"/>
            </a:endParaRPr>
          </a:p>
          <a:p>
            <a:pPr lvl="0"/>
            <a:r>
              <a:rPr lang="en-GB" dirty="0">
                <a:solidFill>
                  <a:prstClr val="black"/>
                </a:solidFill>
                <a:hlinkClick r:id="rId2"/>
              </a:rPr>
              <a:t>https://www.youtube.com/watch?v=HQKD5evdcrg</a:t>
            </a:r>
            <a:endParaRPr lang="en-GB" dirty="0">
              <a:solidFill>
                <a:prstClr val="black"/>
              </a:solidFill>
            </a:endParaRPr>
          </a:p>
          <a:p>
            <a:pPr lvl="0"/>
            <a:r>
              <a:rPr lang="en-GB" dirty="0">
                <a:solidFill>
                  <a:prstClr val="black"/>
                </a:solidFill>
                <a:hlinkClick r:id="rId3"/>
              </a:rPr>
              <a:t>https://www.youtube.com/watch?v=4wE3I9jePa0</a:t>
            </a:r>
            <a:endParaRPr lang="en-GB" dirty="0">
              <a:solidFill>
                <a:prstClr val="black"/>
              </a:solidFill>
            </a:endParaRPr>
          </a:p>
          <a:p>
            <a:pPr lvl="0"/>
            <a:r>
              <a:rPr lang="en-GB" dirty="0">
                <a:hlinkClick r:id="rId4"/>
              </a:rPr>
              <a:t>https://www.youtube.com/watch?v=dm9kvETxWn4</a:t>
            </a:r>
            <a:endParaRPr lang="en-GB" dirty="0"/>
          </a:p>
          <a:p>
            <a:pPr lvl="0"/>
            <a:r>
              <a:rPr lang="en-GB" dirty="0">
                <a:hlinkClick r:id="rId5"/>
              </a:rPr>
              <a:t>https://www.youtube.com/watch?v=4t-QEZlXOZg</a:t>
            </a:r>
            <a:endParaRPr lang="en-GB" dirty="0"/>
          </a:p>
          <a:p>
            <a:pPr lvl="0"/>
            <a:r>
              <a:rPr lang="en-GB" dirty="0">
                <a:hlinkClick r:id="rId6"/>
              </a:rPr>
              <a:t>https://www.youtube.com/watch?v=I2qm1uXj9qc</a:t>
            </a:r>
            <a:endParaRPr lang="en-GB" dirty="0"/>
          </a:p>
          <a:p>
            <a:pPr lvl="0"/>
            <a:r>
              <a:rPr lang="en-GB" dirty="0">
                <a:hlinkClick r:id="rId7"/>
              </a:rPr>
              <a:t>https://www.youtube.com/watch?v=mQtLOu99BfE</a:t>
            </a:r>
            <a:endParaRPr lang="en-GB" dirty="0"/>
          </a:p>
          <a:p>
            <a:pPr marL="0" lv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20674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Steiner-Waldorf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9105" y="2160589"/>
            <a:ext cx="8771466" cy="388077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Holistic</a:t>
            </a:r>
          </a:p>
          <a:p>
            <a:r>
              <a:rPr lang="en-GB" dirty="0">
                <a:solidFill>
                  <a:schemeClr val="tx1"/>
                </a:solidFill>
              </a:rPr>
              <a:t>Child led</a:t>
            </a:r>
          </a:p>
          <a:p>
            <a:r>
              <a:rPr lang="en-GB" dirty="0">
                <a:solidFill>
                  <a:schemeClr val="tx1"/>
                </a:solidFill>
              </a:rPr>
              <a:t>Imagination</a:t>
            </a:r>
          </a:p>
          <a:p>
            <a:r>
              <a:rPr lang="en-GB" dirty="0">
                <a:solidFill>
                  <a:schemeClr val="tx1"/>
                </a:solidFill>
              </a:rPr>
              <a:t>Nature </a:t>
            </a:r>
          </a:p>
          <a:p>
            <a:r>
              <a:rPr lang="en-GB" dirty="0">
                <a:solidFill>
                  <a:schemeClr val="tx1"/>
                </a:solidFill>
              </a:rPr>
              <a:t>Interconnectedness</a:t>
            </a:r>
          </a:p>
          <a:p>
            <a:r>
              <a:rPr lang="en-GB" dirty="0">
                <a:solidFill>
                  <a:schemeClr val="tx1"/>
                </a:solidFill>
              </a:rPr>
              <a:t>Integrate art, intellectual and practical learning </a:t>
            </a:r>
            <a:endParaRPr lang="en-GB" dirty="0">
              <a:solidFill>
                <a:schemeClr val="tx1"/>
              </a:solidFill>
              <a:hlinkClick r:id="rId2"/>
            </a:endParaRPr>
          </a:p>
          <a:p>
            <a:r>
              <a:rPr lang="en-GB" dirty="0">
                <a:hlinkClick r:id="rId2"/>
              </a:rPr>
              <a:t>https://www.youtube.com/watch?v=mpSDgT7r9n4</a:t>
            </a:r>
            <a:endParaRPr lang="en-GB" dirty="0"/>
          </a:p>
          <a:p>
            <a:r>
              <a:rPr lang="en-GB" dirty="0">
                <a:hlinkClick r:id="rId3"/>
              </a:rPr>
              <a:t>https://www.youtube.com/watch?v=wfec6eF4I_4</a:t>
            </a:r>
            <a:endParaRPr lang="en-GB" dirty="0"/>
          </a:p>
          <a:p>
            <a:r>
              <a:rPr lang="en-GB" dirty="0">
                <a:hlinkClick r:id="rId4"/>
              </a:rPr>
              <a:t>https://www.youtube.com/watch?v=5lGrYqaI26U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869490" y="3156269"/>
            <a:ext cx="4184034" cy="3880773"/>
          </a:xfrm>
        </p:spPr>
        <p:txBody>
          <a:bodyPr>
            <a:norm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28842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Froebelian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Child-led</a:t>
            </a:r>
          </a:p>
          <a:p>
            <a:r>
              <a:rPr lang="en-GB" dirty="0">
                <a:solidFill>
                  <a:schemeClr val="tx1"/>
                </a:solidFill>
              </a:rPr>
              <a:t>Materials -gifts</a:t>
            </a:r>
            <a:endParaRPr lang="en-GB" dirty="0">
              <a:solidFill>
                <a:schemeClr val="tx1"/>
              </a:solidFill>
              <a:hlinkClick r:id="rId2"/>
            </a:endParaRPr>
          </a:p>
          <a:p>
            <a:r>
              <a:rPr lang="en-GB" dirty="0">
                <a:solidFill>
                  <a:schemeClr val="tx1"/>
                </a:solidFill>
              </a:rPr>
              <a:t>Holistic</a:t>
            </a:r>
          </a:p>
          <a:p>
            <a:r>
              <a:rPr lang="en-GB" dirty="0">
                <a:solidFill>
                  <a:schemeClr val="tx1"/>
                </a:solidFill>
              </a:rPr>
              <a:t>Nature</a:t>
            </a:r>
            <a:endParaRPr lang="en-GB" dirty="0">
              <a:solidFill>
                <a:schemeClr val="tx1"/>
              </a:solidFill>
              <a:hlinkClick r:id="rId2"/>
            </a:endParaRPr>
          </a:p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https://www.youtube.com/watch?v=OLcKTB_aAFs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https://www.youtube.com/watch?v=LNBzmCKLNdU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17404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Montessori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Observation</a:t>
            </a:r>
          </a:p>
          <a:p>
            <a:r>
              <a:rPr lang="en-GB" dirty="0">
                <a:solidFill>
                  <a:schemeClr val="tx1"/>
                </a:solidFill>
              </a:rPr>
              <a:t>Child-initiated</a:t>
            </a:r>
          </a:p>
          <a:p>
            <a:r>
              <a:rPr lang="en-GB" dirty="0">
                <a:solidFill>
                  <a:schemeClr val="tx1"/>
                </a:solidFill>
              </a:rPr>
              <a:t>Tools</a:t>
            </a:r>
            <a:endParaRPr lang="en-GB" dirty="0">
              <a:solidFill>
                <a:schemeClr val="tx1"/>
              </a:solidFill>
              <a:hlinkClick r:id="rId2"/>
            </a:endParaRPr>
          </a:p>
          <a:p>
            <a:r>
              <a:rPr lang="en-GB" dirty="0">
                <a:hlinkClick r:id="rId2"/>
              </a:rPr>
              <a:t>https://www.youtube.com/watch?v=rHypRWKvdZQ</a:t>
            </a:r>
            <a:endParaRPr lang="en-GB" dirty="0"/>
          </a:p>
          <a:p>
            <a:r>
              <a:rPr lang="en-GB" dirty="0">
                <a:hlinkClick r:id="rId3"/>
              </a:rPr>
              <a:t>https://www.youtube.com/watch?v=-oAzH79niws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82726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Sustained shared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197429"/>
            <a:ext cx="8596668" cy="5508171"/>
          </a:xfrm>
        </p:spPr>
        <p:txBody>
          <a:bodyPr>
            <a:normAutofit fontScale="32500" lnSpcReduction="20000"/>
          </a:bodyPr>
          <a:lstStyle/>
          <a:p>
            <a:endParaRPr lang="en-US" dirty="0">
              <a:hlinkClick r:id="rId2"/>
            </a:endParaRPr>
          </a:p>
          <a:p>
            <a:r>
              <a:rPr lang="en-US" sz="4500" dirty="0">
                <a:latin typeface="Arial" panose="020B0604020202020204" pitchFamily="34" charset="0"/>
              </a:rPr>
              <a:t>‘Sustained shared thinking’ occurs when two or more individuals ‘work </a:t>
            </a:r>
          </a:p>
          <a:p>
            <a:r>
              <a:rPr lang="en-US" sz="4500" dirty="0">
                <a:latin typeface="Arial" panose="020B0604020202020204" pitchFamily="34" charset="0"/>
              </a:rPr>
              <a:t>together’ in an intellectual way to solve a problem, clarify a concept, evaluate an activity, extend a narrative etc. Both parties must contribute to the thinking and it must develop and extend the understanding. It was more likely to occur when children were interacting 1:1 with an adult or with a single peer partner and during </a:t>
            </a:r>
            <a:r>
              <a:rPr lang="en-US" sz="4500" dirty="0" err="1">
                <a:latin typeface="Arial" panose="020B0604020202020204" pitchFamily="34" charset="0"/>
              </a:rPr>
              <a:t>focussed</a:t>
            </a:r>
            <a:r>
              <a:rPr lang="en-US" sz="4500" dirty="0">
                <a:latin typeface="Arial" panose="020B0604020202020204" pitchFamily="34" charset="0"/>
              </a:rPr>
              <a:t> group work. </a:t>
            </a:r>
          </a:p>
          <a:p>
            <a:pPr marL="0" indent="0">
              <a:buNone/>
            </a:pPr>
            <a:r>
              <a:rPr lang="en-US" sz="4500" dirty="0">
                <a:latin typeface="Arial" panose="020B0604020202020204" pitchFamily="34" charset="0"/>
              </a:rPr>
              <a:t>The Effective Provision of Pre-School Education (EPPE) Project (2004)</a:t>
            </a:r>
          </a:p>
          <a:p>
            <a:endParaRPr lang="en-US" sz="4500" dirty="0"/>
          </a:p>
          <a:p>
            <a:r>
              <a:rPr lang="en-US" sz="4500" dirty="0">
                <a:hlinkClick r:id="rId3"/>
              </a:rPr>
              <a:t>http://eprints.ioe.ac.uk/5309/1/sylva2004EPPEfinal.pdf</a:t>
            </a:r>
            <a:endParaRPr lang="en-US" sz="4500" dirty="0"/>
          </a:p>
          <a:p>
            <a:pPr marL="0" indent="0">
              <a:buNone/>
            </a:pPr>
            <a:endParaRPr lang="en-US" sz="4500" dirty="0">
              <a:hlinkClick r:id="rId2"/>
            </a:endParaRPr>
          </a:p>
          <a:p>
            <a:pPr marL="0" indent="0">
              <a:buNone/>
            </a:pPr>
            <a:r>
              <a:rPr lang="en-US" sz="4500" dirty="0">
                <a:hlinkClick r:id="rId2"/>
              </a:rPr>
              <a:t>https://www.youtube.com/watch?v=mmykWaWl8dM&amp;list=PLCM4SR8YSSDxpKyXClz1vQs6-Oi3cNQhc&amp;index=3</a:t>
            </a:r>
          </a:p>
          <a:p>
            <a:pPr marL="0" indent="0">
              <a:buNone/>
            </a:pPr>
            <a:endParaRPr lang="en-US" sz="4500" dirty="0">
              <a:hlinkClick r:id="rId2"/>
            </a:endParaRPr>
          </a:p>
          <a:p>
            <a:pPr marL="0" indent="0">
              <a:buNone/>
            </a:pPr>
            <a:r>
              <a:rPr lang="en-US" sz="4500" dirty="0">
                <a:hlinkClick r:id="rId2"/>
              </a:rPr>
              <a:t>https://www.youtube.com/watch?v=SmZsDfVTa8I&amp;list=PLCM4SR8YSSDxpKyXClz1vQs6-Oi3cNQhc&amp;index=2</a:t>
            </a:r>
          </a:p>
          <a:p>
            <a:pPr marL="0" indent="0">
              <a:buNone/>
            </a:pPr>
            <a:r>
              <a:rPr lang="en-US" sz="4500" dirty="0">
                <a:hlinkClick r:id="rId2"/>
              </a:rPr>
              <a:t>https://www.youtube.com/watch?v=ZkXMY7eWD-o&amp;list=PLCM4SR8YSSDxpKyXClz1vQs6-Oi3cNQhc</a:t>
            </a:r>
            <a:endParaRPr lang="en-US" sz="4500" dirty="0"/>
          </a:p>
          <a:p>
            <a:endParaRPr lang="en-GB" sz="4500" dirty="0"/>
          </a:p>
          <a:p>
            <a:r>
              <a:rPr lang="en-US" sz="4500" dirty="0">
                <a:hlinkClick r:id="rId2"/>
              </a:rPr>
              <a:t>http://dnn.essex.gov.uk/Portals/49/Documents/EYFS/Understanding%20Sustained%20Shared%20Thinking.pdf</a:t>
            </a:r>
          </a:p>
        </p:txBody>
      </p:sp>
    </p:spTree>
    <p:extLst>
      <p:ext uri="{BB962C8B-B14F-4D97-AF65-F5344CB8AC3E}">
        <p14:creationId xmlns:p14="http://schemas.microsoft.com/office/powerpoint/2010/main" val="9222528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Foundation Phase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Mix of philosophies</a:t>
            </a:r>
          </a:p>
          <a:p>
            <a:r>
              <a:rPr lang="en-GB" dirty="0"/>
              <a:t>Play</a:t>
            </a:r>
          </a:p>
          <a:p>
            <a:r>
              <a:rPr lang="en-GB" dirty="0"/>
              <a:t>Structured / Unstructured </a:t>
            </a:r>
          </a:p>
          <a:p>
            <a:r>
              <a:rPr lang="en-GB" dirty="0"/>
              <a:t>Outcomes?</a:t>
            </a:r>
          </a:p>
          <a:p>
            <a:r>
              <a:rPr lang="en-GB" dirty="0"/>
              <a:t>Targets?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83732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Lilian Katz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Dispositions  learning 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  <a:hlinkClick r:id="rId2"/>
            </a:endParaRPr>
          </a:p>
          <a:p>
            <a:r>
              <a:rPr lang="en-GB" dirty="0">
                <a:hlinkClick r:id="rId2"/>
              </a:rPr>
              <a:t>https://portal.ddsb.ca/class/qssiogv/Lists/HandoutsandMaterials/What%20should%20children%20be%20learning.pdf</a:t>
            </a:r>
          </a:p>
          <a:p>
            <a:r>
              <a:rPr lang="en-GB" dirty="0">
                <a:hlinkClick r:id="rId2"/>
              </a:rPr>
              <a:t>https://www.youtube.com/watch?v=aiZW0jIngc8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93938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Piaget?- Constructivism </a:t>
            </a:r>
          </a:p>
          <a:p>
            <a:r>
              <a:rPr lang="en-GB" dirty="0"/>
              <a:t>Vygotsky? – Socio-constructivism </a:t>
            </a:r>
          </a:p>
          <a:p>
            <a:r>
              <a:rPr lang="en-GB" dirty="0"/>
              <a:t>Bruner? Spiral curriculum?</a:t>
            </a:r>
          </a:p>
          <a:p>
            <a:r>
              <a:rPr lang="en-GB" dirty="0"/>
              <a:t>Dewey – in the child’s real context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………………………………..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149466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592</TotalTime>
  <Words>585</Words>
  <Application>Microsoft Office PowerPoint</Application>
  <PresentationFormat>Widescreen</PresentationFormat>
  <Paragraphs>88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Trebuchet MS</vt:lpstr>
      <vt:lpstr>Wingdings 3</vt:lpstr>
      <vt:lpstr>Facet</vt:lpstr>
      <vt:lpstr>EAER7003  Young Children’s Learning</vt:lpstr>
      <vt:lpstr>Learning questions?</vt:lpstr>
      <vt:lpstr>Adult role questions?</vt:lpstr>
      <vt:lpstr>Different approaches / philosophies?</vt:lpstr>
      <vt:lpstr>Reggio Emilia</vt:lpstr>
      <vt:lpstr>Steiner-Waldorf</vt:lpstr>
      <vt:lpstr>Froebelian</vt:lpstr>
      <vt:lpstr>Montessori</vt:lpstr>
      <vt:lpstr>Sustained shared thinking</vt:lpstr>
      <vt:lpstr>Foundation Phase</vt:lpstr>
      <vt:lpstr>Lilian Katz</vt:lpstr>
      <vt:lpstr>Theory?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EAER7003  Young Children’s Learning</dc:title>
  <dc:creator>Glenda Tinney</dc:creator>
  <cp:lastModifiedBy>Ash Pennington</cp:lastModifiedBy>
  <cp:revision>4</cp:revision>
  <cp:lastPrinted>2017-10-19T16:28:40Z</cp:lastPrinted>
  <dcterms:created xsi:type="dcterms:W3CDTF">2017-10-18T08:45:06Z</dcterms:created>
  <dcterms:modified xsi:type="dcterms:W3CDTF">2019-10-09T16:50:41Z</dcterms:modified>
</cp:coreProperties>
</file>