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954DC9-B34F-C5E2-0A35-2BB9ECDAEADA}" v="175" dt="2026-06-19T13:01:53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62226" autoAdjust="0"/>
  </p:normalViewPr>
  <p:slideViewPr>
    <p:cSldViewPr snapToGrid="0">
      <p:cViewPr varScale="1">
        <p:scale>
          <a:sx n="48" d="100"/>
          <a:sy n="48" d="100"/>
        </p:scale>
        <p:origin x="203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0119F2-7D9E-40C4-9C02-91F0130BF4A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96428-2D59-4188-B122-D01DD4B983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093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04/31/contents" TargetMode="External"/><Relationship Id="rId3" Type="http://schemas.openxmlformats.org/officeDocument/2006/relationships/hyperlink" Target="https://lscpbirmingham.org.uk/" TargetMode="External"/><Relationship Id="rId7" Type="http://schemas.openxmlformats.org/officeDocument/2006/relationships/hyperlink" Target="https://www.legislation.gov.uk/ukpga/1989/41/contents" TargetMode="External"/><Relationship Id="rId12" Type="http://schemas.openxmlformats.org/officeDocument/2006/relationships/hyperlink" Target="https://assets.publishing.service.gov.uk/media/6141e34f8fa8f503bc665895/The_myth_of_invisible_men_safeguarding_children_under_1_from_non-accidental_injury_caused_by_male_carers.pdf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gmc-uk.org/professional-standards/the-professional-standards/protecting-children-and-young-people" TargetMode="External"/><Relationship Id="rId11" Type="http://schemas.openxmlformats.org/officeDocument/2006/relationships/hyperlink" Target="https://learning.nspcc.org.uk/child-abuse-and-neglect" TargetMode="External"/><Relationship Id="rId5" Type="http://schemas.openxmlformats.org/officeDocument/2006/relationships/hyperlink" Target="https://www.gov.uk/government/publications/working-together-to-safeguard-children--2" TargetMode="External"/><Relationship Id="rId10" Type="http://schemas.openxmlformats.org/officeDocument/2006/relationships/hyperlink" Target="https://www.nice.org.uk/guidance/ng225" TargetMode="External"/><Relationship Id="rId4" Type="http://schemas.openxmlformats.org/officeDocument/2006/relationships/hyperlink" Target="https://www.cdc.gov/aces/about/index.html" TargetMode="External"/><Relationship Id="rId9" Type="http://schemas.openxmlformats.org/officeDocument/2006/relationships/hyperlink" Target="https://www.nice.org.uk/guidance/cg89" TargetMode="Externa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04/31/contents" TargetMode="External"/><Relationship Id="rId3" Type="http://schemas.openxmlformats.org/officeDocument/2006/relationships/hyperlink" Target="https://lscpbirmingham.org.uk/" TargetMode="External"/><Relationship Id="rId7" Type="http://schemas.openxmlformats.org/officeDocument/2006/relationships/hyperlink" Target="https://www.legislation.gov.uk/ukpga/1989/41/contents" TargetMode="External"/><Relationship Id="rId12" Type="http://schemas.openxmlformats.org/officeDocument/2006/relationships/hyperlink" Target="https://assets.publishing.service.gov.uk/media/6141e34f8fa8f503bc665895/The_myth_of_invisible_men_safeguarding_children_under_1_from_non-accidental_injury_caused_by_male_carers.pdf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gmc-uk.org/professional-standards/the-professional-standards/protecting-children-and-young-people" TargetMode="External"/><Relationship Id="rId11" Type="http://schemas.openxmlformats.org/officeDocument/2006/relationships/hyperlink" Target="https://learning.nspcc.org.uk/child-abuse-and-neglect" TargetMode="External"/><Relationship Id="rId5" Type="http://schemas.openxmlformats.org/officeDocument/2006/relationships/hyperlink" Target="https://www.gov.uk/government/publications/working-together-to-safeguard-children--2" TargetMode="External"/><Relationship Id="rId10" Type="http://schemas.openxmlformats.org/officeDocument/2006/relationships/hyperlink" Target="https://www.nice.org.uk/guidance/ng225" TargetMode="External"/><Relationship Id="rId4" Type="http://schemas.openxmlformats.org/officeDocument/2006/relationships/hyperlink" Target="https://www.cdc.gov/aces/about/index.html" TargetMode="External"/><Relationship Id="rId9" Type="http://schemas.openxmlformats.org/officeDocument/2006/relationships/hyperlink" Target="https://www.nice.org.uk/guidance/cg89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 b="1" dirty="0"/>
              <a:t>References by </a:t>
            </a:r>
            <a:r>
              <a:rPr lang="en-US"/>
              <a:t>Sunitha Peeter as General Practitioner (GP)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br>
              <a:rPr lang="en-US" b="1" dirty="0">
                <a:ea typeface="Calibri"/>
                <a:cs typeface="+mn-lt"/>
              </a:rPr>
            </a:br>
            <a:r>
              <a:rPr lang="en-US"/>
              <a:t>Birmingham Safeguarding Children Partnership. (2026). </a:t>
            </a:r>
            <a:r>
              <a:rPr lang="en-US" i="1" dirty="0"/>
              <a:t>Home - Birmingham Safeguarding Children Partnership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https://lscpbirmingham.org.uk/</a:t>
            </a:r>
            <a:r>
              <a:rPr lang="en-US" dirty="0"/>
              <a:t> [Accessed 1 June 2026].</a:t>
            </a:r>
            <a:endParaRPr lang="en-US" dirty="0">
              <a:ea typeface="Calibri"/>
              <a:cs typeface="Calibri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Briggs, E.C., Brownlow, B.N., Hargrove, S., Dinizulu, S.M., Tunno, A.M. and Woods-Jaeger, B., (2023). Historical and racial trauma: Adverse childhood experiences (ACEs) and Black Americans. In </a:t>
            </a:r>
            <a:r>
              <a:rPr lang="en-US" i="1"/>
              <a:t>Handbook of Adverse Childhood Experiences: A Framework for Collaborative Health Promotion</a:t>
            </a:r>
            <a:r>
              <a:rPr lang="en-US"/>
              <a:t> (pp. 153-165). Cham: Springer International Publishing.</a:t>
            </a:r>
            <a:endParaRPr lang="en-US">
              <a:cs typeface="+mn-lt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CDC (2026). </a:t>
            </a:r>
            <a:r>
              <a:rPr lang="en-US" i="1"/>
              <a:t>About Adverse Childhood Experiences</a:t>
            </a:r>
            <a:r>
              <a:rPr lang="en-US"/>
              <a:t>. [online] Adverse Childhood Experiences (ACEs). Available at: </a:t>
            </a:r>
            <a:r>
              <a:rPr lang="en-US" dirty="0">
                <a:hlinkClick r:id="rId4"/>
              </a:rPr>
              <a:t>https://www.cdc.gov/aces/about/index.html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‌Chen, Y., Huang, C.C., Yang, M. and Wang, J., (2023). Relationship between adverse childhood experiences and resilience in college students in China. </a:t>
            </a:r>
            <a:r>
              <a:rPr lang="en-US" i="1"/>
              <a:t>Journal of family violence</a:t>
            </a:r>
            <a:r>
              <a:rPr lang="en-US"/>
              <a:t>, </a:t>
            </a:r>
            <a:r>
              <a:rPr lang="en-US" i="1"/>
              <a:t>38</a:t>
            </a:r>
            <a:r>
              <a:rPr lang="en-US"/>
              <a:t>(4), pp.623-632.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Department for Education (2023). </a:t>
            </a:r>
            <a:r>
              <a:rPr lang="en-US" i="1"/>
              <a:t>Working together to safeguard children</a:t>
            </a:r>
            <a:r>
              <a:rPr lang="en-US"/>
              <a:t>. [online] GOV.UK. Available at: </a:t>
            </a:r>
            <a:r>
              <a:rPr lang="en-US" dirty="0">
                <a:hlinkClick r:id="rId5"/>
              </a:rPr>
              <a:t>https://www.gov.uk/government/publications/working-together-to-safeguard-children--2</a:t>
            </a:r>
            <a:r>
              <a:rPr lang="en-US"/>
              <a:t> [Accessed 1 June 2026].</a:t>
            </a:r>
            <a:endParaRPr lang="en-US">
              <a:cs typeface="+mn-lt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Firmin, C., (2020). </a:t>
            </a:r>
            <a:r>
              <a:rPr lang="en-US" i="1" dirty="0"/>
              <a:t>Contextual safeguarding and child protection: Rewriting the rules</a:t>
            </a:r>
            <a:r>
              <a:rPr lang="en-US"/>
              <a:t>. Routledge. </a:t>
            </a:r>
            <a:endParaRPr lang="en-US">
              <a:cs typeface="+mn-lt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Gmc-uk.org. (2018). </a:t>
            </a:r>
            <a:r>
              <a:rPr lang="en-US" i="1"/>
              <a:t>Protecting children and young people</a:t>
            </a:r>
            <a:r>
              <a:rPr lang="en-US"/>
              <a:t>. [online] Available at: </a:t>
            </a:r>
            <a:r>
              <a:rPr lang="en-US" dirty="0">
                <a:hlinkClick r:id="rId6"/>
              </a:rPr>
              <a:t>https://www.gmc-uk.org/professional-standards/the-professional-standards/protecting-children-and-young-people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Legislation.gov.uk. (2026). </a:t>
            </a:r>
            <a:r>
              <a:rPr lang="en-US" i="1"/>
              <a:t>Children Act 1989</a:t>
            </a:r>
            <a:r>
              <a:rPr lang="en-US"/>
              <a:t>. [online] Available at: </a:t>
            </a:r>
            <a:r>
              <a:rPr lang="en-US" dirty="0">
                <a:hlinkClick r:id="rId7"/>
              </a:rPr>
              <a:t>https://www.legislation.gov.uk/ukpga/1989/41/contents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Legislation.gov.uk. (2026). </a:t>
            </a:r>
            <a:r>
              <a:rPr lang="en-US" i="1"/>
              <a:t>Children Act 2004</a:t>
            </a:r>
            <a:r>
              <a:rPr lang="en-US"/>
              <a:t>. [online] Available at: </a:t>
            </a:r>
            <a:r>
              <a:rPr lang="en-US" dirty="0">
                <a:hlinkClick r:id="rId8"/>
              </a:rPr>
              <a:t>https://www.legislation.gov.uk/ukpga/2004/31/contents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Lippard, E.T. and Nemeroff, C.B., (2023). The devastating clinical consequences of child abuse and neglect: increased disease vulnerability and poor treatment response in mood disorders. </a:t>
            </a:r>
            <a:r>
              <a:rPr lang="en-US" i="1"/>
              <a:t>American journal of psychiatry</a:t>
            </a:r>
            <a:r>
              <a:rPr lang="en-US"/>
              <a:t>, </a:t>
            </a:r>
            <a:r>
              <a:rPr lang="en-US" i="1"/>
              <a:t>180</a:t>
            </a:r>
            <a:r>
              <a:rPr lang="en-US"/>
              <a:t>(8), pp.548-564.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Nice.org.uk. (2009). </a:t>
            </a:r>
            <a:r>
              <a:rPr lang="en-US" i="1"/>
              <a:t>Overview | Child maltreatment: when to suspect maltreatment in under 18s | Guidance | NICE</a:t>
            </a:r>
            <a:r>
              <a:rPr lang="en-US"/>
              <a:t>. [online] Available at: </a:t>
            </a:r>
            <a:r>
              <a:rPr lang="en-US" dirty="0">
                <a:hlinkClick r:id="rId9"/>
              </a:rPr>
              <a:t>https://www.nice.org.uk/guidance/cg89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Nice.org.uk. (2022). </a:t>
            </a:r>
            <a:r>
              <a:rPr lang="en-US" i="1"/>
              <a:t>Overview | Self-harm: assessment, management and preventing recurrence | Guidance | NICE</a:t>
            </a:r>
            <a:r>
              <a:rPr lang="en-US"/>
              <a:t>. [online] Available at: </a:t>
            </a:r>
            <a:r>
              <a:rPr lang="en-US" dirty="0">
                <a:hlinkClick r:id="rId10"/>
              </a:rPr>
              <a:t>https://www.nice.org.uk/guidance/ng225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‌NSPCC Learning. (2026). </a:t>
            </a:r>
            <a:r>
              <a:rPr lang="en-US" i="1"/>
              <a:t>Child abuse and neglect | NSPCC Learning</a:t>
            </a:r>
            <a:r>
              <a:rPr lang="en-US"/>
              <a:t>. [online] Available at: </a:t>
            </a:r>
            <a:r>
              <a:rPr lang="en-US" dirty="0">
                <a:hlinkClick r:id="rId11"/>
              </a:rPr>
              <a:t>https://learning.nspcc.org.uk/child-abuse-and-neglect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Sidebotham, P., (2025). How Safe Is Your Church? What Can We Learn From Children and Young People About Safeguarding in the Church of England?. </a:t>
            </a:r>
            <a:r>
              <a:rPr lang="en-US" i="1"/>
              <a:t>Child Abuse Review</a:t>
            </a:r>
            <a:r>
              <a:rPr lang="en-US"/>
              <a:t>, </a:t>
            </a:r>
            <a:r>
              <a:rPr lang="en-US" i="1"/>
              <a:t>34</a:t>
            </a:r>
            <a:r>
              <a:rPr lang="en-US"/>
              <a:t>(6), p.e70082.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Tarleton, B. and Turney, D., (2020). Understanding ‘successful practice/s’ with parents with learning difficulties when there are concerns about child neglect: The contribution of social practice theory. </a:t>
            </a:r>
            <a:r>
              <a:rPr lang="en-US" i="1"/>
              <a:t>Child Indicators Research</a:t>
            </a:r>
            <a:r>
              <a:rPr lang="en-US"/>
              <a:t>, </a:t>
            </a:r>
            <a:r>
              <a:rPr lang="en-US" i="1"/>
              <a:t>13</a:t>
            </a:r>
            <a:r>
              <a:rPr lang="en-US"/>
              <a:t>(2), pp.387-409.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The Child Safeguarding Practice Review Panel (2021). </a:t>
            </a:r>
            <a:r>
              <a:rPr lang="en-US" i="1"/>
              <a:t>“The Myth of Invisible Men” Safeguarding children under 1 from non-accidental injury caused by male carers</a:t>
            </a:r>
            <a:r>
              <a:rPr lang="en-US"/>
              <a:t>. [online] Available at: </a:t>
            </a:r>
            <a:r>
              <a:rPr lang="en-US" dirty="0">
                <a:hlinkClick r:id="rId12"/>
              </a:rPr>
              <a:t>https://assets.publishing.service.gov.uk/media/6141e34f8fa8f503bc665895/The_myth_of_invisible_men_safeguarding_children_under_1_from_non-accidental_injury_caused_by_male_carers.pdf</a:t>
            </a:r>
            <a:r>
              <a:rPr lang="en-US" dirty="0"/>
              <a:t>. </a:t>
            </a:r>
            <a:endParaRPr lang="en-US" dirty="0">
              <a:ea typeface="Calibri"/>
              <a:cs typeface="Calibri"/>
            </a:endParaRPr>
          </a:p>
          <a:p>
            <a:pPr algn="just"/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96428-2D59-4188-B122-D01DD4B983D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4404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7925DF-37F4-C482-1C39-D3D6F12C0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18F1E-98DD-61C3-702B-BBC8556D0D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4591D-0196-9AEF-2912-E532823149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 b="1" dirty="0"/>
              <a:t>References by </a:t>
            </a:r>
            <a:r>
              <a:rPr lang="en-US"/>
              <a:t>Sunitha Peeter as General Practitioner (GP)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br>
              <a:rPr lang="en-US" b="1" dirty="0">
                <a:ea typeface="Calibri"/>
                <a:cs typeface="+mn-lt"/>
              </a:rPr>
            </a:br>
            <a:r>
              <a:rPr lang="en-US"/>
              <a:t>Birmingham Safeguarding Children Partnership. (2026). </a:t>
            </a:r>
            <a:r>
              <a:rPr lang="en-US" i="1" dirty="0"/>
              <a:t>Home - Birmingham Safeguarding Children Partnership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https://lscpbirmingham.org.uk/</a:t>
            </a:r>
            <a:r>
              <a:rPr lang="en-US" dirty="0"/>
              <a:t> [Accessed 1 June 2026].</a:t>
            </a:r>
            <a:endParaRPr lang="en-US" dirty="0">
              <a:ea typeface="Calibri"/>
              <a:cs typeface="Calibri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Briggs, E.C., Brownlow, B.N., Hargrove, S., Dinizulu, S.M., Tunno, A.M. and Woods-Jaeger, B., (2023). Historical and racial trauma: Adverse childhood experiences (ACEs) and Black Americans. In </a:t>
            </a:r>
            <a:r>
              <a:rPr lang="en-US" i="1"/>
              <a:t>Handbook of Adverse Childhood Experiences: A Framework for Collaborative Health Promotion</a:t>
            </a:r>
            <a:r>
              <a:rPr lang="en-US"/>
              <a:t> (pp. 153-165). Cham: Springer International Publishing.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CDC (2026). </a:t>
            </a:r>
            <a:r>
              <a:rPr lang="en-US" i="1"/>
              <a:t>About Adverse Childhood Experiences</a:t>
            </a:r>
            <a:r>
              <a:rPr lang="en-US"/>
              <a:t>. [online] Adverse Childhood Experiences (ACEs). Available at: </a:t>
            </a:r>
            <a:r>
              <a:rPr lang="en-US" dirty="0">
                <a:hlinkClick r:id="rId4"/>
              </a:rPr>
              <a:t>https://www.cdc.gov/aces/about/index.html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‌Chen, Y., Huang, C.C., Yang, M. and Wang, J., (2023). Relationship between adverse childhood experiences and resilience in college students in China. </a:t>
            </a:r>
            <a:r>
              <a:rPr lang="en-US" i="1"/>
              <a:t>Journal of family violence</a:t>
            </a:r>
            <a:r>
              <a:rPr lang="en-US"/>
              <a:t>, </a:t>
            </a:r>
            <a:r>
              <a:rPr lang="en-US" i="1"/>
              <a:t>38</a:t>
            </a:r>
            <a:r>
              <a:rPr lang="en-US"/>
              <a:t>(4), pp.623-632.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Department for Education (2023). </a:t>
            </a:r>
            <a:r>
              <a:rPr lang="en-US" i="1"/>
              <a:t>Working together to safeguard children</a:t>
            </a:r>
            <a:r>
              <a:rPr lang="en-US"/>
              <a:t>. [online] GOV.UK. Available at: </a:t>
            </a:r>
            <a:r>
              <a:rPr lang="en-US" dirty="0">
                <a:hlinkClick r:id="rId5"/>
              </a:rPr>
              <a:t>https://www.gov.uk/government/publications/working-together-to-safeguard-children--2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Firmin, C., (2020(. </a:t>
            </a:r>
            <a:r>
              <a:rPr lang="en-US" i="1"/>
              <a:t>Contextual safeguarding and child protection: Rewriting the rules</a:t>
            </a:r>
            <a:r>
              <a:rPr lang="en-US"/>
              <a:t>. Routledge.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Gmc-uk.org. (2018). </a:t>
            </a:r>
            <a:r>
              <a:rPr lang="en-US" i="1"/>
              <a:t>Protecting children and young people</a:t>
            </a:r>
            <a:r>
              <a:rPr lang="en-US"/>
              <a:t>. [online] Available at: </a:t>
            </a:r>
            <a:r>
              <a:rPr lang="en-US" dirty="0">
                <a:hlinkClick r:id="rId6"/>
              </a:rPr>
              <a:t>https://www.gmc-uk.org/professional-standards/the-professional-standards/protecting-children-and-young-people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Legislation.gov.uk. (2026). </a:t>
            </a:r>
            <a:r>
              <a:rPr lang="en-US" i="1"/>
              <a:t>Children Act 1989</a:t>
            </a:r>
            <a:r>
              <a:rPr lang="en-US"/>
              <a:t>. [online] Available at: </a:t>
            </a:r>
            <a:r>
              <a:rPr lang="en-US" dirty="0">
                <a:hlinkClick r:id="rId7"/>
              </a:rPr>
              <a:t>https://www.legislation.gov.uk/ukpga/1989/41/contents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Legislation.gov.uk. (2026). </a:t>
            </a:r>
            <a:r>
              <a:rPr lang="en-US" i="1"/>
              <a:t>Children Act 2004</a:t>
            </a:r>
            <a:r>
              <a:rPr lang="en-US"/>
              <a:t>. [online] Available at: </a:t>
            </a:r>
            <a:r>
              <a:rPr lang="en-US" dirty="0">
                <a:hlinkClick r:id="rId8"/>
              </a:rPr>
              <a:t>https://www.legislation.gov.uk/ukpga/2004/31/contents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Lippard, E.T. and Nemeroff, C.B., (2023). The devastating clinical consequences of child abuse and neglect: increased disease vulnerability and poor treatment response in mood disorders. </a:t>
            </a:r>
            <a:r>
              <a:rPr lang="en-US" i="1"/>
              <a:t>American journal of psychiatry</a:t>
            </a:r>
            <a:r>
              <a:rPr lang="en-US"/>
              <a:t>, </a:t>
            </a:r>
            <a:r>
              <a:rPr lang="en-US" i="1"/>
              <a:t>180</a:t>
            </a:r>
            <a:r>
              <a:rPr lang="en-US"/>
              <a:t>(8), pp.548-564.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Nice.org.uk. (2009). </a:t>
            </a:r>
            <a:r>
              <a:rPr lang="en-US" i="1"/>
              <a:t>Overview | Child maltreatment: when to suspect maltreatment in under 18s | Guidance | NICE</a:t>
            </a:r>
            <a:r>
              <a:rPr lang="en-US"/>
              <a:t>. [online] Available at: </a:t>
            </a:r>
            <a:r>
              <a:rPr lang="en-US" dirty="0">
                <a:hlinkClick r:id="rId9"/>
              </a:rPr>
              <a:t>https://www.nice.org.uk/guidance/cg89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Nice.org.uk. (2022). </a:t>
            </a:r>
            <a:r>
              <a:rPr lang="en-US" i="1"/>
              <a:t>Overview | Self-harm: assessment, management and preventing recurrence | Guidance | NICE</a:t>
            </a:r>
            <a:r>
              <a:rPr lang="en-US"/>
              <a:t>. [online] Available at: </a:t>
            </a:r>
            <a:r>
              <a:rPr lang="en-US" dirty="0">
                <a:hlinkClick r:id="rId10"/>
              </a:rPr>
              <a:t>https://www.nice.org.uk/guidance/ng225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‌NSPCC Learning. (2026). </a:t>
            </a:r>
            <a:r>
              <a:rPr lang="en-US" i="1"/>
              <a:t>Child abuse and neglect | NSPCC Learning</a:t>
            </a:r>
            <a:r>
              <a:rPr lang="en-US"/>
              <a:t>. [online] Available at: </a:t>
            </a:r>
            <a:r>
              <a:rPr lang="en-US" dirty="0">
                <a:hlinkClick r:id="rId11"/>
              </a:rPr>
              <a:t>https://learning.nspcc.org.uk/child-abuse-and-neglect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Sidebotham, P., (2025). How Safe Is Your Church? What Can We Learn From Children and Young People About Safeguarding in the Church of England?. </a:t>
            </a:r>
            <a:r>
              <a:rPr lang="en-US" i="1"/>
              <a:t>Child Abuse Review</a:t>
            </a:r>
            <a:r>
              <a:rPr lang="en-US"/>
              <a:t>, </a:t>
            </a:r>
            <a:r>
              <a:rPr lang="en-US" i="1"/>
              <a:t>34</a:t>
            </a:r>
            <a:r>
              <a:rPr lang="en-US"/>
              <a:t>(6), p.e70082.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Tarleton, B. and Turney, D., (2020). Understanding ‘successful practice/s’ with parents with learning difficulties when there are concerns about child neglect: The contribution of social practice theory. </a:t>
            </a:r>
            <a:r>
              <a:rPr lang="en-US" i="1"/>
              <a:t>Child Indicators Research</a:t>
            </a:r>
            <a:r>
              <a:rPr lang="en-US"/>
              <a:t>, </a:t>
            </a:r>
            <a:r>
              <a:rPr lang="en-US" i="1"/>
              <a:t>13</a:t>
            </a:r>
            <a:r>
              <a:rPr lang="en-US"/>
              <a:t>(2), pp.387-409.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The Child Safeguarding Practice Review Panel (2021). </a:t>
            </a:r>
            <a:r>
              <a:rPr lang="en-US" i="1"/>
              <a:t>“The Myth of Invisible Men” Safeguarding children under 1 from non-accidental injury caused by male carers</a:t>
            </a:r>
            <a:r>
              <a:rPr lang="en-US"/>
              <a:t>. [online] Available at: </a:t>
            </a:r>
            <a:r>
              <a:rPr lang="en-US" dirty="0">
                <a:hlinkClick r:id="rId12"/>
              </a:rPr>
              <a:t>https://assets.publishing.service.gov.uk/media/6141e34f8fa8f503bc665895/The_myth_of_invisible_men_safeguarding_children_under_1_from_non-accidental_injury_caused_by_male_carers.pdf</a:t>
            </a:r>
            <a:r>
              <a:rPr lang="en-US" dirty="0"/>
              <a:t>. </a:t>
            </a:r>
            <a:endParaRPr lang="en-US" dirty="0">
              <a:ea typeface="Calibri"/>
              <a:cs typeface="Calibri"/>
            </a:endParaRPr>
          </a:p>
          <a:p>
            <a:pPr algn="just"/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5C2211-54FC-6019-63B1-999C71CC3B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96428-2D59-4188-B122-D01DD4B983D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427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906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261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64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756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5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398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763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571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346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983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138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5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04/31/contents" TargetMode="External"/><Relationship Id="rId3" Type="http://schemas.openxmlformats.org/officeDocument/2006/relationships/hyperlink" Target="https://lscpbirmingham.org.uk/" TargetMode="External"/><Relationship Id="rId7" Type="http://schemas.openxmlformats.org/officeDocument/2006/relationships/hyperlink" Target="https://www.legislation.gov.uk/ukpga/1989/41/content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mc-uk.org/professional-standards/the-professional-standards/protecting-children-and-young-people" TargetMode="External"/><Relationship Id="rId11" Type="http://schemas.openxmlformats.org/officeDocument/2006/relationships/hyperlink" Target="https://learning.nspcc.org.uk/child-abuse-and-neglect" TargetMode="External"/><Relationship Id="rId5" Type="http://schemas.openxmlformats.org/officeDocument/2006/relationships/hyperlink" Target="https://www.gov.uk/government/publications/working-together-to-safeguard-children--2" TargetMode="External"/><Relationship Id="rId10" Type="http://schemas.openxmlformats.org/officeDocument/2006/relationships/hyperlink" Target="https://www.nice.org.uk/guidance/ng225" TargetMode="External"/><Relationship Id="rId4" Type="http://schemas.openxmlformats.org/officeDocument/2006/relationships/hyperlink" Target="https://www.cdc.gov/aces/about/index.html" TargetMode="External"/><Relationship Id="rId9" Type="http://schemas.openxmlformats.org/officeDocument/2006/relationships/hyperlink" Target="https://www.nice.org.uk/guidance/cg89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6141e34f8fa8f503bc665895/The_myth_of_invisible_men_safeguarding_children_under_1_from_non-accidental_injury_caused_by_male_carers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6772" y="1211540"/>
            <a:ext cx="9144000" cy="685800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latin typeface="Agency FB" panose="020B0503020202020204" pitchFamily="34" charset="0"/>
              </a:rPr>
              <a:t>Child Safeguarding Practice Review: Adult A and Child A</a:t>
            </a:r>
            <a:endParaRPr lang="en-US" sz="4000" b="1">
              <a:latin typeface="Agency FB" panose="020B0503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537" y="2066944"/>
            <a:ext cx="9155206" cy="2510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dirty="0">
                <a:latin typeface="Arial"/>
                <a:cs typeface="Arial"/>
              </a:rPr>
              <a:t>Birmingham Safeguarding Children Partnership (2023)</a:t>
            </a:r>
          </a:p>
          <a:p>
            <a:pPr algn="just"/>
            <a:r>
              <a:rPr lang="en-US" dirty="0">
                <a:latin typeface="Arial"/>
                <a:cs typeface="Arial"/>
              </a:rPr>
              <a:t>Module: [Protecting and Supporting Families in Health and Care / BMHP5021]</a:t>
            </a:r>
          </a:p>
          <a:p>
            <a:pPr algn="just"/>
            <a:r>
              <a:rPr lang="en-US" dirty="0">
                <a:latin typeface="Arial"/>
                <a:cs typeface="Arial"/>
              </a:rPr>
              <a:t>Assessment: Multi-Agency Case Review Discussion</a:t>
            </a:r>
          </a:p>
          <a:p>
            <a:pPr algn="just"/>
            <a:r>
              <a:rPr lang="en-US">
                <a:latin typeface="Arial"/>
                <a:cs typeface="Arial"/>
              </a:rPr>
              <a:t>Professional Role: General Practitioner (GP)                                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A67E73-E502-4916-309A-480B94EC4F24}"/>
              </a:ext>
            </a:extLst>
          </p:cNvPr>
          <p:cNvSpPr txBox="1"/>
          <p:nvPr/>
        </p:nvSpPr>
        <p:spPr>
          <a:xfrm>
            <a:off x="3045" y="4918592"/>
            <a:ext cx="800573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ea typeface="+mn-lt"/>
                <a:cs typeface="Arial"/>
              </a:rPr>
              <a:t>Presented by: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Arial"/>
              </a:rPr>
              <a:t>Sunitha </a:t>
            </a:r>
            <a:r>
              <a:rPr lang="en-US" sz="2000">
                <a:latin typeface="Arial"/>
                <a:ea typeface="+mn-lt"/>
                <a:cs typeface="Arial"/>
              </a:rPr>
              <a:t>Peeter </a:t>
            </a:r>
            <a:r>
              <a:rPr lang="en-US" sz="2000" b="1">
                <a:latin typeface="Arial"/>
                <a:ea typeface="+mn-lt"/>
                <a:cs typeface="Arial"/>
              </a:rPr>
              <a:t>(</a:t>
            </a:r>
            <a:r>
              <a:rPr lang="en-US" sz="2000" b="1">
                <a:ea typeface="+mn-lt"/>
                <a:cs typeface="+mn-lt"/>
              </a:rPr>
              <a:t>2421161</a:t>
            </a:r>
            <a:r>
              <a:rPr lang="en-US" sz="2000" b="1">
                <a:latin typeface="Calibri"/>
                <a:ea typeface="+mn-lt"/>
                <a:cs typeface="Calibri"/>
              </a:rPr>
              <a:t>)</a:t>
            </a:r>
            <a:r>
              <a:rPr lang="en-US" sz="2000" dirty="0">
                <a:latin typeface="Calibri"/>
                <a:ea typeface="+mn-lt"/>
                <a:cs typeface="Calibri"/>
              </a:rPr>
              <a:t> </a:t>
            </a:r>
            <a:r>
              <a:rPr lang="en-US" sz="2000">
                <a:latin typeface="Arial"/>
                <a:ea typeface="+mn-lt"/>
                <a:cs typeface="Arial"/>
              </a:rPr>
              <a:t>: General</a:t>
            </a:r>
            <a:r>
              <a:rPr lang="en-US" sz="2000" dirty="0">
                <a:latin typeface="Arial"/>
                <a:ea typeface="+mn-lt"/>
                <a:cs typeface="Arial"/>
              </a:rPr>
              <a:t> Practitioner (GP)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Asia Bakari: Social Worker            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Abraham: Police Officer           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Svetlana: Teacher </a:t>
            </a:r>
            <a:endParaRPr lang="en-US" sz="2000">
              <a:latin typeface="Arial"/>
              <a:cs typeface="Arial"/>
            </a:endParaRPr>
          </a:p>
        </p:txBody>
      </p:sp>
      <p:pic>
        <p:nvPicPr>
          <p:cNvPr id="6" name="Picture 5" descr="A black and yellow logo&#10;&#10;AI-generated content may be incorrect.">
            <a:extLst>
              <a:ext uri="{FF2B5EF4-FFF2-40B4-BE49-F238E27FC236}">
                <a16:creationId xmlns:a16="http://schemas.microsoft.com/office/drawing/2014/main" id="{3440415F-33C0-4E50-BACF-706CA01E20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45" b="11158"/>
          <a:stretch>
            <a:fillRect/>
          </a:stretch>
        </p:blipFill>
        <p:spPr>
          <a:xfrm>
            <a:off x="4170742" y="6167"/>
            <a:ext cx="2981274" cy="12109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295923-8D87-8C2E-7DC4-5093CC6ADE7C}"/>
              </a:ext>
            </a:extLst>
          </p:cNvPr>
          <p:cNvSpPr txBox="1"/>
          <p:nvPr/>
        </p:nvSpPr>
        <p:spPr>
          <a:xfrm>
            <a:off x="153958" y="4239507"/>
            <a:ext cx="60483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"/>
                <a:ea typeface="Calibri"/>
                <a:cs typeface="Arial"/>
              </a:rPr>
              <a:t>Module </a:t>
            </a:r>
            <a:r>
              <a:rPr lang="en-US" sz="2400">
                <a:latin typeface="Arial"/>
                <a:ea typeface="+mn-lt"/>
                <a:cs typeface="Arial"/>
              </a:rPr>
              <a:t>Lecturer </a:t>
            </a:r>
            <a:r>
              <a:rPr lang="en-US" sz="2400">
                <a:latin typeface="Arial"/>
                <a:ea typeface="Calibri"/>
                <a:cs typeface="Arial"/>
              </a:rPr>
              <a:t>: Dr </a:t>
            </a:r>
            <a:r>
              <a:rPr lang="en-US" sz="2400">
                <a:latin typeface="Arial"/>
                <a:ea typeface="+mn-lt"/>
                <a:cs typeface="Arial"/>
              </a:rPr>
              <a:t>Robert Nartowski</a:t>
            </a:r>
            <a:endParaRPr lang="en-US" sz="2400" dirty="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9336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487" y="0"/>
            <a:ext cx="10515600" cy="57213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>
                <a:latin typeface="Arial"/>
                <a:cs typeface="Arial"/>
              </a:rPr>
              <a:t> References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B3B743-3CF0-E598-CEB1-2CEC3A09D320}"/>
              </a:ext>
            </a:extLst>
          </p:cNvPr>
          <p:cNvSpPr txBox="1"/>
          <p:nvPr/>
        </p:nvSpPr>
        <p:spPr>
          <a:xfrm>
            <a:off x="39159" y="575450"/>
            <a:ext cx="12155608" cy="64017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endParaRPr lang="en-US" sz="1100" dirty="0"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Birmingham Safeguarding Children Partnership. (2026). </a:t>
            </a:r>
            <a:r>
              <a:rPr lang="en-US" sz="1100" i="1">
                <a:latin typeface="Arial"/>
                <a:ea typeface="+mn-lt"/>
                <a:cs typeface="Arial"/>
              </a:rPr>
              <a:t>Home - Birmingham Safeguarding Children Partnership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3"/>
              </a:rPr>
              <a:t>https://lscpbirmingham.org.uk/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Briggs, E.C., Brownlow, B.N., Hargrove, S., Dinizulu, S.M., Tunno, A.M. and Woods-Jaeger, B., (2023). Historical and racial trauma: Adverse childhood experiences (ACEs) and Black Americans. In </a:t>
            </a:r>
            <a:r>
              <a:rPr lang="en-US" sz="1100" i="1">
                <a:latin typeface="Arial"/>
                <a:ea typeface="+mn-lt"/>
                <a:cs typeface="Arial"/>
              </a:rPr>
              <a:t>Handbook of Adverse Childhood Experiences: A Framework for Collaborative Health Promotion</a:t>
            </a:r>
            <a:r>
              <a:rPr lang="en-US" sz="1100">
                <a:latin typeface="Arial"/>
                <a:ea typeface="+mn-lt"/>
                <a:cs typeface="Arial"/>
              </a:rPr>
              <a:t> (pp. 153-165). Cham: Springer International Publishing.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CDC (2026). </a:t>
            </a:r>
            <a:r>
              <a:rPr lang="en-US" sz="1100" i="1">
                <a:latin typeface="Arial"/>
                <a:ea typeface="+mn-lt"/>
                <a:cs typeface="Arial"/>
              </a:rPr>
              <a:t>About Adverse Childhood Experiences</a:t>
            </a:r>
            <a:r>
              <a:rPr lang="en-US" sz="1100">
                <a:latin typeface="Arial"/>
                <a:ea typeface="+mn-lt"/>
                <a:cs typeface="Arial"/>
              </a:rPr>
              <a:t>. [online] Adverse Childhood Experiences (ACEs).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4"/>
              </a:rPr>
              <a:t>https://www.cdc.gov/aces/about/index.html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‌Chen, Y., Huang, C.C., Yang, M. and Wang, J., (2023). Relationship between adverse childhood experiences and resilience in college students in China. </a:t>
            </a:r>
            <a:r>
              <a:rPr lang="en-US" sz="1100" i="1">
                <a:latin typeface="Arial"/>
                <a:ea typeface="+mn-lt"/>
                <a:cs typeface="Arial"/>
              </a:rPr>
              <a:t>Journal of family violence</a:t>
            </a:r>
            <a:r>
              <a:rPr lang="en-US" sz="1100">
                <a:latin typeface="Arial"/>
                <a:ea typeface="+mn-lt"/>
                <a:cs typeface="Arial"/>
              </a:rPr>
              <a:t>, </a:t>
            </a:r>
            <a:r>
              <a:rPr lang="en-US" sz="1100" i="1">
                <a:latin typeface="Arial"/>
                <a:ea typeface="+mn-lt"/>
                <a:cs typeface="Arial"/>
              </a:rPr>
              <a:t>38</a:t>
            </a:r>
            <a:r>
              <a:rPr lang="en-US" sz="1100">
                <a:latin typeface="Arial"/>
                <a:ea typeface="+mn-lt"/>
                <a:cs typeface="Arial"/>
              </a:rPr>
              <a:t>(4), pp.623-632.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Department for Education (2023). </a:t>
            </a:r>
            <a:r>
              <a:rPr lang="en-US" sz="1100" i="1">
                <a:latin typeface="Arial"/>
                <a:ea typeface="+mn-lt"/>
                <a:cs typeface="Arial"/>
              </a:rPr>
              <a:t>Working together to safeguard children</a:t>
            </a:r>
            <a:r>
              <a:rPr lang="en-US" sz="1100">
                <a:latin typeface="Arial"/>
                <a:ea typeface="+mn-lt"/>
                <a:cs typeface="Arial"/>
              </a:rPr>
              <a:t>. [online] GOV.UK.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5"/>
              </a:rPr>
              <a:t>https://www.gov.uk/government/publications/working-together-to-safeguard-children--2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Firmin, C., (2020). </a:t>
            </a:r>
            <a:r>
              <a:rPr lang="en-US" sz="1100" i="1" dirty="0">
                <a:latin typeface="Arial"/>
                <a:ea typeface="+mn-lt"/>
                <a:cs typeface="Arial"/>
              </a:rPr>
              <a:t>Contextual safeguarding and child protection: Rewriting the rules</a:t>
            </a:r>
            <a:r>
              <a:rPr lang="en-US" sz="1100" dirty="0">
                <a:latin typeface="Arial"/>
                <a:ea typeface="+mn-lt"/>
                <a:cs typeface="Arial"/>
              </a:rPr>
              <a:t>. Routledge. </a:t>
            </a:r>
            <a:endParaRPr lang="en-US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Gmc-uk.org. (2018). </a:t>
            </a:r>
            <a:r>
              <a:rPr lang="en-US" sz="1100" i="1">
                <a:latin typeface="Arial"/>
                <a:ea typeface="+mn-lt"/>
                <a:cs typeface="Arial"/>
              </a:rPr>
              <a:t>Protecting children and young people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6"/>
              </a:rPr>
              <a:t>https://www.gmc-uk.org/professional-standards/the-professional-standards/protecting-children-and-young-people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Legislation.gov.uk. (2026). </a:t>
            </a:r>
            <a:r>
              <a:rPr lang="en-US" sz="1100" i="1">
                <a:latin typeface="Arial"/>
                <a:ea typeface="+mn-lt"/>
                <a:cs typeface="Arial"/>
              </a:rPr>
              <a:t>Children Act 1989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7"/>
              </a:rPr>
              <a:t>https://www.legislation.gov.uk/ukpga/1989/41/contents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Legislation.gov.uk. (2026). </a:t>
            </a:r>
            <a:r>
              <a:rPr lang="en-US" sz="1100" i="1">
                <a:latin typeface="Arial"/>
                <a:ea typeface="+mn-lt"/>
                <a:cs typeface="Arial"/>
              </a:rPr>
              <a:t>Children Act 2004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8"/>
              </a:rPr>
              <a:t>https://www.legislation.gov.uk/ukpga/2004/31/contents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Lippard, E.T. and Nemeroff, C.B., (2023). The devastating clinical consequences of child abuse and neglect: increased disease vulnerability and poor treatment response in mood disorders. </a:t>
            </a:r>
            <a:r>
              <a:rPr lang="en-US" sz="1100" i="1">
                <a:latin typeface="Arial"/>
                <a:ea typeface="+mn-lt"/>
                <a:cs typeface="Arial"/>
              </a:rPr>
              <a:t>American journal of psychiatry</a:t>
            </a:r>
            <a:r>
              <a:rPr lang="en-US" sz="1100">
                <a:latin typeface="Arial"/>
                <a:ea typeface="+mn-lt"/>
                <a:cs typeface="Arial"/>
              </a:rPr>
              <a:t>, </a:t>
            </a:r>
            <a:r>
              <a:rPr lang="en-US" sz="1100" i="1">
                <a:latin typeface="Arial"/>
                <a:ea typeface="+mn-lt"/>
                <a:cs typeface="Arial"/>
              </a:rPr>
              <a:t>180</a:t>
            </a:r>
            <a:r>
              <a:rPr lang="en-US" sz="1100">
                <a:latin typeface="Arial"/>
                <a:ea typeface="+mn-lt"/>
                <a:cs typeface="Arial"/>
              </a:rPr>
              <a:t>(8), pp.548-564.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Nice.org.uk. (2009). </a:t>
            </a:r>
            <a:r>
              <a:rPr lang="en-US" sz="1100" i="1">
                <a:latin typeface="Arial"/>
                <a:ea typeface="+mn-lt"/>
                <a:cs typeface="Arial"/>
              </a:rPr>
              <a:t>Overview | Child maltreatment: when to suspect maltreatment in under 18s | Guidance | NICE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9"/>
              </a:rPr>
              <a:t>https://www.nice.org.uk/guidance/cg89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Nice.org.uk. (2022). </a:t>
            </a:r>
            <a:r>
              <a:rPr lang="en-US" sz="1100" i="1">
                <a:latin typeface="Arial"/>
                <a:ea typeface="+mn-lt"/>
                <a:cs typeface="Arial"/>
              </a:rPr>
              <a:t>Overview | Self-harm: assessment, management and preventing recurrence | Guidance | NICE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10"/>
              </a:rPr>
              <a:t>https://www.nice.org.uk/guidance/ng225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‌NSPCC Learning. (2026). </a:t>
            </a:r>
            <a:r>
              <a:rPr lang="en-US" sz="1100" i="1">
                <a:latin typeface="Arial"/>
                <a:ea typeface="+mn-lt"/>
                <a:cs typeface="Arial"/>
              </a:rPr>
              <a:t>Child abuse and neglect | NSPCC Learning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11"/>
              </a:rPr>
              <a:t>https://learning.nspcc.org.uk/child-abuse-and-neglect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Sidebotham, P., (2025). How Safe Is Your Church? What Can We Learn From Children and Young People About Safeguarding in the Church of England?. </a:t>
            </a:r>
            <a:r>
              <a:rPr lang="en-US" sz="1100" i="1">
                <a:latin typeface="Arial"/>
                <a:ea typeface="+mn-lt"/>
                <a:cs typeface="Arial"/>
              </a:rPr>
              <a:t>Child Abuse Review</a:t>
            </a:r>
            <a:r>
              <a:rPr lang="en-US" sz="1100">
                <a:latin typeface="Arial"/>
                <a:ea typeface="+mn-lt"/>
                <a:cs typeface="Arial"/>
              </a:rPr>
              <a:t>, </a:t>
            </a:r>
            <a:r>
              <a:rPr lang="en-US" sz="1100" i="1">
                <a:latin typeface="Arial"/>
                <a:ea typeface="+mn-lt"/>
                <a:cs typeface="Arial"/>
              </a:rPr>
              <a:t>34</a:t>
            </a:r>
            <a:r>
              <a:rPr lang="en-US" sz="1100">
                <a:latin typeface="Arial"/>
                <a:ea typeface="+mn-lt"/>
                <a:cs typeface="Arial"/>
              </a:rPr>
              <a:t>(6), p.e70082. </a:t>
            </a:r>
            <a:endParaRPr lang="en-US" sz="1100">
              <a:latin typeface="Arial"/>
              <a:cs typeface="Arial"/>
            </a:endParaRPr>
          </a:p>
          <a:p>
            <a:endParaRPr lang="en-US" sz="1100" dirty="0">
              <a:latin typeface="Arial"/>
              <a:ea typeface="Calibri"/>
              <a:cs typeface="Arial"/>
            </a:endParaRPr>
          </a:p>
          <a:p>
            <a:pPr marL="171450" indent="-171450" algn="r">
              <a:buFont typeface="Arial"/>
              <a:buChar char="•"/>
            </a:pPr>
            <a:r>
              <a:rPr lang="en-US" sz="1100" i="1" dirty="0">
                <a:latin typeface="Arial"/>
                <a:ea typeface="+mn-lt"/>
                <a:cs typeface="Arial"/>
              </a:rPr>
              <a:t>References continued on next slide</a:t>
            </a:r>
            <a:endParaRPr lang="en-US" sz="1100" i="1">
              <a:latin typeface="Arial"/>
              <a:cs typeface="Arial"/>
            </a:endParaRPr>
          </a:p>
          <a:p>
            <a:pPr marL="285750" indent="-285750" algn="l">
              <a:lnSpc>
                <a:spcPct val="150000"/>
              </a:lnSpc>
              <a:buFont typeface="Arial"/>
              <a:buChar char="•"/>
            </a:pPr>
            <a:endParaRPr lang="en-US" i="1"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420DE9-49D6-35A6-B5F9-8FE6792CE790}"/>
              </a:ext>
            </a:extLst>
          </p:cNvPr>
          <p:cNvSpPr txBox="1"/>
          <p:nvPr/>
        </p:nvSpPr>
        <p:spPr>
          <a:xfrm>
            <a:off x="7855880" y="3562"/>
            <a:ext cx="58063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Sunitha Peeter: General Practitioner (GP) </a:t>
            </a:r>
            <a:endParaRPr lang="en-US"/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0493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A6F5A-2CAF-B308-F126-C1A4C5D66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FFE4C-A3F3-7D82-C93B-C9FA3D893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487" y="0"/>
            <a:ext cx="10515600" cy="57213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>
                <a:latin typeface="Arial"/>
                <a:cs typeface="Arial"/>
              </a:rPr>
              <a:t> References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845F06-42FF-C1E0-7EFE-5A8B66C9FF53}"/>
              </a:ext>
            </a:extLst>
          </p:cNvPr>
          <p:cNvSpPr txBox="1"/>
          <p:nvPr/>
        </p:nvSpPr>
        <p:spPr>
          <a:xfrm>
            <a:off x="39159" y="894764"/>
            <a:ext cx="12155608" cy="1635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Calibri"/>
                <a:cs typeface="Arial"/>
              </a:rPr>
              <a:t>Tarleton, B. and Turney, D., (2020). Understanding ‘successful practice/s’ with parents with learning difficulties when there are concerns about child neglect: The contribution of social practice theory. </a:t>
            </a:r>
            <a:r>
              <a:rPr lang="en-US" sz="1100" i="1">
                <a:latin typeface="Arial"/>
                <a:ea typeface="Calibri"/>
                <a:cs typeface="Arial"/>
              </a:rPr>
              <a:t>Child Indicators Research</a:t>
            </a:r>
            <a:r>
              <a:rPr lang="en-US" sz="1100">
                <a:latin typeface="Arial"/>
                <a:ea typeface="Calibri"/>
                <a:cs typeface="Arial"/>
              </a:rPr>
              <a:t>, </a:t>
            </a:r>
            <a:r>
              <a:rPr lang="en-US" sz="1100" i="1">
                <a:latin typeface="Arial"/>
                <a:ea typeface="Calibri"/>
                <a:cs typeface="Arial"/>
              </a:rPr>
              <a:t>13</a:t>
            </a:r>
            <a:r>
              <a:rPr lang="en-US" sz="1100">
                <a:latin typeface="Arial"/>
                <a:ea typeface="Calibri"/>
                <a:cs typeface="Arial"/>
              </a:rPr>
              <a:t>(2), pp.387-409.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Calibri"/>
                <a:cs typeface="Arial"/>
              </a:rPr>
              <a:t>The Child Safeguarding Practice Review Panel (2021). </a:t>
            </a:r>
            <a:r>
              <a:rPr lang="en-US" sz="1100" i="1">
                <a:latin typeface="Arial"/>
                <a:ea typeface="Calibri"/>
                <a:cs typeface="Arial"/>
              </a:rPr>
              <a:t>“The Myth of Invisible Men” Safeguarding children under 1 from non-accidental injury caused by male carers</a:t>
            </a:r>
            <a:r>
              <a:rPr lang="en-US" sz="1100">
                <a:latin typeface="Arial"/>
                <a:ea typeface="Calibri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Calibri"/>
                <a:cs typeface="Arial"/>
                <a:hlinkClick r:id="rId3"/>
              </a:rPr>
              <a:t>https://assets.publishing.service.gov.uk/media/6141e34f8fa8f503bc665895/The_myth_of_invisible_men_safeguarding_children_under_1_from_non-accidental_injury_caused_by_male_carers.pdf</a:t>
            </a:r>
            <a:r>
              <a:rPr lang="en-US" sz="1100" dirty="0">
                <a:latin typeface="Arial"/>
                <a:ea typeface="Calibri"/>
                <a:cs typeface="Arial"/>
              </a:rPr>
              <a:t>. 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endParaRPr lang="en-US" sz="11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25A96C-A8F7-AAFC-C2CD-12CA162D09D1}"/>
              </a:ext>
            </a:extLst>
          </p:cNvPr>
          <p:cNvSpPr txBox="1"/>
          <p:nvPr/>
        </p:nvSpPr>
        <p:spPr>
          <a:xfrm>
            <a:off x="7863136" y="3562"/>
            <a:ext cx="488464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Sunitha Peeter: General Practitioner (GP) </a:t>
            </a: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646191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1193</Words>
  <PresentationFormat>Widescreen</PresentationFormat>
  <Paragraphs>71</Paragraphs>
  <Slides>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Child Safeguarding Practice Review: Adult A and Child A</vt:lpstr>
      <vt:lpstr> References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2026-06-11T08:50:48Z</dcterms:created>
  <dcterms:modified xsi:type="dcterms:W3CDTF">2026-06-19T13:02:41Z</dcterms:modified>
</cp:coreProperties>
</file>