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7394"/>
    <p:restoredTop sz="94721"/>
  </p:normalViewPr>
  <p:slideViewPr>
    <p:cSldViewPr snapToGrid="0" snapToObjects="1">
      <p:cViewPr varScale="1">
        <p:scale>
          <a:sx n="108" d="100"/>
          <a:sy n="108" d="100"/>
        </p:scale>
        <p:origin x="12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7E24-6440-0249-B007-DC5159C86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CFDBCF-FBBB-3C40-9F83-5D5B6E0CC7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8D7F-ACD0-D940-AB0B-8CB0796F6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1EA73-6125-CF43-98EC-36029FC00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21611-2E83-F046-97BA-D9982B299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626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B1218-47D0-1142-8A53-E1559D02D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318E1-8A9B-A748-9A32-5E329B6A2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CF9AC7-A32E-A94C-8F79-A86F6F8DB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CFB8E-01FC-EF48-A029-EE1656E96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DC6DEF-3C27-FB4E-8F8F-1106F6CB6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373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06591-D3C5-6741-BD31-56E30F565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3D8DD3-85D5-084D-9C3F-E982692593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C3F9E-8AB2-D147-9FB3-4BEEF0A1B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49F51-2872-F04A-A359-920AF1718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5429C-591F-164C-95F9-8FE4182BA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622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9E975-D5B1-4941-BD4E-4DD1855EB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0031F-FF01-2740-80BC-58326FA2CB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F419FA-3CC9-684B-A71B-14D3FC0A0C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09253B-412D-C44C-AAF8-11F1F635D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BC4220-B79C-4740-BBFB-F1383025D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3BE5F-0659-6747-9CF0-5A24AE1D2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112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8948-367C-0942-BD73-B9E3FF5FF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44F73E-E7AE-EF49-A53F-CAF4D640B3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0C7138-613D-5B45-A660-BAA1D536D9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464F1-AB33-9C43-9E88-3336ADD4E2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E87A3E-AFE9-B249-A873-44027CC4F9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AC58EF-CC61-6F48-BEFD-6383BABAB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A44420-8AB9-6B44-8C1C-166A908A9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73C3E0-3E90-224D-AB28-CAE6312E3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233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0BA2D-A802-034E-A496-72BC1787F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2AB8A4-5234-A646-BD67-EB84B08FA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76AD93-3A32-DC40-B28E-FE23C3A14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FF967-6D2F-9741-B0F0-024B78121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135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D1AD17-B215-7D4A-8A58-07582ECCA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71974-2472-AC4B-AE7C-6DBA76701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4A2928-5E72-9D46-AA3A-AE9E12E8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282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370EC-3074-6342-8AA7-AC183020C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4B032-37E3-6042-8BCA-4AEAA71B3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F68F45-56C0-164D-B4BB-FEF8CC8955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AB3C60-40A5-6646-874A-479AC2C79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AA240D-E0D7-B143-B0DF-A6BDFC96A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606AA2-FF1A-C542-BC39-74B70FBC3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64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1EDE9-A271-9B4B-A06F-DF2D1972C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D3DA61-5550-D042-B26D-4ADB84DA30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02BA4C-F5EE-B940-95F2-C7EF9B36B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43ADA6-C6A3-AA48-B67D-132FFAC74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451DE0-C909-2F46-802F-73E749922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510E09-EA48-C54E-9265-56CFECA2B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596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666BC-796F-5041-84B5-FEF14578E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8DEC99-029E-DF48-983E-3C5C1B4264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A1F07-4470-DB43-95A2-1A2A14E1E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6E699-4EC0-BD4A-AEE0-DA0091922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A6CBC6-CD49-F94C-BB62-0FA3C26B7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378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6FC768-6EBB-D349-A11E-77949562FF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959A8-B909-B442-BDBE-0A5488C03B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DB9847-3ABF-0243-9CED-A5463E6A9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08A026-B847-354E-9156-539A153EA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C7580-A520-894E-AC80-50DC3338B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371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35DDD4-546B-854F-A7F6-ED50085D3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54682-3150-1C48-A457-E724B9CEB7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74E4C-D743-334F-9703-38E45C3015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AA9D39-4D06-F142-8F85-24574AFE1A03}" type="datetimeFigureOut">
              <a:rPr lang="en-US" smtClean="0"/>
              <a:t>6/7/20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14B08-CBBD-3B4A-A071-FCD14DE72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7B9AC4-C4CE-5F41-AEB8-B289274F7C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7318E-3AE2-FF45-A209-54CF1DE958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71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CAFB3E-E6E2-4587-A5FC-061F9AED9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91260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975841F-9161-4650-BCE5-20FFE7E29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33" t="3964" b="3964"/>
          <a:stretch/>
        </p:blipFill>
        <p:spPr>
          <a:xfrm>
            <a:off x="575867" y="1"/>
            <a:ext cx="6629806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DEF2C6-5300-564D-B2E4-44AFF059DF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5867" y="1924317"/>
            <a:ext cx="3658053" cy="1786515"/>
          </a:xfrm>
        </p:spPr>
        <p:txBody>
          <a:bodyPr anchor="t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  <a:latin typeface="Times" pitchFamily="2" charset="0"/>
                <a:cs typeface="Arial" panose="020B0604020202020204" pitchFamily="34" charset="0"/>
              </a:rPr>
              <a:t>Individual Contribution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2C4866-EA74-0142-A127-9707B5CA00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866" y="2951444"/>
            <a:ext cx="3658053" cy="955111"/>
          </a:xfrm>
        </p:spPr>
        <p:txBody>
          <a:bodyPr anchor="b"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  <a:latin typeface="Times" pitchFamily="2" charset="0"/>
              </a:rPr>
              <a:t>By Thomas Hinder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0086A0-762B-44EE-AA70-A7268A72A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1262" y="0"/>
            <a:ext cx="590073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8768C121-5B4A-CF4A-8180-DD9C04893CC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563" y="1025414"/>
            <a:ext cx="6486022" cy="4192574"/>
          </a:xfrm>
          <a:custGeom>
            <a:avLst/>
            <a:gdLst/>
            <a:ahLst/>
            <a:cxnLst/>
            <a:rect l="l" t="t" r="r" b="b"/>
            <a:pathLst>
              <a:path w="5017317" h="5380277">
                <a:moveTo>
                  <a:pt x="0" y="0"/>
                </a:moveTo>
                <a:lnTo>
                  <a:pt x="5017317" y="0"/>
                </a:lnTo>
                <a:lnTo>
                  <a:pt x="5017317" y="5380277"/>
                </a:lnTo>
                <a:lnTo>
                  <a:pt x="0" y="53802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0947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FF11F-C3EB-8B4D-AD47-9DD06538EA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0" y="-177801"/>
            <a:ext cx="4572000" cy="1236663"/>
          </a:xfrm>
        </p:spPr>
        <p:txBody>
          <a:bodyPr/>
          <a:lstStyle/>
          <a:p>
            <a:r>
              <a:rPr lang="en-US" dirty="0">
                <a:latin typeface="Times" pitchFamily="2" charset="0"/>
              </a:rPr>
              <a:t>Constraints</a:t>
            </a:r>
          </a:p>
        </p:txBody>
      </p:sp>
      <p:pic>
        <p:nvPicPr>
          <p:cNvPr id="10" name="Picture 9" descr="A close up of a bridge&#10;&#10;Description automatically generated">
            <a:extLst>
              <a:ext uri="{FF2B5EF4-FFF2-40B4-BE49-F238E27FC236}">
                <a16:creationId xmlns:a16="http://schemas.microsoft.com/office/drawing/2014/main" id="{189E4A09-B879-3C4C-ABC4-BAFEB56A00E1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388" y="1428092"/>
            <a:ext cx="5892205" cy="471145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5AFC2D-F31F-8C4D-A124-A1872F39D8E9}"/>
              </a:ext>
            </a:extLst>
          </p:cNvPr>
          <p:cNvSpPr txBox="1"/>
          <p:nvPr/>
        </p:nvSpPr>
        <p:spPr>
          <a:xfrm>
            <a:off x="1131306" y="1058862"/>
            <a:ext cx="370708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dirty="0">
                <a:latin typeface="Times" pitchFamily="2" charset="0"/>
              </a:rPr>
              <a:t>Scope</a:t>
            </a:r>
          </a:p>
          <a:p>
            <a:pPr marL="571500" indent="-5715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dirty="0">
                <a:latin typeface="Times" pitchFamily="2" charset="0"/>
              </a:rPr>
              <a:t>Time</a:t>
            </a:r>
          </a:p>
          <a:p>
            <a:pPr marL="571500" indent="-5715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dirty="0">
                <a:latin typeface="Times" pitchFamily="2" charset="0"/>
              </a:rPr>
              <a:t>Cost</a:t>
            </a:r>
          </a:p>
          <a:p>
            <a:pPr marL="571500" indent="-5715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dirty="0">
                <a:latin typeface="Times" pitchFamily="2" charset="0"/>
              </a:rPr>
              <a:t>Design</a:t>
            </a:r>
          </a:p>
          <a:p>
            <a:pPr marL="571500" indent="-5715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dirty="0">
                <a:latin typeface="Times" pitchFamily="2" charset="0"/>
              </a:rPr>
              <a:t>Resources </a:t>
            </a:r>
          </a:p>
          <a:p>
            <a:pPr marL="571500" indent="-5715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dirty="0">
                <a:latin typeface="Times" pitchFamily="2" charset="0"/>
              </a:rPr>
              <a:t>Schedule </a:t>
            </a:r>
          </a:p>
          <a:p>
            <a:pPr marL="571500" indent="-571500">
              <a:lnSpc>
                <a:spcPct val="200000"/>
              </a:lnSpc>
              <a:buFont typeface="Wingdings" pitchFamily="2" charset="2"/>
              <a:buChar char="§"/>
            </a:pPr>
            <a:r>
              <a:rPr lang="en-US" sz="2400" dirty="0">
                <a:latin typeface="Times" pitchFamily="2" charset="0"/>
              </a:rPr>
              <a:t>Environmental </a:t>
            </a:r>
          </a:p>
          <a:p>
            <a:endParaRPr lang="en-US" dirty="0">
              <a:latin typeface="Times" pitchFamily="2" charset="0"/>
            </a:endParaRPr>
          </a:p>
          <a:p>
            <a:endParaRPr lang="en-US" dirty="0">
              <a:latin typeface="Times" pitchFamily="2" charset="0"/>
            </a:endParaRPr>
          </a:p>
          <a:p>
            <a:endParaRPr lang="en-US" dirty="0">
              <a:latin typeface="Times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367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old&#10;&#10;Description automatically generated">
            <a:extLst>
              <a:ext uri="{FF2B5EF4-FFF2-40B4-BE49-F238E27FC236}">
                <a16:creationId xmlns:a16="http://schemas.microsoft.com/office/drawing/2014/main" id="{786FCCF6-013D-6644-9297-4F48CFC2D12E}"/>
              </a:ext>
            </a:extLst>
          </p:cNvPr>
          <p:cNvPicPr/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0" r="17422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53F456-62D3-C74E-8996-BEC5BCF0C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036" y="505371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000000"/>
                </a:solidFill>
                <a:latin typeface="Times" pitchFamily="2" charset="0"/>
              </a:rPr>
              <a:t>Construction Methods and Materials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A67264-1DD4-2443-A57B-FECF6E78DDC5}"/>
              </a:ext>
            </a:extLst>
          </p:cNvPr>
          <p:cNvSpPr txBox="1"/>
          <p:nvPr/>
        </p:nvSpPr>
        <p:spPr>
          <a:xfrm>
            <a:off x="804997" y="2272143"/>
            <a:ext cx="4706803" cy="3788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" pitchFamily="2" charset="0"/>
              </a:rPr>
              <a:t>Steel Superstructure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" pitchFamily="2" charset="0"/>
              </a:rPr>
              <a:t>Durability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" pitchFamily="2" charset="0"/>
              </a:rPr>
              <a:t>Environmental impacts from using steel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" pitchFamily="2" charset="0"/>
              </a:rPr>
              <a:t>Recycling and reusing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" pitchFamily="2" charset="0"/>
              </a:rPr>
              <a:t>Minimum waste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" pitchFamily="2" charset="0"/>
              </a:rPr>
              <a:t>Fabrication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" pitchFamily="2" charset="0"/>
              </a:rPr>
              <a:t>Construction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" pitchFamily="2" charset="0"/>
              </a:rPr>
              <a:t>Erection </a:t>
            </a:r>
          </a:p>
        </p:txBody>
      </p:sp>
    </p:spTree>
    <p:extLst>
      <p:ext uri="{BB962C8B-B14F-4D97-AF65-F5344CB8AC3E}">
        <p14:creationId xmlns:p14="http://schemas.microsoft.com/office/powerpoint/2010/main" val="3962212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hoto, old, white, drawing&#10;&#10;Description automatically generated">
            <a:extLst>
              <a:ext uri="{FF2B5EF4-FFF2-40B4-BE49-F238E27FC236}">
                <a16:creationId xmlns:a16="http://schemas.microsoft.com/office/drawing/2014/main" id="{C678D2ED-6E53-7A44-B161-7F3CD7FF7559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92" r="-3" b="18482"/>
          <a:stretch/>
        </p:blipFill>
        <p:spPr>
          <a:xfrm>
            <a:off x="321730" y="321732"/>
            <a:ext cx="5728548" cy="3079194"/>
          </a:xfrm>
          <a:prstGeom prst="rect">
            <a:avLst/>
          </a:prstGeom>
        </p:spPr>
      </p:pic>
      <p:pic>
        <p:nvPicPr>
          <p:cNvPr id="6" name="Picture 5" descr="A picture containing building, photo, black, water&#10;&#10;Description automatically generated">
            <a:extLst>
              <a:ext uri="{FF2B5EF4-FFF2-40B4-BE49-F238E27FC236}">
                <a16:creationId xmlns:a16="http://schemas.microsoft.com/office/drawing/2014/main" id="{BE7CBF2D-C05F-8C45-AE25-CEB1E911D3C4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2398"/>
          <a:stretch/>
        </p:blipFill>
        <p:spPr>
          <a:xfrm>
            <a:off x="321730" y="3489158"/>
            <a:ext cx="5728548" cy="3047107"/>
          </a:xfrm>
          <a:prstGeom prst="rect">
            <a:avLst/>
          </a:prstGeom>
        </p:spPr>
      </p:pic>
      <p:pic>
        <p:nvPicPr>
          <p:cNvPr id="7" name="Picture 6" descr="A picture containing text, whiteboard, snow, street&#10;&#10;Description automatically generated">
            <a:extLst>
              <a:ext uri="{FF2B5EF4-FFF2-40B4-BE49-F238E27FC236}">
                <a16:creationId xmlns:a16="http://schemas.microsoft.com/office/drawing/2014/main" id="{925355BC-2676-2149-AB7B-D72DED10E149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910"/>
          <a:stretch/>
        </p:blipFill>
        <p:spPr>
          <a:xfrm>
            <a:off x="6141723" y="321732"/>
            <a:ext cx="5728547" cy="621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57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C7A3AA1-44C4-4CBE-8808-D86A411AD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032449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FDAB746-A9A3-4EC2-8997-5EB71BC96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16" b="33968"/>
          <a:stretch/>
        </p:blipFill>
        <p:spPr>
          <a:xfrm>
            <a:off x="0" y="1584458"/>
            <a:ext cx="12192000" cy="1393277"/>
          </a:xfrm>
          <a:custGeom>
            <a:avLst/>
            <a:gdLst>
              <a:gd name="connsiteX0" fmla="*/ 0 w 12192000"/>
              <a:gd name="connsiteY0" fmla="*/ 0 h 3049325"/>
              <a:gd name="connsiteX1" fmla="*/ 12192000 w 12192000"/>
              <a:gd name="connsiteY1" fmla="*/ 0 h 3049325"/>
              <a:gd name="connsiteX2" fmla="*/ 12192000 w 12192000"/>
              <a:gd name="connsiteY2" fmla="*/ 3049325 h 3049325"/>
              <a:gd name="connsiteX3" fmla="*/ 0 w 12192000"/>
              <a:gd name="connsiteY3" fmla="*/ 3049325 h 304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49325">
                <a:moveTo>
                  <a:pt x="0" y="0"/>
                </a:moveTo>
                <a:lnTo>
                  <a:pt x="12192000" y="0"/>
                </a:lnTo>
                <a:lnTo>
                  <a:pt x="12192000" y="3049325"/>
                </a:lnTo>
                <a:lnTo>
                  <a:pt x="0" y="3049325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2B3909-D064-E044-BE83-D5F7A417E320}"/>
              </a:ext>
            </a:extLst>
          </p:cNvPr>
          <p:cNvSpPr txBox="1"/>
          <p:nvPr/>
        </p:nvSpPr>
        <p:spPr>
          <a:xfrm>
            <a:off x="5757749" y="243495"/>
            <a:ext cx="5288841" cy="20723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FFFFFF"/>
                </a:solidFill>
                <a:latin typeface="Times" pitchFamily="2" charset="0"/>
              </a:rPr>
              <a:t>Precast concrete piles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FFFFFF"/>
                </a:solidFill>
                <a:latin typeface="Times" pitchFamily="2" charset="0"/>
              </a:rPr>
              <a:t>Handling and lifting of the piles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FFFFFF"/>
                </a:solidFill>
                <a:latin typeface="Times" pitchFamily="2" charset="0"/>
              </a:rPr>
              <a:t>Reinforced concrete pile cap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FFFFFF"/>
                </a:solidFill>
                <a:latin typeface="Times" pitchFamily="2" charset="0"/>
              </a:rPr>
              <a:t>Connection from concrete to steel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1C9E05-1ED5-4438-8E0F-38219974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2805364"/>
            <a:ext cx="12188952" cy="40526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whiteboard with black text&#10;&#10;Description automatically generated">
            <a:extLst>
              <a:ext uri="{FF2B5EF4-FFF2-40B4-BE49-F238E27FC236}">
                <a16:creationId xmlns:a16="http://schemas.microsoft.com/office/drawing/2014/main" id="{185E9732-2686-8743-9572-C18BA68F0A1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213" y="2686610"/>
            <a:ext cx="3665929" cy="3926491"/>
          </a:xfrm>
          <a:prstGeom prst="rect">
            <a:avLst/>
          </a:prstGeom>
        </p:spPr>
      </p:pic>
      <p:pic>
        <p:nvPicPr>
          <p:cNvPr id="6" name="Picture 5" descr="Graffiti on a wall&#10;&#10;Description automatically generated">
            <a:extLst>
              <a:ext uri="{FF2B5EF4-FFF2-40B4-BE49-F238E27FC236}">
                <a16:creationId xmlns:a16="http://schemas.microsoft.com/office/drawing/2014/main" id="{5AB996A8-CFA7-A142-8913-47428669C90C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805364"/>
            <a:ext cx="4950590" cy="36889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B3F41E5-6AEE-B64E-8FBD-EB12C5D9DD35}"/>
              </a:ext>
            </a:extLst>
          </p:cNvPr>
          <p:cNvSpPr txBox="1"/>
          <p:nvPr/>
        </p:nvSpPr>
        <p:spPr>
          <a:xfrm>
            <a:off x="1389413" y="757950"/>
            <a:ext cx="35863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Times" pitchFamily="2" charset="0"/>
              </a:rPr>
              <a:t>Substructure</a:t>
            </a:r>
          </a:p>
        </p:txBody>
      </p:sp>
    </p:spTree>
    <p:extLst>
      <p:ext uri="{BB962C8B-B14F-4D97-AF65-F5344CB8AC3E}">
        <p14:creationId xmlns:p14="http://schemas.microsoft.com/office/powerpoint/2010/main" val="2155357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C7A3AA1-44C4-4CBE-8808-D86A411AD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032449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FDAB746-A9A3-4EC2-8997-5EB71BC96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16" b="33968"/>
          <a:stretch/>
        </p:blipFill>
        <p:spPr>
          <a:xfrm>
            <a:off x="0" y="1584458"/>
            <a:ext cx="12192000" cy="1393277"/>
          </a:xfrm>
          <a:custGeom>
            <a:avLst/>
            <a:gdLst>
              <a:gd name="connsiteX0" fmla="*/ 0 w 12192000"/>
              <a:gd name="connsiteY0" fmla="*/ 0 h 3049325"/>
              <a:gd name="connsiteX1" fmla="*/ 12192000 w 12192000"/>
              <a:gd name="connsiteY1" fmla="*/ 0 h 3049325"/>
              <a:gd name="connsiteX2" fmla="*/ 12192000 w 12192000"/>
              <a:gd name="connsiteY2" fmla="*/ 3049325 h 3049325"/>
              <a:gd name="connsiteX3" fmla="*/ 0 w 12192000"/>
              <a:gd name="connsiteY3" fmla="*/ 3049325 h 304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49325">
                <a:moveTo>
                  <a:pt x="0" y="0"/>
                </a:moveTo>
                <a:lnTo>
                  <a:pt x="12192000" y="0"/>
                </a:lnTo>
                <a:lnTo>
                  <a:pt x="12192000" y="3049325"/>
                </a:lnTo>
                <a:lnTo>
                  <a:pt x="0" y="3049325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5F1077-CCBF-C048-9C94-8CF081EF1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7196" y="157626"/>
            <a:ext cx="5011473" cy="17739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Abutments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19200D-304E-D345-9A45-CC2E4BE67D9A}"/>
              </a:ext>
            </a:extLst>
          </p:cNvPr>
          <p:cNvSpPr txBox="1"/>
          <p:nvPr/>
        </p:nvSpPr>
        <p:spPr>
          <a:xfrm>
            <a:off x="6250003" y="0"/>
            <a:ext cx="5346208" cy="26482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" pitchFamily="2" charset="0"/>
              </a:rPr>
              <a:t>Bridge seat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" pitchFamily="2" charset="0"/>
              </a:rPr>
              <a:t>Wing walls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" pitchFamily="2" charset="0"/>
              </a:rPr>
              <a:t>Backwall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" pitchFamily="2" charset="0"/>
              </a:rPr>
              <a:t>Pile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" pitchFamily="2" charset="0"/>
              </a:rPr>
              <a:t>Footing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" pitchFamily="2" charset="0"/>
              </a:rPr>
              <a:t>Drainage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Times" pitchFamily="2" charset="0"/>
              </a:rPr>
              <a:t>Design loads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 dirty="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1C9E05-1ED5-4438-8E0F-38219974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2805364"/>
            <a:ext cx="12188952" cy="40526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68B6DEC6-61FE-FF4F-A4E6-F0475D0B448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668" y="2707737"/>
            <a:ext cx="5134936" cy="3818339"/>
          </a:xfrm>
          <a:prstGeom prst="rect">
            <a:avLst/>
          </a:prstGeom>
        </p:spPr>
      </p:pic>
      <p:pic>
        <p:nvPicPr>
          <p:cNvPr id="6" name="Picture 5" descr="A close up of text on a white surface&#10;&#10;Description automatically generated">
            <a:extLst>
              <a:ext uri="{FF2B5EF4-FFF2-40B4-BE49-F238E27FC236}">
                <a16:creationId xmlns:a16="http://schemas.microsoft.com/office/drawing/2014/main" id="{C0003DE6-291F-264F-B32F-FC4A07097E23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640" y="2707736"/>
            <a:ext cx="5134935" cy="3811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410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F521E-90B9-D84F-ADEC-7A245AB06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030" y="-170548"/>
            <a:ext cx="2059379" cy="1261794"/>
          </a:xfrm>
        </p:spPr>
        <p:txBody>
          <a:bodyPr/>
          <a:lstStyle/>
          <a:p>
            <a:r>
              <a:rPr lang="en-US">
                <a:latin typeface="Times" pitchFamily="2" charset="0"/>
              </a:rPr>
              <a:t>Deck</a:t>
            </a:r>
            <a:endParaRPr lang="en-US" dirty="0">
              <a:latin typeface="Times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AAB5FC-BDA9-A74E-9C6A-001FD0A99E80}"/>
              </a:ext>
            </a:extLst>
          </p:cNvPr>
          <p:cNvSpPr txBox="1"/>
          <p:nvPr/>
        </p:nvSpPr>
        <p:spPr>
          <a:xfrm>
            <a:off x="668566" y="992393"/>
            <a:ext cx="575260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>
                <a:latin typeface="Times" pitchFamily="2" charset="0"/>
              </a:rPr>
              <a:t>Factors effecting a bridge decks service life</a:t>
            </a:r>
          </a:p>
          <a:p>
            <a:endParaRPr lang="en-US">
              <a:latin typeface="Times" pitchFamily="2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en-US">
                <a:latin typeface="Times" pitchFamily="2" charset="0"/>
              </a:rPr>
              <a:t>Steel girders</a:t>
            </a:r>
          </a:p>
          <a:p>
            <a:endParaRPr lang="en-US">
              <a:latin typeface="Times" pitchFamily="2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en-GB">
                <a:latin typeface="Times" pitchFamily="2" charset="0"/>
              </a:rPr>
              <a:t>Cast in Place Concrete Deck</a:t>
            </a:r>
            <a:r>
              <a:rPr lang="en-GB">
                <a:effectLst/>
                <a:latin typeface="Times" pitchFamily="2" charset="0"/>
              </a:rPr>
              <a:t>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System Dependent Loads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Differential shrinkage</a:t>
            </a:r>
            <a:r>
              <a:rPr lang="en-GB">
                <a:effectLst/>
                <a:latin typeface="Times" pitchFamily="2" charset="0"/>
              </a:rPr>
              <a:t> </a:t>
            </a:r>
            <a:endParaRPr lang="en-US">
              <a:effectLst/>
              <a:latin typeface="Times" pitchFamily="2" charset="0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Thermal</a:t>
            </a:r>
            <a:r>
              <a:rPr lang="en-GB">
                <a:effectLst/>
                <a:latin typeface="Times" pitchFamily="2" charset="0"/>
              </a:rPr>
              <a:t> </a:t>
            </a:r>
            <a:endParaRPr lang="en-GB">
              <a:latin typeface="Times" pitchFamily="2" charset="0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Natural Considerations</a:t>
            </a:r>
            <a:r>
              <a:rPr lang="en-GB">
                <a:effectLst/>
                <a:latin typeface="Times" pitchFamily="2" charset="0"/>
              </a:rPr>
              <a:t>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Thermal Climate</a:t>
            </a:r>
            <a:r>
              <a:rPr lang="en-GB">
                <a:effectLst/>
                <a:latin typeface="Times" pitchFamily="2" charset="0"/>
              </a:rPr>
              <a:t>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Coastal Climate</a:t>
            </a:r>
            <a:r>
              <a:rPr lang="en-GB">
                <a:effectLst/>
                <a:latin typeface="Times" pitchFamily="2" charset="0"/>
              </a:rPr>
              <a:t> </a:t>
            </a:r>
          </a:p>
          <a:p>
            <a:pPr marL="285750" indent="-285750">
              <a:buFont typeface="Wingdings" pitchFamily="2" charset="2"/>
              <a:buChar char="§"/>
            </a:pPr>
            <a:endParaRPr lang="en-GB">
              <a:latin typeface="Times" pitchFamily="2" charset="0"/>
            </a:endParaRPr>
          </a:p>
          <a:p>
            <a:r>
              <a:rPr lang="en-GB">
                <a:latin typeface="Times" pitchFamily="2" charset="0"/>
              </a:rPr>
              <a:t>Mix Designs</a:t>
            </a:r>
            <a:r>
              <a:rPr lang="en-GB">
                <a:effectLst/>
                <a:latin typeface="Times" pitchFamily="2" charset="0"/>
              </a:rPr>
              <a:t> </a:t>
            </a:r>
            <a:endParaRPr lang="en-GB">
              <a:latin typeface="Times" pitchFamily="2" charset="0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Permeability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Crack Resistance</a:t>
            </a:r>
            <a:r>
              <a:rPr lang="en-GB">
                <a:effectLst/>
                <a:latin typeface="Times" pitchFamily="2" charset="0"/>
              </a:rPr>
              <a:t>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>
                <a:latin typeface="Times" pitchFamily="2" charset="0"/>
              </a:rPr>
              <a:t>Workability</a:t>
            </a:r>
            <a:r>
              <a:rPr lang="en-GB">
                <a:effectLst/>
                <a:latin typeface="Times" pitchFamily="2" charset="0"/>
              </a:rPr>
              <a:t> </a:t>
            </a:r>
          </a:p>
          <a:p>
            <a:endParaRPr lang="en-GB"/>
          </a:p>
          <a:p>
            <a:pPr marL="285750" indent="-285750">
              <a:buFont typeface="Wingdings" pitchFamily="2" charset="2"/>
              <a:buChar char="Ø"/>
            </a:pPr>
            <a:r>
              <a:rPr lang="en-US"/>
              <a:t>Drainage</a:t>
            </a:r>
          </a:p>
          <a:p>
            <a:endParaRPr lang="en-US"/>
          </a:p>
          <a:p>
            <a:pPr marL="285750" indent="-285750">
              <a:buFont typeface="Wingdings" pitchFamily="2" charset="2"/>
              <a:buChar char="Ø"/>
            </a:pPr>
            <a:r>
              <a:rPr lang="en-GB"/>
              <a:t>Construction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/>
              <a:t>Placement and Curing of Concrete </a:t>
            </a:r>
          </a:p>
          <a:p>
            <a:endParaRPr lang="en-GB"/>
          </a:p>
          <a:p>
            <a:pPr marL="285750" indent="-285750">
              <a:buFont typeface="Wingdings" pitchFamily="2" charset="2"/>
              <a:buChar char="§"/>
            </a:pPr>
            <a:endParaRPr lang="en-GB"/>
          </a:p>
          <a:p>
            <a:pPr marL="285750" indent="-285750"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88EFA5-A6E5-9C4A-9377-B0D47D962388}"/>
              </a:ext>
            </a:extLst>
          </p:cNvPr>
          <p:cNvSpPr txBox="1"/>
          <p:nvPr/>
        </p:nvSpPr>
        <p:spPr>
          <a:xfrm>
            <a:off x="5865802" y="3756282"/>
            <a:ext cx="43582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GB"/>
              <a:t>Formwork</a:t>
            </a:r>
            <a:r>
              <a:rPr lang="en-GB">
                <a:effectLst/>
              </a:rPr>
              <a:t> </a:t>
            </a:r>
            <a:endParaRPr lang="en-GB"/>
          </a:p>
          <a:p>
            <a:endParaRPr lang="en-GB"/>
          </a:p>
          <a:p>
            <a:pPr marL="285750" indent="-285750">
              <a:buFont typeface="Wingdings" pitchFamily="2" charset="2"/>
              <a:buChar char="Ø"/>
            </a:pPr>
            <a:r>
              <a:rPr lang="en-GB"/>
              <a:t>Design Loads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/>
              <a:t>Vertical loading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/>
              <a:t>Side loading</a:t>
            </a:r>
            <a:r>
              <a:rPr lang="en-GB">
                <a:effectLst/>
              </a:rPr>
              <a:t>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/>
              <a:t>Live loads </a:t>
            </a:r>
          </a:p>
          <a:p>
            <a:endParaRPr lang="en-GB"/>
          </a:p>
          <a:p>
            <a:pPr marL="285750" indent="-285750">
              <a:buFont typeface="Wingdings" pitchFamily="2" charset="2"/>
              <a:buChar char="Ø"/>
            </a:pPr>
            <a:r>
              <a:rPr lang="en-GB"/>
              <a:t>Lighting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/>
              <a:t>Pedestrians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/>
              <a:t>Preventions</a:t>
            </a:r>
            <a:r>
              <a:rPr lang="en-GB">
                <a:effectLst/>
              </a:rPr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/>
              <a:t>Maintenance</a:t>
            </a:r>
            <a:r>
              <a:rPr lang="en-GB">
                <a:effectLst/>
              </a:rPr>
              <a:t> </a:t>
            </a:r>
            <a:endParaRPr lang="en-GB" dirty="0"/>
          </a:p>
        </p:txBody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C6FA27AE-8DA5-CC49-8B02-F93DA7A3664D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802" y="239396"/>
            <a:ext cx="5558557" cy="3479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907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5457817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C21183-6367-EF4A-BDB9-598D3B024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978408"/>
            <a:ext cx="4607052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9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Mooring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4446484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EF707C-F1EF-2B4B-B1E0-9AA186AC22B6}"/>
              </a:ext>
            </a:extLst>
          </p:cNvPr>
          <p:cNvSpPr txBox="1"/>
          <p:nvPr/>
        </p:nvSpPr>
        <p:spPr>
          <a:xfrm>
            <a:off x="841246" y="2368296"/>
            <a:ext cx="4607052" cy="3502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Piles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Pile caps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Pontoon system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Floats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Access bridge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Safety gates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Lighting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Aluminium Cleats and Connection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Life Buoy Stands</a:t>
            </a:r>
            <a:r>
              <a:rPr lang="en-US">
                <a:effectLst/>
              </a:rPr>
              <a:t>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Safety and Access Ladders</a:t>
            </a:r>
            <a:r>
              <a:rPr lang="en-US">
                <a:effectLst/>
              </a:rPr>
              <a:t> </a:t>
            </a:r>
            <a:endParaRPr lang="en-US"/>
          </a:p>
        </p:txBody>
      </p:sp>
      <p:pic>
        <p:nvPicPr>
          <p:cNvPr id="5" name="Picture 4" descr="A picture containing building, table, porch, chair&#10;&#10;Description automatically generated">
            <a:extLst>
              <a:ext uri="{FF2B5EF4-FFF2-40B4-BE49-F238E27FC236}">
                <a16:creationId xmlns:a16="http://schemas.microsoft.com/office/drawing/2014/main" id="{65A596FF-9431-1747-950A-C3645358D34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9" r="12815" b="1"/>
          <a:stretch/>
        </p:blipFill>
        <p:spPr>
          <a:xfrm>
            <a:off x="6324599" y="10"/>
            <a:ext cx="5457817" cy="3337549"/>
          </a:xfrm>
          <a:prstGeom prst="rect">
            <a:avLst/>
          </a:prstGeom>
        </p:spPr>
      </p:pic>
      <p:pic>
        <p:nvPicPr>
          <p:cNvPr id="6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3E0386C9-9049-D548-927A-A2079CE2313D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55" r="3" b="1821"/>
          <a:stretch/>
        </p:blipFill>
        <p:spPr>
          <a:xfrm>
            <a:off x="6324590" y="3520439"/>
            <a:ext cx="5457817" cy="333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034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</Words>
  <Application>Microsoft Macintosh PowerPoint</Application>
  <PresentationFormat>Widescreen</PresentationFormat>
  <Paragraphs>79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Times</vt:lpstr>
      <vt:lpstr>Wingdings</vt:lpstr>
      <vt:lpstr>Office Theme</vt:lpstr>
      <vt:lpstr>Individual Contribution</vt:lpstr>
      <vt:lpstr>Constraints</vt:lpstr>
      <vt:lpstr>Construction Methods and Materials</vt:lpstr>
      <vt:lpstr>PowerPoint Presentation</vt:lpstr>
      <vt:lpstr>PowerPoint Presentation</vt:lpstr>
      <vt:lpstr>Abutments</vt:lpstr>
      <vt:lpstr>Deck</vt:lpstr>
      <vt:lpstr>Mooring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Contribution</dc:title>
  <dc:creator>thomas hinder</dc:creator>
  <cp:lastModifiedBy>thomas hinder</cp:lastModifiedBy>
  <cp:revision>1</cp:revision>
  <dcterms:created xsi:type="dcterms:W3CDTF">2020-06-07T17:31:39Z</dcterms:created>
  <dcterms:modified xsi:type="dcterms:W3CDTF">2020-06-07T17:32:20Z</dcterms:modified>
</cp:coreProperties>
</file>