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99" r:id="rId3"/>
    <p:sldId id="309" r:id="rId4"/>
    <p:sldId id="300" r:id="rId5"/>
    <p:sldId id="310" r:id="rId6"/>
    <p:sldId id="311" r:id="rId7"/>
    <p:sldId id="312" r:id="rId8"/>
    <p:sldId id="314" r:id="rId9"/>
    <p:sldId id="282" r:id="rId10"/>
    <p:sldId id="266" r:id="rId11"/>
    <p:sldId id="315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5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64"/>
    <p:restoredTop sz="94150"/>
  </p:normalViewPr>
  <p:slideViewPr>
    <p:cSldViewPr snapToGrid="0">
      <p:cViewPr varScale="1">
        <p:scale>
          <a:sx n="102" d="100"/>
          <a:sy n="102" d="100"/>
        </p:scale>
        <p:origin x="200" y="5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7" d="100"/>
          <a:sy n="97" d="100"/>
        </p:scale>
        <p:origin x="43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/>
      <dgm:spPr/>
      <dgm:t>
        <a:bodyPr/>
        <a:lstStyle/>
        <a:p>
          <a:r>
            <a:rPr lang="en-GB" dirty="0"/>
            <a:t>Transcribe:</a:t>
          </a:r>
          <a:endParaRPr lang="en-US" dirty="0"/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Bass Part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39FBF05B-8384-444F-9FB4-E89EA70CF36A}" type="pres">
      <dgm:prSet presAssocID="{247C9BDA-77B2-4AA7-9282-1B8D7442329C}" presName="spaceBetweenRectangles" presStyleCnt="0"/>
      <dgm:spPr/>
    </dgm:pt>
    <dgm:pt modelId="{AC7F71AB-01E7-2B42-9E7F-053539172573}" type="pres">
      <dgm:prSet presAssocID="{522FBC81-B891-4B33-9729-3A704096174F}" presName="parentLin" presStyleCnt="0"/>
      <dgm:spPr/>
    </dgm:pt>
    <dgm:pt modelId="{A9C3520D-208F-D446-AB41-B0A55F85E467}" type="pres">
      <dgm:prSet presAssocID="{522FBC81-B891-4B33-9729-3A704096174F}" presName="parentLeftMargin" presStyleLbl="node1" presStyleIdx="0" presStyleCnt="2"/>
      <dgm:spPr/>
    </dgm:pt>
    <dgm:pt modelId="{43CF93E5-27DA-9942-9F9B-8DDD4BD417BB}" type="pres">
      <dgm:prSet presAssocID="{522FBC81-B891-4B33-9729-3A704096174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72F1F45-9EA7-7B49-A4FD-6C927E14FA8E}" type="pres">
      <dgm:prSet presAssocID="{522FBC81-B891-4B33-9729-3A704096174F}" presName="negativeSpace" presStyleCnt="0"/>
      <dgm:spPr/>
    </dgm:pt>
    <dgm:pt modelId="{8139B86D-AFBD-6146-BF2F-E9D8A4A85A86}" type="pres">
      <dgm:prSet presAssocID="{522FBC81-B891-4B33-9729-3A704096174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78C28B26-4701-774B-98D3-A69086F5E4A2}" type="presOf" srcId="{09EB19B7-3C3E-494F-8EC7-147D6D481A2C}" destId="{8139B86D-AFBD-6146-BF2F-E9D8A4A85A86}" srcOrd="0" destOrd="0" presId="urn:microsoft.com/office/officeart/2005/8/layout/list1"/>
    <dgm:cxn modelId="{594E6945-7D5D-4F31-A713-AF0242FC1122}" srcId="{4C278F46-E9F7-4B8E-8D8E-6CAC7CC9EDAB}" destId="{522FBC81-B891-4B33-9729-3A704096174F}" srcOrd="1" destOrd="0" parTransId="{380F4628-56B6-4F00-9E9D-1E7133A09E67}" sibTransId="{E7A20750-F9A5-41CB-9E98-A70F59012AE1}"/>
    <dgm:cxn modelId="{5838084D-20FF-4A47-AF95-5F2D5D218247}" type="presOf" srcId="{522FBC81-B891-4B33-9729-3A704096174F}" destId="{A9C3520D-208F-D446-AB41-B0A55F85E467}" srcOrd="0" destOrd="0" presId="urn:microsoft.com/office/officeart/2005/8/layout/list1"/>
    <dgm:cxn modelId="{3B606F5D-2B5B-FA43-8B48-AC8C8A7BE906}" type="presOf" srcId="{522FBC81-B891-4B33-9729-3A704096174F}" destId="{43CF93E5-27DA-9942-9F9B-8DDD4BD417BB}" srcOrd="1" destOrd="0" presId="urn:microsoft.com/office/officeart/2005/8/layout/list1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F09EF8-811D-4E07-9169-2873EAD30591}" srcId="{522FBC81-B891-4B33-9729-3A704096174F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  <dgm:cxn modelId="{6A56EC7C-5093-B940-8B75-F59DB7571068}" type="presParOf" srcId="{B99FB99A-653F-5647-AFC3-CDA1E12DEC00}" destId="{39FBF05B-8384-444F-9FB4-E89EA70CF36A}" srcOrd="3" destOrd="0" presId="urn:microsoft.com/office/officeart/2005/8/layout/list1"/>
    <dgm:cxn modelId="{3DEE0741-CB79-7F44-9A93-507FF8B0B054}" type="presParOf" srcId="{B99FB99A-653F-5647-AFC3-CDA1E12DEC00}" destId="{AC7F71AB-01E7-2B42-9E7F-053539172573}" srcOrd="4" destOrd="0" presId="urn:microsoft.com/office/officeart/2005/8/layout/list1"/>
    <dgm:cxn modelId="{5C02E486-BE9B-2E4B-95E5-C76EE5593CB8}" type="presParOf" srcId="{AC7F71AB-01E7-2B42-9E7F-053539172573}" destId="{A9C3520D-208F-D446-AB41-B0A55F85E467}" srcOrd="0" destOrd="0" presId="urn:microsoft.com/office/officeart/2005/8/layout/list1"/>
    <dgm:cxn modelId="{92D9928D-7CCB-4D42-8018-1B8A4F3C1EE1}" type="presParOf" srcId="{AC7F71AB-01E7-2B42-9E7F-053539172573}" destId="{43CF93E5-27DA-9942-9F9B-8DDD4BD417BB}" srcOrd="1" destOrd="0" presId="urn:microsoft.com/office/officeart/2005/8/layout/list1"/>
    <dgm:cxn modelId="{2228C76F-AF80-F74C-B263-5BD5043905EB}" type="presParOf" srcId="{B99FB99A-653F-5647-AFC3-CDA1E12DEC00}" destId="{D72F1F45-9EA7-7B49-A4FD-6C927E14FA8E}" srcOrd="5" destOrd="0" presId="urn:microsoft.com/office/officeart/2005/8/layout/list1"/>
    <dgm:cxn modelId="{FD553D5C-758B-8640-BD5E-2FBA28688D6A}" type="presParOf" srcId="{B99FB99A-653F-5647-AFC3-CDA1E12DEC00}" destId="{8139B86D-AFBD-6146-BF2F-E9D8A4A85A8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575891"/>
          <a:ext cx="6745356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1E0F1-C0AE-614F-88B1-B91ED22E7373}">
      <dsp:nvSpPr>
        <dsp:cNvPr id="0" name=""/>
        <dsp:cNvSpPr/>
      </dsp:nvSpPr>
      <dsp:spPr>
        <a:xfrm>
          <a:off x="337267" y="44531"/>
          <a:ext cx="4721749" cy="1062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Task:</a:t>
          </a:r>
        </a:p>
      </dsp:txBody>
      <dsp:txXfrm>
        <a:off x="389145" y="96409"/>
        <a:ext cx="4617993" cy="958964"/>
      </dsp:txXfrm>
    </dsp:sp>
    <dsp:sp modelId="{8139B86D-AFBD-6146-BF2F-E9D8A4A85A86}">
      <dsp:nvSpPr>
        <dsp:cNvPr id="0" name=""/>
        <dsp:cNvSpPr/>
      </dsp:nvSpPr>
      <dsp:spPr>
        <a:xfrm>
          <a:off x="0" y="2208851"/>
          <a:ext cx="6745356" cy="1729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749808" rIns="523515" bIns="256032" numCol="1" spcCol="1270" anchor="t" anchorCtr="0">
          <a:noAutofit/>
        </a:bodyPr>
        <a:lstStyle/>
        <a:p>
          <a:pPr marL="285750" lvl="1" indent="-285750" algn="l" defTabSz="1600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Bass Part</a:t>
          </a:r>
        </a:p>
      </dsp:txBody>
      <dsp:txXfrm>
        <a:off x="0" y="2208851"/>
        <a:ext cx="6745356" cy="1729349"/>
      </dsp:txXfrm>
    </dsp:sp>
    <dsp:sp modelId="{43CF93E5-27DA-9942-9F9B-8DDD4BD417BB}">
      <dsp:nvSpPr>
        <dsp:cNvPr id="0" name=""/>
        <dsp:cNvSpPr/>
      </dsp:nvSpPr>
      <dsp:spPr>
        <a:xfrm>
          <a:off x="337267" y="1677491"/>
          <a:ext cx="4721749" cy="1062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Transcribe:</a:t>
          </a:r>
          <a:endParaRPr lang="en-US" sz="3600" kern="1200" dirty="0"/>
        </a:p>
      </dsp:txBody>
      <dsp:txXfrm>
        <a:off x="389145" y="1729369"/>
        <a:ext cx="4617993" cy="958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30A55-7FDC-9841-9261-83C52778F325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C5259-E01D-ED40-A010-AB14E036E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8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678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71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01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465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11/16/23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NY_ZCUBmcA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NY_ZCUBmcA?feature=oembed" TargetMode="Externa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ellomusictheory.com/learn/lydian-mode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musictheory.com/learn/lydian-mode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musictheory.com/learn/lydian-mod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musictheory.com/learn/lydian-mod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musictheory.com/learn/minor-scal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ellomusictheory.com/learn/lydian-mod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musictheory.com/learn/dorian-mod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ellomusictheory.com/learn/lydian-mode/" TargetMode="External"/><Relationship Id="rId5" Type="http://schemas.openxmlformats.org/officeDocument/2006/relationships/hyperlink" Target="https://hellomusictheory.com/learn/phrygian-mode/" TargetMode="External"/><Relationship Id="rId4" Type="http://schemas.openxmlformats.org/officeDocument/2006/relationships/hyperlink" Target="https://hellomusictheory.com/learn/aeolian-mode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IMQya8u6Qc?feature=oembed" TargetMode="External"/><Relationship Id="rId5" Type="http://schemas.openxmlformats.org/officeDocument/2006/relationships/hyperlink" Target="https://www.youtube.com/watch?v=TIMQya8u6Qc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tuF8H0oU48?feature=oembed" TargetMode="External"/><Relationship Id="rId5" Type="http://schemas.openxmlformats.org/officeDocument/2006/relationships/hyperlink" Target="https://www.youtube.com/watch?v=ZtuF8H0oU48" TargetMode="Externa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7 – </a:t>
            </a:r>
            <a:r>
              <a:rPr lang="en-GB" dirty="0"/>
              <a:t>Brightness of Modes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Modes Ranked by Brightness</a:t>
            </a:r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nline Media 3" descr="The Modes Ranked by Brightness">
            <a:hlinkClick r:id="" action="ppaction://media"/>
            <a:extLst>
              <a:ext uri="{FF2B5EF4-FFF2-40B4-BE49-F238E27FC236}">
                <a16:creationId xmlns:a16="http://schemas.microsoft.com/office/drawing/2014/main" id="{E36D52C3-4D30-0FE8-196F-D9EF42D8111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9713" y="2052335"/>
            <a:ext cx="7368755" cy="4163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19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Modal Scales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A1F8259-98D7-8F08-5806-05CF1C1EA6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075392"/>
              </p:ext>
            </p:extLst>
          </p:nvPr>
        </p:nvGraphicFramePr>
        <p:xfrm>
          <a:off x="699713" y="2469128"/>
          <a:ext cx="7267280" cy="2926080"/>
        </p:xfrm>
        <a:graphic>
          <a:graphicData uri="http://schemas.openxmlformats.org/drawingml/2006/table">
            <a:tbl>
              <a:tblPr/>
              <a:tblGrid>
                <a:gridCol w="3633640">
                  <a:extLst>
                    <a:ext uri="{9D8B030D-6E8A-4147-A177-3AD203B41FA5}">
                      <a16:colId xmlns:a16="http://schemas.microsoft.com/office/drawing/2014/main" val="3494797542"/>
                    </a:ext>
                  </a:extLst>
                </a:gridCol>
                <a:gridCol w="3633640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Modal scales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effectLst/>
                        </a:rPr>
                        <a:t>Notes of the mode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C Ionian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C – D – E – F – G – A – B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D Dorian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D – E – F – G – A – B – C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E Phrygian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E – F – G – A – B – C – D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 Lydian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 – G – A – B – C – D – 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G Mixolydian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G – A – B – C – D – E – F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A Aeolian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A – B – C – D – E – F – G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B Locrian mode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B – C – D – E – F – G – A</a:t>
                      </a:r>
                    </a:p>
                  </a:txBody>
                  <a:tcPr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5" name="Content Placeholder 4103">
            <a:extLst>
              <a:ext uri="{FF2B5EF4-FFF2-40B4-BE49-F238E27FC236}">
                <a16:creationId xmlns:a16="http://schemas.microsoft.com/office/drawing/2014/main" id="{C54051E1-0DB3-1EC4-EF15-2653D2057389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123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Lydian Mode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895C9-A7D5-AB7F-44A8-BA6C2C09A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78211"/>
            <a:ext cx="9122735" cy="160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A8106-CB85-C775-506B-BDA9F8EAB6A8}"/>
              </a:ext>
            </a:extLst>
          </p:cNvPr>
          <p:cNvSpPr txBox="1"/>
          <p:nvPr/>
        </p:nvSpPr>
        <p:spPr>
          <a:xfrm>
            <a:off x="3928197" y="2456121"/>
            <a:ext cx="456340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dirty="0">
                <a:solidFill>
                  <a:srgbClr val="3A3A3A"/>
                </a:solidFill>
                <a:latin typeface="Trebuchet MS" panose="020B0703020202090204" pitchFamily="34" charset="0"/>
              </a:rPr>
              <a:t>The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00"/>
                </a:highlight>
                <a:latin typeface="Trebuchet MS" panose="020B0703020202090204" pitchFamily="34" charset="0"/>
              </a:rPr>
              <a:t>Lydian scale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 is almost the same as the major scale except it has a raised 4th (by a semitone) which is an augmented 4th.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All the other degrees of the scale are major intervals.</a:t>
            </a: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0A14E3D5-3DB9-6C6B-993E-DD99D588A612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D6BF0F1-5A36-8725-BE29-1262C6258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565566"/>
              </p:ext>
            </p:extLst>
          </p:nvPr>
        </p:nvGraphicFramePr>
        <p:xfrm>
          <a:off x="8692605" y="2456121"/>
          <a:ext cx="3020023" cy="3486352"/>
        </p:xfrm>
        <a:graphic>
          <a:graphicData uri="http://schemas.openxmlformats.org/drawingml/2006/table">
            <a:tbl>
              <a:tblPr/>
              <a:tblGrid>
                <a:gridCol w="3020023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435794">
                <a:tc>
                  <a:txBody>
                    <a:bodyPr/>
                    <a:lstStyle/>
                    <a:p>
                      <a:r>
                        <a:rPr lang="en-GB" sz="2100" b="1" dirty="0">
                          <a:effectLst/>
                        </a:rPr>
                        <a:t>Degree of the Scale</a:t>
                      </a:r>
                      <a:endParaRPr lang="en-GB" sz="2100" dirty="0">
                        <a:effectLst/>
                      </a:endParaRP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Root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Second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Third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Augmented Fourth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Fifth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Sixth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Seventh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FE12993-2733-4EB2-A9A1-702B17873A4F}"/>
              </a:ext>
            </a:extLst>
          </p:cNvPr>
          <p:cNvSpPr txBox="1"/>
          <p:nvPr/>
        </p:nvSpPr>
        <p:spPr>
          <a:xfrm>
            <a:off x="1730449" y="6304250"/>
            <a:ext cx="7232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 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</a:t>
            </a:r>
            <a:endParaRPr lang="en-GB" dirty="0">
              <a:solidFill>
                <a:srgbClr val="FF0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465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Mixolydian Mode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895C9-A7D5-AB7F-44A8-BA6C2C09A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4978211"/>
            <a:ext cx="9122735" cy="160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A8106-CB85-C775-506B-BDA9F8EAB6A8}"/>
              </a:ext>
            </a:extLst>
          </p:cNvPr>
          <p:cNvSpPr txBox="1"/>
          <p:nvPr/>
        </p:nvSpPr>
        <p:spPr>
          <a:xfrm>
            <a:off x="3928197" y="2456121"/>
            <a:ext cx="456340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The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00"/>
                </a:highlight>
                <a:latin typeface="Trebuchet MS" panose="020B0703020202090204" pitchFamily="34" charset="0"/>
              </a:rPr>
              <a:t>Mixolydian scale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 is very similar to the Ionian mode (the major scale) except it has its 7th note lowered by a half step (semitone).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It is also a type of major mode because the third note of the scale is a major interval.</a:t>
            </a:r>
          </a:p>
          <a:p>
            <a:br>
              <a:rPr lang="en-GB" dirty="0"/>
            </a:br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0A14E3D5-3DB9-6C6B-993E-DD99D588A612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D6BF0F1-5A36-8725-BE29-1262C6258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6888"/>
              </p:ext>
            </p:extLst>
          </p:nvPr>
        </p:nvGraphicFramePr>
        <p:xfrm>
          <a:off x="8692605" y="2456121"/>
          <a:ext cx="3020023" cy="3486352"/>
        </p:xfrm>
        <a:graphic>
          <a:graphicData uri="http://schemas.openxmlformats.org/drawingml/2006/table">
            <a:tbl>
              <a:tblPr/>
              <a:tblGrid>
                <a:gridCol w="3020023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435794">
                <a:tc>
                  <a:txBody>
                    <a:bodyPr/>
                    <a:lstStyle/>
                    <a:p>
                      <a:r>
                        <a:rPr lang="en-GB" sz="2100" b="1" dirty="0">
                          <a:effectLst/>
                        </a:rPr>
                        <a:t>Degree of the Scale</a:t>
                      </a:r>
                      <a:endParaRPr lang="en-GB" sz="2100" dirty="0">
                        <a:effectLst/>
                      </a:endParaRP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Root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Second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Third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Fourth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Fifth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Sixth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Seventh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FDB39C-D107-8113-3D01-40F763BF9903}"/>
              </a:ext>
            </a:extLst>
          </p:cNvPr>
          <p:cNvSpPr txBox="1"/>
          <p:nvPr/>
        </p:nvSpPr>
        <p:spPr>
          <a:xfrm>
            <a:off x="1730449" y="6304250"/>
            <a:ext cx="7232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 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</a:t>
            </a:r>
            <a:endParaRPr lang="en-GB" dirty="0">
              <a:solidFill>
                <a:srgbClr val="FF0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242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Dorian Mode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895C9-A7D5-AB7F-44A8-BA6C2C09A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-25050" y="4928107"/>
            <a:ext cx="9122730" cy="160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A8106-CB85-C775-506B-BDA9F8EAB6A8}"/>
              </a:ext>
            </a:extLst>
          </p:cNvPr>
          <p:cNvSpPr txBox="1"/>
          <p:nvPr/>
        </p:nvSpPr>
        <p:spPr>
          <a:xfrm>
            <a:off x="3928197" y="2456121"/>
            <a:ext cx="456340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The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00"/>
                </a:highlight>
                <a:latin typeface="Trebuchet MS" panose="020B0703020202090204" pitchFamily="34" charset="0"/>
              </a:rPr>
              <a:t>Dorian scale 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is a type of minor mode which means that the 3rd note of the scale is lowered by a half step (semitone).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It also has a flattened 7th note.</a:t>
            </a:r>
          </a:p>
          <a:p>
            <a:br>
              <a:rPr lang="en-GB" dirty="0"/>
            </a:br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0A14E3D5-3DB9-6C6B-993E-DD99D588A612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D6BF0F1-5A36-8725-BE29-1262C6258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460402"/>
              </p:ext>
            </p:extLst>
          </p:nvPr>
        </p:nvGraphicFramePr>
        <p:xfrm>
          <a:off x="8692605" y="2456121"/>
          <a:ext cx="3020023" cy="3486352"/>
        </p:xfrm>
        <a:graphic>
          <a:graphicData uri="http://schemas.openxmlformats.org/drawingml/2006/table">
            <a:tbl>
              <a:tblPr/>
              <a:tblGrid>
                <a:gridCol w="3020023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435794">
                <a:tc>
                  <a:txBody>
                    <a:bodyPr/>
                    <a:lstStyle/>
                    <a:p>
                      <a:r>
                        <a:rPr lang="en-GB" sz="2100" b="1" dirty="0">
                          <a:effectLst/>
                        </a:rPr>
                        <a:t>Degree of the Scale</a:t>
                      </a:r>
                      <a:endParaRPr lang="en-GB" sz="2100" dirty="0">
                        <a:effectLst/>
                      </a:endParaRP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Root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Second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Third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Fourth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Fifth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Major Sixth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Seventh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FDB39C-D107-8113-3D01-40F763BF9903}"/>
              </a:ext>
            </a:extLst>
          </p:cNvPr>
          <p:cNvSpPr txBox="1"/>
          <p:nvPr/>
        </p:nvSpPr>
        <p:spPr>
          <a:xfrm>
            <a:off x="1730449" y="6304250"/>
            <a:ext cx="7232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 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</a:t>
            </a:r>
            <a:endParaRPr lang="en-GB" dirty="0">
              <a:solidFill>
                <a:srgbClr val="FF0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419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Phrygian Mode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895C9-A7D5-AB7F-44A8-BA6C2C09A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-12524" y="4965685"/>
            <a:ext cx="9122730" cy="16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A8106-CB85-C775-506B-BDA9F8EAB6A8}"/>
              </a:ext>
            </a:extLst>
          </p:cNvPr>
          <p:cNvSpPr txBox="1"/>
          <p:nvPr/>
        </p:nvSpPr>
        <p:spPr>
          <a:xfrm>
            <a:off x="2016690" y="2456121"/>
            <a:ext cx="647490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Even though the </a:t>
            </a:r>
            <a:r>
              <a:rPr lang="en-GB" dirty="0">
                <a:solidFill>
                  <a:srgbClr val="3A3A3A"/>
                </a:solidFill>
                <a:highlight>
                  <a:srgbClr val="FFFF00"/>
                </a:highlight>
                <a:latin typeface="Trebuchet MS" panose="020B0703020202090204" pitchFamily="34" charset="0"/>
              </a:rPr>
              <a:t>P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00"/>
                </a:highlight>
                <a:latin typeface="Trebuchet MS" panose="020B0703020202090204" pitchFamily="34" charset="0"/>
              </a:rPr>
              <a:t>hrygian scale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 is a mode of the major scale, it’s actually a </a:t>
            </a:r>
            <a:r>
              <a:rPr lang="en-GB" b="0" i="0" u="none" strike="noStrike" dirty="0">
                <a:solidFill>
                  <a:srgbClr val="4392F1"/>
                </a:solidFill>
                <a:effectLst/>
                <a:latin typeface="Trebuchet MS" panose="020B0703020202090204" pitchFamily="34" charset="0"/>
                <a:hlinkClick r:id="rId3"/>
              </a:rPr>
              <a:t>type of minor scale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. This is because the 3rd note is an interval of a minor 3rd above the tonic.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As well as the minor 3rd it also has a minor 6th, 7th and a minor 2nd (the only other mode to have a flattened 2nd is the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locrian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 mode). This means the 2nd note of the scale is a semitone (half step) above the tonic.</a:t>
            </a: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0A14E3D5-3DB9-6C6B-993E-DD99D588A612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D6BF0F1-5A36-8725-BE29-1262C6258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11311"/>
              </p:ext>
            </p:extLst>
          </p:nvPr>
        </p:nvGraphicFramePr>
        <p:xfrm>
          <a:off x="8692605" y="2456121"/>
          <a:ext cx="3020023" cy="3486352"/>
        </p:xfrm>
        <a:graphic>
          <a:graphicData uri="http://schemas.openxmlformats.org/drawingml/2006/table">
            <a:tbl>
              <a:tblPr/>
              <a:tblGrid>
                <a:gridCol w="3020023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435794">
                <a:tc>
                  <a:txBody>
                    <a:bodyPr/>
                    <a:lstStyle/>
                    <a:p>
                      <a:r>
                        <a:rPr lang="en-GB" sz="2100" b="1" dirty="0">
                          <a:effectLst/>
                        </a:rPr>
                        <a:t>Degree of the Scale</a:t>
                      </a:r>
                      <a:endParaRPr lang="en-GB" sz="2100" dirty="0">
                        <a:effectLst/>
                      </a:endParaRP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Root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Second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Third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Fourth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Fifth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Sixth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Seventh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FDB39C-D107-8113-3D01-40F763BF9903}"/>
              </a:ext>
            </a:extLst>
          </p:cNvPr>
          <p:cNvSpPr txBox="1"/>
          <p:nvPr/>
        </p:nvSpPr>
        <p:spPr>
          <a:xfrm>
            <a:off x="1730449" y="6304250"/>
            <a:ext cx="7232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 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S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</a:t>
            </a:r>
            <a:endParaRPr lang="en-GB" dirty="0">
              <a:solidFill>
                <a:srgbClr val="FF0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784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248038"/>
            <a:ext cx="6923830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Locrian Mode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895C9-A7D5-AB7F-44A8-BA6C2C09A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-12521" y="4965685"/>
            <a:ext cx="9122724" cy="16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7A8106-CB85-C775-506B-BDA9F8EAB6A8}"/>
              </a:ext>
            </a:extLst>
          </p:cNvPr>
          <p:cNvSpPr txBox="1"/>
          <p:nvPr/>
        </p:nvSpPr>
        <p:spPr>
          <a:xfrm>
            <a:off x="699714" y="2456121"/>
            <a:ext cx="779188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The Locrian mode is one of the four </a:t>
            </a:r>
            <a:r>
              <a:rPr lang="en-GB" b="1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minor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 modes (the others being the</a:t>
            </a:r>
            <a:r>
              <a:rPr lang="en-GB" b="1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 </a:t>
            </a:r>
            <a:r>
              <a:rPr lang="en-GB" b="0" i="0" u="none" strike="noStrike" dirty="0">
                <a:solidFill>
                  <a:srgbClr val="4392F1"/>
                </a:solidFill>
                <a:effectLst/>
                <a:latin typeface="Trebuchet MS" panose="020B0703020202090204" pitchFamily="34" charset="0"/>
                <a:hlinkClick r:id="rId3"/>
              </a:rPr>
              <a:t>dorian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, </a:t>
            </a:r>
            <a:r>
              <a:rPr lang="en-GB" b="0" i="0" u="none" strike="noStrike" dirty="0">
                <a:solidFill>
                  <a:srgbClr val="4392F1"/>
                </a:solidFill>
                <a:effectLst/>
                <a:latin typeface="Trebuchet MS" panose="020B0703020202090204" pitchFamily="34" charset="0"/>
                <a:hlinkClick r:id="rId4"/>
              </a:rPr>
              <a:t>aeolian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, and </a:t>
            </a:r>
            <a:r>
              <a:rPr lang="en-GB" b="0" i="0" u="none" strike="noStrike" dirty="0">
                <a:solidFill>
                  <a:srgbClr val="4392F1"/>
                </a:solidFill>
                <a:effectLst/>
                <a:latin typeface="Trebuchet MS" panose="020B0703020202090204" pitchFamily="34" charset="0"/>
                <a:hlinkClick r:id="rId5"/>
              </a:rPr>
              <a:t>phrygian</a:t>
            </a:r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 modes), which means the 3rd scale degree is one semitone lower than the 3rd of the major scale. 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The Locrian mode is closest in similarities to the Phrygian mode, which also has a lowered (minor) 2nd, but it is even more minor, because it also has a lowered (diminished) 5th scale degree.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Trebuchet MS" panose="020B0703020202090204" pitchFamily="34" charset="0"/>
              </a:rPr>
              <a:t>It is the only mode to have a diminished 5th.</a:t>
            </a:r>
          </a:p>
          <a:p>
            <a:br>
              <a:rPr lang="en-GB" dirty="0">
                <a:latin typeface="Trebuchet MS" panose="020B0703020202090204" pitchFamily="34" charset="0"/>
              </a:rPr>
            </a:br>
            <a:endParaRPr lang="en-GB" b="0" i="0" dirty="0">
              <a:solidFill>
                <a:srgbClr val="3A3A3A"/>
              </a:solidFill>
              <a:effectLst/>
              <a:latin typeface="Trebuchet MS" panose="020B0703020202090204" pitchFamily="34" charset="0"/>
            </a:endParaRPr>
          </a:p>
        </p:txBody>
      </p:sp>
      <p:sp>
        <p:nvSpPr>
          <p:cNvPr id="8" name="Content Placeholder 4103">
            <a:extLst>
              <a:ext uri="{FF2B5EF4-FFF2-40B4-BE49-F238E27FC236}">
                <a16:creationId xmlns:a16="http://schemas.microsoft.com/office/drawing/2014/main" id="{0A14E3D5-3DB9-6C6B-993E-DD99D588A612}"/>
              </a:ext>
            </a:extLst>
          </p:cNvPr>
          <p:cNvSpPr txBox="1">
            <a:spLocks/>
          </p:cNvSpPr>
          <p:nvPr/>
        </p:nvSpPr>
        <p:spPr>
          <a:xfrm>
            <a:off x="8491599" y="267647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hellomusictheory.com</a:t>
            </a:r>
            <a:endParaRPr lang="en-US" sz="20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D6BF0F1-5A36-8725-BE29-1262C6258D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737122"/>
              </p:ext>
            </p:extLst>
          </p:nvPr>
        </p:nvGraphicFramePr>
        <p:xfrm>
          <a:off x="8692605" y="2456121"/>
          <a:ext cx="3020023" cy="3486352"/>
        </p:xfrm>
        <a:graphic>
          <a:graphicData uri="http://schemas.openxmlformats.org/drawingml/2006/table">
            <a:tbl>
              <a:tblPr/>
              <a:tblGrid>
                <a:gridCol w="3020023">
                  <a:extLst>
                    <a:ext uri="{9D8B030D-6E8A-4147-A177-3AD203B41FA5}">
                      <a16:colId xmlns:a16="http://schemas.microsoft.com/office/drawing/2014/main" val="2589806963"/>
                    </a:ext>
                  </a:extLst>
                </a:gridCol>
              </a:tblGrid>
              <a:tr h="435794">
                <a:tc>
                  <a:txBody>
                    <a:bodyPr/>
                    <a:lstStyle/>
                    <a:p>
                      <a:r>
                        <a:rPr lang="en-GB" sz="2100" b="1" dirty="0">
                          <a:effectLst/>
                        </a:rPr>
                        <a:t>Degree of the Scale</a:t>
                      </a:r>
                      <a:endParaRPr lang="en-GB" sz="2100" dirty="0">
                        <a:effectLst/>
                      </a:endParaRP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81134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Root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6135461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Second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83751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Third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795067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Perfect Fourth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688905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Diminished Fifth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975868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Sixth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5020793"/>
                  </a:ext>
                </a:extLst>
              </a:tr>
              <a:tr h="435794">
                <a:tc>
                  <a:txBody>
                    <a:bodyPr/>
                    <a:lstStyle/>
                    <a:p>
                      <a:r>
                        <a:rPr lang="en-GB" sz="2100" dirty="0">
                          <a:effectLst/>
                        </a:rPr>
                        <a:t>Minor Seventh</a:t>
                      </a:r>
                    </a:p>
                  </a:txBody>
                  <a:tcPr marL="108948" marR="108948" marT="54475" marB="54475" anchor="ctr">
                    <a:lnL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2A8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3183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FDB39C-D107-8113-3D01-40F763BF9903}"/>
              </a:ext>
            </a:extLst>
          </p:cNvPr>
          <p:cNvSpPr txBox="1"/>
          <p:nvPr/>
        </p:nvSpPr>
        <p:spPr>
          <a:xfrm>
            <a:off x="1730449" y="6304250"/>
            <a:ext cx="7232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 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S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        </a:t>
            </a:r>
            <a:r>
              <a:rPr lang="en-GB" b="1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T</a:t>
            </a:r>
            <a:r>
              <a:rPr lang="en-GB" dirty="0">
                <a:solidFill>
                  <a:srgbClr val="FF0000"/>
                </a:solidFill>
                <a:latin typeface="Trebuchet MS" panose="020B0703020202090204" pitchFamily="34" charset="0"/>
              </a:rPr>
              <a:t>  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         </a:t>
            </a:r>
            <a:r>
              <a:rPr lang="en-GB" b="1" dirty="0">
                <a:solidFill>
                  <a:srgbClr val="FF0000"/>
                </a:solidFill>
                <a:latin typeface="Trebuchet MS" panose="020B0703020202090204" pitchFamily="34" charset="0"/>
              </a:rPr>
              <a:t>T</a:t>
            </a:r>
            <a:r>
              <a:rPr lang="en-GB" b="0" i="0" dirty="0">
                <a:solidFill>
                  <a:srgbClr val="FF0000"/>
                </a:solidFill>
                <a:effectLst/>
                <a:latin typeface="Trebuchet MS" panose="020B0703020202090204" pitchFamily="34" charset="0"/>
              </a:rPr>
              <a:t> </a:t>
            </a:r>
            <a:endParaRPr lang="en-GB" dirty="0">
              <a:solidFill>
                <a:srgbClr val="FF0000"/>
              </a:solidFill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412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7 – </a:t>
            </a:r>
            <a:r>
              <a:rPr lang="en-GB" dirty="0"/>
              <a:t>Rhythm Dictation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descr="RHYTHM EXERCISE TO IMPROVE YOUR SIGHT READING SKILLS">
            <a:hlinkClick r:id="" action="ppaction://media"/>
            <a:extLst>
              <a:ext uri="{FF2B5EF4-FFF2-40B4-BE49-F238E27FC236}">
                <a16:creationId xmlns:a16="http://schemas.microsoft.com/office/drawing/2014/main" id="{A9B90970-EDFA-0F2A-D2BD-387C781FDBC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68539" y="444239"/>
            <a:ext cx="10054921" cy="56810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78B826-4624-3CF8-9FDF-DD18FD89029D}"/>
              </a:ext>
            </a:extLst>
          </p:cNvPr>
          <p:cNvSpPr txBox="1"/>
          <p:nvPr/>
        </p:nvSpPr>
        <p:spPr>
          <a:xfrm>
            <a:off x="1010690" y="6445737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Rhythm Exercise to Improve Your Sight Reading Skills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02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2" descr="RHYTHM EXERCISE YOU NEED TO KNOW BEFORE SIGHT READING on piano, violin, or drum">
            <a:hlinkClick r:id="" action="ppaction://media"/>
            <a:extLst>
              <a:ext uri="{FF2B5EF4-FFF2-40B4-BE49-F238E27FC236}">
                <a16:creationId xmlns:a16="http://schemas.microsoft.com/office/drawing/2014/main" id="{458937C9-4C72-533D-B8C1-5DC3FF4D1D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68537" y="363856"/>
            <a:ext cx="10054921" cy="56810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29E872-4E8C-C7A0-0C8F-733189C09120}"/>
              </a:ext>
            </a:extLst>
          </p:cNvPr>
          <p:cNvSpPr txBox="1"/>
          <p:nvPr/>
        </p:nvSpPr>
        <p:spPr>
          <a:xfrm>
            <a:off x="836497" y="6448705"/>
            <a:ext cx="64422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Rhythm Exercise to Improve Your Sight Reading Skills - Part II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30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sz="4400" dirty="0"/>
              <a:t>Price Tag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2266030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753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</TotalTime>
  <Words>652</Words>
  <Application>Microsoft Macintosh PowerPoint</Application>
  <PresentationFormat>Widescreen</PresentationFormat>
  <Paragraphs>108</Paragraphs>
  <Slides>12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Trebuchet MS</vt:lpstr>
      <vt:lpstr>Office Theme</vt:lpstr>
      <vt:lpstr>General Musicianship and Studio Techniques</vt:lpstr>
      <vt:lpstr>The Modes Ranked by Brightness</vt:lpstr>
      <vt:lpstr>Modal Scales</vt:lpstr>
      <vt:lpstr>Lydian Mode</vt:lpstr>
      <vt:lpstr>Mixolydian Mode</vt:lpstr>
      <vt:lpstr>Dorian Mode</vt:lpstr>
      <vt:lpstr>Phrygian Mode</vt:lpstr>
      <vt:lpstr>Locrian Mode</vt:lpstr>
      <vt:lpstr>General Musicianship and Studio Techniques</vt:lpstr>
      <vt:lpstr>PowerPoint Presentation</vt:lpstr>
      <vt:lpstr>PowerPoint Presentation</vt:lpstr>
      <vt:lpstr>Price Tag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11</cp:revision>
  <cp:lastPrinted>2023-10-26T12:24:46Z</cp:lastPrinted>
  <dcterms:created xsi:type="dcterms:W3CDTF">2023-09-25T14:53:00Z</dcterms:created>
  <dcterms:modified xsi:type="dcterms:W3CDTF">2023-11-16T16:31:34Z</dcterms:modified>
</cp:coreProperties>
</file>