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44" r:id="rId1"/>
  </p:sldMasterIdLst>
  <p:sldIdLst>
    <p:sldId id="256" r:id="rId2"/>
    <p:sldId id="258" r:id="rId3"/>
    <p:sldId id="273" r:id="rId4"/>
    <p:sldId id="257" r:id="rId5"/>
    <p:sldId id="259" r:id="rId6"/>
    <p:sldId id="265" r:id="rId7"/>
    <p:sldId id="267" r:id="rId8"/>
    <p:sldId id="260" r:id="rId9"/>
    <p:sldId id="266" r:id="rId10"/>
    <p:sldId id="271" r:id="rId11"/>
    <p:sldId id="269" r:id="rId12"/>
    <p:sldId id="261" r:id="rId13"/>
    <p:sldId id="272" r:id="rId14"/>
    <p:sldId id="262" r:id="rId15"/>
    <p:sldId id="263" r:id="rId16"/>
    <p:sldId id="264"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030D698-73F5-AE47-AB24-DDCB69E49329}" v="40" dt="2020-01-23T20:58:10.491"/>
    <p1510:client id="{E6E29F47-52F3-304D-B10D-2AE8E4F8444F}" v="8" dt="2020-01-24T09:23:15.74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68"/>
  </p:normalViewPr>
  <p:slideViewPr>
    <p:cSldViewPr snapToGrid="0" snapToObjects="1">
      <p:cViewPr varScale="1">
        <p:scale>
          <a:sx n="44" d="100"/>
          <a:sy n="44" d="100"/>
        </p:scale>
        <p:origin x="216" y="15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none"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1/24/20</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15878505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1/24/20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8615447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none"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1/24/20</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2916571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1/24/20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1334034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8A7F15D8-96D1-4781-BC50-CA8A088B2FE4}" type="datetime1">
              <a:rPr lang="en-US" smtClean="0"/>
              <a:t>1/24/20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1189363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1/24/20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3864970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1/24/20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1395799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1/24/20</a:t>
            </a:fld>
            <a:endParaRPr lang="en-US"/>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1075978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1/24/20</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41716476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1/24/20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4031799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1/24/20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9196569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F6FA2B21-3FCD-4721-B95C-427943F61125}" type="datetime1">
              <a:rPr lang="en-US" smtClean="0"/>
              <a:t>1/24/20</a:t>
            </a:fld>
            <a:endParaRPr lang="en-US"/>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10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117059317"/>
      </p:ext>
    </p:extLst>
  </p:cSld>
  <p:clrMap bg1="lt1" tx1="dk1" bg2="lt2" tx2="dk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 id="2147483738" r:id="rId6"/>
    <p:sldLayoutId id="2147483733" r:id="rId7"/>
    <p:sldLayoutId id="2147483734" r:id="rId8"/>
    <p:sldLayoutId id="2147483735" r:id="rId9"/>
    <p:sldLayoutId id="2147483736" r:id="rId10"/>
    <p:sldLayoutId id="2147483737" r:id="rId11"/>
  </p:sldLayoutIdLst>
  <p:hf sldNum="0" hdr="0" ftr="0" dt="0"/>
  <p:txStyles>
    <p:titleStyle>
      <a:lvl1pPr algn="l" defTabSz="914400" rtl="0" eaLnBrk="1" latinLnBrk="0" hangingPunct="1">
        <a:lnSpc>
          <a:spcPct val="90000"/>
        </a:lnSpc>
        <a:spcBef>
          <a:spcPct val="0"/>
        </a:spcBef>
        <a:buNone/>
        <a:defRPr lang="en-US" sz="4800" i="0" kern="1200" cap="none" spc="-7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6F40FBDA-CEB1-40F0-9AB9-BD9C402D70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C72033DE-D499-47E5-9FF1-EA6E7E45B4BD}"/>
              </a:ext>
            </a:extLst>
          </p:cNvPr>
          <p:cNvPicPr>
            <a:picLocks noChangeAspect="1"/>
          </p:cNvPicPr>
          <p:nvPr/>
        </p:nvPicPr>
        <p:blipFill rotWithShape="1">
          <a:blip r:embed="rId2">
            <a:alphaModFix amt="45000"/>
          </a:blip>
          <a:srcRect t="15730"/>
          <a:stretch/>
        </p:blipFill>
        <p:spPr>
          <a:xfrm>
            <a:off x="20" y="10"/>
            <a:ext cx="12191980" cy="6857990"/>
          </a:xfrm>
          <a:prstGeom prst="rect">
            <a:avLst/>
          </a:prstGeom>
        </p:spPr>
      </p:pic>
      <p:sp>
        <p:nvSpPr>
          <p:cNvPr id="18" name="Rectangle 17">
            <a:extLst>
              <a:ext uri="{FF2B5EF4-FFF2-40B4-BE49-F238E27FC236}">
                <a16:creationId xmlns:a16="http://schemas.microsoft.com/office/drawing/2014/main" id="{0344D4FE-ABEF-4230-9E4E-AD5782FC7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noFill/>
          <a:ln w="9525" cap="sq" cmpd="sng" algn="ctr">
            <a:solidFill>
              <a:schemeClr val="tx1">
                <a:lumMod val="75000"/>
                <a:lumOff val="25000"/>
              </a:schemeClr>
            </a:solidFill>
            <a:prstDash val="solid"/>
            <a:miter lim="800000"/>
          </a:ln>
          <a:effectLst>
            <a:softEdge rad="0"/>
          </a:effectLst>
        </p:spPr>
      </p:sp>
      <p:sp>
        <p:nvSpPr>
          <p:cNvPr id="2" name="Title 1">
            <a:extLst>
              <a:ext uri="{FF2B5EF4-FFF2-40B4-BE49-F238E27FC236}">
                <a16:creationId xmlns:a16="http://schemas.microsoft.com/office/drawing/2014/main" id="{E917C5D6-F2DC-664C-8BCC-D72E44D98EE0}"/>
              </a:ext>
            </a:extLst>
          </p:cNvPr>
          <p:cNvSpPr>
            <a:spLocks noGrp="1"/>
          </p:cNvSpPr>
          <p:nvPr>
            <p:ph type="ctrTitle"/>
          </p:nvPr>
        </p:nvSpPr>
        <p:spPr>
          <a:xfrm>
            <a:off x="1769532" y="2091263"/>
            <a:ext cx="8652938" cy="2461504"/>
          </a:xfrm>
        </p:spPr>
        <p:txBody>
          <a:bodyPr>
            <a:normAutofit fontScale="90000"/>
          </a:bodyPr>
          <a:lstStyle/>
          <a:p>
            <a:r>
              <a:rPr lang="en-US" sz="5300" dirty="0">
                <a:latin typeface="Times New Roman" panose="02020603050405020304" pitchFamily="18" charset="0"/>
                <a:cs typeface="Times New Roman" panose="02020603050405020304" pitchFamily="18" charset="0"/>
              </a:rPr>
              <a:t>The Influence of Ankle Dorsiflexion Range of Motion on Endurance Running Performance</a:t>
            </a:r>
          </a:p>
        </p:txBody>
      </p:sp>
      <p:sp>
        <p:nvSpPr>
          <p:cNvPr id="3" name="Subtitle 2">
            <a:extLst>
              <a:ext uri="{FF2B5EF4-FFF2-40B4-BE49-F238E27FC236}">
                <a16:creationId xmlns:a16="http://schemas.microsoft.com/office/drawing/2014/main" id="{B3440BC2-8852-4945-9E62-C5B8A99BC379}"/>
              </a:ext>
            </a:extLst>
          </p:cNvPr>
          <p:cNvSpPr>
            <a:spLocks noGrp="1"/>
          </p:cNvSpPr>
          <p:nvPr>
            <p:ph type="subTitle" idx="1"/>
          </p:nvPr>
        </p:nvSpPr>
        <p:spPr>
          <a:xfrm>
            <a:off x="1769532" y="4623127"/>
            <a:ext cx="8655200" cy="457201"/>
          </a:xfrm>
        </p:spPr>
        <p:txBody>
          <a:bodyPr>
            <a:normAutofit/>
          </a:bodyPr>
          <a:lstStyle/>
          <a:p>
            <a:r>
              <a:rPr lang="en-US" sz="2400" dirty="0" err="1">
                <a:solidFill>
                  <a:schemeClr val="tx1"/>
                </a:solidFill>
                <a:latin typeface="Times New Roman" panose="02020603050405020304" pitchFamily="18" charset="0"/>
                <a:cs typeface="Times New Roman" panose="02020603050405020304" pitchFamily="18" charset="0"/>
              </a:rPr>
              <a:t>Lewys</a:t>
            </a:r>
            <a:r>
              <a:rPr lang="en-US" sz="2400" dirty="0">
                <a:solidFill>
                  <a:schemeClr val="tx1"/>
                </a:solidFill>
                <a:latin typeface="Times New Roman" panose="02020603050405020304" pitchFamily="18" charset="0"/>
                <a:cs typeface="Times New Roman" panose="02020603050405020304" pitchFamily="18" charset="0"/>
              </a:rPr>
              <a:t> Wilkes 1805108</a:t>
            </a:r>
          </a:p>
        </p:txBody>
      </p:sp>
      <p:sp>
        <p:nvSpPr>
          <p:cNvPr id="20" name="Rectangle 19">
            <a:extLst>
              <a:ext uri="{FF2B5EF4-FFF2-40B4-BE49-F238E27FC236}">
                <a16:creationId xmlns:a16="http://schemas.microsoft.com/office/drawing/2014/main" id="{9325F979-D3F9-4926-81B7-7ACCB31A50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9525" cap="sq" cmpd="sng" algn="ctr">
            <a:solidFill>
              <a:schemeClr val="tx1">
                <a:lumMod val="75000"/>
                <a:lumOff val="25000"/>
                <a:alpha val="80000"/>
              </a:schemeClr>
            </a:solidFill>
            <a:prstDash val="solid"/>
            <a:miter lim="800000"/>
          </a:ln>
          <a:effectLst/>
        </p:spPr>
      </p:sp>
    </p:spTree>
    <p:extLst>
      <p:ext uri="{BB962C8B-B14F-4D97-AF65-F5344CB8AC3E}">
        <p14:creationId xmlns:p14="http://schemas.microsoft.com/office/powerpoint/2010/main" val="2716088541"/>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265850-F6F7-874A-BA20-3DA60B59B1D9}"/>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Rationale For Study</a:t>
            </a:r>
          </a:p>
        </p:txBody>
      </p:sp>
      <p:sp>
        <p:nvSpPr>
          <p:cNvPr id="3" name="Content Placeholder 2">
            <a:extLst>
              <a:ext uri="{FF2B5EF4-FFF2-40B4-BE49-F238E27FC236}">
                <a16:creationId xmlns:a16="http://schemas.microsoft.com/office/drawing/2014/main" id="{46471A01-F140-A544-A462-8835D1EE2728}"/>
              </a:ext>
            </a:extLst>
          </p:cNvPr>
          <p:cNvSpPr>
            <a:spLocks noGrp="1"/>
          </p:cNvSpPr>
          <p:nvPr>
            <p:ph idx="1"/>
          </p:nvPr>
        </p:nvSpPr>
        <p:spPr/>
        <p:txBody>
          <a:bodyPr>
            <a:normAutofit fontScale="40000" lnSpcReduction="20000"/>
          </a:bodyPr>
          <a:lstStyle/>
          <a:p>
            <a:r>
              <a:rPr lang="en-US" sz="6800" dirty="0">
                <a:latin typeface="Times New Roman" panose="02020603050405020304" pitchFamily="18" charset="0"/>
                <a:cs typeface="Times New Roman" panose="02020603050405020304" pitchFamily="18" charset="0"/>
              </a:rPr>
              <a:t>Current research within this area has focused on reduction of injury risk associated with increased ankle range of motion within endurance runners. </a:t>
            </a:r>
          </a:p>
          <a:p>
            <a:endParaRPr lang="en-US" sz="6800" dirty="0">
              <a:latin typeface="Times New Roman" panose="02020603050405020304" pitchFamily="18" charset="0"/>
              <a:cs typeface="Times New Roman" panose="02020603050405020304" pitchFamily="18" charset="0"/>
            </a:endParaRPr>
          </a:p>
          <a:p>
            <a:r>
              <a:rPr lang="en-US" sz="6800" dirty="0">
                <a:latin typeface="Times New Roman" panose="02020603050405020304" pitchFamily="18" charset="0"/>
                <a:cs typeface="Times New Roman" panose="02020603050405020304" pitchFamily="18" charset="0"/>
              </a:rPr>
              <a:t>Reduced dorsiflexion range of motion has been considered to be a contributing factor for ankle and foot injuries </a:t>
            </a:r>
            <a:r>
              <a:rPr lang="en-GB" sz="6800" dirty="0">
                <a:latin typeface="Times New Roman" panose="02020603050405020304" pitchFamily="18" charset="0"/>
                <a:cs typeface="Times New Roman" panose="02020603050405020304" pitchFamily="18" charset="0"/>
              </a:rPr>
              <a:t>(Jeon </a:t>
            </a:r>
            <a:r>
              <a:rPr lang="en-GB" sz="6800" i="1" dirty="0">
                <a:latin typeface="Times New Roman" panose="02020603050405020304" pitchFamily="18" charset="0"/>
                <a:cs typeface="Times New Roman" panose="02020603050405020304" pitchFamily="18" charset="0"/>
              </a:rPr>
              <a:t>et al.</a:t>
            </a:r>
            <a:r>
              <a:rPr lang="en-GB" sz="6800" dirty="0">
                <a:latin typeface="Times New Roman" panose="02020603050405020304" pitchFamily="18" charset="0"/>
                <a:cs typeface="Times New Roman" panose="02020603050405020304" pitchFamily="18" charset="0"/>
              </a:rPr>
              <a:t>, 2015).</a:t>
            </a:r>
            <a:endParaRPr lang="en-US" sz="6800" dirty="0">
              <a:latin typeface="Times New Roman" panose="02020603050405020304" pitchFamily="18" charset="0"/>
              <a:cs typeface="Times New Roman" panose="02020603050405020304" pitchFamily="18" charset="0"/>
            </a:endParaRPr>
          </a:p>
          <a:p>
            <a:endParaRPr lang="en-US" sz="6800" dirty="0">
              <a:latin typeface="Times New Roman" panose="02020603050405020304" pitchFamily="18" charset="0"/>
              <a:cs typeface="Times New Roman" panose="02020603050405020304" pitchFamily="18" charset="0"/>
            </a:endParaRPr>
          </a:p>
          <a:p>
            <a:r>
              <a:rPr lang="en-US" sz="6800" dirty="0">
                <a:latin typeface="Times New Roman" panose="02020603050405020304" pitchFamily="18" charset="0"/>
                <a:cs typeface="Times New Roman" panose="02020603050405020304" pitchFamily="18" charset="0"/>
              </a:rPr>
              <a:t>A study involving gait retraining which gained improvements in ankle dorsiflexion saw patellofemoral pain reduction</a:t>
            </a:r>
            <a:r>
              <a:rPr lang="en-GB" sz="6800" dirty="0">
                <a:latin typeface="Times New Roman" panose="02020603050405020304" pitchFamily="18" charset="0"/>
                <a:cs typeface="Times New Roman" panose="02020603050405020304" pitchFamily="18" charset="0"/>
              </a:rPr>
              <a:t> (Roper </a:t>
            </a:r>
            <a:r>
              <a:rPr lang="en-GB" sz="6800" i="1" dirty="0">
                <a:latin typeface="Times New Roman" panose="02020603050405020304" pitchFamily="18" charset="0"/>
                <a:cs typeface="Times New Roman" panose="02020603050405020304" pitchFamily="18" charset="0"/>
              </a:rPr>
              <a:t>et al.</a:t>
            </a:r>
            <a:r>
              <a:rPr lang="en-GB" sz="6800" dirty="0">
                <a:latin typeface="Times New Roman" panose="02020603050405020304" pitchFamily="18" charset="0"/>
                <a:cs typeface="Times New Roman" panose="02020603050405020304" pitchFamily="18" charset="0"/>
              </a:rPr>
              <a:t>, 2016).</a:t>
            </a:r>
          </a:p>
          <a:p>
            <a:pPr marL="0" indent="0">
              <a:buNone/>
            </a:pPr>
            <a:endParaRPr lang="en-US" sz="7200" dirty="0"/>
          </a:p>
          <a:p>
            <a:endParaRPr lang="en-US" dirty="0"/>
          </a:p>
          <a:p>
            <a:endParaRPr lang="en-US" dirty="0"/>
          </a:p>
          <a:p>
            <a:endParaRPr lang="en-US" dirty="0"/>
          </a:p>
        </p:txBody>
      </p:sp>
    </p:spTree>
    <p:extLst>
      <p:ext uri="{BB962C8B-B14F-4D97-AF65-F5344CB8AC3E}">
        <p14:creationId xmlns:p14="http://schemas.microsoft.com/office/powerpoint/2010/main" val="21729089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265850-F6F7-874A-BA20-3DA60B59B1D9}"/>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Rationale For Study</a:t>
            </a:r>
          </a:p>
        </p:txBody>
      </p:sp>
      <p:sp>
        <p:nvSpPr>
          <p:cNvPr id="3" name="Content Placeholder 2">
            <a:extLst>
              <a:ext uri="{FF2B5EF4-FFF2-40B4-BE49-F238E27FC236}">
                <a16:creationId xmlns:a16="http://schemas.microsoft.com/office/drawing/2014/main" id="{46471A01-F140-A544-A462-8835D1EE2728}"/>
              </a:ext>
            </a:extLst>
          </p:cNvPr>
          <p:cNvSpPr>
            <a:spLocks noGrp="1"/>
          </p:cNvSpPr>
          <p:nvPr>
            <p:ph idx="1"/>
          </p:nvPr>
        </p:nvSpPr>
        <p:spPr/>
        <p:txBody>
          <a:bodyPr>
            <a:normAutofit fontScale="25000" lnSpcReduction="20000"/>
          </a:bodyPr>
          <a:lstStyle/>
          <a:p>
            <a:r>
              <a:rPr lang="en-US" sz="8800" dirty="0">
                <a:latin typeface="Times New Roman" panose="02020603050405020304" pitchFamily="18" charset="0"/>
                <a:cs typeface="Times New Roman" panose="02020603050405020304" pitchFamily="18" charset="0"/>
              </a:rPr>
              <a:t>Ankle dorsiflexion range of motion has also been suggested to influence the strength production of the muscles around the ankle as well as other factors such as biomechanics during weight bearing activity </a:t>
            </a:r>
            <a:r>
              <a:rPr lang="en-GB" sz="8800" dirty="0">
                <a:latin typeface="Times New Roman" panose="02020603050405020304" pitchFamily="18" charset="0"/>
                <a:cs typeface="Times New Roman" panose="02020603050405020304" pitchFamily="18" charset="0"/>
              </a:rPr>
              <a:t>(</a:t>
            </a:r>
            <a:r>
              <a:rPr lang="en-GB" sz="8800" dirty="0" err="1">
                <a:latin typeface="Times New Roman" panose="02020603050405020304" pitchFamily="18" charset="0"/>
                <a:cs typeface="Times New Roman" panose="02020603050405020304" pitchFamily="18" charset="0"/>
              </a:rPr>
              <a:t>Guillén-Rogel</a:t>
            </a:r>
            <a:r>
              <a:rPr lang="en-GB" sz="8800" dirty="0">
                <a:latin typeface="Times New Roman" panose="02020603050405020304" pitchFamily="18" charset="0"/>
                <a:cs typeface="Times New Roman" panose="02020603050405020304" pitchFamily="18" charset="0"/>
              </a:rPr>
              <a:t>, </a:t>
            </a:r>
            <a:r>
              <a:rPr lang="en-GB" sz="8800" dirty="0" err="1">
                <a:latin typeface="Times New Roman" panose="02020603050405020304" pitchFamily="18" charset="0"/>
                <a:cs typeface="Times New Roman" panose="02020603050405020304" pitchFamily="18" charset="0"/>
              </a:rPr>
              <a:t>Emeterio</a:t>
            </a:r>
            <a:r>
              <a:rPr lang="en-GB" sz="8800" dirty="0">
                <a:latin typeface="Times New Roman" panose="02020603050405020304" pitchFamily="18" charset="0"/>
                <a:cs typeface="Times New Roman" panose="02020603050405020304" pitchFamily="18" charset="0"/>
              </a:rPr>
              <a:t> and Marín, 2017).</a:t>
            </a:r>
          </a:p>
          <a:p>
            <a:pPr marL="0" indent="0">
              <a:buNone/>
            </a:pPr>
            <a:endParaRPr lang="en-US" sz="8800" dirty="0">
              <a:latin typeface="Times New Roman" panose="02020603050405020304" pitchFamily="18" charset="0"/>
              <a:cs typeface="Times New Roman" panose="02020603050405020304" pitchFamily="18" charset="0"/>
            </a:endParaRPr>
          </a:p>
          <a:p>
            <a:r>
              <a:rPr lang="en-US" sz="8800" dirty="0">
                <a:latin typeface="Times New Roman" panose="02020603050405020304" pitchFamily="18" charset="0"/>
                <a:cs typeface="Times New Roman" panose="02020603050405020304" pitchFamily="18" charset="0"/>
              </a:rPr>
              <a:t>Proprioceptive neuromuscular facilitation (PNF) stretching has been shown to be a more effective technique in increasing ankle dorsiflexion range of motion than other stretching such as static stretching </a:t>
            </a:r>
            <a:r>
              <a:rPr lang="en-GB" sz="8800" dirty="0"/>
              <a:t>(</a:t>
            </a:r>
            <a:r>
              <a:rPr lang="en-GB" sz="8800" dirty="0" err="1">
                <a:latin typeface="Times New Roman" panose="02020603050405020304" pitchFamily="18" charset="0"/>
                <a:cs typeface="Times New Roman" panose="02020603050405020304" pitchFamily="18" charset="0"/>
              </a:rPr>
              <a:t>Etnyre</a:t>
            </a:r>
            <a:r>
              <a:rPr lang="en-GB" sz="8800" dirty="0">
                <a:latin typeface="Times New Roman" panose="02020603050405020304" pitchFamily="18" charset="0"/>
                <a:cs typeface="Times New Roman" panose="02020603050405020304" pitchFamily="18" charset="0"/>
              </a:rPr>
              <a:t> and Abraham, 1986).</a:t>
            </a:r>
          </a:p>
          <a:p>
            <a:pPr marL="0" indent="0">
              <a:buNone/>
            </a:pPr>
            <a:endParaRPr lang="en-US" sz="8800" dirty="0">
              <a:latin typeface="Times New Roman" panose="02020603050405020304" pitchFamily="18" charset="0"/>
              <a:cs typeface="Times New Roman" panose="02020603050405020304" pitchFamily="18" charset="0"/>
            </a:endParaRPr>
          </a:p>
          <a:p>
            <a:r>
              <a:rPr lang="en-US" sz="8800" dirty="0">
                <a:latin typeface="Times New Roman" panose="02020603050405020304" pitchFamily="18" charset="0"/>
                <a:cs typeface="Times New Roman" panose="02020603050405020304" pitchFamily="18" charset="0"/>
              </a:rPr>
              <a:t>6-Week PNF stretching </a:t>
            </a:r>
            <a:r>
              <a:rPr lang="en-US" sz="8800" dirty="0" err="1">
                <a:latin typeface="Times New Roman" panose="02020603050405020304" pitchFamily="18" charset="0"/>
                <a:cs typeface="Times New Roman" panose="02020603050405020304" pitchFamily="18" charset="0"/>
              </a:rPr>
              <a:t>programmes</a:t>
            </a:r>
            <a:r>
              <a:rPr lang="en-US" sz="8800" dirty="0">
                <a:latin typeface="Times New Roman" panose="02020603050405020304" pitchFamily="18" charset="0"/>
                <a:cs typeface="Times New Roman" panose="02020603050405020304" pitchFamily="18" charset="0"/>
              </a:rPr>
              <a:t> are said to be effective in increasing ankle dorsiflexion range of motion as well as decreasing tendon stiffness </a:t>
            </a:r>
            <a:r>
              <a:rPr lang="en-GB" sz="8800" dirty="0">
                <a:latin typeface="Times New Roman" panose="02020603050405020304" pitchFamily="18" charset="0"/>
                <a:cs typeface="Times New Roman" panose="02020603050405020304" pitchFamily="18" charset="0"/>
              </a:rPr>
              <a:t>(Konrad, Gad and </a:t>
            </a:r>
            <a:r>
              <a:rPr lang="en-GB" sz="8800" dirty="0" err="1">
                <a:latin typeface="Times New Roman" panose="02020603050405020304" pitchFamily="18" charset="0"/>
                <a:cs typeface="Times New Roman" panose="02020603050405020304" pitchFamily="18" charset="0"/>
              </a:rPr>
              <a:t>Tilp</a:t>
            </a:r>
            <a:r>
              <a:rPr lang="en-GB" sz="8800" dirty="0">
                <a:latin typeface="Times New Roman" panose="02020603050405020304" pitchFamily="18" charset="0"/>
                <a:cs typeface="Times New Roman" panose="02020603050405020304" pitchFamily="18" charset="0"/>
              </a:rPr>
              <a:t>, 2015)</a:t>
            </a:r>
            <a:r>
              <a:rPr lang="en-GB" sz="8800" dirty="0"/>
              <a:t>.</a:t>
            </a:r>
          </a:p>
          <a:p>
            <a:endParaRPr lang="en-US" sz="8800" dirty="0">
              <a:latin typeface="Times New Roman" panose="02020603050405020304" pitchFamily="18" charset="0"/>
              <a:cs typeface="Times New Roman" panose="02020603050405020304" pitchFamily="18" charset="0"/>
            </a:endParaRPr>
          </a:p>
          <a:p>
            <a:pPr marL="0" indent="0">
              <a:buNone/>
            </a:pPr>
            <a:endParaRPr lang="en-US" sz="7200" dirty="0"/>
          </a:p>
          <a:p>
            <a:endParaRPr lang="en-US" dirty="0"/>
          </a:p>
          <a:p>
            <a:endParaRPr lang="en-US" dirty="0"/>
          </a:p>
          <a:p>
            <a:endParaRPr lang="en-US" dirty="0"/>
          </a:p>
        </p:txBody>
      </p:sp>
    </p:spTree>
    <p:extLst>
      <p:ext uri="{BB962C8B-B14F-4D97-AF65-F5344CB8AC3E}">
        <p14:creationId xmlns:p14="http://schemas.microsoft.com/office/powerpoint/2010/main" val="9402738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110F6F-9ACF-3642-A1FA-BFA14FCECAD6}"/>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Research Question </a:t>
            </a:r>
          </a:p>
        </p:txBody>
      </p:sp>
      <p:sp>
        <p:nvSpPr>
          <p:cNvPr id="3" name="Content Placeholder 2">
            <a:extLst>
              <a:ext uri="{FF2B5EF4-FFF2-40B4-BE49-F238E27FC236}">
                <a16:creationId xmlns:a16="http://schemas.microsoft.com/office/drawing/2014/main" id="{7CC4A84E-A076-7741-B5A1-D7F059D6C67C}"/>
              </a:ext>
            </a:extLst>
          </p:cNvPr>
          <p:cNvSpPr>
            <a:spLocks noGrp="1"/>
          </p:cNvSpPr>
          <p:nvPr>
            <p:ph idx="1"/>
          </p:nvPr>
        </p:nvSpPr>
        <p:spPr/>
        <p:txBody>
          <a:bodyPr>
            <a:normAutofit/>
          </a:bodyPr>
          <a:lstStyle/>
          <a:p>
            <a:r>
              <a:rPr lang="en-US" sz="2400" dirty="0">
                <a:latin typeface="Times New Roman" panose="02020603050405020304" pitchFamily="18" charset="0"/>
                <a:cs typeface="Times New Roman" panose="02020603050405020304" pitchFamily="18" charset="0"/>
              </a:rPr>
              <a:t>Does increasing ankle dorsiflexion range of motion (ROM) through proprioceptive neuromuscular (PNF) stretching programs improve performance in endurance runners? </a:t>
            </a:r>
          </a:p>
          <a:p>
            <a:endParaRPr lang="en-US" sz="2400" dirty="0">
              <a:latin typeface="Times New Roman" panose="02020603050405020304" pitchFamily="18" charset="0"/>
              <a:cs typeface="Times New Roman" panose="02020603050405020304" pitchFamily="18" charset="0"/>
            </a:endParaRPr>
          </a:p>
          <a:p>
            <a:r>
              <a:rPr lang="en-US" sz="2400" dirty="0">
                <a:latin typeface="Times New Roman" panose="02020603050405020304" pitchFamily="18" charset="0"/>
                <a:cs typeface="Times New Roman" panose="02020603050405020304" pitchFamily="18" charset="0"/>
              </a:rPr>
              <a:t>If improvements are found in performance, PNF stretching </a:t>
            </a:r>
            <a:r>
              <a:rPr lang="en-US" sz="2400" dirty="0" err="1">
                <a:latin typeface="Times New Roman" panose="02020603050405020304" pitchFamily="18" charset="0"/>
                <a:cs typeface="Times New Roman" panose="02020603050405020304" pitchFamily="18" charset="0"/>
              </a:rPr>
              <a:t>programmes</a:t>
            </a:r>
            <a:r>
              <a:rPr lang="en-US" sz="2400" dirty="0">
                <a:latin typeface="Times New Roman" panose="02020603050405020304" pitchFamily="18" charset="0"/>
                <a:cs typeface="Times New Roman" panose="02020603050405020304" pitchFamily="18" charset="0"/>
              </a:rPr>
              <a:t> can be introduced into endurance running plans for performance as well as reducing injury risk. </a:t>
            </a:r>
          </a:p>
          <a:p>
            <a:pPr marL="0" indent="0">
              <a:buNone/>
            </a:pPr>
            <a:endParaRPr lang="en-US" sz="2400" dirty="0">
              <a:highlight>
                <a:srgbClr val="FFFF00"/>
              </a:highligh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211091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E13975-ECBE-8945-9BCD-9D8E30B0F376}"/>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Hypotheses </a:t>
            </a:r>
          </a:p>
        </p:txBody>
      </p:sp>
      <p:sp>
        <p:nvSpPr>
          <p:cNvPr id="3" name="Content Placeholder 2">
            <a:extLst>
              <a:ext uri="{FF2B5EF4-FFF2-40B4-BE49-F238E27FC236}">
                <a16:creationId xmlns:a16="http://schemas.microsoft.com/office/drawing/2014/main" id="{CA09675E-2727-244C-8B76-40FF432B68DC}"/>
              </a:ext>
            </a:extLst>
          </p:cNvPr>
          <p:cNvSpPr>
            <a:spLocks noGrp="1"/>
          </p:cNvSpPr>
          <p:nvPr>
            <p:ph idx="1"/>
          </p:nvPr>
        </p:nvSpPr>
        <p:spPr/>
        <p:txBody>
          <a:bodyPr>
            <a:normAutofit/>
          </a:bodyPr>
          <a:lstStyle/>
          <a:p>
            <a:r>
              <a:rPr lang="en-US" sz="2400" dirty="0">
                <a:latin typeface="Times New Roman" panose="02020603050405020304" pitchFamily="18" charset="0"/>
                <a:cs typeface="Times New Roman" panose="02020603050405020304" pitchFamily="18" charset="0"/>
              </a:rPr>
              <a:t>Research hypothesis: there is a statistically significant difference in the performance of endurance runners over a 1-mile run following a 4-week period of PNF stretching to improve ankle dorsiflexion ROM.</a:t>
            </a:r>
          </a:p>
          <a:p>
            <a:endParaRPr lang="en-US" sz="2400" dirty="0">
              <a:latin typeface="Times New Roman" panose="02020603050405020304" pitchFamily="18" charset="0"/>
              <a:cs typeface="Times New Roman" panose="02020603050405020304" pitchFamily="18" charset="0"/>
            </a:endParaRPr>
          </a:p>
          <a:p>
            <a:r>
              <a:rPr lang="en-US" sz="2400" dirty="0">
                <a:latin typeface="Times New Roman" panose="02020603050405020304" pitchFamily="18" charset="0"/>
                <a:cs typeface="Times New Roman" panose="02020603050405020304" pitchFamily="18" charset="0"/>
              </a:rPr>
              <a:t>Null hypothesis: there is no statistically significant difference in the performance of endurance runners over a 1-mile run following a 4-week period of PNF stretching to improve ankle dorsiflexion ROM. </a:t>
            </a:r>
          </a:p>
        </p:txBody>
      </p:sp>
    </p:spTree>
    <p:extLst>
      <p:ext uri="{BB962C8B-B14F-4D97-AF65-F5344CB8AC3E}">
        <p14:creationId xmlns:p14="http://schemas.microsoft.com/office/powerpoint/2010/main" val="32631577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DF43E5-A994-2740-9848-5D65207A0069}"/>
              </a:ext>
            </a:extLst>
          </p:cNvPr>
          <p:cNvSpPr>
            <a:spLocks noGrp="1"/>
          </p:cNvSpPr>
          <p:nvPr>
            <p:ph type="title"/>
          </p:nvPr>
        </p:nvSpPr>
        <p:spPr/>
        <p:txBody>
          <a:bodyPr>
            <a:normAutofit/>
          </a:bodyPr>
          <a:lstStyle/>
          <a:p>
            <a:r>
              <a:rPr lang="en-US" dirty="0">
                <a:latin typeface="Times New Roman" panose="02020603050405020304" pitchFamily="18" charset="0"/>
                <a:cs typeface="Times New Roman" panose="02020603050405020304" pitchFamily="18" charset="0"/>
              </a:rPr>
              <a:t>Method- Participants </a:t>
            </a:r>
          </a:p>
        </p:txBody>
      </p:sp>
      <p:sp>
        <p:nvSpPr>
          <p:cNvPr id="3" name="Content Placeholder 2">
            <a:extLst>
              <a:ext uri="{FF2B5EF4-FFF2-40B4-BE49-F238E27FC236}">
                <a16:creationId xmlns:a16="http://schemas.microsoft.com/office/drawing/2014/main" id="{A0A533A5-F858-534E-A36D-38635B2606F9}"/>
              </a:ext>
            </a:extLst>
          </p:cNvPr>
          <p:cNvSpPr>
            <a:spLocks noGrp="1"/>
          </p:cNvSpPr>
          <p:nvPr>
            <p:ph idx="1"/>
          </p:nvPr>
        </p:nvSpPr>
        <p:spPr/>
        <p:txBody>
          <a:bodyPr>
            <a:normAutofit/>
          </a:bodyPr>
          <a:lstStyle/>
          <a:p>
            <a:r>
              <a:rPr lang="en-US" sz="2400" dirty="0">
                <a:latin typeface="Times New Roman" panose="02020603050405020304" pitchFamily="18" charset="0"/>
                <a:cs typeface="Times New Roman" panose="02020603050405020304" pitchFamily="18" charset="0"/>
              </a:rPr>
              <a:t>The study will involve a total of 12 participants with varied running experience and ability. </a:t>
            </a:r>
          </a:p>
          <a:p>
            <a:endParaRPr lang="en-US" sz="2400" dirty="0">
              <a:latin typeface="Times New Roman" panose="02020603050405020304" pitchFamily="18" charset="0"/>
              <a:cs typeface="Times New Roman" panose="02020603050405020304" pitchFamily="18" charset="0"/>
            </a:endParaRPr>
          </a:p>
          <a:p>
            <a:r>
              <a:rPr lang="en-US" sz="2400" dirty="0">
                <a:latin typeface="Times New Roman" panose="02020603050405020304" pitchFamily="18" charset="0"/>
                <a:cs typeface="Times New Roman" panose="02020603050405020304" pitchFamily="18" charset="0"/>
              </a:rPr>
              <a:t>The participants will be a mix of male and female within an age range of 18-60 years.</a:t>
            </a:r>
          </a:p>
          <a:p>
            <a:endParaRPr lang="en-US" sz="2400" dirty="0">
              <a:latin typeface="Times New Roman" panose="02020603050405020304" pitchFamily="18" charset="0"/>
              <a:cs typeface="Times New Roman" panose="02020603050405020304" pitchFamily="18" charset="0"/>
            </a:endParaRPr>
          </a:p>
          <a:p>
            <a:r>
              <a:rPr lang="en-US" sz="2400" dirty="0">
                <a:latin typeface="Times New Roman" panose="02020603050405020304" pitchFamily="18" charset="0"/>
                <a:cs typeface="Times New Roman" panose="02020603050405020304" pitchFamily="18" charset="0"/>
              </a:rPr>
              <a:t>This mix of participants will allow analysis of whether effects on running performance can be seen across all abilities and ages. </a:t>
            </a:r>
          </a:p>
        </p:txBody>
      </p:sp>
    </p:spTree>
    <p:extLst>
      <p:ext uri="{BB962C8B-B14F-4D97-AF65-F5344CB8AC3E}">
        <p14:creationId xmlns:p14="http://schemas.microsoft.com/office/powerpoint/2010/main" val="11683256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DF43E5-A994-2740-9848-5D65207A0069}"/>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Method- Research Design </a:t>
            </a:r>
          </a:p>
        </p:txBody>
      </p:sp>
      <p:sp>
        <p:nvSpPr>
          <p:cNvPr id="3" name="Content Placeholder 2">
            <a:extLst>
              <a:ext uri="{FF2B5EF4-FFF2-40B4-BE49-F238E27FC236}">
                <a16:creationId xmlns:a16="http://schemas.microsoft.com/office/drawing/2014/main" id="{A0A533A5-F858-534E-A36D-38635B2606F9}"/>
              </a:ext>
            </a:extLst>
          </p:cNvPr>
          <p:cNvSpPr>
            <a:spLocks noGrp="1"/>
          </p:cNvSpPr>
          <p:nvPr>
            <p:ph idx="1"/>
          </p:nvPr>
        </p:nvSpPr>
        <p:spPr/>
        <p:txBody>
          <a:bodyPr>
            <a:normAutofit/>
          </a:bodyPr>
          <a:lstStyle/>
          <a:p>
            <a:r>
              <a:rPr lang="en-US" sz="2400" dirty="0">
                <a:latin typeface="Times New Roman" panose="02020603050405020304" pitchFamily="18" charset="0"/>
                <a:cs typeface="Times New Roman" panose="02020603050405020304" pitchFamily="18" charset="0"/>
              </a:rPr>
              <a:t>The study will be structured as a one group pre-test post-test design.</a:t>
            </a:r>
          </a:p>
          <a:p>
            <a:pPr marL="0" indent="0">
              <a:buNone/>
            </a:pPr>
            <a:endParaRPr lang="en-US" sz="2400" dirty="0">
              <a:latin typeface="Times New Roman" panose="02020603050405020304" pitchFamily="18" charset="0"/>
              <a:cs typeface="Times New Roman" panose="02020603050405020304" pitchFamily="18" charset="0"/>
            </a:endParaRPr>
          </a:p>
          <a:p>
            <a:r>
              <a:rPr lang="en-US" sz="2400" dirty="0">
                <a:latin typeface="Times New Roman" panose="02020603050405020304" pitchFamily="18" charset="0"/>
                <a:cs typeface="Times New Roman" panose="02020603050405020304" pitchFamily="18" charset="0"/>
              </a:rPr>
              <a:t>The group will be made up of the 12 participants. </a:t>
            </a:r>
          </a:p>
        </p:txBody>
      </p:sp>
    </p:spTree>
    <p:extLst>
      <p:ext uri="{BB962C8B-B14F-4D97-AF65-F5344CB8AC3E}">
        <p14:creationId xmlns:p14="http://schemas.microsoft.com/office/powerpoint/2010/main" val="42658920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DF43E5-A994-2740-9848-5D65207A0069}"/>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Method- Research Design </a:t>
            </a:r>
          </a:p>
        </p:txBody>
      </p:sp>
      <p:sp>
        <p:nvSpPr>
          <p:cNvPr id="3" name="Content Placeholder 2">
            <a:extLst>
              <a:ext uri="{FF2B5EF4-FFF2-40B4-BE49-F238E27FC236}">
                <a16:creationId xmlns:a16="http://schemas.microsoft.com/office/drawing/2014/main" id="{A0A533A5-F858-534E-A36D-38635B2606F9}"/>
              </a:ext>
            </a:extLst>
          </p:cNvPr>
          <p:cNvSpPr>
            <a:spLocks noGrp="1"/>
          </p:cNvSpPr>
          <p:nvPr>
            <p:ph idx="1"/>
          </p:nvPr>
        </p:nvSpPr>
        <p:spPr/>
        <p:txBody>
          <a:bodyPr>
            <a:normAutofit fontScale="92500" lnSpcReduction="10000"/>
          </a:bodyPr>
          <a:lstStyle/>
          <a:p>
            <a:r>
              <a:rPr lang="en-US" sz="2400" dirty="0">
                <a:latin typeface="Times New Roman" panose="02020603050405020304" pitchFamily="18" charset="0"/>
                <a:cs typeface="Times New Roman" panose="02020603050405020304" pitchFamily="18" charset="0"/>
              </a:rPr>
              <a:t>The study will involve a bilateral knee to wall assessment with the use of a tape measure as this has been shown to be a reliable method to determine ankle dorsiflexion ROM </a:t>
            </a:r>
            <a:r>
              <a:rPr lang="en-GB" sz="2400" dirty="0">
                <a:latin typeface="Times New Roman" panose="02020603050405020304" pitchFamily="18" charset="0"/>
                <a:cs typeface="Times New Roman" panose="02020603050405020304" pitchFamily="18" charset="0"/>
              </a:rPr>
              <a:t>(</a:t>
            </a:r>
            <a:r>
              <a:rPr lang="en-GB" sz="2400" dirty="0" err="1">
                <a:latin typeface="Times New Roman" panose="02020603050405020304" pitchFamily="18" charset="0"/>
                <a:cs typeface="Times New Roman" panose="02020603050405020304" pitchFamily="18" charset="0"/>
              </a:rPr>
              <a:t>Konor</a:t>
            </a:r>
            <a:r>
              <a:rPr lang="en-GB" sz="2400" dirty="0">
                <a:latin typeface="Times New Roman" panose="02020603050405020304" pitchFamily="18" charset="0"/>
                <a:cs typeface="Times New Roman" panose="02020603050405020304" pitchFamily="18" charset="0"/>
              </a:rPr>
              <a:t> </a:t>
            </a:r>
            <a:r>
              <a:rPr lang="en-GB" sz="2400" i="1" dirty="0">
                <a:latin typeface="Times New Roman" panose="02020603050405020304" pitchFamily="18" charset="0"/>
                <a:cs typeface="Times New Roman" panose="02020603050405020304" pitchFamily="18" charset="0"/>
              </a:rPr>
              <a:t>et al.</a:t>
            </a:r>
            <a:r>
              <a:rPr lang="en-GB" sz="2400" dirty="0">
                <a:latin typeface="Times New Roman" panose="02020603050405020304" pitchFamily="18" charset="0"/>
                <a:cs typeface="Times New Roman" panose="02020603050405020304" pitchFamily="18" charset="0"/>
              </a:rPr>
              <a:t>, 2012)</a:t>
            </a:r>
          </a:p>
          <a:p>
            <a:pPr marL="0" indent="0">
              <a:buNone/>
            </a:pPr>
            <a:endParaRPr lang="en-US" sz="2400" dirty="0">
              <a:latin typeface="Times New Roman" panose="02020603050405020304" pitchFamily="18" charset="0"/>
              <a:cs typeface="Times New Roman" panose="02020603050405020304" pitchFamily="18" charset="0"/>
            </a:endParaRPr>
          </a:p>
          <a:p>
            <a:r>
              <a:rPr lang="en-US" sz="2400" dirty="0">
                <a:latin typeface="Times New Roman" panose="02020603050405020304" pitchFamily="18" charset="0"/>
                <a:cs typeface="Times New Roman" panose="02020603050405020304" pitchFamily="18" charset="0"/>
              </a:rPr>
              <a:t>The participants will undergo a 4-week PNF stretching </a:t>
            </a:r>
            <a:r>
              <a:rPr lang="en-US" sz="2400" dirty="0" err="1">
                <a:latin typeface="Times New Roman" panose="02020603050405020304" pitchFamily="18" charset="0"/>
                <a:cs typeface="Times New Roman" panose="02020603050405020304" pitchFamily="18" charset="0"/>
              </a:rPr>
              <a:t>programme</a:t>
            </a:r>
            <a:r>
              <a:rPr lang="en-US" sz="2400" dirty="0">
                <a:latin typeface="Times New Roman" panose="02020603050405020304" pitchFamily="18" charset="0"/>
                <a:cs typeface="Times New Roman" panose="02020603050405020304" pitchFamily="18" charset="0"/>
              </a:rPr>
              <a:t> with the aim of increasing ankle dorsiflexion ROM. This has been shown to be an effective method (</a:t>
            </a:r>
            <a:r>
              <a:rPr lang="en-GB" sz="2400" dirty="0">
                <a:latin typeface="Times New Roman" panose="02020603050405020304" pitchFamily="18" charset="0"/>
                <a:cs typeface="Times New Roman" panose="02020603050405020304" pitchFamily="18" charset="0"/>
              </a:rPr>
              <a:t>Konrad, Gad and </a:t>
            </a:r>
            <a:r>
              <a:rPr lang="en-GB" sz="2400" dirty="0" err="1">
                <a:latin typeface="Times New Roman" panose="02020603050405020304" pitchFamily="18" charset="0"/>
                <a:cs typeface="Times New Roman" panose="02020603050405020304" pitchFamily="18" charset="0"/>
              </a:rPr>
              <a:t>Tilp</a:t>
            </a:r>
            <a:r>
              <a:rPr lang="en-GB" sz="2400" dirty="0">
                <a:latin typeface="Times New Roman" panose="02020603050405020304" pitchFamily="18" charset="0"/>
                <a:cs typeface="Times New Roman" panose="02020603050405020304" pitchFamily="18" charset="0"/>
              </a:rPr>
              <a:t>, 2015)</a:t>
            </a:r>
            <a:endParaRPr lang="en-US" sz="2400" dirty="0">
              <a:latin typeface="Times New Roman" panose="02020603050405020304" pitchFamily="18" charset="0"/>
              <a:cs typeface="Times New Roman" panose="02020603050405020304" pitchFamily="18" charset="0"/>
            </a:endParaRPr>
          </a:p>
          <a:p>
            <a:endParaRPr lang="en-US" sz="2400" dirty="0">
              <a:latin typeface="Times New Roman" panose="02020603050405020304" pitchFamily="18" charset="0"/>
              <a:cs typeface="Times New Roman" panose="02020603050405020304" pitchFamily="18" charset="0"/>
            </a:endParaRPr>
          </a:p>
          <a:p>
            <a:r>
              <a:rPr lang="en-US" sz="2400" dirty="0">
                <a:latin typeface="Times New Roman" panose="02020603050405020304" pitchFamily="18" charset="0"/>
                <a:cs typeface="Times New Roman" panose="02020603050405020304" pitchFamily="18" charset="0"/>
              </a:rPr>
              <a:t>A treadmill will be used to carry out the 1-mile run at an incline of 1% to replicate outdoor conditions. </a:t>
            </a:r>
          </a:p>
        </p:txBody>
      </p:sp>
    </p:spTree>
    <p:extLst>
      <p:ext uri="{BB962C8B-B14F-4D97-AF65-F5344CB8AC3E}">
        <p14:creationId xmlns:p14="http://schemas.microsoft.com/office/powerpoint/2010/main" val="15049824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DF43E5-A994-2740-9848-5D65207A0069}"/>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Method- Protocol</a:t>
            </a:r>
          </a:p>
        </p:txBody>
      </p:sp>
      <p:sp>
        <p:nvSpPr>
          <p:cNvPr id="3" name="Content Placeholder 2">
            <a:extLst>
              <a:ext uri="{FF2B5EF4-FFF2-40B4-BE49-F238E27FC236}">
                <a16:creationId xmlns:a16="http://schemas.microsoft.com/office/drawing/2014/main" id="{A0A533A5-F858-534E-A36D-38635B2606F9}"/>
              </a:ext>
            </a:extLst>
          </p:cNvPr>
          <p:cNvSpPr>
            <a:spLocks noGrp="1"/>
          </p:cNvSpPr>
          <p:nvPr>
            <p:ph idx="1"/>
          </p:nvPr>
        </p:nvSpPr>
        <p:spPr/>
        <p:txBody>
          <a:bodyPr>
            <a:normAutofit/>
          </a:bodyPr>
          <a:lstStyle/>
          <a:p>
            <a:r>
              <a:rPr lang="en-US" sz="2400" dirty="0">
                <a:latin typeface="Times New Roman" panose="02020603050405020304" pitchFamily="18" charset="0"/>
                <a:cs typeface="Times New Roman" panose="02020603050405020304" pitchFamily="18" charset="0"/>
              </a:rPr>
              <a:t>Initially, the ankle dorsiflexion ROM of all participants will be tested bilaterally through a </a:t>
            </a:r>
            <a:r>
              <a:rPr lang="en-US" sz="2400" dirty="0" err="1">
                <a:latin typeface="Times New Roman" panose="02020603050405020304" pitchFamily="18" charset="0"/>
                <a:cs typeface="Times New Roman" panose="02020603050405020304" pitchFamily="18" charset="0"/>
              </a:rPr>
              <a:t>standardised</a:t>
            </a:r>
            <a:r>
              <a:rPr lang="en-US" sz="2400" dirty="0">
                <a:latin typeface="Times New Roman" panose="02020603050405020304" pitchFamily="18" charset="0"/>
                <a:cs typeface="Times New Roman" panose="02020603050405020304" pitchFamily="18" charset="0"/>
              </a:rPr>
              <a:t> knee to wall assessment.  </a:t>
            </a:r>
          </a:p>
          <a:p>
            <a:endParaRPr lang="en-US" sz="2400" dirty="0">
              <a:latin typeface="Times New Roman" panose="02020603050405020304" pitchFamily="18" charset="0"/>
              <a:cs typeface="Times New Roman" panose="02020603050405020304" pitchFamily="18" charset="0"/>
            </a:endParaRPr>
          </a:p>
          <a:p>
            <a:r>
              <a:rPr lang="en-US" sz="2400" dirty="0">
                <a:latin typeface="Times New Roman" panose="02020603050405020304" pitchFamily="18" charset="0"/>
                <a:cs typeface="Times New Roman" panose="02020603050405020304" pitchFamily="18" charset="0"/>
              </a:rPr>
              <a:t>Following a 10-minute warm up; all participants will then complete an initial 1-mile run on a treadmill set at an incline of 1%. The time taken for completion of the run will then be recorded. </a:t>
            </a:r>
          </a:p>
          <a:p>
            <a:endParaRPr lang="en-US" sz="2400" dirty="0">
              <a:latin typeface="Times New Roman" panose="02020603050405020304" pitchFamily="18" charset="0"/>
              <a:cs typeface="Times New Roman" panose="02020603050405020304" pitchFamily="18" charset="0"/>
            </a:endParaRPr>
          </a:p>
          <a:p>
            <a:r>
              <a:rPr lang="en-US" sz="2400" dirty="0">
                <a:latin typeface="Times New Roman" panose="02020603050405020304" pitchFamily="18" charset="0"/>
                <a:cs typeface="Times New Roman" panose="02020603050405020304" pitchFamily="18" charset="0"/>
              </a:rPr>
              <a:t>Two PNF sessions will take place per week during weeks 1-4 for all participants.</a:t>
            </a:r>
          </a:p>
          <a:p>
            <a:endParaRPr lang="en-US" sz="2400" dirty="0">
              <a:latin typeface="Times New Roman" panose="02020603050405020304" pitchFamily="18" charset="0"/>
              <a:cs typeface="Times New Roman" panose="02020603050405020304" pitchFamily="18" charset="0"/>
            </a:endParaRPr>
          </a:p>
          <a:p>
            <a:endParaRPr lang="en-US" sz="2400" dirty="0">
              <a:latin typeface="Times New Roman" panose="02020603050405020304" pitchFamily="18" charset="0"/>
              <a:cs typeface="Times New Roman" panose="02020603050405020304" pitchFamily="18" charset="0"/>
            </a:endParaRPr>
          </a:p>
          <a:p>
            <a:pPr marL="0" indent="0">
              <a:buNone/>
            </a:pPr>
            <a:endParaRPr lang="en-US"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5954364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DF43E5-A994-2740-9848-5D65207A0069}"/>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Method- Protocol</a:t>
            </a:r>
          </a:p>
        </p:txBody>
      </p:sp>
      <p:sp>
        <p:nvSpPr>
          <p:cNvPr id="3" name="Content Placeholder 2">
            <a:extLst>
              <a:ext uri="{FF2B5EF4-FFF2-40B4-BE49-F238E27FC236}">
                <a16:creationId xmlns:a16="http://schemas.microsoft.com/office/drawing/2014/main" id="{A0A533A5-F858-534E-A36D-38635B2606F9}"/>
              </a:ext>
            </a:extLst>
          </p:cNvPr>
          <p:cNvSpPr>
            <a:spLocks noGrp="1"/>
          </p:cNvSpPr>
          <p:nvPr>
            <p:ph idx="1"/>
          </p:nvPr>
        </p:nvSpPr>
        <p:spPr/>
        <p:txBody>
          <a:bodyPr>
            <a:normAutofit/>
          </a:bodyPr>
          <a:lstStyle/>
          <a:p>
            <a:r>
              <a:rPr lang="en-US" sz="2400" dirty="0">
                <a:latin typeface="Times New Roman" panose="02020603050405020304" pitchFamily="18" charset="0"/>
                <a:cs typeface="Times New Roman" panose="02020603050405020304" pitchFamily="18" charset="0"/>
              </a:rPr>
              <a:t>During the final assessment, the knee to wall test will be used to determine the changes observed in ankle dorsiflexion for all participants. </a:t>
            </a:r>
          </a:p>
          <a:p>
            <a:endParaRPr lang="en-US" sz="2400" dirty="0">
              <a:latin typeface="Times New Roman" panose="02020603050405020304" pitchFamily="18" charset="0"/>
              <a:cs typeface="Times New Roman" panose="02020603050405020304" pitchFamily="18" charset="0"/>
            </a:endParaRPr>
          </a:p>
          <a:p>
            <a:r>
              <a:rPr lang="en-US" sz="2400" dirty="0">
                <a:latin typeface="Times New Roman" panose="02020603050405020304" pitchFamily="18" charset="0"/>
                <a:cs typeface="Times New Roman" panose="02020603050405020304" pitchFamily="18" charset="0"/>
              </a:rPr>
              <a:t>All participants will then complete a final 1-mile run on a treadmill set to an incline of 1%. </a:t>
            </a:r>
          </a:p>
          <a:p>
            <a:endParaRPr lang="en-US" sz="2400" dirty="0">
              <a:latin typeface="Times New Roman" panose="02020603050405020304" pitchFamily="18" charset="0"/>
              <a:cs typeface="Times New Roman" panose="02020603050405020304" pitchFamily="18" charset="0"/>
            </a:endParaRPr>
          </a:p>
          <a:p>
            <a:r>
              <a:rPr lang="en-US" sz="2400" dirty="0">
                <a:latin typeface="Times New Roman" panose="02020603050405020304" pitchFamily="18" charset="0"/>
                <a:cs typeface="Times New Roman" panose="02020603050405020304" pitchFamily="18" charset="0"/>
              </a:rPr>
              <a:t>The time taken for the 1-mile run will then be compared with the 1-mile run completed in week 1. </a:t>
            </a:r>
          </a:p>
          <a:p>
            <a:endParaRPr lang="en-US"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1962384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DF43E5-A994-2740-9848-5D65207A0069}"/>
              </a:ext>
            </a:extLst>
          </p:cNvPr>
          <p:cNvSpPr>
            <a:spLocks noGrp="1"/>
          </p:cNvSpPr>
          <p:nvPr>
            <p:ph type="title"/>
          </p:nvPr>
        </p:nvSpPr>
        <p:spPr>
          <a:xfrm>
            <a:off x="1066800" y="731520"/>
            <a:ext cx="10058400" cy="1371600"/>
          </a:xfrm>
        </p:spPr>
        <p:txBody>
          <a:bodyPr/>
          <a:lstStyle/>
          <a:p>
            <a:r>
              <a:rPr lang="en-US" dirty="0">
                <a:latin typeface="Times New Roman" panose="02020603050405020304" pitchFamily="18" charset="0"/>
                <a:cs typeface="Times New Roman" panose="02020603050405020304" pitchFamily="18" charset="0"/>
              </a:rPr>
              <a:t>Method- Data Analysis</a:t>
            </a:r>
          </a:p>
        </p:txBody>
      </p:sp>
      <p:sp>
        <p:nvSpPr>
          <p:cNvPr id="3" name="Content Placeholder 2">
            <a:extLst>
              <a:ext uri="{FF2B5EF4-FFF2-40B4-BE49-F238E27FC236}">
                <a16:creationId xmlns:a16="http://schemas.microsoft.com/office/drawing/2014/main" id="{A0A533A5-F858-534E-A36D-38635B2606F9}"/>
              </a:ext>
            </a:extLst>
          </p:cNvPr>
          <p:cNvSpPr>
            <a:spLocks noGrp="1"/>
          </p:cNvSpPr>
          <p:nvPr>
            <p:ph idx="1"/>
          </p:nvPr>
        </p:nvSpPr>
        <p:spPr/>
        <p:txBody>
          <a:bodyPr>
            <a:normAutofit/>
          </a:bodyPr>
          <a:lstStyle/>
          <a:p>
            <a:r>
              <a:rPr lang="en-US" sz="2400" dirty="0">
                <a:latin typeface="Times New Roman" panose="02020603050405020304" pitchFamily="18" charset="0"/>
                <a:cs typeface="Times New Roman" panose="02020603050405020304" pitchFamily="18" charset="0"/>
              </a:rPr>
              <a:t>The data will be collected from both the knee to wall and 1-mile run assessments from week 1 and week 4 to allow for analysis.</a:t>
            </a:r>
          </a:p>
          <a:p>
            <a:endParaRPr lang="en-US" sz="2400" dirty="0">
              <a:latin typeface="Times New Roman" panose="02020603050405020304" pitchFamily="18" charset="0"/>
              <a:cs typeface="Times New Roman" panose="02020603050405020304" pitchFamily="18" charset="0"/>
            </a:endParaRPr>
          </a:p>
          <a:p>
            <a:r>
              <a:rPr lang="en-US" sz="2400" dirty="0">
                <a:latin typeface="Times New Roman" panose="02020603050405020304" pitchFamily="18" charset="0"/>
                <a:cs typeface="Times New Roman" panose="02020603050405020304" pitchFamily="18" charset="0"/>
              </a:rPr>
              <a:t>The analysis will be carried out through SPSS software to determine whether there is a relationship between increasing ankle dorsiflexion ROM and improved running performance. </a:t>
            </a:r>
          </a:p>
          <a:p>
            <a:endParaRPr lang="en-US" sz="2400" dirty="0">
              <a:latin typeface="Times New Roman" panose="02020603050405020304" pitchFamily="18" charset="0"/>
              <a:cs typeface="Times New Roman" panose="02020603050405020304" pitchFamily="18" charset="0"/>
            </a:endParaRPr>
          </a:p>
          <a:p>
            <a:r>
              <a:rPr lang="en-US" sz="2400" dirty="0">
                <a:latin typeface="Times New Roman" panose="02020603050405020304" pitchFamily="18" charset="0"/>
                <a:cs typeface="Times New Roman" panose="02020603050405020304" pitchFamily="18" charset="0"/>
              </a:rPr>
              <a:t>The results from the analysis will then be evaluated and discussed in depth to reach a conclusion for the study. </a:t>
            </a:r>
          </a:p>
          <a:p>
            <a:endParaRPr lang="en-US" sz="2400" dirty="0">
              <a:latin typeface="Times New Roman" panose="02020603050405020304" pitchFamily="18" charset="0"/>
              <a:cs typeface="Times New Roman" panose="02020603050405020304" pitchFamily="18" charset="0"/>
            </a:endParaRPr>
          </a:p>
          <a:p>
            <a:endParaRPr lang="en-US"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892841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0D8FCF-94AD-5749-BB64-85A8A5443090}"/>
              </a:ext>
            </a:extLst>
          </p:cNvPr>
          <p:cNvSpPr>
            <a:spLocks noGrp="1"/>
          </p:cNvSpPr>
          <p:nvPr>
            <p:ph type="title"/>
          </p:nvPr>
        </p:nvSpPr>
        <p:spPr>
          <a:xfrm>
            <a:off x="932688" y="664998"/>
            <a:ext cx="10058400" cy="1371600"/>
          </a:xfrm>
        </p:spPr>
        <p:txBody>
          <a:bodyPr/>
          <a:lstStyle/>
          <a:p>
            <a:r>
              <a:rPr lang="en-US" dirty="0">
                <a:latin typeface="Times New Roman" panose="02020603050405020304" pitchFamily="18" charset="0"/>
                <a:cs typeface="Times New Roman" panose="02020603050405020304" pitchFamily="18" charset="0"/>
              </a:rPr>
              <a:t>Ethical Considerations </a:t>
            </a:r>
          </a:p>
        </p:txBody>
      </p:sp>
      <p:sp>
        <p:nvSpPr>
          <p:cNvPr id="3" name="Content Placeholder 2">
            <a:extLst>
              <a:ext uri="{FF2B5EF4-FFF2-40B4-BE49-F238E27FC236}">
                <a16:creationId xmlns:a16="http://schemas.microsoft.com/office/drawing/2014/main" id="{61800A49-BED3-7C42-8116-9D3A07B293F2}"/>
              </a:ext>
            </a:extLst>
          </p:cNvPr>
          <p:cNvSpPr>
            <a:spLocks noGrp="1"/>
          </p:cNvSpPr>
          <p:nvPr>
            <p:ph idx="1"/>
          </p:nvPr>
        </p:nvSpPr>
        <p:spPr>
          <a:xfrm>
            <a:off x="774192" y="1657578"/>
            <a:ext cx="10058400" cy="3849624"/>
          </a:xfrm>
        </p:spPr>
        <p:txBody>
          <a:bodyPr>
            <a:noAutofit/>
          </a:bodyPr>
          <a:lstStyle/>
          <a:p>
            <a:endParaRPr lang="en-US" sz="2000" dirty="0">
              <a:latin typeface="Times New Roman" panose="02020603050405020304" pitchFamily="18" charset="0"/>
              <a:cs typeface="Times New Roman" panose="02020603050405020304" pitchFamily="18" charset="0"/>
            </a:endParaRPr>
          </a:p>
          <a:p>
            <a:r>
              <a:rPr lang="en-US" sz="2200" dirty="0">
                <a:latin typeface="Times New Roman" panose="02020603050405020304" pitchFamily="18" charset="0"/>
                <a:cs typeface="Times New Roman" panose="02020603050405020304" pitchFamily="18" charset="0"/>
              </a:rPr>
              <a:t>All participants will be required to provide informed consent as well as a physical activity readiness questionnaire prior to the commencement of the study.</a:t>
            </a:r>
          </a:p>
          <a:p>
            <a:endParaRPr lang="en-US" sz="2200" dirty="0">
              <a:latin typeface="Times New Roman" panose="02020603050405020304" pitchFamily="18" charset="0"/>
              <a:cs typeface="Times New Roman" panose="02020603050405020304" pitchFamily="18" charset="0"/>
            </a:endParaRPr>
          </a:p>
          <a:p>
            <a:r>
              <a:rPr lang="en-US" sz="2200" dirty="0">
                <a:latin typeface="Times New Roman" panose="02020603050405020304" pitchFamily="18" charset="0"/>
                <a:cs typeface="Times New Roman" panose="02020603050405020304" pitchFamily="18" charset="0"/>
              </a:rPr>
              <a:t>The participants will also complete a questionnaire to determine whether they have any contraindications to PNF stretching. </a:t>
            </a:r>
          </a:p>
          <a:p>
            <a:endParaRPr lang="en-US" sz="2200" dirty="0">
              <a:latin typeface="Times New Roman" panose="02020603050405020304" pitchFamily="18" charset="0"/>
              <a:cs typeface="Times New Roman" panose="02020603050405020304" pitchFamily="18" charset="0"/>
            </a:endParaRPr>
          </a:p>
          <a:p>
            <a:r>
              <a:rPr lang="en-US" sz="2200" dirty="0">
                <a:latin typeface="Times New Roman" panose="02020603050405020304" pitchFamily="18" charset="0"/>
                <a:cs typeface="Times New Roman" panose="02020603050405020304" pitchFamily="18" charset="0"/>
              </a:rPr>
              <a:t>All information will remain confidential throughout and following the completion of the research as well as being stored in a protected place such as a locked filing cabinet. </a:t>
            </a:r>
          </a:p>
          <a:p>
            <a:endParaRPr lang="en-US" sz="19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725623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0D8FCF-94AD-5749-BB64-85A8A5443090}"/>
              </a:ext>
            </a:extLst>
          </p:cNvPr>
          <p:cNvSpPr>
            <a:spLocks noGrp="1"/>
          </p:cNvSpPr>
          <p:nvPr>
            <p:ph type="title"/>
          </p:nvPr>
        </p:nvSpPr>
        <p:spPr>
          <a:xfrm>
            <a:off x="1066800" y="642594"/>
            <a:ext cx="10058400" cy="1371600"/>
          </a:xfrm>
        </p:spPr>
        <p:txBody>
          <a:bodyPr/>
          <a:lstStyle/>
          <a:p>
            <a:r>
              <a:rPr lang="en-US" dirty="0">
                <a:latin typeface="Times New Roman" panose="02020603050405020304" pitchFamily="18" charset="0"/>
                <a:cs typeface="Times New Roman" panose="02020603050405020304" pitchFamily="18" charset="0"/>
              </a:rPr>
              <a:t>Ethical Considerations </a:t>
            </a:r>
          </a:p>
        </p:txBody>
      </p:sp>
      <p:sp>
        <p:nvSpPr>
          <p:cNvPr id="3" name="Content Placeholder 2">
            <a:extLst>
              <a:ext uri="{FF2B5EF4-FFF2-40B4-BE49-F238E27FC236}">
                <a16:creationId xmlns:a16="http://schemas.microsoft.com/office/drawing/2014/main" id="{61800A49-BED3-7C42-8116-9D3A07B293F2}"/>
              </a:ext>
            </a:extLst>
          </p:cNvPr>
          <p:cNvSpPr>
            <a:spLocks noGrp="1"/>
          </p:cNvSpPr>
          <p:nvPr>
            <p:ph idx="1"/>
          </p:nvPr>
        </p:nvSpPr>
        <p:spPr>
          <a:xfrm>
            <a:off x="883920" y="1831314"/>
            <a:ext cx="10058400" cy="3849624"/>
          </a:xfrm>
        </p:spPr>
        <p:txBody>
          <a:bodyPr>
            <a:noAutofit/>
          </a:bodyPr>
          <a:lstStyle/>
          <a:p>
            <a:endParaRPr lang="en-US" sz="2000" dirty="0">
              <a:latin typeface="Times New Roman" panose="02020603050405020304" pitchFamily="18" charset="0"/>
              <a:cs typeface="Times New Roman" panose="02020603050405020304" pitchFamily="18" charset="0"/>
            </a:endParaRPr>
          </a:p>
          <a:p>
            <a:r>
              <a:rPr lang="en-US" sz="2200" dirty="0">
                <a:latin typeface="Times New Roman" panose="02020603050405020304" pitchFamily="18" charset="0"/>
                <a:cs typeface="Times New Roman" panose="02020603050405020304" pitchFamily="18" charset="0"/>
              </a:rPr>
              <a:t>All participants will have the option of withdrawing from the study at any point.</a:t>
            </a:r>
          </a:p>
          <a:p>
            <a:endParaRPr lang="en-US" sz="2200" dirty="0">
              <a:latin typeface="Times New Roman" panose="02020603050405020304" pitchFamily="18" charset="0"/>
              <a:cs typeface="Times New Roman" panose="02020603050405020304" pitchFamily="18" charset="0"/>
            </a:endParaRPr>
          </a:p>
          <a:p>
            <a:r>
              <a:rPr lang="en-US" sz="2200" dirty="0">
                <a:latin typeface="Times New Roman" panose="02020603050405020304" pitchFamily="18" charset="0"/>
                <a:cs typeface="Times New Roman" panose="02020603050405020304" pitchFamily="18" charset="0"/>
              </a:rPr>
              <a:t>Throughout the study, procedures of the UWTSD exercise laboratory will be followed to reduce the risk of injury to participants. </a:t>
            </a:r>
          </a:p>
          <a:p>
            <a:endParaRPr lang="en-US" sz="2200" dirty="0">
              <a:latin typeface="Times New Roman" panose="02020603050405020304" pitchFamily="18" charset="0"/>
              <a:cs typeface="Times New Roman" panose="02020603050405020304" pitchFamily="18" charset="0"/>
            </a:endParaRPr>
          </a:p>
          <a:p>
            <a:r>
              <a:rPr lang="en-US" sz="2200" dirty="0">
                <a:latin typeface="Times New Roman" panose="02020603050405020304" pitchFamily="18" charset="0"/>
                <a:cs typeface="Times New Roman" panose="02020603050405020304" pitchFamily="18" charset="0"/>
              </a:rPr>
              <a:t>The Society of Sports Therapists code of conduct will also be adhered to throughout the study. </a:t>
            </a:r>
          </a:p>
          <a:p>
            <a:endParaRPr lang="en-US" sz="19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7479065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7CC864-98D5-5648-ADA0-5431EBBA8FC1}"/>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Proposed Timeline</a:t>
            </a:r>
          </a:p>
        </p:txBody>
      </p:sp>
      <p:sp>
        <p:nvSpPr>
          <p:cNvPr id="3" name="Content Placeholder 2">
            <a:extLst>
              <a:ext uri="{FF2B5EF4-FFF2-40B4-BE49-F238E27FC236}">
                <a16:creationId xmlns:a16="http://schemas.microsoft.com/office/drawing/2014/main" id="{BE52EDA7-07AD-6347-943E-1B3B7C275EC1}"/>
              </a:ext>
            </a:extLst>
          </p:cNvPr>
          <p:cNvSpPr>
            <a:spLocks noGrp="1"/>
          </p:cNvSpPr>
          <p:nvPr>
            <p:ph idx="1"/>
          </p:nvPr>
        </p:nvSpPr>
        <p:spPr/>
        <p:txBody>
          <a:bodyPr>
            <a:normAutofit fontScale="92500"/>
          </a:bodyPr>
          <a:lstStyle/>
          <a:p>
            <a:r>
              <a:rPr lang="en-US" sz="2400" dirty="0">
                <a:latin typeface="Times New Roman" panose="02020603050405020304" pitchFamily="18" charset="0"/>
                <a:cs typeface="Times New Roman" panose="02020603050405020304" pitchFamily="18" charset="0"/>
              </a:rPr>
              <a:t>The research will take place over a 4-week period.</a:t>
            </a:r>
          </a:p>
          <a:p>
            <a:endParaRPr lang="en-US" sz="2400" dirty="0">
              <a:latin typeface="Times New Roman" panose="02020603050405020304" pitchFamily="18" charset="0"/>
              <a:cs typeface="Times New Roman" panose="02020603050405020304" pitchFamily="18" charset="0"/>
            </a:endParaRPr>
          </a:p>
          <a:p>
            <a:r>
              <a:rPr lang="en-US" sz="2400" dirty="0">
                <a:latin typeface="Times New Roman" panose="02020603050405020304" pitchFamily="18" charset="0"/>
                <a:cs typeface="Times New Roman" panose="02020603050405020304" pitchFamily="18" charset="0"/>
              </a:rPr>
              <a:t>The 12 participants ankle ROM dorsiflexion will be tested prior to completing the initial 1-mile treadmill run during week 1.</a:t>
            </a:r>
          </a:p>
          <a:p>
            <a:endParaRPr lang="en-US" sz="2400" dirty="0">
              <a:latin typeface="Times New Roman" panose="02020603050405020304" pitchFamily="18" charset="0"/>
              <a:cs typeface="Times New Roman" panose="02020603050405020304" pitchFamily="18" charset="0"/>
            </a:endParaRPr>
          </a:p>
          <a:p>
            <a:r>
              <a:rPr lang="en-US" sz="2400" dirty="0">
                <a:latin typeface="Times New Roman" panose="02020603050405020304" pitchFamily="18" charset="0"/>
                <a:cs typeface="Times New Roman" panose="02020603050405020304" pitchFamily="18" charset="0"/>
              </a:rPr>
              <a:t>Weeks 1-4 will involve two PNF stretching sessions for each of the 12 participants.</a:t>
            </a:r>
          </a:p>
          <a:p>
            <a:endParaRPr lang="en-US" sz="2400" dirty="0">
              <a:latin typeface="Times New Roman" panose="02020603050405020304" pitchFamily="18" charset="0"/>
              <a:cs typeface="Times New Roman" panose="02020603050405020304" pitchFamily="18" charset="0"/>
            </a:endParaRPr>
          </a:p>
          <a:p>
            <a:r>
              <a:rPr lang="en-US" sz="2400" dirty="0">
                <a:latin typeface="Times New Roman" panose="02020603050405020304" pitchFamily="18" charset="0"/>
                <a:cs typeface="Times New Roman" panose="02020603050405020304" pitchFamily="18" charset="0"/>
              </a:rPr>
              <a:t>At the end of week 4 the 12 participants ankle ROM dorsiflexion will be tested. Following this they will all complete the final 1-mile treadmill run.  </a:t>
            </a:r>
          </a:p>
          <a:p>
            <a:endParaRPr lang="en-US" dirty="0"/>
          </a:p>
          <a:p>
            <a:endParaRPr lang="en-US" dirty="0"/>
          </a:p>
        </p:txBody>
      </p:sp>
    </p:spTree>
    <p:extLst>
      <p:ext uri="{BB962C8B-B14F-4D97-AF65-F5344CB8AC3E}">
        <p14:creationId xmlns:p14="http://schemas.microsoft.com/office/powerpoint/2010/main" val="314042012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0B9528-3D63-E644-8B81-073223F99A20}"/>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Limitations of the Study</a:t>
            </a:r>
          </a:p>
        </p:txBody>
      </p:sp>
      <p:sp>
        <p:nvSpPr>
          <p:cNvPr id="3" name="Content Placeholder 2">
            <a:extLst>
              <a:ext uri="{FF2B5EF4-FFF2-40B4-BE49-F238E27FC236}">
                <a16:creationId xmlns:a16="http://schemas.microsoft.com/office/drawing/2014/main" id="{F1AE3A74-4A53-104B-8DB5-E39A889799F3}"/>
              </a:ext>
            </a:extLst>
          </p:cNvPr>
          <p:cNvSpPr>
            <a:spLocks noGrp="1"/>
          </p:cNvSpPr>
          <p:nvPr>
            <p:ph idx="1"/>
          </p:nvPr>
        </p:nvSpPr>
        <p:spPr/>
        <p:txBody>
          <a:bodyPr>
            <a:normAutofit fontScale="92500" lnSpcReduction="10000"/>
          </a:bodyPr>
          <a:lstStyle/>
          <a:p>
            <a:r>
              <a:rPr lang="en-US" sz="2400" dirty="0">
                <a:latin typeface="Times New Roman" panose="02020603050405020304" pitchFamily="18" charset="0"/>
                <a:cs typeface="Times New Roman" panose="02020603050405020304" pitchFamily="18" charset="0"/>
              </a:rPr>
              <a:t>The study will involve using a treadmill. This may not fully replicate the conditions of outdoor running. </a:t>
            </a:r>
          </a:p>
          <a:p>
            <a:endParaRPr lang="en-US" sz="2400" dirty="0">
              <a:latin typeface="Times New Roman" panose="02020603050405020304" pitchFamily="18" charset="0"/>
              <a:cs typeface="Times New Roman" panose="02020603050405020304" pitchFamily="18" charset="0"/>
            </a:endParaRPr>
          </a:p>
          <a:p>
            <a:r>
              <a:rPr lang="en-US" sz="2400" dirty="0">
                <a:latin typeface="Times New Roman" panose="02020603050405020304" pitchFamily="18" charset="0"/>
                <a:cs typeface="Times New Roman" panose="02020603050405020304" pitchFamily="18" charset="0"/>
              </a:rPr>
              <a:t>The impact of PNF stretching on ankle dorsiflexion ROM may vary for each of the participants.</a:t>
            </a:r>
          </a:p>
          <a:p>
            <a:endParaRPr lang="en-US" sz="2400" dirty="0">
              <a:latin typeface="Times New Roman" panose="02020603050405020304" pitchFamily="18" charset="0"/>
              <a:cs typeface="Times New Roman" panose="02020603050405020304" pitchFamily="18" charset="0"/>
            </a:endParaRPr>
          </a:p>
          <a:p>
            <a:r>
              <a:rPr lang="en-US" sz="2400" dirty="0">
                <a:latin typeface="Times New Roman" panose="02020603050405020304" pitchFamily="18" charset="0"/>
                <a:cs typeface="Times New Roman" panose="02020603050405020304" pitchFamily="18" charset="0"/>
              </a:rPr>
              <a:t>Participants running experience and ability may differ. </a:t>
            </a:r>
          </a:p>
          <a:p>
            <a:endParaRPr lang="en-US" sz="2400" dirty="0">
              <a:latin typeface="Times New Roman" panose="02020603050405020304" pitchFamily="18" charset="0"/>
              <a:cs typeface="Times New Roman" panose="02020603050405020304" pitchFamily="18" charset="0"/>
            </a:endParaRPr>
          </a:p>
          <a:p>
            <a:r>
              <a:rPr lang="en-US" sz="2400" dirty="0">
                <a:latin typeface="Times New Roman" panose="02020603050405020304" pitchFamily="18" charset="0"/>
                <a:cs typeface="Times New Roman" panose="02020603050405020304" pitchFamily="18" charset="0"/>
              </a:rPr>
              <a:t>Any physical activity the participants undertake outside of the study during the 4-week period may influence factors associated with running performance. </a:t>
            </a:r>
          </a:p>
        </p:txBody>
      </p:sp>
    </p:spTree>
    <p:extLst>
      <p:ext uri="{BB962C8B-B14F-4D97-AF65-F5344CB8AC3E}">
        <p14:creationId xmlns:p14="http://schemas.microsoft.com/office/powerpoint/2010/main" val="19316026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AB1499-6B70-EE4D-8FC9-7E05D39BEFD6}"/>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References </a:t>
            </a:r>
          </a:p>
        </p:txBody>
      </p:sp>
      <p:sp>
        <p:nvSpPr>
          <p:cNvPr id="3" name="Content Placeholder 2">
            <a:extLst>
              <a:ext uri="{FF2B5EF4-FFF2-40B4-BE49-F238E27FC236}">
                <a16:creationId xmlns:a16="http://schemas.microsoft.com/office/drawing/2014/main" id="{1C66FC16-A776-234B-8354-E2E9A5D75069}"/>
              </a:ext>
            </a:extLst>
          </p:cNvPr>
          <p:cNvSpPr>
            <a:spLocks noGrp="1"/>
          </p:cNvSpPr>
          <p:nvPr>
            <p:ph idx="1"/>
          </p:nvPr>
        </p:nvSpPr>
        <p:spPr>
          <a:xfrm>
            <a:off x="981739" y="1752246"/>
            <a:ext cx="10058400" cy="3849624"/>
          </a:xfrm>
        </p:spPr>
        <p:txBody>
          <a:bodyPr>
            <a:normAutofit fontScale="25000" lnSpcReduction="20000"/>
          </a:bodyPr>
          <a:lstStyle/>
          <a:p>
            <a:r>
              <a:rPr lang="en-US" sz="5500" dirty="0" err="1">
                <a:latin typeface="Times New Roman" panose="02020603050405020304" pitchFamily="18" charset="0"/>
                <a:cs typeface="Times New Roman" panose="02020603050405020304" pitchFamily="18" charset="0"/>
              </a:rPr>
              <a:t>Etnyre</a:t>
            </a:r>
            <a:r>
              <a:rPr lang="en-US" sz="5500" dirty="0">
                <a:latin typeface="Times New Roman" panose="02020603050405020304" pitchFamily="18" charset="0"/>
                <a:cs typeface="Times New Roman" panose="02020603050405020304" pitchFamily="18" charset="0"/>
              </a:rPr>
              <a:t>, B. R. &amp; Abraham, L. D. (1986). Gains in range of ankle dorsiflexion using three popular stretching techniques. </a:t>
            </a:r>
            <a:r>
              <a:rPr lang="en-US" sz="5500" i="1" dirty="0">
                <a:latin typeface="Times New Roman" panose="02020603050405020304" pitchFamily="18" charset="0"/>
                <a:cs typeface="Times New Roman" panose="02020603050405020304" pitchFamily="18" charset="0"/>
              </a:rPr>
              <a:t>American Journal of Physical Medicine</a:t>
            </a:r>
            <a:r>
              <a:rPr lang="en-US" sz="5500" dirty="0">
                <a:latin typeface="Times New Roman" panose="02020603050405020304" pitchFamily="18" charset="0"/>
                <a:cs typeface="Times New Roman" panose="02020603050405020304" pitchFamily="18" charset="0"/>
              </a:rPr>
              <a:t>, </a:t>
            </a:r>
            <a:r>
              <a:rPr lang="en-GB" sz="5500" dirty="0">
                <a:latin typeface="Times New Roman" panose="02020603050405020304" pitchFamily="18" charset="0"/>
                <a:cs typeface="Times New Roman" panose="02020603050405020304" pitchFamily="18" charset="0"/>
              </a:rPr>
              <a:t>65(4), </a:t>
            </a:r>
            <a:r>
              <a:rPr lang="en-US" sz="5500" dirty="0">
                <a:latin typeface="Times New Roman" panose="02020603050405020304" pitchFamily="18" charset="0"/>
                <a:cs typeface="Times New Roman" panose="02020603050405020304" pitchFamily="18" charset="0"/>
              </a:rPr>
              <a:t>pp. 189–196.</a:t>
            </a:r>
            <a:endParaRPr lang="en-GB" sz="5500" dirty="0">
              <a:latin typeface="Times New Roman" panose="02020603050405020304" pitchFamily="18" charset="0"/>
              <a:cs typeface="Times New Roman" panose="02020603050405020304" pitchFamily="18" charset="0"/>
            </a:endParaRPr>
          </a:p>
          <a:p>
            <a:pPr marL="0" indent="0">
              <a:buNone/>
            </a:pPr>
            <a:endParaRPr lang="en-GB" sz="5500" dirty="0">
              <a:latin typeface="Times New Roman" panose="02020603050405020304" pitchFamily="18" charset="0"/>
              <a:cs typeface="Times New Roman" panose="02020603050405020304" pitchFamily="18" charset="0"/>
            </a:endParaRPr>
          </a:p>
          <a:p>
            <a:r>
              <a:rPr lang="en-US" sz="5500" dirty="0" err="1">
                <a:latin typeface="Times New Roman" panose="02020603050405020304" pitchFamily="18" charset="0"/>
                <a:cs typeface="Times New Roman" panose="02020603050405020304" pitchFamily="18" charset="0"/>
              </a:rPr>
              <a:t>Guillén-Rogel</a:t>
            </a:r>
            <a:r>
              <a:rPr lang="en-US" sz="5500" dirty="0">
                <a:latin typeface="Times New Roman" panose="02020603050405020304" pitchFamily="18" charset="0"/>
                <a:cs typeface="Times New Roman" panose="02020603050405020304" pitchFamily="18" charset="0"/>
              </a:rPr>
              <a:t>, P., </a:t>
            </a:r>
            <a:r>
              <a:rPr lang="en-US" sz="5500" dirty="0" err="1">
                <a:latin typeface="Times New Roman" panose="02020603050405020304" pitchFamily="18" charset="0"/>
                <a:cs typeface="Times New Roman" panose="02020603050405020304" pitchFamily="18" charset="0"/>
              </a:rPr>
              <a:t>Emeterio</a:t>
            </a:r>
            <a:r>
              <a:rPr lang="en-US" sz="5500" dirty="0">
                <a:latin typeface="Times New Roman" panose="02020603050405020304" pitchFamily="18" charset="0"/>
                <a:cs typeface="Times New Roman" panose="02020603050405020304" pitchFamily="18" charset="0"/>
              </a:rPr>
              <a:t>, C. S. &amp; Marín, P. J. (2017). Associations between ankle dorsiflexion range of motion and foot and ankle strength in young adults. </a:t>
            </a:r>
            <a:r>
              <a:rPr lang="en-US" sz="5500" i="1" dirty="0">
                <a:latin typeface="Times New Roman" panose="02020603050405020304" pitchFamily="18" charset="0"/>
                <a:cs typeface="Times New Roman" panose="02020603050405020304" pitchFamily="18" charset="0"/>
              </a:rPr>
              <a:t>Journal of Physical Therapy Science</a:t>
            </a:r>
            <a:r>
              <a:rPr lang="en-US" sz="5500" dirty="0">
                <a:latin typeface="Times New Roman" panose="02020603050405020304" pitchFamily="18" charset="0"/>
                <a:cs typeface="Times New Roman" panose="02020603050405020304" pitchFamily="18" charset="0"/>
              </a:rPr>
              <a:t>, </a:t>
            </a:r>
            <a:r>
              <a:rPr lang="en-GB" sz="5500" dirty="0">
                <a:latin typeface="Times New Roman" panose="02020603050405020304" pitchFamily="18" charset="0"/>
                <a:cs typeface="Times New Roman" panose="02020603050405020304" pitchFamily="18" charset="0"/>
              </a:rPr>
              <a:t>29(8), </a:t>
            </a:r>
            <a:r>
              <a:rPr lang="en-US" sz="5500" dirty="0">
                <a:latin typeface="Times New Roman" panose="02020603050405020304" pitchFamily="18" charset="0"/>
                <a:cs typeface="Times New Roman" panose="02020603050405020304" pitchFamily="18" charset="0"/>
              </a:rPr>
              <a:t>pp. 1363–1367. </a:t>
            </a:r>
            <a:endParaRPr lang="en-GB" sz="5500" dirty="0">
              <a:latin typeface="Times New Roman" panose="02020603050405020304" pitchFamily="18" charset="0"/>
              <a:cs typeface="Times New Roman" panose="02020603050405020304" pitchFamily="18" charset="0"/>
            </a:endParaRPr>
          </a:p>
          <a:p>
            <a:pPr marL="0" indent="0">
              <a:buNone/>
            </a:pPr>
            <a:endParaRPr lang="en-GB" sz="5500" dirty="0">
              <a:latin typeface="Times New Roman" panose="02020603050405020304" pitchFamily="18" charset="0"/>
              <a:cs typeface="Times New Roman" panose="02020603050405020304" pitchFamily="18" charset="0"/>
            </a:endParaRPr>
          </a:p>
          <a:p>
            <a:r>
              <a:rPr lang="en-US" sz="5500" dirty="0">
                <a:latin typeface="Times New Roman" panose="02020603050405020304" pitchFamily="18" charset="0"/>
                <a:cs typeface="Times New Roman" panose="02020603050405020304" pitchFamily="18" charset="0"/>
              </a:rPr>
              <a:t>Jeon, I. C., Kwon, O. &amp; Hwang, U. (2015). Ankle-dorsiflexion range of motion after ankle self-stretching using a strap. </a:t>
            </a:r>
            <a:r>
              <a:rPr lang="en-US" sz="5500" i="1" dirty="0">
                <a:latin typeface="Times New Roman" panose="02020603050405020304" pitchFamily="18" charset="0"/>
                <a:cs typeface="Times New Roman" panose="02020603050405020304" pitchFamily="18" charset="0"/>
              </a:rPr>
              <a:t>Journal of Athletic Training</a:t>
            </a:r>
            <a:r>
              <a:rPr lang="en-US" sz="5500" dirty="0">
                <a:latin typeface="Times New Roman" panose="02020603050405020304" pitchFamily="18" charset="0"/>
                <a:cs typeface="Times New Roman" panose="02020603050405020304" pitchFamily="18" charset="0"/>
              </a:rPr>
              <a:t>, </a:t>
            </a:r>
            <a:r>
              <a:rPr lang="en-GB" sz="5500" dirty="0">
                <a:latin typeface="Times New Roman" panose="02020603050405020304" pitchFamily="18" charset="0"/>
                <a:cs typeface="Times New Roman" panose="02020603050405020304" pitchFamily="18" charset="0"/>
              </a:rPr>
              <a:t>50(12), </a:t>
            </a:r>
            <a:r>
              <a:rPr lang="en-US" sz="5500" dirty="0">
                <a:latin typeface="Times New Roman" panose="02020603050405020304" pitchFamily="18" charset="0"/>
                <a:cs typeface="Times New Roman" panose="02020603050405020304" pitchFamily="18" charset="0"/>
              </a:rPr>
              <a:t>pp. 1226–1232.</a:t>
            </a:r>
            <a:endParaRPr lang="en-GB" sz="5500" dirty="0">
              <a:latin typeface="Times New Roman" panose="02020603050405020304" pitchFamily="18" charset="0"/>
              <a:cs typeface="Times New Roman" panose="02020603050405020304" pitchFamily="18" charset="0"/>
            </a:endParaRPr>
          </a:p>
          <a:p>
            <a:pPr marL="0" indent="0">
              <a:buNone/>
            </a:pPr>
            <a:endParaRPr lang="en-GB" sz="5500" dirty="0">
              <a:latin typeface="Times New Roman" panose="02020603050405020304" pitchFamily="18" charset="0"/>
              <a:cs typeface="Times New Roman" panose="02020603050405020304" pitchFamily="18" charset="0"/>
            </a:endParaRPr>
          </a:p>
          <a:p>
            <a:r>
              <a:rPr lang="en-US" sz="5500" dirty="0" err="1">
                <a:latin typeface="Times New Roman" panose="02020603050405020304" pitchFamily="18" charset="0"/>
                <a:cs typeface="Times New Roman" panose="02020603050405020304" pitchFamily="18" charset="0"/>
              </a:rPr>
              <a:t>Konor</a:t>
            </a:r>
            <a:r>
              <a:rPr lang="en-US" sz="5500" dirty="0">
                <a:latin typeface="Times New Roman" panose="02020603050405020304" pitchFamily="18" charset="0"/>
                <a:cs typeface="Times New Roman" panose="02020603050405020304" pitchFamily="18" charset="0"/>
              </a:rPr>
              <a:t>, M. M., Morton, S., </a:t>
            </a:r>
            <a:r>
              <a:rPr lang="en-US" sz="5500" dirty="0" err="1">
                <a:latin typeface="Times New Roman" panose="02020603050405020304" pitchFamily="18" charset="0"/>
                <a:cs typeface="Times New Roman" panose="02020603050405020304" pitchFamily="18" charset="0"/>
              </a:rPr>
              <a:t>Eckerson</a:t>
            </a:r>
            <a:r>
              <a:rPr lang="en-US" sz="5500" dirty="0">
                <a:latin typeface="Times New Roman" panose="02020603050405020304" pitchFamily="18" charset="0"/>
                <a:cs typeface="Times New Roman" panose="02020603050405020304" pitchFamily="18" charset="0"/>
              </a:rPr>
              <a:t>, J. M. &amp; </a:t>
            </a:r>
            <a:r>
              <a:rPr lang="en-US" sz="5500" dirty="0" err="1">
                <a:latin typeface="Times New Roman" panose="02020603050405020304" pitchFamily="18" charset="0"/>
                <a:cs typeface="Times New Roman" panose="02020603050405020304" pitchFamily="18" charset="0"/>
              </a:rPr>
              <a:t>Grindstaff</a:t>
            </a:r>
            <a:r>
              <a:rPr lang="en-US" sz="5500" dirty="0">
                <a:latin typeface="Times New Roman" panose="02020603050405020304" pitchFamily="18" charset="0"/>
                <a:cs typeface="Times New Roman" panose="02020603050405020304" pitchFamily="18" charset="0"/>
              </a:rPr>
              <a:t>, T. L. (2012). Reliability of three measures of ankle dorsiflexion range of motion. </a:t>
            </a:r>
            <a:r>
              <a:rPr lang="en-US" sz="5500" i="1" dirty="0">
                <a:latin typeface="Times New Roman" panose="02020603050405020304" pitchFamily="18" charset="0"/>
                <a:cs typeface="Times New Roman" panose="02020603050405020304" pitchFamily="18" charset="0"/>
              </a:rPr>
              <a:t>International Journal of Sports Physical Therapy</a:t>
            </a:r>
            <a:r>
              <a:rPr lang="en-US" sz="5500" dirty="0">
                <a:latin typeface="Times New Roman" panose="02020603050405020304" pitchFamily="18" charset="0"/>
                <a:cs typeface="Times New Roman" panose="02020603050405020304" pitchFamily="18" charset="0"/>
              </a:rPr>
              <a:t>, </a:t>
            </a:r>
            <a:r>
              <a:rPr lang="en-GB" sz="5500" dirty="0">
                <a:latin typeface="Times New Roman" panose="02020603050405020304" pitchFamily="18" charset="0"/>
                <a:cs typeface="Times New Roman" panose="02020603050405020304" pitchFamily="18" charset="0"/>
              </a:rPr>
              <a:t>7(3),</a:t>
            </a:r>
            <a:r>
              <a:rPr lang="en-US" sz="5500" dirty="0">
                <a:latin typeface="Times New Roman" panose="02020603050405020304" pitchFamily="18" charset="0"/>
                <a:cs typeface="Times New Roman" panose="02020603050405020304" pitchFamily="18" charset="0"/>
              </a:rPr>
              <a:t> pp. 279–87. </a:t>
            </a:r>
            <a:endParaRPr lang="en-GB" sz="5500" dirty="0">
              <a:latin typeface="Times New Roman" panose="02020603050405020304" pitchFamily="18" charset="0"/>
              <a:cs typeface="Times New Roman" panose="02020603050405020304" pitchFamily="18" charset="0"/>
            </a:endParaRPr>
          </a:p>
          <a:p>
            <a:pPr marL="0" indent="0">
              <a:buNone/>
            </a:pPr>
            <a:endParaRPr lang="en-GB" sz="5500" dirty="0">
              <a:latin typeface="Times New Roman" panose="02020603050405020304" pitchFamily="18" charset="0"/>
              <a:cs typeface="Times New Roman" panose="02020603050405020304" pitchFamily="18" charset="0"/>
            </a:endParaRPr>
          </a:p>
          <a:p>
            <a:r>
              <a:rPr lang="en-US" sz="5500" dirty="0">
                <a:latin typeface="Times New Roman" panose="02020603050405020304" pitchFamily="18" charset="0"/>
                <a:cs typeface="Times New Roman" panose="02020603050405020304" pitchFamily="18" charset="0"/>
              </a:rPr>
              <a:t>Konrad, A., Gad, M. &amp; </a:t>
            </a:r>
            <a:r>
              <a:rPr lang="en-US" sz="5500" dirty="0" err="1">
                <a:latin typeface="Times New Roman" panose="02020603050405020304" pitchFamily="18" charset="0"/>
                <a:cs typeface="Times New Roman" panose="02020603050405020304" pitchFamily="18" charset="0"/>
              </a:rPr>
              <a:t>Tilp</a:t>
            </a:r>
            <a:r>
              <a:rPr lang="en-US" sz="5500" dirty="0">
                <a:latin typeface="Times New Roman" panose="02020603050405020304" pitchFamily="18" charset="0"/>
                <a:cs typeface="Times New Roman" panose="02020603050405020304" pitchFamily="18" charset="0"/>
              </a:rPr>
              <a:t>, M. (2015). Effect of PNF stretching training on the properties of human muscle and tendon structures. </a:t>
            </a:r>
            <a:r>
              <a:rPr lang="en-US" sz="5500" i="1" dirty="0">
                <a:latin typeface="Times New Roman" panose="02020603050405020304" pitchFamily="18" charset="0"/>
                <a:cs typeface="Times New Roman" panose="02020603050405020304" pitchFamily="18" charset="0"/>
              </a:rPr>
              <a:t>Scandinavian Journal of Medicine and Science in Sports</a:t>
            </a:r>
            <a:r>
              <a:rPr lang="en-US" sz="5500" dirty="0">
                <a:latin typeface="Times New Roman" panose="02020603050405020304" pitchFamily="18" charset="0"/>
                <a:cs typeface="Times New Roman" panose="02020603050405020304" pitchFamily="18" charset="0"/>
              </a:rPr>
              <a:t>, </a:t>
            </a:r>
            <a:r>
              <a:rPr lang="en-GB" sz="5500" dirty="0">
                <a:latin typeface="Times New Roman" panose="02020603050405020304" pitchFamily="18" charset="0"/>
                <a:cs typeface="Times New Roman" panose="02020603050405020304" pitchFamily="18" charset="0"/>
              </a:rPr>
              <a:t>25(3), </a:t>
            </a:r>
            <a:r>
              <a:rPr lang="en-US" sz="5500" dirty="0">
                <a:latin typeface="Times New Roman" panose="02020603050405020304" pitchFamily="18" charset="0"/>
                <a:cs typeface="Times New Roman" panose="02020603050405020304" pitchFamily="18" charset="0"/>
              </a:rPr>
              <a:t>pp. 346–355. </a:t>
            </a:r>
            <a:endParaRPr lang="en-GB" sz="5500" dirty="0">
              <a:latin typeface="Times New Roman" panose="02020603050405020304" pitchFamily="18" charset="0"/>
              <a:cs typeface="Times New Roman" panose="02020603050405020304" pitchFamily="18" charset="0"/>
            </a:endParaRPr>
          </a:p>
          <a:p>
            <a:pPr marL="0" indent="0">
              <a:buNone/>
            </a:pPr>
            <a:endParaRPr lang="en-GB" sz="5500" dirty="0">
              <a:latin typeface="Times New Roman" panose="02020603050405020304" pitchFamily="18" charset="0"/>
              <a:cs typeface="Times New Roman" panose="02020603050405020304" pitchFamily="18" charset="0"/>
            </a:endParaRPr>
          </a:p>
          <a:p>
            <a:r>
              <a:rPr lang="en-US" sz="5500" dirty="0">
                <a:latin typeface="Times New Roman" panose="02020603050405020304" pitchFamily="18" charset="0"/>
                <a:cs typeface="Times New Roman" panose="02020603050405020304" pitchFamily="18" charset="0"/>
              </a:rPr>
              <a:t>Roper, J. L.., Harding, E. M., </a:t>
            </a:r>
            <a:r>
              <a:rPr lang="en-US" sz="5500" dirty="0" err="1">
                <a:latin typeface="Times New Roman" panose="02020603050405020304" pitchFamily="18" charset="0"/>
                <a:cs typeface="Times New Roman" panose="02020603050405020304" pitchFamily="18" charset="0"/>
              </a:rPr>
              <a:t>Doerfler</a:t>
            </a:r>
            <a:r>
              <a:rPr lang="en-US" sz="5500" dirty="0">
                <a:latin typeface="Times New Roman" panose="02020603050405020304" pitchFamily="18" charset="0"/>
                <a:cs typeface="Times New Roman" panose="02020603050405020304" pitchFamily="18" charset="0"/>
              </a:rPr>
              <a:t>, D., Dexter, J. G., Kravitz, L., </a:t>
            </a:r>
            <a:r>
              <a:rPr lang="en-US" sz="5500" dirty="0" err="1">
                <a:latin typeface="Times New Roman" panose="02020603050405020304" pitchFamily="18" charset="0"/>
                <a:cs typeface="Times New Roman" panose="02020603050405020304" pitchFamily="18" charset="0"/>
              </a:rPr>
              <a:t>Dufek</a:t>
            </a:r>
            <a:r>
              <a:rPr lang="en-US" sz="5500" dirty="0">
                <a:latin typeface="Times New Roman" panose="02020603050405020304" pitchFamily="18" charset="0"/>
                <a:cs typeface="Times New Roman" panose="02020603050405020304" pitchFamily="18" charset="0"/>
              </a:rPr>
              <a:t>, J. S. &amp; </a:t>
            </a:r>
            <a:r>
              <a:rPr lang="en-US" sz="5500" dirty="0" err="1">
                <a:latin typeface="Times New Roman" panose="02020603050405020304" pitchFamily="18" charset="0"/>
                <a:cs typeface="Times New Roman" panose="02020603050405020304" pitchFamily="18" charset="0"/>
              </a:rPr>
              <a:t>Merrimer</a:t>
            </a:r>
            <a:r>
              <a:rPr lang="en-US" sz="5500" dirty="0">
                <a:latin typeface="Times New Roman" panose="02020603050405020304" pitchFamily="18" charset="0"/>
                <a:cs typeface="Times New Roman" panose="02020603050405020304" pitchFamily="18" charset="0"/>
              </a:rPr>
              <a:t>, C. M. (2016). The effects of gait retraining in runners with patellofemoral pain: A randomized trial. </a:t>
            </a:r>
            <a:r>
              <a:rPr lang="en-US" sz="5500" i="1" dirty="0">
                <a:latin typeface="Times New Roman" panose="02020603050405020304" pitchFamily="18" charset="0"/>
                <a:cs typeface="Times New Roman" panose="02020603050405020304" pitchFamily="18" charset="0"/>
              </a:rPr>
              <a:t>Clinical Biomechanics</a:t>
            </a:r>
            <a:r>
              <a:rPr lang="en-US" sz="5500" dirty="0">
                <a:latin typeface="Times New Roman" panose="02020603050405020304" pitchFamily="18" charset="0"/>
                <a:cs typeface="Times New Roman" panose="02020603050405020304" pitchFamily="18" charset="0"/>
              </a:rPr>
              <a:t>, pp. 14–22. </a:t>
            </a:r>
            <a:endParaRPr lang="en-GB" sz="5500" dirty="0">
              <a:latin typeface="Times New Roman" panose="02020603050405020304" pitchFamily="18" charset="0"/>
              <a:cs typeface="Times New Roman" panose="02020603050405020304" pitchFamily="18" charset="0"/>
            </a:endParaRPr>
          </a:p>
          <a:p>
            <a:pPr marL="0" indent="0">
              <a:buNone/>
            </a:pPr>
            <a:endParaRPr lang="en-US" dirty="0"/>
          </a:p>
        </p:txBody>
      </p:sp>
    </p:spTree>
    <p:extLst>
      <p:ext uri="{BB962C8B-B14F-4D97-AF65-F5344CB8AC3E}">
        <p14:creationId xmlns:p14="http://schemas.microsoft.com/office/powerpoint/2010/main" val="306560270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AnalogousFromDarkSeedLeftStep">
      <a:dk1>
        <a:srgbClr val="000000"/>
      </a:dk1>
      <a:lt1>
        <a:srgbClr val="FFFFFF"/>
      </a:lt1>
      <a:dk2>
        <a:srgbClr val="412724"/>
      </a:dk2>
      <a:lt2>
        <a:srgbClr val="E4E2E8"/>
      </a:lt2>
      <a:accent1>
        <a:srgbClr val="89AD44"/>
      </a:accent1>
      <a:accent2>
        <a:srgbClr val="ACA339"/>
      </a:accent2>
      <a:accent3>
        <a:srgbClr val="C3894D"/>
      </a:accent3>
      <a:accent4>
        <a:srgbClr val="B1463B"/>
      </a:accent4>
      <a:accent5>
        <a:srgbClr val="C34D73"/>
      </a:accent5>
      <a:accent6>
        <a:srgbClr val="B13B93"/>
      </a:accent6>
      <a:hlink>
        <a:srgbClr val="C55163"/>
      </a:hlink>
      <a:folHlink>
        <a:srgbClr val="7F7F7F"/>
      </a:folHlink>
    </a:clrScheme>
    <a:fontScheme name="Savon">
      <a:majorFont>
        <a:latin typeface="Garamond"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aramond"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docProps/app.xml><?xml version="1.0" encoding="utf-8"?>
<Properties xmlns="http://schemas.openxmlformats.org/officeDocument/2006/extended-properties" xmlns:vt="http://schemas.openxmlformats.org/officeDocument/2006/docPropsVTypes">
  <TotalTime>609</TotalTime>
  <Words>1285</Words>
  <Application>Microsoft Macintosh PowerPoint</Application>
  <PresentationFormat>Widescreen</PresentationFormat>
  <Paragraphs>104</Paragraphs>
  <Slides>16</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16</vt:i4>
      </vt:variant>
    </vt:vector>
  </HeadingPairs>
  <TitlesOfParts>
    <vt:vector size="19" baseType="lpstr">
      <vt:lpstr>Garamond</vt:lpstr>
      <vt:lpstr>Times New Roman</vt:lpstr>
      <vt:lpstr>SavonVTI</vt:lpstr>
      <vt:lpstr>The Influence of Ankle Dorsiflexion Range of Motion on Endurance Running Performance</vt:lpstr>
      <vt:lpstr>Rationale For Study</vt:lpstr>
      <vt:lpstr>Rationale For Study</vt:lpstr>
      <vt:lpstr>Research Question </vt:lpstr>
      <vt:lpstr>Hypotheses </vt:lpstr>
      <vt:lpstr>Method- Participants </vt:lpstr>
      <vt:lpstr>Method- Research Design </vt:lpstr>
      <vt:lpstr>Method- Research Design </vt:lpstr>
      <vt:lpstr>Method- Protocol</vt:lpstr>
      <vt:lpstr>Method- Protocol</vt:lpstr>
      <vt:lpstr>Method- Data Analysis</vt:lpstr>
      <vt:lpstr>Ethical Considerations </vt:lpstr>
      <vt:lpstr>Ethical Considerations </vt:lpstr>
      <vt:lpstr>Proposed Timeline</vt:lpstr>
      <vt:lpstr>Limitations of the Study</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Influence of Ankle Dorsiflexion ROM on Endurance Running Performance</dc:title>
  <dc:creator>don wilkes</dc:creator>
  <cp:lastModifiedBy>Lewys Wilkes</cp:lastModifiedBy>
  <cp:revision>3</cp:revision>
  <dcterms:created xsi:type="dcterms:W3CDTF">2020-01-19T12:32:10Z</dcterms:created>
  <dcterms:modified xsi:type="dcterms:W3CDTF">2020-01-24T09:41:37Z</dcterms:modified>
</cp:coreProperties>
</file>