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71"/>
  </p:notesMasterIdLst>
  <p:sldIdLst>
    <p:sldId id="953" r:id="rId4"/>
    <p:sldId id="1077" r:id="rId5"/>
    <p:sldId id="1075" r:id="rId6"/>
    <p:sldId id="1073" r:id="rId7"/>
    <p:sldId id="1072" r:id="rId8"/>
    <p:sldId id="1038" r:id="rId9"/>
    <p:sldId id="1039" r:id="rId10"/>
    <p:sldId id="1059" r:id="rId11"/>
    <p:sldId id="1057" r:id="rId12"/>
    <p:sldId id="1041" r:id="rId13"/>
    <p:sldId id="1042" r:id="rId14"/>
    <p:sldId id="1114" r:id="rId15"/>
    <p:sldId id="1098" r:id="rId16"/>
    <p:sldId id="1037" r:id="rId17"/>
    <p:sldId id="1071" r:id="rId18"/>
    <p:sldId id="1069" r:id="rId19"/>
    <p:sldId id="1099" r:id="rId20"/>
    <p:sldId id="256" r:id="rId21"/>
    <p:sldId id="1094" r:id="rId22"/>
    <p:sldId id="1105" r:id="rId23"/>
    <p:sldId id="1093" r:id="rId24"/>
    <p:sldId id="1106" r:id="rId25"/>
    <p:sldId id="1092" r:id="rId26"/>
    <p:sldId id="1102" r:id="rId27"/>
    <p:sldId id="335" r:id="rId28"/>
    <p:sldId id="1104" r:id="rId29"/>
    <p:sldId id="320" r:id="rId30"/>
    <p:sldId id="337" r:id="rId31"/>
    <p:sldId id="1045" r:id="rId32"/>
    <p:sldId id="1046" r:id="rId33"/>
    <p:sldId id="1047" r:id="rId34"/>
    <p:sldId id="1048" r:id="rId35"/>
    <p:sldId id="1049" r:id="rId36"/>
    <p:sldId id="1050" r:id="rId37"/>
    <p:sldId id="1051" r:id="rId38"/>
    <p:sldId id="1052" r:id="rId39"/>
    <p:sldId id="1053" r:id="rId40"/>
    <p:sldId id="1054" r:id="rId41"/>
    <p:sldId id="1055" r:id="rId42"/>
    <p:sldId id="1056" r:id="rId43"/>
    <p:sldId id="1086" r:id="rId44"/>
    <p:sldId id="1084" r:id="rId45"/>
    <p:sldId id="1097" r:id="rId46"/>
    <p:sldId id="346" r:id="rId47"/>
    <p:sldId id="1083" r:id="rId48"/>
    <p:sldId id="1101" r:id="rId49"/>
    <p:sldId id="1082" r:id="rId50"/>
    <p:sldId id="342" r:id="rId51"/>
    <p:sldId id="1031" r:id="rId52"/>
    <p:sldId id="1081" r:id="rId53"/>
    <p:sldId id="1117" r:id="rId54"/>
    <p:sldId id="1116" r:id="rId55"/>
    <p:sldId id="1119" r:id="rId56"/>
    <p:sldId id="1111" r:id="rId57"/>
    <p:sldId id="1029" r:id="rId58"/>
    <p:sldId id="1090" r:id="rId59"/>
    <p:sldId id="1103" r:id="rId60"/>
    <p:sldId id="1107" r:id="rId61"/>
    <p:sldId id="1089" r:id="rId62"/>
    <p:sldId id="1108" r:id="rId63"/>
    <p:sldId id="1088" r:id="rId64"/>
    <p:sldId id="1109" r:id="rId65"/>
    <p:sldId id="1087" r:id="rId66"/>
    <p:sldId id="344" r:id="rId67"/>
    <p:sldId id="347" r:id="rId68"/>
    <p:sldId id="1113" r:id="rId69"/>
    <p:sldId id="1112"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CB7E3"/>
    <a:srgbClr val="FF5F5E"/>
    <a:srgbClr val="83CDE2"/>
    <a:srgbClr val="F3E0FD"/>
    <a:srgbClr val="FFCAF7"/>
    <a:srgbClr val="EAE9EC"/>
    <a:srgbClr val="E4E4E4"/>
    <a:srgbClr val="F4F2F5"/>
    <a:srgbClr val="FCFBFE"/>
    <a:srgbClr val="BFF7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EFA9F9-8405-053C-B1A8-D6D7B94A0A01}" v="75" dt="2024-02-18T16:37:28.361"/>
    <p1510:client id="{C9C13258-6FF0-94C1-223B-29522BF13138}" v="374" dt="2024-02-19T13:16:11.2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23"/>
    <p:restoredTop sz="64841"/>
  </p:normalViewPr>
  <p:slideViewPr>
    <p:cSldViewPr snapToGrid="0">
      <p:cViewPr varScale="1">
        <p:scale>
          <a:sx n="68" d="100"/>
          <a:sy n="68" d="100"/>
        </p:scale>
        <p:origin x="82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theme" Target="theme/theme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microsoft.com/office/2015/10/relationships/revisionInfo" Target="revisionInfo.xml"/><Relationship Id="rId7" Type="http://schemas.openxmlformats.org/officeDocument/2006/relationships/slide" Target="slides/slide4.xml"/><Relationship Id="rId7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C14CB9-528B-44C5-9DE3-E023AFE12A7C}"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2355B83-6B5D-497B-BC32-DAB4C83C29BE}">
      <dgm:prSet/>
      <dgm:spPr/>
      <dgm:t>
        <a:bodyPr/>
        <a:lstStyle/>
        <a:p>
          <a:pPr>
            <a:defRPr cap="all"/>
          </a:pPr>
          <a:endParaRPr lang="en-GB" dirty="0"/>
        </a:p>
      </dgm:t>
    </dgm:pt>
    <dgm:pt modelId="{85E22E2A-10B8-43D4-B7BC-C09F4B0DF511}" type="parTrans" cxnId="{C8D1883D-6270-470F-9365-B1B39CA52358}">
      <dgm:prSet/>
      <dgm:spPr/>
      <dgm:t>
        <a:bodyPr/>
        <a:lstStyle/>
        <a:p>
          <a:endParaRPr lang="en-US"/>
        </a:p>
      </dgm:t>
    </dgm:pt>
    <dgm:pt modelId="{208D425C-6FDD-44B4-AF09-1B9C9874D115}" type="sibTrans" cxnId="{C8D1883D-6270-470F-9365-B1B39CA52358}">
      <dgm:prSet/>
      <dgm:spPr/>
      <dgm:t>
        <a:bodyPr/>
        <a:lstStyle/>
        <a:p>
          <a:endParaRPr lang="en-US"/>
        </a:p>
      </dgm:t>
    </dgm:pt>
    <dgm:pt modelId="{F13BD9E6-C9DE-4658-B3F4-EAEA7D2E4AFD}">
      <dgm:prSet/>
      <dgm:spPr/>
      <dgm:t>
        <a:bodyPr/>
        <a:lstStyle/>
        <a:p>
          <a:pPr>
            <a:defRPr cap="all"/>
          </a:pPr>
          <a:endParaRPr lang="en-GB" dirty="0"/>
        </a:p>
      </dgm:t>
    </dgm:pt>
    <dgm:pt modelId="{67B222C9-0A7B-41BB-98DA-67F5561C92CC}" type="parTrans" cxnId="{9D1E22F6-75A9-4562-8B14-3113D7510960}">
      <dgm:prSet/>
      <dgm:spPr/>
      <dgm:t>
        <a:bodyPr/>
        <a:lstStyle/>
        <a:p>
          <a:endParaRPr lang="en-US"/>
        </a:p>
      </dgm:t>
    </dgm:pt>
    <dgm:pt modelId="{990E5EC2-720D-4E16-900F-C20308F4313B}" type="sibTrans" cxnId="{9D1E22F6-75A9-4562-8B14-3113D7510960}">
      <dgm:prSet/>
      <dgm:spPr/>
      <dgm:t>
        <a:bodyPr/>
        <a:lstStyle/>
        <a:p>
          <a:endParaRPr lang="en-US"/>
        </a:p>
      </dgm:t>
    </dgm:pt>
    <dgm:pt modelId="{34DAA1D0-5097-4170-9BA0-BC5A628F56D3}">
      <dgm:prSet/>
      <dgm:spPr/>
      <dgm:t>
        <a:bodyPr/>
        <a:lstStyle/>
        <a:p>
          <a:pPr>
            <a:defRPr cap="all"/>
          </a:pPr>
          <a:endParaRPr lang="en-GB" dirty="0"/>
        </a:p>
      </dgm:t>
    </dgm:pt>
    <dgm:pt modelId="{803D8D28-4AD9-4563-9960-01270867339D}" type="parTrans" cxnId="{0A9F101D-5D32-43AE-8EAE-DE7C62A48C53}">
      <dgm:prSet/>
      <dgm:spPr/>
      <dgm:t>
        <a:bodyPr/>
        <a:lstStyle/>
        <a:p>
          <a:endParaRPr lang="en-US"/>
        </a:p>
      </dgm:t>
    </dgm:pt>
    <dgm:pt modelId="{5D10363C-9BCF-4444-BED6-5EC01F29BD62}" type="sibTrans" cxnId="{0A9F101D-5D32-43AE-8EAE-DE7C62A48C53}">
      <dgm:prSet/>
      <dgm:spPr/>
      <dgm:t>
        <a:bodyPr/>
        <a:lstStyle/>
        <a:p>
          <a:endParaRPr lang="en-US"/>
        </a:p>
      </dgm:t>
    </dgm:pt>
    <dgm:pt modelId="{9AE3D785-5AAB-4600-8C0E-DBE1299855FC}" type="pres">
      <dgm:prSet presAssocID="{C4C14CB9-528B-44C5-9DE3-E023AFE12A7C}" presName="root" presStyleCnt="0">
        <dgm:presLayoutVars>
          <dgm:dir/>
          <dgm:resizeHandles val="exact"/>
        </dgm:presLayoutVars>
      </dgm:prSet>
      <dgm:spPr/>
    </dgm:pt>
    <dgm:pt modelId="{98C86652-6144-4AC5-98FE-F9C677312DF5}" type="pres">
      <dgm:prSet presAssocID="{C2355B83-6B5D-497B-BC32-DAB4C83C29BE}" presName="compNode" presStyleCnt="0"/>
      <dgm:spPr/>
    </dgm:pt>
    <dgm:pt modelId="{9E628F3F-DD4D-4478-AF75-1C92DE6CE150}" type="pres">
      <dgm:prSet presAssocID="{C2355B83-6B5D-497B-BC32-DAB4C83C29BE}" presName="iconBgRect" presStyleLbl="bgShp" presStyleIdx="0" presStyleCnt="3"/>
      <dgm:spPr>
        <a:prstGeom prst="round2DiagRect">
          <a:avLst>
            <a:gd name="adj1" fmla="val 29727"/>
            <a:gd name="adj2" fmla="val 0"/>
          </a:avLst>
        </a:prstGeom>
      </dgm:spPr>
    </dgm:pt>
    <dgm:pt modelId="{CB8D33CE-8087-4BD6-A2F7-8BB63E53496A}" type="pres">
      <dgm:prSet presAssocID="{C2355B83-6B5D-497B-BC32-DAB4C83C29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6F72548-1EBC-43CB-B58B-76D8A56DCABB}" type="pres">
      <dgm:prSet presAssocID="{C2355B83-6B5D-497B-BC32-DAB4C83C29BE}" presName="spaceRect" presStyleCnt="0"/>
      <dgm:spPr/>
    </dgm:pt>
    <dgm:pt modelId="{6EE211A1-7A47-4686-9042-47A4C789436C}" type="pres">
      <dgm:prSet presAssocID="{C2355B83-6B5D-497B-BC32-DAB4C83C29BE}" presName="textRect" presStyleLbl="revTx" presStyleIdx="0" presStyleCnt="3">
        <dgm:presLayoutVars>
          <dgm:chMax val="1"/>
          <dgm:chPref val="1"/>
        </dgm:presLayoutVars>
      </dgm:prSet>
      <dgm:spPr/>
    </dgm:pt>
    <dgm:pt modelId="{1F6EF407-22B6-4AAB-97CD-0320485CC26B}" type="pres">
      <dgm:prSet presAssocID="{208D425C-6FDD-44B4-AF09-1B9C9874D115}" presName="sibTrans" presStyleCnt="0"/>
      <dgm:spPr/>
    </dgm:pt>
    <dgm:pt modelId="{DF329D5F-FE45-46FB-AEA0-DB5B7B4FBB03}" type="pres">
      <dgm:prSet presAssocID="{F13BD9E6-C9DE-4658-B3F4-EAEA7D2E4AFD}" presName="compNode" presStyleCnt="0"/>
      <dgm:spPr/>
    </dgm:pt>
    <dgm:pt modelId="{D3362A2A-A4B2-40A9-BC5D-48707858520A}" type="pres">
      <dgm:prSet presAssocID="{F13BD9E6-C9DE-4658-B3F4-EAEA7D2E4AFD}" presName="iconBgRect" presStyleLbl="bgShp" presStyleIdx="1" presStyleCnt="3"/>
      <dgm:spPr>
        <a:prstGeom prst="round2DiagRect">
          <a:avLst>
            <a:gd name="adj1" fmla="val 29727"/>
            <a:gd name="adj2" fmla="val 0"/>
          </a:avLst>
        </a:prstGeom>
      </dgm:spPr>
    </dgm:pt>
    <dgm:pt modelId="{2A7B7F07-07B7-4EFC-AFF9-5599A42A7C0B}" type="pres">
      <dgm:prSet presAssocID="{F13BD9E6-C9DE-4658-B3F4-EAEA7D2E4AF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712F54E7-B0F1-4B64-81E9-19FA6D35F82E}" type="pres">
      <dgm:prSet presAssocID="{F13BD9E6-C9DE-4658-B3F4-EAEA7D2E4AFD}" presName="spaceRect" presStyleCnt="0"/>
      <dgm:spPr/>
    </dgm:pt>
    <dgm:pt modelId="{6CEBEA35-CE33-42B0-9E78-AAAD07A1032E}" type="pres">
      <dgm:prSet presAssocID="{F13BD9E6-C9DE-4658-B3F4-EAEA7D2E4AFD}" presName="textRect" presStyleLbl="revTx" presStyleIdx="1" presStyleCnt="3">
        <dgm:presLayoutVars>
          <dgm:chMax val="1"/>
          <dgm:chPref val="1"/>
        </dgm:presLayoutVars>
      </dgm:prSet>
      <dgm:spPr/>
    </dgm:pt>
    <dgm:pt modelId="{80DBBF01-BBEC-4895-89ED-05E23D425C7C}" type="pres">
      <dgm:prSet presAssocID="{990E5EC2-720D-4E16-900F-C20308F4313B}" presName="sibTrans" presStyleCnt="0"/>
      <dgm:spPr/>
    </dgm:pt>
    <dgm:pt modelId="{86F1C78B-6FFB-4EB3-A052-F11DF7D07253}" type="pres">
      <dgm:prSet presAssocID="{34DAA1D0-5097-4170-9BA0-BC5A628F56D3}" presName="compNode" presStyleCnt="0"/>
      <dgm:spPr/>
    </dgm:pt>
    <dgm:pt modelId="{07A69FB3-C4C0-4F63-B3B8-22E35FC4FC73}" type="pres">
      <dgm:prSet presAssocID="{34DAA1D0-5097-4170-9BA0-BC5A628F56D3}" presName="iconBgRect" presStyleLbl="bgShp" presStyleIdx="2" presStyleCnt="3"/>
      <dgm:spPr>
        <a:prstGeom prst="round2DiagRect">
          <a:avLst>
            <a:gd name="adj1" fmla="val 29727"/>
            <a:gd name="adj2" fmla="val 0"/>
          </a:avLst>
        </a:prstGeom>
      </dgm:spPr>
    </dgm:pt>
    <dgm:pt modelId="{A793DE7B-8848-4AF5-83F6-015DA2E69278}" type="pres">
      <dgm:prSet presAssocID="{34DAA1D0-5097-4170-9BA0-BC5A628F56D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529B484-2F1D-4710-9BEB-A964659BF678}" type="pres">
      <dgm:prSet presAssocID="{34DAA1D0-5097-4170-9BA0-BC5A628F56D3}" presName="spaceRect" presStyleCnt="0"/>
      <dgm:spPr/>
    </dgm:pt>
    <dgm:pt modelId="{439BA811-E200-45F8-97FD-FF6AFECA253A}" type="pres">
      <dgm:prSet presAssocID="{34DAA1D0-5097-4170-9BA0-BC5A628F56D3}" presName="textRect" presStyleLbl="revTx" presStyleIdx="2" presStyleCnt="3">
        <dgm:presLayoutVars>
          <dgm:chMax val="1"/>
          <dgm:chPref val="1"/>
        </dgm:presLayoutVars>
      </dgm:prSet>
      <dgm:spPr/>
    </dgm:pt>
  </dgm:ptLst>
  <dgm:cxnLst>
    <dgm:cxn modelId="{55EDD306-23B5-4AC7-980A-D1C4B4DEF38D}" type="presOf" srcId="{C2355B83-6B5D-497B-BC32-DAB4C83C29BE}" destId="{6EE211A1-7A47-4686-9042-47A4C789436C}" srcOrd="0" destOrd="0" presId="urn:microsoft.com/office/officeart/2018/5/layout/IconLeafLabelList"/>
    <dgm:cxn modelId="{0A9F101D-5D32-43AE-8EAE-DE7C62A48C53}" srcId="{C4C14CB9-528B-44C5-9DE3-E023AFE12A7C}" destId="{34DAA1D0-5097-4170-9BA0-BC5A628F56D3}" srcOrd="2" destOrd="0" parTransId="{803D8D28-4AD9-4563-9960-01270867339D}" sibTransId="{5D10363C-9BCF-4444-BED6-5EC01F29BD62}"/>
    <dgm:cxn modelId="{C8D1883D-6270-470F-9365-B1B39CA52358}" srcId="{C4C14CB9-528B-44C5-9DE3-E023AFE12A7C}" destId="{C2355B83-6B5D-497B-BC32-DAB4C83C29BE}" srcOrd="0" destOrd="0" parTransId="{85E22E2A-10B8-43D4-B7BC-C09F4B0DF511}" sibTransId="{208D425C-6FDD-44B4-AF09-1B9C9874D115}"/>
    <dgm:cxn modelId="{A0811A87-51ED-49DE-9F9E-B6C6F6251BCE}" type="presOf" srcId="{C4C14CB9-528B-44C5-9DE3-E023AFE12A7C}" destId="{9AE3D785-5AAB-4600-8C0E-DBE1299855FC}" srcOrd="0" destOrd="0" presId="urn:microsoft.com/office/officeart/2018/5/layout/IconLeafLabelList"/>
    <dgm:cxn modelId="{922A57A4-5F20-4034-BE87-EFDF0CA4DBFF}" type="presOf" srcId="{F13BD9E6-C9DE-4658-B3F4-EAEA7D2E4AFD}" destId="{6CEBEA35-CE33-42B0-9E78-AAAD07A1032E}" srcOrd="0" destOrd="0" presId="urn:microsoft.com/office/officeart/2018/5/layout/IconLeafLabelList"/>
    <dgm:cxn modelId="{5373ADCD-E257-4E6E-BEBD-0B0521B1ECE5}" type="presOf" srcId="{34DAA1D0-5097-4170-9BA0-BC5A628F56D3}" destId="{439BA811-E200-45F8-97FD-FF6AFECA253A}" srcOrd="0" destOrd="0" presId="urn:microsoft.com/office/officeart/2018/5/layout/IconLeafLabelList"/>
    <dgm:cxn modelId="{9D1E22F6-75A9-4562-8B14-3113D7510960}" srcId="{C4C14CB9-528B-44C5-9DE3-E023AFE12A7C}" destId="{F13BD9E6-C9DE-4658-B3F4-EAEA7D2E4AFD}" srcOrd="1" destOrd="0" parTransId="{67B222C9-0A7B-41BB-98DA-67F5561C92CC}" sibTransId="{990E5EC2-720D-4E16-900F-C20308F4313B}"/>
    <dgm:cxn modelId="{CD6FA9C7-EC35-430C-AF44-BDB7987B91A8}" type="presParOf" srcId="{9AE3D785-5AAB-4600-8C0E-DBE1299855FC}" destId="{98C86652-6144-4AC5-98FE-F9C677312DF5}" srcOrd="0" destOrd="0" presId="urn:microsoft.com/office/officeart/2018/5/layout/IconLeafLabelList"/>
    <dgm:cxn modelId="{C2679C9A-8E17-4E22-A166-551369168615}" type="presParOf" srcId="{98C86652-6144-4AC5-98FE-F9C677312DF5}" destId="{9E628F3F-DD4D-4478-AF75-1C92DE6CE150}" srcOrd="0" destOrd="0" presId="urn:microsoft.com/office/officeart/2018/5/layout/IconLeafLabelList"/>
    <dgm:cxn modelId="{52166C32-7784-4264-AA01-5DFC3E9340BC}" type="presParOf" srcId="{98C86652-6144-4AC5-98FE-F9C677312DF5}" destId="{CB8D33CE-8087-4BD6-A2F7-8BB63E53496A}" srcOrd="1" destOrd="0" presId="urn:microsoft.com/office/officeart/2018/5/layout/IconLeafLabelList"/>
    <dgm:cxn modelId="{EA5B501B-DFEE-4E8C-925A-7CBDE22B46CE}" type="presParOf" srcId="{98C86652-6144-4AC5-98FE-F9C677312DF5}" destId="{D6F72548-1EBC-43CB-B58B-76D8A56DCABB}" srcOrd="2" destOrd="0" presId="urn:microsoft.com/office/officeart/2018/5/layout/IconLeafLabelList"/>
    <dgm:cxn modelId="{6EA15171-19EB-438C-8300-B54AE20BA805}" type="presParOf" srcId="{98C86652-6144-4AC5-98FE-F9C677312DF5}" destId="{6EE211A1-7A47-4686-9042-47A4C789436C}" srcOrd="3" destOrd="0" presId="urn:microsoft.com/office/officeart/2018/5/layout/IconLeafLabelList"/>
    <dgm:cxn modelId="{4F8DB497-DCCC-455E-B876-9EBE5DC352A7}" type="presParOf" srcId="{9AE3D785-5AAB-4600-8C0E-DBE1299855FC}" destId="{1F6EF407-22B6-4AAB-97CD-0320485CC26B}" srcOrd="1" destOrd="0" presId="urn:microsoft.com/office/officeart/2018/5/layout/IconLeafLabelList"/>
    <dgm:cxn modelId="{A8F1F7F4-6ACA-4230-B77A-ADFEDCC1014B}" type="presParOf" srcId="{9AE3D785-5AAB-4600-8C0E-DBE1299855FC}" destId="{DF329D5F-FE45-46FB-AEA0-DB5B7B4FBB03}" srcOrd="2" destOrd="0" presId="urn:microsoft.com/office/officeart/2018/5/layout/IconLeafLabelList"/>
    <dgm:cxn modelId="{59B31ABF-DE13-44E5-953B-85B01B31C86D}" type="presParOf" srcId="{DF329D5F-FE45-46FB-AEA0-DB5B7B4FBB03}" destId="{D3362A2A-A4B2-40A9-BC5D-48707858520A}" srcOrd="0" destOrd="0" presId="urn:microsoft.com/office/officeart/2018/5/layout/IconLeafLabelList"/>
    <dgm:cxn modelId="{EF7761F1-2558-4E79-A64A-D3867C6EE4F6}" type="presParOf" srcId="{DF329D5F-FE45-46FB-AEA0-DB5B7B4FBB03}" destId="{2A7B7F07-07B7-4EFC-AFF9-5599A42A7C0B}" srcOrd="1" destOrd="0" presId="urn:microsoft.com/office/officeart/2018/5/layout/IconLeafLabelList"/>
    <dgm:cxn modelId="{941A830B-8FDC-4C3F-A4BB-17E3C372E14F}" type="presParOf" srcId="{DF329D5F-FE45-46FB-AEA0-DB5B7B4FBB03}" destId="{712F54E7-B0F1-4B64-81E9-19FA6D35F82E}" srcOrd="2" destOrd="0" presId="urn:microsoft.com/office/officeart/2018/5/layout/IconLeafLabelList"/>
    <dgm:cxn modelId="{1A4E48D2-FE5D-4CA3-8C1E-BD77CD69B0A7}" type="presParOf" srcId="{DF329D5F-FE45-46FB-AEA0-DB5B7B4FBB03}" destId="{6CEBEA35-CE33-42B0-9E78-AAAD07A1032E}" srcOrd="3" destOrd="0" presId="urn:microsoft.com/office/officeart/2018/5/layout/IconLeafLabelList"/>
    <dgm:cxn modelId="{F586C28F-A223-4271-988C-4F483AD2FE6C}" type="presParOf" srcId="{9AE3D785-5AAB-4600-8C0E-DBE1299855FC}" destId="{80DBBF01-BBEC-4895-89ED-05E23D425C7C}" srcOrd="3" destOrd="0" presId="urn:microsoft.com/office/officeart/2018/5/layout/IconLeafLabelList"/>
    <dgm:cxn modelId="{EF35D0B6-1087-422E-8135-9720DDE46E61}" type="presParOf" srcId="{9AE3D785-5AAB-4600-8C0E-DBE1299855FC}" destId="{86F1C78B-6FFB-4EB3-A052-F11DF7D07253}" srcOrd="4" destOrd="0" presId="urn:microsoft.com/office/officeart/2018/5/layout/IconLeafLabelList"/>
    <dgm:cxn modelId="{1349E1FD-A21B-49BA-B3BB-469CFE2B5585}" type="presParOf" srcId="{86F1C78B-6FFB-4EB3-A052-F11DF7D07253}" destId="{07A69FB3-C4C0-4F63-B3B8-22E35FC4FC73}" srcOrd="0" destOrd="0" presId="urn:microsoft.com/office/officeart/2018/5/layout/IconLeafLabelList"/>
    <dgm:cxn modelId="{D0597203-9D07-4AC0-BA64-82EA730DF35C}" type="presParOf" srcId="{86F1C78B-6FFB-4EB3-A052-F11DF7D07253}" destId="{A793DE7B-8848-4AF5-83F6-015DA2E69278}" srcOrd="1" destOrd="0" presId="urn:microsoft.com/office/officeart/2018/5/layout/IconLeafLabelList"/>
    <dgm:cxn modelId="{A02AC7F9-1E7E-4B80-A275-059F03F2840D}" type="presParOf" srcId="{86F1C78B-6FFB-4EB3-A052-F11DF7D07253}" destId="{4529B484-2F1D-4710-9BEB-A964659BF678}" srcOrd="2" destOrd="0" presId="urn:microsoft.com/office/officeart/2018/5/layout/IconLeafLabelList"/>
    <dgm:cxn modelId="{2DDD7C4C-F222-42D8-A6CE-C78AF52F7C17}" type="presParOf" srcId="{86F1C78B-6FFB-4EB3-A052-F11DF7D07253}" destId="{439BA811-E200-45F8-97FD-FF6AFECA253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60D18C-4B0C-4385-BFC7-9EA939D452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9D744FB-4038-4452-AE3F-41215509F8BF}">
      <dgm:prSet/>
      <dgm:spPr/>
      <dgm:t>
        <a:bodyPr/>
        <a:lstStyle/>
        <a:p>
          <a:pPr rtl="0"/>
          <a:r>
            <a:rPr lang="en-GB" dirty="0"/>
            <a:t>Clear </a:t>
          </a:r>
          <a:r>
            <a:rPr lang="en-GB" dirty="0">
              <a:latin typeface="Calibri Light" panose="020F0302020204030204"/>
            </a:rPr>
            <a:t>language &amp; </a:t>
          </a:r>
          <a:r>
            <a:rPr lang="en-GB" dirty="0"/>
            <a:t>easy to read (</a:t>
          </a:r>
          <a:r>
            <a:rPr lang="en-GB" dirty="0">
              <a:latin typeface="Calibri Light" panose="020F0302020204030204"/>
            </a:rPr>
            <a:t>No </a:t>
          </a:r>
          <a:r>
            <a:rPr lang="en-GB" dirty="0"/>
            <a:t>complex terminology or jargon)</a:t>
          </a:r>
          <a:endParaRPr lang="en-US" dirty="0"/>
        </a:p>
      </dgm:t>
    </dgm:pt>
    <dgm:pt modelId="{D67AB444-A1A4-4CDF-B4DF-B97C6ECBE29F}" type="parTrans" cxnId="{AE8A5049-0B26-4FC7-8083-B9D817BFA4A2}">
      <dgm:prSet/>
      <dgm:spPr/>
      <dgm:t>
        <a:bodyPr/>
        <a:lstStyle/>
        <a:p>
          <a:endParaRPr lang="en-US"/>
        </a:p>
      </dgm:t>
    </dgm:pt>
    <dgm:pt modelId="{B3769870-F4C0-4704-A371-49703341F21D}" type="sibTrans" cxnId="{AE8A5049-0B26-4FC7-8083-B9D817BFA4A2}">
      <dgm:prSet/>
      <dgm:spPr/>
      <dgm:t>
        <a:bodyPr/>
        <a:lstStyle/>
        <a:p>
          <a:endParaRPr lang="en-US"/>
        </a:p>
      </dgm:t>
    </dgm:pt>
    <dgm:pt modelId="{80524F91-DFB2-4C4C-9B7E-2FBF435D83CC}">
      <dgm:prSet/>
      <dgm:spPr/>
      <dgm:t>
        <a:bodyPr/>
        <a:lstStyle/>
        <a:p>
          <a:r>
            <a:rPr lang="en-GB" dirty="0"/>
            <a:t>Write in the past tense</a:t>
          </a:r>
          <a:endParaRPr lang="en-US" dirty="0"/>
        </a:p>
      </dgm:t>
    </dgm:pt>
    <dgm:pt modelId="{5CD296FC-E525-4321-8A06-4767385D91F5}" type="parTrans" cxnId="{CE9CC8E2-662F-45F0-9CAC-8290E9C77D03}">
      <dgm:prSet/>
      <dgm:spPr/>
      <dgm:t>
        <a:bodyPr/>
        <a:lstStyle/>
        <a:p>
          <a:endParaRPr lang="en-US"/>
        </a:p>
      </dgm:t>
    </dgm:pt>
    <dgm:pt modelId="{9227DFE4-8999-4EFC-B209-26EF313D83DC}" type="sibTrans" cxnId="{CE9CC8E2-662F-45F0-9CAC-8290E9C77D03}">
      <dgm:prSet/>
      <dgm:spPr/>
      <dgm:t>
        <a:bodyPr/>
        <a:lstStyle/>
        <a:p>
          <a:endParaRPr lang="en-US"/>
        </a:p>
      </dgm:t>
    </dgm:pt>
    <dgm:pt modelId="{7EF45667-2936-4638-B983-DACC4E8C5DBB}">
      <dgm:prSet/>
      <dgm:spPr/>
      <dgm:t>
        <a:bodyPr/>
        <a:lstStyle/>
        <a:p>
          <a:r>
            <a:rPr lang="en-GB" dirty="0"/>
            <a:t>Logical flow</a:t>
          </a:r>
          <a:endParaRPr lang="en-US" dirty="0"/>
        </a:p>
      </dgm:t>
    </dgm:pt>
    <dgm:pt modelId="{801026B3-7AAB-49E2-8AF8-E3370FB44FE5}" type="parTrans" cxnId="{B569EB20-87BA-4143-A053-52A0CBAE4BF6}">
      <dgm:prSet/>
      <dgm:spPr/>
      <dgm:t>
        <a:bodyPr/>
        <a:lstStyle/>
        <a:p>
          <a:endParaRPr lang="en-US"/>
        </a:p>
      </dgm:t>
    </dgm:pt>
    <dgm:pt modelId="{F9626C5F-223E-4EF6-A7CC-7027C6392BC2}" type="sibTrans" cxnId="{B569EB20-87BA-4143-A053-52A0CBAE4BF6}">
      <dgm:prSet/>
      <dgm:spPr/>
      <dgm:t>
        <a:bodyPr/>
        <a:lstStyle/>
        <a:p>
          <a:endParaRPr lang="en-US"/>
        </a:p>
      </dgm:t>
    </dgm:pt>
    <dgm:pt modelId="{ED3E7052-35FB-4112-9CDD-30C8367F8DFC}">
      <dgm:prSet/>
      <dgm:spPr/>
      <dgm:t>
        <a:bodyPr/>
        <a:lstStyle/>
        <a:p>
          <a:r>
            <a:rPr lang="en-GB" dirty="0"/>
            <a:t>Structured</a:t>
          </a:r>
          <a:endParaRPr lang="en-US" dirty="0"/>
        </a:p>
      </dgm:t>
    </dgm:pt>
    <dgm:pt modelId="{F6CE3C85-840B-4D64-8A01-4786DED6B4EE}" type="parTrans" cxnId="{488A996C-F9A1-42D6-931A-65C06FA47D60}">
      <dgm:prSet/>
      <dgm:spPr/>
      <dgm:t>
        <a:bodyPr/>
        <a:lstStyle/>
        <a:p>
          <a:endParaRPr lang="en-US"/>
        </a:p>
      </dgm:t>
    </dgm:pt>
    <dgm:pt modelId="{6861C030-34B3-4332-B5B3-88A90132D19F}" type="sibTrans" cxnId="{488A996C-F9A1-42D6-931A-65C06FA47D60}">
      <dgm:prSet/>
      <dgm:spPr/>
      <dgm:t>
        <a:bodyPr/>
        <a:lstStyle/>
        <a:p>
          <a:endParaRPr lang="en-US"/>
        </a:p>
      </dgm:t>
    </dgm:pt>
    <dgm:pt modelId="{8AF790BF-5F1E-47F0-9373-50A0657F32E2}" type="pres">
      <dgm:prSet presAssocID="{4660D18C-4B0C-4385-BFC7-9EA939D452B3}" presName="root" presStyleCnt="0">
        <dgm:presLayoutVars>
          <dgm:dir/>
          <dgm:resizeHandles val="exact"/>
        </dgm:presLayoutVars>
      </dgm:prSet>
      <dgm:spPr/>
    </dgm:pt>
    <dgm:pt modelId="{B4A9A904-AB9D-4E0D-8DE6-4A8EE6A81265}" type="pres">
      <dgm:prSet presAssocID="{D9D744FB-4038-4452-AE3F-41215509F8BF}" presName="compNode" presStyleCnt="0"/>
      <dgm:spPr/>
    </dgm:pt>
    <dgm:pt modelId="{327C8E86-18E5-4C2F-B065-4ADDCE282796}" type="pres">
      <dgm:prSet presAssocID="{D9D744FB-4038-4452-AE3F-41215509F8BF}" presName="bgRect" presStyleLbl="bgShp" presStyleIdx="0" presStyleCnt="4"/>
      <dgm:spPr/>
    </dgm:pt>
    <dgm:pt modelId="{E2C7DFF4-D507-4FFF-A506-C355856D9E59}" type="pres">
      <dgm:prSet presAssocID="{D9D744FB-4038-4452-AE3F-41215509F8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6CEB9AE6-CDB5-4E41-B9B5-7C582DF553FC}" type="pres">
      <dgm:prSet presAssocID="{D9D744FB-4038-4452-AE3F-41215509F8BF}" presName="spaceRect" presStyleCnt="0"/>
      <dgm:spPr/>
    </dgm:pt>
    <dgm:pt modelId="{5164002F-13B8-45A5-B2D2-58F6023B2CD3}" type="pres">
      <dgm:prSet presAssocID="{D9D744FB-4038-4452-AE3F-41215509F8BF}" presName="parTx" presStyleLbl="revTx" presStyleIdx="0" presStyleCnt="4">
        <dgm:presLayoutVars>
          <dgm:chMax val="0"/>
          <dgm:chPref val="0"/>
        </dgm:presLayoutVars>
      </dgm:prSet>
      <dgm:spPr/>
    </dgm:pt>
    <dgm:pt modelId="{56E99F83-1CEE-4208-8717-88C3A9A3D527}" type="pres">
      <dgm:prSet presAssocID="{B3769870-F4C0-4704-A371-49703341F21D}" presName="sibTrans" presStyleCnt="0"/>
      <dgm:spPr/>
    </dgm:pt>
    <dgm:pt modelId="{3EAF2803-6099-4297-9B30-0974AF54C562}" type="pres">
      <dgm:prSet presAssocID="{80524F91-DFB2-4C4C-9B7E-2FBF435D83CC}" presName="compNode" presStyleCnt="0"/>
      <dgm:spPr/>
    </dgm:pt>
    <dgm:pt modelId="{196DD2A4-E370-4046-AD23-8A646F4B6029}" type="pres">
      <dgm:prSet presAssocID="{80524F91-DFB2-4C4C-9B7E-2FBF435D83CC}" presName="bgRect" presStyleLbl="bgShp" presStyleIdx="1" presStyleCnt="4"/>
      <dgm:spPr/>
    </dgm:pt>
    <dgm:pt modelId="{A5B7D536-5999-4D39-BA02-EF1B3FA84FA6}" type="pres">
      <dgm:prSet presAssocID="{80524F91-DFB2-4C4C-9B7E-2FBF435D83C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CCFA691-3BAA-4043-B557-CF4D3DA0CF93}" type="pres">
      <dgm:prSet presAssocID="{80524F91-DFB2-4C4C-9B7E-2FBF435D83CC}" presName="spaceRect" presStyleCnt="0"/>
      <dgm:spPr/>
    </dgm:pt>
    <dgm:pt modelId="{F5CB2D55-3A35-4A43-B8C6-1EFF0D27607B}" type="pres">
      <dgm:prSet presAssocID="{80524F91-DFB2-4C4C-9B7E-2FBF435D83CC}" presName="parTx" presStyleLbl="revTx" presStyleIdx="1" presStyleCnt="4">
        <dgm:presLayoutVars>
          <dgm:chMax val="0"/>
          <dgm:chPref val="0"/>
        </dgm:presLayoutVars>
      </dgm:prSet>
      <dgm:spPr/>
    </dgm:pt>
    <dgm:pt modelId="{63F3366B-C91A-4D4F-89FA-B00816F5FCEF}" type="pres">
      <dgm:prSet presAssocID="{9227DFE4-8999-4EFC-B209-26EF313D83DC}" presName="sibTrans" presStyleCnt="0"/>
      <dgm:spPr/>
    </dgm:pt>
    <dgm:pt modelId="{31A66164-3EFA-4C8C-BBCD-2E00A71C7181}" type="pres">
      <dgm:prSet presAssocID="{7EF45667-2936-4638-B983-DACC4E8C5DBB}" presName="compNode" presStyleCnt="0"/>
      <dgm:spPr/>
    </dgm:pt>
    <dgm:pt modelId="{FA1F8B0D-4482-4EA5-A1DF-F0D52E50BB12}" type="pres">
      <dgm:prSet presAssocID="{7EF45667-2936-4638-B983-DACC4E8C5DBB}" presName="bgRect" presStyleLbl="bgShp" presStyleIdx="2" presStyleCnt="4"/>
      <dgm:spPr/>
    </dgm:pt>
    <dgm:pt modelId="{A7AEC6F4-F075-49C2-A573-AD13FE5FCEAB}" type="pres">
      <dgm:prSet presAssocID="{7EF45667-2936-4638-B983-DACC4E8C5D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a:ext>
      </dgm:extLst>
    </dgm:pt>
    <dgm:pt modelId="{480BF919-52A9-48E1-A4A4-B350151BB766}" type="pres">
      <dgm:prSet presAssocID="{7EF45667-2936-4638-B983-DACC4E8C5DBB}" presName="spaceRect" presStyleCnt="0"/>
      <dgm:spPr/>
    </dgm:pt>
    <dgm:pt modelId="{21031D93-8A6C-44FA-9A6F-AD3DE25F0390}" type="pres">
      <dgm:prSet presAssocID="{7EF45667-2936-4638-B983-DACC4E8C5DBB}" presName="parTx" presStyleLbl="revTx" presStyleIdx="2" presStyleCnt="4">
        <dgm:presLayoutVars>
          <dgm:chMax val="0"/>
          <dgm:chPref val="0"/>
        </dgm:presLayoutVars>
      </dgm:prSet>
      <dgm:spPr/>
    </dgm:pt>
    <dgm:pt modelId="{678924EA-3192-4468-8064-C6A2A622D4D1}" type="pres">
      <dgm:prSet presAssocID="{F9626C5F-223E-4EF6-A7CC-7027C6392BC2}" presName="sibTrans" presStyleCnt="0"/>
      <dgm:spPr/>
    </dgm:pt>
    <dgm:pt modelId="{E79AD963-CE0A-4E3A-A9FB-374FFE612AF5}" type="pres">
      <dgm:prSet presAssocID="{ED3E7052-35FB-4112-9CDD-30C8367F8DFC}" presName="compNode" presStyleCnt="0"/>
      <dgm:spPr/>
    </dgm:pt>
    <dgm:pt modelId="{5F0EDC7F-756B-49FF-9DB6-73505BFE59CD}" type="pres">
      <dgm:prSet presAssocID="{ED3E7052-35FB-4112-9CDD-30C8367F8DFC}" presName="bgRect" presStyleLbl="bgShp" presStyleIdx="3" presStyleCnt="4"/>
      <dgm:spPr/>
    </dgm:pt>
    <dgm:pt modelId="{2044C88D-E328-4E3B-908A-573A60E441FA}" type="pres">
      <dgm:prSet presAssocID="{ED3E7052-35FB-4112-9CDD-30C8367F8D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95B19372-A2CD-4B1C-AF68-DCBA75193F53}" type="pres">
      <dgm:prSet presAssocID="{ED3E7052-35FB-4112-9CDD-30C8367F8DFC}" presName="spaceRect" presStyleCnt="0"/>
      <dgm:spPr/>
    </dgm:pt>
    <dgm:pt modelId="{0746C8A4-7A95-4227-8804-FBA778A88BA0}" type="pres">
      <dgm:prSet presAssocID="{ED3E7052-35FB-4112-9CDD-30C8367F8DFC}" presName="parTx" presStyleLbl="revTx" presStyleIdx="3" presStyleCnt="4">
        <dgm:presLayoutVars>
          <dgm:chMax val="0"/>
          <dgm:chPref val="0"/>
        </dgm:presLayoutVars>
      </dgm:prSet>
      <dgm:spPr/>
    </dgm:pt>
  </dgm:ptLst>
  <dgm:cxnLst>
    <dgm:cxn modelId="{B569EB20-87BA-4143-A053-52A0CBAE4BF6}" srcId="{4660D18C-4B0C-4385-BFC7-9EA939D452B3}" destId="{7EF45667-2936-4638-B983-DACC4E8C5DBB}" srcOrd="2" destOrd="0" parTransId="{801026B3-7AAB-49E2-8AF8-E3370FB44FE5}" sibTransId="{F9626C5F-223E-4EF6-A7CC-7027C6392BC2}"/>
    <dgm:cxn modelId="{33D44330-3301-47B6-8807-E58BFDDB74B1}" type="presOf" srcId="{80524F91-DFB2-4C4C-9B7E-2FBF435D83CC}" destId="{F5CB2D55-3A35-4A43-B8C6-1EFF0D27607B}" srcOrd="0" destOrd="0" presId="urn:microsoft.com/office/officeart/2018/2/layout/IconVerticalSolidList"/>
    <dgm:cxn modelId="{AE8A5049-0B26-4FC7-8083-B9D817BFA4A2}" srcId="{4660D18C-4B0C-4385-BFC7-9EA939D452B3}" destId="{D9D744FB-4038-4452-AE3F-41215509F8BF}" srcOrd="0" destOrd="0" parTransId="{D67AB444-A1A4-4CDF-B4DF-B97C6ECBE29F}" sibTransId="{B3769870-F4C0-4704-A371-49703341F21D}"/>
    <dgm:cxn modelId="{488A996C-F9A1-42D6-931A-65C06FA47D60}" srcId="{4660D18C-4B0C-4385-BFC7-9EA939D452B3}" destId="{ED3E7052-35FB-4112-9CDD-30C8367F8DFC}" srcOrd="3" destOrd="0" parTransId="{F6CE3C85-840B-4D64-8A01-4786DED6B4EE}" sibTransId="{6861C030-34B3-4332-B5B3-88A90132D19F}"/>
    <dgm:cxn modelId="{D145B653-CC8A-4E32-AE3A-AC487015AAF4}" type="presOf" srcId="{ED3E7052-35FB-4112-9CDD-30C8367F8DFC}" destId="{0746C8A4-7A95-4227-8804-FBA778A88BA0}" srcOrd="0" destOrd="0" presId="urn:microsoft.com/office/officeart/2018/2/layout/IconVerticalSolidList"/>
    <dgm:cxn modelId="{D8871858-DBA6-4B2A-9791-08586F3B5925}" type="presOf" srcId="{D9D744FB-4038-4452-AE3F-41215509F8BF}" destId="{5164002F-13B8-45A5-B2D2-58F6023B2CD3}" srcOrd="0" destOrd="0" presId="urn:microsoft.com/office/officeart/2018/2/layout/IconVerticalSolidList"/>
    <dgm:cxn modelId="{76DA64A1-C38D-4AAE-9CBC-F271762A6EDC}" type="presOf" srcId="{7EF45667-2936-4638-B983-DACC4E8C5DBB}" destId="{21031D93-8A6C-44FA-9A6F-AD3DE25F0390}" srcOrd="0" destOrd="0" presId="urn:microsoft.com/office/officeart/2018/2/layout/IconVerticalSolidList"/>
    <dgm:cxn modelId="{CE9CC8E2-662F-45F0-9CAC-8290E9C77D03}" srcId="{4660D18C-4B0C-4385-BFC7-9EA939D452B3}" destId="{80524F91-DFB2-4C4C-9B7E-2FBF435D83CC}" srcOrd="1" destOrd="0" parTransId="{5CD296FC-E525-4321-8A06-4767385D91F5}" sibTransId="{9227DFE4-8999-4EFC-B209-26EF313D83DC}"/>
    <dgm:cxn modelId="{753F16F0-1BE5-4896-9BC3-E3367BC3C8B9}" type="presOf" srcId="{4660D18C-4B0C-4385-BFC7-9EA939D452B3}" destId="{8AF790BF-5F1E-47F0-9373-50A0657F32E2}" srcOrd="0" destOrd="0" presId="urn:microsoft.com/office/officeart/2018/2/layout/IconVerticalSolidList"/>
    <dgm:cxn modelId="{018723A3-D1D4-4790-833A-EFB868D6F677}" type="presParOf" srcId="{8AF790BF-5F1E-47F0-9373-50A0657F32E2}" destId="{B4A9A904-AB9D-4E0D-8DE6-4A8EE6A81265}" srcOrd="0" destOrd="0" presId="urn:microsoft.com/office/officeart/2018/2/layout/IconVerticalSolidList"/>
    <dgm:cxn modelId="{B1C2FF48-78AF-4C0B-8597-88884F1219D3}" type="presParOf" srcId="{B4A9A904-AB9D-4E0D-8DE6-4A8EE6A81265}" destId="{327C8E86-18E5-4C2F-B065-4ADDCE282796}" srcOrd="0" destOrd="0" presId="urn:microsoft.com/office/officeart/2018/2/layout/IconVerticalSolidList"/>
    <dgm:cxn modelId="{785DB872-0D80-4E62-BBE1-FDE7FBFA7106}" type="presParOf" srcId="{B4A9A904-AB9D-4E0D-8DE6-4A8EE6A81265}" destId="{E2C7DFF4-D507-4FFF-A506-C355856D9E59}" srcOrd="1" destOrd="0" presId="urn:microsoft.com/office/officeart/2018/2/layout/IconVerticalSolidList"/>
    <dgm:cxn modelId="{3C1FE1E9-BCAE-4CFD-A4AC-F837CAE7EDF8}" type="presParOf" srcId="{B4A9A904-AB9D-4E0D-8DE6-4A8EE6A81265}" destId="{6CEB9AE6-CDB5-4E41-B9B5-7C582DF553FC}" srcOrd="2" destOrd="0" presId="urn:microsoft.com/office/officeart/2018/2/layout/IconVerticalSolidList"/>
    <dgm:cxn modelId="{2C2DEEFE-BE1D-4773-86CD-D913E93FA67C}" type="presParOf" srcId="{B4A9A904-AB9D-4E0D-8DE6-4A8EE6A81265}" destId="{5164002F-13B8-45A5-B2D2-58F6023B2CD3}" srcOrd="3" destOrd="0" presId="urn:microsoft.com/office/officeart/2018/2/layout/IconVerticalSolidList"/>
    <dgm:cxn modelId="{0011DE9F-1841-4855-922A-E374ED6D4319}" type="presParOf" srcId="{8AF790BF-5F1E-47F0-9373-50A0657F32E2}" destId="{56E99F83-1CEE-4208-8717-88C3A9A3D527}" srcOrd="1" destOrd="0" presId="urn:microsoft.com/office/officeart/2018/2/layout/IconVerticalSolidList"/>
    <dgm:cxn modelId="{89DABC19-70F6-4128-AA88-0C3026032BA5}" type="presParOf" srcId="{8AF790BF-5F1E-47F0-9373-50A0657F32E2}" destId="{3EAF2803-6099-4297-9B30-0974AF54C562}" srcOrd="2" destOrd="0" presId="urn:microsoft.com/office/officeart/2018/2/layout/IconVerticalSolidList"/>
    <dgm:cxn modelId="{C9920810-86B8-44D7-82BF-05F8715767F9}" type="presParOf" srcId="{3EAF2803-6099-4297-9B30-0974AF54C562}" destId="{196DD2A4-E370-4046-AD23-8A646F4B6029}" srcOrd="0" destOrd="0" presId="urn:microsoft.com/office/officeart/2018/2/layout/IconVerticalSolidList"/>
    <dgm:cxn modelId="{9B38904E-9A6C-458B-A681-4E3C9A1260A5}" type="presParOf" srcId="{3EAF2803-6099-4297-9B30-0974AF54C562}" destId="{A5B7D536-5999-4D39-BA02-EF1B3FA84FA6}" srcOrd="1" destOrd="0" presId="urn:microsoft.com/office/officeart/2018/2/layout/IconVerticalSolidList"/>
    <dgm:cxn modelId="{1898D217-1B1B-4C20-872B-7F073D3A09AF}" type="presParOf" srcId="{3EAF2803-6099-4297-9B30-0974AF54C562}" destId="{ECCFA691-3BAA-4043-B557-CF4D3DA0CF93}" srcOrd="2" destOrd="0" presId="urn:microsoft.com/office/officeart/2018/2/layout/IconVerticalSolidList"/>
    <dgm:cxn modelId="{E2405F4A-35D9-4A41-837D-02953F989BB5}" type="presParOf" srcId="{3EAF2803-6099-4297-9B30-0974AF54C562}" destId="{F5CB2D55-3A35-4A43-B8C6-1EFF0D27607B}" srcOrd="3" destOrd="0" presId="urn:microsoft.com/office/officeart/2018/2/layout/IconVerticalSolidList"/>
    <dgm:cxn modelId="{80F81000-D3A9-48D0-B37E-D6ED744C212D}" type="presParOf" srcId="{8AF790BF-5F1E-47F0-9373-50A0657F32E2}" destId="{63F3366B-C91A-4D4F-89FA-B00816F5FCEF}" srcOrd="3" destOrd="0" presId="urn:microsoft.com/office/officeart/2018/2/layout/IconVerticalSolidList"/>
    <dgm:cxn modelId="{871BA5C5-B3A6-4051-B71E-B19CB1D0841C}" type="presParOf" srcId="{8AF790BF-5F1E-47F0-9373-50A0657F32E2}" destId="{31A66164-3EFA-4C8C-BBCD-2E00A71C7181}" srcOrd="4" destOrd="0" presId="urn:microsoft.com/office/officeart/2018/2/layout/IconVerticalSolidList"/>
    <dgm:cxn modelId="{1542E363-5BA0-436E-97E3-5591A0C64BF2}" type="presParOf" srcId="{31A66164-3EFA-4C8C-BBCD-2E00A71C7181}" destId="{FA1F8B0D-4482-4EA5-A1DF-F0D52E50BB12}" srcOrd="0" destOrd="0" presId="urn:microsoft.com/office/officeart/2018/2/layout/IconVerticalSolidList"/>
    <dgm:cxn modelId="{813B54DA-98EE-4BB4-9439-2311CD124058}" type="presParOf" srcId="{31A66164-3EFA-4C8C-BBCD-2E00A71C7181}" destId="{A7AEC6F4-F075-49C2-A573-AD13FE5FCEAB}" srcOrd="1" destOrd="0" presId="urn:microsoft.com/office/officeart/2018/2/layout/IconVerticalSolidList"/>
    <dgm:cxn modelId="{94B2395D-1CBE-4EEF-8EE7-0645169B5DFB}" type="presParOf" srcId="{31A66164-3EFA-4C8C-BBCD-2E00A71C7181}" destId="{480BF919-52A9-48E1-A4A4-B350151BB766}" srcOrd="2" destOrd="0" presId="urn:microsoft.com/office/officeart/2018/2/layout/IconVerticalSolidList"/>
    <dgm:cxn modelId="{0A156F65-E788-4B8D-8038-43E7DB3C60D5}" type="presParOf" srcId="{31A66164-3EFA-4C8C-BBCD-2E00A71C7181}" destId="{21031D93-8A6C-44FA-9A6F-AD3DE25F0390}" srcOrd="3" destOrd="0" presId="urn:microsoft.com/office/officeart/2018/2/layout/IconVerticalSolidList"/>
    <dgm:cxn modelId="{817928CD-A805-4DCC-949D-02ABC461EFB3}" type="presParOf" srcId="{8AF790BF-5F1E-47F0-9373-50A0657F32E2}" destId="{678924EA-3192-4468-8064-C6A2A622D4D1}" srcOrd="5" destOrd="0" presId="urn:microsoft.com/office/officeart/2018/2/layout/IconVerticalSolidList"/>
    <dgm:cxn modelId="{910327F6-AF3F-4885-A103-5B869914EEE2}" type="presParOf" srcId="{8AF790BF-5F1E-47F0-9373-50A0657F32E2}" destId="{E79AD963-CE0A-4E3A-A9FB-374FFE612AF5}" srcOrd="6" destOrd="0" presId="urn:microsoft.com/office/officeart/2018/2/layout/IconVerticalSolidList"/>
    <dgm:cxn modelId="{18E8AD5A-7559-4C25-9B16-1E0FDE71A7BE}" type="presParOf" srcId="{E79AD963-CE0A-4E3A-A9FB-374FFE612AF5}" destId="{5F0EDC7F-756B-49FF-9DB6-73505BFE59CD}" srcOrd="0" destOrd="0" presId="urn:microsoft.com/office/officeart/2018/2/layout/IconVerticalSolidList"/>
    <dgm:cxn modelId="{ECF2A427-D224-42F2-9919-9701071236BB}" type="presParOf" srcId="{E79AD963-CE0A-4E3A-A9FB-374FFE612AF5}" destId="{2044C88D-E328-4E3B-908A-573A60E441FA}" srcOrd="1" destOrd="0" presId="urn:microsoft.com/office/officeart/2018/2/layout/IconVerticalSolidList"/>
    <dgm:cxn modelId="{8A749EBD-46A4-45CF-9814-0A9748AAEA78}" type="presParOf" srcId="{E79AD963-CE0A-4E3A-A9FB-374FFE612AF5}" destId="{95B19372-A2CD-4B1C-AF68-DCBA75193F53}" srcOrd="2" destOrd="0" presId="urn:microsoft.com/office/officeart/2018/2/layout/IconVerticalSolidList"/>
    <dgm:cxn modelId="{40E6ED43-CC00-4A37-A74E-86799610512E}" type="presParOf" srcId="{E79AD963-CE0A-4E3A-A9FB-374FFE612AF5}" destId="{0746C8A4-7A95-4227-8804-FBA778A88BA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28F3F-DD4D-4478-AF75-1C92DE6CE150}">
      <dsp:nvSpPr>
        <dsp:cNvPr id="0" name=""/>
        <dsp:cNvSpPr/>
      </dsp:nvSpPr>
      <dsp:spPr>
        <a:xfrm>
          <a:off x="2833143" y="129"/>
          <a:ext cx="999351" cy="99935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8D33CE-8087-4BD6-A2F7-8BB63E53496A}">
      <dsp:nvSpPr>
        <dsp:cNvPr id="0" name=""/>
        <dsp:cNvSpPr/>
      </dsp:nvSpPr>
      <dsp:spPr>
        <a:xfrm>
          <a:off x="3046120" y="213106"/>
          <a:ext cx="573398" cy="5733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E211A1-7A47-4686-9042-47A4C789436C}">
      <dsp:nvSpPr>
        <dsp:cNvPr id="0" name=""/>
        <dsp:cNvSpPr/>
      </dsp:nvSpPr>
      <dsp:spPr>
        <a:xfrm>
          <a:off x="2513678" y="1310754"/>
          <a:ext cx="1638281" cy="65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endParaRPr lang="en-GB" sz="4000" kern="1200" dirty="0"/>
        </a:p>
      </dsp:txBody>
      <dsp:txXfrm>
        <a:off x="2513678" y="1310754"/>
        <a:ext cx="1638281" cy="655312"/>
      </dsp:txXfrm>
    </dsp:sp>
    <dsp:sp modelId="{D3362A2A-A4B2-40A9-BC5D-48707858520A}">
      <dsp:nvSpPr>
        <dsp:cNvPr id="0" name=""/>
        <dsp:cNvSpPr/>
      </dsp:nvSpPr>
      <dsp:spPr>
        <a:xfrm>
          <a:off x="4758124" y="129"/>
          <a:ext cx="999351" cy="99935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B7F07-07B7-4EFC-AFF9-5599A42A7C0B}">
      <dsp:nvSpPr>
        <dsp:cNvPr id="0" name=""/>
        <dsp:cNvSpPr/>
      </dsp:nvSpPr>
      <dsp:spPr>
        <a:xfrm>
          <a:off x="4971100" y="213106"/>
          <a:ext cx="573398" cy="5733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EBEA35-CE33-42B0-9E78-AAAD07A1032E}">
      <dsp:nvSpPr>
        <dsp:cNvPr id="0" name=""/>
        <dsp:cNvSpPr/>
      </dsp:nvSpPr>
      <dsp:spPr>
        <a:xfrm>
          <a:off x="4438659" y="1310754"/>
          <a:ext cx="1638281" cy="65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endParaRPr lang="en-GB" sz="4000" kern="1200" dirty="0"/>
        </a:p>
      </dsp:txBody>
      <dsp:txXfrm>
        <a:off x="4438659" y="1310754"/>
        <a:ext cx="1638281" cy="655312"/>
      </dsp:txXfrm>
    </dsp:sp>
    <dsp:sp modelId="{07A69FB3-C4C0-4F63-B3B8-22E35FC4FC73}">
      <dsp:nvSpPr>
        <dsp:cNvPr id="0" name=""/>
        <dsp:cNvSpPr/>
      </dsp:nvSpPr>
      <dsp:spPr>
        <a:xfrm>
          <a:off x="6683104" y="129"/>
          <a:ext cx="999351" cy="99935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3DE7B-8848-4AF5-83F6-015DA2E69278}">
      <dsp:nvSpPr>
        <dsp:cNvPr id="0" name=""/>
        <dsp:cNvSpPr/>
      </dsp:nvSpPr>
      <dsp:spPr>
        <a:xfrm>
          <a:off x="6896081" y="213106"/>
          <a:ext cx="573398" cy="5733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9BA811-E200-45F8-97FD-FF6AFECA253A}">
      <dsp:nvSpPr>
        <dsp:cNvPr id="0" name=""/>
        <dsp:cNvSpPr/>
      </dsp:nvSpPr>
      <dsp:spPr>
        <a:xfrm>
          <a:off x="6363639" y="1310754"/>
          <a:ext cx="1638281" cy="65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endParaRPr lang="en-GB" sz="4000" kern="1200" dirty="0"/>
        </a:p>
      </dsp:txBody>
      <dsp:txXfrm>
        <a:off x="6363639" y="1310754"/>
        <a:ext cx="1638281" cy="655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C8E86-18E5-4C2F-B065-4ADDCE282796}">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C7DFF4-D507-4FFF-A506-C355856D9E59}">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64002F-13B8-45A5-B2D2-58F6023B2CD3}">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rtl="0">
            <a:lnSpc>
              <a:spcPct val="90000"/>
            </a:lnSpc>
            <a:spcBef>
              <a:spcPct val="0"/>
            </a:spcBef>
            <a:spcAft>
              <a:spcPct val="35000"/>
            </a:spcAft>
            <a:buNone/>
          </a:pPr>
          <a:r>
            <a:rPr lang="en-GB" sz="2200" kern="1200" dirty="0"/>
            <a:t>Clear </a:t>
          </a:r>
          <a:r>
            <a:rPr lang="en-GB" sz="2200" kern="1200" dirty="0">
              <a:latin typeface="Calibri Light" panose="020F0302020204030204"/>
            </a:rPr>
            <a:t>language &amp; </a:t>
          </a:r>
          <a:r>
            <a:rPr lang="en-GB" sz="2200" kern="1200" dirty="0"/>
            <a:t>easy to read (</a:t>
          </a:r>
          <a:r>
            <a:rPr lang="en-GB" sz="2200" kern="1200" dirty="0">
              <a:latin typeface="Calibri Light" panose="020F0302020204030204"/>
            </a:rPr>
            <a:t>No </a:t>
          </a:r>
          <a:r>
            <a:rPr lang="en-GB" sz="2200" kern="1200" dirty="0"/>
            <a:t>complex terminology or jargon)</a:t>
          </a:r>
          <a:endParaRPr lang="en-US" sz="2200" kern="1200" dirty="0"/>
        </a:p>
      </dsp:txBody>
      <dsp:txXfrm>
        <a:off x="1357965" y="2319"/>
        <a:ext cx="4887299" cy="1175727"/>
      </dsp:txXfrm>
    </dsp:sp>
    <dsp:sp modelId="{196DD2A4-E370-4046-AD23-8A646F4B6029}">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7D536-5999-4D39-BA02-EF1B3FA84FA6}">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B2D55-3A35-4A43-B8C6-1EFF0D27607B}">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dirty="0"/>
            <a:t>Write in the past tense</a:t>
          </a:r>
          <a:endParaRPr lang="en-US" sz="2200" kern="1200" dirty="0"/>
        </a:p>
      </dsp:txBody>
      <dsp:txXfrm>
        <a:off x="1357965" y="1471979"/>
        <a:ext cx="4887299" cy="1175727"/>
      </dsp:txXfrm>
    </dsp:sp>
    <dsp:sp modelId="{FA1F8B0D-4482-4EA5-A1DF-F0D52E50BB12}">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EC6F4-F075-49C2-A573-AD13FE5FCEAB}">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031D93-8A6C-44FA-9A6F-AD3DE25F0390}">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dirty="0"/>
            <a:t>Logical flow</a:t>
          </a:r>
          <a:endParaRPr lang="en-US" sz="2200" kern="1200" dirty="0"/>
        </a:p>
      </dsp:txBody>
      <dsp:txXfrm>
        <a:off x="1357965" y="2941639"/>
        <a:ext cx="4887299" cy="1175727"/>
      </dsp:txXfrm>
    </dsp:sp>
    <dsp:sp modelId="{5F0EDC7F-756B-49FF-9DB6-73505BFE59CD}">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4C88D-E328-4E3B-908A-573A60E441FA}">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6C8A4-7A95-4227-8804-FBA778A88BA0}">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dirty="0"/>
            <a:t>Structured</a:t>
          </a:r>
          <a:endParaRPr lang="en-US" sz="2200" kern="1200" dirty="0"/>
        </a:p>
      </dsp:txBody>
      <dsp:txXfrm>
        <a:off x="1357965" y="4411299"/>
        <a:ext cx="4887299" cy="117572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3/21/2024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slide" Target="../slides/slide27.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a:t>
            </a:fld>
            <a:endParaRPr lang="en-US"/>
          </a:p>
        </p:txBody>
      </p:sp>
    </p:spTree>
    <p:extLst>
      <p:ext uri="{BB962C8B-B14F-4D97-AF65-F5344CB8AC3E}">
        <p14:creationId xmlns:p14="http://schemas.microsoft.com/office/powerpoint/2010/main" val="1675817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20762E-FDBE-1547-A366-FB1E4D28A61D}" type="slidenum">
              <a:rPr lang="en-US" smtClean="0"/>
              <a:t>2</a:t>
            </a:fld>
            <a:endParaRPr lang="en-US"/>
          </a:p>
        </p:txBody>
      </p:sp>
    </p:spTree>
    <p:extLst>
      <p:ext uri="{BB962C8B-B14F-4D97-AF65-F5344CB8AC3E}">
        <p14:creationId xmlns:p14="http://schemas.microsoft.com/office/powerpoint/2010/main" val="1285410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a:t>
            </a:fld>
            <a:endParaRPr lang="en-US"/>
          </a:p>
        </p:txBody>
      </p:sp>
    </p:spTree>
    <p:extLst>
      <p:ext uri="{BB962C8B-B14F-4D97-AF65-F5344CB8AC3E}">
        <p14:creationId xmlns:p14="http://schemas.microsoft.com/office/powerpoint/2010/main" val="128546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20762E-FDBE-1547-A366-FB1E4D28A61D}" type="slidenum">
              <a:rPr lang="en-US" smtClean="0"/>
              <a:t>4</a:t>
            </a:fld>
            <a:endParaRPr lang="en-US"/>
          </a:p>
        </p:txBody>
      </p:sp>
    </p:spTree>
    <p:extLst>
      <p:ext uri="{BB962C8B-B14F-4D97-AF65-F5344CB8AC3E}">
        <p14:creationId xmlns:p14="http://schemas.microsoft.com/office/powerpoint/2010/main" val="3116743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5</a:t>
            </a:fld>
            <a:endParaRPr lang="en-US"/>
          </a:p>
        </p:txBody>
      </p:sp>
    </p:spTree>
    <p:extLst>
      <p:ext uri="{BB962C8B-B14F-4D97-AF65-F5344CB8AC3E}">
        <p14:creationId xmlns:p14="http://schemas.microsoft.com/office/powerpoint/2010/main" val="1056510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6</a:t>
            </a:fld>
            <a:endParaRPr lang="en-US"/>
          </a:p>
        </p:txBody>
      </p:sp>
    </p:spTree>
    <p:extLst>
      <p:ext uri="{BB962C8B-B14F-4D97-AF65-F5344CB8AC3E}">
        <p14:creationId xmlns:p14="http://schemas.microsoft.com/office/powerpoint/2010/main" val="126771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7</a:t>
            </a:fld>
            <a:endParaRPr lang="en-US"/>
          </a:p>
        </p:txBody>
      </p:sp>
    </p:spTree>
    <p:extLst>
      <p:ext uri="{BB962C8B-B14F-4D97-AF65-F5344CB8AC3E}">
        <p14:creationId xmlns:p14="http://schemas.microsoft.com/office/powerpoint/2010/main" val="1800240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8</a:t>
            </a:fld>
            <a:endParaRPr lang="en-US"/>
          </a:p>
        </p:txBody>
      </p:sp>
    </p:spTree>
    <p:extLst>
      <p:ext uri="{BB962C8B-B14F-4D97-AF65-F5344CB8AC3E}">
        <p14:creationId xmlns:p14="http://schemas.microsoft.com/office/powerpoint/2010/main" val="1208707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9</a:t>
            </a:fld>
            <a:endParaRPr lang="en-US"/>
          </a:p>
        </p:txBody>
      </p:sp>
    </p:spTree>
    <p:extLst>
      <p:ext uri="{BB962C8B-B14F-4D97-AF65-F5344CB8AC3E}">
        <p14:creationId xmlns:p14="http://schemas.microsoft.com/office/powerpoint/2010/main" val="4265876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EC0940-82A4-3A47-94FF-4665664F4329}" type="slidenum">
              <a:rPr lang="en-US" smtClean="0"/>
              <a:t>10</a:t>
            </a:fld>
            <a:endParaRPr lang="en-US"/>
          </a:p>
        </p:txBody>
      </p:sp>
    </p:spTree>
    <p:extLst>
      <p:ext uri="{BB962C8B-B14F-4D97-AF65-F5344CB8AC3E}">
        <p14:creationId xmlns:p14="http://schemas.microsoft.com/office/powerpoint/2010/main" val="2197635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11</a:t>
            </a:fld>
            <a:endParaRPr lang="en-US"/>
          </a:p>
        </p:txBody>
      </p:sp>
    </p:spTree>
    <p:extLst>
      <p:ext uri="{BB962C8B-B14F-4D97-AF65-F5344CB8AC3E}">
        <p14:creationId xmlns:p14="http://schemas.microsoft.com/office/powerpoint/2010/main" val="2437956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13</a:t>
            </a:fld>
            <a:endParaRPr lang="en-US"/>
          </a:p>
        </p:txBody>
      </p:sp>
    </p:spTree>
    <p:extLst>
      <p:ext uri="{BB962C8B-B14F-4D97-AF65-F5344CB8AC3E}">
        <p14:creationId xmlns:p14="http://schemas.microsoft.com/office/powerpoint/2010/main" val="2325988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14</a:t>
            </a:fld>
            <a:endParaRPr lang="en-US"/>
          </a:p>
        </p:txBody>
      </p:sp>
    </p:spTree>
    <p:extLst>
      <p:ext uri="{BB962C8B-B14F-4D97-AF65-F5344CB8AC3E}">
        <p14:creationId xmlns:p14="http://schemas.microsoft.com/office/powerpoint/2010/main" val="1339100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15</a:t>
            </a:fld>
            <a:endParaRPr lang="en-US"/>
          </a:p>
        </p:txBody>
      </p:sp>
    </p:spTree>
    <p:extLst>
      <p:ext uri="{BB962C8B-B14F-4D97-AF65-F5344CB8AC3E}">
        <p14:creationId xmlns:p14="http://schemas.microsoft.com/office/powerpoint/2010/main" val="2636396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16</a:t>
            </a:fld>
            <a:endParaRPr lang="en-US"/>
          </a:p>
        </p:txBody>
      </p:sp>
    </p:spTree>
    <p:extLst>
      <p:ext uri="{BB962C8B-B14F-4D97-AF65-F5344CB8AC3E}">
        <p14:creationId xmlns:p14="http://schemas.microsoft.com/office/powerpoint/2010/main" val="1144859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17</a:t>
            </a:fld>
            <a:endParaRPr lang="en-US"/>
          </a:p>
        </p:txBody>
      </p:sp>
    </p:spTree>
    <p:extLst>
      <p:ext uri="{BB962C8B-B14F-4D97-AF65-F5344CB8AC3E}">
        <p14:creationId xmlns:p14="http://schemas.microsoft.com/office/powerpoint/2010/main" val="584144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18</a:t>
            </a:fld>
            <a:endParaRPr lang="en-US"/>
          </a:p>
        </p:txBody>
      </p:sp>
    </p:spTree>
    <p:extLst>
      <p:ext uri="{BB962C8B-B14F-4D97-AF65-F5344CB8AC3E}">
        <p14:creationId xmlns:p14="http://schemas.microsoft.com/office/powerpoint/2010/main" val="14495999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EC0940-82A4-3A47-94FF-4665664F4329}" type="slidenum">
              <a:rPr lang="en-US" smtClean="0"/>
              <a:t>19</a:t>
            </a:fld>
            <a:endParaRPr lang="en-US"/>
          </a:p>
        </p:txBody>
      </p:sp>
    </p:spTree>
    <p:extLst>
      <p:ext uri="{BB962C8B-B14F-4D97-AF65-F5344CB8AC3E}">
        <p14:creationId xmlns:p14="http://schemas.microsoft.com/office/powerpoint/2010/main" val="24015858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20</a:t>
            </a:fld>
            <a:endParaRPr lang="en-US"/>
          </a:p>
        </p:txBody>
      </p:sp>
    </p:spTree>
    <p:extLst>
      <p:ext uri="{BB962C8B-B14F-4D97-AF65-F5344CB8AC3E}">
        <p14:creationId xmlns:p14="http://schemas.microsoft.com/office/powerpoint/2010/main" val="2333891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21</a:t>
            </a:fld>
            <a:endParaRPr lang="en-US"/>
          </a:p>
        </p:txBody>
      </p:sp>
    </p:spTree>
    <p:extLst>
      <p:ext uri="{BB962C8B-B14F-4D97-AF65-F5344CB8AC3E}">
        <p14:creationId xmlns:p14="http://schemas.microsoft.com/office/powerpoint/2010/main" val="42796049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EC0940-82A4-3A47-94FF-4665664F4329}" type="slidenum">
              <a:rPr lang="en-US" smtClean="0"/>
              <a:t>22</a:t>
            </a:fld>
            <a:endParaRPr lang="en-US"/>
          </a:p>
        </p:txBody>
      </p:sp>
    </p:spTree>
    <p:extLst>
      <p:ext uri="{BB962C8B-B14F-4D97-AF65-F5344CB8AC3E}">
        <p14:creationId xmlns:p14="http://schemas.microsoft.com/office/powerpoint/2010/main" val="14782001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23</a:t>
            </a:fld>
            <a:endParaRPr lang="en-US"/>
          </a:p>
        </p:txBody>
      </p:sp>
    </p:spTree>
    <p:extLst>
      <p:ext uri="{BB962C8B-B14F-4D97-AF65-F5344CB8AC3E}">
        <p14:creationId xmlns:p14="http://schemas.microsoft.com/office/powerpoint/2010/main" val="33045092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e-portfolio is a submission that has some inclusion of an </a:t>
            </a:r>
            <a:r>
              <a:rPr lang="en-US" err="1"/>
              <a:t>electronig</a:t>
            </a:r>
            <a:r>
              <a:rPr lang="en-US"/>
              <a:t> nature and which could have more than one component?  i.e. this could be power point with audio recorded to </a:t>
            </a:r>
            <a:r>
              <a:rPr lang="en-US" err="1"/>
              <a:t>coencide</a:t>
            </a:r>
            <a:r>
              <a:rPr lang="en-US"/>
              <a:t> with the slides. </a:t>
            </a:r>
          </a:p>
          <a:p>
            <a:endParaRPr lang="en-US">
              <a:cs typeface="Calibri"/>
            </a:endParaRPr>
          </a:p>
          <a:p>
            <a:r>
              <a:rPr lang="en-US"/>
              <a:t>The assessment for BMSS4009 was an </a:t>
            </a:r>
            <a:r>
              <a:rPr lang="en-US" err="1"/>
              <a:t>eportfolio</a:t>
            </a:r>
            <a:r>
              <a:rPr lang="en-US"/>
              <a:t> – and for this One Note was promoted to be used as the location to ‘store’ your research and reflection and literature list. As part of this therefore, video clips, photos, links to various web pages with screen shots i.e. to relevant BBC news, personal ppt you’ve created can be uploaded – can ALL and MORE be a part of a One Note </a:t>
            </a:r>
            <a:r>
              <a:rPr lang="en-US" err="1"/>
              <a:t>ePortfolio</a:t>
            </a:r>
            <a:r>
              <a:rPr lang="en-US"/>
              <a:t>. </a:t>
            </a:r>
          </a:p>
          <a:p>
            <a:endParaRPr lang="en-US">
              <a:cs typeface="Calibri"/>
            </a:endParaRPr>
          </a:p>
          <a:p>
            <a:r>
              <a:rPr lang="en-US"/>
              <a:t>For BMSS4008 second assessment it’s an </a:t>
            </a:r>
            <a:r>
              <a:rPr lang="en-US" err="1"/>
              <a:t>eportfolio</a:t>
            </a:r>
            <a:r>
              <a:rPr lang="en-US"/>
              <a:t> – and for this we are asking you to engage with power point and with audio recording voice over. This will be your submission. So – what are the characteristics of this </a:t>
            </a:r>
            <a:r>
              <a:rPr lang="en-US" err="1"/>
              <a:t>verisio</a:t>
            </a:r>
            <a:r>
              <a:rPr lang="en-US"/>
              <a:t> of an </a:t>
            </a:r>
            <a:r>
              <a:rPr lang="en-US" err="1"/>
              <a:t>ePortffolio</a:t>
            </a:r>
            <a:r>
              <a:rPr lang="en-US"/>
              <a:t> …</a:t>
            </a:r>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24</a:t>
            </a:fld>
            <a:endParaRPr lang="en-US"/>
          </a:p>
        </p:txBody>
      </p:sp>
    </p:spTree>
    <p:extLst>
      <p:ext uri="{BB962C8B-B14F-4D97-AF65-F5344CB8AC3E}">
        <p14:creationId xmlns:p14="http://schemas.microsoft.com/office/powerpoint/2010/main" val="18269693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25</a:t>
            </a:fld>
            <a:endParaRPr lang="en-US"/>
          </a:p>
        </p:txBody>
      </p:sp>
    </p:spTree>
    <p:extLst>
      <p:ext uri="{BB962C8B-B14F-4D97-AF65-F5344CB8AC3E}">
        <p14:creationId xmlns:p14="http://schemas.microsoft.com/office/powerpoint/2010/main" val="34903582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26</a:t>
            </a:fld>
            <a:endParaRPr lang="en-US"/>
          </a:p>
        </p:txBody>
      </p:sp>
    </p:spTree>
    <p:extLst>
      <p:ext uri="{BB962C8B-B14F-4D97-AF65-F5344CB8AC3E}">
        <p14:creationId xmlns:p14="http://schemas.microsoft.com/office/powerpoint/2010/main" val="20343939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custDataLst>
              <p:tags r:id="rId1"/>
            </p:custDataLst>
          </p:nvPr>
        </p:nvSpPr>
        <p:spPr/>
        <p:txBody>
          <a:bodyPr/>
          <a:lstStyle/>
          <a:p>
            <a:r>
              <a:rPr lang="en-GB" dirty="0" err="1"/>
              <a:t>Diffinia</a:t>
            </a:r>
            <a:r>
              <a:rPr lang="en-GB" dirty="0"/>
              <a:t> </a:t>
            </a:r>
            <a:r>
              <a:rPr lang="en-GB" dirty="0" err="1"/>
              <a:t>Lywodraeth</a:t>
            </a:r>
            <a:r>
              <a:rPr lang="en-GB" dirty="0"/>
              <a:t> </a:t>
            </a:r>
            <a:r>
              <a:rPr lang="en-GB" dirty="0" err="1"/>
              <a:t>Cymru</a:t>
            </a:r>
            <a:r>
              <a:rPr lang="en-GB" dirty="0"/>
              <a:t> </a:t>
            </a:r>
            <a:r>
              <a:rPr lang="en-GB" dirty="0" err="1"/>
              <a:t>yn</a:t>
            </a:r>
            <a:r>
              <a:rPr lang="en-GB" dirty="0"/>
              <a:t> y </a:t>
            </a:r>
            <a:r>
              <a:rPr lang="en-GB" dirty="0" err="1"/>
              <a:t>ffordd</a:t>
            </a:r>
            <a:r>
              <a:rPr lang="en-GB" dirty="0"/>
              <a:t> hon </a:t>
            </a:r>
            <a:r>
              <a:rPr lang="en-GB" dirty="0" err="1"/>
              <a:t>yn</a:t>
            </a:r>
            <a:r>
              <a:rPr lang="en-GB" dirty="0"/>
              <a:t> </a:t>
            </a:r>
            <a:r>
              <a:rPr lang="en-GB" dirty="0" err="1"/>
              <a:t>ei</a:t>
            </a:r>
            <a:r>
              <a:rPr lang="en-GB" dirty="0"/>
              <a:t> </a:t>
            </a:r>
            <a:r>
              <a:rPr lang="en-GB" dirty="0" err="1"/>
              <a:t>dogfen</a:t>
            </a:r>
            <a:r>
              <a:rPr lang="en-GB" dirty="0"/>
              <a:t> ‘</a:t>
            </a:r>
            <a:r>
              <a:rPr lang="en-GB" dirty="0" err="1"/>
              <a:t>Ymarfer</a:t>
            </a:r>
            <a:r>
              <a:rPr lang="en-GB" baseline="0" dirty="0"/>
              <a:t> </a:t>
            </a:r>
            <a:r>
              <a:rPr lang="en-GB" baseline="0" dirty="0" err="1"/>
              <a:t>myfyriol</a:t>
            </a:r>
            <a:r>
              <a:rPr lang="en-GB" baseline="0" dirty="0"/>
              <a:t>’.</a:t>
            </a:r>
          </a:p>
          <a:p>
            <a:endParaRPr lang="en-GB" baseline="0" dirty="0"/>
          </a:p>
        </p:txBody>
      </p:sp>
      <p:sp>
        <p:nvSpPr>
          <p:cNvPr id="4" name="Slide Number Placeholder 3"/>
          <p:cNvSpPr>
            <a:spLocks noGrp="1"/>
          </p:cNvSpPr>
          <p:nvPr>
            <p:ph type="sldNum" sz="quarter" idx="10"/>
          </p:nvPr>
        </p:nvSpPr>
        <p:spPr/>
        <p:txBody>
          <a:bodyPr/>
          <a:lstStyle/>
          <a:p>
            <a:fld id="{F550A699-12F3-4F76-B362-8DBDCC4CE72F}" type="slidenum">
              <a:rPr lang="en-GB" smtClean="0"/>
              <a:pPr/>
              <a:t>27</a:t>
            </a:fld>
            <a:endParaRPr lang="en-GB"/>
          </a:p>
        </p:txBody>
      </p:sp>
    </p:spTree>
    <p:extLst>
      <p:ext uri="{BB962C8B-B14F-4D97-AF65-F5344CB8AC3E}">
        <p14:creationId xmlns:p14="http://schemas.microsoft.com/office/powerpoint/2010/main" val="26462858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a:t>How reflective</a:t>
            </a:r>
            <a:r>
              <a:rPr lang="en-GB" baseline="0"/>
              <a:t> practice is defined in the WG’s booklet on Reflective Practice.</a:t>
            </a:r>
            <a:endParaRPr lang="en-GB"/>
          </a:p>
        </p:txBody>
      </p:sp>
      <p:sp>
        <p:nvSpPr>
          <p:cNvPr id="4" name="Slide Number Placeholder 3"/>
          <p:cNvSpPr>
            <a:spLocks noGrp="1"/>
          </p:cNvSpPr>
          <p:nvPr>
            <p:ph type="sldNum" sz="quarter" idx="10"/>
          </p:nvPr>
        </p:nvSpPr>
        <p:spPr/>
        <p:txBody>
          <a:bodyPr/>
          <a:lstStyle/>
          <a:p>
            <a:fld id="{D11E2F3F-B754-4B43-9475-3296B25F572D}" type="slidenum">
              <a:rPr lang="en-US" smtClean="0"/>
              <a:pPr/>
              <a:t>28</a:t>
            </a:fld>
            <a:endParaRPr lang="en-US"/>
          </a:p>
        </p:txBody>
      </p:sp>
    </p:spTree>
    <p:extLst>
      <p:ext uri="{BB962C8B-B14F-4D97-AF65-F5344CB8AC3E}">
        <p14:creationId xmlns:p14="http://schemas.microsoft.com/office/powerpoint/2010/main" val="41184960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images might be familiar to the students. The images depict the same mistake being made time and time again, with only a slight change (the size of the recovery vehicle) being introduced each time. The same mistake being made time and time again is what happens if we don’t reflect, and if we don’t engage with the areas for improvement our reflective practice uncover.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29</a:t>
            </a:fld>
            <a:endParaRPr lang="en-US"/>
          </a:p>
        </p:txBody>
      </p:sp>
    </p:spTree>
    <p:extLst>
      <p:ext uri="{BB962C8B-B14F-4D97-AF65-F5344CB8AC3E}">
        <p14:creationId xmlns:p14="http://schemas.microsoft.com/office/powerpoint/2010/main" val="47460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30</a:t>
            </a:fld>
            <a:endParaRPr lang="en-US"/>
          </a:p>
        </p:txBody>
      </p:sp>
    </p:spTree>
    <p:extLst>
      <p:ext uri="{BB962C8B-B14F-4D97-AF65-F5344CB8AC3E}">
        <p14:creationId xmlns:p14="http://schemas.microsoft.com/office/powerpoint/2010/main" val="8631757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31</a:t>
            </a:fld>
            <a:endParaRPr lang="en-US"/>
          </a:p>
        </p:txBody>
      </p:sp>
    </p:spTree>
    <p:extLst>
      <p:ext uri="{BB962C8B-B14F-4D97-AF65-F5344CB8AC3E}">
        <p14:creationId xmlns:p14="http://schemas.microsoft.com/office/powerpoint/2010/main" val="11768329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32</a:t>
            </a:fld>
            <a:endParaRPr lang="en-US"/>
          </a:p>
        </p:txBody>
      </p:sp>
    </p:spTree>
    <p:extLst>
      <p:ext uri="{BB962C8B-B14F-4D97-AF65-F5344CB8AC3E}">
        <p14:creationId xmlns:p14="http://schemas.microsoft.com/office/powerpoint/2010/main" val="17154100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33</a:t>
            </a:fld>
            <a:endParaRPr lang="en-US"/>
          </a:p>
        </p:txBody>
      </p:sp>
    </p:spTree>
    <p:extLst>
      <p:ext uri="{BB962C8B-B14F-4D97-AF65-F5344CB8AC3E}">
        <p14:creationId xmlns:p14="http://schemas.microsoft.com/office/powerpoint/2010/main" val="24288883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34</a:t>
            </a:fld>
            <a:endParaRPr lang="en-US"/>
          </a:p>
        </p:txBody>
      </p:sp>
    </p:spTree>
    <p:extLst>
      <p:ext uri="{BB962C8B-B14F-4D97-AF65-F5344CB8AC3E}">
        <p14:creationId xmlns:p14="http://schemas.microsoft.com/office/powerpoint/2010/main" val="6616826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35</a:t>
            </a:fld>
            <a:endParaRPr lang="en-US"/>
          </a:p>
        </p:txBody>
      </p:sp>
    </p:spTree>
    <p:extLst>
      <p:ext uri="{BB962C8B-B14F-4D97-AF65-F5344CB8AC3E}">
        <p14:creationId xmlns:p14="http://schemas.microsoft.com/office/powerpoint/2010/main" val="4134177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36</a:t>
            </a:fld>
            <a:endParaRPr lang="en-US"/>
          </a:p>
        </p:txBody>
      </p:sp>
    </p:spTree>
    <p:extLst>
      <p:ext uri="{BB962C8B-B14F-4D97-AF65-F5344CB8AC3E}">
        <p14:creationId xmlns:p14="http://schemas.microsoft.com/office/powerpoint/2010/main" val="23362862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37</a:t>
            </a:fld>
            <a:endParaRPr lang="en-US"/>
          </a:p>
        </p:txBody>
      </p:sp>
    </p:spTree>
    <p:extLst>
      <p:ext uri="{BB962C8B-B14F-4D97-AF65-F5344CB8AC3E}">
        <p14:creationId xmlns:p14="http://schemas.microsoft.com/office/powerpoint/2010/main" val="1770777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38</a:t>
            </a:fld>
            <a:endParaRPr lang="en-US"/>
          </a:p>
        </p:txBody>
      </p:sp>
    </p:spTree>
    <p:extLst>
      <p:ext uri="{BB962C8B-B14F-4D97-AF65-F5344CB8AC3E}">
        <p14:creationId xmlns:p14="http://schemas.microsoft.com/office/powerpoint/2010/main" val="1127325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39</a:t>
            </a:fld>
            <a:endParaRPr lang="en-US"/>
          </a:p>
        </p:txBody>
      </p:sp>
    </p:spTree>
    <p:extLst>
      <p:ext uri="{BB962C8B-B14F-4D97-AF65-F5344CB8AC3E}">
        <p14:creationId xmlns:p14="http://schemas.microsoft.com/office/powerpoint/2010/main" val="15846137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images depict the same mistake being made time and time again, with only a slight change (the size of the recovery vehicle) being introduced each time. The same mistake being made time and time again is what happens if we don’t reflect, and if we don’t engage with the areas for improvement our reflective practice uncover.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40</a:t>
            </a:fld>
            <a:endParaRPr lang="en-US"/>
          </a:p>
        </p:txBody>
      </p:sp>
    </p:spTree>
    <p:extLst>
      <p:ext uri="{BB962C8B-B14F-4D97-AF65-F5344CB8AC3E}">
        <p14:creationId xmlns:p14="http://schemas.microsoft.com/office/powerpoint/2010/main" val="38462911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can we reflect on?</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41</a:t>
            </a:fld>
            <a:endParaRPr lang="en-GB"/>
          </a:p>
        </p:txBody>
      </p:sp>
    </p:spTree>
    <p:extLst>
      <p:ext uri="{BB962C8B-B14F-4D97-AF65-F5344CB8AC3E}">
        <p14:creationId xmlns:p14="http://schemas.microsoft.com/office/powerpoint/2010/main" val="330300620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42</a:t>
            </a:fld>
            <a:endParaRPr lang="en-US"/>
          </a:p>
        </p:txBody>
      </p:sp>
    </p:spTree>
    <p:extLst>
      <p:ext uri="{BB962C8B-B14F-4D97-AF65-F5344CB8AC3E}">
        <p14:creationId xmlns:p14="http://schemas.microsoft.com/office/powerpoint/2010/main" val="3433856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EC0940-82A4-3A47-94FF-4665664F4329}" type="slidenum">
              <a:rPr lang="en-US" smtClean="0"/>
              <a:t>43</a:t>
            </a:fld>
            <a:endParaRPr lang="en-US"/>
          </a:p>
        </p:txBody>
      </p:sp>
    </p:spTree>
    <p:extLst>
      <p:ext uri="{BB962C8B-B14F-4D97-AF65-F5344CB8AC3E}">
        <p14:creationId xmlns:p14="http://schemas.microsoft.com/office/powerpoint/2010/main" val="9438710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45</a:t>
            </a:fld>
            <a:endParaRPr lang="en-US"/>
          </a:p>
        </p:txBody>
      </p:sp>
    </p:spTree>
    <p:extLst>
      <p:ext uri="{BB962C8B-B14F-4D97-AF65-F5344CB8AC3E}">
        <p14:creationId xmlns:p14="http://schemas.microsoft.com/office/powerpoint/2010/main" val="33732972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46</a:t>
            </a:fld>
            <a:endParaRPr lang="en-US"/>
          </a:p>
        </p:txBody>
      </p:sp>
    </p:spTree>
    <p:extLst>
      <p:ext uri="{BB962C8B-B14F-4D97-AF65-F5344CB8AC3E}">
        <p14:creationId xmlns:p14="http://schemas.microsoft.com/office/powerpoint/2010/main" val="341437297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47</a:t>
            </a:fld>
            <a:endParaRPr lang="en-US"/>
          </a:p>
        </p:txBody>
      </p:sp>
    </p:spTree>
    <p:extLst>
      <p:ext uri="{BB962C8B-B14F-4D97-AF65-F5344CB8AC3E}">
        <p14:creationId xmlns:p14="http://schemas.microsoft.com/office/powerpoint/2010/main" val="238248097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 on one of your assignments &amp; feedback.</a:t>
            </a:r>
            <a:endParaRPr lang="en-US" dirty="0">
              <a:ea typeface="Calibri"/>
              <a:cs typeface="Calibri"/>
            </a:endParaRPr>
          </a:p>
          <a:p>
            <a:r>
              <a:rPr lang="en-US" dirty="0"/>
              <a:t>You could use the questions previously given in </a:t>
            </a:r>
            <a:r>
              <a:rPr lang="en-US" b="1" dirty="0"/>
              <a:t>Gibb's Cycle </a:t>
            </a:r>
            <a:r>
              <a:rPr lang="en-US" dirty="0"/>
              <a:t>to assist you.</a:t>
            </a:r>
            <a:endParaRPr lang="en-US" dirty="0">
              <a:ea typeface="Calibri"/>
              <a:cs typeface="Calibri"/>
            </a:endParaRPr>
          </a:p>
          <a:p>
            <a:r>
              <a:rPr lang="en-US" dirty="0"/>
              <a:t>Complete a short action plan in preparation for your next assignment.</a:t>
            </a:r>
          </a:p>
          <a:p>
            <a:r>
              <a:rPr lang="en-US" b="1" dirty="0">
                <a:ea typeface="Calibri"/>
                <a:cs typeface="Calibri"/>
              </a:rPr>
              <a:t>SHARE</a:t>
            </a:r>
            <a:endParaRPr lang="en-US" dirty="0">
              <a:ea typeface="Calibri"/>
              <a:cs typeface="Calibri"/>
            </a:endParaRPr>
          </a:p>
          <a:p>
            <a:endParaRPr lang="en-US" dirty="0"/>
          </a:p>
        </p:txBody>
      </p:sp>
      <p:sp>
        <p:nvSpPr>
          <p:cNvPr id="4" name="Slide Number Placeholder 3"/>
          <p:cNvSpPr>
            <a:spLocks noGrp="1"/>
          </p:cNvSpPr>
          <p:nvPr>
            <p:ph type="sldNum" sz="quarter" idx="5"/>
          </p:nvPr>
        </p:nvSpPr>
        <p:spPr/>
        <p:txBody>
          <a:bodyPr/>
          <a:lstStyle/>
          <a:p>
            <a:fld id="{65EC0940-82A4-3A47-94FF-4665664F4329}" type="slidenum">
              <a:rPr lang="en-US" smtClean="0"/>
              <a:t>48</a:t>
            </a:fld>
            <a:endParaRPr lang="en-US"/>
          </a:p>
        </p:txBody>
      </p:sp>
    </p:spTree>
    <p:extLst>
      <p:ext uri="{BB962C8B-B14F-4D97-AF65-F5344CB8AC3E}">
        <p14:creationId xmlns:p14="http://schemas.microsoft.com/office/powerpoint/2010/main" val="233281906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49</a:t>
            </a:fld>
            <a:endParaRPr lang="en-US"/>
          </a:p>
        </p:txBody>
      </p:sp>
    </p:spTree>
    <p:extLst>
      <p:ext uri="{BB962C8B-B14F-4D97-AF65-F5344CB8AC3E}">
        <p14:creationId xmlns:p14="http://schemas.microsoft.com/office/powerpoint/2010/main" val="20541990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bg1"/>
                </a:solidFill>
              </a:rPr>
              <a:t>Reflect on HOW you have learnt.</a:t>
            </a:r>
            <a:endParaRPr lang="en-US" dirty="0"/>
          </a:p>
        </p:txBody>
      </p:sp>
      <p:sp>
        <p:nvSpPr>
          <p:cNvPr id="4" name="Slide Number Placeholder 3"/>
          <p:cNvSpPr>
            <a:spLocks noGrp="1"/>
          </p:cNvSpPr>
          <p:nvPr>
            <p:ph type="sldNum" sz="quarter" idx="5"/>
          </p:nvPr>
        </p:nvSpPr>
        <p:spPr/>
        <p:txBody>
          <a:bodyPr/>
          <a:lstStyle/>
          <a:p>
            <a:fld id="{65EC0940-82A4-3A47-94FF-4665664F4329}" type="slidenum">
              <a:rPr lang="en-US" smtClean="0"/>
              <a:t>50</a:t>
            </a:fld>
            <a:endParaRPr lang="en-US"/>
          </a:p>
        </p:txBody>
      </p:sp>
    </p:spTree>
    <p:extLst>
      <p:ext uri="{BB962C8B-B14F-4D97-AF65-F5344CB8AC3E}">
        <p14:creationId xmlns:p14="http://schemas.microsoft.com/office/powerpoint/2010/main" val="152295246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52</a:t>
            </a:fld>
            <a:endParaRPr lang="en-US"/>
          </a:p>
        </p:txBody>
      </p:sp>
    </p:spTree>
    <p:extLst>
      <p:ext uri="{BB962C8B-B14F-4D97-AF65-F5344CB8AC3E}">
        <p14:creationId xmlns:p14="http://schemas.microsoft.com/office/powerpoint/2010/main" val="19157064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53</a:t>
            </a:fld>
            <a:endParaRPr lang="en-US"/>
          </a:p>
        </p:txBody>
      </p:sp>
    </p:spTree>
    <p:extLst>
      <p:ext uri="{BB962C8B-B14F-4D97-AF65-F5344CB8AC3E}">
        <p14:creationId xmlns:p14="http://schemas.microsoft.com/office/powerpoint/2010/main" val="420359152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e-portfolio is a submission that has some inclusion of an </a:t>
            </a:r>
            <a:r>
              <a:rPr lang="en-US" err="1"/>
              <a:t>electronig</a:t>
            </a:r>
            <a:r>
              <a:rPr lang="en-US"/>
              <a:t> nature and which could have more than one component?  i.e. this could be power point with audio recorded to </a:t>
            </a:r>
            <a:r>
              <a:rPr lang="en-US" err="1"/>
              <a:t>coencide</a:t>
            </a:r>
            <a:r>
              <a:rPr lang="en-US"/>
              <a:t> with the slides. </a:t>
            </a:r>
          </a:p>
          <a:p>
            <a:endParaRPr lang="en-US">
              <a:cs typeface="Calibri"/>
            </a:endParaRPr>
          </a:p>
          <a:p>
            <a:r>
              <a:rPr lang="en-US"/>
              <a:t>The assessment for BMSS4009 was an </a:t>
            </a:r>
            <a:r>
              <a:rPr lang="en-US" err="1"/>
              <a:t>eportfolio</a:t>
            </a:r>
            <a:r>
              <a:rPr lang="en-US"/>
              <a:t> – and for this One Note was promoted to be used as the location to ‘store’ your research and reflection and literature list. As part of this therefore, video clips, photos, links to various web pages with screen shots i.e. to relevant BBC news, personal ppt you’ve created can be uploaded – can ALL and MORE be a part of a One Note </a:t>
            </a:r>
            <a:r>
              <a:rPr lang="en-US" err="1"/>
              <a:t>ePortfolio</a:t>
            </a:r>
            <a:r>
              <a:rPr lang="en-US"/>
              <a:t>. </a:t>
            </a:r>
          </a:p>
          <a:p>
            <a:endParaRPr lang="en-US">
              <a:cs typeface="Calibri"/>
            </a:endParaRPr>
          </a:p>
          <a:p>
            <a:r>
              <a:rPr lang="en-US"/>
              <a:t>For BMSS4008 second assessment it’s an </a:t>
            </a:r>
            <a:r>
              <a:rPr lang="en-US" err="1"/>
              <a:t>eportfolio</a:t>
            </a:r>
            <a:r>
              <a:rPr lang="en-US"/>
              <a:t> – and for this we are asking you to engage with power point and with audio recording voice over. This will be your submission. So – what are the characteristics of this </a:t>
            </a:r>
            <a:r>
              <a:rPr lang="en-US" err="1"/>
              <a:t>verisio</a:t>
            </a:r>
            <a:r>
              <a:rPr lang="en-US"/>
              <a:t> of an </a:t>
            </a:r>
            <a:r>
              <a:rPr lang="en-US" err="1"/>
              <a:t>ePortffolio</a:t>
            </a:r>
            <a:r>
              <a:rPr lang="en-US"/>
              <a:t> …</a:t>
            </a:r>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54</a:t>
            </a:fld>
            <a:endParaRPr lang="en-US"/>
          </a:p>
        </p:txBody>
      </p:sp>
    </p:spTree>
    <p:extLst>
      <p:ext uri="{BB962C8B-B14F-4D97-AF65-F5344CB8AC3E}">
        <p14:creationId xmlns:p14="http://schemas.microsoft.com/office/powerpoint/2010/main" val="310876265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EC0940-82A4-3A47-94FF-4665664F4329}" type="slidenum">
              <a:rPr lang="en-US" smtClean="0"/>
              <a:t>55</a:t>
            </a:fld>
            <a:endParaRPr lang="en-US"/>
          </a:p>
        </p:txBody>
      </p:sp>
    </p:spTree>
    <p:extLst>
      <p:ext uri="{BB962C8B-B14F-4D97-AF65-F5344CB8AC3E}">
        <p14:creationId xmlns:p14="http://schemas.microsoft.com/office/powerpoint/2010/main" val="274476146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56</a:t>
            </a:fld>
            <a:endParaRPr lang="en-US"/>
          </a:p>
        </p:txBody>
      </p:sp>
    </p:spTree>
    <p:extLst>
      <p:ext uri="{BB962C8B-B14F-4D97-AF65-F5344CB8AC3E}">
        <p14:creationId xmlns:p14="http://schemas.microsoft.com/office/powerpoint/2010/main" val="382184242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57</a:t>
            </a:fld>
            <a:endParaRPr lang="en-US"/>
          </a:p>
        </p:txBody>
      </p:sp>
    </p:spTree>
    <p:extLst>
      <p:ext uri="{BB962C8B-B14F-4D97-AF65-F5344CB8AC3E}">
        <p14:creationId xmlns:p14="http://schemas.microsoft.com/office/powerpoint/2010/main" val="137468022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58</a:t>
            </a:fld>
            <a:endParaRPr lang="en-US"/>
          </a:p>
        </p:txBody>
      </p:sp>
    </p:spTree>
    <p:extLst>
      <p:ext uri="{BB962C8B-B14F-4D97-AF65-F5344CB8AC3E}">
        <p14:creationId xmlns:p14="http://schemas.microsoft.com/office/powerpoint/2010/main" val="305123614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59</a:t>
            </a:fld>
            <a:endParaRPr lang="en-US"/>
          </a:p>
        </p:txBody>
      </p:sp>
    </p:spTree>
    <p:extLst>
      <p:ext uri="{BB962C8B-B14F-4D97-AF65-F5344CB8AC3E}">
        <p14:creationId xmlns:p14="http://schemas.microsoft.com/office/powerpoint/2010/main" val="65486740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60</a:t>
            </a:fld>
            <a:endParaRPr lang="en-US"/>
          </a:p>
        </p:txBody>
      </p:sp>
    </p:spTree>
    <p:extLst>
      <p:ext uri="{BB962C8B-B14F-4D97-AF65-F5344CB8AC3E}">
        <p14:creationId xmlns:p14="http://schemas.microsoft.com/office/powerpoint/2010/main" val="244192777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61</a:t>
            </a:fld>
            <a:endParaRPr lang="en-US"/>
          </a:p>
        </p:txBody>
      </p:sp>
    </p:spTree>
    <p:extLst>
      <p:ext uri="{BB962C8B-B14F-4D97-AF65-F5344CB8AC3E}">
        <p14:creationId xmlns:p14="http://schemas.microsoft.com/office/powerpoint/2010/main" val="106958774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62</a:t>
            </a:fld>
            <a:endParaRPr lang="en-US"/>
          </a:p>
        </p:txBody>
      </p:sp>
    </p:spTree>
    <p:extLst>
      <p:ext uri="{BB962C8B-B14F-4D97-AF65-F5344CB8AC3E}">
        <p14:creationId xmlns:p14="http://schemas.microsoft.com/office/powerpoint/2010/main" val="121777205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63</a:t>
            </a:fld>
            <a:endParaRPr lang="en-US"/>
          </a:p>
        </p:txBody>
      </p:sp>
    </p:spTree>
    <p:extLst>
      <p:ext uri="{BB962C8B-B14F-4D97-AF65-F5344CB8AC3E}">
        <p14:creationId xmlns:p14="http://schemas.microsoft.com/office/powerpoint/2010/main" val="419468569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64</a:t>
            </a:fld>
            <a:endParaRPr lang="en-US"/>
          </a:p>
        </p:txBody>
      </p:sp>
    </p:spTree>
    <p:extLst>
      <p:ext uri="{BB962C8B-B14F-4D97-AF65-F5344CB8AC3E}">
        <p14:creationId xmlns:p14="http://schemas.microsoft.com/office/powerpoint/2010/main" val="258474152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1E2F3F-B754-4B43-9475-3296B25F572D}" type="slidenum">
              <a:rPr lang="en-US" smtClean="0"/>
              <a:pPr/>
              <a:t>65</a:t>
            </a:fld>
            <a:endParaRPr lang="en-US"/>
          </a:p>
        </p:txBody>
      </p:sp>
    </p:spTree>
    <p:extLst>
      <p:ext uri="{BB962C8B-B14F-4D97-AF65-F5344CB8AC3E}">
        <p14:creationId xmlns:p14="http://schemas.microsoft.com/office/powerpoint/2010/main" val="334643761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66</a:t>
            </a:fld>
            <a:endParaRPr lang="en-US"/>
          </a:p>
        </p:txBody>
      </p:sp>
    </p:spTree>
    <p:extLst>
      <p:ext uri="{BB962C8B-B14F-4D97-AF65-F5344CB8AC3E}">
        <p14:creationId xmlns:p14="http://schemas.microsoft.com/office/powerpoint/2010/main" val="350832583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67</a:t>
            </a:fld>
            <a:endParaRPr lang="en-US"/>
          </a:p>
        </p:txBody>
      </p:sp>
    </p:spTree>
    <p:extLst>
      <p:ext uri="{BB962C8B-B14F-4D97-AF65-F5344CB8AC3E}">
        <p14:creationId xmlns:p14="http://schemas.microsoft.com/office/powerpoint/2010/main" val="976956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3/21/2024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3/21/2024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3/21/2024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3.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3/21/2024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3/21/2024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28.pn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hyperlink" Target="https://www.sport.wales/research-and-insight/understanding-the-needs-and-motivations-of-welsh-speaking-participants-and-families-living-in-rural-communities/"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3.xml"/><Relationship Id="rId5" Type="http://schemas.microsoft.com/office/2007/relationships/hdphoto" Target="../media/hdphoto1.wdp"/><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1.xml"/><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2.xml"/><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3.xml"/><Relationship Id="rId1" Type="http://schemas.openxmlformats.org/officeDocument/2006/relationships/slideLayout" Target="../slideLayouts/slideLayout23.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23.xml"/><Relationship Id="rId1" Type="http://schemas.openxmlformats.org/officeDocument/2006/relationships/video" Target="https://www.youtube.com/embed/Rp-gaV-uSIo?feature=oembed" TargetMode="External"/><Relationship Id="rId4" Type="http://schemas.openxmlformats.org/officeDocument/2006/relationships/image" Target="../media/image54.jpe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3.xml"/></Relationships>
</file>

<file path=ppt/slides/_rels/slide5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4.xml"/><Relationship Id="rId1" Type="http://schemas.openxmlformats.org/officeDocument/2006/relationships/slideLayout" Target="../slideLayouts/slideLayout23.xml"/></Relationships>
</file>

<file path=ppt/slides/_rels/slide5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5.xml"/><Relationship Id="rId1" Type="http://schemas.openxmlformats.org/officeDocument/2006/relationships/slideLayout" Target="../slideLayouts/slideLayout23.xml"/></Relationships>
</file>

<file path=ppt/slides/_rels/slide5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6.xml"/><Relationship Id="rId1" Type="http://schemas.openxmlformats.org/officeDocument/2006/relationships/slideLayout" Target="../slideLayouts/slideLayout2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3.xml"/></Relationships>
</file>

<file path=ppt/slides/_rels/slide6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18E9D-005E-4543-BA27-E21599E12BC2}"/>
              </a:ext>
            </a:extLst>
          </p:cNvPr>
          <p:cNvSpPr>
            <a:spLocks noGrp="1"/>
          </p:cNvSpPr>
          <p:nvPr>
            <p:ph type="title"/>
          </p:nvPr>
        </p:nvSpPr>
        <p:spPr>
          <a:xfrm>
            <a:off x="838200" y="1923761"/>
            <a:ext cx="10515600" cy="3508851"/>
          </a:xfrm>
        </p:spPr>
        <p:txBody>
          <a:bodyPr>
            <a:normAutofit/>
          </a:bodyPr>
          <a:lstStyle/>
          <a:p>
            <a:pPr algn="ctr"/>
            <a:r>
              <a:rPr lang="en-GB">
                <a:solidFill>
                  <a:schemeClr val="bg1"/>
                </a:solidFill>
              </a:rPr>
              <a:t>Learning in the digital era</a:t>
            </a:r>
            <a:br>
              <a:rPr lang="en-GB">
                <a:solidFill>
                  <a:schemeClr val="bg1"/>
                </a:solidFill>
              </a:rPr>
            </a:br>
            <a:r>
              <a:rPr lang="en-GB" err="1">
                <a:solidFill>
                  <a:schemeClr val="bg1"/>
                </a:solidFill>
              </a:rPr>
              <a:t>Dysgu</a:t>
            </a:r>
            <a:r>
              <a:rPr lang="en-GB">
                <a:solidFill>
                  <a:schemeClr val="bg1"/>
                </a:solidFill>
              </a:rPr>
              <a:t> </a:t>
            </a:r>
            <a:r>
              <a:rPr lang="en-GB" err="1">
                <a:solidFill>
                  <a:schemeClr val="bg1"/>
                </a:solidFill>
              </a:rPr>
              <a:t>yn</a:t>
            </a:r>
            <a:r>
              <a:rPr lang="en-GB">
                <a:solidFill>
                  <a:schemeClr val="bg1"/>
                </a:solidFill>
              </a:rPr>
              <a:t> </a:t>
            </a:r>
            <a:r>
              <a:rPr lang="en-GB" err="1">
                <a:solidFill>
                  <a:schemeClr val="bg1"/>
                </a:solidFill>
              </a:rPr>
              <a:t>yr</a:t>
            </a:r>
            <a:r>
              <a:rPr lang="en-GB">
                <a:solidFill>
                  <a:schemeClr val="bg1"/>
                </a:solidFill>
              </a:rPr>
              <a:t> </a:t>
            </a:r>
            <a:r>
              <a:rPr lang="en-GB" err="1">
                <a:solidFill>
                  <a:schemeClr val="bg1"/>
                </a:solidFill>
              </a:rPr>
              <a:t>oes</a:t>
            </a:r>
            <a:r>
              <a:rPr lang="en-GB">
                <a:solidFill>
                  <a:schemeClr val="bg1"/>
                </a:solidFill>
              </a:rPr>
              <a:t> </a:t>
            </a:r>
            <a:r>
              <a:rPr lang="en-GB" err="1">
                <a:solidFill>
                  <a:schemeClr val="bg1"/>
                </a:solidFill>
              </a:rPr>
              <a:t>digidol</a:t>
            </a:r>
            <a:br>
              <a:rPr lang="en-GB">
                <a:solidFill>
                  <a:schemeClr val="bg1"/>
                </a:solidFill>
              </a:rPr>
            </a:br>
            <a:br>
              <a:rPr lang="en-GB">
                <a:solidFill>
                  <a:schemeClr val="bg1"/>
                </a:solidFill>
              </a:rPr>
            </a:br>
            <a:r>
              <a:rPr lang="en-GB">
                <a:solidFill>
                  <a:schemeClr val="bg1"/>
                </a:solidFill>
              </a:rPr>
              <a:t>Level / </a:t>
            </a:r>
            <a:r>
              <a:rPr lang="en-GB" err="1">
                <a:solidFill>
                  <a:schemeClr val="bg1"/>
                </a:solidFill>
              </a:rPr>
              <a:t>Lefel</a:t>
            </a:r>
            <a:r>
              <a:rPr lang="en-GB">
                <a:solidFill>
                  <a:schemeClr val="bg1"/>
                </a:solidFill>
              </a:rPr>
              <a:t>  4</a:t>
            </a:r>
            <a:br>
              <a:rPr lang="en-GB">
                <a:solidFill>
                  <a:schemeClr val="bg1"/>
                </a:solidFill>
              </a:rPr>
            </a:br>
            <a:r>
              <a:rPr lang="en-GB">
                <a:solidFill>
                  <a:schemeClr val="bg1"/>
                </a:solidFill>
              </a:rPr>
              <a:t>Study Skills / </a:t>
            </a:r>
            <a:r>
              <a:rPr lang="en-GB" err="1">
                <a:solidFill>
                  <a:schemeClr val="bg1"/>
                </a:solidFill>
              </a:rPr>
              <a:t>Sgiliau</a:t>
            </a:r>
            <a:r>
              <a:rPr lang="en-GB">
                <a:solidFill>
                  <a:schemeClr val="bg1"/>
                </a:solidFill>
              </a:rPr>
              <a:t> </a:t>
            </a:r>
            <a:r>
              <a:rPr lang="en-GB" err="1">
                <a:solidFill>
                  <a:schemeClr val="bg1"/>
                </a:solidFill>
              </a:rPr>
              <a:t>Astudio</a:t>
            </a:r>
            <a:r>
              <a:rPr lang="en-GB">
                <a:solidFill>
                  <a:schemeClr val="bg1"/>
                </a:solidFill>
              </a:rPr>
              <a:t> </a:t>
            </a:r>
            <a:endParaRPr lang="en-GB"/>
          </a:p>
        </p:txBody>
      </p:sp>
      <p:sp>
        <p:nvSpPr>
          <p:cNvPr id="3" name="Content Placeholder 2">
            <a:extLst>
              <a:ext uri="{FF2B5EF4-FFF2-40B4-BE49-F238E27FC236}">
                <a16:creationId xmlns:a16="http://schemas.microsoft.com/office/drawing/2014/main" id="{14A2F598-F4D9-7C4C-97E7-9338EEAF2EA5}"/>
              </a:ext>
            </a:extLst>
          </p:cNvPr>
          <p:cNvSpPr>
            <a:spLocks noGrp="1"/>
          </p:cNvSpPr>
          <p:nvPr>
            <p:ph idx="1"/>
          </p:nvPr>
        </p:nvSpPr>
        <p:spPr>
          <a:xfrm>
            <a:off x="838200" y="5701553"/>
            <a:ext cx="10515600" cy="475410"/>
          </a:xfrm>
        </p:spPr>
        <p:txBody>
          <a:bodyPr>
            <a:normAutofit lnSpcReduction="10000"/>
          </a:bodyPr>
          <a:lstStyle/>
          <a:p>
            <a:pPr marL="0" indent="0" algn="ctr">
              <a:buNone/>
            </a:pPr>
            <a:r>
              <a:rPr lang="en-US" dirty="0">
                <a:solidFill>
                  <a:schemeClr val="bg1"/>
                </a:solidFill>
              </a:rPr>
              <a:t>Anna Stevenson ac Heddwen Davies</a:t>
            </a:r>
          </a:p>
        </p:txBody>
      </p:sp>
    </p:spTree>
    <p:extLst>
      <p:ext uri="{BB962C8B-B14F-4D97-AF65-F5344CB8AC3E}">
        <p14:creationId xmlns:p14="http://schemas.microsoft.com/office/powerpoint/2010/main" val="772402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557189"/>
            <a:ext cx="10515600" cy="2057043"/>
          </a:xfrm>
        </p:spPr>
        <p:txBody>
          <a:bodyPr vert="horz" lIns="91440" tIns="45720" rIns="91440" bIns="45720" numCol="1" rtlCol="0" anchor="ctr" anchorCtr="0" compatLnSpc="1">
            <a:prstTxWarp prst="textNoShape">
              <a:avLst/>
            </a:prstTxWarp>
            <a:normAutofit/>
          </a:bodyPr>
          <a:lstStyle/>
          <a:p>
            <a:pPr algn="l"/>
            <a:r>
              <a:rPr lang="en-US" sz="4400" kern="1200" dirty="0">
                <a:solidFill>
                  <a:schemeClr val="tx1"/>
                </a:solidFill>
                <a:effectLst>
                  <a:outerShdw blurRad="38100" dist="38100" dir="2700000" algn="tl">
                    <a:srgbClr val="DDDDDD"/>
                  </a:outerShdw>
                </a:effectLst>
                <a:latin typeface="+mj-lt"/>
                <a:ea typeface="+mj-ea"/>
                <a:cs typeface="+mj-cs"/>
              </a:rPr>
              <a:t>Report Writing /  </a:t>
            </a:r>
            <a:r>
              <a:rPr lang="en-US" sz="4400" kern="1200" dirty="0" err="1">
                <a:solidFill>
                  <a:schemeClr val="tx1"/>
                </a:solidFill>
                <a:effectLst>
                  <a:outerShdw blurRad="38100" dist="38100" dir="2700000" algn="tl">
                    <a:srgbClr val="DDDDDD"/>
                  </a:outerShdw>
                </a:effectLst>
                <a:latin typeface="+mj-lt"/>
                <a:ea typeface="+mj-ea"/>
                <a:cs typeface="+mj-cs"/>
              </a:rPr>
              <a:t>Ysgrifennu</a:t>
            </a:r>
            <a:r>
              <a:rPr lang="en-US" sz="4400" kern="1200" dirty="0">
                <a:solidFill>
                  <a:schemeClr val="tx1"/>
                </a:solidFill>
                <a:effectLst>
                  <a:outerShdw blurRad="38100" dist="38100" dir="2700000" algn="tl">
                    <a:srgbClr val="DDDDDD"/>
                  </a:outerShdw>
                </a:effectLst>
                <a:latin typeface="+mj-lt"/>
                <a:ea typeface="+mj-ea"/>
                <a:cs typeface="+mj-cs"/>
              </a:rPr>
              <a:t>  </a:t>
            </a:r>
            <a:r>
              <a:rPr lang="en-US" sz="4400" kern="1200" dirty="0" err="1">
                <a:solidFill>
                  <a:schemeClr val="tx1"/>
                </a:solidFill>
                <a:effectLst>
                  <a:outerShdw blurRad="38100" dist="38100" dir="2700000" algn="tl">
                    <a:srgbClr val="DDDDDD"/>
                  </a:outerShdw>
                </a:effectLst>
                <a:latin typeface="+mj-lt"/>
                <a:ea typeface="+mj-ea"/>
                <a:cs typeface="+mj-cs"/>
              </a:rPr>
              <a:t>Adroddiad</a:t>
            </a:r>
            <a:endParaRPr lang="en-US" sz="4400" kern="1200" dirty="0">
              <a:solidFill>
                <a:schemeClr val="tx1"/>
              </a:solidFill>
              <a:effectLst>
                <a:outerShdw blurRad="38100" dist="38100" dir="2700000" algn="tl">
                  <a:srgbClr val="DDDDDD"/>
                </a:outerShdw>
              </a:effectLst>
              <a:latin typeface="+mj-lt"/>
              <a:ea typeface="+mj-ea"/>
              <a:cs typeface="+mj-cs"/>
            </a:endParaRPr>
          </a:p>
        </p:txBody>
      </p:sp>
      <p:pic>
        <p:nvPicPr>
          <p:cNvPr id="4" name="Picture 3"/>
          <p:cNvPicPr>
            <a:picLocks noChangeAspect="1"/>
          </p:cNvPicPr>
          <p:nvPr/>
        </p:nvPicPr>
        <p:blipFill>
          <a:blip r:embed="rId3"/>
          <a:stretch>
            <a:fillRect/>
          </a:stretch>
        </p:blipFill>
        <p:spPr>
          <a:xfrm rot="21600000">
            <a:off x="519970" y="2785950"/>
            <a:ext cx="3145794" cy="3514855"/>
          </a:xfrm>
          <a:prstGeom prst="rect">
            <a:avLst/>
          </a:prstGeom>
        </p:spPr>
      </p:pic>
      <p:pic>
        <p:nvPicPr>
          <p:cNvPr id="6" name="Picture 5"/>
          <p:cNvPicPr>
            <a:picLocks noChangeAspect="1"/>
          </p:cNvPicPr>
          <p:nvPr/>
        </p:nvPicPr>
        <p:blipFill>
          <a:blip r:embed="rId4"/>
          <a:stretch>
            <a:fillRect/>
          </a:stretch>
        </p:blipFill>
        <p:spPr>
          <a:xfrm>
            <a:off x="4334726" y="2785950"/>
            <a:ext cx="3514855" cy="3514855"/>
          </a:xfrm>
          <a:prstGeom prst="rect">
            <a:avLst/>
          </a:prstGeom>
        </p:spPr>
      </p:pic>
      <p:pic>
        <p:nvPicPr>
          <p:cNvPr id="5" name="Picture 4"/>
          <p:cNvPicPr>
            <a:picLocks noChangeAspect="1"/>
          </p:cNvPicPr>
          <p:nvPr/>
        </p:nvPicPr>
        <p:blipFill>
          <a:blip r:embed="rId5"/>
          <a:stretch>
            <a:fillRect/>
          </a:stretch>
        </p:blipFill>
        <p:spPr>
          <a:xfrm>
            <a:off x="8334013" y="2785950"/>
            <a:ext cx="3514855" cy="3514855"/>
          </a:xfrm>
          <a:prstGeom prst="rect">
            <a:avLst/>
          </a:prstGeom>
        </p:spPr>
      </p:pic>
    </p:spTree>
    <p:extLst>
      <p:ext uri="{BB962C8B-B14F-4D97-AF65-F5344CB8AC3E}">
        <p14:creationId xmlns:p14="http://schemas.microsoft.com/office/powerpoint/2010/main" val="671636627"/>
      </p:ext>
    </p:extLst>
  </p:cSld>
  <p:clrMapOvr>
    <a:masterClrMapping/>
  </p:clrMapOvr>
  <p:transition spd="slow">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E00706-FC5D-F09E-CCEF-4AD1381736F7}"/>
              </a:ext>
            </a:extLst>
          </p:cNvPr>
          <p:cNvSpPr txBox="1">
            <a:spLocks/>
          </p:cNvSpPr>
          <p:nvPr/>
        </p:nvSpPr>
        <p:spPr>
          <a:xfrm>
            <a:off x="161210" y="230360"/>
            <a:ext cx="6286068" cy="11363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2400" u="sng" dirty="0">
                <a:solidFill>
                  <a:srgbClr val="FFFFFF"/>
                </a:solidFill>
                <a:ea typeface="+mj-lt"/>
                <a:cs typeface="+mj-lt"/>
              </a:rPr>
              <a:t>Difference between an essay and a report</a:t>
            </a:r>
          </a:p>
          <a:p>
            <a:pPr>
              <a:defRPr/>
            </a:pPr>
            <a:endParaRPr lang="en-GB" sz="4000" u="sng" dirty="0">
              <a:solidFill>
                <a:srgbClr val="FFFFFF"/>
              </a:solidFill>
              <a:cs typeface="Calibri Light"/>
            </a:endParaRPr>
          </a:p>
        </p:txBody>
      </p:sp>
      <p:pic>
        <p:nvPicPr>
          <p:cNvPr id="3" name="Content Placeholder 3" descr="A cartoon of a person looking at a computer&#10;&#10;Description automatically generated">
            <a:extLst>
              <a:ext uri="{FF2B5EF4-FFF2-40B4-BE49-F238E27FC236}">
                <a16:creationId xmlns:a16="http://schemas.microsoft.com/office/drawing/2014/main" id="{532A6551-D34B-75CC-B1D0-9A40EA185A3D}"/>
              </a:ext>
            </a:extLst>
          </p:cNvPr>
          <p:cNvPicPr>
            <a:picLocks noChangeAspect="1" noChangeArrowheads="1"/>
          </p:cNvPicPr>
          <p:nvPr/>
        </p:nvPicPr>
        <p:blipFill>
          <a:blip r:embed="rId3"/>
          <a:srcRect l="-1978" r="-1978"/>
          <a:stretch>
            <a:fillRect/>
          </a:stretch>
        </p:blipFill>
        <p:spPr>
          <a:xfrm>
            <a:off x="2793681" y="2600566"/>
            <a:ext cx="6015543" cy="3178751"/>
          </a:xfrm>
          <a:prstGeom prst="rect">
            <a:avLst/>
          </a:prstGeom>
        </p:spPr>
      </p:pic>
      <p:sp>
        <p:nvSpPr>
          <p:cNvPr id="12" name="TextBox 4">
            <a:extLst>
              <a:ext uri="{FF2B5EF4-FFF2-40B4-BE49-F238E27FC236}">
                <a16:creationId xmlns:a16="http://schemas.microsoft.com/office/drawing/2014/main" id="{36FC38BD-0B08-C0CE-07E5-9A2DE892F127}"/>
              </a:ext>
            </a:extLst>
          </p:cNvPr>
          <p:cNvSpPr txBox="1">
            <a:spLocks noChangeArrowheads="1"/>
          </p:cNvSpPr>
          <p:nvPr/>
        </p:nvSpPr>
        <p:spPr bwMode="auto">
          <a:xfrm>
            <a:off x="1383714" y="2298926"/>
            <a:ext cx="3583903" cy="1122743"/>
          </a:xfrm>
          <a:prstGeom prst="rect">
            <a:avLst/>
          </a:prstGeom>
          <a:noFill/>
          <a:ln w="9525">
            <a:noFill/>
            <a:miter lim="800000"/>
            <a:headEnd/>
            <a:tailEnd/>
          </a:ln>
        </p:spPr>
        <p:txBody>
          <a:bodyPr wrap="square">
            <a:prstTxWarp prst="textNoShape">
              <a:avLst/>
            </a:prstTxWarp>
            <a:spAutoFit/>
          </a:bodyPr>
          <a:lstStyle/>
          <a:p>
            <a:pPr defTabSz="850392">
              <a:spcAft>
                <a:spcPts val="600"/>
              </a:spcAft>
            </a:pPr>
            <a:r>
              <a:rPr lang="en-GB" sz="3348" kern="1200">
                <a:solidFill>
                  <a:schemeClr val="tx1"/>
                </a:solidFill>
                <a:latin typeface="+mn-lt"/>
                <a:ea typeface="+mn-ea"/>
                <a:cs typeface="+mn-cs"/>
              </a:rPr>
              <a:t>What is the difference?</a:t>
            </a:r>
            <a:endParaRPr lang="en-GB" sz="3600"/>
          </a:p>
        </p:txBody>
      </p:sp>
      <p:sp>
        <p:nvSpPr>
          <p:cNvPr id="14" name="TextBox 4">
            <a:extLst>
              <a:ext uri="{FF2B5EF4-FFF2-40B4-BE49-F238E27FC236}">
                <a16:creationId xmlns:a16="http://schemas.microsoft.com/office/drawing/2014/main" id="{9315D0A4-72A6-1930-5BAF-C54A2A92BA44}"/>
              </a:ext>
            </a:extLst>
          </p:cNvPr>
          <p:cNvSpPr txBox="1">
            <a:spLocks noChangeArrowheads="1"/>
          </p:cNvSpPr>
          <p:nvPr/>
        </p:nvSpPr>
        <p:spPr bwMode="auto">
          <a:xfrm>
            <a:off x="8535291" y="2300610"/>
            <a:ext cx="2844098" cy="1130141"/>
          </a:xfrm>
          <a:prstGeom prst="rect">
            <a:avLst/>
          </a:prstGeom>
          <a:noFill/>
          <a:ln w="9525">
            <a:noFill/>
            <a:miter lim="800000"/>
            <a:headEnd/>
            <a:tailEnd/>
          </a:ln>
        </p:spPr>
        <p:txBody>
          <a:bodyPr wrap="square">
            <a:prstTxWarp prst="textNoShape">
              <a:avLst/>
            </a:prstTxWarp>
            <a:spAutoFit/>
          </a:bodyPr>
          <a:lstStyle/>
          <a:p>
            <a:pPr defTabSz="850392">
              <a:spcAft>
                <a:spcPts val="600"/>
              </a:spcAft>
            </a:pPr>
            <a:r>
              <a:rPr lang="en-GB" sz="3348" kern="1200">
                <a:solidFill>
                  <a:schemeClr val="tx1"/>
                </a:solidFill>
                <a:latin typeface="+mn-lt"/>
                <a:ea typeface="+mn-ea"/>
                <a:cs typeface="+mn-cs"/>
              </a:rPr>
              <a:t>Beth </a:t>
            </a:r>
            <a:r>
              <a:rPr lang="en-GB" sz="3348" kern="1200" err="1">
                <a:solidFill>
                  <a:schemeClr val="tx1"/>
                </a:solidFill>
                <a:latin typeface="+mn-lt"/>
                <a:ea typeface="+mn-ea"/>
                <a:cs typeface="+mn-cs"/>
              </a:rPr>
              <a:t>ydy’r</a:t>
            </a:r>
            <a:r>
              <a:rPr lang="en-GB" sz="3348" kern="1200">
                <a:solidFill>
                  <a:schemeClr val="tx1"/>
                </a:solidFill>
                <a:latin typeface="+mn-lt"/>
                <a:ea typeface="+mn-ea"/>
                <a:cs typeface="+mn-cs"/>
              </a:rPr>
              <a:t> </a:t>
            </a:r>
            <a:r>
              <a:rPr lang="en-GB" sz="3348" kern="1200" err="1">
                <a:solidFill>
                  <a:schemeClr val="tx1"/>
                </a:solidFill>
                <a:latin typeface="+mn-lt"/>
                <a:ea typeface="+mn-ea"/>
                <a:cs typeface="+mn-cs"/>
              </a:rPr>
              <a:t>gwahaniaeth</a:t>
            </a:r>
            <a:r>
              <a:rPr lang="en-GB" sz="3348" kern="1200">
                <a:solidFill>
                  <a:schemeClr val="tx1"/>
                </a:solidFill>
                <a:latin typeface="+mn-lt"/>
                <a:ea typeface="+mn-ea"/>
                <a:cs typeface="+mn-cs"/>
              </a:rPr>
              <a:t>?</a:t>
            </a:r>
            <a:endParaRPr lang="en-GB" sz="3600"/>
          </a:p>
        </p:txBody>
      </p:sp>
      <p:sp>
        <p:nvSpPr>
          <p:cNvPr id="15" name="TextBox 14">
            <a:extLst>
              <a:ext uri="{FF2B5EF4-FFF2-40B4-BE49-F238E27FC236}">
                <a16:creationId xmlns:a16="http://schemas.microsoft.com/office/drawing/2014/main" id="{E474F5A9-9296-A54E-1936-0D32750D33ED}"/>
              </a:ext>
            </a:extLst>
          </p:cNvPr>
          <p:cNvSpPr txBox="1"/>
          <p:nvPr/>
        </p:nvSpPr>
        <p:spPr>
          <a:xfrm>
            <a:off x="5871100" y="300361"/>
            <a:ext cx="60353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solidFill>
                  <a:srgbClr val="FFFFFF"/>
                </a:solidFill>
                <a:latin typeface="Calibri Light"/>
              </a:rPr>
              <a:t> </a:t>
            </a:r>
            <a:r>
              <a:rPr lang="en-GB" sz="2400" u="sng" dirty="0" err="1">
                <a:solidFill>
                  <a:srgbClr val="FFFFFF"/>
                </a:solidFill>
                <a:latin typeface="Calibri Light"/>
              </a:rPr>
              <a:t>Gwahaniaeth</a:t>
            </a:r>
            <a:r>
              <a:rPr lang="en-GB" sz="2400" u="sng" dirty="0">
                <a:solidFill>
                  <a:srgbClr val="FFFFFF"/>
                </a:solidFill>
                <a:latin typeface="Calibri Light"/>
              </a:rPr>
              <a:t> </a:t>
            </a:r>
            <a:r>
              <a:rPr lang="en-GB" sz="2400" u="sng" dirty="0" err="1">
                <a:solidFill>
                  <a:srgbClr val="FFFFFF"/>
                </a:solidFill>
                <a:latin typeface="Calibri Light"/>
              </a:rPr>
              <a:t>rhwng</a:t>
            </a:r>
            <a:r>
              <a:rPr lang="en-GB" sz="2400" u="sng" dirty="0">
                <a:solidFill>
                  <a:srgbClr val="FFFFFF"/>
                </a:solidFill>
                <a:latin typeface="Calibri Light"/>
              </a:rPr>
              <a:t> </a:t>
            </a:r>
            <a:r>
              <a:rPr lang="en-GB" sz="2400" u="sng" dirty="0" err="1">
                <a:solidFill>
                  <a:srgbClr val="FFFFFF"/>
                </a:solidFill>
                <a:latin typeface="Calibri Light"/>
              </a:rPr>
              <a:t>traethawd</a:t>
            </a:r>
            <a:r>
              <a:rPr lang="en-GB" sz="2400" u="sng" dirty="0">
                <a:solidFill>
                  <a:srgbClr val="FFFFFF"/>
                </a:solidFill>
                <a:latin typeface="Calibri Light"/>
              </a:rPr>
              <a:t> ag </a:t>
            </a:r>
            <a:r>
              <a:rPr lang="en-GB" sz="2400" u="sng" dirty="0" err="1">
                <a:solidFill>
                  <a:srgbClr val="FFFFFF"/>
                </a:solidFill>
                <a:latin typeface="Calibri Light"/>
              </a:rPr>
              <a:t>adroddiad</a:t>
            </a:r>
            <a:endParaRPr lang="en-GB" sz="2400" u="sng" dirty="0" err="1">
              <a:solidFill>
                <a:srgbClr val="FFFFFF"/>
              </a:solidFill>
              <a:latin typeface="Calibri Light"/>
              <a:cs typeface="Calibri Light"/>
            </a:endParaRPr>
          </a:p>
        </p:txBody>
      </p:sp>
    </p:spTree>
    <p:extLst>
      <p:ext uri="{BB962C8B-B14F-4D97-AF65-F5344CB8AC3E}">
        <p14:creationId xmlns:p14="http://schemas.microsoft.com/office/powerpoint/2010/main" val="799606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4D2E14B-6134-269B-480D-A5FF0D41B8DE}"/>
              </a:ext>
            </a:extLst>
          </p:cNvPr>
          <p:cNvSpPr txBox="1">
            <a:spLocks/>
          </p:cNvSpPr>
          <p:nvPr/>
        </p:nvSpPr>
        <p:spPr>
          <a:xfrm>
            <a:off x="1701801" y="-105294"/>
            <a:ext cx="8755887" cy="1143000"/>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dirty="0">
                <a:solidFill>
                  <a:schemeClr val="bg1"/>
                </a:solidFill>
              </a:rPr>
              <a:t>Report Objectives / </a:t>
            </a:r>
            <a:r>
              <a:rPr lang="en-GB" dirty="0" err="1">
                <a:solidFill>
                  <a:schemeClr val="bg1"/>
                </a:solidFill>
              </a:rPr>
              <a:t>Amcanion</a:t>
            </a:r>
            <a:r>
              <a:rPr lang="en-GB" dirty="0">
                <a:solidFill>
                  <a:schemeClr val="bg1"/>
                </a:solidFill>
              </a:rPr>
              <a:t> </a:t>
            </a:r>
            <a:r>
              <a:rPr lang="en-GB" dirty="0" err="1">
                <a:solidFill>
                  <a:schemeClr val="bg1"/>
                </a:solidFill>
              </a:rPr>
              <a:t>Adroddiad</a:t>
            </a:r>
            <a:endParaRPr lang="en-GB">
              <a:solidFill>
                <a:schemeClr val="bg1"/>
              </a:solidFill>
              <a:cs typeface="Calibri Light"/>
            </a:endParaRPr>
          </a:p>
        </p:txBody>
      </p:sp>
      <p:sp>
        <p:nvSpPr>
          <p:cNvPr id="10" name="Content Placeholder 2">
            <a:extLst>
              <a:ext uri="{FF2B5EF4-FFF2-40B4-BE49-F238E27FC236}">
                <a16:creationId xmlns:a16="http://schemas.microsoft.com/office/drawing/2014/main" id="{9B596B26-3406-F1AC-7BF3-A38365C7C36E}"/>
              </a:ext>
            </a:extLst>
          </p:cNvPr>
          <p:cNvSpPr txBox="1">
            <a:spLocks/>
          </p:cNvSpPr>
          <p:nvPr/>
        </p:nvSpPr>
        <p:spPr>
          <a:xfrm>
            <a:off x="812909" y="1261124"/>
            <a:ext cx="4867967" cy="466344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2" pitchFamily="-112" charset="2"/>
              <a:buNone/>
            </a:pPr>
            <a:r>
              <a:rPr lang="en-GB" sz="2400" b="1" u="sng" dirty="0"/>
              <a:t>Report</a:t>
            </a:r>
          </a:p>
          <a:p>
            <a:r>
              <a:rPr lang="en-GB" sz="2400" dirty="0"/>
              <a:t>A report is a factual and systematic account of what has happened or is happening .</a:t>
            </a:r>
            <a:endParaRPr lang="en-GB" sz="2400" dirty="0">
              <a:cs typeface="Calibri"/>
            </a:endParaRPr>
          </a:p>
          <a:p>
            <a:pPr>
              <a:buFont typeface="Wingdings 2" pitchFamily="-112" charset="2"/>
              <a:buNone/>
            </a:pPr>
            <a:endParaRPr lang="en-GB" sz="2400"/>
          </a:p>
          <a:p>
            <a:r>
              <a:rPr lang="en-GB" sz="2400" dirty="0"/>
              <a:t>A report usually makes recommendations. </a:t>
            </a:r>
            <a:endParaRPr lang="en-GB" sz="2400" dirty="0">
              <a:cs typeface="Calibri"/>
            </a:endParaRPr>
          </a:p>
          <a:p>
            <a:endParaRPr lang="en-GB"/>
          </a:p>
        </p:txBody>
      </p:sp>
      <p:sp>
        <p:nvSpPr>
          <p:cNvPr id="11" name="Content Placeholder 5">
            <a:extLst>
              <a:ext uri="{FF2B5EF4-FFF2-40B4-BE49-F238E27FC236}">
                <a16:creationId xmlns:a16="http://schemas.microsoft.com/office/drawing/2014/main" id="{8B9581D7-680D-CC7E-94E4-B5BE2D8CA349}"/>
              </a:ext>
            </a:extLst>
          </p:cNvPr>
          <p:cNvSpPr txBox="1">
            <a:spLocks/>
          </p:cNvSpPr>
          <p:nvPr/>
        </p:nvSpPr>
        <p:spPr>
          <a:xfrm>
            <a:off x="6140610" y="1181793"/>
            <a:ext cx="4867967" cy="504444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r>
              <a:rPr lang="en-US" sz="2400" b="1" u="sng"/>
              <a:t>Adroddiad</a:t>
            </a:r>
          </a:p>
          <a:p>
            <a:r>
              <a:rPr lang="en-US" sz="2400"/>
              <a:t>Mae adroddiad yn gyfrif ffeithiol a systematig am beth sydd wedi digwydd neu am rywbeth sy’n mynd i ddigwydd. </a:t>
            </a:r>
          </a:p>
          <a:p>
            <a:endParaRPr lang="en-US" sz="2400"/>
          </a:p>
          <a:p>
            <a:r>
              <a:rPr lang="en-US" sz="2400"/>
              <a:t>Mae adroddiad, fel arfer, yn rhai argymhellion</a:t>
            </a:r>
          </a:p>
        </p:txBody>
      </p:sp>
      <p:pic>
        <p:nvPicPr>
          <p:cNvPr id="12" name="Picture 4">
            <a:extLst>
              <a:ext uri="{FF2B5EF4-FFF2-40B4-BE49-F238E27FC236}">
                <a16:creationId xmlns:a16="http://schemas.microsoft.com/office/drawing/2014/main" id="{BDA14B9C-717E-7E1F-E538-41DD558C3E42}"/>
              </a:ext>
            </a:extLst>
          </p:cNvPr>
          <p:cNvPicPr>
            <a:picLocks noChangeAspect="1"/>
          </p:cNvPicPr>
          <p:nvPr/>
        </p:nvPicPr>
        <p:blipFill rotWithShape="1">
          <a:blip r:embed="rId3"/>
          <a:srcRect t="14760" b="10395"/>
          <a:stretch/>
        </p:blipFill>
        <p:spPr bwMode="auto">
          <a:xfrm>
            <a:off x="99054" y="4349132"/>
            <a:ext cx="2565989" cy="1496433"/>
          </a:xfrm>
          <a:prstGeom prst="rect">
            <a:avLst/>
          </a:prstGeom>
          <a:noFill/>
          <a:ln w="9525">
            <a:noFill/>
            <a:miter lim="800000"/>
            <a:headEnd/>
            <a:tailEnd/>
          </a:ln>
        </p:spPr>
      </p:pic>
    </p:spTree>
    <p:extLst>
      <p:ext uri="{BB962C8B-B14F-4D97-AF65-F5344CB8AC3E}">
        <p14:creationId xmlns:p14="http://schemas.microsoft.com/office/powerpoint/2010/main" val="72031117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133806A0-553E-0C98-0928-DFE7FD39C4D8}"/>
              </a:ext>
            </a:extLst>
          </p:cNvPr>
          <p:cNvSpPr>
            <a:spLocks noGrp="1"/>
          </p:cNvSpPr>
          <p:nvPr>
            <p:ph type="title"/>
          </p:nvPr>
        </p:nvSpPr>
        <p:spPr>
          <a:xfrm>
            <a:off x="1397140" y="52697"/>
            <a:ext cx="9741932" cy="1143000"/>
          </a:xfrm>
        </p:spPr>
        <p:txBody>
          <a:bodyPr vert="horz" wrap="square" lIns="91440" tIns="45720" rIns="91440" bIns="45720" numCol="1" rtlCol="0" anchor="ctr" anchorCtr="0" compatLnSpc="1">
            <a:prstTxWarp prst="textNoShape">
              <a:avLst/>
            </a:prstTxWarp>
            <a:normAutofit/>
          </a:bodyPr>
          <a:lstStyle/>
          <a:p>
            <a:pPr algn="ctr"/>
            <a:r>
              <a:rPr lang="en-GB" sz="3600">
                <a:solidFill>
                  <a:srgbClr val="FFFFFF"/>
                </a:solidFill>
                <a:effectLst>
                  <a:outerShdw blurRad="38100" dist="38100" dir="2700000" algn="tl">
                    <a:srgbClr val="DDDDDD"/>
                  </a:outerShdw>
                </a:effectLst>
              </a:rPr>
              <a:t>Why Write a Report?  /  Pam </a:t>
            </a:r>
            <a:r>
              <a:rPr lang="en-GB" sz="3600" err="1">
                <a:solidFill>
                  <a:srgbClr val="FFFFFF"/>
                </a:solidFill>
                <a:effectLst>
                  <a:outerShdw blurRad="38100" dist="38100" dir="2700000" algn="tl">
                    <a:srgbClr val="DDDDDD"/>
                  </a:outerShdw>
                </a:effectLst>
              </a:rPr>
              <a:t>Ysgrifennu</a:t>
            </a:r>
            <a:r>
              <a:rPr lang="en-GB" sz="3600">
                <a:solidFill>
                  <a:srgbClr val="FFFFFF"/>
                </a:solidFill>
                <a:effectLst>
                  <a:outerShdw blurRad="38100" dist="38100" dir="2700000" algn="tl">
                    <a:srgbClr val="DDDDDD"/>
                  </a:outerShdw>
                </a:effectLst>
              </a:rPr>
              <a:t> </a:t>
            </a:r>
            <a:r>
              <a:rPr lang="en-GB" sz="3600" err="1">
                <a:solidFill>
                  <a:srgbClr val="FFFFFF"/>
                </a:solidFill>
                <a:effectLst>
                  <a:outerShdw blurRad="38100" dist="38100" dir="2700000" algn="tl">
                    <a:srgbClr val="DDDDDD"/>
                  </a:outerShdw>
                </a:effectLst>
              </a:rPr>
              <a:t>Adroddiad</a:t>
            </a:r>
            <a:r>
              <a:rPr lang="en-GB" sz="3600">
                <a:solidFill>
                  <a:srgbClr val="FFFFFF"/>
                </a:solidFill>
                <a:effectLst>
                  <a:outerShdw blurRad="38100" dist="38100" dir="2700000" algn="tl">
                    <a:srgbClr val="DDDDDD"/>
                  </a:outerShdw>
                </a:effectLst>
              </a:rPr>
              <a:t>? </a:t>
            </a:r>
          </a:p>
        </p:txBody>
      </p:sp>
      <p:sp>
        <p:nvSpPr>
          <p:cNvPr id="5" name="Content Placeholder 5">
            <a:extLst>
              <a:ext uri="{FF2B5EF4-FFF2-40B4-BE49-F238E27FC236}">
                <a16:creationId xmlns:a16="http://schemas.microsoft.com/office/drawing/2014/main" id="{A6066075-2073-6B6D-7418-589BAB47B189}"/>
              </a:ext>
            </a:extLst>
          </p:cNvPr>
          <p:cNvSpPr>
            <a:spLocks noGrp="1"/>
          </p:cNvSpPr>
          <p:nvPr>
            <p:ph sz="half" idx="1"/>
          </p:nvPr>
        </p:nvSpPr>
        <p:spPr>
          <a:xfrm>
            <a:off x="454430" y="1408138"/>
            <a:ext cx="5887518" cy="4664075"/>
          </a:xfrm>
        </p:spPr>
        <p:txBody>
          <a:bodyPr>
            <a:normAutofit/>
          </a:bodyPr>
          <a:lstStyle/>
          <a:p>
            <a:r>
              <a:rPr lang="en-GB" sz="2400" dirty="0"/>
              <a:t>Present specific research-based information.</a:t>
            </a:r>
          </a:p>
          <a:p>
            <a:r>
              <a:rPr lang="en-GB" sz="2400" dirty="0"/>
              <a:t>Gives information concisely and accurately.</a:t>
            </a:r>
          </a:p>
          <a:p>
            <a:r>
              <a:rPr lang="en-GB" sz="2400" dirty="0"/>
              <a:t>Impersonal and objective.</a:t>
            </a:r>
          </a:p>
          <a:p>
            <a:r>
              <a:rPr lang="en-GB" sz="2400" dirty="0"/>
              <a:t>Outlines and discusses clear findings.</a:t>
            </a:r>
          </a:p>
          <a:p>
            <a:r>
              <a:rPr lang="en-GB" sz="2400" dirty="0"/>
              <a:t>Uses a minimum of words.</a:t>
            </a:r>
          </a:p>
          <a:p>
            <a:r>
              <a:rPr lang="en-GB" sz="2400" dirty="0"/>
              <a:t>Standard, rigid structure.</a:t>
            </a:r>
          </a:p>
        </p:txBody>
      </p:sp>
      <p:sp>
        <p:nvSpPr>
          <p:cNvPr id="6" name="Content Placeholder 1">
            <a:extLst>
              <a:ext uri="{FF2B5EF4-FFF2-40B4-BE49-F238E27FC236}">
                <a16:creationId xmlns:a16="http://schemas.microsoft.com/office/drawing/2014/main" id="{E3B4ED03-B2D3-78D3-C875-FE721CF402CB}"/>
              </a:ext>
            </a:extLst>
          </p:cNvPr>
          <p:cNvSpPr txBox="1">
            <a:spLocks/>
          </p:cNvSpPr>
          <p:nvPr/>
        </p:nvSpPr>
        <p:spPr>
          <a:xfrm>
            <a:off x="6250680" y="1409726"/>
            <a:ext cx="5597727" cy="466248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err="1"/>
              <a:t>Cyflwyno</a:t>
            </a:r>
            <a:r>
              <a:rPr lang="en-GB" sz="2400" dirty="0"/>
              <a:t> </a:t>
            </a:r>
            <a:r>
              <a:rPr lang="en-GB" sz="2400" dirty="0" err="1"/>
              <a:t>gwybodaeth</a:t>
            </a:r>
            <a:r>
              <a:rPr lang="en-GB" sz="2400" dirty="0"/>
              <a:t> </a:t>
            </a:r>
            <a:r>
              <a:rPr lang="en-GB" sz="2400" dirty="0" err="1"/>
              <a:t>seiliedig</a:t>
            </a:r>
            <a:r>
              <a:rPr lang="en-GB" sz="2400" dirty="0"/>
              <a:t> </a:t>
            </a:r>
            <a:r>
              <a:rPr lang="en-GB" sz="2400" dirty="0" err="1"/>
              <a:t>ar</a:t>
            </a:r>
            <a:r>
              <a:rPr lang="en-GB" sz="2400" dirty="0"/>
              <a:t> </a:t>
            </a:r>
            <a:r>
              <a:rPr lang="en-GB" sz="2400" dirty="0" err="1"/>
              <a:t>ymchwil</a:t>
            </a:r>
            <a:endParaRPr lang="en-GB" sz="2400" dirty="0"/>
          </a:p>
          <a:p>
            <a:r>
              <a:rPr lang="en-GB" sz="2400" dirty="0" err="1"/>
              <a:t>Rhannu</a:t>
            </a:r>
            <a:r>
              <a:rPr lang="en-GB" sz="2400" dirty="0"/>
              <a:t> </a:t>
            </a:r>
            <a:r>
              <a:rPr lang="en-GB" sz="2400" dirty="0" err="1"/>
              <a:t>gwybodaeth</a:t>
            </a:r>
            <a:r>
              <a:rPr lang="en-GB" sz="2400" dirty="0"/>
              <a:t> </a:t>
            </a:r>
            <a:r>
              <a:rPr lang="en-GB" sz="2400" dirty="0" err="1"/>
              <a:t>yn</a:t>
            </a:r>
            <a:r>
              <a:rPr lang="en-GB" sz="2400" dirty="0"/>
              <a:t> </a:t>
            </a:r>
            <a:r>
              <a:rPr lang="en-GB" sz="2400" dirty="0" err="1"/>
              <a:t>gywir</a:t>
            </a:r>
            <a:r>
              <a:rPr lang="en-GB" sz="2400" dirty="0"/>
              <a:t> ac </a:t>
            </a:r>
            <a:r>
              <a:rPr lang="en-GB" sz="2400" dirty="0" err="1"/>
              <a:t>yn</a:t>
            </a:r>
            <a:r>
              <a:rPr lang="en-GB" sz="2400" dirty="0"/>
              <a:t> </a:t>
            </a:r>
            <a:r>
              <a:rPr lang="en-GB" sz="2400" dirty="0" err="1"/>
              <a:t>gryno</a:t>
            </a:r>
            <a:endParaRPr lang="en-GB" sz="2400" dirty="0"/>
          </a:p>
          <a:p>
            <a:r>
              <a:rPr lang="en-GB" sz="2400" dirty="0" err="1"/>
              <a:t>Amhersonol</a:t>
            </a:r>
            <a:r>
              <a:rPr lang="en-GB" sz="2400" dirty="0"/>
              <a:t> a </a:t>
            </a:r>
            <a:r>
              <a:rPr lang="en-GB" sz="2400" dirty="0" err="1"/>
              <a:t>gwrthrychol</a:t>
            </a:r>
            <a:endParaRPr lang="en-GB" sz="2400" dirty="0"/>
          </a:p>
          <a:p>
            <a:r>
              <a:rPr lang="en-GB" sz="2400" dirty="0" err="1"/>
              <a:t>Trafod</a:t>
            </a:r>
            <a:r>
              <a:rPr lang="en-GB" sz="2400" dirty="0"/>
              <a:t> </a:t>
            </a:r>
            <a:r>
              <a:rPr lang="en-GB" sz="2400" dirty="0" err="1"/>
              <a:t>canlyniadau</a:t>
            </a:r>
            <a:endParaRPr lang="en-GB" sz="2400" dirty="0"/>
          </a:p>
          <a:p>
            <a:r>
              <a:rPr lang="en-GB" sz="2400" dirty="0" err="1"/>
              <a:t>Defnyddiwyd</a:t>
            </a:r>
            <a:r>
              <a:rPr lang="en-GB" sz="2400" dirty="0"/>
              <a:t> </a:t>
            </a:r>
            <a:r>
              <a:rPr lang="en-GB" sz="2400" dirty="0" err="1"/>
              <a:t>nifer</a:t>
            </a:r>
            <a:r>
              <a:rPr lang="en-GB" sz="2400" dirty="0"/>
              <a:t> </a:t>
            </a:r>
            <a:r>
              <a:rPr lang="en-GB" sz="2400" dirty="0" err="1"/>
              <a:t>fechan</a:t>
            </a:r>
            <a:r>
              <a:rPr lang="en-GB" sz="2400" dirty="0"/>
              <a:t> o </a:t>
            </a:r>
            <a:r>
              <a:rPr lang="en-GB" sz="2400" dirty="0" err="1"/>
              <a:t>eiriau</a:t>
            </a:r>
            <a:endParaRPr lang="en-GB" sz="2400" dirty="0"/>
          </a:p>
          <a:p>
            <a:r>
              <a:rPr lang="en-GB" sz="2400" dirty="0" err="1"/>
              <a:t>Strwythur</a:t>
            </a:r>
            <a:r>
              <a:rPr lang="en-GB" sz="2400" dirty="0"/>
              <a:t> </a:t>
            </a:r>
            <a:r>
              <a:rPr lang="en-GB" sz="2400" dirty="0" err="1"/>
              <a:t>cadarn</a:t>
            </a:r>
            <a:r>
              <a:rPr lang="en-GB" sz="2400" dirty="0"/>
              <a:t>. </a:t>
            </a:r>
          </a:p>
        </p:txBody>
      </p:sp>
      <p:graphicFrame>
        <p:nvGraphicFramePr>
          <p:cNvPr id="3" name="TextBox 3">
            <a:extLst>
              <a:ext uri="{FF2B5EF4-FFF2-40B4-BE49-F238E27FC236}">
                <a16:creationId xmlns:a16="http://schemas.microsoft.com/office/drawing/2014/main" id="{0B6AD63D-751F-6005-9417-8815C1EEC902}"/>
              </a:ext>
            </a:extLst>
          </p:cNvPr>
          <p:cNvGraphicFramePr/>
          <p:nvPr/>
        </p:nvGraphicFramePr>
        <p:xfrm>
          <a:off x="838200" y="4802611"/>
          <a:ext cx="10515600" cy="1966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7884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7AD63-E103-2D53-4FB0-971B157E3488}"/>
              </a:ext>
            </a:extLst>
          </p:cNvPr>
          <p:cNvSpPr>
            <a:spLocks noGrp="1"/>
          </p:cNvSpPr>
          <p:nvPr>
            <p:ph type="title"/>
          </p:nvPr>
        </p:nvSpPr>
        <p:spPr>
          <a:xfrm>
            <a:off x="1371597" y="109873"/>
            <a:ext cx="10044023" cy="877729"/>
          </a:xfrm>
        </p:spPr>
        <p:txBody>
          <a:bodyPr anchor="ctr">
            <a:normAutofit/>
          </a:bodyPr>
          <a:lstStyle/>
          <a:p>
            <a:pPr>
              <a:spcBef>
                <a:spcPts val="0"/>
              </a:spcBef>
            </a:pPr>
            <a:r>
              <a:rPr lang="en-GB" sz="3700" dirty="0">
                <a:solidFill>
                  <a:srgbClr val="FFFFFF"/>
                </a:solidFill>
                <a:ea typeface="+mj-lt"/>
                <a:cs typeface="+mj-lt"/>
              </a:rPr>
              <a:t> </a:t>
            </a:r>
            <a:r>
              <a:rPr lang="en-GB" sz="4000" b="1" dirty="0" err="1">
                <a:solidFill>
                  <a:srgbClr val="FFFFFF"/>
                </a:solidFill>
                <a:ea typeface="+mj-lt"/>
                <a:cs typeface="+mj-lt"/>
              </a:rPr>
              <a:t>Enghreiffitau</a:t>
            </a:r>
            <a:r>
              <a:rPr lang="en-GB" sz="4000" b="1" dirty="0">
                <a:solidFill>
                  <a:srgbClr val="FFFFFF"/>
                </a:solidFill>
                <a:ea typeface="+mj-lt"/>
                <a:cs typeface="+mj-lt"/>
              </a:rPr>
              <a:t> o </a:t>
            </a:r>
            <a:r>
              <a:rPr lang="en-GB" sz="4000" b="1" dirty="0" err="1">
                <a:solidFill>
                  <a:srgbClr val="FFFFFF"/>
                </a:solidFill>
                <a:ea typeface="+mj-lt"/>
                <a:cs typeface="+mj-lt"/>
              </a:rPr>
              <a:t>wahanol</a:t>
            </a:r>
            <a:r>
              <a:rPr lang="en-GB" sz="4000" b="1" dirty="0">
                <a:solidFill>
                  <a:srgbClr val="FFFFFF"/>
                </a:solidFill>
                <a:ea typeface="+mj-lt"/>
                <a:cs typeface="+mj-lt"/>
              </a:rPr>
              <a:t> </a:t>
            </a:r>
            <a:r>
              <a:rPr lang="en-GB" sz="4000" b="1" dirty="0" err="1">
                <a:solidFill>
                  <a:srgbClr val="FFFFFF"/>
                </a:solidFill>
                <a:ea typeface="+mj-lt"/>
                <a:cs typeface="+mj-lt"/>
              </a:rPr>
              <a:t>fathau</a:t>
            </a:r>
            <a:r>
              <a:rPr lang="en-GB" sz="4000" b="1" dirty="0">
                <a:solidFill>
                  <a:srgbClr val="FFFFFF"/>
                </a:solidFill>
                <a:ea typeface="+mj-lt"/>
                <a:cs typeface="+mj-lt"/>
              </a:rPr>
              <a:t> o </a:t>
            </a:r>
            <a:r>
              <a:rPr lang="en-GB" sz="4000" b="1" dirty="0" err="1">
                <a:solidFill>
                  <a:srgbClr val="FFFFFF"/>
                </a:solidFill>
                <a:ea typeface="+mj-lt"/>
                <a:cs typeface="+mj-lt"/>
              </a:rPr>
              <a:t>adroddiadau</a:t>
            </a:r>
            <a:endParaRPr lang="en-GB" sz="3700" b="1" dirty="0">
              <a:solidFill>
                <a:srgbClr val="FFFFFF"/>
              </a:solidFill>
              <a:cs typeface="Calibri Light"/>
            </a:endParaRPr>
          </a:p>
        </p:txBody>
      </p:sp>
      <p:sp>
        <p:nvSpPr>
          <p:cNvPr id="29" name="TextBox 28">
            <a:extLst>
              <a:ext uri="{FF2B5EF4-FFF2-40B4-BE49-F238E27FC236}">
                <a16:creationId xmlns:a16="http://schemas.microsoft.com/office/drawing/2014/main" id="{EA775D2C-6FE1-846D-B4C6-BF25FD91798A}"/>
              </a:ext>
            </a:extLst>
          </p:cNvPr>
          <p:cNvSpPr txBox="1"/>
          <p:nvPr/>
        </p:nvSpPr>
        <p:spPr>
          <a:xfrm>
            <a:off x="704088" y="5300472"/>
            <a:ext cx="2935224" cy="830997"/>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cs typeface="Calibri"/>
              </a:rPr>
              <a:t>Research Papers</a:t>
            </a:r>
          </a:p>
          <a:p>
            <a:pPr algn="ctr"/>
            <a:r>
              <a:rPr lang="en-GB" sz="2400" b="1" dirty="0" err="1">
                <a:latin typeface="Arial"/>
                <a:cs typeface="Calibri"/>
              </a:rPr>
              <a:t>Papurau</a:t>
            </a:r>
            <a:r>
              <a:rPr lang="en-GB" sz="2400" b="1" dirty="0">
                <a:latin typeface="Arial"/>
                <a:cs typeface="Calibri"/>
              </a:rPr>
              <a:t> </a:t>
            </a:r>
            <a:r>
              <a:rPr lang="en-GB" sz="2400" b="1" dirty="0" err="1">
                <a:latin typeface="Arial"/>
                <a:cs typeface="Calibri"/>
              </a:rPr>
              <a:t>Ymchwil</a:t>
            </a:r>
            <a:endParaRPr lang="en-GB" sz="1600" b="1" dirty="0">
              <a:latin typeface="Arial"/>
              <a:cs typeface="Arial"/>
            </a:endParaRPr>
          </a:p>
        </p:txBody>
      </p:sp>
      <p:sp>
        <p:nvSpPr>
          <p:cNvPr id="101" name="TextBox 100">
            <a:extLst>
              <a:ext uri="{FF2B5EF4-FFF2-40B4-BE49-F238E27FC236}">
                <a16:creationId xmlns:a16="http://schemas.microsoft.com/office/drawing/2014/main" id="{3E57F4E5-B2F7-76F7-8CEA-833039D1457F}"/>
              </a:ext>
            </a:extLst>
          </p:cNvPr>
          <p:cNvSpPr txBox="1"/>
          <p:nvPr/>
        </p:nvSpPr>
        <p:spPr>
          <a:xfrm>
            <a:off x="4367784" y="5294376"/>
            <a:ext cx="2935224" cy="1200329"/>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cs typeface="Calibri"/>
              </a:rPr>
              <a:t>Case Studies</a:t>
            </a:r>
          </a:p>
          <a:p>
            <a:pPr algn="ctr"/>
            <a:r>
              <a:rPr lang="en-GB" sz="2400" b="1" dirty="0" err="1">
                <a:latin typeface="Arial"/>
                <a:cs typeface="Calibri"/>
              </a:rPr>
              <a:t>Astudiaethau</a:t>
            </a:r>
            <a:r>
              <a:rPr lang="en-GB" sz="2400" b="1" dirty="0">
                <a:latin typeface="Arial"/>
                <a:cs typeface="Calibri"/>
              </a:rPr>
              <a:t> </a:t>
            </a:r>
            <a:r>
              <a:rPr lang="en-GB" sz="2400" b="1" dirty="0" err="1">
                <a:latin typeface="Arial"/>
                <a:cs typeface="Calibri"/>
              </a:rPr>
              <a:t>Achos</a:t>
            </a:r>
            <a:endParaRPr lang="en-GB" sz="1600" b="1" dirty="0">
              <a:latin typeface="Arial"/>
              <a:cs typeface="Arial"/>
            </a:endParaRPr>
          </a:p>
        </p:txBody>
      </p:sp>
      <p:sp>
        <p:nvSpPr>
          <p:cNvPr id="102" name="TextBox 101">
            <a:extLst>
              <a:ext uri="{FF2B5EF4-FFF2-40B4-BE49-F238E27FC236}">
                <a16:creationId xmlns:a16="http://schemas.microsoft.com/office/drawing/2014/main" id="{CFC44EED-2FC3-B46D-01D1-A8561DBC77C4}"/>
              </a:ext>
            </a:extLst>
          </p:cNvPr>
          <p:cNvSpPr txBox="1"/>
          <p:nvPr/>
        </p:nvSpPr>
        <p:spPr>
          <a:xfrm>
            <a:off x="8129016" y="5300472"/>
            <a:ext cx="3286604" cy="830997"/>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cs typeface="Calibri"/>
              </a:rPr>
              <a:t>Lab reports </a:t>
            </a:r>
          </a:p>
          <a:p>
            <a:pPr algn="ctr"/>
            <a:r>
              <a:rPr lang="en-GB" sz="2400" b="1" dirty="0" err="1">
                <a:latin typeface="Arial"/>
                <a:cs typeface="Calibri"/>
              </a:rPr>
              <a:t>Adroddiad</a:t>
            </a:r>
            <a:r>
              <a:rPr lang="en-GB" sz="2400" b="1" dirty="0">
                <a:latin typeface="Arial"/>
                <a:cs typeface="Calibri"/>
              </a:rPr>
              <a:t> </a:t>
            </a:r>
            <a:r>
              <a:rPr lang="en-GB" sz="2400" b="1" dirty="0" err="1">
                <a:latin typeface="Arial"/>
                <a:cs typeface="Calibri"/>
              </a:rPr>
              <a:t>Labordy</a:t>
            </a:r>
            <a:endParaRPr lang="en-GB" sz="1600" b="1" dirty="0">
              <a:latin typeface="Arial"/>
              <a:cs typeface="Arial"/>
            </a:endParaRPr>
          </a:p>
        </p:txBody>
      </p:sp>
      <p:pic>
        <p:nvPicPr>
          <p:cNvPr id="105" name="Content Placeholder 104" descr="A close-up of a newspaper&#10;&#10;Description automatically generated">
            <a:extLst>
              <a:ext uri="{FF2B5EF4-FFF2-40B4-BE49-F238E27FC236}">
                <a16:creationId xmlns:a16="http://schemas.microsoft.com/office/drawing/2014/main" id="{3AFA7832-3C0F-0417-FD09-7F054E7EDF4C}"/>
              </a:ext>
            </a:extLst>
          </p:cNvPr>
          <p:cNvPicPr>
            <a:picLocks noGrp="1" noChangeAspect="1"/>
          </p:cNvPicPr>
          <p:nvPr>
            <p:ph idx="1"/>
          </p:nvPr>
        </p:nvPicPr>
        <p:blipFill rotWithShape="1">
          <a:blip r:embed="rId3"/>
          <a:srcRect l="2207" t="255" r="1545" b="-1442"/>
          <a:stretch/>
        </p:blipFill>
        <p:spPr>
          <a:xfrm>
            <a:off x="772858" y="1519718"/>
            <a:ext cx="2776478" cy="360019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06" name="Picture 105" descr="A close-up of a paper&#10;&#10;Description automatically generated">
            <a:extLst>
              <a:ext uri="{FF2B5EF4-FFF2-40B4-BE49-F238E27FC236}">
                <a16:creationId xmlns:a16="http://schemas.microsoft.com/office/drawing/2014/main" id="{9CED0FAC-746A-ECA5-AD2D-3A4A18AC7964}"/>
              </a:ext>
            </a:extLst>
          </p:cNvPr>
          <p:cNvPicPr>
            <a:picLocks noChangeAspect="1"/>
          </p:cNvPicPr>
          <p:nvPr/>
        </p:nvPicPr>
        <p:blipFill rotWithShape="1">
          <a:blip r:embed="rId4"/>
          <a:srcRect t="1468" r="221" b="2121"/>
          <a:stretch/>
        </p:blipFill>
        <p:spPr>
          <a:xfrm>
            <a:off x="4454993" y="1527048"/>
            <a:ext cx="2751671" cy="360274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07" name="Picture 106" descr="A close-up of a text&#10;&#10;Description automatically generated">
            <a:extLst>
              <a:ext uri="{FF2B5EF4-FFF2-40B4-BE49-F238E27FC236}">
                <a16:creationId xmlns:a16="http://schemas.microsoft.com/office/drawing/2014/main" id="{1814A0DF-EC12-2E2F-5797-339C62245D84}"/>
              </a:ext>
            </a:extLst>
          </p:cNvPr>
          <p:cNvPicPr>
            <a:picLocks noChangeAspect="1"/>
          </p:cNvPicPr>
          <p:nvPr/>
        </p:nvPicPr>
        <p:blipFill rotWithShape="1">
          <a:blip r:embed="rId5"/>
          <a:srcRect l="1732" r="216"/>
          <a:stretch/>
        </p:blipFill>
        <p:spPr>
          <a:xfrm>
            <a:off x="8226903" y="1508760"/>
            <a:ext cx="2760804" cy="361492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165642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9F8AA-00EA-2899-00A1-38F26042954F}"/>
              </a:ext>
            </a:extLst>
          </p:cNvPr>
          <p:cNvSpPr>
            <a:spLocks noGrp="1"/>
          </p:cNvSpPr>
          <p:nvPr>
            <p:ph type="title"/>
          </p:nvPr>
        </p:nvSpPr>
        <p:spPr>
          <a:xfrm>
            <a:off x="838200" y="-25019"/>
            <a:ext cx="10515600" cy="1325563"/>
          </a:xfrm>
        </p:spPr>
        <p:txBody>
          <a:bodyPr/>
          <a:lstStyle/>
          <a:p>
            <a:r>
              <a:rPr lang="en-GB" dirty="0">
                <a:solidFill>
                  <a:srgbClr val="FFFFFF"/>
                </a:solidFill>
                <a:cs typeface="Calibri Light"/>
              </a:rPr>
              <a:t>TASG: </a:t>
            </a:r>
            <a:r>
              <a:rPr lang="en-GB" dirty="0" err="1">
                <a:solidFill>
                  <a:srgbClr val="FFFFFF"/>
                </a:solidFill>
                <a:cs typeface="Calibri Light"/>
              </a:rPr>
              <a:t>Cymryd</a:t>
            </a:r>
            <a:r>
              <a:rPr lang="en-GB" dirty="0">
                <a:solidFill>
                  <a:srgbClr val="FFFFFF"/>
                </a:solidFill>
                <a:cs typeface="Calibri Light"/>
              </a:rPr>
              <a:t> </a:t>
            </a:r>
            <a:r>
              <a:rPr lang="en-GB" dirty="0" err="1">
                <a:solidFill>
                  <a:srgbClr val="FFFFFF"/>
                </a:solidFill>
                <a:cs typeface="Calibri Light"/>
              </a:rPr>
              <a:t>gwybodaeth</a:t>
            </a:r>
            <a:r>
              <a:rPr lang="en-GB" dirty="0">
                <a:solidFill>
                  <a:srgbClr val="FFFFFF"/>
                </a:solidFill>
                <a:cs typeface="Calibri Light"/>
              </a:rPr>
              <a:t> o ‘</a:t>
            </a:r>
            <a:r>
              <a:rPr lang="en-GB" u="sng" dirty="0">
                <a:solidFill>
                  <a:srgbClr val="FFFFFF"/>
                </a:solidFill>
                <a:cs typeface="Calibri Light"/>
              </a:rPr>
              <a:t>abstract’</a:t>
            </a:r>
          </a:p>
        </p:txBody>
      </p:sp>
      <p:graphicFrame>
        <p:nvGraphicFramePr>
          <p:cNvPr id="5" name="Table 4">
            <a:extLst>
              <a:ext uri="{FF2B5EF4-FFF2-40B4-BE49-F238E27FC236}">
                <a16:creationId xmlns:a16="http://schemas.microsoft.com/office/drawing/2014/main" id="{05D87BD2-7A56-A9DB-79E5-154C1165D865}"/>
              </a:ext>
            </a:extLst>
          </p:cNvPr>
          <p:cNvGraphicFramePr>
            <a:graphicFrameLocks noGrp="1"/>
          </p:cNvGraphicFramePr>
          <p:nvPr>
            <p:extLst>
              <p:ext uri="{D42A27DB-BD31-4B8C-83A1-F6EECF244321}">
                <p14:modId xmlns:p14="http://schemas.microsoft.com/office/powerpoint/2010/main" val="3664341266"/>
              </p:ext>
            </p:extLst>
          </p:nvPr>
        </p:nvGraphicFramePr>
        <p:xfrm>
          <a:off x="353648" y="2389631"/>
          <a:ext cx="11436095" cy="4155546"/>
        </p:xfrm>
        <a:graphic>
          <a:graphicData uri="http://schemas.openxmlformats.org/drawingml/2006/table">
            <a:tbl>
              <a:tblPr firstRow="1" bandRow="1">
                <a:tableStyleId>{073A0DAA-6AF3-43AB-8588-CEC1D06C72B9}</a:tableStyleId>
              </a:tblPr>
              <a:tblGrid>
                <a:gridCol w="3069988">
                  <a:extLst>
                    <a:ext uri="{9D8B030D-6E8A-4147-A177-3AD203B41FA5}">
                      <a16:colId xmlns:a16="http://schemas.microsoft.com/office/drawing/2014/main" val="762924504"/>
                    </a:ext>
                  </a:extLst>
                </a:gridCol>
                <a:gridCol w="8366107">
                  <a:extLst>
                    <a:ext uri="{9D8B030D-6E8A-4147-A177-3AD203B41FA5}">
                      <a16:colId xmlns:a16="http://schemas.microsoft.com/office/drawing/2014/main" val="933963680"/>
                    </a:ext>
                  </a:extLst>
                </a:gridCol>
              </a:tblGrid>
              <a:tr h="427410">
                <a:tc gridSpan="2">
                  <a:txBody>
                    <a:bodyPr/>
                    <a:lstStyle/>
                    <a:p>
                      <a:r>
                        <a:rPr lang="en-GB">
                          <a:solidFill>
                            <a:schemeClr val="tx1"/>
                          </a:solidFill>
                        </a:rPr>
                        <a:t>Table 1.1 Key Points derived from each section of an abstract</a:t>
                      </a:r>
                    </a:p>
                  </a:txBody>
                  <a:tcPr>
                    <a:lnT w="12700">
                      <a:solidFill>
                        <a:schemeClr val="tx1"/>
                      </a:solidFill>
                    </a:lnT>
                    <a:lnB w="12700">
                      <a:solidFill>
                        <a:schemeClr val="tx1"/>
                      </a:solidFill>
                    </a:lnB>
                    <a:solidFill>
                      <a:schemeClr val="bg1"/>
                    </a:solidFill>
                  </a:tcPr>
                </a:tc>
                <a:tc hMerge="1">
                  <a:txBody>
                    <a:bodyPr/>
                    <a:lstStyle/>
                    <a:p>
                      <a:endParaRPr lang="en-US"/>
                    </a:p>
                  </a:txBody>
                  <a:tcPr marL="0" marR="0" marT="0" marB="0" horzOverflow="overflow"/>
                </a:tc>
                <a:extLst>
                  <a:ext uri="{0D108BD9-81ED-4DB2-BD59-A6C34878D82A}">
                    <a16:rowId xmlns:a16="http://schemas.microsoft.com/office/drawing/2014/main" val="2794488120"/>
                  </a:ext>
                </a:extLst>
              </a:tr>
              <a:tr h="723839">
                <a:tc>
                  <a:txBody>
                    <a:bodyPr/>
                    <a:lstStyle/>
                    <a:p>
                      <a:r>
                        <a:rPr lang="en-GB" b="1" i="1" dirty="0">
                          <a:solidFill>
                            <a:schemeClr val="tx1"/>
                          </a:solidFill>
                        </a:rPr>
                        <a:t>Abstract Component</a:t>
                      </a:r>
                    </a:p>
                    <a:p>
                      <a:r>
                        <a:rPr lang="en-GB" b="1" i="1" dirty="0" err="1">
                          <a:solidFill>
                            <a:schemeClr val="tx1"/>
                          </a:solidFill>
                        </a:rPr>
                        <a:t>Cyd-destun</a:t>
                      </a:r>
                      <a:r>
                        <a:rPr lang="en-GB" b="1" i="1" dirty="0">
                          <a:solidFill>
                            <a:schemeClr val="tx1"/>
                          </a:solidFill>
                        </a:rPr>
                        <a:t> </a:t>
                      </a:r>
                      <a:r>
                        <a:rPr lang="en-GB" b="1" i="1" dirty="0" err="1">
                          <a:solidFill>
                            <a:schemeClr val="tx1"/>
                          </a:solidFill>
                        </a:rPr>
                        <a:t>yr</a:t>
                      </a:r>
                      <a:r>
                        <a:rPr lang="en-GB" b="1" i="1" dirty="0">
                          <a:solidFill>
                            <a:schemeClr val="tx1"/>
                          </a:solidFill>
                        </a:rPr>
                        <a:t> Abstract</a:t>
                      </a:r>
                    </a:p>
                  </a:txBody>
                  <a:tcPr>
                    <a:lnR w="12700">
                      <a:solidFill>
                        <a:schemeClr val="tx1"/>
                      </a:solidFill>
                    </a:lnR>
                    <a:lnT w="12700">
                      <a:solidFill>
                        <a:schemeClr val="tx1"/>
                      </a:solidFill>
                    </a:lnT>
                    <a:lnB w="12700">
                      <a:solidFill>
                        <a:schemeClr val="tx1"/>
                      </a:solidFill>
                    </a:lnB>
                    <a:solidFill>
                      <a:schemeClr val="bg1"/>
                    </a:solidFill>
                  </a:tcPr>
                </a:tc>
                <a:tc>
                  <a:txBody>
                    <a:bodyPr/>
                    <a:lstStyle/>
                    <a:p>
                      <a:r>
                        <a:rPr lang="en-GB" b="1" i="1" dirty="0">
                          <a:solidFill>
                            <a:schemeClr val="tx1"/>
                          </a:solidFill>
                        </a:rPr>
                        <a:t>Key Point / </a:t>
                      </a:r>
                      <a:r>
                        <a:rPr lang="en-GB" b="1" i="1" dirty="0" err="1">
                          <a:solidFill>
                            <a:schemeClr val="tx1"/>
                          </a:solidFill>
                        </a:rPr>
                        <a:t>Pwynt</a:t>
                      </a:r>
                      <a:r>
                        <a:rPr lang="en-GB" b="1" i="1" dirty="0">
                          <a:solidFill>
                            <a:schemeClr val="tx1"/>
                          </a:solidFill>
                        </a:rPr>
                        <a:t> </a:t>
                      </a:r>
                      <a:r>
                        <a:rPr lang="en-GB" b="1" i="1" dirty="0" err="1">
                          <a:solidFill>
                            <a:schemeClr val="tx1"/>
                          </a:solidFill>
                        </a:rPr>
                        <a:t>allweddol</a:t>
                      </a:r>
                      <a:endParaRPr lang="en-GB" b="1" i="1" dirty="0">
                        <a:solidFill>
                          <a:schemeClr val="tx1"/>
                        </a:solidFill>
                      </a:endParaRPr>
                    </a:p>
                  </a:txBody>
                  <a:tcPr>
                    <a:lnL w="12700">
                      <a:solidFill>
                        <a:schemeClr val="tx1"/>
                      </a:solidFill>
                    </a:lnL>
                    <a:lnT w="12700">
                      <a:solidFill>
                        <a:schemeClr val="tx1"/>
                      </a:solidFill>
                    </a:lnT>
                    <a:lnB w="12700">
                      <a:solidFill>
                        <a:schemeClr val="tx1"/>
                      </a:solidFill>
                    </a:lnB>
                    <a:solidFill>
                      <a:schemeClr val="bg1"/>
                    </a:solidFill>
                  </a:tcPr>
                </a:tc>
                <a:extLst>
                  <a:ext uri="{0D108BD9-81ED-4DB2-BD59-A6C34878D82A}">
                    <a16:rowId xmlns:a16="http://schemas.microsoft.com/office/drawing/2014/main" val="635403732"/>
                  </a:ext>
                </a:extLst>
              </a:tr>
              <a:tr h="723839">
                <a:tc>
                  <a:txBody>
                    <a:bodyPr/>
                    <a:lstStyle/>
                    <a:p>
                      <a:r>
                        <a:rPr lang="en-GB" dirty="0">
                          <a:solidFill>
                            <a:schemeClr val="tx1"/>
                          </a:solidFill>
                        </a:rPr>
                        <a:t>Introduction/Aims </a:t>
                      </a:r>
                      <a:r>
                        <a:rPr lang="en-GB" dirty="0" err="1">
                          <a:solidFill>
                            <a:schemeClr val="tx1"/>
                          </a:solidFill>
                        </a:rPr>
                        <a:t>Cyflwyniad</a:t>
                      </a:r>
                      <a:r>
                        <a:rPr lang="en-GB" dirty="0">
                          <a:solidFill>
                            <a:schemeClr val="tx1"/>
                          </a:solidFill>
                        </a:rPr>
                        <a:t>/</a:t>
                      </a:r>
                      <a:r>
                        <a:rPr lang="en-GB" dirty="0" err="1">
                          <a:solidFill>
                            <a:schemeClr val="tx1"/>
                          </a:solidFill>
                        </a:rPr>
                        <a:t>amcanion</a:t>
                      </a:r>
                      <a:endParaRPr lang="en-GB" dirty="0">
                        <a:solidFill>
                          <a:schemeClr val="tx1"/>
                        </a:solidFill>
                      </a:endParaRPr>
                    </a:p>
                  </a:txBody>
                  <a:tcPr>
                    <a:lnR w="12700">
                      <a:solidFill>
                        <a:schemeClr val="tx1"/>
                      </a:solidFill>
                    </a:lnR>
                    <a:lnT w="12700">
                      <a:solidFill>
                        <a:schemeClr val="tx1"/>
                      </a:solidFill>
                    </a:lnT>
                    <a:lnB w="12700">
                      <a:solidFill>
                        <a:schemeClr val="tx1"/>
                      </a:solidFill>
                    </a:lnB>
                    <a:solidFill>
                      <a:schemeClr val="bg1"/>
                    </a:solidFill>
                  </a:tcPr>
                </a:tc>
                <a:tc>
                  <a:txBody>
                    <a:bodyPr/>
                    <a:lstStyle/>
                    <a:p>
                      <a:endParaRPr lang="en-GB" dirty="0">
                        <a:solidFill>
                          <a:schemeClr val="tx1"/>
                        </a:solidFill>
                      </a:endParaRPr>
                    </a:p>
                  </a:txBody>
                  <a:tcPr>
                    <a:lnL w="12700">
                      <a:solidFill>
                        <a:schemeClr val="tx1"/>
                      </a:solidFill>
                    </a:lnL>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677598133"/>
                  </a:ext>
                </a:extLst>
              </a:tr>
              <a:tr h="518873">
                <a:tc>
                  <a:txBody>
                    <a:bodyPr/>
                    <a:lstStyle/>
                    <a:p>
                      <a:r>
                        <a:rPr lang="en-GB" dirty="0">
                          <a:solidFill>
                            <a:schemeClr val="tx1"/>
                          </a:solidFill>
                        </a:rPr>
                        <a:t>Participants / </a:t>
                      </a:r>
                      <a:r>
                        <a:rPr lang="en-GB" dirty="0" err="1">
                          <a:solidFill>
                            <a:schemeClr val="tx1"/>
                          </a:solidFill>
                        </a:rPr>
                        <a:t>Cyfranogwyr</a:t>
                      </a:r>
                      <a:endParaRPr lang="en-GB" dirty="0">
                        <a:solidFill>
                          <a:schemeClr val="tx1"/>
                        </a:solidFill>
                      </a:endParaRPr>
                    </a:p>
                  </a:txBody>
                  <a:tcPr>
                    <a:lnR w="12700">
                      <a:solidFill>
                        <a:schemeClr val="tx1"/>
                      </a:solidFill>
                    </a:lnR>
                    <a:lnT w="12700">
                      <a:solidFill>
                        <a:schemeClr val="tx1"/>
                      </a:solidFill>
                    </a:lnT>
                    <a:lnB w="12700">
                      <a:solidFill>
                        <a:schemeClr val="tx1"/>
                      </a:solidFill>
                    </a:lnB>
                    <a:solidFill>
                      <a:schemeClr val="bg1"/>
                    </a:solidFill>
                  </a:tcPr>
                </a:tc>
                <a:tc>
                  <a:txBody>
                    <a:bodyPr/>
                    <a:lstStyle/>
                    <a:p>
                      <a:endParaRPr lang="en-GB">
                        <a:solidFill>
                          <a:schemeClr val="tx1"/>
                        </a:solidFill>
                      </a:endParaRPr>
                    </a:p>
                  </a:txBody>
                  <a:tcPr>
                    <a:lnL w="12700">
                      <a:solidFill>
                        <a:schemeClr val="tx1"/>
                      </a:solidFill>
                    </a:lnL>
                    <a:lnT w="12700">
                      <a:solidFill>
                        <a:schemeClr val="tx1"/>
                      </a:solidFill>
                    </a:lnT>
                    <a:lnB w="12700">
                      <a:solidFill>
                        <a:schemeClr val="tx1"/>
                      </a:solidFill>
                    </a:lnB>
                    <a:solidFill>
                      <a:schemeClr val="bg1"/>
                    </a:solidFill>
                  </a:tcPr>
                </a:tc>
                <a:extLst>
                  <a:ext uri="{0D108BD9-81ED-4DB2-BD59-A6C34878D82A}">
                    <a16:rowId xmlns:a16="http://schemas.microsoft.com/office/drawing/2014/main" val="586001423"/>
                  </a:ext>
                </a:extLst>
              </a:tr>
              <a:tr h="518873">
                <a:tc>
                  <a:txBody>
                    <a:bodyPr/>
                    <a:lstStyle/>
                    <a:p>
                      <a:r>
                        <a:rPr lang="en-GB" dirty="0">
                          <a:solidFill>
                            <a:schemeClr val="tx1"/>
                          </a:solidFill>
                        </a:rPr>
                        <a:t>Methods / </a:t>
                      </a:r>
                      <a:r>
                        <a:rPr lang="en-GB" dirty="0" err="1">
                          <a:solidFill>
                            <a:schemeClr val="tx1"/>
                          </a:solidFill>
                        </a:rPr>
                        <a:t>Dulliau</a:t>
                      </a:r>
                      <a:endParaRPr lang="en-GB" dirty="0">
                        <a:solidFill>
                          <a:schemeClr val="tx1"/>
                        </a:solidFill>
                      </a:endParaRPr>
                    </a:p>
                  </a:txBody>
                  <a:tcPr>
                    <a:lnR w="12700">
                      <a:solidFill>
                        <a:schemeClr val="tx1"/>
                      </a:solidFill>
                    </a:lnR>
                    <a:lnT w="12700">
                      <a:solidFill>
                        <a:schemeClr val="tx1"/>
                      </a:solidFill>
                    </a:lnT>
                    <a:lnB w="12700">
                      <a:solidFill>
                        <a:schemeClr val="tx1"/>
                      </a:solidFill>
                    </a:lnB>
                    <a:solidFill>
                      <a:schemeClr val="bg1"/>
                    </a:solidFill>
                  </a:tcPr>
                </a:tc>
                <a:tc>
                  <a:txBody>
                    <a:bodyPr/>
                    <a:lstStyle/>
                    <a:p>
                      <a:endParaRPr lang="en-GB">
                        <a:solidFill>
                          <a:schemeClr val="tx1"/>
                        </a:solidFill>
                      </a:endParaRPr>
                    </a:p>
                  </a:txBody>
                  <a:tcPr>
                    <a:lnL w="12700">
                      <a:solidFill>
                        <a:schemeClr val="tx1"/>
                      </a:solidFill>
                    </a:lnL>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467394039"/>
                  </a:ext>
                </a:extLst>
              </a:tr>
              <a:tr h="518873">
                <a:tc>
                  <a:txBody>
                    <a:bodyPr/>
                    <a:lstStyle/>
                    <a:p>
                      <a:pPr lvl="0">
                        <a:buNone/>
                      </a:pPr>
                      <a:r>
                        <a:rPr lang="en-GB" dirty="0">
                          <a:solidFill>
                            <a:schemeClr val="tx1"/>
                          </a:solidFill>
                        </a:rPr>
                        <a:t>Results / </a:t>
                      </a:r>
                      <a:r>
                        <a:rPr lang="en-GB" dirty="0" err="1">
                          <a:solidFill>
                            <a:schemeClr val="tx1"/>
                          </a:solidFill>
                        </a:rPr>
                        <a:t>Canlyniadau</a:t>
                      </a:r>
                      <a:r>
                        <a:rPr lang="en-GB" dirty="0">
                          <a:solidFill>
                            <a:schemeClr val="tx1"/>
                          </a:solidFill>
                        </a:rPr>
                        <a:t> </a:t>
                      </a:r>
                    </a:p>
                  </a:txBody>
                  <a:tcPr>
                    <a:lnR w="12700">
                      <a:solidFill>
                        <a:schemeClr val="tx1"/>
                      </a:solidFill>
                    </a:lnR>
                    <a:lnT w="12700">
                      <a:solidFill>
                        <a:schemeClr val="tx1"/>
                      </a:solidFill>
                    </a:lnT>
                    <a:lnB w="12700">
                      <a:solidFill>
                        <a:schemeClr val="tx1"/>
                      </a:solidFill>
                    </a:lnB>
                    <a:solidFill>
                      <a:schemeClr val="bg1"/>
                    </a:solidFill>
                  </a:tcPr>
                </a:tc>
                <a:tc>
                  <a:txBody>
                    <a:bodyPr/>
                    <a:lstStyle/>
                    <a:p>
                      <a:pPr lvl="0">
                        <a:buNone/>
                      </a:pPr>
                      <a:endParaRPr lang="en-GB">
                        <a:solidFill>
                          <a:schemeClr val="tx1"/>
                        </a:solidFill>
                      </a:endParaRPr>
                    </a:p>
                  </a:txBody>
                  <a:tcPr>
                    <a:lnL w="12700">
                      <a:solidFill>
                        <a:schemeClr val="tx1"/>
                      </a:solidFill>
                    </a:lnL>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914541274"/>
                  </a:ext>
                </a:extLst>
              </a:tr>
              <a:tr h="723839">
                <a:tc>
                  <a:txBody>
                    <a:bodyPr/>
                    <a:lstStyle/>
                    <a:p>
                      <a:pPr lvl="0">
                        <a:buNone/>
                      </a:pPr>
                      <a:r>
                        <a:rPr lang="en-GB" dirty="0">
                          <a:solidFill>
                            <a:schemeClr val="tx1"/>
                          </a:solidFill>
                        </a:rPr>
                        <a:t>Discussion/Conclusion </a:t>
                      </a:r>
                      <a:r>
                        <a:rPr lang="en-GB" dirty="0" err="1">
                          <a:solidFill>
                            <a:schemeClr val="tx1"/>
                          </a:solidFill>
                        </a:rPr>
                        <a:t>Trafodaeth</a:t>
                      </a:r>
                      <a:r>
                        <a:rPr lang="en-GB" dirty="0">
                          <a:solidFill>
                            <a:schemeClr val="tx1"/>
                          </a:solidFill>
                        </a:rPr>
                        <a:t>/</a:t>
                      </a:r>
                      <a:r>
                        <a:rPr lang="en-GB" dirty="0" err="1">
                          <a:solidFill>
                            <a:schemeClr val="tx1"/>
                          </a:solidFill>
                        </a:rPr>
                        <a:t>Casgliad</a:t>
                      </a:r>
                      <a:endParaRPr lang="en-GB" dirty="0">
                        <a:solidFill>
                          <a:schemeClr val="tx1"/>
                        </a:solidFill>
                      </a:endParaRPr>
                    </a:p>
                  </a:txBody>
                  <a:tcPr>
                    <a:lnR w="12700">
                      <a:solidFill>
                        <a:schemeClr val="tx1"/>
                      </a:solidFill>
                    </a:lnR>
                    <a:lnT w="12700">
                      <a:solidFill>
                        <a:schemeClr val="tx1"/>
                      </a:solidFill>
                    </a:lnT>
                    <a:solidFill>
                      <a:schemeClr val="bg1"/>
                    </a:solidFill>
                  </a:tcPr>
                </a:tc>
                <a:tc>
                  <a:txBody>
                    <a:bodyPr/>
                    <a:lstStyle/>
                    <a:p>
                      <a:pPr lvl="0">
                        <a:buNone/>
                      </a:pPr>
                      <a:endParaRPr lang="en-GB" dirty="0">
                        <a:solidFill>
                          <a:schemeClr val="tx1"/>
                        </a:solidFill>
                      </a:endParaRPr>
                    </a:p>
                  </a:txBody>
                  <a:tcPr>
                    <a:lnL w="12700">
                      <a:solidFill>
                        <a:schemeClr val="tx1"/>
                      </a:solidFill>
                    </a:lnL>
                    <a:lnT w="12700">
                      <a:solidFill>
                        <a:schemeClr val="tx1"/>
                      </a:solidFill>
                    </a:lnT>
                    <a:solidFill>
                      <a:schemeClr val="bg1"/>
                    </a:solidFill>
                  </a:tcPr>
                </a:tc>
                <a:extLst>
                  <a:ext uri="{0D108BD9-81ED-4DB2-BD59-A6C34878D82A}">
                    <a16:rowId xmlns:a16="http://schemas.microsoft.com/office/drawing/2014/main" val="2272437686"/>
                  </a:ext>
                </a:extLst>
              </a:tr>
            </a:tbl>
          </a:graphicData>
        </a:graphic>
      </p:graphicFrame>
      <p:sp>
        <p:nvSpPr>
          <p:cNvPr id="6" name="TextBox 5">
            <a:extLst>
              <a:ext uri="{FF2B5EF4-FFF2-40B4-BE49-F238E27FC236}">
                <a16:creationId xmlns:a16="http://schemas.microsoft.com/office/drawing/2014/main" id="{9CEDB699-8787-7CBE-2650-CB4DB6F1A4B0}"/>
              </a:ext>
            </a:extLst>
          </p:cNvPr>
          <p:cNvSpPr txBox="1"/>
          <p:nvPr/>
        </p:nvSpPr>
        <p:spPr>
          <a:xfrm>
            <a:off x="487680" y="1298448"/>
            <a:ext cx="114360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From an abstract you have found, determine key aspects of the study. </a:t>
            </a:r>
          </a:p>
          <a:p>
            <a:r>
              <a:rPr lang="en-GB" dirty="0">
                <a:cs typeface="Calibri"/>
              </a:rPr>
              <a:t>Read the abstract and complete the following table (Table 1.1) to pick out key points. </a:t>
            </a:r>
          </a:p>
        </p:txBody>
      </p:sp>
    </p:spTree>
    <p:extLst>
      <p:ext uri="{BB962C8B-B14F-4D97-AF65-F5344CB8AC3E}">
        <p14:creationId xmlns:p14="http://schemas.microsoft.com/office/powerpoint/2010/main" val="4057481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9F8AA-00EA-2899-00A1-38F26042954F}"/>
              </a:ext>
            </a:extLst>
          </p:cNvPr>
          <p:cNvSpPr>
            <a:spLocks noGrp="1"/>
          </p:cNvSpPr>
          <p:nvPr>
            <p:ph type="title"/>
          </p:nvPr>
        </p:nvSpPr>
        <p:spPr>
          <a:xfrm>
            <a:off x="639656" y="13474"/>
            <a:ext cx="10909640" cy="1249394"/>
          </a:xfrm>
        </p:spPr>
        <p:txBody>
          <a:bodyPr vert="horz" lIns="91440" tIns="45720" rIns="91440" bIns="45720" rtlCol="0" anchor="ctr">
            <a:normAutofit/>
          </a:bodyPr>
          <a:lstStyle/>
          <a:p>
            <a:pPr algn="ctr"/>
            <a:r>
              <a:rPr lang="en-US" sz="4100" dirty="0"/>
              <a:t>Structures of</a:t>
            </a:r>
            <a:r>
              <a:rPr lang="en-US" sz="4100" kern="1200" dirty="0">
                <a:latin typeface="+mj-lt"/>
                <a:ea typeface="+mj-ea"/>
                <a:cs typeface="+mj-cs"/>
              </a:rPr>
              <a:t> abstracts</a:t>
            </a:r>
            <a:r>
              <a:rPr lang="en-US" sz="4100" dirty="0"/>
              <a:t> </a:t>
            </a:r>
            <a:endParaRPr lang="en-US" sz="4100" kern="1200" dirty="0">
              <a:latin typeface="+mj-lt"/>
              <a:cs typeface="Calibri Light"/>
            </a:endParaRPr>
          </a:p>
        </p:txBody>
      </p:sp>
      <p:graphicFrame>
        <p:nvGraphicFramePr>
          <p:cNvPr id="5" name="Table 4">
            <a:extLst>
              <a:ext uri="{FF2B5EF4-FFF2-40B4-BE49-F238E27FC236}">
                <a16:creationId xmlns:a16="http://schemas.microsoft.com/office/drawing/2014/main" id="{05D87BD2-7A56-A9DB-79E5-154C1165D865}"/>
              </a:ext>
            </a:extLst>
          </p:cNvPr>
          <p:cNvGraphicFramePr>
            <a:graphicFrameLocks noGrp="1"/>
          </p:cNvGraphicFramePr>
          <p:nvPr>
            <p:extLst>
              <p:ext uri="{D42A27DB-BD31-4B8C-83A1-F6EECF244321}">
                <p14:modId xmlns:p14="http://schemas.microsoft.com/office/powerpoint/2010/main" val="2632000785"/>
              </p:ext>
            </p:extLst>
          </p:nvPr>
        </p:nvGraphicFramePr>
        <p:xfrm>
          <a:off x="639656" y="1635821"/>
          <a:ext cx="10799714" cy="3586357"/>
        </p:xfrm>
        <a:graphic>
          <a:graphicData uri="http://schemas.openxmlformats.org/drawingml/2006/table">
            <a:tbl>
              <a:tblPr firstRow="1" bandRow="1">
                <a:tableStyleId>{073A0DAA-6AF3-43AB-8588-CEC1D06C72B9}</a:tableStyleId>
              </a:tblPr>
              <a:tblGrid>
                <a:gridCol w="10799714">
                  <a:extLst>
                    <a:ext uri="{9D8B030D-6E8A-4147-A177-3AD203B41FA5}">
                      <a16:colId xmlns:a16="http://schemas.microsoft.com/office/drawing/2014/main" val="762924504"/>
                    </a:ext>
                  </a:extLst>
                </a:gridCol>
              </a:tblGrid>
              <a:tr h="464117">
                <a:tc>
                  <a:txBody>
                    <a:bodyPr/>
                    <a:lstStyle/>
                    <a:p>
                      <a:pPr lvl="0">
                        <a:buNone/>
                      </a:pPr>
                      <a:r>
                        <a:rPr lang="en-GB" sz="2100" b="1" i="0">
                          <a:solidFill>
                            <a:schemeClr val="tx1"/>
                          </a:solidFill>
                        </a:rPr>
                        <a:t>Title </a:t>
                      </a:r>
                      <a:r>
                        <a:rPr lang="en-GB" sz="2100" b="0" i="0">
                          <a:solidFill>
                            <a:schemeClr val="tx1"/>
                          </a:solidFill>
                        </a:rPr>
                        <a:t>– Clear &amp; Concise, but not too short as to leave the reader uninformed</a:t>
                      </a:r>
                      <a:endParaRPr lang="en-US" sz="2100"/>
                    </a:p>
                  </a:txBody>
                  <a:tcPr marL="105481" marR="105481" marT="52740" marB="52740">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635403732"/>
                  </a:ext>
                </a:extLst>
              </a:tr>
              <a:tr h="780560">
                <a:tc>
                  <a:txBody>
                    <a:bodyPr/>
                    <a:lstStyle/>
                    <a:p>
                      <a:r>
                        <a:rPr lang="en-GB" sz="2100" b="1" dirty="0">
                          <a:solidFill>
                            <a:schemeClr val="tx1"/>
                          </a:solidFill>
                        </a:rPr>
                        <a:t>Participants </a:t>
                      </a:r>
                      <a:r>
                        <a:rPr lang="en-GB" sz="2100" dirty="0">
                          <a:solidFill>
                            <a:schemeClr val="tx1"/>
                          </a:solidFill>
                        </a:rPr>
                        <a:t>– As many details as you can regarding participants. Usually presented in 1 or 2 sentences </a:t>
                      </a:r>
                    </a:p>
                  </a:txBody>
                  <a:tcPr marL="105481" marR="105481" marT="52740" marB="52740">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586001423"/>
                  </a:ext>
                </a:extLst>
              </a:tr>
              <a:tr h="780560">
                <a:tc>
                  <a:txBody>
                    <a:bodyPr/>
                    <a:lstStyle/>
                    <a:p>
                      <a:r>
                        <a:rPr lang="en-GB" sz="2100" b="1">
                          <a:solidFill>
                            <a:schemeClr val="tx1"/>
                          </a:solidFill>
                        </a:rPr>
                        <a:t>Methods </a:t>
                      </a:r>
                      <a:r>
                        <a:rPr lang="en-GB" sz="2100">
                          <a:solidFill>
                            <a:schemeClr val="tx1"/>
                          </a:solidFill>
                        </a:rPr>
                        <a:t>– The reader should get a good idea of what you have done. Protocols or measurements/</a:t>
                      </a:r>
                      <a:endParaRPr lang="en-GB" sz="2100" err="1">
                        <a:solidFill>
                          <a:schemeClr val="tx1"/>
                        </a:solidFill>
                      </a:endParaRPr>
                    </a:p>
                  </a:txBody>
                  <a:tcPr marL="105481" marR="105481" marT="52740" marB="52740">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467394039"/>
                  </a:ext>
                </a:extLst>
              </a:tr>
              <a:tr h="780560">
                <a:tc>
                  <a:txBody>
                    <a:bodyPr/>
                    <a:lstStyle/>
                    <a:p>
                      <a:pPr lvl="0">
                        <a:buNone/>
                      </a:pPr>
                      <a:r>
                        <a:rPr lang="en-GB" sz="2100" b="1">
                          <a:solidFill>
                            <a:schemeClr val="tx1"/>
                          </a:solidFill>
                        </a:rPr>
                        <a:t>Results </a:t>
                      </a:r>
                      <a:r>
                        <a:rPr lang="en-GB" sz="2100">
                          <a:solidFill>
                            <a:schemeClr val="tx1"/>
                          </a:solidFill>
                        </a:rPr>
                        <a:t>– Considered one of the important parts of an abstract – reader wants to know what has been found. Pick out most important findings!</a:t>
                      </a:r>
                    </a:p>
                  </a:txBody>
                  <a:tcPr marL="105481" marR="105481" marT="52740" marB="52740">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914541274"/>
                  </a:ext>
                </a:extLst>
              </a:tr>
              <a:tr h="780560">
                <a:tc>
                  <a:txBody>
                    <a:bodyPr/>
                    <a:lstStyle/>
                    <a:p>
                      <a:pPr lvl="0">
                        <a:buNone/>
                      </a:pPr>
                      <a:r>
                        <a:rPr lang="en-GB" sz="2100" b="1" dirty="0">
                          <a:solidFill>
                            <a:schemeClr val="tx1"/>
                          </a:solidFill>
                        </a:rPr>
                        <a:t>Conclusion </a:t>
                      </a:r>
                      <a:r>
                        <a:rPr lang="en-GB" sz="2100" dirty="0">
                          <a:solidFill>
                            <a:schemeClr val="tx1"/>
                          </a:solidFill>
                        </a:rPr>
                        <a:t>- Often a discussion component isn't included – not enough words to discuss results but the conclusion is used to present key findings</a:t>
                      </a:r>
                    </a:p>
                  </a:txBody>
                  <a:tcPr marL="105481" marR="105481" marT="52740" marB="52740">
                    <a:lnR w="12700">
                      <a:solidFill>
                        <a:schemeClr val="tx1"/>
                      </a:solidFill>
                    </a:lnR>
                    <a:lnT w="12700">
                      <a:solidFill>
                        <a:schemeClr val="tx1"/>
                      </a:solidFill>
                    </a:lnT>
                    <a:solidFill>
                      <a:schemeClr val="bg1"/>
                    </a:solidFill>
                  </a:tcPr>
                </a:tc>
                <a:extLst>
                  <a:ext uri="{0D108BD9-81ED-4DB2-BD59-A6C34878D82A}">
                    <a16:rowId xmlns:a16="http://schemas.microsoft.com/office/drawing/2014/main" val="2272437686"/>
                  </a:ext>
                </a:extLst>
              </a:tr>
            </a:tbl>
          </a:graphicData>
        </a:graphic>
      </p:graphicFrame>
    </p:spTree>
    <p:extLst>
      <p:ext uri="{BB962C8B-B14F-4D97-AF65-F5344CB8AC3E}">
        <p14:creationId xmlns:p14="http://schemas.microsoft.com/office/powerpoint/2010/main" val="3221305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DFC37-EC7A-19A3-32D7-A1005FBFA256}"/>
              </a:ext>
            </a:extLst>
          </p:cNvPr>
          <p:cNvSpPr>
            <a:spLocks noGrp="1"/>
          </p:cNvSpPr>
          <p:nvPr>
            <p:ph type="title"/>
          </p:nvPr>
        </p:nvSpPr>
        <p:spPr>
          <a:xfrm>
            <a:off x="479394" y="1070800"/>
            <a:ext cx="3939688" cy="5583126"/>
          </a:xfrm>
        </p:spPr>
        <p:txBody>
          <a:bodyPr>
            <a:normAutofit/>
          </a:bodyPr>
          <a:lstStyle/>
          <a:p>
            <a:pPr algn="r"/>
            <a:r>
              <a:rPr lang="en-GB" sz="5400" b="1" err="1">
                <a:cs typeface="Calibri Light"/>
              </a:rPr>
              <a:t>Nodweddion</a:t>
            </a:r>
            <a:r>
              <a:rPr lang="en-GB" sz="5400" b="1" dirty="0">
                <a:cs typeface="Calibri Light"/>
              </a:rPr>
              <a:t>  abstract</a:t>
            </a:r>
            <a:r>
              <a:rPr lang="en-GB" sz="8000" b="1" dirty="0">
                <a:cs typeface="Calibri Light"/>
              </a:rPr>
              <a:t> </a:t>
            </a:r>
          </a:p>
        </p:txBody>
      </p:sp>
      <p:graphicFrame>
        <p:nvGraphicFramePr>
          <p:cNvPr id="5" name="Content Placeholder 2">
            <a:extLst>
              <a:ext uri="{FF2B5EF4-FFF2-40B4-BE49-F238E27FC236}">
                <a16:creationId xmlns:a16="http://schemas.microsoft.com/office/drawing/2014/main" id="{AB82B92A-4D5B-9F42-7E9B-5DA502D26154}"/>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3298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84461-B433-2A87-7E2E-04A1E90D1014}"/>
              </a:ext>
            </a:extLst>
          </p:cNvPr>
          <p:cNvSpPr>
            <a:spLocks noGrp="1"/>
          </p:cNvSpPr>
          <p:nvPr>
            <p:ph type="title"/>
          </p:nvPr>
        </p:nvSpPr>
        <p:spPr>
          <a:xfrm>
            <a:off x="994610" y="0"/>
            <a:ext cx="10202779" cy="1190445"/>
          </a:xfrm>
        </p:spPr>
        <p:txBody>
          <a:bodyPr vert="horz" lIns="91440" tIns="45720" rIns="91440" bIns="45720" rtlCol="0" anchor="ctr">
            <a:normAutofit fontScale="90000"/>
          </a:bodyPr>
          <a:lstStyle/>
          <a:p>
            <a:pPr algn="ctr"/>
            <a:r>
              <a:rPr lang="en-US" b="1" dirty="0">
                <a:cs typeface="Calibri Light"/>
              </a:rPr>
              <a:t>Mae </a:t>
            </a:r>
            <a:r>
              <a:rPr lang="en-US" b="1" dirty="0" err="1">
                <a:cs typeface="Calibri Light"/>
              </a:rPr>
              <a:t>gan</a:t>
            </a:r>
            <a:r>
              <a:rPr lang="en-US" b="1" dirty="0">
                <a:cs typeface="Calibri Light"/>
              </a:rPr>
              <a:t> </a:t>
            </a:r>
            <a:r>
              <a:rPr lang="en-US" b="1" dirty="0" err="1">
                <a:cs typeface="Calibri Light"/>
              </a:rPr>
              <a:t>Chwaraeon</a:t>
            </a:r>
            <a:r>
              <a:rPr lang="en-US" b="1" dirty="0">
                <a:cs typeface="Calibri Light"/>
              </a:rPr>
              <a:t> Cymru </a:t>
            </a:r>
            <a:r>
              <a:rPr lang="en-US" b="1" dirty="0" err="1">
                <a:cs typeface="Calibri Light"/>
              </a:rPr>
              <a:t>nifer</a:t>
            </a:r>
            <a:r>
              <a:rPr lang="en-US" b="1" dirty="0">
                <a:cs typeface="Calibri Light"/>
              </a:rPr>
              <a:t> o rai </a:t>
            </a:r>
            <a:r>
              <a:rPr lang="en-US" b="1" dirty="0" err="1">
                <a:cs typeface="Calibri Light"/>
              </a:rPr>
              <a:t>syml</a:t>
            </a:r>
            <a:r>
              <a:rPr lang="en-US" b="1" dirty="0">
                <a:cs typeface="Calibri Light"/>
              </a:rPr>
              <a:t> </a:t>
            </a:r>
            <a:r>
              <a:rPr lang="en-US" b="1" dirty="0" err="1">
                <a:cs typeface="Calibri Light"/>
              </a:rPr>
              <a:t>medrwch</a:t>
            </a:r>
            <a:r>
              <a:rPr lang="en-US" b="1" dirty="0">
                <a:cs typeface="Calibri Light"/>
              </a:rPr>
              <a:t> </a:t>
            </a:r>
            <a:r>
              <a:rPr lang="en-US" b="1" dirty="0" err="1">
                <a:cs typeface="Calibri Light"/>
              </a:rPr>
              <a:t>ddarllen</a:t>
            </a:r>
            <a:endParaRPr lang="en-US" b="1" dirty="0"/>
          </a:p>
        </p:txBody>
      </p:sp>
      <p:pic>
        <p:nvPicPr>
          <p:cNvPr id="4" name="Content Placeholder 3" descr="A blue and red cover&#10;&#10;Description automatically generated">
            <a:extLst>
              <a:ext uri="{FF2B5EF4-FFF2-40B4-BE49-F238E27FC236}">
                <a16:creationId xmlns:a16="http://schemas.microsoft.com/office/drawing/2014/main" id="{3740F5AC-2DA3-ADD8-8778-DC17C56E106B}"/>
              </a:ext>
            </a:extLst>
          </p:cNvPr>
          <p:cNvPicPr>
            <a:picLocks noGrp="1" noChangeAspect="1"/>
          </p:cNvPicPr>
          <p:nvPr>
            <p:ph idx="1"/>
          </p:nvPr>
        </p:nvPicPr>
        <p:blipFill>
          <a:blip r:embed="rId3"/>
          <a:stretch>
            <a:fillRect/>
          </a:stretch>
        </p:blipFill>
        <p:spPr>
          <a:xfrm>
            <a:off x="753792" y="1257473"/>
            <a:ext cx="3247604" cy="4628551"/>
          </a:xfrm>
          <a:prstGeom prst="rect">
            <a:avLst/>
          </a:prstGeom>
        </p:spPr>
      </p:pic>
      <p:pic>
        <p:nvPicPr>
          <p:cNvPr id="5" name="Picture 4">
            <a:extLst>
              <a:ext uri="{FF2B5EF4-FFF2-40B4-BE49-F238E27FC236}">
                <a16:creationId xmlns:a16="http://schemas.microsoft.com/office/drawing/2014/main" id="{7689CEC3-58D9-3195-7266-C42BD640BD4F}"/>
              </a:ext>
            </a:extLst>
          </p:cNvPr>
          <p:cNvPicPr>
            <a:picLocks noChangeAspect="1"/>
          </p:cNvPicPr>
          <p:nvPr/>
        </p:nvPicPr>
        <p:blipFill>
          <a:blip r:embed="rId4"/>
          <a:stretch>
            <a:fillRect/>
          </a:stretch>
        </p:blipFill>
        <p:spPr>
          <a:xfrm>
            <a:off x="4427077" y="1257473"/>
            <a:ext cx="3256700" cy="4628551"/>
          </a:xfrm>
          <a:prstGeom prst="rect">
            <a:avLst/>
          </a:prstGeom>
        </p:spPr>
      </p:pic>
      <p:pic>
        <p:nvPicPr>
          <p:cNvPr id="6" name="Picture 5" descr="A list of information on a computer&#10;&#10;Description automatically generated">
            <a:extLst>
              <a:ext uri="{FF2B5EF4-FFF2-40B4-BE49-F238E27FC236}">
                <a16:creationId xmlns:a16="http://schemas.microsoft.com/office/drawing/2014/main" id="{E32FAA50-D964-4D1A-A420-CBC20288D785}"/>
              </a:ext>
            </a:extLst>
          </p:cNvPr>
          <p:cNvPicPr>
            <a:picLocks noChangeAspect="1"/>
          </p:cNvPicPr>
          <p:nvPr/>
        </p:nvPicPr>
        <p:blipFill>
          <a:blip r:embed="rId5"/>
          <a:stretch>
            <a:fillRect/>
          </a:stretch>
        </p:blipFill>
        <p:spPr>
          <a:xfrm>
            <a:off x="8069263" y="1257473"/>
            <a:ext cx="3353794" cy="4628551"/>
          </a:xfrm>
          <a:prstGeom prst="rect">
            <a:avLst/>
          </a:prstGeom>
          <a:effectLst/>
        </p:spPr>
      </p:pic>
    </p:spTree>
    <p:extLst>
      <p:ext uri="{BB962C8B-B14F-4D97-AF65-F5344CB8AC3E}">
        <p14:creationId xmlns:p14="http://schemas.microsoft.com/office/powerpoint/2010/main" val="2367506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ABEE55-23EB-3765-0037-CE5BA61B39AA}"/>
              </a:ext>
            </a:extLst>
          </p:cNvPr>
          <p:cNvSpPr>
            <a:spLocks noGrp="1"/>
          </p:cNvSpPr>
          <p:nvPr>
            <p:ph idx="1"/>
          </p:nvPr>
        </p:nvSpPr>
        <p:spPr>
          <a:xfrm>
            <a:off x="881538" y="987736"/>
            <a:ext cx="10515600" cy="4351338"/>
          </a:xfrm>
        </p:spPr>
        <p:txBody>
          <a:bodyPr vert="horz" lIns="91440" tIns="45720" rIns="91440" bIns="45720" rtlCol="0" anchor="t">
            <a:normAutofit/>
          </a:bodyPr>
          <a:lstStyle/>
          <a:p>
            <a:pPr marL="0" indent="0">
              <a:buNone/>
            </a:pPr>
            <a:r>
              <a:rPr lang="en-GB">
                <a:ea typeface="+mn-lt"/>
                <a:cs typeface="+mn-lt"/>
                <a:hlinkClick r:id="rId3"/>
              </a:rPr>
              <a:t>https://www.sport.wales/research-and-insight/understanding-the-needs-and-motivations-of-welsh-speaking-participants-and-families-living-in-rural-communities/</a:t>
            </a:r>
            <a:endParaRPr lang="en-GB">
              <a:ea typeface="+mn-lt"/>
              <a:cs typeface="+mn-lt"/>
            </a:endParaRPr>
          </a:p>
          <a:p>
            <a:endParaRPr lang="en-GB">
              <a:cs typeface="Calibri"/>
            </a:endParaRPr>
          </a:p>
        </p:txBody>
      </p:sp>
      <p:pic>
        <p:nvPicPr>
          <p:cNvPr id="4" name="Picture 3" descr="A screenshot of a website&#10;&#10;Description automatically generated">
            <a:extLst>
              <a:ext uri="{FF2B5EF4-FFF2-40B4-BE49-F238E27FC236}">
                <a16:creationId xmlns:a16="http://schemas.microsoft.com/office/drawing/2014/main" id="{D0BDAB63-C90C-038B-9BD1-34845EE6B33F}"/>
              </a:ext>
            </a:extLst>
          </p:cNvPr>
          <p:cNvPicPr>
            <a:picLocks noChangeAspect="1"/>
          </p:cNvPicPr>
          <p:nvPr/>
        </p:nvPicPr>
        <p:blipFill rotWithShape="1">
          <a:blip r:embed="rId4"/>
          <a:srcRect r="7750"/>
          <a:stretch/>
        </p:blipFill>
        <p:spPr>
          <a:xfrm>
            <a:off x="448056" y="2393094"/>
            <a:ext cx="5623561" cy="3449507"/>
          </a:xfrm>
          <a:prstGeom prst="rect">
            <a:avLst/>
          </a:prstGeom>
        </p:spPr>
      </p:pic>
      <p:pic>
        <p:nvPicPr>
          <p:cNvPr id="5" name="Picture 4" descr="A screenshot of a website&#10;&#10;Description automatically generated">
            <a:extLst>
              <a:ext uri="{FF2B5EF4-FFF2-40B4-BE49-F238E27FC236}">
                <a16:creationId xmlns:a16="http://schemas.microsoft.com/office/drawing/2014/main" id="{79BD563A-53CA-9CBD-9314-3B2EECAA317A}"/>
              </a:ext>
            </a:extLst>
          </p:cNvPr>
          <p:cNvPicPr>
            <a:picLocks noChangeAspect="1"/>
          </p:cNvPicPr>
          <p:nvPr/>
        </p:nvPicPr>
        <p:blipFill rotWithShape="1">
          <a:blip r:embed="rId5"/>
          <a:srcRect r="1750" b="-204"/>
          <a:stretch/>
        </p:blipFill>
        <p:spPr>
          <a:xfrm>
            <a:off x="6254496" y="2392409"/>
            <a:ext cx="5577841" cy="3453930"/>
          </a:xfrm>
          <a:prstGeom prst="rect">
            <a:avLst/>
          </a:prstGeom>
        </p:spPr>
      </p:pic>
    </p:spTree>
    <p:extLst>
      <p:ext uri="{BB962C8B-B14F-4D97-AF65-F5344CB8AC3E}">
        <p14:creationId xmlns:p14="http://schemas.microsoft.com/office/powerpoint/2010/main" val="1717601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C283-83E7-B2A8-45A8-9F5AD3B545B1}"/>
              </a:ext>
            </a:extLst>
          </p:cNvPr>
          <p:cNvSpPr>
            <a:spLocks noGrp="1"/>
          </p:cNvSpPr>
          <p:nvPr>
            <p:ph type="title"/>
          </p:nvPr>
        </p:nvSpPr>
        <p:spPr/>
        <p:txBody>
          <a:bodyPr/>
          <a:lstStyle/>
          <a:p>
            <a:r>
              <a:rPr lang="en-US" dirty="0" err="1">
                <a:cs typeface="Calibri Light"/>
              </a:rPr>
              <a:t>Tasg</a:t>
            </a:r>
            <a:endParaRPr lang="en-US" dirty="0" err="1"/>
          </a:p>
        </p:txBody>
      </p:sp>
      <p:sp>
        <p:nvSpPr>
          <p:cNvPr id="3" name="Content Placeholder 2">
            <a:extLst>
              <a:ext uri="{FF2B5EF4-FFF2-40B4-BE49-F238E27FC236}">
                <a16:creationId xmlns:a16="http://schemas.microsoft.com/office/drawing/2014/main" id="{44F40064-8FDA-63E5-6A57-60A9F77F3E1F}"/>
              </a:ext>
            </a:extLst>
          </p:cNvPr>
          <p:cNvSpPr>
            <a:spLocks noGrp="1"/>
          </p:cNvSpPr>
          <p:nvPr>
            <p:ph idx="1"/>
          </p:nvPr>
        </p:nvSpPr>
        <p:spPr/>
        <p:txBody>
          <a:bodyPr vert="horz" lIns="91440" tIns="45720" rIns="91440" bIns="45720" rtlCol="0" anchor="t">
            <a:normAutofit/>
          </a:bodyPr>
          <a:lstStyle/>
          <a:p>
            <a:r>
              <a:rPr lang="en-US" err="1">
                <a:cs typeface="Calibri"/>
              </a:rPr>
              <a:t>Chwiliwch</a:t>
            </a:r>
            <a:r>
              <a:rPr lang="en-US" dirty="0">
                <a:cs typeface="Calibri"/>
              </a:rPr>
              <a:t> un </a:t>
            </a:r>
            <a:r>
              <a:rPr lang="en-US" err="1">
                <a:cs typeface="Calibri"/>
              </a:rPr>
              <a:t>pwynt</a:t>
            </a:r>
            <a:r>
              <a:rPr lang="en-US" dirty="0">
                <a:cs typeface="Calibri"/>
              </a:rPr>
              <a:t> </a:t>
            </a:r>
            <a:r>
              <a:rPr lang="en-US" err="1">
                <a:cs typeface="Calibri"/>
              </a:rPr>
              <a:t>allweddol</a:t>
            </a:r>
            <a:r>
              <a:rPr lang="en-US" dirty="0">
                <a:cs typeface="Calibri"/>
              </a:rPr>
              <a:t> </a:t>
            </a:r>
            <a:r>
              <a:rPr lang="en-US" err="1">
                <a:cs typeface="Calibri"/>
              </a:rPr>
              <a:t>o'r</a:t>
            </a:r>
            <a:r>
              <a:rPr lang="en-US" dirty="0">
                <a:cs typeface="Calibri"/>
              </a:rPr>
              <a:t> </a:t>
            </a:r>
            <a:r>
              <a:rPr lang="en-US" err="1">
                <a:cs typeface="Calibri"/>
              </a:rPr>
              <a:t>adroddiad</a:t>
            </a:r>
            <a:endParaRPr lang="en-US" dirty="0">
              <a:cs typeface="Calibri"/>
            </a:endParaRPr>
          </a:p>
          <a:p>
            <a:r>
              <a:rPr lang="en-US" dirty="0" err="1">
                <a:cs typeface="Calibri"/>
              </a:rPr>
              <a:t>Ysgrifennwch</a:t>
            </a:r>
            <a:r>
              <a:rPr lang="en-US" dirty="0">
                <a:cs typeface="Calibri"/>
              </a:rPr>
              <a:t> </a:t>
            </a:r>
            <a:r>
              <a:rPr lang="en-US" dirty="0" err="1">
                <a:cs typeface="Calibri"/>
              </a:rPr>
              <a:t>mewn</a:t>
            </a:r>
            <a:r>
              <a:rPr lang="en-US" dirty="0">
                <a:cs typeface="Calibri"/>
              </a:rPr>
              <a:t> </a:t>
            </a:r>
            <a:r>
              <a:rPr lang="en-US" dirty="0" err="1">
                <a:cs typeface="Calibri"/>
              </a:rPr>
              <a:t>dyfyniad</a:t>
            </a:r>
            <a:endParaRPr lang="en-US" dirty="0">
              <a:cs typeface="Calibri"/>
            </a:endParaRPr>
          </a:p>
          <a:p>
            <a:r>
              <a:rPr lang="en-US" dirty="0" err="1">
                <a:cs typeface="Calibri"/>
              </a:rPr>
              <a:t>Ysgrifennwch</a:t>
            </a:r>
            <a:r>
              <a:rPr lang="en-US" dirty="0">
                <a:cs typeface="Calibri"/>
              </a:rPr>
              <a:t> </a:t>
            </a:r>
            <a:r>
              <a:rPr lang="en-US" dirty="0" err="1">
                <a:cs typeface="Calibri"/>
              </a:rPr>
              <a:t>yr</a:t>
            </a:r>
            <a:r>
              <a:rPr lang="en-US" dirty="0">
                <a:cs typeface="Calibri"/>
              </a:rPr>
              <a:t> un </a:t>
            </a:r>
            <a:r>
              <a:rPr lang="en-US" dirty="0" err="1">
                <a:cs typeface="Calibri"/>
              </a:rPr>
              <a:t>dyfyniad</a:t>
            </a:r>
            <a:r>
              <a:rPr lang="en-US" dirty="0">
                <a:cs typeface="Calibri"/>
              </a:rPr>
              <a:t> </a:t>
            </a:r>
            <a:r>
              <a:rPr lang="en-US" dirty="0" err="1">
                <a:cs typeface="Calibri"/>
              </a:rPr>
              <a:t>ond</a:t>
            </a:r>
            <a:r>
              <a:rPr lang="en-US" dirty="0">
                <a:cs typeface="Calibri"/>
              </a:rPr>
              <a:t> </a:t>
            </a:r>
            <a:r>
              <a:rPr lang="en-US" dirty="0" err="1">
                <a:cs typeface="Calibri"/>
              </a:rPr>
              <a:t>yn</a:t>
            </a:r>
            <a:r>
              <a:rPr lang="en-US" dirty="0">
                <a:cs typeface="Calibri"/>
              </a:rPr>
              <a:t> </a:t>
            </a:r>
            <a:r>
              <a:rPr lang="en-US" dirty="0" err="1">
                <a:cs typeface="Calibri"/>
              </a:rPr>
              <a:t>eich</a:t>
            </a:r>
            <a:r>
              <a:rPr lang="en-US" dirty="0">
                <a:cs typeface="Calibri"/>
              </a:rPr>
              <a:t> </a:t>
            </a:r>
            <a:r>
              <a:rPr lang="en-US" dirty="0" err="1">
                <a:cs typeface="Calibri"/>
              </a:rPr>
              <a:t>geiriau</a:t>
            </a:r>
            <a:r>
              <a:rPr lang="en-US" dirty="0">
                <a:cs typeface="Calibri"/>
              </a:rPr>
              <a:t> </a:t>
            </a:r>
            <a:r>
              <a:rPr lang="en-US" dirty="0" err="1">
                <a:cs typeface="Calibri"/>
              </a:rPr>
              <a:t>eich</a:t>
            </a:r>
            <a:r>
              <a:rPr lang="en-US" dirty="0">
                <a:cs typeface="Calibri"/>
              </a:rPr>
              <a:t> </a:t>
            </a:r>
            <a:r>
              <a:rPr lang="en-US" dirty="0" err="1">
                <a:cs typeface="Calibri"/>
              </a:rPr>
              <a:t>hun</a:t>
            </a:r>
            <a:endParaRPr lang="en-US" dirty="0">
              <a:cs typeface="Calibri"/>
            </a:endParaRPr>
          </a:p>
          <a:p>
            <a:r>
              <a:rPr lang="en-US" dirty="0" err="1">
                <a:cs typeface="Calibri"/>
              </a:rPr>
              <a:t>Ysgrifennwch</a:t>
            </a:r>
            <a:r>
              <a:rPr lang="en-US" dirty="0">
                <a:cs typeface="Calibri"/>
              </a:rPr>
              <a:t> </a:t>
            </a:r>
            <a:r>
              <a:rPr lang="en-US" dirty="0" err="1">
                <a:cs typeface="Calibri"/>
              </a:rPr>
              <a:t>fel</a:t>
            </a:r>
            <a:r>
              <a:rPr lang="en-US" dirty="0">
                <a:cs typeface="Calibri"/>
              </a:rPr>
              <a:t> </a:t>
            </a:r>
            <a:r>
              <a:rPr lang="en-US" dirty="0" err="1">
                <a:cs typeface="Calibri"/>
              </a:rPr>
              <a:t>byddai'n</a:t>
            </a:r>
            <a:r>
              <a:rPr lang="en-US" dirty="0">
                <a:cs typeface="Calibri"/>
              </a:rPr>
              <a:t> </a:t>
            </a:r>
            <a:r>
              <a:rPr lang="en-US" dirty="0" err="1">
                <a:cs typeface="Calibri"/>
              </a:rPr>
              <a:t>ymddangos</a:t>
            </a:r>
            <a:r>
              <a:rPr lang="en-US" dirty="0">
                <a:cs typeface="Calibri"/>
              </a:rPr>
              <a:t> </a:t>
            </a:r>
            <a:r>
              <a:rPr lang="en-US" dirty="0" err="1">
                <a:cs typeface="Calibri"/>
              </a:rPr>
              <a:t>yn</a:t>
            </a:r>
            <a:r>
              <a:rPr lang="en-US" dirty="0">
                <a:cs typeface="Calibri"/>
              </a:rPr>
              <a:t> </a:t>
            </a:r>
            <a:r>
              <a:rPr lang="en-US" dirty="0" err="1">
                <a:cs typeface="Calibri"/>
              </a:rPr>
              <a:t>eich</a:t>
            </a:r>
            <a:r>
              <a:rPr lang="en-US" dirty="0">
                <a:cs typeface="Calibri"/>
              </a:rPr>
              <a:t> </a:t>
            </a:r>
            <a:r>
              <a:rPr lang="en-US" dirty="0" err="1">
                <a:cs typeface="Calibri"/>
              </a:rPr>
              <a:t>rhestr</a:t>
            </a:r>
            <a:r>
              <a:rPr lang="en-US" dirty="0">
                <a:cs typeface="Calibri"/>
              </a:rPr>
              <a:t> </a:t>
            </a:r>
            <a:r>
              <a:rPr lang="en-US" dirty="0" err="1">
                <a:cs typeface="Calibri"/>
              </a:rPr>
              <a:t>cyfeirnodi</a:t>
            </a:r>
          </a:p>
        </p:txBody>
      </p:sp>
    </p:spTree>
    <p:extLst>
      <p:ext uri="{BB962C8B-B14F-4D97-AF65-F5344CB8AC3E}">
        <p14:creationId xmlns:p14="http://schemas.microsoft.com/office/powerpoint/2010/main" val="2264171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gled shot of pen on a graph">
            <a:extLst>
              <a:ext uri="{FF2B5EF4-FFF2-40B4-BE49-F238E27FC236}">
                <a16:creationId xmlns:a16="http://schemas.microsoft.com/office/drawing/2014/main" id="{EC1C3686-C65B-32ED-3F02-AAA84D0B0191}"/>
              </a:ext>
            </a:extLst>
          </p:cNvPr>
          <p:cNvPicPr>
            <a:picLocks noChangeAspect="1"/>
          </p:cNvPicPr>
          <p:nvPr/>
        </p:nvPicPr>
        <p:blipFill rotWithShape="1">
          <a:blip r:embed="rId3"/>
          <a:srcRect t="5390" r="-2" b="10213"/>
          <a:stretch/>
        </p:blipFill>
        <p:spPr>
          <a:xfrm>
            <a:off x="1" y="1"/>
            <a:ext cx="12192000" cy="6857999"/>
          </a:xfrm>
          <a:prstGeom prst="rect">
            <a:avLst/>
          </a:prstGeom>
        </p:spPr>
      </p:pic>
      <p:sp>
        <p:nvSpPr>
          <p:cNvPr id="2" name="Title 1">
            <a:extLst>
              <a:ext uri="{FF2B5EF4-FFF2-40B4-BE49-F238E27FC236}">
                <a16:creationId xmlns:a16="http://schemas.microsoft.com/office/drawing/2014/main" id="{753DA0B1-EE14-839F-C66D-F916ACAE192A}"/>
              </a:ext>
            </a:extLst>
          </p:cNvPr>
          <p:cNvSpPr>
            <a:spLocks noGrp="1"/>
          </p:cNvSpPr>
          <p:nvPr>
            <p:ph type="title"/>
          </p:nvPr>
        </p:nvSpPr>
        <p:spPr>
          <a:xfrm>
            <a:off x="4308164" y="667837"/>
            <a:ext cx="4775162" cy="1339382"/>
          </a:xfrm>
        </p:spPr>
        <p:txBody>
          <a:bodyPr>
            <a:normAutofit/>
          </a:bodyPr>
          <a:lstStyle/>
          <a:p>
            <a:pPr algn="ctr"/>
            <a:r>
              <a:rPr lang="en-GB" sz="3600" dirty="0">
                <a:cs typeface="Calibri Light"/>
              </a:rPr>
              <a:t>Summarise &amp; Reference</a:t>
            </a:r>
            <a:endParaRPr lang="en-GB" sz="3600" dirty="0"/>
          </a:p>
        </p:txBody>
      </p:sp>
      <p:sp>
        <p:nvSpPr>
          <p:cNvPr id="3" name="Content Placeholder 2">
            <a:extLst>
              <a:ext uri="{FF2B5EF4-FFF2-40B4-BE49-F238E27FC236}">
                <a16:creationId xmlns:a16="http://schemas.microsoft.com/office/drawing/2014/main" id="{92386C04-6546-C3DF-7AB5-428145CC286E}"/>
              </a:ext>
            </a:extLst>
          </p:cNvPr>
          <p:cNvSpPr>
            <a:spLocks noGrp="1"/>
          </p:cNvSpPr>
          <p:nvPr>
            <p:ph idx="1"/>
          </p:nvPr>
        </p:nvSpPr>
        <p:spPr>
          <a:xfrm>
            <a:off x="6695745" y="2410732"/>
            <a:ext cx="4458446" cy="3109740"/>
          </a:xfrm>
        </p:spPr>
        <p:txBody>
          <a:bodyPr vert="horz" lIns="91440" tIns="45720" rIns="91440" bIns="45720" rtlCol="0" anchor="ctr">
            <a:normAutofit/>
          </a:bodyPr>
          <a:lstStyle/>
          <a:p>
            <a:r>
              <a:rPr lang="en-GB" sz="2000" dirty="0">
                <a:cs typeface="Calibri"/>
              </a:rPr>
              <a:t>Write a quick summary of key information you found from the report you found </a:t>
            </a:r>
            <a:endParaRPr lang="en-US" sz="2000" dirty="0"/>
          </a:p>
          <a:p>
            <a:r>
              <a:rPr lang="en-GB" sz="2000" dirty="0">
                <a:cs typeface="Calibri"/>
              </a:rPr>
              <a:t>Bullet point the information</a:t>
            </a:r>
          </a:p>
          <a:p>
            <a:r>
              <a:rPr lang="en-GB" sz="2000" dirty="0">
                <a:cs typeface="Calibri"/>
              </a:rPr>
              <a:t>Cite the information accurately after your bullet points</a:t>
            </a:r>
          </a:p>
          <a:p>
            <a:r>
              <a:rPr lang="en-GB" sz="2000" dirty="0">
                <a:cs typeface="Calibri"/>
              </a:rPr>
              <a:t>Jot down the reference for your reference list</a:t>
            </a:r>
          </a:p>
        </p:txBody>
      </p:sp>
    </p:spTree>
    <p:extLst>
      <p:ext uri="{BB962C8B-B14F-4D97-AF65-F5344CB8AC3E}">
        <p14:creationId xmlns:p14="http://schemas.microsoft.com/office/powerpoint/2010/main" val="3040904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082FC-FDA1-9E4D-5A94-39890D3FD572}"/>
              </a:ext>
            </a:extLst>
          </p:cNvPr>
          <p:cNvSpPr>
            <a:spLocks noGrp="1"/>
          </p:cNvSpPr>
          <p:nvPr>
            <p:ph type="title"/>
          </p:nvPr>
        </p:nvSpPr>
        <p:spPr>
          <a:xfrm>
            <a:off x="761800" y="762001"/>
            <a:ext cx="5334197" cy="1708242"/>
          </a:xfrm>
        </p:spPr>
        <p:txBody>
          <a:bodyPr anchor="ctr">
            <a:normAutofit/>
          </a:bodyPr>
          <a:lstStyle/>
          <a:p>
            <a:r>
              <a:rPr lang="en-GB" sz="4000" dirty="0" err="1">
                <a:cs typeface="Calibri Light"/>
              </a:rPr>
              <a:t>Tasg</a:t>
            </a:r>
            <a:endParaRPr lang="en-GB" sz="4000" dirty="0"/>
          </a:p>
        </p:txBody>
      </p:sp>
      <p:sp>
        <p:nvSpPr>
          <p:cNvPr id="3" name="Content Placeholder 2">
            <a:extLst>
              <a:ext uri="{FF2B5EF4-FFF2-40B4-BE49-F238E27FC236}">
                <a16:creationId xmlns:a16="http://schemas.microsoft.com/office/drawing/2014/main" id="{65385F4B-9B51-A29E-A294-C468FBAC3C6D}"/>
              </a:ext>
            </a:extLst>
          </p:cNvPr>
          <p:cNvSpPr>
            <a:spLocks noGrp="1"/>
          </p:cNvSpPr>
          <p:nvPr>
            <p:ph idx="1"/>
          </p:nvPr>
        </p:nvSpPr>
        <p:spPr>
          <a:xfrm>
            <a:off x="761799" y="2109296"/>
            <a:ext cx="5334197" cy="3769835"/>
          </a:xfrm>
        </p:spPr>
        <p:txBody>
          <a:bodyPr vert="horz" lIns="91440" tIns="45720" rIns="91440" bIns="45720" rtlCol="0" anchor="ctr">
            <a:normAutofit lnSpcReduction="10000"/>
          </a:bodyPr>
          <a:lstStyle/>
          <a:p>
            <a:pPr marL="457200" indent="-457200">
              <a:spcBef>
                <a:spcPts val="0"/>
              </a:spcBef>
              <a:buAutoNum type="arabicPeriod"/>
            </a:pPr>
            <a:r>
              <a:rPr lang="en-GB" sz="2400" dirty="0" err="1">
                <a:highlight>
                  <a:srgbClr val="FFFF00"/>
                </a:highlight>
                <a:latin typeface="Calibri"/>
                <a:cs typeface="Arial"/>
              </a:rPr>
              <a:t>Chwiliwch</a:t>
            </a:r>
            <a:r>
              <a:rPr lang="en-GB" sz="2400" dirty="0">
                <a:highlight>
                  <a:srgbClr val="FFFF00"/>
                </a:highlight>
                <a:latin typeface="Calibri"/>
                <a:cs typeface="Arial"/>
              </a:rPr>
              <a:t> am </a:t>
            </a:r>
            <a:r>
              <a:rPr lang="en-GB" sz="2400" dirty="0" err="1">
                <a:highlight>
                  <a:srgbClr val="FFFF00"/>
                </a:highlight>
                <a:latin typeface="Calibri"/>
                <a:cs typeface="Arial"/>
              </a:rPr>
              <a:t>adroddiad</a:t>
            </a:r>
            <a:r>
              <a:rPr lang="en-GB" sz="2400" dirty="0">
                <a:highlight>
                  <a:srgbClr val="FFFF00"/>
                </a:highlight>
                <a:latin typeface="Calibri"/>
                <a:cs typeface="Arial"/>
              </a:rPr>
              <a:t> </a:t>
            </a:r>
            <a:r>
              <a:rPr lang="en-GB" sz="2400" dirty="0" err="1">
                <a:highlight>
                  <a:srgbClr val="FFFF00"/>
                </a:highlight>
                <a:latin typeface="Calibri"/>
                <a:cs typeface="Arial"/>
              </a:rPr>
              <a:t>yn</a:t>
            </a:r>
            <a:r>
              <a:rPr lang="en-GB" sz="2400" dirty="0">
                <a:highlight>
                  <a:srgbClr val="FFFF00"/>
                </a:highlight>
                <a:latin typeface="Calibri"/>
                <a:cs typeface="Arial"/>
              </a:rPr>
              <a:t> </a:t>
            </a:r>
            <a:r>
              <a:rPr lang="en-GB" sz="2400" dirty="0" err="1">
                <a:highlight>
                  <a:srgbClr val="FFFF00"/>
                </a:highlight>
                <a:latin typeface="Calibri"/>
                <a:cs typeface="Arial"/>
              </a:rPr>
              <a:t>eich</a:t>
            </a:r>
            <a:r>
              <a:rPr lang="en-GB" sz="2400" dirty="0">
                <a:highlight>
                  <a:srgbClr val="FFFF00"/>
                </a:highlight>
                <a:latin typeface="Calibri"/>
                <a:cs typeface="Arial"/>
              </a:rPr>
              <a:t> </a:t>
            </a:r>
            <a:r>
              <a:rPr lang="en-GB" sz="2400" dirty="0" err="1">
                <a:highlight>
                  <a:srgbClr val="FFFF00"/>
                </a:highlight>
                <a:latin typeface="Calibri"/>
                <a:cs typeface="Arial"/>
              </a:rPr>
              <a:t>maes</a:t>
            </a:r>
            <a:r>
              <a:rPr lang="en-GB" sz="2400" dirty="0">
                <a:highlight>
                  <a:srgbClr val="FFFF00"/>
                </a:highlight>
                <a:latin typeface="Calibri"/>
                <a:cs typeface="Arial"/>
              </a:rPr>
              <a:t> </a:t>
            </a:r>
            <a:r>
              <a:rPr lang="en-GB" sz="2400" dirty="0" err="1">
                <a:highlight>
                  <a:srgbClr val="FFFF00"/>
                </a:highlight>
                <a:latin typeface="Calibri"/>
                <a:cs typeface="Arial"/>
              </a:rPr>
              <a:t>dysgu</a:t>
            </a:r>
            <a:r>
              <a:rPr lang="en-GB" sz="2400" dirty="0">
                <a:highlight>
                  <a:srgbClr val="FFFF00"/>
                </a:highlight>
                <a:latin typeface="Calibri"/>
                <a:cs typeface="Arial"/>
              </a:rPr>
              <a:t>. </a:t>
            </a:r>
          </a:p>
          <a:p>
            <a:pPr marL="457200" indent="-457200">
              <a:spcBef>
                <a:spcPts val="0"/>
              </a:spcBef>
              <a:buAutoNum type="arabicPeriod"/>
            </a:pPr>
            <a:endParaRPr lang="en-GB" sz="2400" dirty="0">
              <a:highlight>
                <a:srgbClr val="FFFF00"/>
              </a:highlight>
              <a:latin typeface="Calibri"/>
              <a:cs typeface="Arial"/>
            </a:endParaRPr>
          </a:p>
          <a:p>
            <a:pPr marL="457200" indent="-457200">
              <a:spcBef>
                <a:spcPts val="0"/>
              </a:spcBef>
              <a:buAutoNum type="arabicPeriod"/>
            </a:pPr>
            <a:r>
              <a:rPr lang="en-GB" sz="2400" b="1" dirty="0" err="1">
                <a:latin typeface="Calibri"/>
                <a:cs typeface="Arial"/>
              </a:rPr>
              <a:t>Ar</a:t>
            </a:r>
            <a:r>
              <a:rPr lang="en-GB" sz="2400" b="1" dirty="0">
                <a:latin typeface="Calibri"/>
                <a:cs typeface="Arial"/>
              </a:rPr>
              <a:t> un </a:t>
            </a:r>
            <a:r>
              <a:rPr lang="en-GB" sz="2400" b="1" dirty="0" err="1">
                <a:latin typeface="Calibri"/>
                <a:cs typeface="Arial"/>
              </a:rPr>
              <a:t>ochr</a:t>
            </a:r>
            <a:r>
              <a:rPr lang="en-GB" sz="2400" b="1" dirty="0">
                <a:latin typeface="Calibri"/>
                <a:cs typeface="Arial"/>
              </a:rPr>
              <a:t> </a:t>
            </a:r>
            <a:r>
              <a:rPr lang="en-GB" sz="2400" b="1" dirty="0" err="1">
                <a:latin typeface="Calibri"/>
                <a:cs typeface="Arial"/>
              </a:rPr>
              <a:t>tudalen</a:t>
            </a:r>
            <a:r>
              <a:rPr lang="en-GB" sz="2400" b="1" dirty="0">
                <a:latin typeface="Calibri"/>
                <a:cs typeface="Arial"/>
              </a:rPr>
              <a:t> A4, </a:t>
            </a:r>
            <a:r>
              <a:rPr lang="en-GB" sz="2400" b="1" dirty="0" err="1">
                <a:latin typeface="Calibri"/>
                <a:cs typeface="Arial"/>
              </a:rPr>
              <a:t>creuwch</a:t>
            </a:r>
            <a:r>
              <a:rPr lang="en-GB" sz="2400" b="1" dirty="0">
                <a:latin typeface="Calibri"/>
                <a:cs typeface="Arial"/>
              </a:rPr>
              <a:t> </a:t>
            </a:r>
            <a:r>
              <a:rPr lang="en-GB" sz="2400" b="1" dirty="0" err="1">
                <a:latin typeface="Calibri"/>
                <a:cs typeface="Arial"/>
              </a:rPr>
              <a:t>boster</a:t>
            </a:r>
            <a:r>
              <a:rPr lang="en-GB" sz="2400" b="1" dirty="0">
                <a:latin typeface="Calibri"/>
                <a:cs typeface="Arial"/>
              </a:rPr>
              <a:t> </a:t>
            </a:r>
            <a:r>
              <a:rPr lang="en-GB" sz="2400" b="1" dirty="0" err="1">
                <a:latin typeface="Calibri"/>
                <a:cs typeface="Arial"/>
              </a:rPr>
              <a:t>sy’n</a:t>
            </a:r>
            <a:r>
              <a:rPr lang="en-GB" sz="2400" b="1" dirty="0">
                <a:latin typeface="Calibri"/>
                <a:cs typeface="Arial"/>
              </a:rPr>
              <a:t> </a:t>
            </a:r>
            <a:r>
              <a:rPr lang="en-GB" sz="2400" b="1" dirty="0" err="1">
                <a:latin typeface="Calibri"/>
                <a:cs typeface="Arial"/>
              </a:rPr>
              <a:t>nodi’r</a:t>
            </a:r>
            <a:r>
              <a:rPr lang="en-GB" sz="2400" b="1" dirty="0">
                <a:latin typeface="Calibri"/>
                <a:cs typeface="Arial"/>
              </a:rPr>
              <a:t> </a:t>
            </a:r>
            <a:r>
              <a:rPr lang="en-GB" sz="2400" b="1" dirty="0" err="1">
                <a:latin typeface="Calibri"/>
                <a:cs typeface="Arial"/>
              </a:rPr>
              <a:t>nodweddion</a:t>
            </a:r>
            <a:r>
              <a:rPr lang="en-GB" sz="2400" b="1" dirty="0">
                <a:latin typeface="Calibri"/>
                <a:cs typeface="Arial"/>
              </a:rPr>
              <a:t> a </a:t>
            </a:r>
            <a:r>
              <a:rPr lang="en-GB" sz="2400" b="1" dirty="0" err="1">
                <a:latin typeface="Calibri"/>
                <a:cs typeface="Arial"/>
              </a:rPr>
              <a:t>strwythur</a:t>
            </a:r>
            <a:r>
              <a:rPr lang="en-GB" sz="2400" b="1" dirty="0">
                <a:latin typeface="Calibri"/>
                <a:cs typeface="Arial"/>
              </a:rPr>
              <a:t> </a:t>
            </a:r>
            <a:r>
              <a:rPr lang="en-GB" sz="2400" b="1" dirty="0" err="1">
                <a:latin typeface="Calibri"/>
                <a:cs typeface="Arial"/>
              </a:rPr>
              <a:t>adroddiad</a:t>
            </a:r>
            <a:r>
              <a:rPr lang="en-GB" sz="2400" b="1" dirty="0">
                <a:latin typeface="Calibri"/>
                <a:cs typeface="Arial"/>
              </a:rPr>
              <a:t> </a:t>
            </a:r>
            <a:r>
              <a:rPr lang="en-GB" sz="2400" b="1" dirty="0" err="1">
                <a:latin typeface="Calibri"/>
                <a:cs typeface="Arial"/>
              </a:rPr>
              <a:t>academaidd</a:t>
            </a:r>
            <a:r>
              <a:rPr lang="en-GB" sz="2400" b="1" dirty="0">
                <a:latin typeface="Calibri"/>
                <a:cs typeface="Arial"/>
              </a:rPr>
              <a:t>. </a:t>
            </a:r>
          </a:p>
          <a:p>
            <a:pPr marL="457200" indent="-457200">
              <a:spcBef>
                <a:spcPts val="0"/>
              </a:spcBef>
              <a:buAutoNum type="arabicPeriod"/>
            </a:pPr>
            <a:endParaRPr lang="en-GB" sz="2400" b="1" dirty="0">
              <a:latin typeface="Calibri"/>
              <a:cs typeface="Arial"/>
            </a:endParaRPr>
          </a:p>
          <a:p>
            <a:pPr marL="457200" indent="-457200">
              <a:spcBef>
                <a:spcPts val="0"/>
              </a:spcBef>
              <a:buAutoNum type="arabicPeriod"/>
            </a:pPr>
            <a:r>
              <a:rPr lang="en-GB" sz="2400" dirty="0" err="1">
                <a:latin typeface="Calibri"/>
                <a:cs typeface="Arial"/>
              </a:rPr>
              <a:t>Adrodd</a:t>
            </a:r>
            <a:r>
              <a:rPr lang="en-GB" sz="2400" dirty="0">
                <a:latin typeface="Calibri"/>
                <a:cs typeface="Arial"/>
              </a:rPr>
              <a:t> </a:t>
            </a:r>
            <a:r>
              <a:rPr lang="en-GB" sz="2400" dirty="0" err="1">
                <a:latin typeface="Calibri"/>
                <a:cs typeface="Arial"/>
              </a:rPr>
              <a:t>nôl</a:t>
            </a:r>
            <a:r>
              <a:rPr lang="en-GB" sz="2400" dirty="0">
                <a:latin typeface="Calibri"/>
                <a:cs typeface="Arial"/>
              </a:rPr>
              <a:t> </a:t>
            </a:r>
            <a:r>
              <a:rPr lang="en-GB" sz="2400" dirty="0" err="1">
                <a:latin typeface="Calibri"/>
                <a:cs typeface="Arial"/>
              </a:rPr>
              <a:t>i’r</a:t>
            </a:r>
            <a:r>
              <a:rPr lang="en-GB" sz="2400" dirty="0">
                <a:latin typeface="Calibri"/>
                <a:cs typeface="Arial"/>
              </a:rPr>
              <a:t> </a:t>
            </a:r>
            <a:r>
              <a:rPr lang="en-GB" sz="2400" dirty="0" err="1">
                <a:latin typeface="Calibri"/>
                <a:cs typeface="Arial"/>
              </a:rPr>
              <a:t>dosbrarth</a:t>
            </a:r>
            <a:r>
              <a:rPr lang="en-GB" sz="2400" dirty="0">
                <a:latin typeface="Calibri"/>
                <a:cs typeface="Arial"/>
              </a:rPr>
              <a:t> – </a:t>
            </a:r>
            <a:r>
              <a:rPr lang="en-GB" sz="2400" dirty="0" err="1">
                <a:latin typeface="Calibri"/>
                <a:cs typeface="Arial"/>
              </a:rPr>
              <a:t>pwrpas</a:t>
            </a:r>
            <a:r>
              <a:rPr lang="en-GB" sz="2400" dirty="0">
                <a:latin typeface="Calibri"/>
                <a:cs typeface="Arial"/>
              </a:rPr>
              <a:t> a </a:t>
            </a:r>
            <a:r>
              <a:rPr lang="en-GB" sz="2400" dirty="0" err="1">
                <a:latin typeface="Calibri"/>
                <a:cs typeface="Arial"/>
              </a:rPr>
              <a:t>chynnwys</a:t>
            </a:r>
            <a:r>
              <a:rPr lang="en-GB" sz="2400" dirty="0">
                <a:latin typeface="Calibri"/>
                <a:cs typeface="Arial"/>
              </a:rPr>
              <a:t> un </a:t>
            </a:r>
            <a:r>
              <a:rPr lang="en-GB" sz="2400" dirty="0" err="1">
                <a:latin typeface="Calibri"/>
                <a:cs typeface="Arial"/>
              </a:rPr>
              <a:t>rhan</a:t>
            </a:r>
            <a:r>
              <a:rPr lang="en-GB" sz="2400" dirty="0">
                <a:latin typeface="Calibri"/>
                <a:cs typeface="Arial"/>
              </a:rPr>
              <a:t> </a:t>
            </a:r>
            <a:r>
              <a:rPr lang="en-GB" sz="2400" dirty="0" err="1">
                <a:latin typeface="Calibri"/>
                <a:cs typeface="Arial"/>
              </a:rPr>
              <a:t>o’ch</a:t>
            </a:r>
            <a:r>
              <a:rPr lang="en-GB" sz="2400" dirty="0">
                <a:latin typeface="Calibri"/>
                <a:cs typeface="Arial"/>
              </a:rPr>
              <a:t> </a:t>
            </a:r>
            <a:r>
              <a:rPr lang="en-GB" sz="2400" dirty="0" err="1">
                <a:latin typeface="Calibri"/>
                <a:cs typeface="Arial"/>
              </a:rPr>
              <a:t>adroddiad</a:t>
            </a:r>
            <a:r>
              <a:rPr lang="en-GB" sz="2400" dirty="0">
                <a:latin typeface="Calibri"/>
                <a:cs typeface="Arial"/>
              </a:rPr>
              <a:t> </a:t>
            </a:r>
            <a:r>
              <a:rPr lang="en-GB" sz="2400" dirty="0" err="1">
                <a:latin typeface="Calibri"/>
                <a:cs typeface="Arial"/>
              </a:rPr>
              <a:t>rydych</a:t>
            </a:r>
            <a:r>
              <a:rPr lang="en-GB" sz="2400" dirty="0">
                <a:latin typeface="Calibri"/>
                <a:cs typeface="Arial"/>
              </a:rPr>
              <a:t> </a:t>
            </a:r>
            <a:r>
              <a:rPr lang="en-GB" sz="2400" dirty="0" err="1">
                <a:latin typeface="Calibri"/>
                <a:cs typeface="Arial"/>
              </a:rPr>
              <a:t>wedi</a:t>
            </a:r>
            <a:r>
              <a:rPr lang="en-GB" sz="2400" dirty="0">
                <a:latin typeface="Calibri"/>
                <a:cs typeface="Arial"/>
              </a:rPr>
              <a:t> </a:t>
            </a:r>
            <a:r>
              <a:rPr lang="en-GB" sz="2400" dirty="0" err="1">
                <a:latin typeface="Calibri"/>
                <a:cs typeface="Arial"/>
              </a:rPr>
              <a:t>darllen</a:t>
            </a:r>
            <a:r>
              <a:rPr lang="en-GB" sz="2400" dirty="0">
                <a:latin typeface="Calibri"/>
                <a:cs typeface="Arial"/>
              </a:rPr>
              <a:t>. Sut </a:t>
            </a:r>
            <a:r>
              <a:rPr lang="en-GB" sz="2400" dirty="0" err="1">
                <a:latin typeface="Calibri"/>
                <a:cs typeface="Arial"/>
              </a:rPr>
              <a:t>mae’r</a:t>
            </a:r>
            <a:r>
              <a:rPr lang="en-GB" sz="2400" dirty="0">
                <a:latin typeface="Calibri"/>
                <a:cs typeface="Arial"/>
              </a:rPr>
              <a:t> un </a:t>
            </a:r>
            <a:r>
              <a:rPr lang="en-GB" sz="2400" dirty="0" err="1">
                <a:latin typeface="Calibri"/>
                <a:cs typeface="Arial"/>
              </a:rPr>
              <a:t>rhan</a:t>
            </a:r>
            <a:r>
              <a:rPr lang="en-GB" sz="2400" dirty="0">
                <a:latin typeface="Calibri"/>
                <a:cs typeface="Arial"/>
              </a:rPr>
              <a:t> </a:t>
            </a:r>
            <a:r>
              <a:rPr lang="en-GB" sz="2400" dirty="0" err="1">
                <a:latin typeface="Calibri"/>
                <a:cs typeface="Arial"/>
              </a:rPr>
              <a:t>yma’n</a:t>
            </a:r>
            <a:r>
              <a:rPr lang="en-GB" sz="2400" dirty="0">
                <a:latin typeface="Calibri"/>
                <a:cs typeface="Arial"/>
              </a:rPr>
              <a:t> </a:t>
            </a:r>
            <a:r>
              <a:rPr lang="en-GB" sz="2400" dirty="0" err="1">
                <a:latin typeface="Calibri"/>
                <a:cs typeface="Arial"/>
              </a:rPr>
              <a:t>cyfrannu</a:t>
            </a:r>
            <a:r>
              <a:rPr lang="en-GB" sz="2400" dirty="0">
                <a:latin typeface="Calibri"/>
                <a:cs typeface="Arial"/>
              </a:rPr>
              <a:t> </a:t>
            </a:r>
            <a:r>
              <a:rPr lang="en-GB" sz="2400" dirty="0" err="1">
                <a:latin typeface="Calibri"/>
                <a:cs typeface="Arial"/>
              </a:rPr>
              <a:t>tuag</a:t>
            </a:r>
            <a:r>
              <a:rPr lang="en-GB" sz="2400" dirty="0">
                <a:latin typeface="Calibri"/>
                <a:cs typeface="Arial"/>
              </a:rPr>
              <a:t> at </a:t>
            </a:r>
            <a:r>
              <a:rPr lang="en-GB" sz="2400" dirty="0" err="1">
                <a:latin typeface="Calibri"/>
                <a:cs typeface="Arial"/>
              </a:rPr>
              <a:t>strwythur</a:t>
            </a:r>
            <a:r>
              <a:rPr lang="en-GB" sz="2400" dirty="0">
                <a:latin typeface="Calibri"/>
                <a:cs typeface="Arial"/>
              </a:rPr>
              <a:t> </a:t>
            </a:r>
            <a:r>
              <a:rPr lang="en-GB" sz="2400" dirty="0" err="1">
                <a:latin typeface="Calibri"/>
                <a:cs typeface="Arial"/>
              </a:rPr>
              <a:t>yr</a:t>
            </a:r>
            <a:r>
              <a:rPr lang="en-GB" sz="2400" dirty="0">
                <a:latin typeface="Calibri"/>
                <a:cs typeface="Arial"/>
              </a:rPr>
              <a:t> </a:t>
            </a:r>
            <a:r>
              <a:rPr lang="en-GB" sz="2400" dirty="0" err="1">
                <a:latin typeface="Calibri"/>
                <a:cs typeface="Arial"/>
              </a:rPr>
              <a:t>holl</a:t>
            </a:r>
            <a:r>
              <a:rPr lang="en-GB" sz="2400" dirty="0">
                <a:latin typeface="Calibri"/>
                <a:cs typeface="Arial"/>
              </a:rPr>
              <a:t> </a:t>
            </a:r>
            <a:r>
              <a:rPr lang="en-GB" sz="2400" dirty="0" err="1">
                <a:latin typeface="Calibri"/>
                <a:cs typeface="Arial"/>
              </a:rPr>
              <a:t>adroddiad</a:t>
            </a:r>
            <a:r>
              <a:rPr lang="en-GB" sz="2400" dirty="0">
                <a:latin typeface="Calibri"/>
                <a:cs typeface="Arial"/>
              </a:rPr>
              <a:t>? </a:t>
            </a:r>
          </a:p>
        </p:txBody>
      </p:sp>
      <p:pic>
        <p:nvPicPr>
          <p:cNvPr id="5" name="Picture 4" descr="Multi-coloured paper-craft art">
            <a:extLst>
              <a:ext uri="{FF2B5EF4-FFF2-40B4-BE49-F238E27FC236}">
                <a16:creationId xmlns:a16="http://schemas.microsoft.com/office/drawing/2014/main" id="{457E20E0-C8D3-06A3-9630-C9C7017F34CF}"/>
              </a:ext>
            </a:extLst>
          </p:cNvPr>
          <p:cNvPicPr>
            <a:picLocks noChangeAspect="1"/>
          </p:cNvPicPr>
          <p:nvPr/>
        </p:nvPicPr>
        <p:blipFill rotWithShape="1">
          <a:blip r:embed="rId3"/>
          <a:srcRect l="25931" r="22309"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90141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0941E2E-A1EF-9641-8729-42AFEFD882D0}"/>
              </a:ext>
            </a:extLst>
          </p:cNvPr>
          <p:cNvSpPr>
            <a:spLocks noGrp="1"/>
          </p:cNvSpPr>
          <p:nvPr>
            <p:ph type="title"/>
          </p:nvPr>
        </p:nvSpPr>
        <p:spPr>
          <a:xfrm>
            <a:off x="609600" y="-811"/>
            <a:ext cx="11047335" cy="1143000"/>
          </a:xfrm>
        </p:spPr>
        <p:txBody>
          <a:bodyPr vert="horz" wrap="square" lIns="91440" tIns="45720" rIns="91440" bIns="45720" numCol="1" rtlCol="0" anchor="ctr" anchorCtr="0" compatLnSpc="1">
            <a:prstTxWarp prst="textNoShape">
              <a:avLst/>
            </a:prstTxWarp>
            <a:normAutofit/>
          </a:bodyPr>
          <a:lstStyle/>
          <a:p>
            <a:pPr algn="ctr">
              <a:defRPr/>
            </a:pPr>
            <a:r>
              <a:rPr lang="en-GB" sz="3900" dirty="0">
                <a:solidFill>
                  <a:schemeClr val="bg1"/>
                </a:solidFill>
                <a:effectLst>
                  <a:outerShdw blurRad="38100" dist="38100" dir="2700000" algn="tl">
                    <a:srgbClr val="DDDDDD"/>
                  </a:outerShdw>
                </a:effectLst>
              </a:rPr>
              <a:t>Characteristics of a report… / </a:t>
            </a:r>
            <a:r>
              <a:rPr lang="en-GB" sz="3900" dirty="0" err="1">
                <a:solidFill>
                  <a:schemeClr val="bg1"/>
                </a:solidFill>
                <a:effectLst>
                  <a:outerShdw blurRad="38100" dist="38100" dir="2700000" algn="tl">
                    <a:srgbClr val="DDDDDD"/>
                  </a:outerShdw>
                </a:effectLst>
              </a:rPr>
              <a:t>Nodweddion</a:t>
            </a:r>
            <a:r>
              <a:rPr lang="en-GB" sz="3900" dirty="0">
                <a:solidFill>
                  <a:schemeClr val="bg1"/>
                </a:solidFill>
                <a:effectLst>
                  <a:outerShdw blurRad="38100" dist="38100" dir="2700000" algn="tl">
                    <a:srgbClr val="DDDDDD"/>
                  </a:outerShdw>
                </a:effectLst>
              </a:rPr>
              <a:t> </a:t>
            </a:r>
            <a:r>
              <a:rPr lang="en-GB" sz="3900" dirty="0" err="1">
                <a:solidFill>
                  <a:schemeClr val="bg1"/>
                </a:solidFill>
                <a:effectLst>
                  <a:outerShdw blurRad="38100" dist="38100" dir="2700000" algn="tl">
                    <a:srgbClr val="DDDDDD"/>
                  </a:outerShdw>
                </a:effectLst>
              </a:rPr>
              <a:t>adroddiad</a:t>
            </a:r>
            <a:endParaRPr lang="en-GB" sz="3900" dirty="0">
              <a:solidFill>
                <a:schemeClr val="bg1"/>
              </a:solidFill>
              <a:effectLst>
                <a:outerShdw blurRad="38100" dist="38100" dir="2700000" algn="tl">
                  <a:srgbClr val="DDDDDD"/>
                </a:outerShdw>
              </a:effectLst>
              <a:cs typeface="Calibri Light"/>
            </a:endParaRPr>
          </a:p>
        </p:txBody>
      </p:sp>
      <p:sp>
        <p:nvSpPr>
          <p:cNvPr id="10" name="Content Placeholder 2">
            <a:extLst>
              <a:ext uri="{FF2B5EF4-FFF2-40B4-BE49-F238E27FC236}">
                <a16:creationId xmlns:a16="http://schemas.microsoft.com/office/drawing/2014/main" id="{AA6AF612-7DC3-CC30-C418-6EFAC4501CA8}"/>
              </a:ext>
            </a:extLst>
          </p:cNvPr>
          <p:cNvSpPr>
            <a:spLocks noGrp="1"/>
          </p:cNvSpPr>
          <p:nvPr>
            <p:ph sz="half" idx="1"/>
          </p:nvPr>
        </p:nvSpPr>
        <p:spPr>
          <a:xfrm>
            <a:off x="897774" y="1312344"/>
            <a:ext cx="5619173" cy="4664075"/>
          </a:xfrm>
        </p:spPr>
        <p:txBody>
          <a:bodyPr>
            <a:normAutofit/>
          </a:bodyPr>
          <a:lstStyle/>
          <a:p>
            <a:pPr marL="82550" indent="0">
              <a:buNone/>
            </a:pPr>
            <a:r>
              <a:rPr lang="en-GB" sz="2400" dirty="0"/>
              <a:t>Where an essay is continuous prose, a report is structured very differently.  Reports contain the following:</a:t>
            </a:r>
          </a:p>
          <a:p>
            <a:pPr marL="82550" indent="0"/>
            <a:r>
              <a:rPr lang="en-GB" sz="2400" dirty="0"/>
              <a:t>Sub-headings</a:t>
            </a:r>
          </a:p>
          <a:p>
            <a:pPr marL="82550" indent="0"/>
            <a:r>
              <a:rPr lang="en-GB" sz="2400" dirty="0"/>
              <a:t>Bullet points</a:t>
            </a:r>
          </a:p>
          <a:p>
            <a:pPr marL="82550" indent="0"/>
            <a:r>
              <a:rPr lang="en-GB" sz="2400" dirty="0"/>
              <a:t>Graphs</a:t>
            </a:r>
          </a:p>
          <a:p>
            <a:pPr marL="82550" indent="0"/>
            <a:r>
              <a:rPr lang="en-GB" sz="2400" dirty="0"/>
              <a:t>Charts</a:t>
            </a:r>
          </a:p>
          <a:p>
            <a:pPr marL="82550" indent="0"/>
            <a:r>
              <a:rPr lang="en-GB" sz="2400" dirty="0"/>
              <a:t>Tables</a:t>
            </a:r>
          </a:p>
          <a:p>
            <a:pPr marL="82550" indent="0"/>
            <a:r>
              <a:rPr lang="en-GB" sz="2400" dirty="0"/>
              <a:t>Diagrams</a:t>
            </a:r>
          </a:p>
          <a:p>
            <a:pPr marL="82550" indent="0"/>
            <a:r>
              <a:rPr lang="en-GB" sz="2400" dirty="0"/>
              <a:t>Illustrations</a:t>
            </a:r>
          </a:p>
          <a:p>
            <a:pPr marL="82550" indent="0"/>
            <a:endParaRPr lang="en-GB"/>
          </a:p>
        </p:txBody>
      </p:sp>
      <p:sp>
        <p:nvSpPr>
          <p:cNvPr id="11" name="Content Placeholder 3">
            <a:extLst>
              <a:ext uri="{FF2B5EF4-FFF2-40B4-BE49-F238E27FC236}">
                <a16:creationId xmlns:a16="http://schemas.microsoft.com/office/drawing/2014/main" id="{03B8F96E-1BF8-6EA9-442A-5C772A72CB0F}"/>
              </a:ext>
            </a:extLst>
          </p:cNvPr>
          <p:cNvSpPr txBox="1">
            <a:spLocks/>
          </p:cNvSpPr>
          <p:nvPr/>
        </p:nvSpPr>
        <p:spPr>
          <a:xfrm>
            <a:off x="6805121" y="1312344"/>
            <a:ext cx="4644217" cy="46640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2550" indent="0">
              <a:buFont typeface="Arial" panose="020B0604020202020204" pitchFamily="34" charset="0"/>
              <a:buNone/>
            </a:pPr>
            <a:r>
              <a:rPr lang="en-GB" sz="2400"/>
              <a:t>Mae </a:t>
            </a:r>
            <a:r>
              <a:rPr lang="en-GB" sz="2400" err="1"/>
              <a:t>traethawd</a:t>
            </a:r>
            <a:r>
              <a:rPr lang="en-GB" sz="2400"/>
              <a:t> ag </a:t>
            </a:r>
            <a:r>
              <a:rPr lang="en-GB" sz="2400" err="1"/>
              <a:t>adroddiad</a:t>
            </a:r>
            <a:r>
              <a:rPr lang="en-GB" sz="2400"/>
              <a:t> </a:t>
            </a:r>
            <a:r>
              <a:rPr lang="en-GB" sz="2400" err="1"/>
              <a:t>wedi</a:t>
            </a:r>
            <a:r>
              <a:rPr lang="en-GB" sz="2400"/>
              <a:t> </a:t>
            </a:r>
            <a:r>
              <a:rPr lang="en-GB" sz="2400" err="1"/>
              <a:t>strwythuro’n</a:t>
            </a:r>
            <a:r>
              <a:rPr lang="en-GB" sz="2400"/>
              <a:t> </a:t>
            </a:r>
            <a:r>
              <a:rPr lang="en-GB" sz="2400" err="1"/>
              <a:t>wahanol</a:t>
            </a:r>
            <a:r>
              <a:rPr lang="en-GB" sz="2400"/>
              <a:t>. </a:t>
            </a:r>
            <a:r>
              <a:rPr lang="en-GB" sz="2400" err="1"/>
              <a:t>Mewn</a:t>
            </a:r>
            <a:r>
              <a:rPr lang="en-GB" sz="2400"/>
              <a:t> </a:t>
            </a:r>
            <a:r>
              <a:rPr lang="en-GB" sz="2400" err="1"/>
              <a:t>adroddiad</a:t>
            </a:r>
            <a:r>
              <a:rPr lang="en-GB" sz="2400"/>
              <a:t> </a:t>
            </a:r>
            <a:r>
              <a:rPr lang="en-GB" sz="2400" err="1"/>
              <a:t>ceir</a:t>
            </a:r>
            <a:r>
              <a:rPr lang="en-GB" sz="2400"/>
              <a:t> : </a:t>
            </a:r>
          </a:p>
          <a:p>
            <a:pPr marL="82550" indent="0"/>
            <a:r>
              <a:rPr lang="en-GB" sz="2400"/>
              <a:t>Is-</a:t>
            </a:r>
            <a:r>
              <a:rPr lang="en-GB" sz="2400" err="1"/>
              <a:t>penawdau</a:t>
            </a:r>
            <a:endParaRPr lang="en-GB" sz="2400"/>
          </a:p>
          <a:p>
            <a:pPr marL="82550" indent="0"/>
            <a:r>
              <a:rPr lang="en-GB" sz="2400" err="1"/>
              <a:t>Pwyntiau</a:t>
            </a:r>
            <a:r>
              <a:rPr lang="en-GB" sz="2400"/>
              <a:t> </a:t>
            </a:r>
            <a:r>
              <a:rPr lang="en-GB" sz="2400" err="1"/>
              <a:t>bwled</a:t>
            </a:r>
            <a:endParaRPr lang="en-GB" sz="2400"/>
          </a:p>
          <a:p>
            <a:pPr marL="82550" indent="0"/>
            <a:r>
              <a:rPr lang="en-GB" sz="2400" err="1"/>
              <a:t>Graffiau</a:t>
            </a:r>
            <a:endParaRPr lang="en-GB" sz="2400"/>
          </a:p>
          <a:p>
            <a:pPr marL="82550" indent="0"/>
            <a:r>
              <a:rPr lang="en-GB" sz="2400" err="1"/>
              <a:t>Siartiau</a:t>
            </a:r>
            <a:endParaRPr lang="en-GB" sz="2400"/>
          </a:p>
          <a:p>
            <a:pPr marL="82550" indent="0"/>
            <a:r>
              <a:rPr lang="en-GB" sz="2400" err="1"/>
              <a:t>Byrddau</a:t>
            </a:r>
            <a:endParaRPr lang="en-GB" sz="2400"/>
          </a:p>
          <a:p>
            <a:pPr marL="82550" indent="0"/>
            <a:r>
              <a:rPr lang="en-GB" sz="2400" err="1"/>
              <a:t>Deiagramau</a:t>
            </a:r>
            <a:endParaRPr lang="en-GB" sz="2400"/>
          </a:p>
          <a:p>
            <a:pPr marL="82550" indent="0"/>
            <a:r>
              <a:rPr lang="en-GB" sz="2400" err="1"/>
              <a:t>Darluniau</a:t>
            </a:r>
            <a:r>
              <a:rPr lang="en-GB" sz="2400"/>
              <a:t> </a:t>
            </a:r>
          </a:p>
        </p:txBody>
      </p:sp>
    </p:spTree>
    <p:extLst>
      <p:ext uri="{BB962C8B-B14F-4D97-AF65-F5344CB8AC3E}">
        <p14:creationId xmlns:p14="http://schemas.microsoft.com/office/powerpoint/2010/main" val="3173479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DAD4F-76E9-4AB4-B506-01391247C471}"/>
              </a:ext>
            </a:extLst>
          </p:cNvPr>
          <p:cNvSpPr>
            <a:spLocks noGrp="1"/>
          </p:cNvSpPr>
          <p:nvPr>
            <p:ph type="title"/>
          </p:nvPr>
        </p:nvSpPr>
        <p:spPr>
          <a:xfrm>
            <a:off x="2020698" y="0"/>
            <a:ext cx="8101013" cy="1143000"/>
          </a:xfrm>
        </p:spPr>
        <p:txBody>
          <a:bodyPr vert="horz" wrap="square" lIns="91440" tIns="45720" rIns="91440" bIns="45720" numCol="1" rtlCol="0" anchor="ctr" anchorCtr="0" compatLnSpc="1">
            <a:prstTxWarp prst="textNoShape">
              <a:avLst/>
            </a:prstTxWarp>
            <a:normAutofit/>
          </a:bodyPr>
          <a:lstStyle/>
          <a:p>
            <a:pPr algn="ctr"/>
            <a:r>
              <a:rPr lang="en-GB" sz="3200">
                <a:solidFill>
                  <a:srgbClr val="FFFFFF"/>
                </a:solidFill>
                <a:effectLst>
                  <a:outerShdw blurRad="38100" dist="38100" dir="2700000" algn="tl">
                    <a:srgbClr val="DDDDDD"/>
                  </a:outerShdw>
                </a:effectLst>
              </a:rPr>
              <a:t>Structure of a Report / Strwythur Adroddiad</a:t>
            </a:r>
          </a:p>
        </p:txBody>
      </p:sp>
      <p:sp>
        <p:nvSpPr>
          <p:cNvPr id="3" name="Content Placeholder 2">
            <a:extLst>
              <a:ext uri="{FF2B5EF4-FFF2-40B4-BE49-F238E27FC236}">
                <a16:creationId xmlns:a16="http://schemas.microsoft.com/office/drawing/2014/main" id="{BC6B419C-D408-BABC-DD16-D386E15D5EC7}"/>
              </a:ext>
            </a:extLst>
          </p:cNvPr>
          <p:cNvSpPr>
            <a:spLocks noGrp="1"/>
          </p:cNvSpPr>
          <p:nvPr>
            <p:ph sz="half" idx="1"/>
          </p:nvPr>
        </p:nvSpPr>
        <p:spPr>
          <a:xfrm>
            <a:off x="497997" y="1057656"/>
            <a:ext cx="5363584" cy="4869561"/>
          </a:xfrm>
        </p:spPr>
        <p:txBody>
          <a:bodyPr vert="horz" lIns="91440" tIns="45720" rIns="91440" bIns="45720" rtlCol="0" anchor="t">
            <a:normAutofit/>
          </a:bodyPr>
          <a:lstStyle/>
          <a:p>
            <a:pPr>
              <a:lnSpc>
                <a:spcPct val="80000"/>
              </a:lnSpc>
              <a:buNone/>
            </a:pPr>
            <a:r>
              <a:rPr lang="en-GB" sz="2000" dirty="0"/>
              <a:t>Title Page</a:t>
            </a:r>
            <a:endParaRPr lang="en-US" dirty="0">
              <a:cs typeface="Calibri" panose="020F0502020204030204"/>
            </a:endParaRPr>
          </a:p>
          <a:p>
            <a:pPr>
              <a:lnSpc>
                <a:spcPct val="80000"/>
              </a:lnSpc>
              <a:buNone/>
            </a:pPr>
            <a:r>
              <a:rPr lang="en-GB" sz="2000" dirty="0"/>
              <a:t>Contents Page</a:t>
            </a:r>
            <a:endParaRPr lang="en-GB" sz="2000" dirty="0">
              <a:cs typeface="Calibri" panose="020F0502020204030204"/>
            </a:endParaRPr>
          </a:p>
          <a:p>
            <a:pPr>
              <a:lnSpc>
                <a:spcPct val="80000"/>
              </a:lnSpc>
              <a:buNone/>
            </a:pPr>
            <a:r>
              <a:rPr lang="en-GB" sz="2000" dirty="0"/>
              <a:t>Executive Summary (or Abstract)</a:t>
            </a:r>
            <a:endParaRPr lang="en-GB" sz="2000" dirty="0">
              <a:cs typeface="Calibri" panose="020F0502020204030204"/>
            </a:endParaRPr>
          </a:p>
          <a:p>
            <a:pPr>
              <a:lnSpc>
                <a:spcPct val="80000"/>
              </a:lnSpc>
              <a:buAutoNum type="arabicPeriod"/>
            </a:pPr>
            <a:r>
              <a:rPr lang="en-GB" sz="2000" dirty="0"/>
              <a:t>Introduction</a:t>
            </a:r>
            <a:endParaRPr lang="en-GB" sz="2000" dirty="0">
              <a:cs typeface="Calibri" panose="020F0502020204030204"/>
            </a:endParaRPr>
          </a:p>
          <a:p>
            <a:pPr>
              <a:lnSpc>
                <a:spcPct val="80000"/>
              </a:lnSpc>
              <a:buAutoNum type="arabicPeriod"/>
            </a:pPr>
            <a:r>
              <a:rPr lang="en-GB" sz="2000" dirty="0"/>
              <a:t>Literature review</a:t>
            </a:r>
            <a:endParaRPr lang="en-GB" sz="2000" dirty="0">
              <a:cs typeface="Calibri" panose="020F0502020204030204"/>
            </a:endParaRPr>
          </a:p>
          <a:p>
            <a:pPr>
              <a:lnSpc>
                <a:spcPct val="80000"/>
              </a:lnSpc>
              <a:buAutoNum type="arabicPeriod"/>
            </a:pPr>
            <a:r>
              <a:rPr lang="en-GB" sz="2000" dirty="0"/>
              <a:t>Methodology</a:t>
            </a:r>
            <a:endParaRPr lang="en-GB" sz="2000" dirty="0">
              <a:cs typeface="Calibri" panose="020F0502020204030204"/>
            </a:endParaRPr>
          </a:p>
          <a:p>
            <a:pPr>
              <a:lnSpc>
                <a:spcPct val="80000"/>
              </a:lnSpc>
              <a:buAutoNum type="arabicPeriod"/>
            </a:pPr>
            <a:r>
              <a:rPr lang="en-GB" sz="2000" dirty="0"/>
              <a:t>Main Findings/results</a:t>
            </a:r>
            <a:endParaRPr lang="en-GB" sz="2000" dirty="0">
              <a:cs typeface="Calibri" panose="020F0502020204030204"/>
            </a:endParaRPr>
          </a:p>
          <a:p>
            <a:pPr>
              <a:lnSpc>
                <a:spcPct val="80000"/>
              </a:lnSpc>
              <a:buAutoNum type="arabicPeriod"/>
            </a:pPr>
            <a:r>
              <a:rPr lang="en-GB" sz="2000" dirty="0"/>
              <a:t>Conclusions</a:t>
            </a:r>
            <a:endParaRPr lang="en-GB" sz="2000" dirty="0">
              <a:cs typeface="Calibri" panose="020F0502020204030204"/>
            </a:endParaRPr>
          </a:p>
          <a:p>
            <a:pPr>
              <a:lnSpc>
                <a:spcPct val="80000"/>
              </a:lnSpc>
              <a:buAutoNum type="arabicPeriod"/>
            </a:pPr>
            <a:r>
              <a:rPr lang="en-GB" sz="2000" dirty="0"/>
              <a:t>Recommendations</a:t>
            </a:r>
            <a:endParaRPr lang="en-GB" sz="2000" dirty="0">
              <a:cs typeface="Calibri" panose="020F0502020204030204"/>
            </a:endParaRPr>
          </a:p>
          <a:p>
            <a:pPr>
              <a:lnSpc>
                <a:spcPct val="80000"/>
              </a:lnSpc>
              <a:buAutoNum type="arabicPeriod"/>
            </a:pPr>
            <a:r>
              <a:rPr lang="en-GB" sz="2000" dirty="0"/>
              <a:t>Reference List</a:t>
            </a:r>
            <a:endParaRPr lang="en-GB" sz="2000" dirty="0">
              <a:cs typeface="Calibri" panose="020F0502020204030204"/>
            </a:endParaRPr>
          </a:p>
          <a:p>
            <a:pPr>
              <a:lnSpc>
                <a:spcPct val="80000"/>
              </a:lnSpc>
              <a:buAutoNum type="arabicPeriod"/>
            </a:pPr>
            <a:r>
              <a:rPr lang="en-GB" sz="2000" dirty="0"/>
              <a:t>Appendices</a:t>
            </a:r>
          </a:p>
          <a:p>
            <a:pPr marL="0" indent="0">
              <a:lnSpc>
                <a:spcPct val="80000"/>
              </a:lnSpc>
              <a:buNone/>
            </a:pPr>
            <a:r>
              <a:rPr lang="en-GB" sz="2000" dirty="0"/>
              <a:t>If ever writing a report like this, your module lecturer will explain each section. </a:t>
            </a:r>
            <a:endParaRPr lang="en-GB" sz="2000">
              <a:cs typeface="Calibri" panose="020F0502020204030204"/>
            </a:endParaRPr>
          </a:p>
        </p:txBody>
      </p:sp>
      <p:sp>
        <p:nvSpPr>
          <p:cNvPr id="4" name="Content Placeholder 3">
            <a:extLst>
              <a:ext uri="{FF2B5EF4-FFF2-40B4-BE49-F238E27FC236}">
                <a16:creationId xmlns:a16="http://schemas.microsoft.com/office/drawing/2014/main" id="{53CCF898-D2B0-8145-D256-6CD624A21C7C}"/>
              </a:ext>
            </a:extLst>
          </p:cNvPr>
          <p:cNvSpPr txBox="1">
            <a:spLocks/>
          </p:cNvSpPr>
          <p:nvPr/>
        </p:nvSpPr>
        <p:spPr>
          <a:xfrm>
            <a:off x="6412992" y="1057656"/>
            <a:ext cx="5280244" cy="4742434"/>
          </a:xfrm>
          <a:prstGeom prst="rect">
            <a:avLst/>
          </a:prstGeom>
        </p:spPr>
        <p:txBody>
          <a:bodyPr lIns="91440" tIns="45720" rIns="91440" bIns="4572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2550" indent="0">
              <a:buNone/>
            </a:pPr>
            <a:r>
              <a:rPr lang="en-GB" sz="2000" dirty="0"/>
              <a:t>Tudalen </a:t>
            </a:r>
            <a:r>
              <a:rPr lang="en-GB" sz="2000" dirty="0" err="1"/>
              <a:t>blaen</a:t>
            </a:r>
            <a:r>
              <a:rPr lang="en-GB" sz="2000" dirty="0"/>
              <a:t>  - </a:t>
            </a:r>
            <a:r>
              <a:rPr lang="en-GB" sz="2000" dirty="0" err="1"/>
              <a:t>teitl</a:t>
            </a:r>
            <a:endParaRPr lang="en-GB" sz="2000">
              <a:cs typeface="Calibri" panose="020F0502020204030204"/>
            </a:endParaRPr>
          </a:p>
          <a:p>
            <a:pPr marL="82550" indent="0">
              <a:buFont typeface="Arial" panose="020B0604020202020204" pitchFamily="34" charset="0"/>
              <a:buNone/>
            </a:pPr>
            <a:r>
              <a:rPr lang="en-GB" sz="2000" dirty="0"/>
              <a:t>Tudalen </a:t>
            </a:r>
            <a:r>
              <a:rPr lang="en-GB" sz="2000" dirty="0" err="1"/>
              <a:t>cynnwys</a:t>
            </a:r>
            <a:endParaRPr lang="en-GB" sz="2000">
              <a:cs typeface="Calibri" panose="020F0502020204030204"/>
            </a:endParaRPr>
          </a:p>
          <a:p>
            <a:pPr marL="82550" indent="0">
              <a:buFont typeface="Arial" panose="020B0604020202020204" pitchFamily="34" charset="0"/>
              <a:buNone/>
            </a:pPr>
            <a:r>
              <a:rPr lang="en-GB" sz="2000" err="1"/>
              <a:t>Crynodeb</a:t>
            </a:r>
            <a:endParaRPr lang="en-GB" sz="2000"/>
          </a:p>
          <a:p>
            <a:pPr marL="82550" indent="0">
              <a:buFont typeface="Wingdings 2" pitchFamily="-112" charset="2"/>
              <a:buAutoNum type="arabicPeriod"/>
            </a:pPr>
            <a:r>
              <a:rPr lang="en-GB" sz="2000" err="1"/>
              <a:t>Cyflwyniad</a:t>
            </a:r>
            <a:endParaRPr lang="en-GB" sz="2000"/>
          </a:p>
          <a:p>
            <a:pPr marL="82550" indent="0">
              <a:buFont typeface="Wingdings 2" pitchFamily="-112" charset="2"/>
              <a:buAutoNum type="arabicPeriod"/>
            </a:pPr>
            <a:r>
              <a:rPr lang="en-GB" sz="2000" dirty="0" err="1"/>
              <a:t>Adolygiad</a:t>
            </a:r>
            <a:r>
              <a:rPr lang="en-GB" sz="2000" dirty="0"/>
              <a:t> </a:t>
            </a:r>
            <a:r>
              <a:rPr lang="en-GB" sz="2000" dirty="0" err="1"/>
              <a:t>llyfryddiaeth</a:t>
            </a:r>
            <a:endParaRPr lang="en-GB" sz="2000">
              <a:cs typeface="Calibri" panose="020F0502020204030204"/>
            </a:endParaRPr>
          </a:p>
          <a:p>
            <a:pPr marL="82550" indent="0">
              <a:buFont typeface="Wingdings 2" pitchFamily="-112" charset="2"/>
              <a:buAutoNum type="arabicPeriod"/>
            </a:pPr>
            <a:r>
              <a:rPr lang="en-GB" sz="2000" err="1"/>
              <a:t>Methodoleg</a:t>
            </a:r>
            <a:endParaRPr lang="en-GB" sz="2000"/>
          </a:p>
          <a:p>
            <a:pPr marL="82550" indent="0">
              <a:buFont typeface="Wingdings 2" pitchFamily="-112" charset="2"/>
              <a:buAutoNum type="arabicPeriod"/>
            </a:pPr>
            <a:r>
              <a:rPr lang="en-GB" sz="2000" dirty="0" err="1"/>
              <a:t>Prif</a:t>
            </a:r>
            <a:r>
              <a:rPr lang="en-GB" sz="2000" dirty="0"/>
              <a:t> </a:t>
            </a:r>
            <a:r>
              <a:rPr lang="en-GB" sz="2000" dirty="0" err="1"/>
              <a:t>Ganlyniadau</a:t>
            </a:r>
            <a:endParaRPr lang="en-GB" sz="2000">
              <a:cs typeface="Calibri" panose="020F0502020204030204"/>
            </a:endParaRPr>
          </a:p>
          <a:p>
            <a:pPr marL="82550" indent="0">
              <a:buFont typeface="Wingdings 2" pitchFamily="-112" charset="2"/>
              <a:buAutoNum type="arabicPeriod"/>
            </a:pPr>
            <a:r>
              <a:rPr lang="en-GB" sz="2000" err="1"/>
              <a:t>Casgliadau</a:t>
            </a:r>
            <a:endParaRPr lang="en-GB" sz="2000"/>
          </a:p>
          <a:p>
            <a:pPr marL="82550" indent="0">
              <a:buFont typeface="Wingdings 2" pitchFamily="-112" charset="2"/>
              <a:buAutoNum type="arabicPeriod"/>
            </a:pPr>
            <a:r>
              <a:rPr lang="en-GB" sz="2000" err="1"/>
              <a:t>Argymhellion</a:t>
            </a:r>
            <a:endParaRPr lang="en-GB" sz="2000"/>
          </a:p>
          <a:p>
            <a:pPr marL="82550" indent="0">
              <a:buFont typeface="Wingdings 2" pitchFamily="-112" charset="2"/>
              <a:buAutoNum type="arabicPeriod"/>
            </a:pPr>
            <a:r>
              <a:rPr lang="en-GB" sz="2000" dirty="0" err="1"/>
              <a:t>Rhestr</a:t>
            </a:r>
            <a:r>
              <a:rPr lang="en-GB" sz="2000" dirty="0"/>
              <a:t> </a:t>
            </a:r>
            <a:r>
              <a:rPr lang="en-GB" sz="2000" dirty="0" err="1"/>
              <a:t>Cyfeirnodi</a:t>
            </a:r>
            <a:endParaRPr lang="en-GB" sz="2000">
              <a:cs typeface="Calibri" panose="020F0502020204030204"/>
            </a:endParaRPr>
          </a:p>
          <a:p>
            <a:pPr marL="82550" indent="0">
              <a:buFont typeface="Wingdings 2" pitchFamily="-112" charset="2"/>
              <a:buAutoNum type="arabicPeriod"/>
            </a:pPr>
            <a:r>
              <a:rPr lang="en-GB" sz="2000" dirty="0" err="1"/>
              <a:t>Atodiadau</a:t>
            </a:r>
            <a:r>
              <a:rPr lang="en-GB" sz="2000" dirty="0"/>
              <a:t> </a:t>
            </a:r>
            <a:endParaRPr lang="en-GB" sz="2000" dirty="0">
              <a:cs typeface="Calibri"/>
            </a:endParaRPr>
          </a:p>
          <a:p>
            <a:pPr marL="82550" indent="0">
              <a:buNone/>
            </a:pPr>
            <a:r>
              <a:rPr lang="en-GB" sz="2000" dirty="0"/>
              <a:t>Pan </a:t>
            </a:r>
            <a:r>
              <a:rPr lang="en-GB" sz="2000" dirty="0" err="1"/>
              <a:t>yn</a:t>
            </a:r>
            <a:r>
              <a:rPr lang="en-GB" sz="2000" dirty="0"/>
              <a:t> </a:t>
            </a:r>
            <a:r>
              <a:rPr lang="en-GB" sz="2000" dirty="0" err="1"/>
              <a:t>ysgrifennu</a:t>
            </a:r>
            <a:r>
              <a:rPr lang="en-GB" sz="2000" dirty="0"/>
              <a:t> </a:t>
            </a:r>
            <a:r>
              <a:rPr lang="en-GB" sz="2000" dirty="0" err="1"/>
              <a:t>adroddiad</a:t>
            </a:r>
            <a:r>
              <a:rPr lang="en-GB" sz="2000" dirty="0"/>
              <a:t>, </a:t>
            </a:r>
            <a:r>
              <a:rPr lang="en-GB" sz="2000" dirty="0" err="1"/>
              <a:t>bydd</a:t>
            </a:r>
            <a:r>
              <a:rPr lang="en-GB" sz="2000" dirty="0"/>
              <a:t> </a:t>
            </a:r>
            <a:r>
              <a:rPr lang="en-GB" sz="2000" dirty="0" err="1"/>
              <a:t>eich</a:t>
            </a:r>
            <a:r>
              <a:rPr lang="en-GB" sz="2000" dirty="0"/>
              <a:t> </a:t>
            </a:r>
            <a:r>
              <a:rPr lang="en-GB" sz="2000" dirty="0" err="1"/>
              <a:t>ddarlithydd</a:t>
            </a:r>
            <a:r>
              <a:rPr lang="en-GB" sz="2000" dirty="0"/>
              <a:t> </a:t>
            </a:r>
            <a:r>
              <a:rPr lang="en-GB" sz="2000" dirty="0" err="1"/>
              <a:t>yn</a:t>
            </a:r>
            <a:r>
              <a:rPr lang="en-GB" sz="2000" dirty="0"/>
              <a:t> </a:t>
            </a:r>
            <a:r>
              <a:rPr lang="en-GB" sz="2000" dirty="0" err="1"/>
              <a:t>egluro</a:t>
            </a:r>
            <a:r>
              <a:rPr lang="en-GB" sz="2000" dirty="0"/>
              <a:t> </a:t>
            </a:r>
            <a:r>
              <a:rPr lang="en-GB" sz="2000" dirty="0" err="1"/>
              <a:t>pob</a:t>
            </a:r>
            <a:r>
              <a:rPr lang="en-GB" sz="2000" dirty="0"/>
              <a:t> </a:t>
            </a:r>
            <a:r>
              <a:rPr lang="en-GB" sz="2000" dirty="0" err="1"/>
              <a:t>adran</a:t>
            </a:r>
            <a:r>
              <a:rPr lang="en-GB" sz="2000" dirty="0"/>
              <a:t>.  </a:t>
            </a:r>
            <a:endParaRPr lang="en-GB" sz="2000" dirty="0">
              <a:cs typeface="Calibri"/>
            </a:endParaRPr>
          </a:p>
        </p:txBody>
      </p:sp>
    </p:spTree>
    <p:extLst>
      <p:ext uri="{BB962C8B-B14F-4D97-AF65-F5344CB8AC3E}">
        <p14:creationId xmlns:p14="http://schemas.microsoft.com/office/powerpoint/2010/main" val="3040002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B42C61-4AB7-584A-BDB4-F0866E6834AF}"/>
              </a:ext>
            </a:extLst>
          </p:cNvPr>
          <p:cNvSpPr txBox="1"/>
          <p:nvPr/>
        </p:nvSpPr>
        <p:spPr>
          <a:xfrm>
            <a:off x="1507959" y="1874838"/>
            <a:ext cx="10684041" cy="4247317"/>
          </a:xfrm>
          <a:prstGeom prst="rect">
            <a:avLst/>
          </a:prstGeom>
          <a:noFill/>
        </p:spPr>
        <p:txBody>
          <a:bodyPr wrap="square">
            <a:spAutoFit/>
          </a:bodyPr>
          <a:lstStyle/>
          <a:p>
            <a:pPr algn="ctr"/>
            <a:r>
              <a:rPr lang="en-GB" sz="5400" b="1" dirty="0">
                <a:solidFill>
                  <a:schemeClr val="bg1"/>
                </a:solidFill>
              </a:rPr>
              <a:t>Learning in the digital era</a:t>
            </a:r>
            <a:br>
              <a:rPr lang="en-GB" sz="5400" b="1" dirty="0">
                <a:solidFill>
                  <a:schemeClr val="bg1"/>
                </a:solidFill>
              </a:rPr>
            </a:br>
            <a:r>
              <a:rPr lang="en-GB" sz="5400" b="1" dirty="0" err="1">
                <a:solidFill>
                  <a:schemeClr val="bg1"/>
                </a:solidFill>
              </a:rPr>
              <a:t>Dysgu</a:t>
            </a:r>
            <a:r>
              <a:rPr lang="en-GB" sz="5400" b="1" dirty="0">
                <a:solidFill>
                  <a:schemeClr val="bg1"/>
                </a:solidFill>
              </a:rPr>
              <a:t> </a:t>
            </a:r>
            <a:r>
              <a:rPr lang="en-GB" sz="5400" b="1" dirty="0" err="1">
                <a:solidFill>
                  <a:schemeClr val="bg1"/>
                </a:solidFill>
              </a:rPr>
              <a:t>yn</a:t>
            </a:r>
            <a:r>
              <a:rPr lang="en-GB" sz="5400" b="1" dirty="0">
                <a:solidFill>
                  <a:schemeClr val="bg1"/>
                </a:solidFill>
              </a:rPr>
              <a:t> </a:t>
            </a:r>
            <a:r>
              <a:rPr lang="en-GB" sz="5400" b="1" dirty="0" err="1">
                <a:solidFill>
                  <a:schemeClr val="bg1"/>
                </a:solidFill>
              </a:rPr>
              <a:t>yr</a:t>
            </a:r>
            <a:r>
              <a:rPr lang="en-GB" sz="5400" b="1" dirty="0">
                <a:solidFill>
                  <a:schemeClr val="bg1"/>
                </a:solidFill>
              </a:rPr>
              <a:t> </a:t>
            </a:r>
            <a:r>
              <a:rPr lang="en-GB" sz="5400" b="1" dirty="0" err="1">
                <a:solidFill>
                  <a:schemeClr val="bg1"/>
                </a:solidFill>
              </a:rPr>
              <a:t>oes</a:t>
            </a:r>
            <a:r>
              <a:rPr lang="en-GB" sz="5400" b="1" dirty="0">
                <a:solidFill>
                  <a:schemeClr val="bg1"/>
                </a:solidFill>
              </a:rPr>
              <a:t> </a:t>
            </a:r>
            <a:r>
              <a:rPr lang="en-GB" sz="5400" b="1" dirty="0" err="1">
                <a:solidFill>
                  <a:schemeClr val="bg1"/>
                </a:solidFill>
              </a:rPr>
              <a:t>digidol</a:t>
            </a:r>
            <a:br>
              <a:rPr lang="en-GB" sz="5400" b="1" dirty="0">
                <a:solidFill>
                  <a:schemeClr val="bg1"/>
                </a:solidFill>
              </a:rPr>
            </a:br>
            <a:br>
              <a:rPr lang="en-GB" sz="5400" b="1" dirty="0">
                <a:solidFill>
                  <a:schemeClr val="bg1"/>
                </a:solidFill>
              </a:rPr>
            </a:br>
            <a:r>
              <a:rPr lang="en-GB" sz="5400" b="1" dirty="0">
                <a:solidFill>
                  <a:schemeClr val="bg1"/>
                </a:solidFill>
              </a:rPr>
              <a:t>Level / </a:t>
            </a:r>
            <a:r>
              <a:rPr lang="en-GB" sz="5400" b="1" dirty="0" err="1">
                <a:solidFill>
                  <a:schemeClr val="bg1"/>
                </a:solidFill>
              </a:rPr>
              <a:t>Lefel</a:t>
            </a:r>
            <a:r>
              <a:rPr lang="en-GB" sz="5400" b="1" dirty="0">
                <a:solidFill>
                  <a:schemeClr val="bg1"/>
                </a:solidFill>
              </a:rPr>
              <a:t>  4</a:t>
            </a:r>
            <a:br>
              <a:rPr lang="en-GB" sz="5400" b="1" dirty="0">
                <a:solidFill>
                  <a:schemeClr val="bg1"/>
                </a:solidFill>
              </a:rPr>
            </a:br>
            <a:r>
              <a:rPr lang="en-GB" sz="5400" b="1" dirty="0">
                <a:solidFill>
                  <a:schemeClr val="bg1"/>
                </a:solidFill>
              </a:rPr>
              <a:t>Study Skills / </a:t>
            </a:r>
            <a:r>
              <a:rPr lang="en-GB" sz="5400" b="1" dirty="0" err="1">
                <a:solidFill>
                  <a:schemeClr val="bg1"/>
                </a:solidFill>
              </a:rPr>
              <a:t>Sgiliau</a:t>
            </a:r>
            <a:r>
              <a:rPr lang="en-GB" sz="5400" b="1" dirty="0">
                <a:solidFill>
                  <a:schemeClr val="bg1"/>
                </a:solidFill>
              </a:rPr>
              <a:t> </a:t>
            </a:r>
            <a:r>
              <a:rPr lang="en-GB" sz="5400" b="1" dirty="0" err="1">
                <a:solidFill>
                  <a:schemeClr val="bg1"/>
                </a:solidFill>
              </a:rPr>
              <a:t>Astudio</a:t>
            </a:r>
            <a:r>
              <a:rPr lang="en-GB" sz="5400" b="1" dirty="0">
                <a:solidFill>
                  <a:schemeClr val="bg1"/>
                </a:solidFill>
              </a:rPr>
              <a:t> </a:t>
            </a:r>
            <a:endParaRPr lang="en-US" sz="5400" b="1" dirty="0"/>
          </a:p>
        </p:txBody>
      </p:sp>
    </p:spTree>
    <p:extLst>
      <p:ext uri="{BB962C8B-B14F-4D97-AF65-F5344CB8AC3E}">
        <p14:creationId xmlns:p14="http://schemas.microsoft.com/office/powerpoint/2010/main" val="2419026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48933" y="1462933"/>
            <a:ext cx="8195734" cy="1771335"/>
          </a:xfrm>
        </p:spPr>
        <p:txBody>
          <a:bodyPr>
            <a:normAutofit fontScale="90000"/>
          </a:bodyPr>
          <a:lstStyle/>
          <a:p>
            <a:r>
              <a:rPr lang="en-US" b="1" dirty="0" err="1"/>
              <a:t>Cyflwyniad</a:t>
            </a:r>
            <a:r>
              <a:rPr lang="en-US" b="1" dirty="0"/>
              <a:t> </a:t>
            </a:r>
            <a:r>
              <a:rPr lang="en-US" b="1" dirty="0" err="1"/>
              <a:t>i</a:t>
            </a:r>
            <a:r>
              <a:rPr lang="en-US" b="1" dirty="0"/>
              <a:t> </a:t>
            </a:r>
            <a:r>
              <a:rPr lang="en-US" b="1" dirty="0" err="1"/>
              <a:t>Myfyrio</a:t>
            </a:r>
            <a:br>
              <a:rPr lang="en-US" b="1" dirty="0"/>
            </a:br>
            <a:br>
              <a:rPr lang="en-US" b="1" dirty="0"/>
            </a:br>
            <a:r>
              <a:rPr lang="en-US" b="1" dirty="0"/>
              <a:t>An Introduction to Reflection</a:t>
            </a:r>
            <a:endParaRPr lang="en-US" b="1" dirty="0">
              <a:cs typeface="Calibri Light"/>
            </a:endParaRPr>
          </a:p>
        </p:txBody>
      </p:sp>
      <p:sp>
        <p:nvSpPr>
          <p:cNvPr id="5" name="Subtitle 2"/>
          <p:cNvSpPr>
            <a:spLocks noGrp="1"/>
          </p:cNvSpPr>
          <p:nvPr>
            <p:ph type="subTitle" idx="1"/>
          </p:nvPr>
        </p:nvSpPr>
        <p:spPr>
          <a:xfrm>
            <a:off x="2624161" y="2825305"/>
            <a:ext cx="6400800" cy="1752600"/>
          </a:xfrm>
        </p:spPr>
        <p:txBody>
          <a:bodyPr>
            <a:normAutofit/>
          </a:bodyPr>
          <a:lstStyle/>
          <a:p>
            <a:pPr marL="257175" indent="-257175">
              <a:buFont typeface="Arial" panose="020B0604020202020204" pitchFamily="34" charset="0"/>
              <a:buChar char="•"/>
            </a:pPr>
            <a:endParaRPr lang="en-GB" sz="2100" b="1" dirty="0">
              <a:solidFill>
                <a:schemeClr val="tx1"/>
              </a:solidFill>
            </a:endParaRPr>
          </a:p>
          <a:p>
            <a:pPr marL="257175" indent="-257175">
              <a:buFont typeface="Arial" panose="020B0604020202020204" pitchFamily="34" charset="0"/>
              <a:buChar char="•"/>
            </a:pPr>
            <a:endParaRPr lang="en-GB" sz="2100" b="1" dirty="0">
              <a:solidFill>
                <a:schemeClr val="tx1"/>
              </a:solidFill>
            </a:endParaRPr>
          </a:p>
        </p:txBody>
      </p:sp>
      <p:pic>
        <p:nvPicPr>
          <p:cNvPr id="6" name="Picture 5"/>
          <p:cNvPicPr>
            <a:picLocks noChangeAspect="1"/>
          </p:cNvPicPr>
          <p:nvPr/>
        </p:nvPicPr>
        <p:blipFill rotWithShape="1">
          <a:blip r:embed="rId3"/>
          <a:srcRect l="-6498" t="-5545" r="-361" b="450"/>
          <a:stretch/>
        </p:blipFill>
        <p:spPr>
          <a:xfrm>
            <a:off x="984048" y="3237304"/>
            <a:ext cx="3223682" cy="2536348"/>
          </a:xfrm>
          <a:prstGeom prst="rect">
            <a:avLst/>
          </a:prstGeom>
        </p:spPr>
      </p:pic>
      <p:pic>
        <p:nvPicPr>
          <p:cNvPr id="7" name="Picture 6"/>
          <p:cNvPicPr>
            <a:picLocks noChangeAspect="1"/>
          </p:cNvPicPr>
          <p:nvPr/>
        </p:nvPicPr>
        <p:blipFill>
          <a:blip r:embed="rId4"/>
          <a:stretch>
            <a:fillRect/>
          </a:stretch>
        </p:blipFill>
        <p:spPr>
          <a:xfrm>
            <a:off x="7264400" y="3534581"/>
            <a:ext cx="3041950" cy="241340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5B642-8374-BD78-0487-071CFDC792AD}"/>
              </a:ext>
            </a:extLst>
          </p:cNvPr>
          <p:cNvSpPr>
            <a:spLocks noGrp="1"/>
          </p:cNvSpPr>
          <p:nvPr>
            <p:ph type="title"/>
          </p:nvPr>
        </p:nvSpPr>
        <p:spPr>
          <a:xfrm>
            <a:off x="0" y="157979"/>
            <a:ext cx="12191999" cy="823047"/>
          </a:xfrm>
        </p:spPr>
        <p:txBody>
          <a:bodyPr>
            <a:normAutofit fontScale="90000"/>
          </a:bodyPr>
          <a:lstStyle/>
          <a:p>
            <a:r>
              <a:rPr lang="en-GB" b="1" dirty="0" err="1">
                <a:solidFill>
                  <a:schemeClr val="bg1"/>
                </a:solidFill>
              </a:rPr>
              <a:t>Camau</a:t>
            </a:r>
            <a:r>
              <a:rPr lang="en-GB" b="1" dirty="0">
                <a:solidFill>
                  <a:schemeClr val="bg1"/>
                </a:solidFill>
              </a:rPr>
              <a:t> </a:t>
            </a:r>
            <a:r>
              <a:rPr lang="en-GB" b="1" dirty="0" err="1">
                <a:solidFill>
                  <a:schemeClr val="bg1"/>
                </a:solidFill>
              </a:rPr>
              <a:t>nesaf</a:t>
            </a:r>
            <a:r>
              <a:rPr lang="en-GB" b="1" dirty="0">
                <a:solidFill>
                  <a:schemeClr val="bg1"/>
                </a:solidFill>
              </a:rPr>
              <a:t> </a:t>
            </a:r>
            <a:r>
              <a:rPr lang="en-GB" b="1" dirty="0" err="1">
                <a:solidFill>
                  <a:schemeClr val="bg1"/>
                </a:solidFill>
              </a:rPr>
              <a:t>o’r</a:t>
            </a:r>
            <a:r>
              <a:rPr lang="en-GB" b="1" dirty="0">
                <a:solidFill>
                  <a:schemeClr val="bg1"/>
                </a:solidFill>
              </a:rPr>
              <a:t> </a:t>
            </a:r>
            <a:r>
              <a:rPr lang="en-GB" b="1" dirty="0" err="1">
                <a:solidFill>
                  <a:schemeClr val="bg1"/>
                </a:solidFill>
              </a:rPr>
              <a:t>ddarlith</a:t>
            </a:r>
            <a:r>
              <a:rPr lang="en-GB" b="1" dirty="0">
                <a:solidFill>
                  <a:schemeClr val="bg1"/>
                </a:solidFill>
              </a:rPr>
              <a:t> / Outline of next steps of lecture</a:t>
            </a:r>
            <a:endParaRPr lang="en-GB" b="1" dirty="0">
              <a:solidFill>
                <a:schemeClr val="bg1"/>
              </a:solidFill>
              <a:cs typeface="Calibri Light"/>
            </a:endParaRPr>
          </a:p>
        </p:txBody>
      </p:sp>
      <p:sp>
        <p:nvSpPr>
          <p:cNvPr id="3" name="Content Placeholder 2">
            <a:extLst>
              <a:ext uri="{FF2B5EF4-FFF2-40B4-BE49-F238E27FC236}">
                <a16:creationId xmlns:a16="http://schemas.microsoft.com/office/drawing/2014/main" id="{31F9EBBE-B73D-9277-5809-D059DD5944FB}"/>
              </a:ext>
            </a:extLst>
          </p:cNvPr>
          <p:cNvSpPr>
            <a:spLocks noGrp="1"/>
          </p:cNvSpPr>
          <p:nvPr>
            <p:ph idx="1"/>
          </p:nvPr>
        </p:nvSpPr>
        <p:spPr>
          <a:xfrm>
            <a:off x="6614808" y="1303507"/>
            <a:ext cx="5000017" cy="4357992"/>
          </a:xfrm>
        </p:spPr>
        <p:txBody>
          <a:bodyPr vert="horz" lIns="91440" tIns="45720" rIns="91440" bIns="45720" numCol="1" spcCol="288000" rtlCol="0" anchor="t">
            <a:normAutofit/>
          </a:bodyPr>
          <a:lstStyle/>
          <a:p>
            <a:r>
              <a:rPr lang="en-GB" sz="4400" dirty="0"/>
              <a:t>Reflections – link to </a:t>
            </a:r>
            <a:r>
              <a:rPr lang="en-GB" sz="4400" dirty="0">
                <a:latin typeface="Calibri"/>
                <a:cs typeface="Arial"/>
              </a:rPr>
              <a:t>Assessment 2</a:t>
            </a:r>
            <a:endParaRPr lang="en-GB" sz="4400" dirty="0">
              <a:solidFill>
                <a:srgbClr val="000000"/>
              </a:solidFill>
              <a:latin typeface="Calibri"/>
              <a:cs typeface="Arial"/>
            </a:endParaRPr>
          </a:p>
          <a:p>
            <a:r>
              <a:rPr lang="en-GB" sz="4400" dirty="0">
                <a:latin typeface="Calibri"/>
                <a:cs typeface="Arial"/>
              </a:rPr>
              <a:t>Reflective models</a:t>
            </a:r>
          </a:p>
          <a:p>
            <a:r>
              <a:rPr lang="en-GB" sz="4400" dirty="0">
                <a:latin typeface="Calibri"/>
                <a:cs typeface="Arial"/>
              </a:rPr>
              <a:t>Reflective writing / sharing of thoughts / speaking</a:t>
            </a:r>
          </a:p>
        </p:txBody>
      </p:sp>
      <p:sp>
        <p:nvSpPr>
          <p:cNvPr id="4" name="Content Placeholder 2">
            <a:extLst>
              <a:ext uri="{FF2B5EF4-FFF2-40B4-BE49-F238E27FC236}">
                <a16:creationId xmlns:a16="http://schemas.microsoft.com/office/drawing/2014/main" id="{BA509225-98A5-E949-8797-EC441F5B2A62}"/>
              </a:ext>
            </a:extLst>
          </p:cNvPr>
          <p:cNvSpPr txBox="1">
            <a:spLocks/>
          </p:cNvSpPr>
          <p:nvPr/>
        </p:nvSpPr>
        <p:spPr>
          <a:xfrm>
            <a:off x="632299" y="1303507"/>
            <a:ext cx="5000017" cy="4357992"/>
          </a:xfrm>
          <a:prstGeom prst="rect">
            <a:avLst/>
          </a:prstGeom>
        </p:spPr>
        <p:txBody>
          <a:bodyPr vert="horz" lIns="91440" tIns="45720" rIns="91440" bIns="45720" numCol="1" spcCol="28800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err="1"/>
              <a:t>Myfyrdodau</a:t>
            </a:r>
            <a:r>
              <a:rPr lang="en-GB" sz="4400" dirty="0"/>
              <a:t> – </a:t>
            </a:r>
            <a:r>
              <a:rPr lang="en-GB" sz="4400" dirty="0" err="1"/>
              <a:t>cyswllt</a:t>
            </a:r>
            <a:r>
              <a:rPr lang="en-GB" sz="4400" dirty="0"/>
              <a:t> </a:t>
            </a:r>
            <a:r>
              <a:rPr lang="en-GB" sz="4400" dirty="0" err="1"/>
              <a:t>gyda</a:t>
            </a:r>
            <a:r>
              <a:rPr lang="en-GB" sz="4400" dirty="0"/>
              <a:t> </a:t>
            </a:r>
            <a:r>
              <a:rPr lang="en-GB" sz="4400" dirty="0" err="1"/>
              <a:t>Aseiniad</a:t>
            </a:r>
            <a:r>
              <a:rPr lang="en-GB" sz="4400" dirty="0"/>
              <a:t> 2</a:t>
            </a:r>
          </a:p>
          <a:p>
            <a:r>
              <a:rPr lang="en-GB" sz="4400" dirty="0" err="1">
                <a:latin typeface="Calibri"/>
                <a:cs typeface="Arial"/>
              </a:rPr>
              <a:t>Modeli</a:t>
            </a:r>
            <a:r>
              <a:rPr lang="en-GB" sz="4400" dirty="0">
                <a:latin typeface="Calibri"/>
                <a:cs typeface="Arial"/>
              </a:rPr>
              <a:t> </a:t>
            </a:r>
            <a:r>
              <a:rPr lang="en-GB" sz="4400" dirty="0" err="1">
                <a:latin typeface="Calibri"/>
                <a:cs typeface="Arial"/>
              </a:rPr>
              <a:t>myfyrio</a:t>
            </a:r>
            <a:endParaRPr lang="en-GB" sz="4400" dirty="0">
              <a:latin typeface="Calibri"/>
              <a:cs typeface="Arial"/>
            </a:endParaRPr>
          </a:p>
          <a:p>
            <a:r>
              <a:rPr lang="en-GB" sz="4400" dirty="0" err="1">
                <a:latin typeface="Calibri"/>
                <a:cs typeface="Arial"/>
              </a:rPr>
              <a:t>Ysgrifennu</a:t>
            </a:r>
            <a:r>
              <a:rPr lang="en-GB" sz="4400" dirty="0">
                <a:latin typeface="Calibri"/>
                <a:cs typeface="Arial"/>
              </a:rPr>
              <a:t> </a:t>
            </a:r>
            <a:r>
              <a:rPr lang="en-GB" sz="4400" dirty="0" err="1">
                <a:latin typeface="Calibri"/>
                <a:cs typeface="Arial"/>
              </a:rPr>
              <a:t>myfyrdodau</a:t>
            </a:r>
            <a:r>
              <a:rPr lang="en-GB" sz="4400" dirty="0">
                <a:latin typeface="Calibri"/>
                <a:cs typeface="Arial"/>
              </a:rPr>
              <a:t> / </a:t>
            </a:r>
            <a:r>
              <a:rPr lang="en-GB" sz="4400" dirty="0" err="1">
                <a:latin typeface="Calibri"/>
                <a:cs typeface="Arial"/>
              </a:rPr>
              <a:t>rhannu</a:t>
            </a:r>
            <a:r>
              <a:rPr lang="en-GB" sz="4400" dirty="0">
                <a:latin typeface="Calibri"/>
                <a:cs typeface="Arial"/>
              </a:rPr>
              <a:t> </a:t>
            </a:r>
            <a:r>
              <a:rPr lang="en-GB" sz="4400" dirty="0" err="1">
                <a:latin typeface="Calibri"/>
                <a:cs typeface="Arial"/>
              </a:rPr>
              <a:t>meddyliau</a:t>
            </a:r>
            <a:r>
              <a:rPr lang="en-GB" sz="4400" dirty="0">
                <a:latin typeface="Calibri"/>
                <a:cs typeface="Arial"/>
              </a:rPr>
              <a:t> / </a:t>
            </a:r>
            <a:r>
              <a:rPr lang="en-GB" sz="4400" dirty="0" err="1">
                <a:latin typeface="Calibri"/>
                <a:cs typeface="Arial"/>
              </a:rPr>
              <a:t>llafar</a:t>
            </a:r>
            <a:r>
              <a:rPr lang="en-GB" sz="4400" dirty="0">
                <a:latin typeface="Calibri"/>
                <a:cs typeface="Arial"/>
              </a:rPr>
              <a:t> </a:t>
            </a:r>
            <a:r>
              <a:rPr lang="en-GB" sz="4400" dirty="0" err="1">
                <a:latin typeface="Calibri"/>
                <a:cs typeface="Arial"/>
              </a:rPr>
              <a:t>siarad</a:t>
            </a:r>
            <a:r>
              <a:rPr lang="en-GB" sz="4400" dirty="0">
                <a:latin typeface="Calibri"/>
                <a:cs typeface="Arial"/>
              </a:rPr>
              <a:t> </a:t>
            </a:r>
          </a:p>
        </p:txBody>
      </p:sp>
    </p:spTree>
    <p:extLst>
      <p:ext uri="{BB962C8B-B14F-4D97-AF65-F5344CB8AC3E}">
        <p14:creationId xmlns:p14="http://schemas.microsoft.com/office/powerpoint/2010/main" val="836449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9EA92-CB29-2E44-B474-4C4B4066C5BD}"/>
              </a:ext>
            </a:extLst>
          </p:cNvPr>
          <p:cNvSpPr>
            <a:spLocks noGrp="1"/>
          </p:cNvSpPr>
          <p:nvPr>
            <p:ph type="title"/>
          </p:nvPr>
        </p:nvSpPr>
        <p:spPr>
          <a:xfrm>
            <a:off x="838200" y="0"/>
            <a:ext cx="10515600" cy="1016203"/>
          </a:xfrm>
        </p:spPr>
        <p:txBody>
          <a:bodyPr/>
          <a:lstStyle/>
          <a:p>
            <a:r>
              <a:rPr lang="en-US" dirty="0" err="1"/>
              <a:t>Aseiniad</a:t>
            </a:r>
            <a:r>
              <a:rPr lang="en-US" dirty="0"/>
              <a:t> 2</a:t>
            </a:r>
          </a:p>
        </p:txBody>
      </p:sp>
      <p:sp>
        <p:nvSpPr>
          <p:cNvPr id="3" name="Content Placeholder 2">
            <a:extLst>
              <a:ext uri="{FF2B5EF4-FFF2-40B4-BE49-F238E27FC236}">
                <a16:creationId xmlns:a16="http://schemas.microsoft.com/office/drawing/2014/main" id="{2E4D85BB-9C72-4841-AB14-04430AA7F0A5}"/>
              </a:ext>
            </a:extLst>
          </p:cNvPr>
          <p:cNvSpPr>
            <a:spLocks noGrp="1"/>
          </p:cNvSpPr>
          <p:nvPr>
            <p:ph idx="1"/>
          </p:nvPr>
        </p:nvSpPr>
        <p:spPr>
          <a:xfrm>
            <a:off x="395592" y="1253331"/>
            <a:ext cx="5257800" cy="4351338"/>
          </a:xfrm>
        </p:spPr>
        <p:txBody>
          <a:bodyPr/>
          <a:lstStyle/>
          <a:p>
            <a:pPr marL="0" indent="0" algn="just" rtl="0" fontAlgn="base">
              <a:lnSpc>
                <a:spcPct val="150000"/>
              </a:lnSpc>
              <a:buNone/>
            </a:pPr>
            <a:r>
              <a:rPr lang="en-GB" sz="1800" b="1" dirty="0" err="1">
                <a:solidFill>
                  <a:srgbClr val="000000"/>
                </a:solidFill>
                <a:latin typeface="Arial" panose="020B0604020202020204" pitchFamily="34" charset="0"/>
              </a:rPr>
              <a:t>C</a:t>
            </a:r>
            <a:r>
              <a:rPr lang="en-GB" sz="1800" b="1" i="0" dirty="0" err="1">
                <a:solidFill>
                  <a:srgbClr val="000000"/>
                </a:solidFill>
                <a:effectLst/>
                <a:latin typeface="Arial" panose="020B0604020202020204" pitchFamily="34" charset="0"/>
              </a:rPr>
              <a:t>yd-destun</a:t>
            </a:r>
            <a:r>
              <a:rPr lang="en-GB" sz="1800" b="1" i="0" dirty="0">
                <a:solidFill>
                  <a:srgbClr val="000000"/>
                </a:solidFill>
                <a:effectLst/>
                <a:latin typeface="Arial" panose="020B0604020202020204" pitchFamily="34" charset="0"/>
              </a:rPr>
              <a:t> </a:t>
            </a:r>
            <a:r>
              <a:rPr lang="en-GB" sz="1800" b="1" i="0" dirty="0" err="1">
                <a:solidFill>
                  <a:srgbClr val="000000"/>
                </a:solidFill>
                <a:effectLst/>
                <a:latin typeface="Arial" panose="020B0604020202020204" pitchFamily="34" charset="0"/>
              </a:rPr>
              <a:t>yr</a:t>
            </a:r>
            <a:r>
              <a:rPr lang="en-GB" sz="1800" b="1" i="0" dirty="0">
                <a:solidFill>
                  <a:srgbClr val="000000"/>
                </a:solidFill>
                <a:effectLst/>
                <a:latin typeface="Arial" panose="020B0604020202020204" pitchFamily="34" charset="0"/>
              </a:rPr>
              <a:t> </a:t>
            </a:r>
            <a:r>
              <a:rPr lang="en-GB" sz="1800" b="1" i="0" dirty="0" err="1">
                <a:solidFill>
                  <a:srgbClr val="000000"/>
                </a:solidFill>
                <a:effectLst/>
                <a:latin typeface="Arial" panose="020B0604020202020204" pitchFamily="34" charset="0"/>
              </a:rPr>
              <a:t>Asesiad</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0" indent="0" algn="just" rtl="0" fontAlgn="base">
              <a:lnSpc>
                <a:spcPct val="150000"/>
              </a:lnSpc>
              <a:buNone/>
            </a:pPr>
            <a:r>
              <a:rPr lang="en-GB" sz="1800" b="0" i="0" dirty="0" err="1">
                <a:solidFill>
                  <a:srgbClr val="000000"/>
                </a:solidFill>
                <a:effectLst/>
                <a:latin typeface="Arial" panose="020B0604020202020204" pitchFamily="34" charset="0"/>
              </a:rPr>
              <a:t>Drwy</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gydol</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eich</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astudiaethau</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mae'n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bosibl</a:t>
            </a:r>
            <a:r>
              <a:rPr lang="en-GB" sz="1800" b="0" i="0" dirty="0">
                <a:solidFill>
                  <a:srgbClr val="000000"/>
                </a:solidFill>
                <a:effectLst/>
                <a:latin typeface="Arial" panose="020B0604020202020204" pitchFamily="34" charset="0"/>
              </a:rPr>
              <a:t> y </a:t>
            </a:r>
            <a:r>
              <a:rPr lang="en-GB" sz="1800" b="0" i="0" dirty="0" err="1">
                <a:solidFill>
                  <a:srgbClr val="000000"/>
                </a:solidFill>
                <a:effectLst/>
                <a:latin typeface="Arial" panose="020B0604020202020204" pitchFamily="34" charset="0"/>
              </a:rPr>
              <a:t>byddwch</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yn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wynebu</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rhai</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rhwystrau</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bach</a:t>
            </a:r>
            <a:r>
              <a:rPr lang="en-GB" sz="1800" b="0" i="0" dirty="0">
                <a:solidFill>
                  <a:srgbClr val="000000"/>
                </a:solidFill>
                <a:effectLst/>
                <a:latin typeface="Arial" panose="020B0604020202020204" pitchFamily="34" charset="0"/>
              </a:rPr>
              <a:t> a </a:t>
            </a:r>
            <a:r>
              <a:rPr lang="en-GB" sz="1800" b="0" i="0" dirty="0" err="1">
                <a:solidFill>
                  <a:srgbClr val="000000"/>
                </a:solidFill>
                <a:effectLst/>
                <a:latin typeface="Arial" panose="020B0604020202020204" pitchFamily="34" charset="0"/>
              </a:rPr>
              <a:t>fydd</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yn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llesteirio</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eich</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llwyddiant</a:t>
            </a:r>
            <a:r>
              <a:rPr lang="en-GB" sz="1800" b="0" i="0" dirty="0">
                <a:solidFill>
                  <a:srgbClr val="000000"/>
                </a:solidFill>
                <a:effectLst/>
                <a:latin typeface="Arial" panose="020B0604020202020204" pitchFamily="34" charset="0"/>
              </a:rPr>
              <a:t> neu a </a:t>
            </a:r>
            <a:r>
              <a:rPr lang="en-GB" sz="1800" b="0" i="0" dirty="0" err="1">
                <a:solidFill>
                  <a:srgbClr val="000000"/>
                </a:solidFill>
                <a:effectLst/>
                <a:latin typeface="Arial" panose="020B0604020202020204" pitchFamily="34" charset="0"/>
              </a:rPr>
              <a:t>allai</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hyd</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yn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oed</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effeithio</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ar</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eich</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lles</a:t>
            </a:r>
            <a:r>
              <a:rPr lang="en-GB" sz="1800" b="0" i="0" dirty="0">
                <a:solidFill>
                  <a:srgbClr val="000000"/>
                </a:solidFill>
                <a:effectLst/>
                <a:latin typeface="Arial" panose="020B0604020202020204" pitchFamily="34" charset="0"/>
              </a:rPr>
              <a:t>. Felly, </a:t>
            </a:r>
            <a:r>
              <a:rPr lang="en-GB" sz="1800" b="0" i="0" dirty="0" err="1">
                <a:solidFill>
                  <a:srgbClr val="000000"/>
                </a:solidFill>
                <a:effectLst/>
                <a:latin typeface="Arial" panose="020B0604020202020204" pitchFamily="34" charset="0"/>
              </a:rPr>
              <a:t>mae'n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hanfodol</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eich</a:t>
            </a:r>
            <a:r>
              <a:rPr lang="en-GB" sz="1800" b="0" i="0" dirty="0">
                <a:solidFill>
                  <a:srgbClr val="000000"/>
                </a:solidFill>
                <a:effectLst/>
                <a:latin typeface="Arial" panose="020B0604020202020204" pitchFamily="34" charset="0"/>
              </a:rPr>
              <a:t> bod </a:t>
            </a:r>
            <a:r>
              <a:rPr lang="en-GB" sz="1800" b="0" i="0" dirty="0" err="1">
                <a:solidFill>
                  <a:srgbClr val="000000"/>
                </a:solidFill>
                <a:effectLst/>
                <a:latin typeface="Arial" panose="020B0604020202020204" pitchFamily="34" charset="0"/>
              </a:rPr>
              <a:t>yn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paratoi</a:t>
            </a:r>
            <a:r>
              <a:rPr lang="en-GB" sz="1800" b="0" i="0" dirty="0">
                <a:solidFill>
                  <a:srgbClr val="000000"/>
                </a:solidFill>
                <a:effectLst/>
                <a:latin typeface="Arial" panose="020B0604020202020204" pitchFamily="34" charset="0"/>
              </a:rPr>
              <a:t> ac </a:t>
            </a:r>
            <a:r>
              <a:rPr lang="en-GB" sz="1800" b="0" i="0" dirty="0" err="1">
                <a:solidFill>
                  <a:srgbClr val="000000"/>
                </a:solidFill>
                <a:effectLst/>
                <a:latin typeface="Arial" panose="020B0604020202020204" pitchFamily="34" charset="0"/>
              </a:rPr>
              <a:t>yn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casglu</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dulliau</a:t>
            </a:r>
            <a:r>
              <a:rPr lang="en-GB" sz="1800" b="0" i="0" dirty="0">
                <a:solidFill>
                  <a:srgbClr val="000000"/>
                </a:solidFill>
                <a:effectLst/>
                <a:latin typeface="Arial" panose="020B0604020202020204" pitchFamily="34" charset="0"/>
              </a:rPr>
              <a:t> a </a:t>
            </a:r>
            <a:r>
              <a:rPr lang="en-GB" sz="1800" b="0" i="0" dirty="0" err="1">
                <a:solidFill>
                  <a:srgbClr val="000000"/>
                </a:solidFill>
                <a:effectLst/>
                <a:latin typeface="Arial" panose="020B0604020202020204" pitchFamily="34" charset="0"/>
              </a:rPr>
              <a:t>strategaethau</a:t>
            </a:r>
            <a:r>
              <a:rPr lang="en-GB" sz="1800" b="0" i="0" dirty="0">
                <a:solidFill>
                  <a:srgbClr val="000000"/>
                </a:solidFill>
                <a:effectLst/>
                <a:latin typeface="Arial" panose="020B0604020202020204" pitchFamily="34" charset="0"/>
              </a:rPr>
              <a:t> a </a:t>
            </a:r>
            <a:r>
              <a:rPr lang="en-GB" sz="1800" b="0" i="0" dirty="0" err="1">
                <a:solidFill>
                  <a:srgbClr val="000000"/>
                </a:solidFill>
                <a:effectLst/>
                <a:latin typeface="Arial" panose="020B0604020202020204" pitchFamily="34" charset="0"/>
              </a:rPr>
              <a:t>fydd</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yn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eich</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cefnogi</a:t>
            </a:r>
            <a:r>
              <a:rPr lang="en-GB" sz="1800" b="0" i="0" dirty="0">
                <a:solidFill>
                  <a:srgbClr val="000000"/>
                </a:solidFill>
                <a:effectLst/>
                <a:latin typeface="Arial" panose="020B0604020202020204" pitchFamily="34" charset="0"/>
              </a:rPr>
              <a:t> ac </a:t>
            </a:r>
            <a:r>
              <a:rPr lang="en-GB" sz="1800" b="0" i="0" dirty="0" err="1">
                <a:solidFill>
                  <a:srgbClr val="000000"/>
                </a:solidFill>
                <a:effectLst/>
                <a:latin typeface="Arial" panose="020B0604020202020204" pitchFamily="34" charset="0"/>
              </a:rPr>
              <a:t>yn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eich</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helpu</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i</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ymdopi</a:t>
            </a:r>
            <a:r>
              <a:rPr lang="en-GB" sz="1800" b="0" i="0" dirty="0">
                <a:solidFill>
                  <a:srgbClr val="000000"/>
                </a:solidFill>
                <a:effectLst/>
                <a:latin typeface="Arial" panose="020B0604020202020204" pitchFamily="34" charset="0"/>
              </a:rPr>
              <a:t> a </a:t>
            </a:r>
            <a:r>
              <a:rPr lang="en-GB" sz="1800" b="0" i="0" dirty="0" err="1">
                <a:solidFill>
                  <a:srgbClr val="000000"/>
                </a:solidFill>
                <a:effectLst/>
                <a:latin typeface="Arial" panose="020B0604020202020204" pitchFamily="34" charset="0"/>
              </a:rPr>
              <a:t>hyd</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yn</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oed</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ffynnu</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drwy</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eich</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astudiaethau</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a’r</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tu</a:t>
            </a:r>
            <a:r>
              <a:rPr lang="en-GB" sz="1800" b="0" i="0" dirty="0">
                <a:solidFill>
                  <a:srgbClr val="000000"/>
                </a:solidFill>
                <a:effectLst/>
                <a:latin typeface="Arial" panose="020B0604020202020204" pitchFamily="34" charset="0"/>
              </a:rPr>
              <a:t> </a:t>
            </a:r>
            <a:r>
              <a:rPr lang="en-GB" sz="1800" b="0" i="0" dirty="0" err="1">
                <a:solidFill>
                  <a:srgbClr val="000000"/>
                </a:solidFill>
                <a:effectLst/>
                <a:latin typeface="Arial" panose="020B0604020202020204" pitchFamily="34" charset="0"/>
              </a:rPr>
              <a:t>hwnt</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0" indent="0" algn="just" rtl="0" fontAlgn="base">
              <a:buNone/>
            </a:pPr>
            <a:endParaRPr lang="en-GB" b="0" i="0" dirty="0">
              <a:solidFill>
                <a:srgbClr val="000000"/>
              </a:solidFill>
              <a:effectLst/>
              <a:latin typeface="Segoe UI" panose="020B0502040204020203" pitchFamily="34" charset="0"/>
            </a:endParaRPr>
          </a:p>
        </p:txBody>
      </p:sp>
      <p:sp>
        <p:nvSpPr>
          <p:cNvPr id="4" name="Content Placeholder 2">
            <a:extLst>
              <a:ext uri="{FF2B5EF4-FFF2-40B4-BE49-F238E27FC236}">
                <a16:creationId xmlns:a16="http://schemas.microsoft.com/office/drawing/2014/main" id="{7EA093BA-3370-4647-B7CB-1F00A1D5603E}"/>
              </a:ext>
            </a:extLst>
          </p:cNvPr>
          <p:cNvSpPr txBox="1">
            <a:spLocks/>
          </p:cNvSpPr>
          <p:nvPr/>
        </p:nvSpPr>
        <p:spPr>
          <a:xfrm>
            <a:off x="6326027" y="994977"/>
            <a:ext cx="52578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0" fontAlgn="base">
              <a:lnSpc>
                <a:spcPct val="150000"/>
              </a:lnSpc>
              <a:buNone/>
            </a:pPr>
            <a:r>
              <a:rPr lang="en-GB" sz="2000" b="1" i="0" dirty="0">
                <a:solidFill>
                  <a:srgbClr val="000000"/>
                </a:solidFill>
                <a:effectLst/>
                <a:latin typeface="Arial" panose="020B0604020202020204" pitchFamily="34" charset="0"/>
              </a:rPr>
              <a:t>Nod </a:t>
            </a:r>
            <a:r>
              <a:rPr lang="en-GB" sz="2000" b="1" i="0" dirty="0" err="1">
                <a:solidFill>
                  <a:srgbClr val="000000"/>
                </a:solidFill>
                <a:effectLst/>
                <a:latin typeface="Arial" panose="020B0604020202020204" pitchFamily="34" charset="0"/>
              </a:rPr>
              <a:t>yr</a:t>
            </a:r>
            <a:r>
              <a:rPr lang="en-GB" sz="2000" b="1" i="0" dirty="0">
                <a:solidFill>
                  <a:srgbClr val="000000"/>
                </a:solidFill>
                <a:effectLst/>
                <a:latin typeface="Arial" panose="020B0604020202020204" pitchFamily="34" charset="0"/>
              </a:rPr>
              <a:t> </a:t>
            </a:r>
            <a:r>
              <a:rPr lang="en-GB" sz="2000" b="1" i="0" dirty="0" err="1">
                <a:solidFill>
                  <a:srgbClr val="000000"/>
                </a:solidFill>
                <a:effectLst/>
                <a:latin typeface="Arial" panose="020B0604020202020204" pitchFamily="34" charset="0"/>
              </a:rPr>
              <a:t>Asesiad</a:t>
            </a:r>
            <a:r>
              <a:rPr lang="en-GB" sz="2000" b="0" i="0" dirty="0">
                <a:solidFill>
                  <a:srgbClr val="000000"/>
                </a:solidFill>
                <a:effectLst/>
                <a:latin typeface="Arial" panose="020B0604020202020204" pitchFamily="34" charset="0"/>
              </a:rPr>
              <a:t>  </a:t>
            </a:r>
            <a:endParaRPr lang="en-GB" sz="3200" b="0" i="0" dirty="0">
              <a:solidFill>
                <a:srgbClr val="000000"/>
              </a:solidFill>
              <a:effectLst/>
              <a:latin typeface="Segoe UI" panose="020B0502040204020203" pitchFamily="34" charset="0"/>
            </a:endParaRPr>
          </a:p>
          <a:p>
            <a:pPr marL="0" indent="0" algn="just" rtl="0" fontAlgn="base">
              <a:lnSpc>
                <a:spcPct val="150000"/>
              </a:lnSpc>
              <a:buNone/>
            </a:pPr>
            <a:r>
              <a:rPr lang="en-GB" sz="2000" b="0" i="0" dirty="0">
                <a:solidFill>
                  <a:srgbClr val="000000"/>
                </a:solidFill>
                <a:effectLst/>
                <a:latin typeface="Arial" panose="020B0604020202020204" pitchFamily="34" charset="0"/>
              </a:rPr>
              <a:t>Nod </a:t>
            </a:r>
            <a:r>
              <a:rPr lang="en-GB" sz="2000" b="0" i="0" dirty="0" err="1">
                <a:solidFill>
                  <a:srgbClr val="000000"/>
                </a:solidFill>
                <a:effectLst/>
                <a:latin typeface="Arial" panose="020B0604020202020204" pitchFamily="34" charset="0"/>
              </a:rPr>
              <a:t>yr</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asesiad</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hwn</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yw</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eich</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helpu</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i</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adfyfyrio</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ar</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eich</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dysgu</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a'ch</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dulliau</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a'ch</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profiadau</a:t>
            </a:r>
            <a:r>
              <a:rPr lang="en-GB" sz="2000" b="0" i="0" dirty="0">
                <a:solidFill>
                  <a:srgbClr val="000000"/>
                </a:solidFill>
                <a:effectLst/>
                <a:latin typeface="Arial" panose="020B0604020202020204" pitchFamily="34" charset="0"/>
              </a:rPr>
              <a:t>, nodi </a:t>
            </a:r>
            <a:r>
              <a:rPr lang="en-GB" sz="2000" b="0" i="0" dirty="0" err="1">
                <a:solidFill>
                  <a:srgbClr val="000000"/>
                </a:solidFill>
                <a:effectLst/>
                <a:latin typeface="Arial" panose="020B0604020202020204" pitchFamily="34" charset="0"/>
              </a:rPr>
              <a:t>arferion</a:t>
            </a:r>
            <a:r>
              <a:rPr lang="en-GB" sz="2000" b="0" i="0" dirty="0">
                <a:solidFill>
                  <a:srgbClr val="000000"/>
                </a:solidFill>
                <a:effectLst/>
                <a:latin typeface="Arial" panose="020B0604020202020204" pitchFamily="34" charset="0"/>
              </a:rPr>
              <a:t> neu </a:t>
            </a:r>
            <a:r>
              <a:rPr lang="en-GB" sz="2000" b="0" i="0" dirty="0" err="1">
                <a:solidFill>
                  <a:srgbClr val="000000"/>
                </a:solidFill>
                <a:effectLst/>
                <a:latin typeface="Arial" panose="020B0604020202020204" pitchFamily="34" charset="0"/>
              </a:rPr>
              <a:t>bryderon</a:t>
            </a:r>
            <a:r>
              <a:rPr lang="en-GB" sz="2000" b="0" i="0" dirty="0">
                <a:solidFill>
                  <a:srgbClr val="000000"/>
                </a:solidFill>
                <a:effectLst/>
                <a:latin typeface="Arial" panose="020B0604020202020204" pitchFamily="34" charset="0"/>
              </a:rPr>
              <a:t> di-</a:t>
            </a:r>
            <a:r>
              <a:rPr lang="en-GB" sz="2000" b="0" i="0" dirty="0" err="1">
                <a:solidFill>
                  <a:srgbClr val="000000"/>
                </a:solidFill>
                <a:effectLst/>
                <a:latin typeface="Arial" panose="020B0604020202020204" pitchFamily="34" charset="0"/>
              </a:rPr>
              <a:t>fudd</a:t>
            </a:r>
            <a:r>
              <a:rPr lang="en-GB" sz="2000" b="0" i="0" dirty="0">
                <a:solidFill>
                  <a:srgbClr val="000000"/>
                </a:solidFill>
                <a:effectLst/>
                <a:latin typeface="Arial" panose="020B0604020202020204" pitchFamily="34" charset="0"/>
              </a:rPr>
              <a:t> ac </a:t>
            </a:r>
            <a:r>
              <a:rPr lang="en-GB" sz="2000" b="0" i="0" dirty="0" err="1">
                <a:solidFill>
                  <a:srgbClr val="000000"/>
                </a:solidFill>
                <a:effectLst/>
                <a:latin typeface="Arial" panose="020B0604020202020204" pitchFamily="34" charset="0"/>
              </a:rPr>
              <a:t>archwilio</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cydnabod</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pennu</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strategaethau</a:t>
            </a:r>
            <a:r>
              <a:rPr lang="en-GB" sz="2000" b="0" i="0" dirty="0">
                <a:solidFill>
                  <a:srgbClr val="000000"/>
                </a:solidFill>
                <a:effectLst/>
                <a:latin typeface="Arial" panose="020B0604020202020204" pitchFamily="34" charset="0"/>
              </a:rPr>
              <a:t> ac offer a </a:t>
            </a:r>
            <a:r>
              <a:rPr lang="en-GB" sz="2000" b="0" i="0" dirty="0" err="1">
                <a:solidFill>
                  <a:srgbClr val="000000"/>
                </a:solidFill>
                <a:effectLst/>
                <a:latin typeface="Arial" panose="020B0604020202020204" pitchFamily="34" charset="0"/>
              </a:rPr>
              <a:t>fydd</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yn</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eich</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helpu</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i'w</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rheoli'n</a:t>
            </a:r>
            <a:r>
              <a:rPr lang="en-GB" sz="2000" b="0" i="0" dirty="0">
                <a:solidFill>
                  <a:srgbClr val="000000"/>
                </a:solidFill>
                <a:effectLst/>
                <a:latin typeface="Arial" panose="020B0604020202020204" pitchFamily="34" charset="0"/>
              </a:rPr>
              <a:t> </a:t>
            </a:r>
            <a:r>
              <a:rPr lang="en-GB" sz="2000" b="0" i="0" dirty="0" err="1">
                <a:solidFill>
                  <a:srgbClr val="000000"/>
                </a:solidFill>
                <a:effectLst/>
                <a:latin typeface="Arial" panose="020B0604020202020204" pitchFamily="34" charset="0"/>
              </a:rPr>
              <a:t>effeithiol</a:t>
            </a:r>
            <a:r>
              <a:rPr lang="en-GB" sz="2000" b="0" i="0" dirty="0">
                <a:solidFill>
                  <a:srgbClr val="000000"/>
                </a:solidFill>
                <a:effectLst/>
                <a:latin typeface="Arial" panose="020B0604020202020204" pitchFamily="34" charset="0"/>
              </a:rPr>
              <a:t>.  </a:t>
            </a:r>
            <a:endParaRPr lang="en-GB" sz="3200" b="0" i="0" dirty="0">
              <a:solidFill>
                <a:srgbClr val="000000"/>
              </a:solidFill>
              <a:effectLst/>
              <a:latin typeface="Segoe UI" panose="020B0502040204020203" pitchFamily="34" charset="0"/>
            </a:endParaRPr>
          </a:p>
          <a:p>
            <a:pPr marL="0" indent="0" algn="just" fontAlgn="base">
              <a:lnSpc>
                <a:spcPct val="150000"/>
              </a:lnSpc>
              <a:buFont typeface="Arial" panose="020B0604020202020204" pitchFamily="34" charset="0"/>
              <a:buNone/>
            </a:pPr>
            <a:endParaRPr lang="en-GB" dirty="0">
              <a:solidFill>
                <a:srgbClr val="000000"/>
              </a:solidFill>
              <a:latin typeface="Segoe UI" panose="020B0502040204020203" pitchFamily="34" charset="0"/>
            </a:endParaRPr>
          </a:p>
        </p:txBody>
      </p:sp>
      <p:pic>
        <p:nvPicPr>
          <p:cNvPr id="5" name="Picture 2" descr="Microsoft PowerPoint - Wikipedia">
            <a:extLst>
              <a:ext uri="{FF2B5EF4-FFF2-40B4-BE49-F238E27FC236}">
                <a16:creationId xmlns:a16="http://schemas.microsoft.com/office/drawing/2014/main" id="{4546825B-8FD5-9B43-B840-7A7283BF4A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8710" y="4359889"/>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C2486BB-57AC-2346-B1EC-BC06DF0BAC0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9257053" y="4360231"/>
            <a:ext cx="1188717" cy="1422215"/>
          </a:xfrm>
          <a:prstGeom prst="rect">
            <a:avLst/>
          </a:prstGeom>
        </p:spPr>
      </p:pic>
    </p:spTree>
    <p:extLst>
      <p:ext uri="{BB962C8B-B14F-4D97-AF65-F5344CB8AC3E}">
        <p14:creationId xmlns:p14="http://schemas.microsoft.com/office/powerpoint/2010/main" val="3631165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EED91-5B7F-27B2-11C1-BD81D21281F8}"/>
              </a:ext>
            </a:extLst>
          </p:cNvPr>
          <p:cNvSpPr>
            <a:spLocks noGrp="1"/>
          </p:cNvSpPr>
          <p:nvPr>
            <p:ph type="title"/>
          </p:nvPr>
        </p:nvSpPr>
        <p:spPr>
          <a:xfrm>
            <a:off x="352575" y="195793"/>
            <a:ext cx="11481847" cy="680686"/>
          </a:xfrm>
        </p:spPr>
        <p:txBody>
          <a:bodyPr>
            <a:normAutofit fontScale="90000"/>
          </a:bodyPr>
          <a:lstStyle/>
          <a:p>
            <a:r>
              <a:rPr lang="en-GB" dirty="0">
                <a:solidFill>
                  <a:schemeClr val="bg1"/>
                </a:solidFill>
              </a:rPr>
              <a:t>Assessment 2 Reminder</a:t>
            </a:r>
            <a:endParaRPr lang="en-GB" dirty="0">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F885488C-0239-FD97-2FF9-9BA0A1F1964F}"/>
              </a:ext>
            </a:extLst>
          </p:cNvPr>
          <p:cNvSpPr>
            <a:spLocks noGrp="1"/>
          </p:cNvSpPr>
          <p:nvPr>
            <p:ph idx="1"/>
          </p:nvPr>
        </p:nvSpPr>
        <p:spPr>
          <a:xfrm>
            <a:off x="254186" y="1223324"/>
            <a:ext cx="5703104" cy="4367109"/>
          </a:xfrm>
        </p:spPr>
        <p:txBody>
          <a:bodyPr>
            <a:normAutofit fontScale="92500" lnSpcReduction="20000"/>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Context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41910" marR="157480" indent="0" algn="just">
              <a:lnSpc>
                <a:spcPct val="200000"/>
              </a:lnSpc>
              <a:spcAft>
                <a:spcPts val="0"/>
              </a:spcAft>
              <a:buNone/>
            </a:pPr>
            <a:r>
              <a:rPr lang="en-GB" sz="1800">
                <a:effectLst/>
                <a:latin typeface="Arial" panose="020B0604020202020204" pitchFamily="34" charset="0"/>
                <a:ea typeface="Times New Roman" panose="02020603050405020304" pitchFamily="18" charset="0"/>
                <a:cs typeface="Arial" panose="020B0604020202020204" pitchFamily="34" charset="0"/>
              </a:rPr>
              <a:t>Your degree will help you set yourself up – where you find confidence and interests in your chosen field. Throughout the duration of your studies it is possible that you will face some small obstacles that will hinder your success or could even affect your wellbeing. It is therefore vital that you prepare and gather tools and strategies that will support you and help you cope and even thrive through your studies and beyond.</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58BF673-0844-B37D-4B3B-4BC9BF211AD3}"/>
              </a:ext>
            </a:extLst>
          </p:cNvPr>
          <p:cNvSpPr txBox="1"/>
          <p:nvPr/>
        </p:nvSpPr>
        <p:spPr>
          <a:xfrm>
            <a:off x="6141967" y="872346"/>
            <a:ext cx="5564425" cy="3330399"/>
          </a:xfrm>
          <a:prstGeom prst="rect">
            <a:avLst/>
          </a:prstGeom>
          <a:noFill/>
        </p:spPr>
        <p:txBody>
          <a:bodyPr wrap="square">
            <a:spAutoFit/>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Aim</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panose="020B0604020202020204" pitchFamily="34" charset="0"/>
                <a:ea typeface="Times New Roman" panose="02020603050405020304" pitchFamily="18" charset="0"/>
                <a:cs typeface="Arial" panose="020B0604020202020204" pitchFamily="34" charset="0"/>
              </a:rPr>
              <a:t>The aim of this assessment is to help you reflect on your learning and experiences, highlight an interest and identify unhelpful habits or concerns and explore strategies and tools that will help you manage them effectively.</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1026" name="Picture 2" descr="Microsoft PowerPoint - Wikipedia">
            <a:extLst>
              <a:ext uri="{FF2B5EF4-FFF2-40B4-BE49-F238E27FC236}">
                <a16:creationId xmlns:a16="http://schemas.microsoft.com/office/drawing/2014/main" id="{765175FA-DA98-25F9-80D1-0F0E733F91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8710" y="4359889"/>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113EDE5-28CD-5C67-B022-C49C22C2A7C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9257053" y="4360231"/>
            <a:ext cx="1188717" cy="1422215"/>
          </a:xfrm>
          <a:prstGeom prst="rect">
            <a:avLst/>
          </a:prstGeom>
        </p:spPr>
      </p:pic>
    </p:spTree>
    <p:extLst>
      <p:ext uri="{BB962C8B-B14F-4D97-AF65-F5344CB8AC3E}">
        <p14:creationId xmlns:p14="http://schemas.microsoft.com/office/powerpoint/2010/main" val="766080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B635BD-EC1E-E042-B570-E46C93D1AC2B}"/>
              </a:ext>
            </a:extLst>
          </p:cNvPr>
          <p:cNvSpPr>
            <a:spLocks noGrp="1"/>
          </p:cNvSpPr>
          <p:nvPr>
            <p:ph idx="1"/>
          </p:nvPr>
        </p:nvSpPr>
        <p:spPr>
          <a:xfrm>
            <a:off x="351933" y="1092100"/>
            <a:ext cx="11481847" cy="4075996"/>
          </a:xfrm>
        </p:spPr>
        <p:txBody>
          <a:bodyPr>
            <a:normAutofit fontScale="92500"/>
          </a:bodyPr>
          <a:lstStyle/>
          <a:p>
            <a:pPr marL="0" indent="0">
              <a:lnSpc>
                <a:spcPct val="150000"/>
              </a:lnSpc>
              <a:buNone/>
            </a:pPr>
            <a:r>
              <a:rPr lang="en-GB" sz="2400" b="1" i="0" dirty="0" err="1">
                <a:solidFill>
                  <a:srgbClr val="000000"/>
                </a:solidFill>
                <a:effectLst/>
                <a:latin typeface="Arial" panose="020B0604020202020204" pitchFamily="34" charset="0"/>
              </a:rPr>
              <a:t>Adfyfyriwch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ar</a:t>
            </a:r>
            <a:r>
              <a:rPr lang="en-GB" sz="2400" b="0" i="0" dirty="0">
                <a:solidFill>
                  <a:srgbClr val="000000"/>
                </a:solidFill>
                <a:effectLst/>
                <a:latin typeface="Arial" panose="020B0604020202020204" pitchFamily="34" charset="0"/>
              </a:rPr>
              <a:t> y </a:t>
            </a:r>
            <a:r>
              <a:rPr lang="en-GB" sz="2400" b="0" i="0" dirty="0" err="1">
                <a:solidFill>
                  <a:srgbClr val="000000"/>
                </a:solidFill>
                <a:effectLst/>
                <a:latin typeface="Arial" panose="020B0604020202020204" pitchFamily="34" charset="0"/>
              </a:rPr>
              <a:t>ddau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dymor</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cyntaf</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o’ch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astudiaethau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yn</a:t>
            </a:r>
            <a:r>
              <a:rPr lang="en-GB" sz="2400" b="0" i="0" dirty="0">
                <a:solidFill>
                  <a:srgbClr val="000000"/>
                </a:solidFill>
                <a:effectLst/>
                <a:latin typeface="Arial" panose="020B0604020202020204" pitchFamily="34" charset="0"/>
              </a:rPr>
              <a:t> y </a:t>
            </a:r>
            <a:r>
              <a:rPr lang="en-GB" sz="2400" b="0" i="0" dirty="0" err="1">
                <a:solidFill>
                  <a:srgbClr val="000000"/>
                </a:solidFill>
                <a:effectLst/>
                <a:latin typeface="Arial" panose="020B0604020202020204" pitchFamily="34" charset="0"/>
              </a:rPr>
              <a:t>Prifysgol</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Ystyriwch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eich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cryfderau</a:t>
            </a:r>
            <a:r>
              <a:rPr lang="en-GB" sz="2400" b="0" i="0" dirty="0">
                <a:solidFill>
                  <a:srgbClr val="000000"/>
                </a:solidFill>
                <a:effectLst/>
                <a:latin typeface="Arial" panose="020B0604020202020204" pitchFamily="34" charset="0"/>
              </a:rPr>
              <a:t> a </a:t>
            </a:r>
            <a:r>
              <a:rPr lang="en-GB" sz="2400" b="0" i="0" dirty="0" err="1">
                <a:solidFill>
                  <a:srgbClr val="000000"/>
                </a:solidFill>
                <a:effectLst/>
                <a:latin typeface="Arial" panose="020B0604020202020204" pitchFamily="34" charset="0"/>
              </a:rPr>
              <a:t>meysydd</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i</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gryfhau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wrth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symud</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ymlaen</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gyda’ch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astudiaethau</a:t>
            </a:r>
            <a:r>
              <a:rPr lang="en-GB" sz="2400" b="0" i="0" dirty="0">
                <a:solidFill>
                  <a:srgbClr val="000000"/>
                </a:solidFill>
                <a:effectLst/>
                <a:latin typeface="Arial" panose="020B0604020202020204" pitchFamily="34" charset="0"/>
              </a:rPr>
              <a:t>.  </a:t>
            </a:r>
          </a:p>
          <a:p>
            <a:pPr marL="0" indent="0">
              <a:lnSpc>
                <a:spcPct val="150000"/>
              </a:lnSpc>
              <a:buNone/>
            </a:pPr>
            <a:endParaRPr lang="en-GB" sz="2400" b="0" i="0" dirty="0">
              <a:solidFill>
                <a:srgbClr val="000000"/>
              </a:solidFill>
              <a:effectLst/>
              <a:latin typeface="Arial" panose="020B0604020202020204" pitchFamily="34" charset="0"/>
            </a:endParaRPr>
          </a:p>
          <a:p>
            <a:pPr marL="0" indent="0">
              <a:lnSpc>
                <a:spcPct val="150000"/>
              </a:lnSpc>
              <a:buNone/>
            </a:pPr>
            <a:r>
              <a:rPr lang="en-GB" sz="2400" b="0" i="0" dirty="0" err="1">
                <a:solidFill>
                  <a:srgbClr val="000000"/>
                </a:solidFill>
                <a:effectLst/>
                <a:latin typeface="Arial" panose="020B0604020202020204" pitchFamily="34" charset="0"/>
              </a:rPr>
              <a:t>Eich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tasg</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yw</a:t>
            </a:r>
            <a:r>
              <a:rPr lang="en-GB" sz="2400" b="0" i="0" dirty="0">
                <a:solidFill>
                  <a:srgbClr val="000000"/>
                </a:solidFill>
                <a:effectLst/>
                <a:latin typeface="Arial" panose="020B0604020202020204" pitchFamily="34" charset="0"/>
              </a:rPr>
              <a:t> </a:t>
            </a:r>
            <a:r>
              <a:rPr lang="en-GB" sz="2400" b="1" i="0" dirty="0" err="1">
                <a:solidFill>
                  <a:srgbClr val="000000"/>
                </a:solidFill>
                <a:effectLst/>
                <a:latin typeface="Arial" panose="020B0604020202020204" pitchFamily="34" charset="0"/>
              </a:rPr>
              <a:t>cyflwyno</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prif</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diddordeb</a:t>
            </a:r>
            <a:r>
              <a:rPr lang="en-GB" sz="2400" b="0" i="0" dirty="0">
                <a:solidFill>
                  <a:srgbClr val="000000"/>
                </a:solidFill>
                <a:effectLst/>
                <a:latin typeface="Arial" panose="020B0604020202020204" pitchFamily="34" charset="0"/>
              </a:rPr>
              <a:t> ac </a:t>
            </a:r>
            <a:r>
              <a:rPr lang="en-GB" sz="2400" b="0" i="0" dirty="0" err="1">
                <a:solidFill>
                  <a:srgbClr val="000000"/>
                </a:solidFill>
                <a:effectLst/>
                <a:latin typeface="Arial" panose="020B0604020202020204" pitchFamily="34" charset="0"/>
              </a:rPr>
              <a:t>hefyd</a:t>
            </a:r>
            <a:r>
              <a:rPr lang="en-GB" sz="2400" b="0" i="0" dirty="0">
                <a:solidFill>
                  <a:srgbClr val="000000"/>
                </a:solidFill>
                <a:effectLst/>
                <a:latin typeface="Arial" panose="020B0604020202020204" pitchFamily="34" charset="0"/>
              </a:rPr>
              <a:t> tri mater y </a:t>
            </a:r>
            <a:r>
              <a:rPr lang="en-GB" sz="2400" b="0" i="0" dirty="0" err="1">
                <a:solidFill>
                  <a:srgbClr val="000000"/>
                </a:solidFill>
                <a:effectLst/>
                <a:latin typeface="Arial" panose="020B0604020202020204" pitchFamily="34" charset="0"/>
              </a:rPr>
              <a:t>gallech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eu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hwynebu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drwy</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eich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gradd</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tair</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blynedd</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Medr</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ystyried</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yr</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heriau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mewn</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termau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byr</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canolig</a:t>
            </a:r>
            <a:r>
              <a:rPr lang="en-GB" sz="2400" b="0" i="0" dirty="0">
                <a:solidFill>
                  <a:srgbClr val="000000"/>
                </a:solidFill>
                <a:effectLst/>
                <a:latin typeface="Arial" panose="020B0604020202020204" pitchFamily="34" charset="0"/>
              </a:rPr>
              <a:t> ac </a:t>
            </a:r>
            <a:r>
              <a:rPr lang="en-GB" sz="2400" b="0" i="0" dirty="0" err="1">
                <a:solidFill>
                  <a:srgbClr val="000000"/>
                </a:solidFill>
                <a:effectLst/>
                <a:latin typeface="Arial" panose="020B0604020202020204" pitchFamily="34" charset="0"/>
              </a:rPr>
              <a:t>hir</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Archwiliwch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sut</a:t>
            </a:r>
            <a:r>
              <a:rPr lang="en-GB" sz="2400" b="0" i="0" dirty="0">
                <a:solidFill>
                  <a:srgbClr val="000000"/>
                </a:solidFill>
                <a:effectLst/>
                <a:latin typeface="Arial" panose="020B0604020202020204" pitchFamily="34" charset="0"/>
              </a:rPr>
              <a:t> y gallant </a:t>
            </a:r>
            <a:r>
              <a:rPr lang="en-GB" sz="2400" b="0" i="0" dirty="0" err="1">
                <a:solidFill>
                  <a:srgbClr val="000000"/>
                </a:solidFill>
                <a:effectLst/>
                <a:latin typeface="Arial" panose="020B0604020202020204" pitchFamily="34" charset="0"/>
              </a:rPr>
              <a:t>effeithio</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ar</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eich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dilyniant</a:t>
            </a:r>
            <a:r>
              <a:rPr lang="en-GB" sz="2400" b="0" i="0" dirty="0">
                <a:solidFill>
                  <a:srgbClr val="000000"/>
                </a:solidFill>
                <a:effectLst/>
                <a:latin typeface="Arial" panose="020B0604020202020204" pitchFamily="34" charset="0"/>
              </a:rPr>
              <a:t> a/</a:t>
            </a:r>
            <a:r>
              <a:rPr lang="en-GB" sz="2400" b="0" i="0" dirty="0" err="1">
                <a:solidFill>
                  <a:srgbClr val="000000"/>
                </a:solidFill>
                <a:effectLst/>
                <a:latin typeface="Arial" panose="020B0604020202020204" pitchFamily="34" charset="0"/>
              </a:rPr>
              <a:t>neu'ch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lles</a:t>
            </a:r>
            <a:r>
              <a:rPr lang="en-GB" sz="2400" b="0" i="0" dirty="0">
                <a:solidFill>
                  <a:srgbClr val="000000"/>
                </a:solidFill>
                <a:effectLst/>
                <a:latin typeface="Arial" panose="020B0604020202020204" pitchFamily="34" charset="0"/>
              </a:rPr>
              <a:t> ac </a:t>
            </a:r>
            <a:r>
              <a:rPr lang="en-GB" sz="2400" b="0" i="0" dirty="0" err="1">
                <a:solidFill>
                  <a:srgbClr val="000000"/>
                </a:solidFill>
                <a:effectLst/>
                <a:latin typeface="Arial" panose="020B0604020202020204" pitchFamily="34" charset="0"/>
              </a:rPr>
              <a:t>yn</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bwysig</a:t>
            </a:r>
            <a:r>
              <a:rPr lang="en-GB" sz="2400" b="0" i="0" dirty="0">
                <a:solidFill>
                  <a:srgbClr val="000000"/>
                </a:solidFill>
                <a:effectLst/>
                <a:latin typeface="Arial" panose="020B0604020202020204" pitchFamily="34" charset="0"/>
              </a:rPr>
              <a:t> nodi </a:t>
            </a:r>
            <a:r>
              <a:rPr lang="en-GB" sz="2400" b="0" i="0" dirty="0" err="1">
                <a:solidFill>
                  <a:srgbClr val="000000"/>
                </a:solidFill>
                <a:effectLst/>
                <a:latin typeface="Arial" panose="020B0604020202020204" pitchFamily="34" charset="0"/>
              </a:rPr>
              <a:t>strategaethau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defnyddiol</a:t>
            </a:r>
            <a:r>
              <a:rPr lang="en-GB" sz="2400" b="0" i="0" dirty="0">
                <a:solidFill>
                  <a:srgbClr val="000000"/>
                </a:solidFill>
                <a:effectLst/>
                <a:latin typeface="Arial" panose="020B0604020202020204" pitchFamily="34" charset="0"/>
              </a:rPr>
              <a:t> ac offer </a:t>
            </a:r>
            <a:r>
              <a:rPr lang="en-GB" sz="2400" b="0" i="0" dirty="0" err="1">
                <a:solidFill>
                  <a:srgbClr val="000000"/>
                </a:solidFill>
                <a:effectLst/>
                <a:latin typeface="Arial" panose="020B0604020202020204" pitchFamily="34" charset="0"/>
              </a:rPr>
              <a:t>ymarferol</a:t>
            </a:r>
            <a:r>
              <a:rPr lang="en-GB" sz="2400" b="0" i="0" dirty="0">
                <a:solidFill>
                  <a:srgbClr val="000000"/>
                </a:solidFill>
                <a:effectLst/>
                <a:latin typeface="Arial" panose="020B0604020202020204" pitchFamily="34" charset="0"/>
              </a:rPr>
              <a:t> a </a:t>
            </a:r>
            <a:r>
              <a:rPr lang="en-GB" sz="2400" b="0" i="0" dirty="0" err="1">
                <a:solidFill>
                  <a:srgbClr val="000000"/>
                </a:solidFill>
                <a:effectLst/>
                <a:latin typeface="Arial" panose="020B0604020202020204" pitchFamily="34" charset="0"/>
              </a:rPr>
              <a:t>fydd</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yn</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eich</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helpu</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i</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lwyddo</a:t>
            </a:r>
            <a:r>
              <a:rPr lang="en-GB" sz="2400" b="0" i="0" dirty="0">
                <a:solidFill>
                  <a:srgbClr val="000000"/>
                </a:solidFill>
                <a:effectLst/>
                <a:latin typeface="Arial" panose="020B0604020202020204" pitchFamily="34" charset="0"/>
              </a:rPr>
              <a:t> </a:t>
            </a:r>
            <a:r>
              <a:rPr lang="en-GB" sz="2400" b="0" i="0" dirty="0" err="1">
                <a:solidFill>
                  <a:srgbClr val="000000"/>
                </a:solidFill>
                <a:effectLst/>
                <a:latin typeface="Arial" panose="020B0604020202020204" pitchFamily="34" charset="0"/>
              </a:rPr>
              <a:t>drwy'r</a:t>
            </a:r>
            <a:r>
              <a:rPr lang="en-GB" sz="2400" b="0" i="0" dirty="0">
                <a:solidFill>
                  <a:srgbClr val="000000"/>
                </a:solidFill>
                <a:effectLst/>
                <a:latin typeface="Arial" panose="020B0604020202020204" pitchFamily="34" charset="0"/>
              </a:rPr>
              <a:t> broses.  </a:t>
            </a:r>
            <a:endParaRPr lang="en-US" sz="3600" dirty="0"/>
          </a:p>
        </p:txBody>
      </p:sp>
      <p:sp>
        <p:nvSpPr>
          <p:cNvPr id="4" name="Title 1">
            <a:extLst>
              <a:ext uri="{FF2B5EF4-FFF2-40B4-BE49-F238E27FC236}">
                <a16:creationId xmlns:a16="http://schemas.microsoft.com/office/drawing/2014/main" id="{827446F2-CCD1-A745-AD48-9BDD367F7B98}"/>
              </a:ext>
            </a:extLst>
          </p:cNvPr>
          <p:cNvSpPr>
            <a:spLocks noGrp="1"/>
          </p:cNvSpPr>
          <p:nvPr>
            <p:ph type="title"/>
          </p:nvPr>
        </p:nvSpPr>
        <p:spPr>
          <a:xfrm>
            <a:off x="351934" y="-233463"/>
            <a:ext cx="11481847" cy="1325563"/>
          </a:xfrm>
        </p:spPr>
        <p:txBody>
          <a:bodyPr>
            <a:normAutofit/>
          </a:bodyPr>
          <a:lstStyle/>
          <a:p>
            <a:r>
              <a:rPr lang="en-GB" sz="4400" b="1" dirty="0" err="1">
                <a:effectLst/>
                <a:latin typeface="Arial" panose="020B0604020202020204" pitchFamily="34" charset="0"/>
                <a:ea typeface="Times New Roman" panose="02020603050405020304" pitchFamily="18" charset="0"/>
                <a:cs typeface="Arial" panose="020B0604020202020204" pitchFamily="34" charset="0"/>
              </a:rPr>
              <a:t>Tasg</a:t>
            </a:r>
            <a:r>
              <a:rPr lang="en-GB" sz="4400" b="1" dirty="0">
                <a:effectLst/>
                <a:latin typeface="Arial" panose="020B0604020202020204" pitchFamily="34" charset="0"/>
                <a:ea typeface="Times New Roman" panose="02020603050405020304" pitchFamily="18" charset="0"/>
                <a:cs typeface="Arial" panose="020B0604020202020204" pitchFamily="34" charset="0"/>
              </a:rPr>
              <a:t> </a:t>
            </a:r>
            <a:r>
              <a:rPr lang="en-GB" sz="4400" b="1" dirty="0" err="1">
                <a:effectLst/>
                <a:latin typeface="Arial" panose="020B0604020202020204" pitchFamily="34" charset="0"/>
                <a:ea typeface="Times New Roman" panose="02020603050405020304" pitchFamily="18" charset="0"/>
                <a:cs typeface="Arial" panose="020B0604020202020204" pitchFamily="34" charset="0"/>
              </a:rPr>
              <a:t>yr</a:t>
            </a:r>
            <a:r>
              <a:rPr lang="en-GB" sz="4400" b="1" dirty="0">
                <a:effectLst/>
                <a:latin typeface="Arial" panose="020B0604020202020204" pitchFamily="34" charset="0"/>
                <a:ea typeface="Times New Roman" panose="02020603050405020304" pitchFamily="18" charset="0"/>
                <a:cs typeface="Arial" panose="020B0604020202020204" pitchFamily="34" charset="0"/>
              </a:rPr>
              <a:t> </a:t>
            </a:r>
            <a:r>
              <a:rPr lang="en-GB" sz="4400" b="1" dirty="0" err="1">
                <a:effectLst/>
                <a:latin typeface="Arial" panose="020B0604020202020204" pitchFamily="34" charset="0"/>
                <a:ea typeface="Times New Roman" panose="02020603050405020304" pitchFamily="18" charset="0"/>
                <a:cs typeface="Arial" panose="020B0604020202020204" pitchFamily="34" charset="0"/>
              </a:rPr>
              <a:t>Asesiad</a:t>
            </a:r>
            <a:r>
              <a:rPr lang="en-GB" sz="4400" b="1" dirty="0">
                <a:effectLst/>
                <a:latin typeface="Arial" panose="020B0604020202020204" pitchFamily="34" charset="0"/>
                <a:ea typeface="Times New Roman" panose="02020603050405020304" pitchFamily="18" charset="0"/>
                <a:cs typeface="Arial" panose="020B0604020202020204" pitchFamily="34" charset="0"/>
              </a:rPr>
              <a:t> </a:t>
            </a:r>
            <a:endParaRPr lang="en-GB" dirty="0"/>
          </a:p>
        </p:txBody>
      </p:sp>
      <p:sp>
        <p:nvSpPr>
          <p:cNvPr id="5" name="Rectangle 4">
            <a:extLst>
              <a:ext uri="{FF2B5EF4-FFF2-40B4-BE49-F238E27FC236}">
                <a16:creationId xmlns:a16="http://schemas.microsoft.com/office/drawing/2014/main" id="{437AF5BB-2D7D-F847-9BF7-88381CA1B992}"/>
              </a:ext>
            </a:extLst>
          </p:cNvPr>
          <p:cNvSpPr/>
          <p:nvPr/>
        </p:nvSpPr>
        <p:spPr>
          <a:xfrm rot="600000">
            <a:off x="3156040" y="5150794"/>
            <a:ext cx="7849968" cy="103349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dirty="0"/>
              <a:t>12fed </a:t>
            </a:r>
            <a:r>
              <a:rPr lang="en-GB" sz="4400" dirty="0" err="1"/>
              <a:t>Ebrill</a:t>
            </a:r>
            <a:r>
              <a:rPr lang="en-GB" sz="4400" dirty="0"/>
              <a:t> 2024</a:t>
            </a:r>
            <a:endParaRPr lang="en-US" dirty="0"/>
          </a:p>
        </p:txBody>
      </p:sp>
    </p:spTree>
    <p:extLst>
      <p:ext uri="{BB962C8B-B14F-4D97-AF65-F5344CB8AC3E}">
        <p14:creationId xmlns:p14="http://schemas.microsoft.com/office/powerpoint/2010/main" val="3048510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05C-A605-5417-4CE0-C0BAEEE375FB}"/>
              </a:ext>
            </a:extLst>
          </p:cNvPr>
          <p:cNvSpPr>
            <a:spLocks noGrp="1"/>
          </p:cNvSpPr>
          <p:nvPr>
            <p:ph type="title"/>
          </p:nvPr>
        </p:nvSpPr>
        <p:spPr>
          <a:xfrm>
            <a:off x="358219" y="71614"/>
            <a:ext cx="11481847" cy="888753"/>
          </a:xfrm>
        </p:spPr>
        <p:txBody>
          <a:bodyPr>
            <a:normAutofit/>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Assessment Task</a:t>
            </a:r>
            <a:endParaRPr lang="en-GB" dirty="0"/>
          </a:p>
        </p:txBody>
      </p:sp>
      <p:sp>
        <p:nvSpPr>
          <p:cNvPr id="4" name="Content Placeholder 3">
            <a:extLst>
              <a:ext uri="{FF2B5EF4-FFF2-40B4-BE49-F238E27FC236}">
                <a16:creationId xmlns:a16="http://schemas.microsoft.com/office/drawing/2014/main" id="{A11A92BF-E84B-4C2A-2C7A-F8595D4401AB}"/>
              </a:ext>
            </a:extLst>
          </p:cNvPr>
          <p:cNvSpPr txBox="1">
            <a:spLocks noGrp="1"/>
          </p:cNvSpPr>
          <p:nvPr>
            <p:ph idx="1"/>
          </p:nvPr>
        </p:nvSpPr>
        <p:spPr>
          <a:xfrm>
            <a:off x="358775" y="1034048"/>
            <a:ext cx="11480800" cy="3827971"/>
          </a:xfrm>
          <a:prstGeom prst="rect">
            <a:avLst/>
          </a:prstGeom>
          <a:noFill/>
        </p:spPr>
        <p:txBody>
          <a:bodyPr vert="horz" wrap="square" lIns="91440" tIns="45720" rIns="91440" bIns="45720" rtlCol="0" anchor="t">
            <a:spAutoFit/>
          </a:bodyPr>
          <a:lstStyle/>
          <a:p>
            <a:pPr marL="270510" marR="157480" algn="just">
              <a:lnSpc>
                <a:spcPct val="200000"/>
              </a:lnSpc>
            </a:pPr>
            <a:r>
              <a:rPr lang="en-GB" sz="2400" b="1" u="sng" dirty="0">
                <a:effectLst/>
                <a:latin typeface="Arial"/>
                <a:ea typeface="Times New Roman" panose="02020603050405020304" pitchFamily="18" charset="0"/>
                <a:cs typeface="Arial"/>
              </a:rPr>
              <a:t>Reflect </a:t>
            </a:r>
            <a:r>
              <a:rPr lang="en-GB" sz="1800" dirty="0">
                <a:effectLst/>
                <a:latin typeface="Arial"/>
                <a:ea typeface="Times New Roman" panose="02020603050405020304" pitchFamily="18" charset="0"/>
                <a:cs typeface="Arial"/>
              </a:rPr>
              <a:t>on your first semester of your studies. Consider your own strengths and areas for improvement moving forward </a:t>
            </a:r>
            <a:r>
              <a:rPr lang="en-GB" sz="1800" dirty="0">
                <a:latin typeface="Arial"/>
                <a:ea typeface="Times New Roman" panose="02020603050405020304" pitchFamily="18" charset="0"/>
                <a:cs typeface="Arial"/>
              </a:rPr>
              <a:t>in your studies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dirty="0">
                <a:effectLst/>
                <a:latin typeface="Arial"/>
                <a:ea typeface="Times New Roman" panose="02020603050405020304" pitchFamily="18" charset="0"/>
                <a:cs typeface="Arial"/>
              </a:rPr>
              <a:t>Your task is to </a:t>
            </a:r>
            <a:r>
              <a:rPr lang="en-GB" sz="2400" b="1" u="sng" dirty="0">
                <a:effectLst/>
                <a:latin typeface="Arial"/>
                <a:ea typeface="Times New Roman" panose="02020603050405020304" pitchFamily="18" charset="0"/>
                <a:cs typeface="Arial"/>
              </a:rPr>
              <a:t>present </a:t>
            </a:r>
            <a:r>
              <a:rPr lang="en-GB" sz="1800" dirty="0">
                <a:effectLst/>
                <a:latin typeface="Arial"/>
                <a:ea typeface="Times New Roman" panose="02020603050405020304" pitchFamily="18" charset="0"/>
                <a:cs typeface="Arial"/>
              </a:rPr>
              <a:t>a key interest and three issues that you may face through your studies. Issue can be considered in sort-, mid- and long-term. Explore how they may impact your progression and/or wellbeing and importantly identify helpful strategies and practical tools that will help you thrive through the process.</a:t>
            </a:r>
            <a:r>
              <a:rPr lang="en-GB" sz="1800" dirty="0">
                <a:effectLst/>
                <a:latin typeface="Arial"/>
                <a:ea typeface="Times New Roman" panose="02020603050405020304" pitchFamily="18" charset="0"/>
                <a:cs typeface="Times New Roman"/>
              </a:rPr>
              <a:t> </a:t>
            </a:r>
            <a:r>
              <a:rPr lang="en-GB" sz="1800" dirty="0">
                <a:effectLst/>
                <a:latin typeface="Arial"/>
                <a:ea typeface="Times New Roman" panose="02020603050405020304" pitchFamily="18" charset="0"/>
                <a:cs typeface="Arial"/>
              </a:rPr>
              <a:t> </a:t>
            </a:r>
          </a:p>
        </p:txBody>
      </p:sp>
      <p:sp>
        <p:nvSpPr>
          <p:cNvPr id="5" name="Rectangle 4">
            <a:extLst>
              <a:ext uri="{FF2B5EF4-FFF2-40B4-BE49-F238E27FC236}">
                <a16:creationId xmlns:a16="http://schemas.microsoft.com/office/drawing/2014/main" id="{AC97ECF2-5C83-DAB7-EB76-44015C09A3F0}"/>
              </a:ext>
            </a:extLst>
          </p:cNvPr>
          <p:cNvSpPr/>
          <p:nvPr/>
        </p:nvSpPr>
        <p:spPr>
          <a:xfrm rot="600000">
            <a:off x="1930758" y="5083004"/>
            <a:ext cx="7849968" cy="103349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a:t>12th April 2024</a:t>
            </a:r>
            <a:endParaRPr lang="en-US"/>
          </a:p>
        </p:txBody>
      </p:sp>
    </p:spTree>
    <p:extLst>
      <p:ext uri="{BB962C8B-B14F-4D97-AF65-F5344CB8AC3E}">
        <p14:creationId xmlns:p14="http://schemas.microsoft.com/office/powerpoint/2010/main" val="3044773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020AF-5892-9C6F-1B98-E108340889EA}"/>
              </a:ext>
            </a:extLst>
          </p:cNvPr>
          <p:cNvSpPr>
            <a:spLocks noGrp="1"/>
          </p:cNvSpPr>
          <p:nvPr>
            <p:ph idx="1"/>
          </p:nvPr>
        </p:nvSpPr>
        <p:spPr>
          <a:xfrm>
            <a:off x="593785" y="1078004"/>
            <a:ext cx="10515600" cy="4868922"/>
          </a:xfrm>
        </p:spPr>
        <p:txBody>
          <a:bodyPr vert="horz" lIns="91440" tIns="45720" rIns="91440" bIns="45720" rtlCol="0" anchor="t">
            <a:normAutofit fontScale="92500" lnSpcReduction="10000"/>
          </a:bodyPr>
          <a:lstStyle/>
          <a:p>
            <a:pPr marL="0" indent="0">
              <a:buNone/>
            </a:pPr>
            <a:r>
              <a:rPr lang="en-GB" sz="4800" dirty="0">
                <a:cs typeface="Calibri"/>
              </a:rPr>
              <a:t>What is an e-portfolio? </a:t>
            </a:r>
            <a:endParaRPr lang="en-US" dirty="0"/>
          </a:p>
          <a:p>
            <a:pPr marL="0" indent="0">
              <a:buNone/>
            </a:pPr>
            <a:r>
              <a:rPr lang="en-GB" sz="4800" dirty="0">
                <a:cs typeface="Calibri"/>
              </a:rPr>
              <a:t>Beth </a:t>
            </a:r>
            <a:r>
              <a:rPr lang="en-GB" sz="4800" dirty="0" err="1">
                <a:cs typeface="Calibri"/>
              </a:rPr>
              <a:t>ydy</a:t>
            </a:r>
            <a:r>
              <a:rPr lang="en-GB" sz="4800" dirty="0">
                <a:cs typeface="Calibri"/>
              </a:rPr>
              <a:t> e-</a:t>
            </a:r>
            <a:r>
              <a:rPr lang="en-GB" sz="4800" dirty="0" err="1">
                <a:cs typeface="Calibri"/>
              </a:rPr>
              <a:t>bortffolio</a:t>
            </a:r>
            <a:r>
              <a:rPr lang="en-GB" sz="4800" dirty="0">
                <a:cs typeface="Calibri"/>
              </a:rPr>
              <a:t>? </a:t>
            </a:r>
            <a:r>
              <a:rPr lang="en-GB" sz="2400" dirty="0">
                <a:cs typeface="Calibri"/>
              </a:rPr>
              <a:t>(</a:t>
            </a:r>
            <a:r>
              <a:rPr lang="en-GB" sz="2400" dirty="0" err="1">
                <a:cs typeface="Calibri"/>
              </a:rPr>
              <a:t>sef</a:t>
            </a:r>
            <a:r>
              <a:rPr lang="en-GB" sz="2400" dirty="0">
                <a:cs typeface="Calibri"/>
              </a:rPr>
              <a:t>, </a:t>
            </a:r>
            <a:r>
              <a:rPr lang="en-GB" sz="2400" dirty="0" err="1">
                <a:cs typeface="Calibri"/>
              </a:rPr>
              <a:t>fformat</a:t>
            </a:r>
            <a:r>
              <a:rPr lang="en-GB" sz="2400" dirty="0">
                <a:cs typeface="Calibri"/>
              </a:rPr>
              <a:t> </a:t>
            </a:r>
            <a:r>
              <a:rPr lang="en-GB" sz="2400" dirty="0" err="1">
                <a:cs typeface="Calibri"/>
              </a:rPr>
              <a:t>yr</a:t>
            </a:r>
            <a:r>
              <a:rPr lang="en-GB" sz="2400" dirty="0">
                <a:cs typeface="Calibri"/>
              </a:rPr>
              <a:t> </a:t>
            </a:r>
            <a:r>
              <a:rPr lang="en-GB" sz="2400" dirty="0" err="1">
                <a:cs typeface="Calibri"/>
              </a:rPr>
              <a:t>aseiniad</a:t>
            </a:r>
            <a:r>
              <a:rPr lang="en-GB" sz="2400" dirty="0">
                <a:cs typeface="Calibri"/>
              </a:rPr>
              <a:t> </a:t>
            </a:r>
            <a:r>
              <a:rPr lang="en-GB" sz="2400" dirty="0" err="1">
                <a:cs typeface="Calibri"/>
              </a:rPr>
              <a:t>yma</a:t>
            </a:r>
            <a:r>
              <a:rPr lang="en-GB" sz="2400" dirty="0">
                <a:cs typeface="Calibri"/>
              </a:rPr>
              <a:t>)</a:t>
            </a:r>
          </a:p>
          <a:p>
            <a:endParaRPr lang="en-GB" sz="4800" dirty="0">
              <a:cs typeface="Calibri"/>
            </a:endParaRPr>
          </a:p>
          <a:p>
            <a:r>
              <a:rPr lang="en-GB" sz="4800" dirty="0">
                <a:cs typeface="Calibri"/>
              </a:rPr>
              <a:t>PPT with voice overs </a:t>
            </a:r>
            <a:endParaRPr lang="en-GB"/>
          </a:p>
          <a:p>
            <a:r>
              <a:rPr lang="en-GB" sz="4800" dirty="0">
                <a:cs typeface="Calibri"/>
              </a:rPr>
              <a:t>PPT </a:t>
            </a:r>
            <a:r>
              <a:rPr lang="en-GB" sz="4800" dirty="0" err="1">
                <a:cs typeface="Calibri"/>
              </a:rPr>
              <a:t>gyda</a:t>
            </a:r>
            <a:r>
              <a:rPr lang="en-GB" sz="4800" dirty="0">
                <a:cs typeface="Calibri"/>
              </a:rPr>
              <a:t> </a:t>
            </a:r>
            <a:r>
              <a:rPr lang="en-GB" sz="4800" dirty="0" err="1">
                <a:cs typeface="Calibri"/>
              </a:rPr>
              <a:t>llais</a:t>
            </a:r>
            <a:r>
              <a:rPr lang="en-GB" sz="4800" dirty="0">
                <a:cs typeface="Calibri"/>
              </a:rPr>
              <a:t>  </a:t>
            </a:r>
            <a:r>
              <a:rPr lang="en-GB" sz="2400" dirty="0">
                <a:ea typeface="+mn-lt"/>
                <a:cs typeface="+mn-lt"/>
              </a:rPr>
              <a:t>(</a:t>
            </a:r>
            <a:r>
              <a:rPr lang="en-GB" sz="2400" dirty="0" err="1">
                <a:ea typeface="+mn-lt"/>
                <a:cs typeface="+mn-lt"/>
              </a:rPr>
              <a:t>sef</a:t>
            </a:r>
            <a:r>
              <a:rPr lang="en-GB" sz="2400" dirty="0">
                <a:ea typeface="+mn-lt"/>
                <a:cs typeface="+mn-lt"/>
              </a:rPr>
              <a:t>, </a:t>
            </a:r>
            <a:r>
              <a:rPr lang="en-GB" sz="2400" dirty="0" err="1">
                <a:ea typeface="+mn-lt"/>
                <a:cs typeface="+mn-lt"/>
              </a:rPr>
              <a:t>meddalwedd</a:t>
            </a:r>
            <a:r>
              <a:rPr lang="en-GB" sz="2400" dirty="0">
                <a:ea typeface="+mn-lt"/>
                <a:cs typeface="+mn-lt"/>
              </a:rPr>
              <a:t> </a:t>
            </a:r>
            <a:r>
              <a:rPr lang="en-GB" sz="2400" dirty="0" err="1">
                <a:ea typeface="+mn-lt"/>
                <a:cs typeface="+mn-lt"/>
              </a:rPr>
              <a:t>i</a:t>
            </a:r>
            <a:r>
              <a:rPr lang="en-GB" sz="2400" dirty="0">
                <a:ea typeface="+mn-lt"/>
                <a:cs typeface="+mn-lt"/>
              </a:rPr>
              <a:t> </a:t>
            </a:r>
            <a:r>
              <a:rPr lang="en-GB" sz="2400" dirty="0" err="1">
                <a:ea typeface="+mn-lt"/>
                <a:cs typeface="+mn-lt"/>
              </a:rPr>
              <a:t>ddefnyddio</a:t>
            </a:r>
            <a:r>
              <a:rPr lang="en-GB" sz="2400" dirty="0">
                <a:ea typeface="+mn-lt"/>
                <a:cs typeface="+mn-lt"/>
              </a:rPr>
              <a:t> </a:t>
            </a:r>
            <a:r>
              <a:rPr lang="en-GB" sz="2400" dirty="0" err="1">
                <a:ea typeface="+mn-lt"/>
                <a:cs typeface="+mn-lt"/>
              </a:rPr>
              <a:t>ar</a:t>
            </a:r>
            <a:r>
              <a:rPr lang="en-GB" sz="2400" dirty="0">
                <a:ea typeface="+mn-lt"/>
                <a:cs typeface="+mn-lt"/>
              </a:rPr>
              <a:t> </a:t>
            </a:r>
            <a:r>
              <a:rPr lang="en-GB" sz="2400" dirty="0" err="1">
                <a:ea typeface="+mn-lt"/>
                <a:cs typeface="+mn-lt"/>
              </a:rPr>
              <a:t>gyfer</a:t>
            </a:r>
            <a:r>
              <a:rPr lang="en-GB" sz="2400" dirty="0">
                <a:ea typeface="+mn-lt"/>
                <a:cs typeface="+mn-lt"/>
              </a:rPr>
              <a:t> </a:t>
            </a:r>
            <a:r>
              <a:rPr lang="en-GB" sz="2400" dirty="0" err="1">
                <a:ea typeface="+mn-lt"/>
                <a:cs typeface="+mn-lt"/>
              </a:rPr>
              <a:t>yr</a:t>
            </a:r>
            <a:r>
              <a:rPr lang="en-GB" sz="2400" dirty="0">
                <a:ea typeface="+mn-lt"/>
                <a:cs typeface="+mn-lt"/>
              </a:rPr>
              <a:t> </a:t>
            </a:r>
            <a:r>
              <a:rPr lang="en-GB" sz="2400" dirty="0" err="1">
                <a:ea typeface="+mn-lt"/>
                <a:cs typeface="+mn-lt"/>
              </a:rPr>
              <a:t>aseiniad</a:t>
            </a:r>
            <a:r>
              <a:rPr lang="en-GB" sz="2400" dirty="0">
                <a:ea typeface="+mn-lt"/>
                <a:cs typeface="+mn-lt"/>
              </a:rPr>
              <a:t> </a:t>
            </a:r>
            <a:r>
              <a:rPr lang="en-GB" sz="2400" dirty="0" err="1">
                <a:ea typeface="+mn-lt"/>
                <a:cs typeface="+mn-lt"/>
              </a:rPr>
              <a:t>yma</a:t>
            </a:r>
            <a:r>
              <a:rPr lang="en-GB" sz="2400" dirty="0">
                <a:ea typeface="+mn-lt"/>
                <a:cs typeface="+mn-lt"/>
              </a:rPr>
              <a:t>)</a:t>
            </a:r>
          </a:p>
          <a:p>
            <a:endParaRPr lang="en-GB" sz="4800" dirty="0">
              <a:cs typeface="Calibri"/>
            </a:endParaRPr>
          </a:p>
          <a:p>
            <a:r>
              <a:rPr lang="en-GB" sz="4800" dirty="0">
                <a:cs typeface="Calibri"/>
              </a:rPr>
              <a:t>Vlog / Flog with images or text</a:t>
            </a:r>
            <a:endParaRPr lang="en-GB" dirty="0"/>
          </a:p>
          <a:p>
            <a:endParaRPr lang="en-GB" dirty="0">
              <a:cs typeface="Calibri"/>
            </a:endParaRPr>
          </a:p>
          <a:p>
            <a:endParaRPr lang="en-GB" dirty="0">
              <a:cs typeface="Calibri"/>
            </a:endParaRPr>
          </a:p>
        </p:txBody>
      </p:sp>
      <p:sp>
        <p:nvSpPr>
          <p:cNvPr id="5" name="Title 4">
            <a:extLst>
              <a:ext uri="{FF2B5EF4-FFF2-40B4-BE49-F238E27FC236}">
                <a16:creationId xmlns:a16="http://schemas.microsoft.com/office/drawing/2014/main" id="{ED6B15BA-943F-B7C3-530D-F6C0D8B31796}"/>
              </a:ext>
            </a:extLst>
          </p:cNvPr>
          <p:cNvSpPr>
            <a:spLocks noGrp="1"/>
          </p:cNvSpPr>
          <p:nvPr>
            <p:ph type="title"/>
          </p:nvPr>
        </p:nvSpPr>
        <p:spPr>
          <a:xfrm>
            <a:off x="838200" y="-123705"/>
            <a:ext cx="10515600" cy="1325563"/>
          </a:xfrm>
        </p:spPr>
        <p:txBody>
          <a:bodyPr/>
          <a:lstStyle/>
          <a:p>
            <a:r>
              <a:rPr lang="en-GB" dirty="0"/>
              <a:t>Assessment type / Dull </a:t>
            </a:r>
            <a:r>
              <a:rPr lang="en-GB" dirty="0" err="1"/>
              <a:t>Asesu</a:t>
            </a:r>
            <a:endParaRPr lang="en-GB" dirty="0" err="1">
              <a:cs typeface="Calibri Light"/>
            </a:endParaRPr>
          </a:p>
        </p:txBody>
      </p:sp>
    </p:spTree>
    <p:extLst>
      <p:ext uri="{BB962C8B-B14F-4D97-AF65-F5344CB8AC3E}">
        <p14:creationId xmlns:p14="http://schemas.microsoft.com/office/powerpoint/2010/main" val="2329322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81332" y="681427"/>
            <a:ext cx="8330242" cy="1339940"/>
          </a:xfrm>
        </p:spPr>
        <p:txBody>
          <a:bodyPr>
            <a:normAutofit/>
          </a:bodyPr>
          <a:lstStyle/>
          <a:p>
            <a:r>
              <a:rPr lang="en-GB" b="1" dirty="0" err="1"/>
              <a:t>Nodau’r</a:t>
            </a:r>
            <a:r>
              <a:rPr lang="en-GB" b="1" dirty="0"/>
              <a:t> </a:t>
            </a:r>
            <a:r>
              <a:rPr lang="en-GB" b="1" dirty="0" err="1"/>
              <a:t>sesiwn</a:t>
            </a:r>
            <a:r>
              <a:rPr lang="en-GB" b="1" dirty="0"/>
              <a:t>             Session aims</a:t>
            </a:r>
          </a:p>
        </p:txBody>
      </p:sp>
      <p:sp>
        <p:nvSpPr>
          <p:cNvPr id="5" name="Content Placeholder 4"/>
          <p:cNvSpPr>
            <a:spLocks noGrp="1"/>
          </p:cNvSpPr>
          <p:nvPr>
            <p:ph sz="half" idx="1"/>
          </p:nvPr>
        </p:nvSpPr>
        <p:spPr>
          <a:xfrm>
            <a:off x="521898" y="2501361"/>
            <a:ext cx="5181600" cy="4351338"/>
          </a:xfrm>
        </p:spPr>
        <p:txBody>
          <a:bodyPr>
            <a:normAutofit/>
          </a:bodyPr>
          <a:lstStyle/>
          <a:p>
            <a:pPr marL="0" indent="0">
              <a:buNone/>
            </a:pPr>
            <a:r>
              <a:rPr lang="en-GB" dirty="0" err="1"/>
              <a:t>Nodau’r</a:t>
            </a:r>
            <a:r>
              <a:rPr lang="en-GB" dirty="0"/>
              <a:t> </a:t>
            </a:r>
            <a:r>
              <a:rPr lang="en-GB" dirty="0" err="1"/>
              <a:t>sesiwn</a:t>
            </a:r>
            <a:r>
              <a:rPr lang="en-GB" dirty="0"/>
              <a:t> </a:t>
            </a:r>
            <a:r>
              <a:rPr lang="en-GB" dirty="0" err="1"/>
              <a:t>hwn</a:t>
            </a:r>
            <a:r>
              <a:rPr lang="en-GB" dirty="0"/>
              <a:t> </a:t>
            </a:r>
            <a:r>
              <a:rPr lang="en-GB" dirty="0" err="1"/>
              <a:t>yw</a:t>
            </a:r>
            <a:r>
              <a:rPr lang="en-GB" dirty="0"/>
              <a:t> </a:t>
            </a:r>
            <a:r>
              <a:rPr lang="en-GB" dirty="0" err="1"/>
              <a:t>ateb</a:t>
            </a:r>
            <a:r>
              <a:rPr lang="en-GB" dirty="0"/>
              <a:t> y </a:t>
            </a:r>
            <a:r>
              <a:rPr lang="en-GB" dirty="0" err="1"/>
              <a:t>cwestiynau</a:t>
            </a:r>
            <a:r>
              <a:rPr lang="en-GB" dirty="0"/>
              <a:t> </a:t>
            </a:r>
            <a:r>
              <a:rPr lang="en-GB" dirty="0" err="1"/>
              <a:t>hyn</a:t>
            </a:r>
            <a:r>
              <a:rPr lang="en-GB" dirty="0"/>
              <a:t>:</a:t>
            </a:r>
          </a:p>
          <a:p>
            <a:r>
              <a:rPr lang="en-GB" dirty="0"/>
              <a:t>Beth </a:t>
            </a:r>
            <a:r>
              <a:rPr lang="en-GB" dirty="0" err="1"/>
              <a:t>mae</a:t>
            </a:r>
            <a:r>
              <a:rPr lang="en-GB" dirty="0"/>
              <a:t> </a:t>
            </a:r>
            <a:r>
              <a:rPr lang="en-GB" dirty="0" err="1"/>
              <a:t>adfyfyrio</a:t>
            </a:r>
            <a:r>
              <a:rPr lang="en-GB" dirty="0"/>
              <a:t> </a:t>
            </a:r>
            <a:r>
              <a:rPr lang="en-GB" dirty="0" err="1"/>
              <a:t>yn</a:t>
            </a:r>
            <a:r>
              <a:rPr lang="en-GB" dirty="0"/>
              <a:t> </a:t>
            </a:r>
            <a:r>
              <a:rPr lang="en-GB" dirty="0" err="1"/>
              <a:t>ei</a:t>
            </a:r>
            <a:r>
              <a:rPr lang="en-GB" dirty="0"/>
              <a:t> </a:t>
            </a:r>
            <a:r>
              <a:rPr lang="en-GB" dirty="0" err="1"/>
              <a:t>olygu</a:t>
            </a:r>
            <a:r>
              <a:rPr lang="en-GB" dirty="0"/>
              <a:t>? </a:t>
            </a:r>
          </a:p>
          <a:p>
            <a:r>
              <a:rPr lang="en-GB" dirty="0"/>
              <a:t>Pam </a:t>
            </a:r>
            <a:r>
              <a:rPr lang="en-GB" dirty="0" err="1"/>
              <a:t>mae’n</a:t>
            </a:r>
            <a:r>
              <a:rPr lang="en-GB" dirty="0"/>
              <a:t> </a:t>
            </a:r>
            <a:r>
              <a:rPr lang="en-GB" dirty="0" err="1"/>
              <a:t>bwysig</a:t>
            </a:r>
            <a:r>
              <a:rPr lang="en-GB" dirty="0"/>
              <a:t>? </a:t>
            </a:r>
          </a:p>
          <a:p>
            <a:r>
              <a:rPr lang="en-GB" dirty="0"/>
              <a:t>Sut </a:t>
            </a:r>
            <a:r>
              <a:rPr lang="en-GB" dirty="0" err="1"/>
              <a:t>fedrwn</a:t>
            </a:r>
            <a:r>
              <a:rPr lang="en-GB" dirty="0"/>
              <a:t> </a:t>
            </a:r>
            <a:r>
              <a:rPr lang="en-GB" dirty="0" err="1"/>
              <a:t>ddatblygu’n</a:t>
            </a:r>
            <a:r>
              <a:rPr lang="en-GB" dirty="0"/>
              <a:t> </a:t>
            </a:r>
            <a:r>
              <a:rPr lang="en-GB" dirty="0" err="1"/>
              <a:t>sgiliau</a:t>
            </a:r>
            <a:r>
              <a:rPr lang="en-GB" dirty="0"/>
              <a:t> </a:t>
            </a:r>
            <a:r>
              <a:rPr lang="en-GB" dirty="0" err="1"/>
              <a:t>adyfyrio</a:t>
            </a:r>
            <a:r>
              <a:rPr lang="en-GB" dirty="0"/>
              <a:t>?</a:t>
            </a:r>
          </a:p>
          <a:p>
            <a:pPr marL="0" indent="0">
              <a:buNone/>
            </a:pPr>
            <a:endParaRPr lang="en-GB" dirty="0"/>
          </a:p>
        </p:txBody>
      </p:sp>
      <p:sp>
        <p:nvSpPr>
          <p:cNvPr id="6" name="Content Placeholder 5"/>
          <p:cNvSpPr>
            <a:spLocks noGrp="1"/>
          </p:cNvSpPr>
          <p:nvPr>
            <p:ph sz="half" idx="2"/>
          </p:nvPr>
        </p:nvSpPr>
        <p:spPr>
          <a:xfrm>
            <a:off x="6488502" y="2606616"/>
            <a:ext cx="4326467" cy="3989040"/>
          </a:xfrm>
        </p:spPr>
        <p:txBody>
          <a:bodyPr>
            <a:normAutofit/>
          </a:bodyPr>
          <a:lstStyle/>
          <a:p>
            <a:pPr marL="0" indent="0">
              <a:buNone/>
            </a:pPr>
            <a:r>
              <a:rPr lang="en-GB" dirty="0"/>
              <a:t>The aims of this session are to answer the following:</a:t>
            </a:r>
          </a:p>
          <a:p>
            <a:r>
              <a:rPr lang="en-GB" dirty="0"/>
              <a:t>What does reflection mean?</a:t>
            </a:r>
          </a:p>
          <a:p>
            <a:r>
              <a:rPr lang="en-GB" dirty="0"/>
              <a:t>Why is it important?</a:t>
            </a:r>
          </a:p>
          <a:p>
            <a:r>
              <a:rPr lang="en-GB" dirty="0"/>
              <a:t>How can we develop our reflective skills?</a:t>
            </a:r>
          </a:p>
        </p:txBody>
      </p:sp>
      <p:pic>
        <p:nvPicPr>
          <p:cNvPr id="2" name="Picture 1" descr="A red and white target with arrows&#10;&#10;Description automatically generated">
            <a:extLst>
              <a:ext uri="{FF2B5EF4-FFF2-40B4-BE49-F238E27FC236}">
                <a16:creationId xmlns:a16="http://schemas.microsoft.com/office/drawing/2014/main" id="{2D7EC7C2-0F0D-6EDF-8A4C-144A3AB73902}"/>
              </a:ext>
            </a:extLst>
          </p:cNvPr>
          <p:cNvPicPr>
            <a:picLocks noChangeAspect="1"/>
          </p:cNvPicPr>
          <p:nvPr/>
        </p:nvPicPr>
        <p:blipFill>
          <a:blip r:embed="rId3"/>
          <a:stretch>
            <a:fillRect/>
          </a:stretch>
        </p:blipFill>
        <p:spPr>
          <a:xfrm>
            <a:off x="9544949" y="96598"/>
            <a:ext cx="2533650" cy="2524125"/>
          </a:xfrm>
          <a:prstGeom prst="rect">
            <a:avLst/>
          </a:prstGeom>
        </p:spPr>
      </p:pic>
    </p:spTree>
    <p:extLst>
      <p:ext uri="{BB962C8B-B14F-4D97-AF65-F5344CB8AC3E}">
        <p14:creationId xmlns:p14="http://schemas.microsoft.com/office/powerpoint/2010/main" val="36779551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49B20-C187-1D42-9996-F04DDC9F3DE9}"/>
              </a:ext>
            </a:extLst>
          </p:cNvPr>
          <p:cNvSpPr>
            <a:spLocks noGrp="1"/>
          </p:cNvSpPr>
          <p:nvPr>
            <p:ph type="title"/>
          </p:nvPr>
        </p:nvSpPr>
        <p:spPr>
          <a:xfrm>
            <a:off x="442823" y="178219"/>
            <a:ext cx="10515600" cy="779224"/>
          </a:xfrm>
        </p:spPr>
        <p:txBody>
          <a:bodyPr>
            <a:normAutofit fontScale="90000"/>
          </a:bodyPr>
          <a:lstStyle/>
          <a:p>
            <a:r>
              <a:rPr lang="en-GB" dirty="0" err="1">
                <a:solidFill>
                  <a:srgbClr val="FFFFFF"/>
                </a:solidFill>
                <a:latin typeface="Calibri Light"/>
              </a:rPr>
              <a:t>Enghreifftiau</a:t>
            </a:r>
            <a:r>
              <a:rPr lang="en-GB" dirty="0">
                <a:solidFill>
                  <a:srgbClr val="FFFFFF"/>
                </a:solidFill>
                <a:latin typeface="Calibri Light"/>
              </a:rPr>
              <a:t> </a:t>
            </a:r>
            <a:r>
              <a:rPr lang="en-GB" sz="4400" baseline="0" dirty="0">
                <a:solidFill>
                  <a:srgbClr val="FFFFFF"/>
                </a:solidFill>
                <a:latin typeface="Calibri Light"/>
              </a:rPr>
              <a:t>(</a:t>
            </a:r>
            <a:r>
              <a:rPr lang="en-GB" dirty="0">
                <a:solidFill>
                  <a:srgbClr val="FFFFFF"/>
                </a:solidFill>
                <a:latin typeface="Calibri Light"/>
              </a:rPr>
              <a:t>a </a:t>
            </a:r>
            <a:r>
              <a:rPr lang="en-GB" dirty="0" err="1">
                <a:solidFill>
                  <a:srgbClr val="FFFFFF"/>
                </a:solidFill>
                <a:latin typeface="Calibri Light"/>
              </a:rPr>
              <a:t>medrwch</a:t>
            </a:r>
            <a:r>
              <a:rPr lang="en-GB" dirty="0">
                <a:solidFill>
                  <a:srgbClr val="FFFFFF"/>
                </a:solidFill>
                <a:latin typeface="Calibri Light"/>
              </a:rPr>
              <a:t> </a:t>
            </a:r>
            <a:r>
              <a:rPr lang="en-GB" dirty="0" err="1">
                <a:solidFill>
                  <a:srgbClr val="FFFFFF"/>
                </a:solidFill>
                <a:latin typeface="Calibri Light"/>
              </a:rPr>
              <a:t>defnyddio</a:t>
            </a:r>
            <a:r>
              <a:rPr lang="en-GB" dirty="0">
                <a:solidFill>
                  <a:srgbClr val="FFFFFF"/>
                </a:solidFill>
                <a:latin typeface="Calibri Light"/>
              </a:rPr>
              <a:t> </a:t>
            </a:r>
            <a:r>
              <a:rPr lang="en-GB" dirty="0" err="1">
                <a:solidFill>
                  <a:srgbClr val="FFFFFF"/>
                </a:solidFill>
                <a:latin typeface="Calibri Light"/>
              </a:rPr>
              <a:t>rhai</a:t>
            </a:r>
            <a:r>
              <a:rPr lang="en-GB" dirty="0">
                <a:solidFill>
                  <a:srgbClr val="FFFFFF"/>
                </a:solidFill>
                <a:latin typeface="Calibri Light"/>
              </a:rPr>
              <a:t> </a:t>
            </a:r>
            <a:r>
              <a:rPr lang="en-GB" dirty="0" err="1">
                <a:solidFill>
                  <a:srgbClr val="FFFFFF"/>
                </a:solidFill>
                <a:latin typeface="Calibri Light"/>
              </a:rPr>
              <a:t>eich</a:t>
            </a:r>
            <a:r>
              <a:rPr lang="en-GB" dirty="0">
                <a:solidFill>
                  <a:srgbClr val="FFFFFF"/>
                </a:solidFill>
                <a:latin typeface="Calibri Light"/>
              </a:rPr>
              <a:t> </a:t>
            </a:r>
            <a:r>
              <a:rPr lang="en-GB" dirty="0" err="1">
                <a:solidFill>
                  <a:srgbClr val="FFFFFF"/>
                </a:solidFill>
                <a:latin typeface="Calibri Light"/>
              </a:rPr>
              <a:t>hun</a:t>
            </a:r>
            <a:r>
              <a:rPr lang="en-GB" sz="4400" baseline="0" dirty="0">
                <a:solidFill>
                  <a:srgbClr val="FFFFFF"/>
                </a:solidFill>
                <a:latin typeface="Calibri Light"/>
              </a:rPr>
              <a:t>)</a:t>
            </a:r>
            <a:r>
              <a:rPr lang="en-GB" sz="4400" dirty="0">
                <a:latin typeface="Calibri Light"/>
                <a:ea typeface="Calibri Light"/>
                <a:cs typeface="Calibri Light"/>
              </a:rPr>
              <a:t>​</a:t>
            </a:r>
            <a:endParaRPr lang="en-US" dirty="0"/>
          </a:p>
        </p:txBody>
      </p:sp>
      <p:sp>
        <p:nvSpPr>
          <p:cNvPr id="3" name="Content Placeholder 2">
            <a:extLst>
              <a:ext uri="{FF2B5EF4-FFF2-40B4-BE49-F238E27FC236}">
                <a16:creationId xmlns:a16="http://schemas.microsoft.com/office/drawing/2014/main" id="{C42535CC-33A8-654A-BD80-D4EDD1C7F678}"/>
              </a:ext>
            </a:extLst>
          </p:cNvPr>
          <p:cNvSpPr>
            <a:spLocks noGrp="1"/>
          </p:cNvSpPr>
          <p:nvPr>
            <p:ph sz="half" idx="1"/>
          </p:nvPr>
        </p:nvSpPr>
        <p:spPr>
          <a:xfrm>
            <a:off x="132393" y="1329606"/>
            <a:ext cx="5614236" cy="4351338"/>
          </a:xfrm>
        </p:spPr>
        <p:txBody>
          <a:bodyPr vert="horz" lIns="91440" tIns="45720" rIns="91440" bIns="45720" rtlCol="0" anchor="t">
            <a:normAutofit fontScale="92500"/>
          </a:bodyPr>
          <a:lstStyle/>
          <a:p>
            <a:pPr marL="171450" lvl="0" indent="-171450" algn="just" rtl="0"/>
            <a:r>
              <a:rPr lang="en-GB" sz="2200" err="1">
                <a:latin typeface="Arial"/>
                <a:ea typeface="Arial"/>
                <a:cs typeface="Arial"/>
              </a:rPr>
              <a:t>Oedi</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Ymgymryd</a:t>
            </a:r>
            <a:r>
              <a:rPr lang="en-GB" sz="2200" dirty="0">
                <a:latin typeface="Arial"/>
                <a:ea typeface="Arial"/>
                <a:cs typeface="Arial"/>
              </a:rPr>
              <a:t> â </a:t>
            </a:r>
            <a:r>
              <a:rPr lang="en-GB" sz="2200" err="1">
                <a:latin typeface="Arial"/>
                <a:ea typeface="Arial"/>
                <a:cs typeface="Arial"/>
              </a:rPr>
              <a:t>gormod</a:t>
            </a:r>
            <a:r>
              <a:rPr lang="en-GB" sz="2200" dirty="0">
                <a:latin typeface="Arial"/>
                <a:ea typeface="Arial"/>
                <a:cs typeface="Arial"/>
              </a:rPr>
              <a:t> o </a:t>
            </a:r>
            <a:r>
              <a:rPr lang="en-GB" sz="2200" err="1">
                <a:latin typeface="Arial"/>
                <a:ea typeface="Arial"/>
                <a:cs typeface="Arial"/>
              </a:rPr>
              <a:t>bethau</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Perffeithiwch</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Syndrom</a:t>
            </a:r>
            <a:r>
              <a:rPr lang="en-GB" sz="2200" dirty="0">
                <a:latin typeface="Arial"/>
                <a:ea typeface="Arial"/>
                <a:cs typeface="Arial"/>
              </a:rPr>
              <a:t> </a:t>
            </a:r>
            <a:r>
              <a:rPr lang="en-GB" sz="2200" err="1">
                <a:latin typeface="Arial"/>
                <a:ea typeface="Arial"/>
                <a:cs typeface="Arial"/>
              </a:rPr>
              <a:t>Twyllwr</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Ynysu</a:t>
            </a:r>
            <a:r>
              <a:rPr lang="en-GB" sz="2200" dirty="0">
                <a:latin typeface="Arial"/>
                <a:ea typeface="Arial"/>
                <a:cs typeface="Arial"/>
              </a:rPr>
              <a:t> </a:t>
            </a:r>
            <a:r>
              <a:rPr lang="en-GB" sz="2200" err="1">
                <a:latin typeface="Arial"/>
                <a:ea typeface="Arial"/>
                <a:cs typeface="Arial"/>
              </a:rPr>
              <a:t>wrth</a:t>
            </a:r>
            <a:r>
              <a:rPr lang="en-GB" sz="2200" dirty="0">
                <a:latin typeface="Arial"/>
                <a:ea typeface="Arial"/>
                <a:cs typeface="Arial"/>
              </a:rPr>
              <a:t> </a:t>
            </a:r>
            <a:r>
              <a:rPr lang="en-GB" sz="2200" err="1">
                <a:latin typeface="Arial"/>
                <a:ea typeface="Arial"/>
                <a:cs typeface="Arial"/>
              </a:rPr>
              <a:t>ddysgu</a:t>
            </a:r>
            <a:r>
              <a:rPr lang="en-GB" sz="2200" dirty="0">
                <a:latin typeface="Arial"/>
                <a:ea typeface="Arial"/>
                <a:cs typeface="Arial"/>
              </a:rPr>
              <a:t> </a:t>
            </a:r>
            <a:r>
              <a:rPr lang="en-GB" sz="2200" err="1">
                <a:latin typeface="Arial"/>
                <a:ea typeface="Arial"/>
                <a:cs typeface="Arial"/>
              </a:rPr>
              <a:t>ar-lein</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Ymdrech</a:t>
            </a:r>
            <a:r>
              <a:rPr lang="en-GB" sz="2200" dirty="0">
                <a:latin typeface="Arial"/>
                <a:ea typeface="Arial"/>
                <a:cs typeface="Arial"/>
              </a:rPr>
              <a:t> ac </a:t>
            </a:r>
            <a:r>
              <a:rPr lang="en-GB" sz="2200" err="1">
                <a:latin typeface="Arial"/>
                <a:ea typeface="Arial"/>
                <a:cs typeface="Arial"/>
              </a:rPr>
              <a:t>ansawdd</a:t>
            </a:r>
            <a:r>
              <a:rPr lang="en-GB" sz="2200" dirty="0">
                <a:latin typeface="Arial"/>
                <a:ea typeface="Arial"/>
                <a:cs typeface="Arial"/>
              </a:rPr>
              <a:t> </a:t>
            </a:r>
            <a:r>
              <a:rPr lang="en-GB" sz="2200" err="1">
                <a:latin typeface="Arial"/>
                <a:ea typeface="Arial"/>
                <a:cs typeface="Arial"/>
              </a:rPr>
              <a:t>gwaith</a:t>
            </a:r>
            <a:r>
              <a:rPr lang="en-GB" sz="2200" dirty="0">
                <a:latin typeface="Arial"/>
                <a:ea typeface="Arial"/>
                <a:cs typeface="Arial"/>
              </a:rPr>
              <a:t> </a:t>
            </a:r>
            <a:r>
              <a:rPr lang="en-GB" sz="2200" err="1">
                <a:latin typeface="Arial"/>
                <a:ea typeface="Arial"/>
                <a:cs typeface="Arial"/>
              </a:rPr>
              <a:t>cyffredinol</a:t>
            </a:r>
            <a:r>
              <a:rPr lang="en-GB" sz="2200" dirty="0">
                <a:latin typeface="Arial"/>
                <a:ea typeface="Arial"/>
                <a:cs typeface="Arial"/>
              </a:rPr>
              <a:t>  </a:t>
            </a:r>
          </a:p>
          <a:p>
            <a:pPr algn="just">
              <a:lnSpc>
                <a:spcPct val="100000"/>
              </a:lnSpc>
              <a:spcBef>
                <a:spcPts val="0"/>
              </a:spcBef>
              <a:buFont typeface="Arial,Sans-Serif"/>
            </a:pPr>
            <a:r>
              <a:rPr lang="en-GB" sz="2200" err="1">
                <a:solidFill>
                  <a:srgbClr val="000000"/>
                </a:solidFill>
                <a:latin typeface="Arial"/>
                <a:cs typeface="Arial"/>
              </a:rPr>
              <a:t>Materion</a:t>
            </a:r>
            <a:r>
              <a:rPr lang="en-GB" sz="2200" dirty="0">
                <a:solidFill>
                  <a:srgbClr val="000000"/>
                </a:solidFill>
                <a:latin typeface="Arial"/>
                <a:cs typeface="Arial"/>
              </a:rPr>
              <a:t> </a:t>
            </a:r>
            <a:r>
              <a:rPr lang="en-GB" sz="2200" err="1">
                <a:solidFill>
                  <a:srgbClr val="000000"/>
                </a:solidFill>
                <a:latin typeface="Arial"/>
                <a:cs typeface="Arial"/>
              </a:rPr>
              <a:t>cyhyrol</a:t>
            </a:r>
            <a:r>
              <a:rPr lang="en-GB" sz="2200" dirty="0">
                <a:solidFill>
                  <a:srgbClr val="000000"/>
                </a:solidFill>
                <a:latin typeface="Arial"/>
                <a:cs typeface="Arial"/>
              </a:rPr>
              <a:t> </a:t>
            </a:r>
            <a:r>
              <a:rPr lang="en-GB" sz="2200" err="1">
                <a:solidFill>
                  <a:srgbClr val="000000"/>
                </a:solidFill>
                <a:latin typeface="Arial"/>
                <a:cs typeface="Arial"/>
              </a:rPr>
              <a:t>sy'n</a:t>
            </a:r>
            <a:r>
              <a:rPr lang="en-GB" sz="2200" dirty="0">
                <a:solidFill>
                  <a:srgbClr val="000000"/>
                </a:solidFill>
                <a:latin typeface="Arial"/>
                <a:cs typeface="Arial"/>
              </a:rPr>
              <a:t> </a:t>
            </a:r>
            <a:r>
              <a:rPr lang="en-GB" sz="2200" err="1">
                <a:solidFill>
                  <a:srgbClr val="000000"/>
                </a:solidFill>
                <a:latin typeface="Arial"/>
                <a:cs typeface="Arial"/>
              </a:rPr>
              <a:t>gysylltiedig</a:t>
            </a:r>
            <a:r>
              <a:rPr lang="en-GB" sz="2200" dirty="0">
                <a:solidFill>
                  <a:srgbClr val="000000"/>
                </a:solidFill>
                <a:latin typeface="Arial"/>
                <a:cs typeface="Arial"/>
              </a:rPr>
              <a:t> â </a:t>
            </a:r>
            <a:r>
              <a:rPr lang="en-GB" sz="2200" err="1">
                <a:solidFill>
                  <a:srgbClr val="000000"/>
                </a:solidFill>
                <a:latin typeface="Arial"/>
                <a:cs typeface="Arial"/>
              </a:rPr>
              <a:t>desg</a:t>
            </a:r>
            <a:r>
              <a:rPr lang="en-GB" sz="2200" dirty="0">
                <a:solidFill>
                  <a:srgbClr val="000000"/>
                </a:solidFill>
                <a:latin typeface="Arial"/>
                <a:cs typeface="Arial"/>
              </a:rPr>
              <a:t>  </a:t>
            </a:r>
            <a:r>
              <a:rPr lang="en-US" sz="2200" dirty="0">
                <a:solidFill>
                  <a:srgbClr val="808080"/>
                </a:solidFill>
                <a:latin typeface="Arial"/>
                <a:cs typeface="Arial"/>
              </a:rPr>
              <a:t> </a:t>
            </a:r>
            <a:endParaRPr lang="en-US" sz="2200">
              <a:solidFill>
                <a:srgbClr val="000000"/>
              </a:solidFill>
              <a:latin typeface="Arial"/>
              <a:cs typeface="Arial"/>
            </a:endParaRPr>
          </a:p>
          <a:p>
            <a:pPr algn="just">
              <a:lnSpc>
                <a:spcPct val="100000"/>
              </a:lnSpc>
              <a:spcBef>
                <a:spcPts val="0"/>
              </a:spcBef>
              <a:buFont typeface="Arial,Sans-Serif"/>
            </a:pPr>
            <a:r>
              <a:rPr lang="en-GB" sz="2200" dirty="0" err="1">
                <a:solidFill>
                  <a:srgbClr val="000000"/>
                </a:solidFill>
                <a:latin typeface="Arial"/>
                <a:cs typeface="Arial"/>
              </a:rPr>
              <a:t>Straen</a:t>
            </a:r>
            <a:r>
              <a:rPr lang="en-GB" sz="2200" dirty="0">
                <a:solidFill>
                  <a:srgbClr val="000000"/>
                </a:solidFill>
                <a:latin typeface="Arial"/>
                <a:cs typeface="Arial"/>
              </a:rPr>
              <a:t>/</a:t>
            </a:r>
            <a:r>
              <a:rPr lang="en-GB" sz="2200" dirty="0" err="1">
                <a:solidFill>
                  <a:srgbClr val="000000"/>
                </a:solidFill>
                <a:latin typeface="Arial"/>
                <a:cs typeface="Arial"/>
              </a:rPr>
              <a:t>pryder</a:t>
            </a:r>
            <a:r>
              <a:rPr lang="en-GB" sz="2200" dirty="0">
                <a:solidFill>
                  <a:srgbClr val="000000"/>
                </a:solidFill>
                <a:latin typeface="Arial"/>
                <a:cs typeface="Arial"/>
              </a:rPr>
              <a:t> </a:t>
            </a:r>
            <a:r>
              <a:rPr lang="en-GB" sz="2200" dirty="0" err="1">
                <a:solidFill>
                  <a:srgbClr val="000000"/>
                </a:solidFill>
                <a:latin typeface="Arial"/>
                <a:cs typeface="Arial"/>
              </a:rPr>
              <a:t>sy'n</a:t>
            </a:r>
            <a:r>
              <a:rPr lang="en-GB" sz="2200" dirty="0">
                <a:solidFill>
                  <a:srgbClr val="000000"/>
                </a:solidFill>
                <a:latin typeface="Arial"/>
                <a:cs typeface="Arial"/>
              </a:rPr>
              <a:t> </a:t>
            </a:r>
            <a:r>
              <a:rPr lang="en-GB" sz="2200" dirty="0" err="1">
                <a:solidFill>
                  <a:srgbClr val="000000"/>
                </a:solidFill>
                <a:latin typeface="Arial"/>
                <a:cs typeface="Arial"/>
              </a:rPr>
              <a:t>gysylltiedig</a:t>
            </a:r>
            <a:r>
              <a:rPr lang="en-GB" sz="2200" dirty="0">
                <a:solidFill>
                  <a:srgbClr val="000000"/>
                </a:solidFill>
                <a:latin typeface="Arial"/>
                <a:cs typeface="Arial"/>
              </a:rPr>
              <a:t> â </a:t>
            </a:r>
            <a:r>
              <a:rPr lang="en-GB" sz="2200" dirty="0" err="1">
                <a:solidFill>
                  <a:srgbClr val="000000"/>
                </a:solidFill>
                <a:latin typeface="Arial"/>
                <a:cs typeface="Arial"/>
              </a:rPr>
              <a:t>gwaith</a:t>
            </a:r>
            <a:r>
              <a:rPr lang="en-GB" sz="2200" dirty="0">
                <a:solidFill>
                  <a:srgbClr val="000000"/>
                </a:solidFill>
                <a:latin typeface="Arial"/>
                <a:cs typeface="Arial"/>
              </a:rPr>
              <a:t>/</a:t>
            </a:r>
            <a:r>
              <a:rPr lang="en-GB" sz="2200" dirty="0" err="1">
                <a:solidFill>
                  <a:srgbClr val="000000"/>
                </a:solidFill>
                <a:latin typeface="Arial"/>
                <a:cs typeface="Arial"/>
              </a:rPr>
              <a:t>gradd</a:t>
            </a:r>
            <a:r>
              <a:rPr lang="en-GB" sz="2200" dirty="0">
                <a:solidFill>
                  <a:srgbClr val="000000"/>
                </a:solidFill>
                <a:latin typeface="Arial"/>
                <a:cs typeface="Arial"/>
              </a:rPr>
              <a:t> </a:t>
            </a:r>
          </a:p>
          <a:p>
            <a:pPr algn="just">
              <a:lnSpc>
                <a:spcPct val="100000"/>
              </a:lnSpc>
              <a:spcBef>
                <a:spcPts val="0"/>
              </a:spcBef>
              <a:buFont typeface="Arial,Sans-Serif"/>
            </a:pPr>
            <a:r>
              <a:rPr lang="en-GB" sz="2200" dirty="0">
                <a:solidFill>
                  <a:srgbClr val="000000"/>
                </a:solidFill>
                <a:latin typeface="Arial"/>
                <a:cs typeface="Arial"/>
              </a:rPr>
              <a:t>Blinder </a:t>
            </a:r>
            <a:r>
              <a:rPr lang="en-GB" sz="2200" err="1">
                <a:solidFill>
                  <a:srgbClr val="000000"/>
                </a:solidFill>
                <a:latin typeface="Arial"/>
                <a:cs typeface="Arial"/>
              </a:rPr>
              <a:t>meddyliol</a:t>
            </a:r>
            <a:r>
              <a:rPr lang="en-GB" sz="2200" dirty="0">
                <a:solidFill>
                  <a:srgbClr val="000000"/>
                </a:solidFill>
                <a:latin typeface="Arial"/>
                <a:cs typeface="Arial"/>
              </a:rPr>
              <a:t>  </a:t>
            </a:r>
            <a:r>
              <a:rPr lang="en-US" sz="2200" dirty="0">
                <a:solidFill>
                  <a:srgbClr val="808080"/>
                </a:solidFill>
                <a:latin typeface="Arial"/>
                <a:cs typeface="Arial"/>
              </a:rPr>
              <a:t> </a:t>
            </a:r>
            <a:endParaRPr lang="en-US" sz="2200">
              <a:solidFill>
                <a:srgbClr val="000000"/>
              </a:solidFill>
              <a:latin typeface="Arial"/>
              <a:cs typeface="Arial"/>
            </a:endParaRPr>
          </a:p>
          <a:p>
            <a:pPr algn="just">
              <a:lnSpc>
                <a:spcPct val="100000"/>
              </a:lnSpc>
              <a:spcBef>
                <a:spcPts val="0"/>
              </a:spcBef>
              <a:buFont typeface="Arial,Sans-Serif"/>
            </a:pPr>
            <a:r>
              <a:rPr lang="en-GB" sz="2200" dirty="0">
                <a:solidFill>
                  <a:srgbClr val="000000"/>
                </a:solidFill>
                <a:latin typeface="Arial"/>
                <a:cs typeface="Arial"/>
              </a:rPr>
              <a:t>I </a:t>
            </a:r>
            <a:r>
              <a:rPr lang="en-GB" sz="2200" dirty="0" err="1">
                <a:solidFill>
                  <a:srgbClr val="000000"/>
                </a:solidFill>
                <a:latin typeface="Arial"/>
                <a:cs typeface="Arial"/>
              </a:rPr>
              <a:t>fod</a:t>
            </a:r>
            <a:r>
              <a:rPr lang="en-GB" sz="2200" dirty="0">
                <a:solidFill>
                  <a:srgbClr val="000000"/>
                </a:solidFill>
                <a:latin typeface="Arial"/>
                <a:cs typeface="Arial"/>
              </a:rPr>
              <a:t> </a:t>
            </a:r>
            <a:r>
              <a:rPr lang="en-GB" sz="2200" dirty="0" err="1">
                <a:solidFill>
                  <a:srgbClr val="000000"/>
                </a:solidFill>
                <a:latin typeface="Arial"/>
                <a:cs typeface="Arial"/>
              </a:rPr>
              <a:t>yn</a:t>
            </a:r>
            <a:r>
              <a:rPr lang="en-GB" sz="2200" dirty="0">
                <a:solidFill>
                  <a:srgbClr val="000000"/>
                </a:solidFill>
                <a:latin typeface="Arial"/>
                <a:cs typeface="Arial"/>
              </a:rPr>
              <a:t> </a:t>
            </a:r>
            <a:r>
              <a:rPr lang="en-GB" sz="2200" dirty="0" err="1">
                <a:solidFill>
                  <a:srgbClr val="000000"/>
                </a:solidFill>
                <a:latin typeface="Arial"/>
                <a:cs typeface="Arial"/>
              </a:rPr>
              <a:t>fwy</a:t>
            </a:r>
            <a:r>
              <a:rPr lang="en-GB" sz="2200" dirty="0">
                <a:solidFill>
                  <a:srgbClr val="000000"/>
                </a:solidFill>
                <a:latin typeface="Arial"/>
                <a:cs typeface="Arial"/>
              </a:rPr>
              <a:t> </a:t>
            </a:r>
            <a:r>
              <a:rPr lang="en-GB" sz="2200" dirty="0" err="1">
                <a:solidFill>
                  <a:srgbClr val="000000"/>
                </a:solidFill>
                <a:latin typeface="Arial"/>
                <a:cs typeface="Arial"/>
              </a:rPr>
              <a:t>myfyriol</a:t>
            </a:r>
            <a:r>
              <a:rPr lang="en-GB" sz="2200" dirty="0">
                <a:solidFill>
                  <a:srgbClr val="000000"/>
                </a:solidFill>
                <a:latin typeface="Arial"/>
                <a:cs typeface="Arial"/>
              </a:rPr>
              <a:t> am y </a:t>
            </a:r>
            <a:r>
              <a:rPr lang="en-GB" sz="2200" dirty="0" err="1">
                <a:solidFill>
                  <a:srgbClr val="000000"/>
                </a:solidFill>
                <a:latin typeface="Arial"/>
                <a:cs typeface="Arial"/>
              </a:rPr>
              <a:t>dysgu</a:t>
            </a:r>
            <a:r>
              <a:rPr lang="en-GB" sz="2200" dirty="0">
                <a:solidFill>
                  <a:srgbClr val="000000"/>
                </a:solidFill>
                <a:latin typeface="Arial"/>
                <a:cs typeface="Arial"/>
              </a:rPr>
              <a:t> a </a:t>
            </a:r>
            <a:r>
              <a:rPr lang="en-GB" sz="2200" dirty="0" err="1">
                <a:solidFill>
                  <a:srgbClr val="000000"/>
                </a:solidFill>
                <a:latin typeface="Arial"/>
                <a:cs typeface="Arial"/>
              </a:rPr>
              <a:t>thasgiau</a:t>
            </a:r>
            <a:r>
              <a:rPr lang="en-GB" sz="2200" dirty="0">
                <a:solidFill>
                  <a:srgbClr val="000000"/>
                </a:solidFill>
                <a:latin typeface="Arial"/>
                <a:cs typeface="Arial"/>
              </a:rPr>
              <a:t> </a:t>
            </a:r>
          </a:p>
          <a:p>
            <a:pPr marL="0" indent="0" algn="just">
              <a:lnSpc>
                <a:spcPct val="100000"/>
              </a:lnSpc>
              <a:spcBef>
                <a:spcPts val="0"/>
              </a:spcBef>
              <a:buNone/>
            </a:pPr>
            <a:r>
              <a:rPr lang="en-GB" sz="2200" dirty="0" err="1">
                <a:solidFill>
                  <a:srgbClr val="000000"/>
                </a:solidFill>
                <a:latin typeface="Arial"/>
                <a:cs typeface="Arial"/>
              </a:rPr>
              <a:t>asesu</a:t>
            </a:r>
            <a:r>
              <a:rPr lang="en-GB" sz="2200" dirty="0">
                <a:solidFill>
                  <a:srgbClr val="000000"/>
                </a:solidFill>
                <a:latin typeface="Arial"/>
                <a:cs typeface="Arial"/>
              </a:rPr>
              <a:t> </a:t>
            </a:r>
            <a:r>
              <a:rPr lang="en-US" sz="2200" dirty="0">
                <a:solidFill>
                  <a:srgbClr val="808080"/>
                </a:solidFill>
                <a:latin typeface="Arial"/>
                <a:cs typeface="Arial"/>
              </a:rPr>
              <a:t> </a:t>
            </a:r>
            <a:endParaRPr lang="en-GB" sz="2200" dirty="0">
              <a:latin typeface="Arial"/>
              <a:cs typeface="Arial"/>
            </a:endParaRPr>
          </a:p>
        </p:txBody>
      </p:sp>
      <p:sp>
        <p:nvSpPr>
          <p:cNvPr id="4" name="Content Placeholder 3">
            <a:extLst>
              <a:ext uri="{FF2B5EF4-FFF2-40B4-BE49-F238E27FC236}">
                <a16:creationId xmlns:a16="http://schemas.microsoft.com/office/drawing/2014/main" id="{AAF0A3E3-F1B1-4646-87C6-A3A03D3E153C}"/>
              </a:ext>
            </a:extLst>
          </p:cNvPr>
          <p:cNvSpPr>
            <a:spLocks noGrp="1"/>
          </p:cNvSpPr>
          <p:nvPr>
            <p:ph sz="half" idx="2"/>
          </p:nvPr>
        </p:nvSpPr>
        <p:spPr>
          <a:xfrm>
            <a:off x="6790426" y="1329606"/>
            <a:ext cx="5181600" cy="4351338"/>
          </a:xfrm>
        </p:spPr>
        <p:txBody>
          <a:bodyPr vert="horz" lIns="91440" tIns="45720" rIns="91440" bIns="45720" rtlCol="0" anchor="t">
            <a:normAutofit fontScale="92500"/>
          </a:bodyPr>
          <a:lstStyle/>
          <a:p>
            <a:r>
              <a:rPr lang="en-GB" sz="2200" dirty="0">
                <a:latin typeface="Arial"/>
                <a:cs typeface="Arial"/>
              </a:rPr>
              <a:t>Procrastination</a:t>
            </a:r>
            <a:endParaRPr lang="en-US" sz="2200" dirty="0">
              <a:solidFill>
                <a:srgbClr val="808080"/>
              </a:solidFill>
              <a:latin typeface="Arial"/>
              <a:cs typeface="Arial"/>
            </a:endParaRPr>
          </a:p>
          <a:p>
            <a:r>
              <a:rPr lang="en-GB" sz="2200" dirty="0">
                <a:latin typeface="Arial"/>
                <a:cs typeface="Arial"/>
              </a:rPr>
              <a:t>Taking on too much</a:t>
            </a:r>
            <a:endParaRPr lang="en-US" sz="2200" dirty="0">
              <a:solidFill>
                <a:srgbClr val="808080"/>
              </a:solidFill>
              <a:latin typeface="Arial"/>
              <a:cs typeface="Arial"/>
            </a:endParaRPr>
          </a:p>
          <a:p>
            <a:r>
              <a:rPr lang="en-GB" sz="2200" dirty="0">
                <a:latin typeface="Arial"/>
                <a:cs typeface="Arial"/>
              </a:rPr>
              <a:t>Perfectionism</a:t>
            </a:r>
            <a:endParaRPr lang="en-US" sz="2200" dirty="0">
              <a:solidFill>
                <a:srgbClr val="808080"/>
              </a:solidFill>
              <a:latin typeface="Arial"/>
              <a:cs typeface="Arial"/>
            </a:endParaRPr>
          </a:p>
          <a:p>
            <a:r>
              <a:rPr lang="en-GB" sz="2200" dirty="0">
                <a:latin typeface="Arial"/>
                <a:cs typeface="Arial"/>
              </a:rPr>
              <a:t>Imposter Thoughts</a:t>
            </a:r>
            <a:endParaRPr lang="en-US" sz="2200" dirty="0">
              <a:solidFill>
                <a:srgbClr val="808080"/>
              </a:solidFill>
              <a:latin typeface="Arial"/>
              <a:cs typeface="Arial"/>
            </a:endParaRPr>
          </a:p>
          <a:p>
            <a:r>
              <a:rPr lang="en-GB" sz="2200" dirty="0">
                <a:latin typeface="Arial"/>
                <a:cs typeface="Arial"/>
              </a:rPr>
              <a:t>Isolation in online learning</a:t>
            </a:r>
            <a:endParaRPr lang="en-US" sz="2200" dirty="0">
              <a:solidFill>
                <a:srgbClr val="808080"/>
              </a:solidFill>
              <a:latin typeface="Arial"/>
              <a:cs typeface="Arial"/>
            </a:endParaRPr>
          </a:p>
          <a:p>
            <a:r>
              <a:rPr lang="en-GB" sz="2200" dirty="0">
                <a:latin typeface="Arial"/>
                <a:cs typeface="Arial"/>
              </a:rPr>
              <a:t>General work effort and quality</a:t>
            </a:r>
            <a:endParaRPr lang="en-US" sz="2200" dirty="0">
              <a:solidFill>
                <a:srgbClr val="808080"/>
              </a:solidFill>
              <a:latin typeface="Arial"/>
              <a:cs typeface="Arial"/>
            </a:endParaRPr>
          </a:p>
          <a:p>
            <a:r>
              <a:rPr lang="en-GB" sz="2200" dirty="0">
                <a:latin typeface="Arial"/>
                <a:cs typeface="Arial"/>
              </a:rPr>
              <a:t>Desk related muscular issues</a:t>
            </a:r>
            <a:endParaRPr lang="en-US" sz="2200" dirty="0">
              <a:solidFill>
                <a:srgbClr val="808080"/>
              </a:solidFill>
              <a:latin typeface="Arial"/>
              <a:cs typeface="Arial"/>
            </a:endParaRPr>
          </a:p>
          <a:p>
            <a:r>
              <a:rPr lang="en-GB" sz="2200" dirty="0">
                <a:latin typeface="Arial"/>
                <a:cs typeface="Arial"/>
              </a:rPr>
              <a:t>Work/degree related stress/ anxiety</a:t>
            </a:r>
            <a:endParaRPr lang="en-US" sz="2200" dirty="0">
              <a:solidFill>
                <a:srgbClr val="808080"/>
              </a:solidFill>
              <a:latin typeface="Arial"/>
              <a:cs typeface="Arial"/>
            </a:endParaRPr>
          </a:p>
          <a:p>
            <a:r>
              <a:rPr lang="en-GB" sz="2200" dirty="0">
                <a:latin typeface="Arial"/>
                <a:cs typeface="Arial"/>
              </a:rPr>
              <a:t>Mental fatigue</a:t>
            </a:r>
            <a:endParaRPr lang="en-US" sz="2200" dirty="0">
              <a:solidFill>
                <a:srgbClr val="808080"/>
              </a:solidFill>
              <a:latin typeface="Arial"/>
              <a:cs typeface="Arial"/>
            </a:endParaRPr>
          </a:p>
          <a:p>
            <a:r>
              <a:rPr lang="en-GB" sz="2200" dirty="0">
                <a:latin typeface="Arial"/>
                <a:cs typeface="Arial"/>
              </a:rPr>
              <a:t>Being more reflective about learning and assessment tasks</a:t>
            </a:r>
            <a:endParaRPr lang="en-US" dirty="0"/>
          </a:p>
        </p:txBody>
      </p:sp>
    </p:spTree>
    <p:extLst>
      <p:ext uri="{BB962C8B-B14F-4D97-AF65-F5344CB8AC3E}">
        <p14:creationId xmlns:p14="http://schemas.microsoft.com/office/powerpoint/2010/main" val="2528349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7285" y="-45356"/>
            <a:ext cx="8906934" cy="1130300"/>
          </a:xfrm>
        </p:spPr>
        <p:txBody>
          <a:bodyPr>
            <a:normAutofit/>
          </a:bodyPr>
          <a:lstStyle/>
          <a:p>
            <a:pPr algn="l"/>
            <a:r>
              <a:rPr lang="en-GB" b="1" dirty="0"/>
              <a:t>  Beth </a:t>
            </a:r>
            <a:r>
              <a:rPr lang="en-GB" b="1" dirty="0" err="1"/>
              <a:t>mae’n</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fyfyrio</a:t>
            </a:r>
            <a:r>
              <a:rPr lang="en-GB" b="1" dirty="0"/>
              <a:t>?</a:t>
            </a:r>
          </a:p>
        </p:txBody>
      </p:sp>
      <p:sp>
        <p:nvSpPr>
          <p:cNvPr id="3" name="Content Placeholder 2"/>
          <p:cNvSpPr>
            <a:spLocks noGrp="1"/>
          </p:cNvSpPr>
          <p:nvPr>
            <p:ph idx="1"/>
          </p:nvPr>
        </p:nvSpPr>
        <p:spPr>
          <a:xfrm>
            <a:off x="405192" y="1084944"/>
            <a:ext cx="11648923" cy="4628847"/>
          </a:xfrm>
        </p:spPr>
        <p:txBody>
          <a:bodyPr vert="horz" lIns="91440" tIns="45720" rIns="91440" bIns="45720" rtlCol="0" anchor="t">
            <a:normAutofit fontScale="85000" lnSpcReduction="10000"/>
          </a:bodyPr>
          <a:lstStyle/>
          <a:p>
            <a:pPr marL="0" indent="0">
              <a:lnSpc>
                <a:spcPct val="120000"/>
              </a:lnSpc>
              <a:buNone/>
            </a:pPr>
            <a:r>
              <a:rPr lang="en-GB" sz="3200" dirty="0"/>
              <a:t>‘Yn </a:t>
            </a:r>
            <a:r>
              <a:rPr lang="en-GB" sz="3200" dirty="0" err="1"/>
              <a:t>ei</a:t>
            </a:r>
            <a:r>
              <a:rPr lang="en-GB" sz="3200" dirty="0"/>
              <a:t> </a:t>
            </a:r>
            <a:r>
              <a:rPr lang="en-GB" sz="3200" dirty="0" err="1"/>
              <a:t>hanfod</a:t>
            </a:r>
            <a:r>
              <a:rPr lang="en-GB" sz="3200" dirty="0"/>
              <a:t>, </a:t>
            </a:r>
            <a:r>
              <a:rPr lang="en-GB" sz="3200" dirty="0" err="1"/>
              <a:t>mae</a:t>
            </a:r>
            <a:r>
              <a:rPr lang="en-GB" sz="3200" dirty="0"/>
              <a:t> </a:t>
            </a:r>
            <a:r>
              <a:rPr lang="en-GB" sz="3200" dirty="0" err="1"/>
              <a:t>ymarfer</a:t>
            </a:r>
            <a:r>
              <a:rPr lang="en-GB" sz="3200" dirty="0"/>
              <a:t> </a:t>
            </a:r>
            <a:r>
              <a:rPr lang="en-GB" sz="3200" dirty="0" err="1"/>
              <a:t>myfyriol</a:t>
            </a:r>
            <a:r>
              <a:rPr lang="en-GB" sz="3200" dirty="0"/>
              <a:t> </a:t>
            </a:r>
            <a:r>
              <a:rPr lang="en-GB" sz="3200" dirty="0" err="1"/>
              <a:t>yn</a:t>
            </a:r>
            <a:r>
              <a:rPr lang="en-GB" sz="3200" dirty="0"/>
              <a:t> broses o </a:t>
            </a:r>
            <a:r>
              <a:rPr lang="en-GB" sz="3200" dirty="0" err="1"/>
              <a:t>feddwl</a:t>
            </a:r>
            <a:r>
              <a:rPr lang="en-GB" sz="3200" dirty="0"/>
              <a:t> </a:t>
            </a:r>
            <a:r>
              <a:rPr lang="en-GB" sz="3200" dirty="0" err="1"/>
              <a:t>drwy</a:t>
            </a:r>
            <a:r>
              <a:rPr lang="en-GB" sz="3200" dirty="0"/>
              <a:t> </a:t>
            </a:r>
            <a:r>
              <a:rPr lang="en-GB" sz="3200" dirty="0" err="1"/>
              <a:t>faterion</a:t>
            </a:r>
            <a:r>
              <a:rPr lang="en-GB" sz="3200" dirty="0"/>
              <a:t>, </a:t>
            </a:r>
            <a:r>
              <a:rPr lang="en-GB" sz="3200" dirty="0" err="1"/>
              <a:t>problemau</a:t>
            </a:r>
            <a:r>
              <a:rPr lang="en-GB" sz="3200" dirty="0"/>
              <a:t> neu </a:t>
            </a:r>
            <a:r>
              <a:rPr lang="en-GB" sz="3200" dirty="0" err="1"/>
              <a:t>gyfyng-gyngor</a:t>
            </a:r>
            <a:r>
              <a:rPr lang="en-GB" sz="3200" dirty="0"/>
              <a:t> </a:t>
            </a:r>
            <a:r>
              <a:rPr lang="en-GB" sz="3200" dirty="0" err="1"/>
              <a:t>proffesiynol</a:t>
            </a:r>
            <a:r>
              <a:rPr lang="en-GB" sz="3200" dirty="0"/>
              <a:t> </a:t>
            </a:r>
            <a:r>
              <a:rPr lang="en-GB" sz="3200" dirty="0" err="1"/>
              <a:t>nad</a:t>
            </a:r>
            <a:r>
              <a:rPr lang="en-GB" sz="3200" dirty="0"/>
              <a:t> </a:t>
            </a:r>
            <a:r>
              <a:rPr lang="en-GB" sz="3200" dirty="0" err="1"/>
              <a:t>oes</a:t>
            </a:r>
            <a:r>
              <a:rPr lang="en-GB" sz="3200" dirty="0"/>
              <a:t> </a:t>
            </a:r>
            <a:r>
              <a:rPr lang="en-GB" sz="3200" dirty="0" err="1"/>
              <a:t>iddynt</a:t>
            </a:r>
            <a:r>
              <a:rPr lang="en-GB" sz="3200" dirty="0"/>
              <a:t> </a:t>
            </a:r>
            <a:r>
              <a:rPr lang="en-GB" sz="3200" dirty="0" err="1"/>
              <a:t>ateb</a:t>
            </a:r>
            <a:r>
              <a:rPr lang="en-GB" sz="3200" dirty="0"/>
              <a:t> </a:t>
            </a:r>
            <a:r>
              <a:rPr lang="en-GB" sz="3200" dirty="0" err="1"/>
              <a:t>amlwg</a:t>
            </a:r>
            <a:r>
              <a:rPr lang="en-GB" sz="3200" dirty="0"/>
              <a:t>’. </a:t>
            </a:r>
            <a:endParaRPr lang="en-US" sz="3600" dirty="0"/>
          </a:p>
          <a:p>
            <a:pPr marL="0" indent="0">
              <a:lnSpc>
                <a:spcPct val="120000"/>
              </a:lnSpc>
              <a:buNone/>
            </a:pPr>
            <a:endParaRPr lang="en-GB" sz="3200" dirty="0">
              <a:cs typeface="Calibri"/>
            </a:endParaRPr>
          </a:p>
          <a:p>
            <a:pPr marL="0" indent="0">
              <a:lnSpc>
                <a:spcPct val="120000"/>
              </a:lnSpc>
              <a:buNone/>
            </a:pPr>
            <a:r>
              <a:rPr lang="en-GB" sz="3200" dirty="0"/>
              <a:t>‘</a:t>
            </a:r>
            <a:r>
              <a:rPr lang="en-GB" sz="3200" dirty="0" err="1"/>
              <a:t>Fodd</a:t>
            </a:r>
            <a:r>
              <a:rPr lang="en-GB" sz="3200" dirty="0"/>
              <a:t> </a:t>
            </a:r>
            <a:r>
              <a:rPr lang="en-GB" sz="3200" dirty="0" err="1"/>
              <a:t>bynnag</a:t>
            </a:r>
            <a:r>
              <a:rPr lang="en-GB" sz="3200" dirty="0"/>
              <a:t>, </a:t>
            </a:r>
            <a:r>
              <a:rPr lang="en-GB" sz="3200" dirty="0" err="1"/>
              <a:t>pwrpas</a:t>
            </a:r>
            <a:r>
              <a:rPr lang="en-GB" sz="3200" dirty="0"/>
              <a:t> </a:t>
            </a:r>
            <a:r>
              <a:rPr lang="en-GB" sz="3200" dirty="0" err="1"/>
              <a:t>ymarfer</a:t>
            </a:r>
            <a:r>
              <a:rPr lang="en-GB" sz="3200" dirty="0"/>
              <a:t> </a:t>
            </a:r>
            <a:r>
              <a:rPr lang="en-GB" sz="3200" dirty="0" err="1"/>
              <a:t>myfyriol</a:t>
            </a:r>
            <a:r>
              <a:rPr lang="en-GB" sz="3200" dirty="0"/>
              <a:t> </a:t>
            </a:r>
            <a:r>
              <a:rPr lang="en-GB" sz="3200" dirty="0" err="1"/>
              <a:t>yw</a:t>
            </a:r>
            <a:r>
              <a:rPr lang="en-GB" sz="3200" dirty="0"/>
              <a:t> </a:t>
            </a:r>
            <a:r>
              <a:rPr lang="en-GB" sz="3200" dirty="0" err="1"/>
              <a:t>eich</a:t>
            </a:r>
            <a:r>
              <a:rPr lang="en-GB" sz="3200" dirty="0"/>
              <a:t> </a:t>
            </a:r>
            <a:r>
              <a:rPr lang="en-GB" sz="3200" dirty="0" err="1"/>
              <a:t>cynorthwyo</a:t>
            </a:r>
            <a:r>
              <a:rPr lang="en-GB" sz="3200" dirty="0"/>
              <a:t> </a:t>
            </a:r>
            <a:r>
              <a:rPr lang="en-GB" sz="3200" dirty="0" err="1"/>
              <a:t>i</a:t>
            </a:r>
            <a:r>
              <a:rPr lang="en-GB" sz="3200" dirty="0"/>
              <a:t> </a:t>
            </a:r>
            <a:r>
              <a:rPr lang="en-GB" sz="3200" dirty="0" err="1"/>
              <a:t>wella’r</a:t>
            </a:r>
            <a:r>
              <a:rPr lang="en-GB" sz="3200" dirty="0"/>
              <a:t> </a:t>
            </a:r>
            <a:r>
              <a:rPr lang="en-GB" sz="3200" dirty="0" err="1"/>
              <a:t>hyn</a:t>
            </a:r>
            <a:r>
              <a:rPr lang="en-GB" sz="3200" dirty="0"/>
              <a:t> </a:t>
            </a:r>
            <a:r>
              <a:rPr lang="en-GB" sz="3200" dirty="0" err="1"/>
              <a:t>rydych</a:t>
            </a:r>
            <a:r>
              <a:rPr lang="en-GB" sz="3200" dirty="0"/>
              <a:t> </a:t>
            </a:r>
            <a:r>
              <a:rPr lang="en-GB" sz="3200" dirty="0" err="1"/>
              <a:t>yn</a:t>
            </a:r>
            <a:r>
              <a:rPr lang="en-GB" sz="3200" dirty="0"/>
              <a:t> </a:t>
            </a:r>
            <a:r>
              <a:rPr lang="en-GB" sz="3200" dirty="0" err="1"/>
              <a:t>ei</a:t>
            </a:r>
            <a:r>
              <a:rPr lang="en-GB" sz="3200" dirty="0"/>
              <a:t> </a:t>
            </a:r>
            <a:r>
              <a:rPr lang="en-GB" sz="3200" dirty="0" err="1"/>
              <a:t>wneud</a:t>
            </a:r>
            <a:r>
              <a:rPr lang="en-GB" sz="3200" dirty="0"/>
              <a:t> ac </a:t>
            </a:r>
            <a:r>
              <a:rPr lang="en-GB" sz="3200" dirty="0" err="1"/>
              <a:t>ymateb</a:t>
            </a:r>
            <a:r>
              <a:rPr lang="en-GB" sz="3200" dirty="0"/>
              <a:t> </a:t>
            </a:r>
            <a:r>
              <a:rPr lang="en-GB" sz="3200" dirty="0" err="1"/>
              <a:t>yn</a:t>
            </a:r>
            <a:r>
              <a:rPr lang="en-GB" sz="3200" dirty="0"/>
              <a:t> </a:t>
            </a:r>
            <a:r>
              <a:rPr lang="en-GB" sz="3200" dirty="0" err="1"/>
              <a:t>gadarnhaol</a:t>
            </a:r>
            <a:r>
              <a:rPr lang="en-GB" sz="3200" dirty="0"/>
              <a:t> </a:t>
            </a:r>
            <a:r>
              <a:rPr lang="en-GB" sz="3200" dirty="0" err="1"/>
              <a:t>i</a:t>
            </a:r>
            <a:r>
              <a:rPr lang="en-GB" sz="3200" dirty="0"/>
              <a:t> </a:t>
            </a:r>
            <a:r>
              <a:rPr lang="en-GB" sz="3200" dirty="0" err="1"/>
              <a:t>newidiadau</a:t>
            </a:r>
            <a:r>
              <a:rPr lang="en-GB" sz="3200" dirty="0"/>
              <a:t>. Yn </a:t>
            </a:r>
            <a:r>
              <a:rPr lang="en-GB" sz="3200" dirty="0" err="1"/>
              <a:t>gyffredinol</a:t>
            </a:r>
            <a:r>
              <a:rPr lang="en-GB" sz="3200" dirty="0"/>
              <a:t>, </a:t>
            </a:r>
            <a:r>
              <a:rPr lang="en-GB" sz="3200" dirty="0" err="1"/>
              <a:t>mae</a:t>
            </a:r>
            <a:r>
              <a:rPr lang="en-GB" sz="3200" dirty="0"/>
              <a:t> </a:t>
            </a:r>
            <a:r>
              <a:rPr lang="en-GB" sz="3200" dirty="0" err="1"/>
              <a:t>ymarferwyr</a:t>
            </a:r>
            <a:r>
              <a:rPr lang="en-GB" sz="3200" dirty="0"/>
              <a:t> </a:t>
            </a:r>
            <a:r>
              <a:rPr lang="en-GB" sz="3200" dirty="0" err="1"/>
              <a:t>myfyriol</a:t>
            </a:r>
            <a:r>
              <a:rPr lang="en-GB" sz="3200" dirty="0"/>
              <a:t> </a:t>
            </a:r>
            <a:r>
              <a:rPr lang="en-GB" sz="3200" dirty="0" err="1"/>
              <a:t>yn</a:t>
            </a:r>
            <a:r>
              <a:rPr lang="en-GB" sz="3200" dirty="0"/>
              <a:t> </a:t>
            </a:r>
            <a:r>
              <a:rPr lang="en-GB" sz="3200" dirty="0" err="1"/>
              <a:t>cwestiynu’n</a:t>
            </a:r>
            <a:r>
              <a:rPr lang="en-GB" sz="3200" dirty="0"/>
              <a:t> </a:t>
            </a:r>
            <a:r>
              <a:rPr lang="en-GB" sz="3200" dirty="0" err="1"/>
              <a:t>rheolaidd</a:t>
            </a:r>
            <a:r>
              <a:rPr lang="en-GB" sz="3200" dirty="0"/>
              <a:t> </a:t>
            </a:r>
            <a:r>
              <a:rPr lang="en-GB" sz="3200" dirty="0" err="1"/>
              <a:t>yr</a:t>
            </a:r>
            <a:r>
              <a:rPr lang="en-GB" sz="3200" dirty="0"/>
              <a:t> </a:t>
            </a:r>
            <a:r>
              <a:rPr lang="en-GB" sz="3200" dirty="0" err="1"/>
              <a:t>hyn</a:t>
            </a:r>
            <a:r>
              <a:rPr lang="en-GB" sz="3200" dirty="0"/>
              <a:t> </a:t>
            </a:r>
            <a:r>
              <a:rPr lang="en-GB" sz="3200" dirty="0" err="1"/>
              <a:t>maent</a:t>
            </a:r>
            <a:r>
              <a:rPr lang="en-GB" sz="3200" dirty="0"/>
              <a:t> </a:t>
            </a:r>
            <a:r>
              <a:rPr lang="en-GB" sz="3200" dirty="0" err="1"/>
              <a:t>yn</a:t>
            </a:r>
            <a:r>
              <a:rPr lang="en-GB" sz="3200" dirty="0"/>
              <a:t> </a:t>
            </a:r>
            <a:r>
              <a:rPr lang="en-GB" sz="3200" dirty="0" err="1"/>
              <a:t>ei</a:t>
            </a:r>
            <a:r>
              <a:rPr lang="en-GB" sz="3200" dirty="0"/>
              <a:t> </a:t>
            </a:r>
            <a:r>
              <a:rPr lang="en-GB" sz="3200" dirty="0" err="1"/>
              <a:t>wneud</a:t>
            </a:r>
            <a:r>
              <a:rPr lang="en-GB" sz="3200" dirty="0"/>
              <a:t> a </a:t>
            </a:r>
            <a:r>
              <a:rPr lang="en-GB" sz="3200" dirty="0" err="1"/>
              <a:t>pham</a:t>
            </a:r>
            <a:r>
              <a:rPr lang="en-GB" sz="3200" dirty="0"/>
              <a:t>, </a:t>
            </a:r>
            <a:r>
              <a:rPr lang="en-GB" sz="3200" dirty="0" err="1"/>
              <a:t>gyda</a:t>
            </a:r>
            <a:r>
              <a:rPr lang="en-GB" sz="3200" dirty="0"/>
              <a:t> </a:t>
            </a:r>
            <a:r>
              <a:rPr lang="en-GB" sz="3200" dirty="0" err="1"/>
              <a:t>golwg</a:t>
            </a:r>
            <a:r>
              <a:rPr lang="en-GB" sz="3200" dirty="0"/>
              <a:t> </a:t>
            </a:r>
            <a:r>
              <a:rPr lang="en-GB" sz="3200" dirty="0" err="1"/>
              <a:t>ar</a:t>
            </a:r>
            <a:r>
              <a:rPr lang="en-GB" sz="3200" dirty="0"/>
              <a:t> </a:t>
            </a:r>
            <a:r>
              <a:rPr lang="en-GB" sz="3200" dirty="0" err="1"/>
              <a:t>ddysgu</a:t>
            </a:r>
            <a:r>
              <a:rPr lang="en-GB" sz="3200" dirty="0"/>
              <a:t> </a:t>
            </a:r>
            <a:r>
              <a:rPr lang="en-GB" sz="3200" dirty="0" err="1"/>
              <a:t>yn</a:t>
            </a:r>
            <a:r>
              <a:rPr lang="en-GB" sz="3200" dirty="0"/>
              <a:t> </a:t>
            </a:r>
            <a:r>
              <a:rPr lang="en-GB" sz="3200" dirty="0" err="1"/>
              <a:t>sgil</a:t>
            </a:r>
            <a:r>
              <a:rPr lang="en-GB" sz="3200" dirty="0"/>
              <a:t> </a:t>
            </a:r>
            <a:r>
              <a:rPr lang="en-GB" sz="3200" dirty="0" err="1"/>
              <a:t>eu</a:t>
            </a:r>
            <a:r>
              <a:rPr lang="en-GB" sz="3200" dirty="0"/>
              <a:t> </a:t>
            </a:r>
            <a:r>
              <a:rPr lang="en-GB" sz="3200" dirty="0" err="1"/>
              <a:t>profiad</a:t>
            </a:r>
            <a:r>
              <a:rPr lang="en-GB" sz="3200" dirty="0"/>
              <a:t>. </a:t>
            </a:r>
            <a:r>
              <a:rPr lang="en-GB" sz="3200" dirty="0" err="1"/>
              <a:t>Maent</a:t>
            </a:r>
            <a:r>
              <a:rPr lang="en-GB" sz="3200" dirty="0"/>
              <a:t> </a:t>
            </a:r>
            <a:r>
              <a:rPr lang="en-GB" sz="3200" dirty="0" err="1"/>
              <a:t>yn</a:t>
            </a:r>
            <a:r>
              <a:rPr lang="en-GB" sz="3200" dirty="0"/>
              <a:t> </a:t>
            </a:r>
            <a:r>
              <a:rPr lang="en-GB" sz="3200" dirty="0" err="1"/>
              <a:t>gwerthuso’u</a:t>
            </a:r>
            <a:r>
              <a:rPr lang="en-GB" sz="3200" dirty="0"/>
              <a:t> </a:t>
            </a:r>
            <a:r>
              <a:rPr lang="en-GB" sz="3200" dirty="0" err="1"/>
              <a:t>hymarfer</a:t>
            </a:r>
            <a:r>
              <a:rPr lang="en-GB" sz="3200" dirty="0"/>
              <a:t>, </a:t>
            </a:r>
            <a:r>
              <a:rPr lang="en-GB" sz="3200" dirty="0" err="1"/>
              <a:t>gan</a:t>
            </a:r>
            <a:r>
              <a:rPr lang="en-GB" sz="3200" dirty="0"/>
              <a:t> </a:t>
            </a:r>
            <a:r>
              <a:rPr lang="en-GB" sz="3200" dirty="0" err="1"/>
              <a:t>amlygu</a:t>
            </a:r>
            <a:r>
              <a:rPr lang="en-GB" sz="3200" dirty="0"/>
              <a:t> </a:t>
            </a:r>
            <a:r>
              <a:rPr lang="en-GB" sz="3200" dirty="0" err="1"/>
              <a:t>eu</a:t>
            </a:r>
            <a:r>
              <a:rPr lang="en-GB" sz="3200" dirty="0"/>
              <a:t> </a:t>
            </a:r>
            <a:r>
              <a:rPr lang="en-GB" sz="3200" dirty="0" err="1"/>
              <a:t>cryfderau</a:t>
            </a:r>
            <a:r>
              <a:rPr lang="en-GB" sz="3200" dirty="0"/>
              <a:t> </a:t>
            </a:r>
            <a:r>
              <a:rPr lang="en-GB" sz="3200" dirty="0" err="1"/>
              <a:t>a’r</a:t>
            </a:r>
            <a:r>
              <a:rPr lang="en-GB" sz="3200" dirty="0"/>
              <a:t> </a:t>
            </a:r>
            <a:r>
              <a:rPr lang="en-GB" sz="3200" dirty="0" err="1"/>
              <a:t>meysydd</a:t>
            </a:r>
            <a:r>
              <a:rPr lang="en-GB" sz="3200" dirty="0"/>
              <a:t> </a:t>
            </a:r>
            <a:r>
              <a:rPr lang="en-GB" sz="3200" dirty="0" err="1"/>
              <a:t>ar</a:t>
            </a:r>
            <a:r>
              <a:rPr lang="en-GB" sz="3200" dirty="0"/>
              <a:t> </a:t>
            </a:r>
            <a:r>
              <a:rPr lang="en-GB" sz="3200" dirty="0" err="1"/>
              <a:t>gyfer</a:t>
            </a:r>
            <a:r>
              <a:rPr lang="en-GB" sz="3200" dirty="0"/>
              <a:t> </a:t>
            </a:r>
            <a:r>
              <a:rPr lang="en-GB" sz="3200" dirty="0" err="1"/>
              <a:t>eu</a:t>
            </a:r>
            <a:r>
              <a:rPr lang="en-GB" sz="3200" dirty="0"/>
              <a:t> </a:t>
            </a:r>
            <a:r>
              <a:rPr lang="en-GB" sz="3200" dirty="0" err="1"/>
              <a:t>datblygu</a:t>
            </a:r>
            <a:r>
              <a:rPr lang="en-GB" sz="3200" dirty="0"/>
              <a:t>. </a:t>
            </a:r>
          </a:p>
          <a:p>
            <a:pPr marL="0" indent="0" algn="r">
              <a:buNone/>
            </a:pPr>
            <a:r>
              <a:rPr lang="en-GB" sz="1800" dirty="0"/>
              <a:t>(</a:t>
            </a:r>
            <a:r>
              <a:rPr lang="en-GB" sz="1800" dirty="0" err="1"/>
              <a:t>Llywodraeth</a:t>
            </a:r>
            <a:r>
              <a:rPr lang="en-GB" sz="1800" dirty="0"/>
              <a:t> Cymru, 2015, </a:t>
            </a:r>
            <a:r>
              <a:rPr lang="en-GB" sz="1800" dirty="0" err="1"/>
              <a:t>Ymarfer</a:t>
            </a:r>
            <a:r>
              <a:rPr lang="en-GB" sz="1800" dirty="0"/>
              <a:t> </a:t>
            </a:r>
            <a:r>
              <a:rPr lang="en-GB" sz="1800" dirty="0" err="1"/>
              <a:t>Myfyriol</a:t>
            </a:r>
            <a:r>
              <a:rPr lang="en-GB" sz="1800" dirty="0"/>
              <a:t>, </a:t>
            </a:r>
            <a:r>
              <a:rPr lang="en-GB" sz="1800" dirty="0" err="1"/>
              <a:t>tt</a:t>
            </a:r>
            <a:r>
              <a:rPr lang="en-GB" sz="1800" dirty="0"/>
              <a:t>. 3-4)</a:t>
            </a:r>
            <a:endParaRPr lang="en-GB" sz="1800" dirty="0">
              <a:cs typeface="Calibri"/>
            </a:endParaRPr>
          </a:p>
        </p:txBody>
      </p:sp>
    </p:spTree>
    <p:extLst>
      <p:ext uri="{BB962C8B-B14F-4D97-AF65-F5344CB8AC3E}">
        <p14:creationId xmlns:p14="http://schemas.microsoft.com/office/powerpoint/2010/main" val="22982745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904" y="-132536"/>
            <a:ext cx="6359783" cy="1495425"/>
          </a:xfrm>
        </p:spPr>
        <p:txBody>
          <a:bodyPr>
            <a:normAutofit/>
          </a:bodyPr>
          <a:lstStyle/>
          <a:p>
            <a:r>
              <a:rPr lang="en-GB" sz="4000" b="1" dirty="0"/>
              <a:t>What does it mean to reflect?</a:t>
            </a:r>
          </a:p>
        </p:txBody>
      </p:sp>
      <p:sp>
        <p:nvSpPr>
          <p:cNvPr id="3" name="Content Placeholder 2"/>
          <p:cNvSpPr>
            <a:spLocks noGrp="1"/>
          </p:cNvSpPr>
          <p:nvPr>
            <p:ph idx="1"/>
          </p:nvPr>
        </p:nvSpPr>
        <p:spPr>
          <a:xfrm>
            <a:off x="228529" y="1199307"/>
            <a:ext cx="6828254" cy="4988666"/>
          </a:xfrm>
        </p:spPr>
        <p:txBody>
          <a:bodyPr vert="horz" lIns="91440" tIns="45720" rIns="91440" bIns="45720" rtlCol="0">
            <a:normAutofit lnSpcReduction="10000"/>
          </a:bodyPr>
          <a:lstStyle/>
          <a:p>
            <a:pPr marL="0" indent="0">
              <a:buNone/>
            </a:pPr>
            <a:r>
              <a:rPr lang="en-GB" sz="2400" dirty="0"/>
              <a:t>"Essentially, reflective practice is a process of thinking through professional issues, problems or dilemmas, which do not have an obvious solution"</a:t>
            </a:r>
            <a:endParaRPr lang="en-GB" sz="2400" dirty="0">
              <a:ea typeface="Calibri"/>
              <a:cs typeface="Calibri"/>
            </a:endParaRPr>
          </a:p>
          <a:p>
            <a:pPr marL="0" indent="0">
              <a:buNone/>
            </a:pPr>
            <a:endParaRPr lang="en-GB" sz="2400" dirty="0">
              <a:ea typeface="Calibri"/>
              <a:cs typeface="Calibri"/>
            </a:endParaRPr>
          </a:p>
          <a:p>
            <a:pPr marL="0" indent="0">
              <a:buNone/>
            </a:pPr>
            <a:r>
              <a:rPr lang="en-GB" sz="2400" dirty="0"/>
              <a:t>"However, reflective practice is designed to help you improve what you do and to respond positively to change. Typically, reflective practitioners regularly question both what they do and why, with a view to learning from their experience. They evaluate their practice, drawing out strengths and areas for development." </a:t>
            </a:r>
            <a:endParaRPr lang="en-GB" sz="2400" dirty="0">
              <a:cs typeface="Calibri"/>
            </a:endParaRPr>
          </a:p>
          <a:p>
            <a:pPr marL="0" indent="0">
              <a:buNone/>
            </a:pPr>
            <a:endParaRPr lang="en-GB" sz="2400" dirty="0"/>
          </a:p>
          <a:p>
            <a:pPr marL="0" indent="0">
              <a:buNone/>
            </a:pPr>
            <a:r>
              <a:rPr lang="en-GB" sz="2400" dirty="0"/>
              <a:t>(</a:t>
            </a:r>
            <a:r>
              <a:rPr lang="en-GB" sz="2400" i="1" dirty="0"/>
              <a:t>Welsh Government, 2015, Reflective Practice, pp. 3 - 4</a:t>
            </a:r>
            <a:r>
              <a:rPr lang="en-GB" sz="2400" dirty="0"/>
              <a:t>)</a:t>
            </a:r>
            <a:endParaRPr lang="en-GB" sz="2400" dirty="0">
              <a:ea typeface="Calibri"/>
              <a:cs typeface="Calibri"/>
            </a:endParaRPr>
          </a:p>
        </p:txBody>
      </p:sp>
      <p:pic>
        <p:nvPicPr>
          <p:cNvPr id="4" name="Picture 3" descr="A cat looking at a lion&amp;#39;s reflection in a mirror&#10;&#10;Description automatically generated">
            <a:extLst>
              <a:ext uri="{FF2B5EF4-FFF2-40B4-BE49-F238E27FC236}">
                <a16:creationId xmlns:a16="http://schemas.microsoft.com/office/drawing/2014/main" id="{DC805EFD-C3FA-B1E0-DE09-5482DE6A60D5}"/>
              </a:ext>
            </a:extLst>
          </p:cNvPr>
          <p:cNvPicPr>
            <a:picLocks noChangeAspect="1"/>
          </p:cNvPicPr>
          <p:nvPr/>
        </p:nvPicPr>
        <p:blipFill rotWithShape="1">
          <a:blip r:embed="rId3"/>
          <a:srcRect l="16512" r="10689"/>
          <a:stretch/>
        </p:blipFill>
        <p:spPr>
          <a:xfrm>
            <a:off x="7199440" y="10"/>
            <a:ext cx="4992560" cy="6857990"/>
          </a:xfrm>
          <a:prstGeom prst="rect">
            <a:avLst/>
          </a:prstGeom>
          <a:effectLst/>
        </p:spPr>
      </p:pic>
    </p:spTree>
    <p:extLst>
      <p:ext uri="{BB962C8B-B14F-4D97-AF65-F5344CB8AC3E}">
        <p14:creationId xmlns:p14="http://schemas.microsoft.com/office/powerpoint/2010/main" val="303478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CF0B-B89F-8820-56D0-03845FB8A018}"/>
              </a:ext>
            </a:extLst>
          </p:cNvPr>
          <p:cNvSpPr>
            <a:spLocks noGrp="1"/>
          </p:cNvSpPr>
          <p:nvPr>
            <p:ph type="title"/>
          </p:nvPr>
        </p:nvSpPr>
        <p:spPr>
          <a:xfrm>
            <a:off x="838200" y="-110363"/>
            <a:ext cx="10515600" cy="1325563"/>
          </a:xfrm>
        </p:spPr>
        <p:txBody>
          <a:bodyPr>
            <a:normAutofit/>
          </a:bodyPr>
          <a:lstStyle/>
          <a:p>
            <a:r>
              <a:rPr lang="en-GB" sz="2800" b="1" dirty="0">
                <a:solidFill>
                  <a:srgbClr val="FFFFFF"/>
                </a:solidFill>
                <a:ea typeface="+mj-lt"/>
                <a:cs typeface="+mj-lt"/>
              </a:rPr>
              <a:t>Why is it important to reflect? / Pam </a:t>
            </a:r>
            <a:r>
              <a:rPr lang="en-GB" sz="2800" b="1" dirty="0" err="1">
                <a:solidFill>
                  <a:srgbClr val="FFFFFF"/>
                </a:solidFill>
                <a:ea typeface="+mj-lt"/>
                <a:cs typeface="+mj-lt"/>
              </a:rPr>
              <a:t>mae</a:t>
            </a:r>
            <a:r>
              <a:rPr lang="en-GB" sz="2800" b="1" dirty="0">
                <a:solidFill>
                  <a:srgbClr val="FFFFFF"/>
                </a:solidFill>
                <a:ea typeface="+mj-lt"/>
                <a:cs typeface="+mj-lt"/>
              </a:rPr>
              <a:t> </a:t>
            </a:r>
            <a:r>
              <a:rPr lang="en-GB" sz="2800" b="1" dirty="0" err="1">
                <a:solidFill>
                  <a:srgbClr val="FFFFFF"/>
                </a:solidFill>
                <a:ea typeface="+mj-lt"/>
                <a:cs typeface="+mj-lt"/>
              </a:rPr>
              <a:t>myfyrio’n</a:t>
            </a:r>
            <a:r>
              <a:rPr lang="en-GB" sz="2800" b="1" dirty="0">
                <a:solidFill>
                  <a:srgbClr val="FFFFFF"/>
                </a:solidFill>
                <a:ea typeface="+mj-lt"/>
                <a:cs typeface="+mj-lt"/>
              </a:rPr>
              <a:t> </a:t>
            </a:r>
            <a:r>
              <a:rPr lang="en-GB" sz="2800" b="1" dirty="0" err="1">
                <a:solidFill>
                  <a:srgbClr val="FFFFFF"/>
                </a:solidFill>
                <a:ea typeface="+mj-lt"/>
                <a:cs typeface="+mj-lt"/>
              </a:rPr>
              <a:t>bwysig</a:t>
            </a:r>
            <a:r>
              <a:rPr lang="en-GB" sz="2800" b="1" dirty="0">
                <a:solidFill>
                  <a:srgbClr val="FFFFFF"/>
                </a:solidFill>
                <a:ea typeface="+mj-lt"/>
                <a:cs typeface="+mj-lt"/>
              </a:rPr>
              <a:t>?</a:t>
            </a:r>
          </a:p>
        </p:txBody>
      </p:sp>
      <p:sp>
        <p:nvSpPr>
          <p:cNvPr id="3" name="Content Placeholder 2">
            <a:extLst>
              <a:ext uri="{FF2B5EF4-FFF2-40B4-BE49-F238E27FC236}">
                <a16:creationId xmlns:a16="http://schemas.microsoft.com/office/drawing/2014/main" id="{FD8837FE-95C3-A5B4-163E-758496B7559A}"/>
              </a:ext>
            </a:extLst>
          </p:cNvPr>
          <p:cNvSpPr>
            <a:spLocks noGrp="1"/>
          </p:cNvSpPr>
          <p:nvPr>
            <p:ph idx="1"/>
          </p:nvPr>
        </p:nvSpPr>
        <p:spPr/>
        <p:txBody>
          <a:bodyPr vert="horz" lIns="91440" tIns="45720" rIns="91440" bIns="45720" rtlCol="0" anchor="t">
            <a:normAutofit/>
          </a:bodyPr>
          <a:lstStyle/>
          <a:p>
            <a:r>
              <a:rPr lang="en-GB" sz="2700" dirty="0">
                <a:latin typeface="Calibri"/>
                <a:ea typeface="+mn-lt"/>
                <a:cs typeface="Arial"/>
              </a:rPr>
              <a:t>Look at the series of pictures on the next slides. What do they tell you about the importance of reflecting on your practice?</a:t>
            </a:r>
            <a:endParaRPr lang="en-GB" sz="2700" dirty="0">
              <a:solidFill>
                <a:srgbClr val="808080"/>
              </a:solidFill>
              <a:latin typeface="Calibri"/>
              <a:ea typeface="+mn-lt"/>
              <a:cs typeface="Arial"/>
            </a:endParaRPr>
          </a:p>
          <a:p>
            <a:endParaRPr lang="en-GB" sz="2700" dirty="0">
              <a:ea typeface="+mn-lt"/>
              <a:cs typeface="+mn-lt"/>
            </a:endParaRPr>
          </a:p>
          <a:p>
            <a:r>
              <a:rPr lang="en-GB" sz="2700" err="1">
                <a:ea typeface="+mn-lt"/>
                <a:cs typeface="+mn-lt"/>
              </a:rPr>
              <a:t>Edrychwch</a:t>
            </a:r>
            <a:r>
              <a:rPr lang="en-GB" sz="2700" dirty="0">
                <a:ea typeface="+mn-lt"/>
                <a:cs typeface="+mn-lt"/>
              </a:rPr>
              <a:t> </a:t>
            </a:r>
            <a:r>
              <a:rPr lang="en-GB" sz="2700" err="1">
                <a:ea typeface="+mn-lt"/>
                <a:cs typeface="+mn-lt"/>
              </a:rPr>
              <a:t>ar</a:t>
            </a:r>
            <a:r>
              <a:rPr lang="en-GB" sz="2700" dirty="0">
                <a:ea typeface="+mn-lt"/>
                <a:cs typeface="+mn-lt"/>
              </a:rPr>
              <a:t> y </a:t>
            </a:r>
            <a:r>
              <a:rPr lang="en-GB" sz="2700" err="1">
                <a:ea typeface="+mn-lt"/>
                <a:cs typeface="+mn-lt"/>
              </a:rPr>
              <a:t>cyfres</a:t>
            </a:r>
            <a:r>
              <a:rPr lang="en-GB" sz="2700" dirty="0">
                <a:ea typeface="+mn-lt"/>
                <a:cs typeface="+mn-lt"/>
              </a:rPr>
              <a:t> o </a:t>
            </a:r>
            <a:r>
              <a:rPr lang="en-GB" sz="2700" err="1">
                <a:ea typeface="+mn-lt"/>
                <a:cs typeface="+mn-lt"/>
              </a:rPr>
              <a:t>luniau</a:t>
            </a:r>
            <a:r>
              <a:rPr lang="en-GB" sz="2700" dirty="0">
                <a:ea typeface="+mn-lt"/>
                <a:cs typeface="+mn-lt"/>
              </a:rPr>
              <a:t> </a:t>
            </a:r>
            <a:r>
              <a:rPr lang="en-GB" sz="2700" err="1">
                <a:ea typeface="+mn-lt"/>
                <a:cs typeface="+mn-lt"/>
              </a:rPr>
              <a:t>ar</a:t>
            </a:r>
            <a:r>
              <a:rPr lang="en-GB" sz="2700" dirty="0">
                <a:ea typeface="+mn-lt"/>
                <a:cs typeface="+mn-lt"/>
              </a:rPr>
              <a:t> y </a:t>
            </a:r>
            <a:r>
              <a:rPr lang="en-GB" sz="2700" err="1">
                <a:ea typeface="+mn-lt"/>
                <a:cs typeface="+mn-lt"/>
              </a:rPr>
              <a:t>sleidiau</a:t>
            </a:r>
            <a:r>
              <a:rPr lang="en-GB" sz="2700" dirty="0">
                <a:ea typeface="+mn-lt"/>
                <a:cs typeface="+mn-lt"/>
              </a:rPr>
              <a:t> </a:t>
            </a:r>
            <a:r>
              <a:rPr lang="en-GB" sz="2700" err="1">
                <a:ea typeface="+mn-lt"/>
                <a:cs typeface="+mn-lt"/>
              </a:rPr>
              <a:t>nesaf</a:t>
            </a:r>
            <a:r>
              <a:rPr lang="en-GB" sz="2700" dirty="0">
                <a:ea typeface="+mn-lt"/>
                <a:cs typeface="+mn-lt"/>
              </a:rPr>
              <a:t>. Beth </a:t>
            </a:r>
            <a:r>
              <a:rPr lang="en-GB" sz="2700" err="1">
                <a:ea typeface="+mn-lt"/>
                <a:cs typeface="+mn-lt"/>
              </a:rPr>
              <a:t>maent</a:t>
            </a:r>
            <a:r>
              <a:rPr lang="en-GB" sz="2700" dirty="0">
                <a:ea typeface="+mn-lt"/>
                <a:cs typeface="+mn-lt"/>
              </a:rPr>
              <a:t> </a:t>
            </a:r>
            <a:r>
              <a:rPr lang="en-GB" sz="2700" err="1">
                <a:ea typeface="+mn-lt"/>
                <a:cs typeface="+mn-lt"/>
              </a:rPr>
              <a:t>yn</a:t>
            </a:r>
            <a:r>
              <a:rPr lang="en-GB" sz="2700" dirty="0">
                <a:ea typeface="+mn-lt"/>
                <a:cs typeface="+mn-lt"/>
              </a:rPr>
              <a:t> </a:t>
            </a:r>
            <a:r>
              <a:rPr lang="en-GB" sz="2700" err="1">
                <a:ea typeface="+mn-lt"/>
                <a:cs typeface="+mn-lt"/>
              </a:rPr>
              <a:t>ei</a:t>
            </a:r>
            <a:r>
              <a:rPr lang="en-GB" sz="2700" dirty="0">
                <a:ea typeface="+mn-lt"/>
                <a:cs typeface="+mn-lt"/>
              </a:rPr>
              <a:t> </a:t>
            </a:r>
            <a:r>
              <a:rPr lang="en-GB" sz="2700" err="1">
                <a:ea typeface="+mn-lt"/>
                <a:cs typeface="+mn-lt"/>
              </a:rPr>
              <a:t>ddweud</a:t>
            </a:r>
            <a:r>
              <a:rPr lang="en-GB" sz="2700" dirty="0">
                <a:ea typeface="+mn-lt"/>
                <a:cs typeface="+mn-lt"/>
              </a:rPr>
              <a:t> </a:t>
            </a:r>
            <a:r>
              <a:rPr lang="en-GB" sz="2700" err="1">
                <a:ea typeface="+mn-lt"/>
                <a:cs typeface="+mn-lt"/>
              </a:rPr>
              <a:t>wrthych</a:t>
            </a:r>
            <a:r>
              <a:rPr lang="en-GB" sz="2700" dirty="0">
                <a:ea typeface="+mn-lt"/>
                <a:cs typeface="+mn-lt"/>
              </a:rPr>
              <a:t> am </a:t>
            </a:r>
            <a:r>
              <a:rPr lang="en-GB" sz="2700" err="1">
                <a:ea typeface="+mn-lt"/>
                <a:cs typeface="+mn-lt"/>
              </a:rPr>
              <a:t>bwysigrwydd</a:t>
            </a:r>
            <a:r>
              <a:rPr lang="en-GB" sz="2700" dirty="0">
                <a:ea typeface="+mn-lt"/>
                <a:cs typeface="+mn-lt"/>
              </a:rPr>
              <a:t> </a:t>
            </a:r>
            <a:r>
              <a:rPr lang="en-GB" sz="2700" err="1">
                <a:ea typeface="+mn-lt"/>
                <a:cs typeface="+mn-lt"/>
              </a:rPr>
              <a:t>adfyfyrio</a:t>
            </a:r>
            <a:r>
              <a:rPr lang="en-GB" sz="2700" dirty="0">
                <a:ea typeface="+mn-lt"/>
                <a:cs typeface="+mn-lt"/>
              </a:rPr>
              <a:t> </a:t>
            </a:r>
            <a:r>
              <a:rPr lang="en-GB" sz="2700" err="1">
                <a:ea typeface="+mn-lt"/>
                <a:cs typeface="+mn-lt"/>
              </a:rPr>
              <a:t>ar</a:t>
            </a:r>
            <a:r>
              <a:rPr lang="en-GB" sz="2700" dirty="0">
                <a:ea typeface="+mn-lt"/>
                <a:cs typeface="+mn-lt"/>
              </a:rPr>
              <a:t> </a:t>
            </a:r>
            <a:r>
              <a:rPr lang="en-GB" sz="2700" err="1">
                <a:ea typeface="+mn-lt"/>
                <a:cs typeface="+mn-lt"/>
              </a:rPr>
              <a:t>eich</a:t>
            </a:r>
            <a:r>
              <a:rPr lang="en-GB" sz="2700" dirty="0">
                <a:ea typeface="+mn-lt"/>
                <a:cs typeface="+mn-lt"/>
              </a:rPr>
              <a:t> </a:t>
            </a:r>
            <a:r>
              <a:rPr lang="en-GB" sz="2700" err="1">
                <a:ea typeface="+mn-lt"/>
                <a:cs typeface="+mn-lt"/>
              </a:rPr>
              <a:t>ymarfer</a:t>
            </a:r>
            <a:r>
              <a:rPr lang="en-GB" sz="2700" dirty="0">
                <a:ea typeface="+mn-lt"/>
                <a:cs typeface="+mn-lt"/>
              </a:rPr>
              <a:t>? </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3857615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near a dock&#10;&#10;Description automatically generated">
            <a:extLst>
              <a:ext uri="{FF2B5EF4-FFF2-40B4-BE49-F238E27FC236}">
                <a16:creationId xmlns:a16="http://schemas.microsoft.com/office/drawing/2014/main" id="{969E650E-F84B-1E28-190F-9C81F3EC6DA9}"/>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3870796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near a dock&#10;&#10;Description automatically generated">
            <a:extLst>
              <a:ext uri="{FF2B5EF4-FFF2-40B4-BE49-F238E27FC236}">
                <a16:creationId xmlns:a16="http://schemas.microsoft.com/office/drawing/2014/main" id="{09F136F0-1A4C-F848-DB6F-0B3A951436D4}"/>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21484956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near a dock&#10;&#10;Description automatically generated">
            <a:extLst>
              <a:ext uri="{FF2B5EF4-FFF2-40B4-BE49-F238E27FC236}">
                <a16:creationId xmlns:a16="http://schemas.microsoft.com/office/drawing/2014/main" id="{4138B6D5-4B6B-B3A9-5A17-A0E06D0858E7}"/>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7858150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truck crashed into a dock&#10;&#10;Description automatically generated">
            <a:extLst>
              <a:ext uri="{FF2B5EF4-FFF2-40B4-BE49-F238E27FC236}">
                <a16:creationId xmlns:a16="http://schemas.microsoft.com/office/drawing/2014/main" id="{022F86CB-B9EA-2EDA-EC0A-D364145601C5}"/>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42436203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ar crashed into a dock&#10;&#10;Description automatically generated">
            <a:extLst>
              <a:ext uri="{FF2B5EF4-FFF2-40B4-BE49-F238E27FC236}">
                <a16:creationId xmlns:a16="http://schemas.microsoft.com/office/drawing/2014/main" id="{ED9E93DB-9B0F-1F0E-4451-4149A416AE8B}"/>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3043970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truck being lifted onto a bridge&#10;&#10;Description automatically generated">
            <a:extLst>
              <a:ext uri="{FF2B5EF4-FFF2-40B4-BE49-F238E27FC236}">
                <a16:creationId xmlns:a16="http://schemas.microsoft.com/office/drawing/2014/main" id="{509D712B-97DD-40AE-FC23-AD02F3323435}"/>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6624684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rane lifting a car over a truck&#10;&#10;Description automatically generated">
            <a:extLst>
              <a:ext uri="{FF2B5EF4-FFF2-40B4-BE49-F238E27FC236}">
                <a16:creationId xmlns:a16="http://schemas.microsoft.com/office/drawing/2014/main" id="{6428D290-7B91-9BA4-6324-CBDDF6835AE7}"/>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36261837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rane lifting a truck over water&#10;&#10;Description automatically generated">
            <a:extLst>
              <a:ext uri="{FF2B5EF4-FFF2-40B4-BE49-F238E27FC236}">
                <a16:creationId xmlns:a16="http://schemas.microsoft.com/office/drawing/2014/main" id="{3040329F-873D-8C40-E845-7A8CE3F19CAA}"/>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13686797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truck crashed into a body of water&#10;&#10;Description automatically generated">
            <a:extLst>
              <a:ext uri="{FF2B5EF4-FFF2-40B4-BE49-F238E27FC236}">
                <a16:creationId xmlns:a16="http://schemas.microsoft.com/office/drawing/2014/main" id="{DB32334F-AFD4-0EC3-AA54-1EF6D1D2A4C1}"/>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12506249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near a boat&#10;&#10;Description automatically generated">
            <a:extLst>
              <a:ext uri="{FF2B5EF4-FFF2-40B4-BE49-F238E27FC236}">
                <a16:creationId xmlns:a16="http://schemas.microsoft.com/office/drawing/2014/main" id="{296149BF-91B4-8531-2DD2-994CDD91D2C3}"/>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14336445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8A558E-31AA-446C-ABEA-0B8DF0E3E958}"/>
              </a:ext>
            </a:extLst>
          </p:cNvPr>
          <p:cNvSpPr>
            <a:spLocks noGrp="1"/>
          </p:cNvSpPr>
          <p:nvPr>
            <p:ph idx="1"/>
          </p:nvPr>
        </p:nvSpPr>
        <p:spPr>
          <a:xfrm>
            <a:off x="661482" y="636190"/>
            <a:ext cx="11217612" cy="5585619"/>
          </a:xfrm>
        </p:spPr>
        <p:txBody>
          <a:bodyPr vert="horz" lIns="91440" tIns="45720" rIns="91440" bIns="45720" rtlCol="0" anchor="ctr">
            <a:normAutofit/>
          </a:bodyPr>
          <a:lstStyle/>
          <a:p>
            <a:pPr marL="0" indent="0" algn="ctr">
              <a:buNone/>
            </a:pPr>
            <a:r>
              <a:rPr lang="en-GB" sz="4400" dirty="0">
                <a:latin typeface="Calibri"/>
                <a:cs typeface="Arial"/>
              </a:rPr>
              <a:t>Beth </a:t>
            </a:r>
            <a:r>
              <a:rPr lang="en-GB" sz="4400" dirty="0" err="1">
                <a:latin typeface="Calibri"/>
                <a:cs typeface="Arial"/>
              </a:rPr>
              <a:t>mae’r</a:t>
            </a:r>
            <a:r>
              <a:rPr lang="en-GB" sz="4400" dirty="0">
                <a:latin typeface="Calibri"/>
                <a:cs typeface="Arial"/>
              </a:rPr>
              <a:t> </a:t>
            </a:r>
            <a:r>
              <a:rPr lang="en-GB" sz="4400" dirty="0" err="1">
                <a:latin typeface="Calibri"/>
                <a:cs typeface="Arial"/>
              </a:rPr>
              <a:t>lluniau</a:t>
            </a:r>
            <a:r>
              <a:rPr lang="en-GB" sz="4400" dirty="0">
                <a:latin typeface="Calibri"/>
                <a:cs typeface="Arial"/>
              </a:rPr>
              <a:t> </a:t>
            </a:r>
            <a:r>
              <a:rPr lang="en-GB" sz="4400" dirty="0" err="1">
                <a:latin typeface="Calibri"/>
                <a:cs typeface="Arial"/>
              </a:rPr>
              <a:t>yn</a:t>
            </a:r>
            <a:r>
              <a:rPr lang="en-GB" sz="4400" dirty="0">
                <a:latin typeface="Calibri"/>
                <a:cs typeface="Arial"/>
              </a:rPr>
              <a:t> </a:t>
            </a:r>
            <a:r>
              <a:rPr lang="en-GB" sz="4400" dirty="0" err="1">
                <a:latin typeface="Calibri"/>
                <a:cs typeface="Arial"/>
              </a:rPr>
              <a:t>dweud</a:t>
            </a:r>
            <a:r>
              <a:rPr lang="en-GB" sz="4400" dirty="0">
                <a:latin typeface="Calibri"/>
                <a:cs typeface="Arial"/>
              </a:rPr>
              <a:t> </a:t>
            </a:r>
            <a:r>
              <a:rPr lang="en-GB" sz="4400" dirty="0" err="1">
                <a:latin typeface="Calibri"/>
                <a:cs typeface="Arial"/>
              </a:rPr>
              <a:t>wrthom</a:t>
            </a:r>
            <a:r>
              <a:rPr lang="en-GB" sz="4400" dirty="0">
                <a:latin typeface="Calibri"/>
                <a:cs typeface="Arial"/>
              </a:rPr>
              <a:t> am </a:t>
            </a:r>
            <a:r>
              <a:rPr lang="en-GB" sz="4400" dirty="0" err="1">
                <a:latin typeface="Calibri"/>
                <a:cs typeface="Arial"/>
              </a:rPr>
              <a:t>bwysigrwydd</a:t>
            </a:r>
            <a:r>
              <a:rPr lang="en-GB" sz="4400" dirty="0">
                <a:latin typeface="Calibri"/>
                <a:cs typeface="Arial"/>
              </a:rPr>
              <a:t> o </a:t>
            </a:r>
            <a:r>
              <a:rPr lang="en-GB" sz="4400" dirty="0" err="1">
                <a:latin typeface="Calibri"/>
                <a:cs typeface="Arial"/>
              </a:rPr>
              <a:t>fyfyrio</a:t>
            </a:r>
            <a:r>
              <a:rPr lang="en-GB" sz="4400" dirty="0">
                <a:latin typeface="Calibri"/>
                <a:cs typeface="Arial"/>
              </a:rPr>
              <a:t> </a:t>
            </a:r>
            <a:r>
              <a:rPr lang="en-GB" sz="4400" dirty="0" err="1">
                <a:latin typeface="Calibri"/>
                <a:cs typeface="Arial"/>
              </a:rPr>
              <a:t>ar</a:t>
            </a:r>
            <a:r>
              <a:rPr lang="en-GB" sz="4400" dirty="0">
                <a:latin typeface="Calibri"/>
                <a:cs typeface="Arial"/>
              </a:rPr>
              <a:t> </a:t>
            </a:r>
            <a:r>
              <a:rPr lang="en-GB" sz="4400" dirty="0" err="1">
                <a:latin typeface="Calibri"/>
                <a:cs typeface="Arial"/>
              </a:rPr>
              <a:t>ein</a:t>
            </a:r>
            <a:r>
              <a:rPr lang="en-GB" sz="4400" dirty="0">
                <a:latin typeface="Calibri"/>
                <a:cs typeface="Arial"/>
              </a:rPr>
              <a:t> </a:t>
            </a:r>
            <a:r>
              <a:rPr lang="en-GB" sz="4400" dirty="0" err="1">
                <a:latin typeface="Calibri"/>
                <a:cs typeface="Arial"/>
              </a:rPr>
              <a:t>ymarfer</a:t>
            </a:r>
            <a:r>
              <a:rPr lang="en-GB" sz="4400" dirty="0">
                <a:latin typeface="Calibri"/>
                <a:cs typeface="Arial"/>
              </a:rPr>
              <a:t>? </a:t>
            </a:r>
          </a:p>
          <a:p>
            <a:pPr algn="ctr"/>
            <a:endParaRPr lang="en-GB" sz="4400" dirty="0">
              <a:latin typeface="Calibri"/>
              <a:cs typeface="Arial"/>
            </a:endParaRPr>
          </a:p>
          <a:p>
            <a:pPr marL="0" indent="0" algn="ctr">
              <a:buNone/>
            </a:pPr>
            <a:r>
              <a:rPr lang="en-GB" sz="4400" dirty="0">
                <a:latin typeface="Calibri"/>
                <a:cs typeface="Arial"/>
              </a:rPr>
              <a:t>What do the pictures tell you about the importance of reflecting on your practice?</a:t>
            </a:r>
          </a:p>
          <a:p>
            <a:endParaRPr lang="en-GB" dirty="0">
              <a:ea typeface="Calibri"/>
              <a:cs typeface="Calibri"/>
            </a:endParaRPr>
          </a:p>
        </p:txBody>
      </p:sp>
    </p:spTree>
    <p:extLst>
      <p:ext uri="{BB962C8B-B14F-4D97-AF65-F5344CB8AC3E}">
        <p14:creationId xmlns:p14="http://schemas.microsoft.com/office/powerpoint/2010/main" val="41709942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F901-179E-EFB4-3039-33320D088C88}"/>
              </a:ext>
            </a:extLst>
          </p:cNvPr>
          <p:cNvSpPr>
            <a:spLocks noGrp="1"/>
          </p:cNvSpPr>
          <p:nvPr>
            <p:ph type="title"/>
          </p:nvPr>
        </p:nvSpPr>
        <p:spPr>
          <a:xfrm>
            <a:off x="539799" y="71778"/>
            <a:ext cx="11196571" cy="874249"/>
          </a:xfrm>
        </p:spPr>
        <p:txBody>
          <a:bodyPr/>
          <a:lstStyle/>
          <a:p>
            <a:r>
              <a:rPr lang="en-GB" dirty="0">
                <a:solidFill>
                  <a:schemeClr val="bg1"/>
                </a:solidFill>
              </a:rPr>
              <a:t>Reflective thought</a:t>
            </a:r>
            <a:endParaRPr lang="en-US" dirty="0">
              <a:solidFill>
                <a:schemeClr val="bg1"/>
              </a:solidFill>
            </a:endParaRPr>
          </a:p>
        </p:txBody>
      </p:sp>
      <p:sp>
        <p:nvSpPr>
          <p:cNvPr id="3" name="Content Placeholder 2">
            <a:extLst>
              <a:ext uri="{FF2B5EF4-FFF2-40B4-BE49-F238E27FC236}">
                <a16:creationId xmlns:a16="http://schemas.microsoft.com/office/drawing/2014/main" id="{4826A839-620C-E724-F61B-4A5F7ABC61D5}"/>
              </a:ext>
            </a:extLst>
          </p:cNvPr>
          <p:cNvSpPr>
            <a:spLocks noGrp="1"/>
          </p:cNvSpPr>
          <p:nvPr>
            <p:ph idx="1"/>
          </p:nvPr>
        </p:nvSpPr>
        <p:spPr>
          <a:xfrm>
            <a:off x="3701404" y="1063643"/>
            <a:ext cx="8237129" cy="5063783"/>
          </a:xfrm>
        </p:spPr>
        <p:txBody>
          <a:bodyPr vert="horz" lIns="91440" tIns="45720" rIns="91440" bIns="45720" rtlCol="0" anchor="t">
            <a:normAutofit/>
          </a:bodyPr>
          <a:lstStyle/>
          <a:p>
            <a:r>
              <a:rPr lang="en-GB" dirty="0"/>
              <a:t>Dewey (1910) introduced the concept of </a:t>
            </a:r>
            <a:r>
              <a:rPr lang="en-GB" i="1" dirty="0"/>
              <a:t>reflective thought</a:t>
            </a:r>
            <a:r>
              <a:rPr lang="en-GB" dirty="0"/>
              <a:t>.</a:t>
            </a:r>
          </a:p>
          <a:p>
            <a:r>
              <a:rPr lang="en-GB" dirty="0"/>
              <a:t>Learning improves to the degree that it arises out of the process of reflection.</a:t>
            </a:r>
            <a:endParaRPr lang="en-GB" dirty="0">
              <a:cs typeface="Calibri"/>
            </a:endParaRPr>
          </a:p>
          <a:p>
            <a:r>
              <a:rPr lang="en-GB" dirty="0"/>
              <a:t>Dewey’s Questions: why things turned out the way </a:t>
            </a:r>
            <a:r>
              <a:rPr lang="en-GB"/>
              <a:t>they did and what possible actions could have given a different outcome?</a:t>
            </a:r>
          </a:p>
          <a:p>
            <a:r>
              <a:rPr lang="en-GB" dirty="0"/>
              <a:t>Building on the work of Dewey:</a:t>
            </a:r>
            <a:endParaRPr lang="en-GB" dirty="0">
              <a:cs typeface="Calibri"/>
            </a:endParaRPr>
          </a:p>
          <a:p>
            <a:pPr lvl="1"/>
            <a:r>
              <a:rPr lang="en-GB" dirty="0"/>
              <a:t>Schon</a:t>
            </a:r>
            <a:endParaRPr lang="en-GB" dirty="0">
              <a:cs typeface="Calibri"/>
            </a:endParaRPr>
          </a:p>
          <a:p>
            <a:pPr lvl="1"/>
            <a:r>
              <a:rPr lang="en-GB" dirty="0"/>
              <a:t>Kolb</a:t>
            </a:r>
            <a:endParaRPr lang="en-GB" dirty="0">
              <a:cs typeface="Calibri"/>
            </a:endParaRPr>
          </a:p>
          <a:p>
            <a:pPr lvl="1"/>
            <a:r>
              <a:rPr lang="en-GB" dirty="0"/>
              <a:t>Gibbs</a:t>
            </a:r>
            <a:endParaRPr lang="en-GB" dirty="0">
              <a:cs typeface="Calibri"/>
            </a:endParaRPr>
          </a:p>
        </p:txBody>
      </p:sp>
      <p:pic>
        <p:nvPicPr>
          <p:cNvPr id="4" name="Picture 3">
            <a:extLst>
              <a:ext uri="{FF2B5EF4-FFF2-40B4-BE49-F238E27FC236}">
                <a16:creationId xmlns:a16="http://schemas.microsoft.com/office/drawing/2014/main" id="{0DBAEA2A-733D-D9C5-6047-92CF74DEAE01}"/>
              </a:ext>
            </a:extLst>
          </p:cNvPr>
          <p:cNvPicPr>
            <a:picLocks noChangeAspect="1"/>
          </p:cNvPicPr>
          <p:nvPr/>
        </p:nvPicPr>
        <p:blipFill rotWithShape="1">
          <a:blip r:embed="rId3"/>
          <a:srcRect l="7964" r="7075"/>
          <a:stretch/>
        </p:blipFill>
        <p:spPr>
          <a:xfrm rot="20580049">
            <a:off x="206228" y="1508979"/>
            <a:ext cx="3400745" cy="1925064"/>
          </a:xfrm>
          <a:prstGeom prst="rect">
            <a:avLst/>
          </a:prstGeom>
        </p:spPr>
      </p:pic>
    </p:spTree>
    <p:extLst>
      <p:ext uri="{BB962C8B-B14F-4D97-AF65-F5344CB8AC3E}">
        <p14:creationId xmlns:p14="http://schemas.microsoft.com/office/powerpoint/2010/main" val="13069900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2F9A8-4CCB-FBB5-B699-266B3FE167F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u="sng" kern="1200">
                <a:solidFill>
                  <a:schemeClr val="tx1"/>
                </a:solidFill>
                <a:latin typeface="+mj-lt"/>
                <a:ea typeface="+mj-ea"/>
                <a:cs typeface="+mj-cs"/>
              </a:rPr>
              <a:t>Schon</a:t>
            </a:r>
          </a:p>
        </p:txBody>
      </p:sp>
      <p:pic>
        <p:nvPicPr>
          <p:cNvPr id="8" name="Content Placeholder 7" descr="Schon's Reflective Model">
            <a:extLst>
              <a:ext uri="{FF2B5EF4-FFF2-40B4-BE49-F238E27FC236}">
                <a16:creationId xmlns:a16="http://schemas.microsoft.com/office/drawing/2014/main" id="{C85608B5-E1D2-565B-A8D4-791D24ABC17A}"/>
              </a:ext>
            </a:extLst>
          </p:cNvPr>
          <p:cNvPicPr>
            <a:picLocks noGrp="1" noChangeAspect="1"/>
          </p:cNvPicPr>
          <p:nvPr>
            <p:ph idx="1"/>
          </p:nvPr>
        </p:nvPicPr>
        <p:blipFill rotWithShape="1">
          <a:blip r:embed="rId3"/>
          <a:srcRect l="2658" t="16216" r="1993" b="22780"/>
          <a:stretch/>
        </p:blipFill>
        <p:spPr>
          <a:xfrm>
            <a:off x="5283756" y="1714255"/>
            <a:ext cx="6694255" cy="3685856"/>
          </a:xfrm>
          <a:prstGeom prst="rect">
            <a:avLst/>
          </a:prstGeom>
        </p:spPr>
      </p:pic>
    </p:spTree>
    <p:extLst>
      <p:ext uri="{BB962C8B-B14F-4D97-AF65-F5344CB8AC3E}">
        <p14:creationId xmlns:p14="http://schemas.microsoft.com/office/powerpoint/2010/main" val="27269177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2F9A8-4CCB-FBB5-B699-266B3FE167F4}"/>
              </a:ext>
            </a:extLst>
          </p:cNvPr>
          <p:cNvSpPr>
            <a:spLocks noGrp="1"/>
          </p:cNvSpPr>
          <p:nvPr>
            <p:ph type="title"/>
          </p:nvPr>
        </p:nvSpPr>
        <p:spPr>
          <a:xfrm>
            <a:off x="352575" y="-86431"/>
            <a:ext cx="11481847" cy="1325563"/>
          </a:xfrm>
        </p:spPr>
        <p:txBody>
          <a:bodyPr/>
          <a:lstStyle/>
          <a:p>
            <a:r>
              <a:rPr lang="en-GB" b="1" u="sng" dirty="0" err="1">
                <a:solidFill>
                  <a:srgbClr val="FFFFFF"/>
                </a:solidFill>
              </a:rPr>
              <a:t>Cylchred</a:t>
            </a:r>
            <a:r>
              <a:rPr lang="en-GB" b="1" u="sng" dirty="0">
                <a:solidFill>
                  <a:srgbClr val="FFFFFF"/>
                </a:solidFill>
              </a:rPr>
              <a:t> </a:t>
            </a:r>
            <a:r>
              <a:rPr lang="en-GB" b="1" u="sng" dirty="0" err="1">
                <a:solidFill>
                  <a:srgbClr val="FFFFFF"/>
                </a:solidFill>
              </a:rPr>
              <a:t>Myfyriol</a:t>
            </a:r>
            <a:r>
              <a:rPr lang="en-GB" b="1" u="sng" dirty="0">
                <a:solidFill>
                  <a:srgbClr val="FFFFFF"/>
                </a:solidFill>
              </a:rPr>
              <a:t> Gibbs (1988)</a:t>
            </a:r>
          </a:p>
        </p:txBody>
      </p:sp>
      <p:pic>
        <p:nvPicPr>
          <p:cNvPr id="4" name="Picture 3">
            <a:extLst>
              <a:ext uri="{FF2B5EF4-FFF2-40B4-BE49-F238E27FC236}">
                <a16:creationId xmlns:a16="http://schemas.microsoft.com/office/drawing/2014/main" id="{15410F2B-0ECD-55EC-77F3-14B7E571D083}"/>
              </a:ext>
            </a:extLst>
          </p:cNvPr>
          <p:cNvPicPr>
            <a:picLocks noChangeAspect="1"/>
          </p:cNvPicPr>
          <p:nvPr/>
        </p:nvPicPr>
        <p:blipFill>
          <a:blip r:embed="rId3"/>
          <a:stretch>
            <a:fillRect/>
          </a:stretch>
        </p:blipFill>
        <p:spPr>
          <a:xfrm>
            <a:off x="5059945" y="1070252"/>
            <a:ext cx="6689423" cy="5787747"/>
          </a:xfrm>
          <a:prstGeom prst="rect">
            <a:avLst/>
          </a:prstGeom>
        </p:spPr>
      </p:pic>
      <p:sp>
        <p:nvSpPr>
          <p:cNvPr id="3" name="Content Placeholder 2">
            <a:extLst>
              <a:ext uri="{FF2B5EF4-FFF2-40B4-BE49-F238E27FC236}">
                <a16:creationId xmlns:a16="http://schemas.microsoft.com/office/drawing/2014/main" id="{0E8EA1C3-6FD0-8C7E-D5AD-B54DFDE09798}"/>
              </a:ext>
            </a:extLst>
          </p:cNvPr>
          <p:cNvSpPr>
            <a:spLocks noGrp="1"/>
          </p:cNvSpPr>
          <p:nvPr>
            <p:ph idx="1"/>
          </p:nvPr>
        </p:nvSpPr>
        <p:spPr>
          <a:xfrm>
            <a:off x="352576" y="656278"/>
            <a:ext cx="4238873" cy="4860233"/>
          </a:xfrm>
        </p:spPr>
        <p:txBody>
          <a:bodyPr vert="horz" lIns="91440" tIns="45720" rIns="91440" bIns="45720" rtlCol="0" anchor="t">
            <a:normAutofit/>
          </a:bodyPr>
          <a:lstStyle/>
          <a:p>
            <a:r>
              <a:rPr lang="en-GB" dirty="0" err="1"/>
              <a:t>Dysgu</a:t>
            </a:r>
            <a:r>
              <a:rPr lang="en-GB" dirty="0"/>
              <a:t> </a:t>
            </a:r>
            <a:r>
              <a:rPr lang="en-GB" dirty="0" err="1"/>
              <a:t>trwy</a:t>
            </a:r>
            <a:r>
              <a:rPr lang="en-GB" dirty="0"/>
              <a:t> </a:t>
            </a:r>
            <a:r>
              <a:rPr lang="en-GB" dirty="0" err="1"/>
              <a:t>gwneud</a:t>
            </a:r>
            <a:endParaRPr lang="en-GB" dirty="0"/>
          </a:p>
          <a:p>
            <a:r>
              <a:rPr lang="en-GB" dirty="0"/>
              <a:t>Learning by doing</a:t>
            </a:r>
            <a:endParaRPr lang="en-US" dirty="0"/>
          </a:p>
          <a:p>
            <a:endParaRPr lang="en-GB" dirty="0"/>
          </a:p>
          <a:p>
            <a:r>
              <a:rPr lang="en-GB" dirty="0" err="1"/>
              <a:t>Myfyrio</a:t>
            </a:r>
            <a:r>
              <a:rPr lang="en-GB" dirty="0"/>
              <a:t> </a:t>
            </a:r>
            <a:r>
              <a:rPr lang="en-GB" dirty="0" err="1"/>
              <a:t>ar</a:t>
            </a:r>
            <a:r>
              <a:rPr lang="en-GB" dirty="0"/>
              <a:t> y </a:t>
            </a:r>
            <a:r>
              <a:rPr lang="en-GB" dirty="0" err="1"/>
              <a:t>profiad</a:t>
            </a:r>
            <a:endParaRPr lang="en-GB" dirty="0"/>
          </a:p>
          <a:p>
            <a:r>
              <a:rPr lang="en-GB" dirty="0"/>
              <a:t>Reflecting on experience</a:t>
            </a:r>
          </a:p>
          <a:p>
            <a:endParaRPr lang="en-GB" dirty="0">
              <a:cs typeface="Calibri" panose="020F0502020204030204"/>
            </a:endParaRPr>
          </a:p>
          <a:p>
            <a:r>
              <a:rPr lang="en-GB" err="1">
                <a:cs typeface="Calibri" panose="020F0502020204030204"/>
              </a:rPr>
              <a:t>Rhannu'r</a:t>
            </a:r>
            <a:r>
              <a:rPr lang="en-GB" dirty="0">
                <a:cs typeface="Calibri" panose="020F0502020204030204"/>
              </a:rPr>
              <a:t> </a:t>
            </a:r>
            <a:r>
              <a:rPr lang="en-GB" err="1">
                <a:cs typeface="Calibri" panose="020F0502020204030204"/>
              </a:rPr>
              <a:t>anrheg</a:t>
            </a:r>
            <a:endParaRPr lang="en-GB" dirty="0" err="1">
              <a:cs typeface="Calibri" panose="020F0502020204030204"/>
            </a:endParaRPr>
          </a:p>
          <a:p>
            <a:r>
              <a:rPr lang="en-GB" dirty="0">
                <a:cs typeface="Calibri" panose="020F0502020204030204"/>
              </a:rPr>
              <a:t>Pass the gift &amp; reflect through the cycle – ask the questions ...</a:t>
            </a:r>
          </a:p>
        </p:txBody>
      </p:sp>
    </p:spTree>
    <p:extLst>
      <p:ext uri="{BB962C8B-B14F-4D97-AF65-F5344CB8AC3E}">
        <p14:creationId xmlns:p14="http://schemas.microsoft.com/office/powerpoint/2010/main" val="28198851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2" name="Title 1"/>
          <p:cNvSpPr>
            <a:spLocks noGrp="1"/>
          </p:cNvSpPr>
          <p:nvPr>
            <p:ph type="title"/>
          </p:nvPr>
        </p:nvSpPr>
        <p:spPr>
          <a:xfrm>
            <a:off x="2640013" y="188913"/>
            <a:ext cx="7772400" cy="792162"/>
          </a:xfrm>
        </p:spPr>
        <p:txBody>
          <a:bodyPr/>
          <a:lstStyle/>
          <a:p>
            <a:r>
              <a:rPr lang="en-GB" altLang="en-US" sz="3200">
                <a:latin typeface="Verdana" panose="020B0604030504040204" pitchFamily="34" charset="0"/>
              </a:rPr>
              <a:t>Cylchred Myfyriol Gibbs (1988)</a:t>
            </a:r>
            <a:endParaRPr lang="en-US" altLang="en-US" sz="3200"/>
          </a:p>
        </p:txBody>
      </p:sp>
      <p:pic>
        <p:nvPicPr>
          <p:cNvPr id="15363" name="Content Placeholder 5" descr="gibbs-cycle.png"/>
          <p:cNvPicPr>
            <a:picLocks noGrp="1" noChangeAspect="1"/>
          </p:cNvPicPr>
          <p:nvPr>
            <p:ph idx="1"/>
          </p:nvPr>
        </p:nvPicPr>
        <p:blipFill>
          <a:blip r:embed="rId2">
            <a:extLst>
              <a:ext uri="{28A0092B-C50C-407E-A947-70E740481C1C}">
                <a14:useLocalDpi xmlns:a14="http://schemas.microsoft.com/office/drawing/2010/main" val="0"/>
              </a:ext>
            </a:extLst>
          </a:blip>
          <a:srcRect l="-33229" r="-33229"/>
          <a:stretch>
            <a:fillRect/>
          </a:stretch>
        </p:blipFill>
        <p:spPr>
          <a:xfrm>
            <a:off x="1703389" y="981076"/>
            <a:ext cx="8861425" cy="4691063"/>
          </a:xfrm>
        </p:spPr>
      </p:pic>
      <p:sp>
        <p:nvSpPr>
          <p:cNvPr id="15364"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AA9B15D-F5ED-429F-B111-AD3095F9101C}" type="datetime1">
              <a:rPr lang="en-US" altLang="en-US" sz="1400">
                <a:latin typeface="Arial" panose="020B0604020202020204" pitchFamily="34" charset="0"/>
              </a:rPr>
              <a:pPr>
                <a:spcBef>
                  <a:spcPct val="0"/>
                </a:spcBef>
                <a:buFontTx/>
                <a:buNone/>
              </a:pPr>
              <a:t>3/21/2024</a:t>
            </a:fld>
            <a:endParaRPr lang="en-GB" altLang="en-US" sz="1400">
              <a:latin typeface="Arial" panose="020B0604020202020204" pitchFamily="34" charset="0"/>
            </a:endParaRPr>
          </a:p>
        </p:txBody>
      </p:sp>
    </p:spTree>
    <p:extLst>
      <p:ext uri="{BB962C8B-B14F-4D97-AF65-F5344CB8AC3E}">
        <p14:creationId xmlns:p14="http://schemas.microsoft.com/office/powerpoint/2010/main" val="37624767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5F76B-6FCB-80AA-863F-AE7CB2E86115}"/>
              </a:ext>
            </a:extLst>
          </p:cNvPr>
          <p:cNvSpPr>
            <a:spLocks noGrp="1"/>
          </p:cNvSpPr>
          <p:nvPr>
            <p:ph type="title"/>
          </p:nvPr>
        </p:nvSpPr>
        <p:spPr>
          <a:xfrm>
            <a:off x="352575" y="-75142"/>
            <a:ext cx="11481847" cy="1325563"/>
          </a:xfrm>
        </p:spPr>
        <p:txBody>
          <a:bodyPr/>
          <a:lstStyle/>
          <a:p>
            <a:r>
              <a:rPr lang="en-GB">
                <a:solidFill>
                  <a:srgbClr val="FFFFFF"/>
                </a:solidFill>
              </a:rPr>
              <a:t>Kolb</a:t>
            </a:r>
          </a:p>
        </p:txBody>
      </p:sp>
      <p:sp>
        <p:nvSpPr>
          <p:cNvPr id="3" name="Content Placeholder 2">
            <a:extLst>
              <a:ext uri="{FF2B5EF4-FFF2-40B4-BE49-F238E27FC236}">
                <a16:creationId xmlns:a16="http://schemas.microsoft.com/office/drawing/2014/main" id="{B6E64737-8563-5B36-5F59-1679EF25E81B}"/>
              </a:ext>
            </a:extLst>
          </p:cNvPr>
          <p:cNvSpPr>
            <a:spLocks noGrp="1"/>
          </p:cNvSpPr>
          <p:nvPr>
            <p:ph idx="1"/>
          </p:nvPr>
        </p:nvSpPr>
        <p:spPr>
          <a:xfrm>
            <a:off x="345418" y="1075339"/>
            <a:ext cx="11292055" cy="1580433"/>
          </a:xfrm>
        </p:spPr>
        <p:txBody>
          <a:bodyPr>
            <a:normAutofit/>
          </a:bodyPr>
          <a:lstStyle/>
          <a:p>
            <a:r>
              <a:rPr lang="en-GB"/>
              <a:t>Used in learning cycles and experiential learning</a:t>
            </a:r>
          </a:p>
          <a:p>
            <a:r>
              <a:rPr lang="en-GB"/>
              <a:t>Something happened </a:t>
            </a:r>
            <a:r>
              <a:rPr lang="en-GB">
                <a:latin typeface="Calibri" panose="020F0502020204030204" pitchFamily="34" charset="0"/>
                <a:cs typeface="Calibri" panose="020F0502020204030204" pitchFamily="34" charset="0"/>
              </a:rPr>
              <a:t>→ What happened? →So What? → What now?</a:t>
            </a:r>
            <a:endParaRPr lang="en-GB"/>
          </a:p>
        </p:txBody>
      </p:sp>
      <p:pic>
        <p:nvPicPr>
          <p:cNvPr id="5" name="Picture 4">
            <a:extLst>
              <a:ext uri="{FF2B5EF4-FFF2-40B4-BE49-F238E27FC236}">
                <a16:creationId xmlns:a16="http://schemas.microsoft.com/office/drawing/2014/main" id="{DD82F61E-C65B-D12E-6656-290B848ECA6D}"/>
              </a:ext>
            </a:extLst>
          </p:cNvPr>
          <p:cNvPicPr>
            <a:picLocks noChangeAspect="1"/>
          </p:cNvPicPr>
          <p:nvPr/>
        </p:nvPicPr>
        <p:blipFill>
          <a:blip r:embed="rId3"/>
          <a:stretch>
            <a:fillRect/>
          </a:stretch>
        </p:blipFill>
        <p:spPr>
          <a:xfrm>
            <a:off x="2650208" y="2318521"/>
            <a:ext cx="6677025" cy="4381500"/>
          </a:xfrm>
          <a:prstGeom prst="rect">
            <a:avLst/>
          </a:prstGeom>
        </p:spPr>
      </p:pic>
    </p:spTree>
    <p:extLst>
      <p:ext uri="{BB962C8B-B14F-4D97-AF65-F5344CB8AC3E}">
        <p14:creationId xmlns:p14="http://schemas.microsoft.com/office/powerpoint/2010/main" val="5511475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5 Kolb s Experiential Learning Cycle">
            <a:hlinkClick r:id="" action="ppaction://media"/>
            <a:extLst>
              <a:ext uri="{FF2B5EF4-FFF2-40B4-BE49-F238E27FC236}">
                <a16:creationId xmlns:a16="http://schemas.microsoft.com/office/drawing/2014/main" id="{A627F104-37C4-4C8C-462D-A9B1ED9A98D3}"/>
              </a:ext>
            </a:extLst>
          </p:cNvPr>
          <p:cNvPicPr>
            <a:picLocks noGrp="1" noRot="1" noChangeAspect="1"/>
          </p:cNvPicPr>
          <p:nvPr>
            <p:ph idx="1"/>
            <a:videoFile r:link="rId1"/>
          </p:nvPr>
        </p:nvPicPr>
        <p:blipFill>
          <a:blip r:embed="rId4"/>
          <a:stretch>
            <a:fillRect/>
          </a:stretch>
        </p:blipFill>
        <p:spPr>
          <a:xfrm>
            <a:off x="886977" y="457200"/>
            <a:ext cx="10519646" cy="5943600"/>
          </a:xfrm>
          <a:prstGeom prst="rect">
            <a:avLst/>
          </a:prstGeom>
        </p:spPr>
      </p:pic>
      <p:sp>
        <p:nvSpPr>
          <p:cNvPr id="2" name="TextBox 1">
            <a:extLst>
              <a:ext uri="{FF2B5EF4-FFF2-40B4-BE49-F238E27FC236}">
                <a16:creationId xmlns:a16="http://schemas.microsoft.com/office/drawing/2014/main" id="{C89A5F2E-C32D-91BF-01F6-40B237A241FF}"/>
              </a:ext>
            </a:extLst>
          </p:cNvPr>
          <p:cNvSpPr txBox="1"/>
          <p:nvPr/>
        </p:nvSpPr>
        <p:spPr>
          <a:xfrm>
            <a:off x="233515" y="8603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Kolb</a:t>
            </a:r>
            <a:endParaRPr lang="en-US" dirty="0"/>
          </a:p>
        </p:txBody>
      </p:sp>
    </p:spTree>
    <p:extLst>
      <p:ext uri="{BB962C8B-B14F-4D97-AF65-F5344CB8AC3E}">
        <p14:creationId xmlns:p14="http://schemas.microsoft.com/office/powerpoint/2010/main" val="25691257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170A-72AF-A9CC-D519-0F334F2972EF}"/>
              </a:ext>
            </a:extLst>
          </p:cNvPr>
          <p:cNvSpPr>
            <a:spLocks noGrp="1"/>
          </p:cNvSpPr>
          <p:nvPr>
            <p:ph type="title"/>
          </p:nvPr>
        </p:nvSpPr>
        <p:spPr>
          <a:xfrm>
            <a:off x="352575" y="133704"/>
            <a:ext cx="11481847" cy="894228"/>
          </a:xfrm>
        </p:spPr>
        <p:txBody>
          <a:bodyPr>
            <a:normAutofit fontScale="90000"/>
          </a:bodyPr>
          <a:lstStyle/>
          <a:p>
            <a:pPr algn="ctr"/>
            <a:r>
              <a:rPr lang="en-GB" b="1" dirty="0" err="1">
                <a:solidFill>
                  <a:srgbClr val="FFFFFF"/>
                </a:solidFill>
              </a:rPr>
              <a:t>Arfer</a:t>
            </a:r>
            <a:r>
              <a:rPr lang="en-GB" b="1" dirty="0">
                <a:solidFill>
                  <a:srgbClr val="FFFFFF"/>
                </a:solidFill>
              </a:rPr>
              <a:t> </a:t>
            </a:r>
            <a:r>
              <a:rPr lang="en-GB" b="1" dirty="0" err="1">
                <a:solidFill>
                  <a:srgbClr val="FFFFFF"/>
                </a:solidFill>
              </a:rPr>
              <a:t>dda</a:t>
            </a:r>
            <a:r>
              <a:rPr lang="en-GB" b="1" dirty="0">
                <a:solidFill>
                  <a:srgbClr val="FFFFFF"/>
                </a:solidFill>
              </a:rPr>
              <a:t> </a:t>
            </a:r>
            <a:r>
              <a:rPr lang="en-GB" b="1" dirty="0" err="1">
                <a:solidFill>
                  <a:srgbClr val="FFFFFF"/>
                </a:solidFill>
              </a:rPr>
              <a:t>i</a:t>
            </a:r>
            <a:r>
              <a:rPr lang="en-GB" b="1" dirty="0">
                <a:solidFill>
                  <a:srgbClr val="FFFFFF"/>
                </a:solidFill>
              </a:rPr>
              <a:t> </a:t>
            </a:r>
            <a:r>
              <a:rPr lang="en-GB" b="1" dirty="0" err="1">
                <a:solidFill>
                  <a:srgbClr val="FFFFFF"/>
                </a:solidFill>
              </a:rPr>
              <a:t>fyfyrio</a:t>
            </a:r>
            <a:r>
              <a:rPr lang="en-GB" b="1" dirty="0">
                <a:solidFill>
                  <a:srgbClr val="FFFFFF"/>
                </a:solidFill>
              </a:rPr>
              <a:t> </a:t>
            </a:r>
            <a:r>
              <a:rPr lang="en-GB" b="1" dirty="0" err="1">
                <a:solidFill>
                  <a:srgbClr val="FFFFFF"/>
                </a:solidFill>
              </a:rPr>
              <a:t>ar</a:t>
            </a:r>
            <a:r>
              <a:rPr lang="en-GB" b="1" dirty="0">
                <a:solidFill>
                  <a:srgbClr val="FFFFFF"/>
                </a:solidFill>
              </a:rPr>
              <a:t> BETH chi </a:t>
            </a:r>
            <a:r>
              <a:rPr lang="en-GB" b="1" dirty="0" err="1">
                <a:solidFill>
                  <a:srgbClr val="FFFFFF"/>
                </a:solidFill>
              </a:rPr>
              <a:t>wedi</a:t>
            </a:r>
            <a:r>
              <a:rPr lang="en-GB" b="1" dirty="0">
                <a:solidFill>
                  <a:srgbClr val="FFFFFF"/>
                </a:solidFill>
              </a:rPr>
              <a:t> </a:t>
            </a:r>
            <a:r>
              <a:rPr lang="en-GB" b="1" dirty="0" err="1">
                <a:solidFill>
                  <a:srgbClr val="FFFFFF"/>
                </a:solidFill>
              </a:rPr>
              <a:t>dysgu</a:t>
            </a:r>
            <a:r>
              <a:rPr lang="en-GB" b="1" dirty="0">
                <a:solidFill>
                  <a:srgbClr val="FFFFFF"/>
                </a:solidFill>
              </a:rPr>
              <a:t> </a:t>
            </a:r>
            <a:r>
              <a:rPr lang="en-GB" b="1" dirty="0" err="1">
                <a:solidFill>
                  <a:srgbClr val="FFFFFF"/>
                </a:solidFill>
              </a:rPr>
              <a:t>amdano</a:t>
            </a:r>
            <a:br>
              <a:rPr lang="en-GB" b="1" dirty="0">
                <a:solidFill>
                  <a:srgbClr val="FFFFFF"/>
                </a:solidFill>
              </a:rPr>
            </a:br>
            <a:r>
              <a:rPr lang="en-GB" b="1" dirty="0">
                <a:solidFill>
                  <a:srgbClr val="FFFFFF"/>
                </a:solidFill>
              </a:rPr>
              <a:t>Good practice to reflect on WHAT you have learnt.</a:t>
            </a:r>
          </a:p>
        </p:txBody>
      </p:sp>
      <p:sp>
        <p:nvSpPr>
          <p:cNvPr id="3" name="Content Placeholder 2">
            <a:extLst>
              <a:ext uri="{FF2B5EF4-FFF2-40B4-BE49-F238E27FC236}">
                <a16:creationId xmlns:a16="http://schemas.microsoft.com/office/drawing/2014/main" id="{82DD605A-D901-DB60-D780-6A745EA23BC2}"/>
              </a:ext>
            </a:extLst>
          </p:cNvPr>
          <p:cNvSpPr>
            <a:spLocks noGrp="1"/>
          </p:cNvSpPr>
          <p:nvPr>
            <p:ph idx="1"/>
          </p:nvPr>
        </p:nvSpPr>
        <p:spPr>
          <a:xfrm>
            <a:off x="6738026" y="1351169"/>
            <a:ext cx="5285362" cy="4155661"/>
          </a:xfrm>
        </p:spPr>
        <p:txBody>
          <a:bodyPr vert="horz" lIns="91440" tIns="45720" rIns="91440" bIns="45720" rtlCol="0" anchor="t">
            <a:normAutofit fontScale="92500" lnSpcReduction="10000"/>
          </a:bodyPr>
          <a:lstStyle/>
          <a:p>
            <a:r>
              <a:rPr lang="en-GB" b="1" dirty="0"/>
              <a:t>Experience: </a:t>
            </a:r>
            <a:r>
              <a:rPr lang="en-GB" dirty="0"/>
              <a:t>Semester 1 learning through modules</a:t>
            </a:r>
            <a:endParaRPr lang="en-GB" dirty="0">
              <a:ea typeface="Calibri"/>
              <a:cs typeface="Calibri"/>
            </a:endParaRPr>
          </a:p>
          <a:p>
            <a:r>
              <a:rPr lang="en-GB" b="1" dirty="0"/>
              <a:t>Reflection: </a:t>
            </a:r>
            <a:r>
              <a:rPr lang="en-GB" dirty="0"/>
              <a:t>What have you learnt? Content of modules – key learning/ info</a:t>
            </a:r>
            <a:endParaRPr lang="en-GB" dirty="0">
              <a:ea typeface="Calibri"/>
              <a:cs typeface="Calibri"/>
            </a:endParaRPr>
          </a:p>
          <a:p>
            <a:r>
              <a:rPr lang="en-GB" b="1" dirty="0"/>
              <a:t>Conceptualisation</a:t>
            </a:r>
            <a:r>
              <a:rPr lang="en-GB" dirty="0"/>
              <a:t>: application of information + overlap of information.</a:t>
            </a:r>
            <a:endParaRPr lang="en-GB" dirty="0">
              <a:ea typeface="Calibri"/>
              <a:cs typeface="Calibri"/>
            </a:endParaRPr>
          </a:p>
          <a:p>
            <a:r>
              <a:rPr lang="en-GB" b="1" dirty="0"/>
              <a:t>Experimentation</a:t>
            </a:r>
            <a:r>
              <a:rPr lang="en-GB" dirty="0"/>
              <a:t>: Next steps, ask questions – what do you want to know more about?</a:t>
            </a:r>
            <a:endParaRPr lang="en-GB" dirty="0">
              <a:ea typeface="Calibri"/>
              <a:cs typeface="Calibri"/>
            </a:endParaRPr>
          </a:p>
        </p:txBody>
      </p:sp>
      <p:sp>
        <p:nvSpPr>
          <p:cNvPr id="4" name="Content Placeholder 2">
            <a:extLst>
              <a:ext uri="{FF2B5EF4-FFF2-40B4-BE49-F238E27FC236}">
                <a16:creationId xmlns:a16="http://schemas.microsoft.com/office/drawing/2014/main" id="{6F8EAD39-72DE-074C-B653-E0BB3121337E}"/>
              </a:ext>
            </a:extLst>
          </p:cNvPr>
          <p:cNvSpPr txBox="1">
            <a:spLocks/>
          </p:cNvSpPr>
          <p:nvPr/>
        </p:nvSpPr>
        <p:spPr>
          <a:xfrm>
            <a:off x="352575" y="1351168"/>
            <a:ext cx="5285362" cy="4155661"/>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err="1"/>
              <a:t>Profiad</a:t>
            </a:r>
            <a:r>
              <a:rPr lang="en-GB" b="1" dirty="0"/>
              <a:t>: </a:t>
            </a:r>
            <a:r>
              <a:rPr lang="en-GB" dirty="0"/>
              <a:t>Semester 1 </a:t>
            </a:r>
            <a:r>
              <a:rPr lang="en-GB" err="1"/>
              <a:t>dysgu</a:t>
            </a:r>
            <a:r>
              <a:rPr lang="en-GB" dirty="0"/>
              <a:t> </a:t>
            </a:r>
            <a:r>
              <a:rPr lang="en-GB" err="1"/>
              <a:t>trwy’r</a:t>
            </a:r>
            <a:r>
              <a:rPr lang="en-GB" dirty="0"/>
              <a:t> </a:t>
            </a:r>
            <a:r>
              <a:rPr lang="en-GB" err="1"/>
              <a:t>modylau</a:t>
            </a:r>
            <a:r>
              <a:rPr lang="en-GB" dirty="0"/>
              <a:t> </a:t>
            </a:r>
            <a:endParaRPr lang="en-GB" b="1" dirty="0"/>
          </a:p>
          <a:p>
            <a:r>
              <a:rPr lang="en-GB" b="1" err="1"/>
              <a:t>Myfyrio</a:t>
            </a:r>
            <a:r>
              <a:rPr lang="en-GB" b="1" dirty="0"/>
              <a:t>: </a:t>
            </a:r>
            <a:r>
              <a:rPr lang="en-GB" dirty="0"/>
              <a:t>Beth chi </a:t>
            </a:r>
            <a:r>
              <a:rPr lang="en-GB" err="1"/>
              <a:t>wedi</a:t>
            </a:r>
            <a:r>
              <a:rPr lang="en-GB" dirty="0"/>
              <a:t> </a:t>
            </a:r>
            <a:r>
              <a:rPr lang="en-GB" err="1"/>
              <a:t>dysgu</a:t>
            </a:r>
            <a:r>
              <a:rPr lang="en-GB" dirty="0"/>
              <a:t>? </a:t>
            </a:r>
            <a:r>
              <a:rPr lang="en-GB" err="1"/>
              <a:t>Cynnwys</a:t>
            </a:r>
            <a:r>
              <a:rPr lang="en-GB" dirty="0"/>
              <a:t> </a:t>
            </a:r>
            <a:r>
              <a:rPr lang="en-GB" err="1"/>
              <a:t>modylau</a:t>
            </a:r>
            <a:r>
              <a:rPr lang="en-GB" dirty="0"/>
              <a:t> - </a:t>
            </a:r>
            <a:r>
              <a:rPr lang="en-GB" err="1"/>
              <a:t>dysgu</a:t>
            </a:r>
            <a:r>
              <a:rPr lang="en-GB" dirty="0"/>
              <a:t> </a:t>
            </a:r>
            <a:r>
              <a:rPr lang="en-GB" err="1"/>
              <a:t>mwyaf</a:t>
            </a:r>
            <a:r>
              <a:rPr lang="en-GB" dirty="0"/>
              <a:t> </a:t>
            </a:r>
            <a:r>
              <a:rPr lang="en-GB" err="1"/>
              <a:t>allweddol</a:t>
            </a:r>
            <a:r>
              <a:rPr lang="en-GB" dirty="0"/>
              <a:t> / </a:t>
            </a:r>
            <a:r>
              <a:rPr lang="en-GB" err="1"/>
              <a:t>gwybodaeth</a:t>
            </a:r>
            <a:r>
              <a:rPr lang="en-GB" dirty="0"/>
              <a:t> </a:t>
            </a:r>
            <a:r>
              <a:rPr lang="en-GB" err="1"/>
              <a:t>mwyaf</a:t>
            </a:r>
            <a:r>
              <a:rPr lang="en-GB" dirty="0"/>
              <a:t> </a:t>
            </a:r>
            <a:r>
              <a:rPr lang="en-GB" err="1"/>
              <a:t>pwysig</a:t>
            </a:r>
            <a:endParaRPr lang="en-GB" err="1">
              <a:ea typeface="Calibri"/>
              <a:cs typeface="Calibri"/>
            </a:endParaRPr>
          </a:p>
          <a:p>
            <a:r>
              <a:rPr lang="en-GB" b="1" dirty="0" err="1"/>
              <a:t>Cysyniadu</a:t>
            </a:r>
            <a:r>
              <a:rPr lang="en-GB" dirty="0"/>
              <a:t>: </a:t>
            </a:r>
            <a:r>
              <a:rPr lang="en-GB" dirty="0" err="1"/>
              <a:t>rhoi'r</a:t>
            </a:r>
            <a:r>
              <a:rPr lang="en-GB" dirty="0"/>
              <a:t> </a:t>
            </a:r>
            <a:r>
              <a:rPr lang="en-GB" dirty="0" err="1"/>
              <a:t>gwybodaeth</a:t>
            </a:r>
            <a:r>
              <a:rPr lang="en-GB" dirty="0"/>
              <a:t> a </a:t>
            </a:r>
            <a:r>
              <a:rPr lang="en-GB" dirty="0" err="1"/>
              <a:t>ddysgwyd</a:t>
            </a:r>
            <a:r>
              <a:rPr lang="en-GB" dirty="0"/>
              <a:t> </a:t>
            </a:r>
            <a:r>
              <a:rPr lang="en-GB" dirty="0" err="1"/>
              <a:t>ar</a:t>
            </a:r>
            <a:r>
              <a:rPr lang="en-GB" dirty="0"/>
              <a:t> </a:t>
            </a:r>
            <a:r>
              <a:rPr lang="en-GB" dirty="0" err="1"/>
              <a:t>waith</a:t>
            </a:r>
            <a:r>
              <a:rPr lang="en-GB" dirty="0"/>
              <a:t> ac </a:t>
            </a:r>
            <a:r>
              <a:rPr lang="en-GB" dirty="0" err="1"/>
              <a:t>efallai</a:t>
            </a:r>
            <a:r>
              <a:rPr lang="en-GB" dirty="0"/>
              <a:t> </a:t>
            </a:r>
            <a:r>
              <a:rPr lang="en-GB" dirty="0" err="1"/>
              <a:t>bydd</a:t>
            </a:r>
            <a:r>
              <a:rPr lang="en-GB" dirty="0"/>
              <a:t> </a:t>
            </a:r>
            <a:r>
              <a:rPr lang="en-GB" dirty="0" err="1"/>
              <a:t>peth</a:t>
            </a:r>
            <a:r>
              <a:rPr lang="en-GB" dirty="0"/>
              <a:t> </a:t>
            </a:r>
            <a:r>
              <a:rPr lang="en-GB" dirty="0" err="1"/>
              <a:t>gorgyffwrdd</a:t>
            </a:r>
            <a:r>
              <a:rPr lang="en-GB" dirty="0"/>
              <a:t>.</a:t>
            </a:r>
            <a:endParaRPr lang="en-GB" dirty="0">
              <a:ea typeface="Calibri"/>
              <a:cs typeface="Calibri"/>
            </a:endParaRPr>
          </a:p>
          <a:p>
            <a:r>
              <a:rPr lang="en-GB" b="1" err="1"/>
              <a:t>Arbrofi</a:t>
            </a:r>
            <a:r>
              <a:rPr lang="en-GB" dirty="0"/>
              <a:t>: </a:t>
            </a:r>
            <a:r>
              <a:rPr lang="en-GB" err="1"/>
              <a:t>Camau</a:t>
            </a:r>
            <a:r>
              <a:rPr lang="en-GB" dirty="0"/>
              <a:t> Nesaf, </a:t>
            </a:r>
            <a:r>
              <a:rPr lang="en-GB" err="1"/>
              <a:t>gofyn</a:t>
            </a:r>
            <a:r>
              <a:rPr lang="en-GB" dirty="0"/>
              <a:t> </a:t>
            </a:r>
            <a:r>
              <a:rPr lang="en-GB" err="1"/>
              <a:t>cwestiynau</a:t>
            </a:r>
            <a:r>
              <a:rPr lang="en-GB" dirty="0"/>
              <a:t> – </a:t>
            </a:r>
            <a:r>
              <a:rPr lang="en-GB" err="1"/>
              <a:t>beth</a:t>
            </a:r>
            <a:r>
              <a:rPr lang="en-GB" dirty="0"/>
              <a:t> </a:t>
            </a:r>
            <a:r>
              <a:rPr lang="en-GB" err="1"/>
              <a:t>i</a:t>
            </a:r>
            <a:r>
              <a:rPr lang="en-GB" dirty="0"/>
              <a:t> chi </a:t>
            </a:r>
            <a:r>
              <a:rPr lang="en-GB" err="1"/>
              <a:t>eisiau</a:t>
            </a:r>
            <a:r>
              <a:rPr lang="en-GB" dirty="0"/>
              <a:t> </a:t>
            </a:r>
            <a:r>
              <a:rPr lang="en-GB" err="1"/>
              <a:t>gwybod</a:t>
            </a:r>
            <a:r>
              <a:rPr lang="en-GB" dirty="0"/>
              <a:t> </a:t>
            </a:r>
            <a:r>
              <a:rPr lang="en-GB" err="1"/>
              <a:t>mwy</a:t>
            </a:r>
            <a:r>
              <a:rPr lang="en-GB" dirty="0"/>
              <a:t> </a:t>
            </a:r>
            <a:r>
              <a:rPr lang="en-GB" err="1"/>
              <a:t>amdano</a:t>
            </a:r>
            <a:r>
              <a:rPr lang="en-GB" dirty="0"/>
              <a:t>? </a:t>
            </a:r>
            <a:endParaRPr lang="en-GB" dirty="0">
              <a:ea typeface="Calibri"/>
              <a:cs typeface="Calibri"/>
            </a:endParaRPr>
          </a:p>
        </p:txBody>
      </p:sp>
      <p:sp>
        <p:nvSpPr>
          <p:cNvPr id="5" name="TextBox 4">
            <a:extLst>
              <a:ext uri="{FF2B5EF4-FFF2-40B4-BE49-F238E27FC236}">
                <a16:creationId xmlns:a16="http://schemas.microsoft.com/office/drawing/2014/main" id="{7413CDEF-1715-517C-63D3-72540B28CB00}"/>
              </a:ext>
            </a:extLst>
          </p:cNvPr>
          <p:cNvSpPr txBox="1"/>
          <p:nvPr/>
        </p:nvSpPr>
        <p:spPr>
          <a:xfrm>
            <a:off x="2733893" y="571209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cs typeface="Calibri"/>
              </a:rPr>
              <a:t>Camau</a:t>
            </a:r>
            <a:r>
              <a:rPr lang="en-US" dirty="0">
                <a:cs typeface="Calibri"/>
              </a:rPr>
              <a:t> </a:t>
            </a:r>
            <a:r>
              <a:rPr lang="en-US" dirty="0" err="1">
                <a:cs typeface="Calibri"/>
              </a:rPr>
              <a:t>myfyrio</a:t>
            </a:r>
            <a:r>
              <a:rPr lang="en-US" dirty="0">
                <a:cs typeface="Calibri"/>
              </a:rPr>
              <a:t> Kolb</a:t>
            </a:r>
            <a:endParaRPr lang="en-US" dirty="0"/>
          </a:p>
        </p:txBody>
      </p:sp>
    </p:spTree>
    <p:extLst>
      <p:ext uri="{BB962C8B-B14F-4D97-AF65-F5344CB8AC3E}">
        <p14:creationId xmlns:p14="http://schemas.microsoft.com/office/powerpoint/2010/main" val="11905265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7085" y="-266246"/>
            <a:ext cx="7445829" cy="1325563"/>
          </a:xfrm>
        </p:spPr>
        <p:txBody>
          <a:bodyPr>
            <a:normAutofit/>
          </a:bodyPr>
          <a:lstStyle/>
          <a:p>
            <a:pPr algn="l"/>
            <a:r>
              <a:rPr lang="en-GB" b="1" dirty="0" err="1"/>
              <a:t>Tasg</a:t>
            </a:r>
            <a:r>
              <a:rPr lang="en-GB" b="1" dirty="0"/>
              <a:t>  /  Task</a:t>
            </a:r>
          </a:p>
        </p:txBody>
      </p:sp>
      <p:sp>
        <p:nvSpPr>
          <p:cNvPr id="4" name="Content Placeholder 3"/>
          <p:cNvSpPr>
            <a:spLocks noGrp="1"/>
          </p:cNvSpPr>
          <p:nvPr>
            <p:ph sz="half" idx="1"/>
          </p:nvPr>
        </p:nvSpPr>
        <p:spPr>
          <a:xfrm>
            <a:off x="304800" y="1150711"/>
            <a:ext cx="5856514" cy="4351338"/>
          </a:xfrm>
        </p:spPr>
        <p:txBody>
          <a:bodyPr vert="horz" lIns="91440" tIns="45720" rIns="91440" bIns="45720" rtlCol="0" anchor="t">
            <a:noAutofit/>
          </a:bodyPr>
          <a:lstStyle/>
          <a:p>
            <a:r>
              <a:rPr lang="en-GB" sz="3500" dirty="0" err="1"/>
              <a:t>Cymrwch</a:t>
            </a:r>
            <a:r>
              <a:rPr lang="en-GB" sz="3500" dirty="0"/>
              <a:t> </a:t>
            </a:r>
            <a:r>
              <a:rPr lang="en-GB" sz="3500" dirty="0" err="1"/>
              <a:t>peth</a:t>
            </a:r>
            <a:r>
              <a:rPr lang="en-GB" sz="3500" dirty="0"/>
              <a:t> </a:t>
            </a:r>
            <a:r>
              <a:rPr lang="en-GB" sz="3500" dirty="0" err="1"/>
              <a:t>amser</a:t>
            </a:r>
            <a:r>
              <a:rPr lang="en-GB" sz="3500" dirty="0"/>
              <a:t> </a:t>
            </a:r>
            <a:r>
              <a:rPr lang="en-GB" sz="3500" dirty="0" err="1"/>
              <a:t>i</a:t>
            </a:r>
            <a:r>
              <a:rPr lang="en-GB" sz="3500" dirty="0"/>
              <a:t> </a:t>
            </a:r>
            <a:r>
              <a:rPr lang="en-GB" sz="3500" dirty="0" err="1"/>
              <a:t>fyfyrio</a:t>
            </a:r>
            <a:r>
              <a:rPr lang="en-GB" sz="3500" dirty="0"/>
              <a:t> </a:t>
            </a:r>
            <a:r>
              <a:rPr lang="en-GB" sz="3500" dirty="0" err="1"/>
              <a:t>ar</a:t>
            </a:r>
            <a:r>
              <a:rPr lang="en-GB" sz="3500" dirty="0"/>
              <a:t> </a:t>
            </a:r>
            <a:r>
              <a:rPr lang="en-GB" sz="3500" dirty="0" err="1"/>
              <a:t>eich</a:t>
            </a:r>
            <a:r>
              <a:rPr lang="en-GB" sz="3500" dirty="0"/>
              <a:t> </a:t>
            </a:r>
            <a:r>
              <a:rPr lang="en-GB" sz="3500" dirty="0" err="1"/>
              <a:t>aseiniad</a:t>
            </a:r>
            <a:r>
              <a:rPr lang="en-GB" sz="3500" dirty="0"/>
              <a:t> </a:t>
            </a:r>
            <a:r>
              <a:rPr lang="en-GB" sz="3500" dirty="0" err="1"/>
              <a:t>a’ch</a:t>
            </a:r>
            <a:r>
              <a:rPr lang="en-GB" sz="3500" dirty="0"/>
              <a:t> </a:t>
            </a:r>
            <a:r>
              <a:rPr lang="en-GB" sz="3500" dirty="0" err="1"/>
              <a:t>adborth</a:t>
            </a:r>
            <a:r>
              <a:rPr lang="en-GB" sz="3500" dirty="0"/>
              <a:t>.</a:t>
            </a:r>
            <a:endParaRPr lang="en-GB" sz="3500" dirty="0">
              <a:cs typeface="Calibri"/>
            </a:endParaRPr>
          </a:p>
          <a:p>
            <a:r>
              <a:rPr lang="en-GB" sz="3500" dirty="0" err="1"/>
              <a:t>Medrwch</a:t>
            </a:r>
            <a:r>
              <a:rPr lang="en-GB" sz="3500" dirty="0"/>
              <a:t> </a:t>
            </a:r>
            <a:r>
              <a:rPr lang="en-GB" sz="3500" dirty="0" err="1"/>
              <a:t>ddefnyddio’r</a:t>
            </a:r>
            <a:r>
              <a:rPr lang="en-GB" sz="3500" dirty="0"/>
              <a:t> </a:t>
            </a:r>
            <a:r>
              <a:rPr lang="en-GB" sz="3500" dirty="0" err="1"/>
              <a:t>gwestiynau’r</a:t>
            </a:r>
            <a:r>
              <a:rPr lang="en-GB" sz="3500" dirty="0"/>
              <a:t> o </a:t>
            </a:r>
            <a:r>
              <a:rPr lang="en-GB" sz="3500" dirty="0" err="1"/>
              <a:t>fodel</a:t>
            </a:r>
            <a:r>
              <a:rPr lang="en-GB" sz="3500" dirty="0"/>
              <a:t> </a:t>
            </a:r>
            <a:r>
              <a:rPr lang="en-GB" sz="3500" b="1" dirty="0" err="1"/>
              <a:t>Cylchred</a:t>
            </a:r>
            <a:r>
              <a:rPr lang="en-GB" sz="3500" b="1" dirty="0"/>
              <a:t> Gibbs neu Kolb</a:t>
            </a:r>
            <a:r>
              <a:rPr lang="en-GB" sz="3500" dirty="0"/>
              <a:t> er </a:t>
            </a:r>
            <a:r>
              <a:rPr lang="en-GB" sz="3500" dirty="0" err="1"/>
              <a:t>mwyn</a:t>
            </a:r>
            <a:r>
              <a:rPr lang="en-GB" sz="3500" dirty="0"/>
              <a:t> </a:t>
            </a:r>
            <a:r>
              <a:rPr lang="en-GB" sz="3500" dirty="0" err="1"/>
              <a:t>eich</a:t>
            </a:r>
            <a:r>
              <a:rPr lang="en-GB" sz="3500" dirty="0"/>
              <a:t> </a:t>
            </a:r>
            <a:r>
              <a:rPr lang="en-GB" sz="3500" dirty="0" err="1"/>
              <a:t>cynorthwyo</a:t>
            </a:r>
            <a:r>
              <a:rPr lang="en-GB" sz="3500" dirty="0"/>
              <a:t>.</a:t>
            </a:r>
            <a:endParaRPr lang="en-GB" sz="3500" dirty="0">
              <a:cs typeface="Calibri"/>
            </a:endParaRPr>
          </a:p>
          <a:p>
            <a:r>
              <a:rPr lang="en-GB" sz="3500" dirty="0" err="1"/>
              <a:t>Cwblhewch</a:t>
            </a:r>
            <a:r>
              <a:rPr lang="en-GB" sz="3500" dirty="0"/>
              <a:t> </a:t>
            </a:r>
            <a:r>
              <a:rPr lang="en-GB" sz="3500" dirty="0" err="1"/>
              <a:t>cynllun</a:t>
            </a:r>
            <a:r>
              <a:rPr lang="en-GB" sz="3500" dirty="0"/>
              <a:t> </a:t>
            </a:r>
            <a:r>
              <a:rPr lang="en-GB" sz="3500" dirty="0" err="1"/>
              <a:t>gweithredu</a:t>
            </a:r>
            <a:r>
              <a:rPr lang="en-GB" sz="3500" dirty="0"/>
              <a:t> </a:t>
            </a:r>
            <a:r>
              <a:rPr lang="en-GB" sz="3500" dirty="0" err="1"/>
              <a:t>byr</a:t>
            </a:r>
            <a:r>
              <a:rPr lang="en-GB" sz="3500" dirty="0"/>
              <a:t> </a:t>
            </a:r>
            <a:r>
              <a:rPr lang="en-GB" sz="3500" dirty="0" err="1"/>
              <a:t>i’ch</a:t>
            </a:r>
            <a:r>
              <a:rPr lang="en-GB" sz="3500" dirty="0"/>
              <a:t> </a:t>
            </a:r>
            <a:r>
              <a:rPr lang="en-GB" sz="3500" dirty="0" err="1"/>
              <a:t>helpu</a:t>
            </a:r>
            <a:r>
              <a:rPr lang="en-GB" sz="3500" dirty="0"/>
              <a:t> </a:t>
            </a:r>
            <a:r>
              <a:rPr lang="en-GB" sz="3500" dirty="0" err="1"/>
              <a:t>ar</a:t>
            </a:r>
            <a:r>
              <a:rPr lang="en-GB" sz="3500" dirty="0"/>
              <a:t> </a:t>
            </a:r>
            <a:r>
              <a:rPr lang="en-GB" sz="3500" dirty="0" err="1"/>
              <a:t>gyfer</a:t>
            </a:r>
            <a:r>
              <a:rPr lang="en-GB" sz="3500" dirty="0"/>
              <a:t> </a:t>
            </a:r>
            <a:r>
              <a:rPr lang="en-GB" sz="3500" dirty="0" err="1"/>
              <a:t>eich</a:t>
            </a:r>
            <a:r>
              <a:rPr lang="en-GB" sz="3500" dirty="0"/>
              <a:t> </a:t>
            </a:r>
            <a:r>
              <a:rPr lang="en-GB" sz="3500" dirty="0" err="1"/>
              <a:t>aseiniad</a:t>
            </a:r>
            <a:r>
              <a:rPr lang="en-GB" sz="3500" dirty="0"/>
              <a:t> </a:t>
            </a:r>
            <a:r>
              <a:rPr lang="en-GB" sz="3500" dirty="0" err="1"/>
              <a:t>nesaf</a:t>
            </a:r>
            <a:r>
              <a:rPr lang="en-GB" sz="3500" dirty="0"/>
              <a:t>.</a:t>
            </a:r>
            <a:endParaRPr lang="en-GB" sz="3500" dirty="0">
              <a:cs typeface="Calibri"/>
            </a:endParaRPr>
          </a:p>
        </p:txBody>
      </p:sp>
      <p:sp>
        <p:nvSpPr>
          <p:cNvPr id="5" name="Content Placeholder 4"/>
          <p:cNvSpPr>
            <a:spLocks noGrp="1"/>
          </p:cNvSpPr>
          <p:nvPr>
            <p:ph sz="half" idx="2"/>
          </p:nvPr>
        </p:nvSpPr>
        <p:spPr>
          <a:xfrm>
            <a:off x="6564086" y="1150711"/>
            <a:ext cx="5181600" cy="4351338"/>
          </a:xfrm>
        </p:spPr>
        <p:txBody>
          <a:bodyPr vert="horz" lIns="91440" tIns="45720" rIns="91440" bIns="45720" rtlCol="0" anchor="t">
            <a:noAutofit/>
          </a:bodyPr>
          <a:lstStyle/>
          <a:p>
            <a:r>
              <a:rPr lang="en-GB" sz="3500" dirty="0"/>
              <a:t>Take some time out to reflect on your assignment and feedback.</a:t>
            </a:r>
            <a:endParaRPr lang="en-GB" sz="3500" dirty="0">
              <a:cs typeface="Calibri"/>
            </a:endParaRPr>
          </a:p>
          <a:p>
            <a:r>
              <a:rPr lang="en-GB" sz="3500" dirty="0"/>
              <a:t>You could use the questions previously given in </a:t>
            </a:r>
            <a:r>
              <a:rPr lang="en-GB" sz="3500" b="1" dirty="0"/>
              <a:t>Gibb’s Cycle or Kolb </a:t>
            </a:r>
            <a:r>
              <a:rPr lang="en-GB" sz="3500" dirty="0"/>
              <a:t>to assist you.</a:t>
            </a:r>
            <a:endParaRPr lang="en-GB" sz="3500" dirty="0">
              <a:cs typeface="Calibri"/>
            </a:endParaRPr>
          </a:p>
          <a:p>
            <a:r>
              <a:rPr lang="en-GB" sz="3500" dirty="0"/>
              <a:t>Complete a short action plan in preparation for your next assignment.</a:t>
            </a:r>
            <a:endParaRPr lang="en-GB" sz="3500" dirty="0">
              <a:cs typeface="Calibri"/>
            </a:endParaRPr>
          </a:p>
        </p:txBody>
      </p:sp>
    </p:spTree>
    <p:extLst>
      <p:ext uri="{BB962C8B-B14F-4D97-AF65-F5344CB8AC3E}">
        <p14:creationId xmlns:p14="http://schemas.microsoft.com/office/powerpoint/2010/main" val="11881439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A4B666D-EA06-D4B6-AA7A-B732F9506FFB}"/>
              </a:ext>
            </a:extLst>
          </p:cNvPr>
          <p:cNvPicPr>
            <a:picLocks noGrp="1" noChangeAspect="1"/>
          </p:cNvPicPr>
          <p:nvPr>
            <p:ph idx="1"/>
          </p:nvPr>
        </p:nvPicPr>
        <p:blipFill>
          <a:blip r:embed="rId3"/>
          <a:stretch>
            <a:fillRect/>
          </a:stretch>
        </p:blipFill>
        <p:spPr>
          <a:xfrm>
            <a:off x="838200" y="1825871"/>
            <a:ext cx="10515600" cy="2941864"/>
          </a:xfrm>
        </p:spPr>
      </p:pic>
    </p:spTree>
    <p:extLst>
      <p:ext uri="{BB962C8B-B14F-4D97-AF65-F5344CB8AC3E}">
        <p14:creationId xmlns:p14="http://schemas.microsoft.com/office/powerpoint/2010/main" val="22557429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170A-72AF-A9CC-D519-0F334F2972EF}"/>
              </a:ext>
            </a:extLst>
          </p:cNvPr>
          <p:cNvSpPr>
            <a:spLocks noGrp="1"/>
          </p:cNvSpPr>
          <p:nvPr>
            <p:ph type="title"/>
          </p:nvPr>
        </p:nvSpPr>
        <p:spPr>
          <a:xfrm>
            <a:off x="352575" y="184504"/>
            <a:ext cx="11481847" cy="894228"/>
          </a:xfrm>
        </p:spPr>
        <p:txBody>
          <a:bodyPr>
            <a:normAutofit/>
          </a:bodyPr>
          <a:lstStyle/>
          <a:p>
            <a:r>
              <a:rPr lang="en-GB" dirty="0" err="1">
                <a:solidFill>
                  <a:schemeClr val="bg1"/>
                </a:solidFill>
                <a:ea typeface="Calibri Light"/>
                <a:cs typeface="Calibri Light"/>
              </a:rPr>
              <a:t>Myfyrio</a:t>
            </a:r>
            <a:r>
              <a:rPr lang="en-GB" dirty="0">
                <a:solidFill>
                  <a:schemeClr val="bg1"/>
                </a:solidFill>
                <a:ea typeface="Calibri Light"/>
                <a:cs typeface="Calibri Light"/>
              </a:rPr>
              <a:t> : SUT </a:t>
            </a:r>
            <a:r>
              <a:rPr lang="en-GB" dirty="0" err="1">
                <a:solidFill>
                  <a:schemeClr val="bg1"/>
                </a:solidFill>
                <a:ea typeface="Calibri Light"/>
                <a:cs typeface="Calibri Light"/>
              </a:rPr>
              <a:t>i</a:t>
            </a:r>
            <a:r>
              <a:rPr lang="en-GB" dirty="0">
                <a:solidFill>
                  <a:schemeClr val="bg1"/>
                </a:solidFill>
                <a:ea typeface="Calibri Light"/>
                <a:cs typeface="Calibri Light"/>
              </a:rPr>
              <a:t> </a:t>
            </a:r>
            <a:r>
              <a:rPr lang="en-GB" dirty="0" err="1">
                <a:solidFill>
                  <a:schemeClr val="bg1"/>
                </a:solidFill>
                <a:ea typeface="Calibri Light"/>
                <a:cs typeface="Calibri Light"/>
              </a:rPr>
              <a:t>chi’n</a:t>
            </a:r>
            <a:r>
              <a:rPr lang="en-GB" dirty="0">
                <a:solidFill>
                  <a:schemeClr val="bg1"/>
                </a:solidFill>
                <a:ea typeface="Calibri Light"/>
                <a:cs typeface="Calibri Light"/>
              </a:rPr>
              <a:t> </a:t>
            </a:r>
            <a:r>
              <a:rPr lang="en-GB" dirty="0" err="1">
                <a:solidFill>
                  <a:schemeClr val="bg1"/>
                </a:solidFill>
                <a:ea typeface="Calibri Light"/>
                <a:cs typeface="Calibri Light"/>
              </a:rPr>
              <a:t>dysgu</a:t>
            </a:r>
            <a:endParaRPr lang="en-GB" dirty="0">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82DD605A-D901-DB60-D780-6A745EA23BC2}"/>
              </a:ext>
            </a:extLst>
          </p:cNvPr>
          <p:cNvSpPr>
            <a:spLocks noGrp="1"/>
          </p:cNvSpPr>
          <p:nvPr>
            <p:ph idx="1"/>
          </p:nvPr>
        </p:nvSpPr>
        <p:spPr>
          <a:xfrm>
            <a:off x="6787723" y="1459031"/>
            <a:ext cx="5046699" cy="4138245"/>
          </a:xfrm>
        </p:spPr>
        <p:txBody>
          <a:bodyPr vert="horz" lIns="91440" tIns="45720" rIns="91440" bIns="45720" rtlCol="0" anchor="t">
            <a:normAutofit lnSpcReduction="10000"/>
          </a:bodyPr>
          <a:lstStyle/>
          <a:p>
            <a:r>
              <a:rPr lang="en-GB" dirty="0"/>
              <a:t>Experience: Progress and learning through Semester 1</a:t>
            </a:r>
            <a:endParaRPr lang="en-GB" dirty="0">
              <a:cs typeface="Calibri"/>
            </a:endParaRPr>
          </a:p>
          <a:p>
            <a:r>
              <a:rPr lang="en-GB" dirty="0"/>
              <a:t>What went well?</a:t>
            </a:r>
            <a:endParaRPr lang="en-GB" dirty="0">
              <a:ea typeface="Calibri"/>
              <a:cs typeface="Calibri"/>
            </a:endParaRPr>
          </a:p>
          <a:p>
            <a:r>
              <a:rPr lang="en-GB" dirty="0"/>
              <a:t>What qualities worked well?</a:t>
            </a:r>
            <a:endParaRPr lang="en-GB" dirty="0">
              <a:ea typeface="Calibri"/>
              <a:cs typeface="Calibri"/>
            </a:endParaRPr>
          </a:p>
          <a:p>
            <a:r>
              <a:rPr lang="en-GB" dirty="0">
                <a:cs typeface="Calibri" panose="020F0502020204030204"/>
              </a:rPr>
              <a:t>What did you find challenging?</a:t>
            </a:r>
          </a:p>
          <a:p>
            <a:r>
              <a:rPr lang="en-GB" dirty="0"/>
              <a:t>Things that didn’t go so well...</a:t>
            </a:r>
            <a:endParaRPr lang="en-GB" dirty="0">
              <a:ea typeface="Calibri"/>
              <a:cs typeface="Calibri"/>
            </a:endParaRPr>
          </a:p>
          <a:p>
            <a:r>
              <a:rPr lang="en-GB" dirty="0"/>
              <a:t>Things you want to actively work on.</a:t>
            </a:r>
          </a:p>
          <a:p>
            <a:r>
              <a:rPr lang="en-GB" dirty="0">
                <a:ea typeface="Calibri"/>
                <a:cs typeface="Calibri"/>
              </a:rPr>
              <a:t>What are possible solutions? </a:t>
            </a:r>
          </a:p>
        </p:txBody>
      </p:sp>
      <p:sp>
        <p:nvSpPr>
          <p:cNvPr id="4" name="Rectangle 3">
            <a:extLst>
              <a:ext uri="{FF2B5EF4-FFF2-40B4-BE49-F238E27FC236}">
                <a16:creationId xmlns:a16="http://schemas.microsoft.com/office/drawing/2014/main" id="{90BB1871-7B25-A10C-4C7B-7774ECEDC8DC}"/>
              </a:ext>
            </a:extLst>
          </p:cNvPr>
          <p:cNvSpPr/>
          <p:nvPr/>
        </p:nvSpPr>
        <p:spPr>
          <a:xfrm rot="1136690">
            <a:off x="8684529" y="853605"/>
            <a:ext cx="3360354" cy="83684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err="1"/>
              <a:t>Aseiniad</a:t>
            </a:r>
            <a:r>
              <a:rPr lang="en-GB" sz="4400" dirty="0"/>
              <a:t> 2</a:t>
            </a:r>
          </a:p>
        </p:txBody>
      </p:sp>
      <p:sp>
        <p:nvSpPr>
          <p:cNvPr id="5" name="Content Placeholder 2">
            <a:extLst>
              <a:ext uri="{FF2B5EF4-FFF2-40B4-BE49-F238E27FC236}">
                <a16:creationId xmlns:a16="http://schemas.microsoft.com/office/drawing/2014/main" id="{15E31FAD-2E16-DF44-946D-FC189FDA1DBD}"/>
              </a:ext>
            </a:extLst>
          </p:cNvPr>
          <p:cNvSpPr txBox="1">
            <a:spLocks/>
          </p:cNvSpPr>
          <p:nvPr/>
        </p:nvSpPr>
        <p:spPr>
          <a:xfrm>
            <a:off x="357579" y="1381328"/>
            <a:ext cx="5476447" cy="4215948"/>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Profiad</a:t>
            </a:r>
            <a:r>
              <a:rPr lang="en-GB" dirty="0"/>
              <a:t>: </a:t>
            </a:r>
            <a:r>
              <a:rPr lang="en-GB" dirty="0" err="1"/>
              <a:t>Cynnydd</a:t>
            </a:r>
            <a:r>
              <a:rPr lang="en-GB" dirty="0"/>
              <a:t> a </a:t>
            </a:r>
            <a:r>
              <a:rPr lang="en-GB" dirty="0" err="1"/>
              <a:t>dysgu</a:t>
            </a:r>
            <a:r>
              <a:rPr lang="en-GB" dirty="0"/>
              <a:t> </a:t>
            </a:r>
            <a:r>
              <a:rPr lang="en-GB" dirty="0" err="1"/>
              <a:t>yn</a:t>
            </a:r>
            <a:r>
              <a:rPr lang="en-GB" dirty="0"/>
              <a:t> </a:t>
            </a:r>
            <a:r>
              <a:rPr lang="en-GB" dirty="0" err="1"/>
              <a:t>ystod</a:t>
            </a:r>
            <a:r>
              <a:rPr lang="en-GB" dirty="0"/>
              <a:t> Semester 1</a:t>
            </a:r>
          </a:p>
          <a:p>
            <a:r>
              <a:rPr lang="en-GB" dirty="0"/>
              <a:t>Beth </a:t>
            </a:r>
            <a:r>
              <a:rPr lang="en-GB" dirty="0" err="1"/>
              <a:t>aeth</a:t>
            </a:r>
            <a:r>
              <a:rPr lang="en-GB" dirty="0"/>
              <a:t> </a:t>
            </a:r>
            <a:r>
              <a:rPr lang="en-GB" dirty="0" err="1"/>
              <a:t>yn</a:t>
            </a:r>
            <a:r>
              <a:rPr lang="en-GB" dirty="0"/>
              <a:t> </a:t>
            </a:r>
            <a:r>
              <a:rPr lang="en-GB" dirty="0" err="1"/>
              <a:t>dda</a:t>
            </a:r>
            <a:r>
              <a:rPr lang="en-GB" dirty="0"/>
              <a:t>?</a:t>
            </a:r>
            <a:endParaRPr lang="en-GB" dirty="0">
              <a:ea typeface="Calibri"/>
              <a:cs typeface="Calibri"/>
            </a:endParaRPr>
          </a:p>
          <a:p>
            <a:r>
              <a:rPr lang="en-GB" dirty="0"/>
              <a:t>Pa </a:t>
            </a:r>
            <a:r>
              <a:rPr lang="en-GB" dirty="0" err="1"/>
              <a:t>sgiliau</a:t>
            </a:r>
            <a:r>
              <a:rPr lang="en-GB" dirty="0"/>
              <a:t> </a:t>
            </a:r>
            <a:r>
              <a:rPr lang="en-GB" dirty="0" err="1"/>
              <a:t>oedd</a:t>
            </a:r>
            <a:r>
              <a:rPr lang="en-GB" dirty="0"/>
              <a:t> </a:t>
            </a:r>
            <a:r>
              <a:rPr lang="en-GB" dirty="0" err="1"/>
              <a:t>wedi</a:t>
            </a:r>
            <a:r>
              <a:rPr lang="en-GB" dirty="0"/>
              <a:t> </a:t>
            </a:r>
            <a:r>
              <a:rPr lang="en-GB" dirty="0" err="1"/>
              <a:t>helpu</a:t>
            </a:r>
            <a:r>
              <a:rPr lang="en-GB" dirty="0"/>
              <a:t> chi </a:t>
            </a:r>
            <a:r>
              <a:rPr lang="en-GB" dirty="0" err="1"/>
              <a:t>i</a:t>
            </a:r>
            <a:r>
              <a:rPr lang="en-GB" dirty="0"/>
              <a:t> </a:t>
            </a:r>
            <a:r>
              <a:rPr lang="en-GB" dirty="0" err="1"/>
              <a:t>lwyddo</a:t>
            </a:r>
            <a:r>
              <a:rPr lang="en-GB" dirty="0"/>
              <a:t>? </a:t>
            </a:r>
            <a:endParaRPr lang="en-GB" dirty="0">
              <a:ea typeface="Calibri"/>
              <a:cs typeface="Calibri"/>
            </a:endParaRPr>
          </a:p>
          <a:p>
            <a:r>
              <a:rPr lang="en-GB" dirty="0">
                <a:cs typeface="Calibri" panose="020F0502020204030204"/>
              </a:rPr>
              <a:t>Beth </a:t>
            </a:r>
            <a:r>
              <a:rPr lang="en-GB" dirty="0" err="1">
                <a:cs typeface="Calibri" panose="020F0502020204030204"/>
              </a:rPr>
              <a:t>oeddech</a:t>
            </a:r>
            <a:r>
              <a:rPr lang="en-GB" dirty="0">
                <a:cs typeface="Calibri" panose="020F0502020204030204"/>
              </a:rPr>
              <a:t> </a:t>
            </a:r>
            <a:r>
              <a:rPr lang="en-GB" dirty="0" err="1">
                <a:cs typeface="Calibri" panose="020F0502020204030204"/>
              </a:rPr>
              <a:t>chi'n</a:t>
            </a:r>
            <a:r>
              <a:rPr lang="en-GB" dirty="0">
                <a:cs typeface="Calibri" panose="020F0502020204030204"/>
              </a:rPr>
              <a:t> </a:t>
            </a:r>
            <a:r>
              <a:rPr lang="en-GB" dirty="0" err="1">
                <a:cs typeface="Calibri" panose="020F0502020204030204"/>
              </a:rPr>
              <a:t>gweld</a:t>
            </a:r>
            <a:r>
              <a:rPr lang="en-GB" dirty="0">
                <a:cs typeface="Calibri" panose="020F0502020204030204"/>
              </a:rPr>
              <a:t> </a:t>
            </a:r>
            <a:r>
              <a:rPr lang="en-GB" dirty="0" err="1">
                <a:cs typeface="Calibri" panose="020F0502020204030204"/>
              </a:rPr>
              <a:t>oedd</a:t>
            </a:r>
            <a:r>
              <a:rPr lang="en-GB" dirty="0">
                <a:cs typeface="Calibri" panose="020F0502020204030204"/>
              </a:rPr>
              <a:t> </a:t>
            </a:r>
            <a:r>
              <a:rPr lang="en-GB" dirty="0" err="1">
                <a:cs typeface="Calibri" panose="020F0502020204030204"/>
              </a:rPr>
              <a:t>yn</a:t>
            </a:r>
            <a:r>
              <a:rPr lang="en-GB" dirty="0">
                <a:cs typeface="Calibri" panose="020F0502020204030204"/>
              </a:rPr>
              <a:t> </a:t>
            </a:r>
            <a:r>
              <a:rPr lang="en-GB" dirty="0" err="1">
                <a:cs typeface="Calibri" panose="020F0502020204030204"/>
              </a:rPr>
              <a:t>heriol</a:t>
            </a:r>
            <a:r>
              <a:rPr lang="en-GB" dirty="0">
                <a:cs typeface="Calibri" panose="020F0502020204030204"/>
              </a:rPr>
              <a:t>?</a:t>
            </a:r>
          </a:p>
          <a:p>
            <a:r>
              <a:rPr lang="en-GB" err="1"/>
              <a:t>Pethau</a:t>
            </a:r>
            <a:r>
              <a:rPr lang="en-GB" dirty="0"/>
              <a:t> </a:t>
            </a:r>
            <a:r>
              <a:rPr lang="en-GB" err="1"/>
              <a:t>nad</a:t>
            </a:r>
            <a:r>
              <a:rPr lang="en-GB" dirty="0"/>
              <a:t> </a:t>
            </a:r>
            <a:r>
              <a:rPr lang="en-GB" err="1"/>
              <a:t>oedd</a:t>
            </a:r>
            <a:r>
              <a:rPr lang="en-GB" dirty="0"/>
              <a:t> </a:t>
            </a:r>
            <a:r>
              <a:rPr lang="en-GB" err="1"/>
              <a:t>wedi</a:t>
            </a:r>
            <a:r>
              <a:rPr lang="en-GB" dirty="0"/>
              <a:t> </a:t>
            </a:r>
            <a:r>
              <a:rPr lang="en-GB" err="1"/>
              <a:t>mynd</a:t>
            </a:r>
            <a:r>
              <a:rPr lang="en-GB" dirty="0"/>
              <a:t> </a:t>
            </a:r>
            <a:r>
              <a:rPr lang="en-GB" err="1"/>
              <a:t>cystal</a:t>
            </a:r>
            <a:r>
              <a:rPr lang="en-GB" dirty="0"/>
              <a:t> ...</a:t>
            </a:r>
            <a:endParaRPr lang="en-GB" dirty="0">
              <a:ea typeface="Calibri"/>
              <a:cs typeface="Calibri"/>
            </a:endParaRPr>
          </a:p>
          <a:p>
            <a:r>
              <a:rPr lang="en-GB" err="1"/>
              <a:t>Pethau</a:t>
            </a:r>
            <a:r>
              <a:rPr lang="en-GB" dirty="0"/>
              <a:t> i </a:t>
            </a:r>
            <a:r>
              <a:rPr lang="en-GB" err="1"/>
              <a:t>chi’n</a:t>
            </a:r>
            <a:r>
              <a:rPr lang="en-GB" dirty="0"/>
              <a:t> </a:t>
            </a:r>
            <a:r>
              <a:rPr lang="en-GB" err="1"/>
              <a:t>dymuno</a:t>
            </a:r>
            <a:r>
              <a:rPr lang="en-GB" dirty="0"/>
              <a:t> </a:t>
            </a:r>
            <a:r>
              <a:rPr lang="en-GB" err="1"/>
              <a:t>gwella</a:t>
            </a:r>
            <a:r>
              <a:rPr lang="en-GB" dirty="0"/>
              <a:t> </a:t>
            </a:r>
            <a:r>
              <a:rPr lang="en-GB" err="1"/>
              <a:t>fel</a:t>
            </a:r>
            <a:r>
              <a:rPr lang="en-GB" dirty="0"/>
              <a:t> mater o </a:t>
            </a:r>
            <a:r>
              <a:rPr lang="en-GB" err="1"/>
              <a:t>blaenoriaeth</a:t>
            </a:r>
            <a:r>
              <a:rPr lang="en-GB" dirty="0"/>
              <a:t> </a:t>
            </a:r>
          </a:p>
          <a:p>
            <a:r>
              <a:rPr lang="en-GB" dirty="0">
                <a:ea typeface="Calibri"/>
                <a:cs typeface="Calibri"/>
              </a:rPr>
              <a:t>Beth </a:t>
            </a:r>
            <a:r>
              <a:rPr lang="en-GB" dirty="0" err="1">
                <a:ea typeface="Calibri"/>
                <a:cs typeface="Calibri"/>
              </a:rPr>
              <a:t>ydy</a:t>
            </a:r>
            <a:r>
              <a:rPr lang="en-GB" dirty="0">
                <a:ea typeface="Calibri"/>
                <a:cs typeface="Calibri"/>
              </a:rPr>
              <a:t> </a:t>
            </a:r>
            <a:r>
              <a:rPr lang="en-GB" dirty="0" err="1">
                <a:ea typeface="Calibri"/>
                <a:cs typeface="Calibri"/>
              </a:rPr>
              <a:t>rhai</a:t>
            </a:r>
            <a:r>
              <a:rPr lang="en-GB" dirty="0">
                <a:ea typeface="Calibri"/>
                <a:cs typeface="Calibri"/>
              </a:rPr>
              <a:t> </a:t>
            </a:r>
            <a:r>
              <a:rPr lang="en-GB" dirty="0" err="1">
                <a:ea typeface="Calibri"/>
                <a:cs typeface="Calibri"/>
              </a:rPr>
              <a:t>atebion</a:t>
            </a:r>
            <a:r>
              <a:rPr lang="en-GB" dirty="0">
                <a:ea typeface="Calibri"/>
                <a:cs typeface="Calibri"/>
              </a:rPr>
              <a:t> </a:t>
            </a:r>
            <a:r>
              <a:rPr lang="en-GB" dirty="0" err="1">
                <a:ea typeface="Calibri"/>
                <a:cs typeface="Calibri"/>
              </a:rPr>
              <a:t>i</a:t>
            </a:r>
            <a:r>
              <a:rPr lang="en-GB" dirty="0">
                <a:ea typeface="Calibri"/>
                <a:cs typeface="Calibri"/>
              </a:rPr>
              <a:t> </a:t>
            </a:r>
            <a:r>
              <a:rPr lang="en-GB" dirty="0" err="1">
                <a:ea typeface="Calibri"/>
                <a:cs typeface="Calibri"/>
              </a:rPr>
              <a:t>lwyddo</a:t>
            </a:r>
            <a:r>
              <a:rPr lang="en-GB" dirty="0">
                <a:ea typeface="Calibri"/>
                <a:cs typeface="Calibri"/>
              </a:rPr>
              <a:t>?  </a:t>
            </a:r>
          </a:p>
        </p:txBody>
      </p:sp>
    </p:spTree>
    <p:extLst>
      <p:ext uri="{BB962C8B-B14F-4D97-AF65-F5344CB8AC3E}">
        <p14:creationId xmlns:p14="http://schemas.microsoft.com/office/powerpoint/2010/main" val="44356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AA4A-BC1A-F1CE-1E41-7568787FC91A}"/>
              </a:ext>
            </a:extLst>
          </p:cNvPr>
          <p:cNvSpPr>
            <a:spLocks noGrp="1"/>
          </p:cNvSpPr>
          <p:nvPr>
            <p:ph type="title"/>
          </p:nvPr>
        </p:nvSpPr>
        <p:spPr>
          <a:xfrm>
            <a:off x="358219" y="-100219"/>
            <a:ext cx="11481847" cy="1325563"/>
          </a:xfrm>
        </p:spPr>
        <p:txBody>
          <a:bodyPr>
            <a:normAutofit fontScale="90000"/>
          </a:bodyPr>
          <a:lstStyle/>
          <a:p>
            <a:r>
              <a:rPr lang="en-US" dirty="0" err="1">
                <a:cs typeface="Calibri Light"/>
              </a:rPr>
              <a:t>Myfyrio</a:t>
            </a:r>
            <a:r>
              <a:rPr lang="en-US" dirty="0">
                <a:cs typeface="Calibri Light"/>
              </a:rPr>
              <a:t> </a:t>
            </a:r>
            <a:r>
              <a:rPr lang="en-US" dirty="0" err="1">
                <a:cs typeface="Calibri Light"/>
              </a:rPr>
              <a:t>ar</a:t>
            </a:r>
            <a:r>
              <a:rPr lang="en-US" dirty="0">
                <a:cs typeface="Calibri Light"/>
              </a:rPr>
              <a:t> </a:t>
            </a:r>
            <a:r>
              <a:rPr lang="en-US" dirty="0" err="1">
                <a:cs typeface="Calibri Light"/>
              </a:rPr>
              <a:t>eich</a:t>
            </a:r>
            <a:r>
              <a:rPr lang="en-US" dirty="0">
                <a:cs typeface="Calibri Light"/>
              </a:rPr>
              <a:t> </a:t>
            </a:r>
            <a:r>
              <a:rPr lang="en-US" dirty="0" err="1">
                <a:cs typeface="Calibri Light"/>
              </a:rPr>
              <a:t>profiad</a:t>
            </a:r>
            <a:r>
              <a:rPr lang="en-US" dirty="0">
                <a:cs typeface="Calibri Light"/>
              </a:rPr>
              <a:t> … </a:t>
            </a:r>
            <a:r>
              <a:rPr lang="en-US" sz="4800" dirty="0">
                <a:ea typeface="+mj-lt"/>
                <a:cs typeface="+mj-lt"/>
              </a:rPr>
              <a:t>Reflecting on experiences</a:t>
            </a:r>
            <a:endParaRPr lang="en-US" dirty="0"/>
          </a:p>
        </p:txBody>
      </p:sp>
      <p:sp>
        <p:nvSpPr>
          <p:cNvPr id="3" name="Content Placeholder 2">
            <a:extLst>
              <a:ext uri="{FF2B5EF4-FFF2-40B4-BE49-F238E27FC236}">
                <a16:creationId xmlns:a16="http://schemas.microsoft.com/office/drawing/2014/main" id="{D6069AF5-336F-D519-1839-7A7C3DB7D8AB}"/>
              </a:ext>
            </a:extLst>
          </p:cNvPr>
          <p:cNvSpPr>
            <a:spLocks noGrp="1"/>
          </p:cNvSpPr>
          <p:nvPr>
            <p:ph idx="1"/>
          </p:nvPr>
        </p:nvSpPr>
        <p:spPr/>
        <p:txBody>
          <a:bodyPr vert="horz" lIns="91440" tIns="45720" rIns="91440" bIns="45720" rtlCol="0" anchor="t">
            <a:normAutofit/>
          </a:bodyPr>
          <a:lstStyle/>
          <a:p>
            <a:endParaRPr lang="en-GB" sz="2000" dirty="0">
              <a:latin typeface="Arial"/>
              <a:cs typeface="Arial"/>
            </a:endParaRPr>
          </a:p>
          <a:p>
            <a:endParaRPr lang="en-GB" sz="2000" dirty="0">
              <a:latin typeface="Arial"/>
              <a:cs typeface="Arial"/>
            </a:endParaRPr>
          </a:p>
          <a:p>
            <a:endParaRPr lang="en-GB" sz="2000" dirty="0">
              <a:latin typeface="Arial"/>
              <a:cs typeface="Arial"/>
            </a:endParaRPr>
          </a:p>
        </p:txBody>
      </p:sp>
      <p:sp>
        <p:nvSpPr>
          <p:cNvPr id="4" name="TextBox 3">
            <a:extLst>
              <a:ext uri="{FF2B5EF4-FFF2-40B4-BE49-F238E27FC236}">
                <a16:creationId xmlns:a16="http://schemas.microsoft.com/office/drawing/2014/main" id="{41CDB0D7-7F40-1FEA-2B6A-F696DFAEF2F3}"/>
              </a:ext>
            </a:extLst>
          </p:cNvPr>
          <p:cNvSpPr txBox="1"/>
          <p:nvPr/>
        </p:nvSpPr>
        <p:spPr>
          <a:xfrm>
            <a:off x="156232" y="1505098"/>
            <a:ext cx="5887785" cy="368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ea typeface="+mn-lt"/>
                <a:cs typeface="+mn-lt"/>
              </a:rPr>
              <a:t>Iaith:</a:t>
            </a:r>
            <a:endParaRPr lang="en-US" sz="3200" dirty="0">
              <a:solidFill>
                <a:srgbClr val="808080"/>
              </a:solidFill>
              <a:ea typeface="+mn-lt"/>
              <a:cs typeface="+mn-lt"/>
            </a:endParaRPr>
          </a:p>
          <a:p>
            <a:pPr marL="285750" indent="-285750">
              <a:lnSpc>
                <a:spcPct val="90000"/>
              </a:lnSpc>
              <a:spcBef>
                <a:spcPct val="0"/>
              </a:spcBef>
              <a:buFont typeface="Arial"/>
              <a:buChar char="•"/>
            </a:pPr>
            <a:r>
              <a:rPr lang="en-US" sz="2800" dirty="0" err="1">
                <a:ea typeface="+mn-lt"/>
                <a:cs typeface="+mn-lt"/>
              </a:rPr>
              <a:t>Roeddwn</a:t>
            </a:r>
            <a:r>
              <a:rPr lang="en-US" sz="2800" dirty="0">
                <a:ea typeface="+mn-lt"/>
                <a:cs typeface="+mn-lt"/>
              </a:rPr>
              <a:t> </a:t>
            </a:r>
            <a:r>
              <a:rPr lang="en-US" sz="2800" dirty="0" err="1">
                <a:ea typeface="+mn-lt"/>
                <a:cs typeface="+mn-lt"/>
              </a:rPr>
              <a:t>yn</a:t>
            </a:r>
            <a:r>
              <a:rPr lang="en-US" sz="2800" dirty="0">
                <a:ea typeface="+mn-lt"/>
                <a:cs typeface="+mn-lt"/>
              </a:rPr>
              <a:t> </a:t>
            </a:r>
            <a:r>
              <a:rPr lang="en-US" sz="2800" dirty="0" err="1">
                <a:ea typeface="+mn-lt"/>
                <a:cs typeface="+mn-lt"/>
              </a:rPr>
              <a:t>teimlo'n</a:t>
            </a:r>
            <a:r>
              <a:rPr lang="en-US" sz="2800" dirty="0">
                <a:ea typeface="+mn-lt"/>
                <a:cs typeface="+mn-lt"/>
              </a:rPr>
              <a:t> ...</a:t>
            </a:r>
            <a:endParaRPr lang="en-US" sz="2800" dirty="0">
              <a:solidFill>
                <a:srgbClr val="808080"/>
              </a:solidFill>
              <a:ea typeface="+mn-lt"/>
              <a:cs typeface="+mn-lt"/>
            </a:endParaRPr>
          </a:p>
          <a:p>
            <a:pPr marL="285750" indent="-285750">
              <a:lnSpc>
                <a:spcPct val="90000"/>
              </a:lnSpc>
              <a:spcBef>
                <a:spcPct val="0"/>
              </a:spcBef>
              <a:buFont typeface="Arial"/>
              <a:buChar char="•"/>
            </a:pPr>
            <a:r>
              <a:rPr lang="en-US" sz="2800" dirty="0" err="1">
                <a:ea typeface="+mn-lt"/>
                <a:cs typeface="+mn-lt"/>
              </a:rPr>
              <a:t>Rwy'n</a:t>
            </a:r>
            <a:r>
              <a:rPr lang="en-US" sz="2800" dirty="0">
                <a:ea typeface="+mn-lt"/>
                <a:cs typeface="+mn-lt"/>
              </a:rPr>
              <a:t> </a:t>
            </a:r>
            <a:r>
              <a:rPr lang="en-US" sz="2800" dirty="0" err="1">
                <a:ea typeface="+mn-lt"/>
                <a:cs typeface="+mn-lt"/>
              </a:rPr>
              <a:t>sylweddoli</a:t>
            </a:r>
            <a:r>
              <a:rPr lang="en-US" sz="2800" dirty="0">
                <a:ea typeface="+mn-lt"/>
                <a:cs typeface="+mn-lt"/>
              </a:rPr>
              <a:t> ...</a:t>
            </a:r>
            <a:endParaRPr lang="en-US" sz="2800" dirty="0">
              <a:solidFill>
                <a:srgbClr val="808080"/>
              </a:solidFill>
              <a:ea typeface="+mn-lt"/>
              <a:cs typeface="+mn-lt"/>
            </a:endParaRPr>
          </a:p>
          <a:p>
            <a:pPr marL="285750" indent="-285750">
              <a:lnSpc>
                <a:spcPct val="90000"/>
              </a:lnSpc>
              <a:spcBef>
                <a:spcPct val="0"/>
              </a:spcBef>
              <a:buFont typeface="Arial"/>
              <a:buChar char="•"/>
            </a:pPr>
            <a:r>
              <a:rPr lang="en-US" sz="2800" dirty="0" err="1">
                <a:ea typeface="+mn-lt"/>
                <a:cs typeface="+mn-lt"/>
              </a:rPr>
              <a:t>Rwyf</a:t>
            </a:r>
            <a:r>
              <a:rPr lang="en-US" sz="2800" dirty="0">
                <a:ea typeface="+mn-lt"/>
                <a:cs typeface="+mn-lt"/>
              </a:rPr>
              <a:t> </a:t>
            </a:r>
            <a:r>
              <a:rPr lang="en-US" sz="2800" dirty="0" err="1">
                <a:ea typeface="+mn-lt"/>
                <a:cs typeface="+mn-lt"/>
              </a:rPr>
              <a:t>wedi</a:t>
            </a:r>
            <a:r>
              <a:rPr lang="en-US" sz="2800" dirty="0">
                <a:ea typeface="+mn-lt"/>
                <a:cs typeface="+mn-lt"/>
              </a:rPr>
              <a:t> </a:t>
            </a:r>
            <a:r>
              <a:rPr lang="en-US" sz="2800" dirty="0" err="1">
                <a:ea typeface="+mn-lt"/>
                <a:cs typeface="+mn-lt"/>
              </a:rPr>
              <a:t>dysgu</a:t>
            </a:r>
            <a:r>
              <a:rPr lang="en-US" sz="2800" dirty="0">
                <a:ea typeface="+mn-lt"/>
                <a:cs typeface="+mn-lt"/>
              </a:rPr>
              <a:t> ...</a:t>
            </a:r>
            <a:endParaRPr lang="en-US" sz="2800" dirty="0">
              <a:solidFill>
                <a:srgbClr val="808080"/>
              </a:solidFill>
              <a:ea typeface="+mn-lt"/>
              <a:cs typeface="+mn-lt"/>
            </a:endParaRPr>
          </a:p>
          <a:p>
            <a:pPr marL="285750" indent="-285750">
              <a:lnSpc>
                <a:spcPct val="90000"/>
              </a:lnSpc>
              <a:spcBef>
                <a:spcPct val="0"/>
              </a:spcBef>
              <a:buFont typeface="Arial"/>
              <a:buChar char="•"/>
            </a:pPr>
            <a:r>
              <a:rPr lang="en-US" sz="2800" dirty="0" err="1">
                <a:solidFill>
                  <a:srgbClr val="1A1A1A"/>
                </a:solidFill>
                <a:ea typeface="+mn-lt"/>
                <a:cs typeface="+mn-lt"/>
              </a:rPr>
              <a:t>Ambell</a:t>
            </a:r>
            <a:r>
              <a:rPr lang="en-US" sz="2800" dirty="0">
                <a:solidFill>
                  <a:srgbClr val="1A1A1A"/>
                </a:solidFill>
                <a:ea typeface="+mn-lt"/>
                <a:cs typeface="+mn-lt"/>
              </a:rPr>
              <a:t> </a:t>
            </a:r>
            <a:r>
              <a:rPr lang="en-US" sz="2800" dirty="0" err="1">
                <a:solidFill>
                  <a:srgbClr val="1A1A1A"/>
                </a:solidFill>
                <a:ea typeface="+mn-lt"/>
                <a:cs typeface="+mn-lt"/>
              </a:rPr>
              <a:t>mewnwelediad</a:t>
            </a:r>
            <a:r>
              <a:rPr lang="en-US" sz="2800" dirty="0">
                <a:solidFill>
                  <a:srgbClr val="1A1A1A"/>
                </a:solidFill>
                <a:ea typeface="+mn-lt"/>
                <a:cs typeface="+mn-lt"/>
              </a:rPr>
              <a:t> </a:t>
            </a:r>
            <a:r>
              <a:rPr lang="en-US" sz="2800" dirty="0" err="1">
                <a:solidFill>
                  <a:srgbClr val="1A1A1A"/>
                </a:solidFill>
                <a:ea typeface="+mn-lt"/>
                <a:cs typeface="+mn-lt"/>
              </a:rPr>
              <a:t>newydd</a:t>
            </a:r>
            <a:r>
              <a:rPr lang="en-US" sz="2800" dirty="0">
                <a:solidFill>
                  <a:srgbClr val="1A1A1A"/>
                </a:solidFill>
                <a:ea typeface="+mn-lt"/>
                <a:cs typeface="+mn-lt"/>
              </a:rPr>
              <a:t> </a:t>
            </a:r>
            <a:r>
              <a:rPr lang="en-US" sz="2800" dirty="0" err="1">
                <a:solidFill>
                  <a:srgbClr val="1A1A1A"/>
                </a:solidFill>
                <a:ea typeface="+mn-lt"/>
                <a:cs typeface="+mn-lt"/>
              </a:rPr>
              <a:t>ydy</a:t>
            </a:r>
            <a:r>
              <a:rPr lang="en-US" sz="2800" dirty="0">
                <a:solidFill>
                  <a:srgbClr val="1A1A1A"/>
                </a:solidFill>
                <a:ea typeface="+mn-lt"/>
                <a:cs typeface="+mn-lt"/>
              </a:rPr>
              <a:t>...</a:t>
            </a:r>
          </a:p>
          <a:p>
            <a:pPr marL="285750" indent="-285750">
              <a:lnSpc>
                <a:spcPct val="90000"/>
              </a:lnSpc>
              <a:spcBef>
                <a:spcPct val="0"/>
              </a:spcBef>
              <a:buFont typeface="Arial"/>
              <a:buChar char="•"/>
            </a:pPr>
            <a:r>
              <a:rPr lang="en-US" sz="2800" dirty="0">
                <a:solidFill>
                  <a:srgbClr val="1A1A1A"/>
                </a:solidFill>
                <a:ea typeface="+mn-lt"/>
                <a:cs typeface="+mn-lt"/>
              </a:rPr>
              <a:t>Un </a:t>
            </a:r>
            <a:r>
              <a:rPr lang="en-US" sz="2800" dirty="0" err="1">
                <a:solidFill>
                  <a:srgbClr val="1A1A1A"/>
                </a:solidFill>
                <a:ea typeface="+mn-lt"/>
                <a:cs typeface="+mn-lt"/>
              </a:rPr>
              <a:t>safbwynt</a:t>
            </a:r>
            <a:r>
              <a:rPr lang="en-US" sz="2800" dirty="0">
                <a:solidFill>
                  <a:srgbClr val="1A1A1A"/>
                </a:solidFill>
                <a:ea typeface="+mn-lt"/>
                <a:cs typeface="+mn-lt"/>
              </a:rPr>
              <a:t> am </a:t>
            </a:r>
            <a:r>
              <a:rPr lang="en-US" sz="2800" dirty="0" err="1">
                <a:solidFill>
                  <a:srgbClr val="1A1A1A"/>
                </a:solidFill>
                <a:ea typeface="+mn-lt"/>
                <a:cs typeface="+mn-lt"/>
              </a:rPr>
              <a:t>hyn</a:t>
            </a:r>
            <a:r>
              <a:rPr lang="en-US" sz="2800" dirty="0">
                <a:solidFill>
                  <a:srgbClr val="1A1A1A"/>
                </a:solidFill>
                <a:ea typeface="+mn-lt"/>
                <a:cs typeface="+mn-lt"/>
              </a:rPr>
              <a:t> </a:t>
            </a:r>
            <a:r>
              <a:rPr lang="en-US" sz="2800" dirty="0" err="1">
                <a:solidFill>
                  <a:srgbClr val="1A1A1A"/>
                </a:solidFill>
                <a:ea typeface="+mn-lt"/>
                <a:cs typeface="+mn-lt"/>
              </a:rPr>
              <a:t>ydy</a:t>
            </a:r>
            <a:r>
              <a:rPr lang="en-US" sz="2800" dirty="0">
                <a:solidFill>
                  <a:srgbClr val="1A1A1A"/>
                </a:solidFill>
                <a:ea typeface="+mn-lt"/>
                <a:cs typeface="+mn-lt"/>
              </a:rPr>
              <a:t> ...</a:t>
            </a:r>
            <a:endParaRPr lang="en-US" sz="2800" dirty="0">
              <a:ea typeface="+mn-lt"/>
              <a:cs typeface="+mn-lt"/>
            </a:endParaRPr>
          </a:p>
          <a:p>
            <a:pPr marL="285750" indent="-285750">
              <a:lnSpc>
                <a:spcPct val="90000"/>
              </a:lnSpc>
              <a:spcBef>
                <a:spcPct val="0"/>
              </a:spcBef>
              <a:buFont typeface="Arial"/>
              <a:buChar char="•"/>
            </a:pPr>
            <a:r>
              <a:rPr lang="en-US" sz="2800" dirty="0">
                <a:solidFill>
                  <a:srgbClr val="1A1A1A"/>
                </a:solidFill>
                <a:ea typeface="+mn-lt"/>
                <a:cs typeface="+mn-lt"/>
              </a:rPr>
              <a:t>Mae </a:t>
            </a:r>
            <a:r>
              <a:rPr lang="en-US" sz="2800" dirty="0" err="1">
                <a:solidFill>
                  <a:srgbClr val="1A1A1A"/>
                </a:solidFill>
                <a:ea typeface="+mn-lt"/>
                <a:cs typeface="+mn-lt"/>
              </a:rPr>
              <a:t>hyn</a:t>
            </a:r>
            <a:r>
              <a:rPr lang="en-US" sz="2800" dirty="0">
                <a:solidFill>
                  <a:srgbClr val="1A1A1A"/>
                </a:solidFill>
                <a:ea typeface="+mn-lt"/>
                <a:cs typeface="+mn-lt"/>
              </a:rPr>
              <a:t> </a:t>
            </a:r>
            <a:r>
              <a:rPr lang="en-US" sz="2800" dirty="0" err="1">
                <a:solidFill>
                  <a:srgbClr val="1A1A1A"/>
                </a:solidFill>
                <a:ea typeface="+mn-lt"/>
                <a:cs typeface="+mn-lt"/>
              </a:rPr>
              <a:t>yn</a:t>
            </a:r>
            <a:r>
              <a:rPr lang="en-US" sz="2800" dirty="0">
                <a:solidFill>
                  <a:srgbClr val="1A1A1A"/>
                </a:solidFill>
                <a:ea typeface="+mn-lt"/>
                <a:cs typeface="+mn-lt"/>
              </a:rPr>
              <a:t> </a:t>
            </a:r>
            <a:r>
              <a:rPr lang="en-US" sz="2800" dirty="0" err="1">
                <a:solidFill>
                  <a:srgbClr val="1A1A1A"/>
                </a:solidFill>
                <a:ea typeface="+mn-lt"/>
                <a:cs typeface="+mn-lt"/>
              </a:rPr>
              <a:t>amlygu</a:t>
            </a:r>
            <a:r>
              <a:rPr lang="en-US" sz="2800" dirty="0">
                <a:solidFill>
                  <a:srgbClr val="1A1A1A"/>
                </a:solidFill>
                <a:ea typeface="+mn-lt"/>
                <a:cs typeface="+mn-lt"/>
              </a:rPr>
              <a:t> bod … </a:t>
            </a:r>
            <a:endParaRPr lang="en-US" sz="2800" dirty="0">
              <a:solidFill>
                <a:srgbClr val="000000"/>
              </a:solidFill>
              <a:ea typeface="+mn-lt"/>
              <a:cs typeface="+mn-lt"/>
            </a:endParaRPr>
          </a:p>
          <a:p>
            <a:pPr marL="285750" indent="-285750">
              <a:lnSpc>
                <a:spcPct val="90000"/>
              </a:lnSpc>
              <a:spcBef>
                <a:spcPct val="0"/>
              </a:spcBef>
              <a:buFont typeface="Arial"/>
              <a:buChar char="•"/>
            </a:pPr>
            <a:r>
              <a:rPr lang="en-US" sz="2800" dirty="0">
                <a:solidFill>
                  <a:srgbClr val="1A1A1A"/>
                </a:solidFill>
                <a:ea typeface="+mn-lt"/>
                <a:cs typeface="+mn-lt"/>
              </a:rPr>
              <a:t>Pe </a:t>
            </a:r>
            <a:r>
              <a:rPr lang="en-US" sz="2800" dirty="0" err="1">
                <a:solidFill>
                  <a:srgbClr val="1A1A1A"/>
                </a:solidFill>
                <a:ea typeface="+mn-lt"/>
                <a:cs typeface="+mn-lt"/>
              </a:rPr>
              <a:t>byddaf</a:t>
            </a:r>
            <a:r>
              <a:rPr lang="en-US" sz="2800" dirty="0">
                <a:solidFill>
                  <a:srgbClr val="1A1A1A"/>
                </a:solidFill>
                <a:ea typeface="+mn-lt"/>
                <a:cs typeface="+mn-lt"/>
              </a:rPr>
              <a:t> </a:t>
            </a:r>
            <a:r>
              <a:rPr lang="en-US" sz="2800" dirty="0" err="1">
                <a:solidFill>
                  <a:srgbClr val="1A1A1A"/>
                </a:solidFill>
                <a:ea typeface="+mn-lt"/>
                <a:cs typeface="+mn-lt"/>
              </a:rPr>
              <a:t>yn</a:t>
            </a:r>
            <a:r>
              <a:rPr lang="en-US" sz="2800" dirty="0">
                <a:solidFill>
                  <a:srgbClr val="1A1A1A"/>
                </a:solidFill>
                <a:ea typeface="+mn-lt"/>
                <a:cs typeface="+mn-lt"/>
              </a:rPr>
              <a:t> </a:t>
            </a:r>
            <a:r>
              <a:rPr lang="en-US" sz="2800" dirty="0" err="1">
                <a:solidFill>
                  <a:srgbClr val="1A1A1A"/>
                </a:solidFill>
                <a:ea typeface="+mn-lt"/>
                <a:cs typeface="+mn-lt"/>
              </a:rPr>
              <a:t>gwneud</a:t>
            </a:r>
            <a:r>
              <a:rPr lang="en-US" sz="2800" dirty="0">
                <a:solidFill>
                  <a:srgbClr val="1A1A1A"/>
                </a:solidFill>
                <a:ea typeface="+mn-lt"/>
                <a:cs typeface="+mn-lt"/>
              </a:rPr>
              <a:t> </a:t>
            </a:r>
            <a:r>
              <a:rPr lang="en-US" sz="2800" dirty="0" err="1">
                <a:solidFill>
                  <a:srgbClr val="1A1A1A"/>
                </a:solidFill>
                <a:ea typeface="+mn-lt"/>
                <a:cs typeface="+mn-lt"/>
              </a:rPr>
              <a:t>eto</a:t>
            </a:r>
            <a:r>
              <a:rPr lang="en-US" sz="2800" dirty="0">
                <a:solidFill>
                  <a:srgbClr val="1A1A1A"/>
                </a:solidFill>
                <a:ea typeface="+mn-lt"/>
                <a:cs typeface="+mn-lt"/>
              </a:rPr>
              <a:t> – </a:t>
            </a:r>
            <a:r>
              <a:rPr lang="en-US" sz="2800" dirty="0" err="1">
                <a:solidFill>
                  <a:srgbClr val="1A1A1A"/>
                </a:solidFill>
                <a:ea typeface="+mn-lt"/>
                <a:cs typeface="+mn-lt"/>
              </a:rPr>
              <a:t>bydden</a:t>
            </a:r>
            <a:r>
              <a:rPr lang="en-US" sz="2800" dirty="0">
                <a:solidFill>
                  <a:srgbClr val="1A1A1A"/>
                </a:solidFill>
                <a:ea typeface="+mn-lt"/>
                <a:cs typeface="+mn-lt"/>
              </a:rPr>
              <a:t> </a:t>
            </a:r>
            <a:r>
              <a:rPr lang="en-US" sz="2800" dirty="0" err="1">
                <a:solidFill>
                  <a:srgbClr val="1A1A1A"/>
                </a:solidFill>
                <a:ea typeface="+mn-lt"/>
                <a:cs typeface="+mn-lt"/>
              </a:rPr>
              <a:t>yn</a:t>
            </a:r>
            <a:r>
              <a:rPr lang="en-US" sz="2800" dirty="0">
                <a:solidFill>
                  <a:srgbClr val="1A1A1A"/>
                </a:solidFill>
                <a:ea typeface="+mn-lt"/>
                <a:cs typeface="+mn-lt"/>
              </a:rPr>
              <a:t> </a:t>
            </a:r>
            <a:r>
              <a:rPr lang="en-US" sz="2800" dirty="0" err="1">
                <a:solidFill>
                  <a:srgbClr val="1A1A1A"/>
                </a:solidFill>
                <a:ea typeface="+mn-lt"/>
                <a:cs typeface="+mn-lt"/>
              </a:rPr>
              <a:t>gwneud</a:t>
            </a:r>
            <a:r>
              <a:rPr lang="en-US" sz="2800" dirty="0">
                <a:solidFill>
                  <a:srgbClr val="1A1A1A"/>
                </a:solidFill>
                <a:ea typeface="+mn-lt"/>
                <a:cs typeface="+mn-lt"/>
              </a:rPr>
              <a:t> </a:t>
            </a:r>
            <a:r>
              <a:rPr lang="en-US" sz="2800" dirty="0" err="1">
                <a:solidFill>
                  <a:srgbClr val="1A1A1A"/>
                </a:solidFill>
                <a:ea typeface="+mn-lt"/>
                <a:cs typeface="+mn-lt"/>
              </a:rPr>
              <a:t>yn</a:t>
            </a:r>
            <a:r>
              <a:rPr lang="en-US" sz="2800" dirty="0">
                <a:solidFill>
                  <a:srgbClr val="1A1A1A"/>
                </a:solidFill>
                <a:ea typeface="+mn-lt"/>
                <a:cs typeface="+mn-lt"/>
              </a:rPr>
              <a:t> </a:t>
            </a:r>
            <a:r>
              <a:rPr lang="en-US" sz="2800" dirty="0" err="1">
                <a:solidFill>
                  <a:srgbClr val="1A1A1A"/>
                </a:solidFill>
                <a:ea typeface="+mn-lt"/>
                <a:cs typeface="+mn-lt"/>
              </a:rPr>
              <a:t>wahanol</a:t>
            </a:r>
            <a:r>
              <a:rPr lang="en-US" sz="2800" dirty="0">
                <a:solidFill>
                  <a:srgbClr val="1A1A1A"/>
                </a:solidFill>
                <a:ea typeface="+mn-lt"/>
                <a:cs typeface="+mn-lt"/>
              </a:rPr>
              <a:t> </a:t>
            </a:r>
            <a:r>
              <a:rPr lang="en-US" sz="2800" dirty="0" err="1">
                <a:solidFill>
                  <a:srgbClr val="1A1A1A"/>
                </a:solidFill>
                <a:ea typeface="+mn-lt"/>
                <a:cs typeface="+mn-lt"/>
              </a:rPr>
              <a:t>wrth</a:t>
            </a:r>
            <a:r>
              <a:rPr lang="en-US" sz="2800" dirty="0">
                <a:solidFill>
                  <a:srgbClr val="1A1A1A"/>
                </a:solidFill>
                <a:ea typeface="+mn-lt"/>
                <a:cs typeface="+mn-lt"/>
              </a:rPr>
              <a:t> ...</a:t>
            </a:r>
            <a:endParaRPr lang="en-GB" dirty="0"/>
          </a:p>
        </p:txBody>
      </p:sp>
      <p:sp>
        <p:nvSpPr>
          <p:cNvPr id="6" name="TextBox 5">
            <a:extLst>
              <a:ext uri="{FF2B5EF4-FFF2-40B4-BE49-F238E27FC236}">
                <a16:creationId xmlns:a16="http://schemas.microsoft.com/office/drawing/2014/main" id="{78ABDD8E-51FE-E788-85C4-1B63D6C5E03E}"/>
              </a:ext>
            </a:extLst>
          </p:cNvPr>
          <p:cNvSpPr txBox="1"/>
          <p:nvPr/>
        </p:nvSpPr>
        <p:spPr>
          <a:xfrm>
            <a:off x="6748418" y="1463748"/>
            <a:ext cx="5214390" cy="368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ea typeface="+mn-lt"/>
                <a:cs typeface="+mn-lt"/>
              </a:rPr>
              <a:t>Language:</a:t>
            </a:r>
            <a:endParaRPr lang="en-US" sz="3200" dirty="0">
              <a:solidFill>
                <a:srgbClr val="808080"/>
              </a:solidFill>
              <a:ea typeface="+mn-lt"/>
              <a:cs typeface="+mn-lt"/>
            </a:endParaRPr>
          </a:p>
          <a:p>
            <a:pPr marL="285750" indent="-285750">
              <a:lnSpc>
                <a:spcPct val="90000"/>
              </a:lnSpc>
              <a:spcBef>
                <a:spcPct val="0"/>
              </a:spcBef>
              <a:buFont typeface="Arial"/>
              <a:buChar char="•"/>
            </a:pPr>
            <a:r>
              <a:rPr lang="en-US" sz="2800" dirty="0">
                <a:ea typeface="+mn-lt"/>
                <a:cs typeface="+mn-lt"/>
              </a:rPr>
              <a:t>I felt...</a:t>
            </a:r>
            <a:endParaRPr lang="en-US" sz="2800" dirty="0">
              <a:solidFill>
                <a:srgbClr val="808080"/>
              </a:solidFill>
              <a:ea typeface="+mn-lt"/>
              <a:cs typeface="+mn-lt"/>
            </a:endParaRPr>
          </a:p>
          <a:p>
            <a:pPr marL="285750" indent="-285750">
              <a:lnSpc>
                <a:spcPct val="90000"/>
              </a:lnSpc>
              <a:spcBef>
                <a:spcPct val="0"/>
              </a:spcBef>
              <a:buFont typeface="Arial"/>
              <a:buChar char="•"/>
            </a:pPr>
            <a:r>
              <a:rPr lang="en-US" sz="2800" dirty="0">
                <a:ea typeface="+mn-lt"/>
                <a:cs typeface="+mn-lt"/>
              </a:rPr>
              <a:t>I </a:t>
            </a:r>
            <a:r>
              <a:rPr lang="en-US" sz="2800" dirty="0" err="1">
                <a:ea typeface="+mn-lt"/>
                <a:cs typeface="+mn-lt"/>
              </a:rPr>
              <a:t>realise</a:t>
            </a:r>
            <a:r>
              <a:rPr lang="en-US" sz="2800" dirty="0">
                <a:ea typeface="+mn-lt"/>
                <a:cs typeface="+mn-lt"/>
              </a:rPr>
              <a:t>...</a:t>
            </a:r>
            <a:endParaRPr lang="en-US" sz="2800" dirty="0">
              <a:solidFill>
                <a:srgbClr val="808080"/>
              </a:solidFill>
              <a:ea typeface="+mn-lt"/>
              <a:cs typeface="+mn-lt"/>
            </a:endParaRPr>
          </a:p>
          <a:p>
            <a:pPr marL="285750" indent="-285750">
              <a:lnSpc>
                <a:spcPct val="90000"/>
              </a:lnSpc>
              <a:spcBef>
                <a:spcPct val="0"/>
              </a:spcBef>
              <a:buFont typeface="Arial"/>
              <a:buChar char="•"/>
            </a:pPr>
            <a:r>
              <a:rPr lang="en-US" sz="2800" dirty="0">
                <a:ea typeface="+mn-lt"/>
                <a:cs typeface="+mn-lt"/>
              </a:rPr>
              <a:t>I have learnt...</a:t>
            </a:r>
            <a:endParaRPr lang="en-US" sz="2800" dirty="0">
              <a:solidFill>
                <a:srgbClr val="808080"/>
              </a:solidFill>
              <a:ea typeface="+mn-lt"/>
              <a:cs typeface="+mn-lt"/>
            </a:endParaRPr>
          </a:p>
          <a:p>
            <a:pPr marL="285750" indent="-285750">
              <a:lnSpc>
                <a:spcPct val="90000"/>
              </a:lnSpc>
              <a:spcBef>
                <a:spcPct val="0"/>
              </a:spcBef>
              <a:buFont typeface="Arial"/>
              <a:buChar char="•"/>
            </a:pPr>
            <a:r>
              <a:rPr lang="en-US" sz="2800" dirty="0">
                <a:solidFill>
                  <a:srgbClr val="1A1A1A"/>
                </a:solidFill>
                <a:ea typeface="+mn-lt"/>
                <a:cs typeface="+mn-lt"/>
              </a:rPr>
              <a:t>Some new insights are...</a:t>
            </a:r>
            <a:endParaRPr lang="en-US" sz="2800" dirty="0">
              <a:ea typeface="+mn-lt"/>
              <a:cs typeface="+mn-lt"/>
            </a:endParaRPr>
          </a:p>
          <a:p>
            <a:pPr marL="285750" indent="-285750">
              <a:lnSpc>
                <a:spcPct val="90000"/>
              </a:lnSpc>
              <a:spcBef>
                <a:spcPct val="0"/>
              </a:spcBef>
              <a:buFont typeface="Arial"/>
              <a:buChar char="•"/>
            </a:pPr>
            <a:r>
              <a:rPr lang="en-US" sz="2800" dirty="0">
                <a:solidFill>
                  <a:srgbClr val="1A1A1A"/>
                </a:solidFill>
                <a:ea typeface="+mn-lt"/>
                <a:cs typeface="+mn-lt"/>
              </a:rPr>
              <a:t>One perspective on this is...</a:t>
            </a:r>
            <a:endParaRPr lang="en-US" sz="2800" dirty="0">
              <a:ea typeface="+mn-lt"/>
              <a:cs typeface="+mn-lt"/>
            </a:endParaRPr>
          </a:p>
          <a:p>
            <a:pPr marL="285750" indent="-285750">
              <a:lnSpc>
                <a:spcPct val="90000"/>
              </a:lnSpc>
              <a:spcBef>
                <a:spcPct val="0"/>
              </a:spcBef>
              <a:buFont typeface="Arial"/>
              <a:buChar char="•"/>
            </a:pPr>
            <a:r>
              <a:rPr lang="en-US" sz="2800" dirty="0">
                <a:solidFill>
                  <a:srgbClr val="1A1A1A"/>
                </a:solidFill>
                <a:ea typeface="+mn-lt"/>
                <a:cs typeface="+mn-lt"/>
              </a:rPr>
              <a:t>This highlights...</a:t>
            </a:r>
            <a:endParaRPr lang="en-US" sz="2800" dirty="0">
              <a:ea typeface="+mn-lt"/>
              <a:cs typeface="+mn-lt"/>
            </a:endParaRPr>
          </a:p>
          <a:p>
            <a:pPr marL="285750" indent="-285750">
              <a:lnSpc>
                <a:spcPct val="90000"/>
              </a:lnSpc>
              <a:spcBef>
                <a:spcPct val="0"/>
              </a:spcBef>
              <a:buFont typeface="Arial"/>
              <a:buChar char="•"/>
            </a:pPr>
            <a:r>
              <a:rPr lang="en-US" sz="2800" dirty="0">
                <a:solidFill>
                  <a:srgbClr val="1A1A1A"/>
                </a:solidFill>
                <a:ea typeface="+mn-lt"/>
                <a:cs typeface="+mn-lt"/>
              </a:rPr>
              <a:t>If I was to do this again - I would do it differently by...</a:t>
            </a:r>
            <a:endParaRPr lang="en-GB" dirty="0"/>
          </a:p>
        </p:txBody>
      </p:sp>
    </p:spTree>
    <p:extLst>
      <p:ext uri="{BB962C8B-B14F-4D97-AF65-F5344CB8AC3E}">
        <p14:creationId xmlns:p14="http://schemas.microsoft.com/office/powerpoint/2010/main" val="34659920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49B20-C187-1D42-9996-F04DDC9F3DE9}"/>
              </a:ext>
            </a:extLst>
          </p:cNvPr>
          <p:cNvSpPr>
            <a:spLocks noGrp="1"/>
          </p:cNvSpPr>
          <p:nvPr>
            <p:ph type="title"/>
          </p:nvPr>
        </p:nvSpPr>
        <p:spPr>
          <a:xfrm>
            <a:off x="442823" y="178219"/>
            <a:ext cx="10515600" cy="779224"/>
          </a:xfrm>
        </p:spPr>
        <p:txBody>
          <a:bodyPr>
            <a:normAutofit fontScale="90000"/>
          </a:bodyPr>
          <a:lstStyle/>
          <a:p>
            <a:r>
              <a:rPr lang="en-GB" dirty="0" err="1">
                <a:solidFill>
                  <a:srgbClr val="FFFFFF"/>
                </a:solidFill>
                <a:latin typeface="Calibri Light"/>
              </a:rPr>
              <a:t>Enghreifftiau</a:t>
            </a:r>
            <a:r>
              <a:rPr lang="en-GB" dirty="0">
                <a:solidFill>
                  <a:srgbClr val="FFFFFF"/>
                </a:solidFill>
                <a:latin typeface="Calibri Light"/>
              </a:rPr>
              <a:t> </a:t>
            </a:r>
            <a:r>
              <a:rPr lang="en-GB" sz="4400" baseline="0" dirty="0">
                <a:solidFill>
                  <a:srgbClr val="FFFFFF"/>
                </a:solidFill>
                <a:latin typeface="Calibri Light"/>
              </a:rPr>
              <a:t>(</a:t>
            </a:r>
            <a:r>
              <a:rPr lang="en-GB" dirty="0">
                <a:solidFill>
                  <a:srgbClr val="FFFFFF"/>
                </a:solidFill>
                <a:latin typeface="Calibri Light"/>
              </a:rPr>
              <a:t>a </a:t>
            </a:r>
            <a:r>
              <a:rPr lang="en-GB" dirty="0" err="1">
                <a:solidFill>
                  <a:srgbClr val="FFFFFF"/>
                </a:solidFill>
                <a:latin typeface="Calibri Light"/>
              </a:rPr>
              <a:t>medrwch</a:t>
            </a:r>
            <a:r>
              <a:rPr lang="en-GB" dirty="0">
                <a:solidFill>
                  <a:srgbClr val="FFFFFF"/>
                </a:solidFill>
                <a:latin typeface="Calibri Light"/>
              </a:rPr>
              <a:t> </a:t>
            </a:r>
            <a:r>
              <a:rPr lang="en-GB" dirty="0" err="1">
                <a:solidFill>
                  <a:srgbClr val="FFFFFF"/>
                </a:solidFill>
                <a:latin typeface="Calibri Light"/>
              </a:rPr>
              <a:t>defnyddio</a:t>
            </a:r>
            <a:r>
              <a:rPr lang="en-GB" dirty="0">
                <a:solidFill>
                  <a:srgbClr val="FFFFFF"/>
                </a:solidFill>
                <a:latin typeface="Calibri Light"/>
              </a:rPr>
              <a:t> </a:t>
            </a:r>
            <a:r>
              <a:rPr lang="en-GB" dirty="0" err="1">
                <a:solidFill>
                  <a:srgbClr val="FFFFFF"/>
                </a:solidFill>
                <a:latin typeface="Calibri Light"/>
              </a:rPr>
              <a:t>rhai</a:t>
            </a:r>
            <a:r>
              <a:rPr lang="en-GB" dirty="0">
                <a:solidFill>
                  <a:srgbClr val="FFFFFF"/>
                </a:solidFill>
                <a:latin typeface="Calibri Light"/>
              </a:rPr>
              <a:t> </a:t>
            </a:r>
            <a:r>
              <a:rPr lang="en-GB" dirty="0" err="1">
                <a:solidFill>
                  <a:srgbClr val="FFFFFF"/>
                </a:solidFill>
                <a:latin typeface="Calibri Light"/>
              </a:rPr>
              <a:t>eich</a:t>
            </a:r>
            <a:r>
              <a:rPr lang="en-GB" dirty="0">
                <a:solidFill>
                  <a:srgbClr val="FFFFFF"/>
                </a:solidFill>
                <a:latin typeface="Calibri Light"/>
              </a:rPr>
              <a:t> </a:t>
            </a:r>
            <a:r>
              <a:rPr lang="en-GB" dirty="0" err="1">
                <a:solidFill>
                  <a:srgbClr val="FFFFFF"/>
                </a:solidFill>
                <a:latin typeface="Calibri Light"/>
              </a:rPr>
              <a:t>hun</a:t>
            </a:r>
            <a:r>
              <a:rPr lang="en-GB" sz="4400" baseline="0" dirty="0">
                <a:solidFill>
                  <a:srgbClr val="FFFFFF"/>
                </a:solidFill>
                <a:latin typeface="Calibri Light"/>
              </a:rPr>
              <a:t>)</a:t>
            </a:r>
            <a:r>
              <a:rPr lang="en-GB" sz="4400" dirty="0">
                <a:latin typeface="Calibri Light"/>
                <a:ea typeface="Calibri Light"/>
                <a:cs typeface="Calibri Light"/>
              </a:rPr>
              <a:t>​</a:t>
            </a:r>
            <a:endParaRPr lang="en-US" dirty="0"/>
          </a:p>
        </p:txBody>
      </p:sp>
      <p:sp>
        <p:nvSpPr>
          <p:cNvPr id="3" name="Content Placeholder 2">
            <a:extLst>
              <a:ext uri="{FF2B5EF4-FFF2-40B4-BE49-F238E27FC236}">
                <a16:creationId xmlns:a16="http://schemas.microsoft.com/office/drawing/2014/main" id="{C42535CC-33A8-654A-BD80-D4EDD1C7F678}"/>
              </a:ext>
            </a:extLst>
          </p:cNvPr>
          <p:cNvSpPr>
            <a:spLocks noGrp="1"/>
          </p:cNvSpPr>
          <p:nvPr>
            <p:ph sz="half" idx="1"/>
          </p:nvPr>
        </p:nvSpPr>
        <p:spPr>
          <a:xfrm>
            <a:off x="144026" y="1329606"/>
            <a:ext cx="5602603" cy="4351338"/>
          </a:xfrm>
        </p:spPr>
        <p:txBody>
          <a:bodyPr vert="horz" lIns="91440" tIns="45720" rIns="91440" bIns="45720" rtlCol="0" anchor="t">
            <a:normAutofit fontScale="92500"/>
          </a:bodyPr>
          <a:lstStyle/>
          <a:p>
            <a:pPr marL="171450" lvl="0" indent="-171450" algn="just" rtl="0"/>
            <a:r>
              <a:rPr lang="en-GB" sz="2200" err="1">
                <a:latin typeface="Arial"/>
                <a:ea typeface="Arial"/>
                <a:cs typeface="Arial"/>
              </a:rPr>
              <a:t>Oedi</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Ymgymryd</a:t>
            </a:r>
            <a:r>
              <a:rPr lang="en-GB" sz="2200" dirty="0">
                <a:latin typeface="Arial"/>
                <a:ea typeface="Arial"/>
                <a:cs typeface="Arial"/>
              </a:rPr>
              <a:t> â </a:t>
            </a:r>
            <a:r>
              <a:rPr lang="en-GB" sz="2200" err="1">
                <a:latin typeface="Arial"/>
                <a:ea typeface="Arial"/>
                <a:cs typeface="Arial"/>
              </a:rPr>
              <a:t>gormod</a:t>
            </a:r>
            <a:r>
              <a:rPr lang="en-GB" sz="2200" dirty="0">
                <a:latin typeface="Arial"/>
                <a:ea typeface="Arial"/>
                <a:cs typeface="Arial"/>
              </a:rPr>
              <a:t> o </a:t>
            </a:r>
            <a:r>
              <a:rPr lang="en-GB" sz="2200" err="1">
                <a:latin typeface="Arial"/>
                <a:ea typeface="Arial"/>
                <a:cs typeface="Arial"/>
              </a:rPr>
              <a:t>bethau</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Perffeithiwch</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Syndrom</a:t>
            </a:r>
            <a:r>
              <a:rPr lang="en-GB" sz="2200" dirty="0">
                <a:latin typeface="Arial"/>
                <a:ea typeface="Arial"/>
                <a:cs typeface="Arial"/>
              </a:rPr>
              <a:t> </a:t>
            </a:r>
            <a:r>
              <a:rPr lang="en-GB" sz="2200" err="1">
                <a:latin typeface="Arial"/>
                <a:ea typeface="Arial"/>
                <a:cs typeface="Arial"/>
              </a:rPr>
              <a:t>Twyllwr</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Ynysu</a:t>
            </a:r>
            <a:r>
              <a:rPr lang="en-GB" sz="2200" dirty="0">
                <a:latin typeface="Arial"/>
                <a:ea typeface="Arial"/>
                <a:cs typeface="Arial"/>
              </a:rPr>
              <a:t> </a:t>
            </a:r>
            <a:r>
              <a:rPr lang="en-GB" sz="2200" err="1">
                <a:latin typeface="Arial"/>
                <a:ea typeface="Arial"/>
                <a:cs typeface="Arial"/>
              </a:rPr>
              <a:t>wrth</a:t>
            </a:r>
            <a:r>
              <a:rPr lang="en-GB" sz="2200" dirty="0">
                <a:latin typeface="Arial"/>
                <a:ea typeface="Arial"/>
                <a:cs typeface="Arial"/>
              </a:rPr>
              <a:t> </a:t>
            </a:r>
            <a:r>
              <a:rPr lang="en-GB" sz="2200" err="1">
                <a:latin typeface="Arial"/>
                <a:ea typeface="Arial"/>
                <a:cs typeface="Arial"/>
              </a:rPr>
              <a:t>ddysgu</a:t>
            </a:r>
            <a:r>
              <a:rPr lang="en-GB" sz="2200" dirty="0">
                <a:latin typeface="Arial"/>
                <a:ea typeface="Arial"/>
                <a:cs typeface="Arial"/>
              </a:rPr>
              <a:t> </a:t>
            </a:r>
            <a:r>
              <a:rPr lang="en-GB" sz="2200" err="1">
                <a:latin typeface="Arial"/>
                <a:ea typeface="Arial"/>
                <a:cs typeface="Arial"/>
              </a:rPr>
              <a:t>ar-lein</a:t>
            </a:r>
            <a:r>
              <a:rPr lang="en-GB" sz="2200" dirty="0">
                <a:latin typeface="Arial"/>
                <a:ea typeface="Arial"/>
                <a:cs typeface="Arial"/>
              </a:rPr>
              <a:t>  </a:t>
            </a:r>
          </a:p>
          <a:p>
            <a:pPr marL="228600" lvl="0" indent="-228600" algn="just" rtl="0">
              <a:buFont typeface="Arial"/>
              <a:buChar char="•"/>
            </a:pPr>
            <a:r>
              <a:rPr lang="en-GB" sz="2200" err="1">
                <a:latin typeface="Arial"/>
                <a:ea typeface="Arial"/>
                <a:cs typeface="Arial"/>
              </a:rPr>
              <a:t>Ymdrech</a:t>
            </a:r>
            <a:r>
              <a:rPr lang="en-GB" sz="2200" dirty="0">
                <a:latin typeface="Arial"/>
                <a:ea typeface="Arial"/>
                <a:cs typeface="Arial"/>
              </a:rPr>
              <a:t> ac </a:t>
            </a:r>
            <a:r>
              <a:rPr lang="en-GB" sz="2200" err="1">
                <a:latin typeface="Arial"/>
                <a:ea typeface="Arial"/>
                <a:cs typeface="Arial"/>
              </a:rPr>
              <a:t>ansawdd</a:t>
            </a:r>
            <a:r>
              <a:rPr lang="en-GB" sz="2200" dirty="0">
                <a:latin typeface="Arial"/>
                <a:ea typeface="Arial"/>
                <a:cs typeface="Arial"/>
              </a:rPr>
              <a:t> </a:t>
            </a:r>
            <a:r>
              <a:rPr lang="en-GB" sz="2200" err="1">
                <a:latin typeface="Arial"/>
                <a:ea typeface="Arial"/>
                <a:cs typeface="Arial"/>
              </a:rPr>
              <a:t>gwaith</a:t>
            </a:r>
            <a:r>
              <a:rPr lang="en-GB" sz="2200" dirty="0">
                <a:latin typeface="Arial"/>
                <a:ea typeface="Arial"/>
                <a:cs typeface="Arial"/>
              </a:rPr>
              <a:t> </a:t>
            </a:r>
            <a:r>
              <a:rPr lang="en-GB" sz="2200" err="1">
                <a:latin typeface="Arial"/>
                <a:ea typeface="Arial"/>
                <a:cs typeface="Arial"/>
              </a:rPr>
              <a:t>cyffredinol</a:t>
            </a:r>
            <a:r>
              <a:rPr lang="en-GB" sz="2200" dirty="0">
                <a:latin typeface="Arial"/>
                <a:ea typeface="Arial"/>
                <a:cs typeface="Arial"/>
              </a:rPr>
              <a:t>  </a:t>
            </a:r>
          </a:p>
          <a:p>
            <a:pPr algn="just">
              <a:lnSpc>
                <a:spcPct val="100000"/>
              </a:lnSpc>
              <a:spcBef>
                <a:spcPts val="0"/>
              </a:spcBef>
              <a:buFont typeface="Arial,Sans-Serif"/>
            </a:pPr>
            <a:r>
              <a:rPr lang="en-GB" sz="2200" err="1">
                <a:solidFill>
                  <a:srgbClr val="000000"/>
                </a:solidFill>
                <a:latin typeface="Arial"/>
                <a:cs typeface="Arial"/>
              </a:rPr>
              <a:t>Materion</a:t>
            </a:r>
            <a:r>
              <a:rPr lang="en-GB" sz="2200" dirty="0">
                <a:solidFill>
                  <a:srgbClr val="000000"/>
                </a:solidFill>
                <a:latin typeface="Arial"/>
                <a:cs typeface="Arial"/>
              </a:rPr>
              <a:t> </a:t>
            </a:r>
            <a:r>
              <a:rPr lang="en-GB" sz="2200" err="1">
                <a:solidFill>
                  <a:srgbClr val="000000"/>
                </a:solidFill>
                <a:latin typeface="Arial"/>
                <a:cs typeface="Arial"/>
              </a:rPr>
              <a:t>cyhyrol</a:t>
            </a:r>
            <a:r>
              <a:rPr lang="en-GB" sz="2200" dirty="0">
                <a:solidFill>
                  <a:srgbClr val="000000"/>
                </a:solidFill>
                <a:latin typeface="Arial"/>
                <a:cs typeface="Arial"/>
              </a:rPr>
              <a:t> </a:t>
            </a:r>
            <a:r>
              <a:rPr lang="en-GB" sz="2200" err="1">
                <a:solidFill>
                  <a:srgbClr val="000000"/>
                </a:solidFill>
                <a:latin typeface="Arial"/>
                <a:cs typeface="Arial"/>
              </a:rPr>
              <a:t>sy'n</a:t>
            </a:r>
            <a:r>
              <a:rPr lang="en-GB" sz="2200" dirty="0">
                <a:solidFill>
                  <a:srgbClr val="000000"/>
                </a:solidFill>
                <a:latin typeface="Arial"/>
                <a:cs typeface="Arial"/>
              </a:rPr>
              <a:t> </a:t>
            </a:r>
            <a:r>
              <a:rPr lang="en-GB" sz="2200" err="1">
                <a:solidFill>
                  <a:srgbClr val="000000"/>
                </a:solidFill>
                <a:latin typeface="Arial"/>
                <a:cs typeface="Arial"/>
              </a:rPr>
              <a:t>gysylltiedig</a:t>
            </a:r>
            <a:r>
              <a:rPr lang="en-GB" sz="2200" dirty="0">
                <a:solidFill>
                  <a:srgbClr val="000000"/>
                </a:solidFill>
                <a:latin typeface="Arial"/>
                <a:cs typeface="Arial"/>
              </a:rPr>
              <a:t> â </a:t>
            </a:r>
            <a:r>
              <a:rPr lang="en-GB" sz="2200" err="1">
                <a:solidFill>
                  <a:srgbClr val="000000"/>
                </a:solidFill>
                <a:latin typeface="Arial"/>
                <a:cs typeface="Arial"/>
              </a:rPr>
              <a:t>desg</a:t>
            </a:r>
            <a:r>
              <a:rPr lang="en-GB" sz="2200" dirty="0">
                <a:solidFill>
                  <a:srgbClr val="000000"/>
                </a:solidFill>
                <a:latin typeface="Arial"/>
                <a:cs typeface="Arial"/>
              </a:rPr>
              <a:t>  </a:t>
            </a:r>
            <a:r>
              <a:rPr lang="en-US" sz="2200" dirty="0">
                <a:solidFill>
                  <a:srgbClr val="808080"/>
                </a:solidFill>
                <a:latin typeface="Arial"/>
                <a:cs typeface="Arial"/>
              </a:rPr>
              <a:t> </a:t>
            </a:r>
            <a:endParaRPr lang="en-US" sz="2200">
              <a:solidFill>
                <a:srgbClr val="000000"/>
              </a:solidFill>
              <a:latin typeface="Arial"/>
              <a:cs typeface="Arial"/>
            </a:endParaRPr>
          </a:p>
          <a:p>
            <a:pPr algn="just">
              <a:lnSpc>
                <a:spcPct val="100000"/>
              </a:lnSpc>
              <a:spcBef>
                <a:spcPts val="0"/>
              </a:spcBef>
              <a:buFont typeface="Arial,Sans-Serif"/>
            </a:pPr>
            <a:r>
              <a:rPr lang="en-GB" sz="2200" dirty="0" err="1">
                <a:solidFill>
                  <a:srgbClr val="000000"/>
                </a:solidFill>
                <a:latin typeface="Arial"/>
                <a:cs typeface="Arial"/>
              </a:rPr>
              <a:t>Straen</a:t>
            </a:r>
            <a:r>
              <a:rPr lang="en-GB" sz="2200" dirty="0">
                <a:solidFill>
                  <a:srgbClr val="000000"/>
                </a:solidFill>
                <a:latin typeface="Arial"/>
                <a:cs typeface="Arial"/>
              </a:rPr>
              <a:t>/</a:t>
            </a:r>
            <a:r>
              <a:rPr lang="en-GB" sz="2200" dirty="0" err="1">
                <a:solidFill>
                  <a:srgbClr val="000000"/>
                </a:solidFill>
                <a:latin typeface="Arial"/>
                <a:cs typeface="Arial"/>
              </a:rPr>
              <a:t>pryder</a:t>
            </a:r>
            <a:r>
              <a:rPr lang="en-GB" sz="2200" dirty="0">
                <a:solidFill>
                  <a:srgbClr val="000000"/>
                </a:solidFill>
                <a:latin typeface="Arial"/>
                <a:cs typeface="Arial"/>
              </a:rPr>
              <a:t> </a:t>
            </a:r>
            <a:r>
              <a:rPr lang="en-GB" sz="2200" dirty="0" err="1">
                <a:solidFill>
                  <a:srgbClr val="000000"/>
                </a:solidFill>
                <a:latin typeface="Arial"/>
                <a:cs typeface="Arial"/>
              </a:rPr>
              <a:t>sy'n</a:t>
            </a:r>
            <a:r>
              <a:rPr lang="en-GB" sz="2200" dirty="0">
                <a:solidFill>
                  <a:srgbClr val="000000"/>
                </a:solidFill>
                <a:latin typeface="Arial"/>
                <a:cs typeface="Arial"/>
              </a:rPr>
              <a:t> </a:t>
            </a:r>
            <a:r>
              <a:rPr lang="en-GB" sz="2200" dirty="0" err="1">
                <a:solidFill>
                  <a:srgbClr val="000000"/>
                </a:solidFill>
                <a:latin typeface="Arial"/>
                <a:cs typeface="Arial"/>
              </a:rPr>
              <a:t>gysylltiedig</a:t>
            </a:r>
            <a:r>
              <a:rPr lang="en-GB" sz="2200" dirty="0">
                <a:solidFill>
                  <a:srgbClr val="000000"/>
                </a:solidFill>
                <a:latin typeface="Arial"/>
                <a:cs typeface="Arial"/>
              </a:rPr>
              <a:t> â </a:t>
            </a:r>
            <a:r>
              <a:rPr lang="en-GB" sz="2200" dirty="0" err="1">
                <a:solidFill>
                  <a:srgbClr val="000000"/>
                </a:solidFill>
                <a:latin typeface="Arial"/>
                <a:cs typeface="Arial"/>
              </a:rPr>
              <a:t>gwaith</a:t>
            </a:r>
            <a:r>
              <a:rPr lang="en-GB" sz="2200" dirty="0">
                <a:solidFill>
                  <a:srgbClr val="000000"/>
                </a:solidFill>
                <a:latin typeface="Arial"/>
                <a:cs typeface="Arial"/>
              </a:rPr>
              <a:t>/</a:t>
            </a:r>
            <a:r>
              <a:rPr lang="en-GB" sz="2200" dirty="0" err="1">
                <a:solidFill>
                  <a:srgbClr val="000000"/>
                </a:solidFill>
                <a:latin typeface="Arial"/>
                <a:cs typeface="Arial"/>
              </a:rPr>
              <a:t>gradd</a:t>
            </a:r>
            <a:r>
              <a:rPr lang="en-US" sz="2200" dirty="0">
                <a:solidFill>
                  <a:srgbClr val="808080"/>
                </a:solidFill>
                <a:latin typeface="Arial"/>
                <a:cs typeface="Arial"/>
              </a:rPr>
              <a:t> </a:t>
            </a:r>
            <a:endParaRPr lang="en-US" sz="2200" dirty="0">
              <a:solidFill>
                <a:srgbClr val="000000"/>
              </a:solidFill>
              <a:latin typeface="Arial"/>
              <a:cs typeface="Arial"/>
            </a:endParaRPr>
          </a:p>
          <a:p>
            <a:pPr algn="just">
              <a:lnSpc>
                <a:spcPct val="100000"/>
              </a:lnSpc>
              <a:spcBef>
                <a:spcPts val="0"/>
              </a:spcBef>
              <a:buFont typeface="Arial,Sans-Serif"/>
            </a:pPr>
            <a:r>
              <a:rPr lang="en-GB" sz="2200" dirty="0">
                <a:solidFill>
                  <a:srgbClr val="000000"/>
                </a:solidFill>
                <a:latin typeface="Arial"/>
                <a:cs typeface="Arial"/>
              </a:rPr>
              <a:t>Blinder </a:t>
            </a:r>
            <a:r>
              <a:rPr lang="en-GB" sz="2200" err="1">
                <a:solidFill>
                  <a:srgbClr val="000000"/>
                </a:solidFill>
                <a:latin typeface="Arial"/>
                <a:cs typeface="Arial"/>
              </a:rPr>
              <a:t>meddyliol</a:t>
            </a:r>
            <a:r>
              <a:rPr lang="en-GB" sz="2200" dirty="0">
                <a:solidFill>
                  <a:srgbClr val="000000"/>
                </a:solidFill>
                <a:latin typeface="Arial"/>
                <a:cs typeface="Arial"/>
              </a:rPr>
              <a:t>  </a:t>
            </a:r>
            <a:r>
              <a:rPr lang="en-US" sz="2200" dirty="0">
                <a:solidFill>
                  <a:srgbClr val="808080"/>
                </a:solidFill>
                <a:latin typeface="Arial"/>
                <a:cs typeface="Arial"/>
              </a:rPr>
              <a:t> </a:t>
            </a:r>
            <a:endParaRPr lang="en-US" sz="2200">
              <a:solidFill>
                <a:srgbClr val="000000"/>
              </a:solidFill>
              <a:latin typeface="Arial"/>
              <a:cs typeface="Arial"/>
            </a:endParaRPr>
          </a:p>
          <a:p>
            <a:pPr algn="just">
              <a:lnSpc>
                <a:spcPct val="100000"/>
              </a:lnSpc>
              <a:spcBef>
                <a:spcPts val="0"/>
              </a:spcBef>
              <a:buFont typeface="Arial,Sans-Serif"/>
            </a:pPr>
            <a:r>
              <a:rPr lang="en-GB" sz="2200" dirty="0">
                <a:solidFill>
                  <a:srgbClr val="000000"/>
                </a:solidFill>
                <a:latin typeface="Arial"/>
                <a:cs typeface="Arial"/>
              </a:rPr>
              <a:t>I </a:t>
            </a:r>
            <a:r>
              <a:rPr lang="en-GB" sz="2200" dirty="0" err="1">
                <a:solidFill>
                  <a:srgbClr val="000000"/>
                </a:solidFill>
                <a:latin typeface="Arial"/>
                <a:cs typeface="Arial"/>
              </a:rPr>
              <a:t>fod</a:t>
            </a:r>
            <a:r>
              <a:rPr lang="en-GB" sz="2200" dirty="0">
                <a:solidFill>
                  <a:srgbClr val="000000"/>
                </a:solidFill>
                <a:latin typeface="Arial"/>
                <a:cs typeface="Arial"/>
              </a:rPr>
              <a:t> </a:t>
            </a:r>
            <a:r>
              <a:rPr lang="en-GB" sz="2200" dirty="0" err="1">
                <a:solidFill>
                  <a:srgbClr val="000000"/>
                </a:solidFill>
                <a:latin typeface="Arial"/>
                <a:cs typeface="Arial"/>
              </a:rPr>
              <a:t>yn</a:t>
            </a:r>
            <a:r>
              <a:rPr lang="en-GB" sz="2200" dirty="0">
                <a:solidFill>
                  <a:srgbClr val="000000"/>
                </a:solidFill>
                <a:latin typeface="Arial"/>
                <a:cs typeface="Arial"/>
              </a:rPr>
              <a:t> </a:t>
            </a:r>
            <a:r>
              <a:rPr lang="en-GB" sz="2200" dirty="0" err="1">
                <a:solidFill>
                  <a:srgbClr val="000000"/>
                </a:solidFill>
                <a:latin typeface="Arial"/>
                <a:cs typeface="Arial"/>
              </a:rPr>
              <a:t>fwy</a:t>
            </a:r>
            <a:r>
              <a:rPr lang="en-GB" sz="2200" dirty="0">
                <a:solidFill>
                  <a:srgbClr val="000000"/>
                </a:solidFill>
                <a:latin typeface="Arial"/>
                <a:cs typeface="Arial"/>
              </a:rPr>
              <a:t> </a:t>
            </a:r>
            <a:r>
              <a:rPr lang="en-GB" sz="2200" dirty="0" err="1">
                <a:solidFill>
                  <a:srgbClr val="000000"/>
                </a:solidFill>
                <a:latin typeface="Arial"/>
                <a:cs typeface="Arial"/>
              </a:rPr>
              <a:t>myfyriol</a:t>
            </a:r>
            <a:r>
              <a:rPr lang="en-GB" sz="2200" dirty="0">
                <a:solidFill>
                  <a:srgbClr val="000000"/>
                </a:solidFill>
                <a:latin typeface="Arial"/>
                <a:cs typeface="Arial"/>
              </a:rPr>
              <a:t> am y </a:t>
            </a:r>
            <a:r>
              <a:rPr lang="en-GB" sz="2200" dirty="0" err="1">
                <a:solidFill>
                  <a:srgbClr val="000000"/>
                </a:solidFill>
                <a:latin typeface="Arial"/>
                <a:cs typeface="Arial"/>
              </a:rPr>
              <a:t>dysgu</a:t>
            </a:r>
            <a:r>
              <a:rPr lang="en-GB" sz="2200" dirty="0">
                <a:solidFill>
                  <a:srgbClr val="000000"/>
                </a:solidFill>
                <a:latin typeface="Arial"/>
                <a:cs typeface="Arial"/>
              </a:rPr>
              <a:t> a </a:t>
            </a:r>
            <a:r>
              <a:rPr lang="en-GB" sz="2200" dirty="0" err="1">
                <a:solidFill>
                  <a:srgbClr val="000000"/>
                </a:solidFill>
                <a:latin typeface="Arial"/>
                <a:cs typeface="Arial"/>
              </a:rPr>
              <a:t>thasgiau</a:t>
            </a:r>
            <a:r>
              <a:rPr lang="en-GB" sz="2200" dirty="0">
                <a:solidFill>
                  <a:srgbClr val="000000"/>
                </a:solidFill>
                <a:latin typeface="Arial"/>
                <a:cs typeface="Arial"/>
              </a:rPr>
              <a:t> </a:t>
            </a:r>
          </a:p>
          <a:p>
            <a:pPr marL="0" indent="0" algn="just">
              <a:lnSpc>
                <a:spcPct val="100000"/>
              </a:lnSpc>
              <a:spcBef>
                <a:spcPts val="0"/>
              </a:spcBef>
              <a:buNone/>
            </a:pPr>
            <a:r>
              <a:rPr lang="en-GB" sz="2200" dirty="0" err="1">
                <a:solidFill>
                  <a:srgbClr val="000000"/>
                </a:solidFill>
                <a:latin typeface="Arial"/>
                <a:cs typeface="Arial"/>
              </a:rPr>
              <a:t>asesu</a:t>
            </a:r>
            <a:r>
              <a:rPr lang="en-GB" sz="2200" dirty="0">
                <a:solidFill>
                  <a:srgbClr val="000000"/>
                </a:solidFill>
                <a:latin typeface="Arial"/>
                <a:cs typeface="Arial"/>
              </a:rPr>
              <a:t> </a:t>
            </a:r>
            <a:r>
              <a:rPr lang="en-US" sz="2200" dirty="0">
                <a:solidFill>
                  <a:srgbClr val="808080"/>
                </a:solidFill>
                <a:latin typeface="Arial"/>
                <a:cs typeface="Arial"/>
              </a:rPr>
              <a:t> </a:t>
            </a:r>
            <a:endParaRPr lang="en-GB" sz="2200" dirty="0">
              <a:latin typeface="Arial"/>
              <a:cs typeface="Arial"/>
            </a:endParaRPr>
          </a:p>
        </p:txBody>
      </p:sp>
      <p:sp>
        <p:nvSpPr>
          <p:cNvPr id="4" name="Content Placeholder 3">
            <a:extLst>
              <a:ext uri="{FF2B5EF4-FFF2-40B4-BE49-F238E27FC236}">
                <a16:creationId xmlns:a16="http://schemas.microsoft.com/office/drawing/2014/main" id="{AAF0A3E3-F1B1-4646-87C6-A3A03D3E153C}"/>
              </a:ext>
            </a:extLst>
          </p:cNvPr>
          <p:cNvSpPr>
            <a:spLocks noGrp="1"/>
          </p:cNvSpPr>
          <p:nvPr>
            <p:ph sz="half" idx="2"/>
          </p:nvPr>
        </p:nvSpPr>
        <p:spPr>
          <a:xfrm>
            <a:off x="6790426" y="1329606"/>
            <a:ext cx="5181600" cy="4351338"/>
          </a:xfrm>
        </p:spPr>
        <p:txBody>
          <a:bodyPr vert="horz" lIns="91440" tIns="45720" rIns="91440" bIns="45720" rtlCol="0" anchor="t">
            <a:normAutofit fontScale="92500"/>
          </a:bodyPr>
          <a:lstStyle/>
          <a:p>
            <a:r>
              <a:rPr lang="en-GB" sz="2200" dirty="0">
                <a:latin typeface="Arial"/>
                <a:cs typeface="Arial"/>
              </a:rPr>
              <a:t>Procrastination</a:t>
            </a:r>
            <a:endParaRPr lang="en-US" sz="2200" dirty="0">
              <a:solidFill>
                <a:srgbClr val="808080"/>
              </a:solidFill>
              <a:latin typeface="Arial"/>
              <a:cs typeface="Arial"/>
            </a:endParaRPr>
          </a:p>
          <a:p>
            <a:r>
              <a:rPr lang="en-GB" sz="2200" dirty="0">
                <a:latin typeface="Arial"/>
                <a:cs typeface="Arial"/>
              </a:rPr>
              <a:t>Taking on too much</a:t>
            </a:r>
            <a:endParaRPr lang="en-US" sz="2200" dirty="0">
              <a:solidFill>
                <a:srgbClr val="808080"/>
              </a:solidFill>
              <a:latin typeface="Arial"/>
              <a:cs typeface="Arial"/>
            </a:endParaRPr>
          </a:p>
          <a:p>
            <a:r>
              <a:rPr lang="en-GB" sz="2200" dirty="0">
                <a:latin typeface="Arial"/>
                <a:cs typeface="Arial"/>
              </a:rPr>
              <a:t>Perfectionism</a:t>
            </a:r>
            <a:endParaRPr lang="en-US" sz="2200" dirty="0">
              <a:solidFill>
                <a:srgbClr val="808080"/>
              </a:solidFill>
              <a:latin typeface="Arial"/>
              <a:cs typeface="Arial"/>
            </a:endParaRPr>
          </a:p>
          <a:p>
            <a:r>
              <a:rPr lang="en-GB" sz="2200" dirty="0">
                <a:latin typeface="Arial"/>
                <a:cs typeface="Arial"/>
              </a:rPr>
              <a:t>Imposter Thoughts</a:t>
            </a:r>
            <a:endParaRPr lang="en-US" sz="2200" dirty="0">
              <a:solidFill>
                <a:srgbClr val="808080"/>
              </a:solidFill>
              <a:latin typeface="Arial"/>
              <a:cs typeface="Arial"/>
            </a:endParaRPr>
          </a:p>
          <a:p>
            <a:r>
              <a:rPr lang="en-GB" sz="2200" dirty="0">
                <a:latin typeface="Arial"/>
                <a:cs typeface="Arial"/>
              </a:rPr>
              <a:t>Isolation in online learning</a:t>
            </a:r>
            <a:endParaRPr lang="en-US" sz="2200" dirty="0">
              <a:solidFill>
                <a:srgbClr val="808080"/>
              </a:solidFill>
              <a:latin typeface="Arial"/>
              <a:cs typeface="Arial"/>
            </a:endParaRPr>
          </a:p>
          <a:p>
            <a:r>
              <a:rPr lang="en-GB" sz="2200" dirty="0">
                <a:latin typeface="Arial"/>
                <a:cs typeface="Arial"/>
              </a:rPr>
              <a:t>General work effort and quality</a:t>
            </a:r>
            <a:endParaRPr lang="en-US" sz="2200" dirty="0">
              <a:solidFill>
                <a:srgbClr val="808080"/>
              </a:solidFill>
              <a:latin typeface="Arial"/>
              <a:cs typeface="Arial"/>
            </a:endParaRPr>
          </a:p>
          <a:p>
            <a:r>
              <a:rPr lang="en-GB" sz="2200" dirty="0">
                <a:latin typeface="Arial"/>
                <a:cs typeface="Arial"/>
              </a:rPr>
              <a:t>Desk related muscular issues</a:t>
            </a:r>
            <a:endParaRPr lang="en-US" sz="2200" dirty="0">
              <a:solidFill>
                <a:srgbClr val="808080"/>
              </a:solidFill>
              <a:latin typeface="Arial"/>
              <a:cs typeface="Arial"/>
            </a:endParaRPr>
          </a:p>
          <a:p>
            <a:r>
              <a:rPr lang="en-GB" sz="2200" dirty="0">
                <a:latin typeface="Arial"/>
                <a:cs typeface="Arial"/>
              </a:rPr>
              <a:t>Work/degree related stress/ anxiety</a:t>
            </a:r>
            <a:endParaRPr lang="en-US" sz="2200" dirty="0">
              <a:solidFill>
                <a:srgbClr val="808080"/>
              </a:solidFill>
              <a:latin typeface="Arial"/>
              <a:cs typeface="Arial"/>
            </a:endParaRPr>
          </a:p>
          <a:p>
            <a:r>
              <a:rPr lang="en-GB" sz="2200" dirty="0">
                <a:latin typeface="Arial"/>
                <a:cs typeface="Arial"/>
              </a:rPr>
              <a:t>Mental fatigue</a:t>
            </a:r>
            <a:endParaRPr lang="en-US" sz="2200" dirty="0">
              <a:solidFill>
                <a:srgbClr val="808080"/>
              </a:solidFill>
              <a:latin typeface="Arial"/>
              <a:cs typeface="Arial"/>
            </a:endParaRPr>
          </a:p>
          <a:p>
            <a:r>
              <a:rPr lang="en-GB" sz="2200" dirty="0">
                <a:latin typeface="Arial"/>
                <a:cs typeface="Arial"/>
              </a:rPr>
              <a:t>Being more reflective about learning and assessment tasks</a:t>
            </a:r>
            <a:endParaRPr lang="en-US" dirty="0"/>
          </a:p>
        </p:txBody>
      </p:sp>
    </p:spTree>
    <p:extLst>
      <p:ext uri="{BB962C8B-B14F-4D97-AF65-F5344CB8AC3E}">
        <p14:creationId xmlns:p14="http://schemas.microsoft.com/office/powerpoint/2010/main" val="38857460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B42C61-4AB7-584A-BDB4-F0866E6834AF}"/>
              </a:ext>
            </a:extLst>
          </p:cNvPr>
          <p:cNvSpPr txBox="1"/>
          <p:nvPr/>
        </p:nvSpPr>
        <p:spPr>
          <a:xfrm>
            <a:off x="1507959" y="1874838"/>
            <a:ext cx="10684041" cy="4247317"/>
          </a:xfrm>
          <a:prstGeom prst="rect">
            <a:avLst/>
          </a:prstGeom>
          <a:noFill/>
        </p:spPr>
        <p:txBody>
          <a:bodyPr wrap="square">
            <a:spAutoFit/>
          </a:bodyPr>
          <a:lstStyle/>
          <a:p>
            <a:pPr algn="ctr"/>
            <a:r>
              <a:rPr lang="en-GB" sz="5400" b="1" dirty="0">
                <a:solidFill>
                  <a:schemeClr val="bg1"/>
                </a:solidFill>
              </a:rPr>
              <a:t>Learning in the digital era</a:t>
            </a:r>
            <a:br>
              <a:rPr lang="en-GB" sz="5400" b="1" dirty="0">
                <a:solidFill>
                  <a:schemeClr val="bg1"/>
                </a:solidFill>
              </a:rPr>
            </a:br>
            <a:r>
              <a:rPr lang="en-GB" sz="5400" b="1" dirty="0" err="1">
                <a:solidFill>
                  <a:schemeClr val="bg1"/>
                </a:solidFill>
              </a:rPr>
              <a:t>Dysgu</a:t>
            </a:r>
            <a:r>
              <a:rPr lang="en-GB" sz="5400" b="1" dirty="0">
                <a:solidFill>
                  <a:schemeClr val="bg1"/>
                </a:solidFill>
              </a:rPr>
              <a:t> </a:t>
            </a:r>
            <a:r>
              <a:rPr lang="en-GB" sz="5400" b="1" dirty="0" err="1">
                <a:solidFill>
                  <a:schemeClr val="bg1"/>
                </a:solidFill>
              </a:rPr>
              <a:t>yn</a:t>
            </a:r>
            <a:r>
              <a:rPr lang="en-GB" sz="5400" b="1" dirty="0">
                <a:solidFill>
                  <a:schemeClr val="bg1"/>
                </a:solidFill>
              </a:rPr>
              <a:t> </a:t>
            </a:r>
            <a:r>
              <a:rPr lang="en-GB" sz="5400" b="1" dirty="0" err="1">
                <a:solidFill>
                  <a:schemeClr val="bg1"/>
                </a:solidFill>
              </a:rPr>
              <a:t>yr</a:t>
            </a:r>
            <a:r>
              <a:rPr lang="en-GB" sz="5400" b="1" dirty="0">
                <a:solidFill>
                  <a:schemeClr val="bg1"/>
                </a:solidFill>
              </a:rPr>
              <a:t> </a:t>
            </a:r>
            <a:r>
              <a:rPr lang="en-GB" sz="5400" b="1" dirty="0" err="1">
                <a:solidFill>
                  <a:schemeClr val="bg1"/>
                </a:solidFill>
              </a:rPr>
              <a:t>oes</a:t>
            </a:r>
            <a:r>
              <a:rPr lang="en-GB" sz="5400" b="1" dirty="0">
                <a:solidFill>
                  <a:schemeClr val="bg1"/>
                </a:solidFill>
              </a:rPr>
              <a:t> </a:t>
            </a:r>
            <a:r>
              <a:rPr lang="en-GB" sz="5400" b="1" dirty="0" err="1">
                <a:solidFill>
                  <a:schemeClr val="bg1"/>
                </a:solidFill>
              </a:rPr>
              <a:t>digidol</a:t>
            </a:r>
            <a:br>
              <a:rPr lang="en-GB" sz="5400" b="1" dirty="0">
                <a:solidFill>
                  <a:schemeClr val="bg1"/>
                </a:solidFill>
              </a:rPr>
            </a:br>
            <a:br>
              <a:rPr lang="en-GB" sz="5400" b="1" dirty="0">
                <a:solidFill>
                  <a:schemeClr val="bg1"/>
                </a:solidFill>
              </a:rPr>
            </a:br>
            <a:r>
              <a:rPr lang="en-GB" sz="5400" b="1" dirty="0">
                <a:solidFill>
                  <a:schemeClr val="bg1"/>
                </a:solidFill>
              </a:rPr>
              <a:t>Level / </a:t>
            </a:r>
            <a:r>
              <a:rPr lang="en-GB" sz="5400" b="1" dirty="0" err="1">
                <a:solidFill>
                  <a:schemeClr val="bg1"/>
                </a:solidFill>
              </a:rPr>
              <a:t>Lefel</a:t>
            </a:r>
            <a:r>
              <a:rPr lang="en-GB" sz="5400" b="1" dirty="0">
                <a:solidFill>
                  <a:schemeClr val="bg1"/>
                </a:solidFill>
              </a:rPr>
              <a:t>  4</a:t>
            </a:r>
            <a:br>
              <a:rPr lang="en-GB" sz="5400" b="1" dirty="0">
                <a:solidFill>
                  <a:schemeClr val="bg1"/>
                </a:solidFill>
              </a:rPr>
            </a:br>
            <a:r>
              <a:rPr lang="en-GB" sz="5400" b="1" dirty="0">
                <a:solidFill>
                  <a:schemeClr val="bg1"/>
                </a:solidFill>
              </a:rPr>
              <a:t>Study Skills / </a:t>
            </a:r>
            <a:r>
              <a:rPr lang="en-GB" sz="5400" b="1" dirty="0" err="1">
                <a:solidFill>
                  <a:schemeClr val="bg1"/>
                </a:solidFill>
              </a:rPr>
              <a:t>Sgiliau</a:t>
            </a:r>
            <a:r>
              <a:rPr lang="en-GB" sz="5400" b="1" dirty="0">
                <a:solidFill>
                  <a:schemeClr val="bg1"/>
                </a:solidFill>
              </a:rPr>
              <a:t> </a:t>
            </a:r>
            <a:r>
              <a:rPr lang="en-GB" sz="5400" b="1" dirty="0" err="1">
                <a:solidFill>
                  <a:schemeClr val="bg1"/>
                </a:solidFill>
              </a:rPr>
              <a:t>Astudio</a:t>
            </a:r>
            <a:r>
              <a:rPr lang="en-GB" sz="5400" b="1" dirty="0">
                <a:solidFill>
                  <a:schemeClr val="bg1"/>
                </a:solidFill>
              </a:rPr>
              <a:t> </a:t>
            </a:r>
            <a:endParaRPr lang="en-US" sz="5400" b="1" dirty="0"/>
          </a:p>
        </p:txBody>
      </p:sp>
    </p:spTree>
    <p:extLst>
      <p:ext uri="{BB962C8B-B14F-4D97-AF65-F5344CB8AC3E}">
        <p14:creationId xmlns:p14="http://schemas.microsoft.com/office/powerpoint/2010/main" val="1396858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020AF-5892-9C6F-1B98-E108340889EA}"/>
              </a:ext>
            </a:extLst>
          </p:cNvPr>
          <p:cNvSpPr>
            <a:spLocks noGrp="1"/>
          </p:cNvSpPr>
          <p:nvPr>
            <p:ph idx="1"/>
          </p:nvPr>
        </p:nvSpPr>
        <p:spPr>
          <a:xfrm>
            <a:off x="593785" y="1078004"/>
            <a:ext cx="11306354" cy="4868922"/>
          </a:xfrm>
        </p:spPr>
        <p:txBody>
          <a:bodyPr vert="horz" lIns="91440" tIns="45720" rIns="91440" bIns="45720" rtlCol="0" anchor="t">
            <a:normAutofit/>
          </a:bodyPr>
          <a:lstStyle/>
          <a:p>
            <a:pPr marL="0" indent="0">
              <a:buNone/>
            </a:pPr>
            <a:r>
              <a:rPr lang="en-GB" sz="2400" dirty="0">
                <a:ea typeface="+mn-lt"/>
                <a:cs typeface="+mn-lt"/>
              </a:rPr>
              <a:t>(Naill ai neu </a:t>
            </a:r>
            <a:r>
              <a:rPr lang="en-GB" sz="2400" dirty="0" err="1">
                <a:ea typeface="+mn-lt"/>
                <a:cs typeface="+mn-lt"/>
              </a:rPr>
              <a:t>meddalwedd</a:t>
            </a:r>
            <a:r>
              <a:rPr lang="en-GB" sz="2400" dirty="0">
                <a:ea typeface="+mn-lt"/>
                <a:cs typeface="+mn-lt"/>
              </a:rPr>
              <a:t> </a:t>
            </a:r>
            <a:r>
              <a:rPr lang="en-GB" sz="2400" dirty="0" err="1">
                <a:ea typeface="+mn-lt"/>
                <a:cs typeface="+mn-lt"/>
              </a:rPr>
              <a:t>i</a:t>
            </a:r>
            <a:r>
              <a:rPr lang="en-GB" sz="2400" dirty="0">
                <a:ea typeface="+mn-lt"/>
                <a:cs typeface="+mn-lt"/>
              </a:rPr>
              <a:t> </a:t>
            </a:r>
            <a:r>
              <a:rPr lang="en-GB" sz="2400" dirty="0" err="1">
                <a:ea typeface="+mn-lt"/>
                <a:cs typeface="+mn-lt"/>
              </a:rPr>
              <a:t>ddefnyddio</a:t>
            </a:r>
            <a:r>
              <a:rPr lang="en-GB" sz="2400" dirty="0">
                <a:ea typeface="+mn-lt"/>
                <a:cs typeface="+mn-lt"/>
              </a:rPr>
              <a:t> </a:t>
            </a:r>
            <a:r>
              <a:rPr lang="en-GB" sz="2400" dirty="0" err="1">
                <a:ea typeface="+mn-lt"/>
                <a:cs typeface="+mn-lt"/>
              </a:rPr>
              <a:t>ar</a:t>
            </a:r>
            <a:r>
              <a:rPr lang="en-GB" sz="2400" dirty="0">
                <a:ea typeface="+mn-lt"/>
                <a:cs typeface="+mn-lt"/>
              </a:rPr>
              <a:t> </a:t>
            </a:r>
            <a:r>
              <a:rPr lang="en-GB" sz="2400" dirty="0" err="1">
                <a:ea typeface="+mn-lt"/>
                <a:cs typeface="+mn-lt"/>
              </a:rPr>
              <a:t>gyfer</a:t>
            </a:r>
            <a:r>
              <a:rPr lang="en-GB" sz="2400" dirty="0">
                <a:ea typeface="+mn-lt"/>
                <a:cs typeface="+mn-lt"/>
              </a:rPr>
              <a:t> </a:t>
            </a:r>
            <a:r>
              <a:rPr lang="en-GB" sz="2400" dirty="0" err="1">
                <a:ea typeface="+mn-lt"/>
                <a:cs typeface="+mn-lt"/>
              </a:rPr>
              <a:t>yr</a:t>
            </a:r>
            <a:r>
              <a:rPr lang="en-GB" sz="2400" dirty="0">
                <a:ea typeface="+mn-lt"/>
                <a:cs typeface="+mn-lt"/>
              </a:rPr>
              <a:t> </a:t>
            </a:r>
            <a:r>
              <a:rPr lang="en-GB" sz="2400" dirty="0" err="1">
                <a:ea typeface="+mn-lt"/>
                <a:cs typeface="+mn-lt"/>
              </a:rPr>
              <a:t>aseiniad</a:t>
            </a:r>
            <a:r>
              <a:rPr lang="en-GB" sz="2400" dirty="0">
                <a:ea typeface="+mn-lt"/>
                <a:cs typeface="+mn-lt"/>
              </a:rPr>
              <a:t> </a:t>
            </a:r>
            <a:r>
              <a:rPr lang="en-GB" sz="2400" dirty="0" err="1">
                <a:ea typeface="+mn-lt"/>
                <a:cs typeface="+mn-lt"/>
              </a:rPr>
              <a:t>yma</a:t>
            </a:r>
            <a:r>
              <a:rPr lang="en-GB" sz="2400" dirty="0">
                <a:ea typeface="+mn-lt"/>
                <a:cs typeface="+mn-lt"/>
              </a:rPr>
              <a:t>)</a:t>
            </a:r>
            <a:endParaRPr lang="en-US" dirty="0"/>
          </a:p>
          <a:p>
            <a:pPr marL="0" indent="0">
              <a:buNone/>
            </a:pPr>
            <a:endParaRPr lang="en-GB" sz="2400" dirty="0">
              <a:cs typeface="Calibri"/>
            </a:endParaRPr>
          </a:p>
          <a:p>
            <a:r>
              <a:rPr lang="en-GB" sz="4800" dirty="0">
                <a:cs typeface="Calibri"/>
              </a:rPr>
              <a:t>PPT with images and voice overs  / PPT </a:t>
            </a:r>
            <a:r>
              <a:rPr lang="en-GB" sz="4800" dirty="0" err="1">
                <a:cs typeface="Calibri"/>
              </a:rPr>
              <a:t>gyda</a:t>
            </a:r>
            <a:r>
              <a:rPr lang="en-GB" sz="4800" dirty="0">
                <a:cs typeface="Calibri"/>
              </a:rPr>
              <a:t> </a:t>
            </a:r>
            <a:r>
              <a:rPr lang="en-GB" sz="4800" dirty="0" err="1">
                <a:cs typeface="Calibri"/>
              </a:rPr>
              <a:t>lluniau</a:t>
            </a:r>
            <a:r>
              <a:rPr lang="en-GB" sz="4800" dirty="0">
                <a:cs typeface="Calibri"/>
              </a:rPr>
              <a:t> a </a:t>
            </a:r>
            <a:r>
              <a:rPr lang="en-GB" sz="4800" dirty="0" err="1">
                <a:cs typeface="Calibri"/>
              </a:rPr>
              <a:t>llais</a:t>
            </a:r>
            <a:r>
              <a:rPr lang="en-GB" sz="4800" dirty="0">
                <a:cs typeface="Calibri"/>
              </a:rPr>
              <a:t>  </a:t>
            </a:r>
            <a:endParaRPr lang="en-GB" sz="2400" dirty="0">
              <a:ea typeface="+mn-lt"/>
              <a:cs typeface="+mn-lt"/>
            </a:endParaRPr>
          </a:p>
          <a:p>
            <a:endParaRPr lang="en-GB" sz="4800" dirty="0">
              <a:cs typeface="Calibri"/>
            </a:endParaRPr>
          </a:p>
          <a:p>
            <a:r>
              <a:rPr lang="en-GB" sz="4800" dirty="0">
                <a:cs typeface="Calibri"/>
              </a:rPr>
              <a:t>Vlog / Flog – </a:t>
            </a:r>
            <a:r>
              <a:rPr lang="en-GB" sz="2400" dirty="0">
                <a:cs typeface="Calibri"/>
              </a:rPr>
              <a:t>(</a:t>
            </a:r>
            <a:r>
              <a:rPr lang="en-GB" sz="2400" dirty="0" err="1">
                <a:cs typeface="Calibri"/>
              </a:rPr>
              <a:t>fideo</a:t>
            </a:r>
            <a:r>
              <a:rPr lang="en-GB" sz="2400" dirty="0">
                <a:cs typeface="Calibri"/>
              </a:rPr>
              <a:t> fer)</a:t>
            </a:r>
            <a:r>
              <a:rPr lang="en-GB" sz="4800" dirty="0">
                <a:cs typeface="Calibri"/>
              </a:rPr>
              <a:t> adobe spark / Canva</a:t>
            </a:r>
            <a:endParaRPr lang="en-GB" dirty="0"/>
          </a:p>
          <a:p>
            <a:endParaRPr lang="en-GB" dirty="0">
              <a:cs typeface="Calibri"/>
            </a:endParaRPr>
          </a:p>
          <a:p>
            <a:endParaRPr lang="en-GB" dirty="0">
              <a:cs typeface="Calibri"/>
            </a:endParaRPr>
          </a:p>
        </p:txBody>
      </p:sp>
      <p:sp>
        <p:nvSpPr>
          <p:cNvPr id="5" name="Title 4">
            <a:extLst>
              <a:ext uri="{FF2B5EF4-FFF2-40B4-BE49-F238E27FC236}">
                <a16:creationId xmlns:a16="http://schemas.microsoft.com/office/drawing/2014/main" id="{ED6B15BA-943F-B7C3-530D-F6C0D8B31796}"/>
              </a:ext>
            </a:extLst>
          </p:cNvPr>
          <p:cNvSpPr>
            <a:spLocks noGrp="1"/>
          </p:cNvSpPr>
          <p:nvPr>
            <p:ph type="title"/>
          </p:nvPr>
        </p:nvSpPr>
        <p:spPr>
          <a:xfrm>
            <a:off x="838200" y="-123705"/>
            <a:ext cx="10515600" cy="1325563"/>
          </a:xfrm>
        </p:spPr>
        <p:txBody>
          <a:bodyPr/>
          <a:lstStyle/>
          <a:p>
            <a:r>
              <a:rPr lang="en-GB" b="1" err="1"/>
              <a:t>Cyflwyniad</a:t>
            </a:r>
            <a:r>
              <a:rPr lang="en-GB" b="1" dirty="0"/>
              <a:t> </a:t>
            </a:r>
            <a:r>
              <a:rPr lang="en-GB" b="1" err="1"/>
              <a:t>wedi</a:t>
            </a:r>
            <a:r>
              <a:rPr lang="en-GB" b="1" dirty="0"/>
              <a:t> </a:t>
            </a:r>
            <a:r>
              <a:rPr lang="en-GB" b="1" err="1"/>
              <a:t>recordio</a:t>
            </a:r>
            <a:r>
              <a:rPr lang="en-GB" b="1" dirty="0"/>
              <a:t> </a:t>
            </a:r>
            <a:r>
              <a:rPr lang="en-GB" b="1" err="1"/>
              <a:t>i</a:t>
            </a:r>
            <a:r>
              <a:rPr lang="en-GB" b="1" dirty="0"/>
              <a:t> </a:t>
            </a:r>
            <a:r>
              <a:rPr lang="en-GB" b="1" err="1"/>
              <a:t>greu</a:t>
            </a:r>
            <a:r>
              <a:rPr lang="en-GB" b="1" dirty="0"/>
              <a:t> e-</a:t>
            </a:r>
            <a:r>
              <a:rPr lang="en-GB" b="1" err="1"/>
              <a:t>Bortffolio</a:t>
            </a:r>
            <a:endParaRPr lang="en-GB" b="1" err="1">
              <a:cs typeface="Calibri Light"/>
            </a:endParaRPr>
          </a:p>
        </p:txBody>
      </p:sp>
    </p:spTree>
    <p:extLst>
      <p:ext uri="{BB962C8B-B14F-4D97-AF65-F5344CB8AC3E}">
        <p14:creationId xmlns:p14="http://schemas.microsoft.com/office/powerpoint/2010/main" val="31123883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816145E-DBA2-564C-B5D0-5E8C2F3CCB75}"/>
              </a:ext>
            </a:extLst>
          </p:cNvPr>
          <p:cNvSpPr>
            <a:spLocks noGrp="1"/>
          </p:cNvSpPr>
          <p:nvPr>
            <p:ph type="title"/>
          </p:nvPr>
        </p:nvSpPr>
        <p:spPr>
          <a:xfrm>
            <a:off x="838200" y="-315912"/>
            <a:ext cx="10515600" cy="1325563"/>
          </a:xfrm>
        </p:spPr>
        <p:txBody>
          <a:bodyPr/>
          <a:lstStyle/>
          <a:p>
            <a:pPr algn="ctr"/>
            <a:r>
              <a:rPr lang="en-GB" b="1" u="sng" dirty="0" err="1"/>
              <a:t>Strwythur</a:t>
            </a:r>
            <a:r>
              <a:rPr lang="en-GB" b="1" u="sng" dirty="0"/>
              <a:t> y </a:t>
            </a:r>
            <a:r>
              <a:rPr lang="en-GB" b="1" u="sng" dirty="0" err="1"/>
              <a:t>cyflwyniad</a:t>
            </a:r>
            <a:r>
              <a:rPr lang="en-GB" b="1" u="sng" dirty="0"/>
              <a:t>.</a:t>
            </a:r>
            <a:endParaRPr lang="en-GB" b="1" u="sng" dirty="0">
              <a:cs typeface="Calibri Light"/>
            </a:endParaRPr>
          </a:p>
        </p:txBody>
      </p:sp>
      <p:sp>
        <p:nvSpPr>
          <p:cNvPr id="5" name="Content Placeholder 2">
            <a:extLst>
              <a:ext uri="{FF2B5EF4-FFF2-40B4-BE49-F238E27FC236}">
                <a16:creationId xmlns:a16="http://schemas.microsoft.com/office/drawing/2014/main" id="{3308ACFA-681B-F545-A528-BC64F9CACC08}"/>
              </a:ext>
            </a:extLst>
          </p:cNvPr>
          <p:cNvSpPr txBox="1">
            <a:spLocks/>
          </p:cNvSpPr>
          <p:nvPr/>
        </p:nvSpPr>
        <p:spPr>
          <a:xfrm>
            <a:off x="336711" y="1009651"/>
            <a:ext cx="3398710" cy="498316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err="1">
                <a:solidFill>
                  <a:srgbClr val="000000"/>
                </a:solidFill>
              </a:rPr>
              <a:t>Rhoi’r</a:t>
            </a:r>
            <a:r>
              <a:rPr lang="en-GB" dirty="0">
                <a:solidFill>
                  <a:srgbClr val="000000"/>
                </a:solidFill>
              </a:rPr>
              <a:t> </a:t>
            </a:r>
            <a:r>
              <a:rPr lang="en-GB" dirty="0" err="1">
                <a:solidFill>
                  <a:srgbClr val="000000"/>
                </a:solidFill>
              </a:rPr>
              <a:t>cyd-destun</a:t>
            </a:r>
            <a:endParaRPr lang="en-GB" dirty="0">
              <a:solidFill>
                <a:srgbClr val="000000"/>
              </a:solidFill>
            </a:endParaRPr>
          </a:p>
          <a:p>
            <a:pPr marL="0" indent="0">
              <a:buNone/>
            </a:pPr>
            <a:endParaRPr lang="en-GB" dirty="0">
              <a:solidFill>
                <a:srgbClr val="000000"/>
              </a:solidFill>
            </a:endParaRPr>
          </a:p>
          <a:p>
            <a:pPr marL="0" indent="0">
              <a:buNone/>
            </a:pPr>
            <a:r>
              <a:rPr lang="en-GB" dirty="0" err="1">
                <a:solidFill>
                  <a:srgbClr val="000000"/>
                </a:solidFill>
                <a:ea typeface="Calibri"/>
                <a:cs typeface="Calibri"/>
              </a:rPr>
              <a:t>Cyflwyno’r</a:t>
            </a:r>
            <a:r>
              <a:rPr lang="en-GB" dirty="0">
                <a:solidFill>
                  <a:srgbClr val="000000"/>
                </a:solidFill>
                <a:ea typeface="Calibri"/>
                <a:cs typeface="Calibri"/>
              </a:rPr>
              <a:t> </a:t>
            </a:r>
            <a:r>
              <a:rPr lang="en-GB" dirty="0" err="1">
                <a:solidFill>
                  <a:srgbClr val="000000"/>
                </a:solidFill>
                <a:ea typeface="Calibri"/>
                <a:cs typeface="Calibri"/>
              </a:rPr>
              <a:t>heriau</a:t>
            </a:r>
            <a:r>
              <a:rPr lang="en-GB" dirty="0">
                <a:solidFill>
                  <a:srgbClr val="000000"/>
                </a:solidFill>
                <a:ea typeface="Calibri"/>
                <a:cs typeface="Calibri"/>
              </a:rPr>
              <a:t> </a:t>
            </a:r>
          </a:p>
          <a:p>
            <a:pPr marL="0" indent="0">
              <a:buNone/>
            </a:pPr>
            <a:endParaRPr lang="en-GB" dirty="0">
              <a:solidFill>
                <a:srgbClr val="000000"/>
              </a:solidFill>
            </a:endParaRPr>
          </a:p>
          <a:p>
            <a:pPr marL="0" indent="0">
              <a:buNone/>
            </a:pPr>
            <a:r>
              <a:rPr lang="en-GB" dirty="0" err="1">
                <a:solidFill>
                  <a:srgbClr val="000000"/>
                </a:solidFill>
              </a:rPr>
              <a:t>Manylion</a:t>
            </a:r>
            <a:r>
              <a:rPr lang="en-GB" dirty="0">
                <a:solidFill>
                  <a:srgbClr val="000000"/>
                </a:solidFill>
              </a:rPr>
              <a:t> </a:t>
            </a:r>
            <a:r>
              <a:rPr lang="en-GB" dirty="0" err="1">
                <a:solidFill>
                  <a:srgbClr val="000000"/>
                </a:solidFill>
              </a:rPr>
              <a:t>problemau</a:t>
            </a:r>
            <a:r>
              <a:rPr lang="en-GB" dirty="0">
                <a:solidFill>
                  <a:srgbClr val="000000"/>
                </a:solidFill>
              </a:rPr>
              <a:t> </a:t>
            </a:r>
          </a:p>
          <a:p>
            <a:pPr marL="0" indent="0">
              <a:buNone/>
            </a:pPr>
            <a:r>
              <a:rPr lang="en-GB" dirty="0">
                <a:solidFill>
                  <a:srgbClr val="000000"/>
                </a:solidFill>
              </a:rPr>
              <a:t>A </a:t>
            </a:r>
            <a:r>
              <a:rPr lang="en-GB" dirty="0">
                <a:solidFill>
                  <a:srgbClr val="000000"/>
                </a:solidFill>
                <a:sym typeface="Wingdings" panose="05000000000000000000" pitchFamily="2" charset="2"/>
              </a:rPr>
              <a:t> B  C</a:t>
            </a:r>
            <a:endParaRPr lang="en-GB" dirty="0">
              <a:solidFill>
                <a:srgbClr val="000000"/>
              </a:solidFill>
              <a:ea typeface="Calibri"/>
              <a:cs typeface="Calibri"/>
            </a:endParaRPr>
          </a:p>
          <a:p>
            <a:pPr marL="0" indent="0">
              <a:buNone/>
            </a:pPr>
            <a:endParaRPr lang="en-GB" dirty="0">
              <a:solidFill>
                <a:srgbClr val="000000"/>
              </a:solidFill>
              <a:sym typeface="Wingdings" panose="05000000000000000000" pitchFamily="2" charset="2"/>
            </a:endParaRPr>
          </a:p>
          <a:p>
            <a:pPr marL="0" indent="0">
              <a:buNone/>
            </a:pPr>
            <a:r>
              <a:rPr lang="en-GB" dirty="0" err="1">
                <a:solidFill>
                  <a:srgbClr val="000000"/>
                </a:solidFill>
                <a:sym typeface="Wingdings" panose="05000000000000000000" pitchFamily="2" charset="2"/>
              </a:rPr>
              <a:t>Gosod</a:t>
            </a:r>
            <a:r>
              <a:rPr lang="en-GB" dirty="0">
                <a:solidFill>
                  <a:srgbClr val="000000"/>
                </a:solidFill>
                <a:sym typeface="Wingdings" panose="05000000000000000000" pitchFamily="2" charset="2"/>
              </a:rPr>
              <a:t> </a:t>
            </a:r>
            <a:r>
              <a:rPr lang="en-GB" dirty="0" err="1">
                <a:solidFill>
                  <a:srgbClr val="000000"/>
                </a:solidFill>
                <a:sym typeface="Wingdings" panose="05000000000000000000" pitchFamily="2" charset="2"/>
              </a:rPr>
              <a:t>amcan</a:t>
            </a:r>
            <a:endParaRPr lang="en-GB" dirty="0">
              <a:solidFill>
                <a:srgbClr val="000000"/>
              </a:solidFill>
            </a:endParaRPr>
          </a:p>
        </p:txBody>
      </p:sp>
      <p:sp>
        <p:nvSpPr>
          <p:cNvPr id="6" name="Content Placeholder 2">
            <a:extLst>
              <a:ext uri="{FF2B5EF4-FFF2-40B4-BE49-F238E27FC236}">
                <a16:creationId xmlns:a16="http://schemas.microsoft.com/office/drawing/2014/main" id="{C4A2D1E5-4089-C846-B0EB-B69E2A412601}"/>
              </a:ext>
            </a:extLst>
          </p:cNvPr>
          <p:cNvSpPr>
            <a:spLocks noGrp="1"/>
          </p:cNvSpPr>
          <p:nvPr>
            <p:ph idx="1"/>
          </p:nvPr>
        </p:nvSpPr>
        <p:spPr>
          <a:xfrm>
            <a:off x="4019411" y="1009651"/>
            <a:ext cx="7461758" cy="4983162"/>
          </a:xfrm>
        </p:spPr>
        <p:txBody>
          <a:bodyPr vert="horz" lIns="91440" tIns="45720" rIns="91440" bIns="45720" rtlCol="0" anchor="t">
            <a:normAutofit fontScale="92500" lnSpcReduction="10000"/>
          </a:bodyPr>
          <a:lstStyle/>
          <a:p>
            <a:r>
              <a:rPr lang="en-GB" dirty="0"/>
              <a:t>Maes </a:t>
            </a:r>
            <a:r>
              <a:rPr lang="en-GB" dirty="0" err="1"/>
              <a:t>astudio</a:t>
            </a:r>
            <a:r>
              <a:rPr lang="en-GB" dirty="0"/>
              <a:t> a </a:t>
            </a:r>
            <a:r>
              <a:rPr lang="en-GB" dirty="0" err="1"/>
              <a:t>diddordebau</a:t>
            </a:r>
            <a:r>
              <a:rPr lang="en-GB" dirty="0"/>
              <a:t> </a:t>
            </a:r>
            <a:r>
              <a:rPr lang="en-GB" dirty="0" err="1"/>
              <a:t>penodol</a:t>
            </a:r>
            <a:r>
              <a:rPr lang="en-GB" dirty="0"/>
              <a:t> / </a:t>
            </a:r>
            <a:r>
              <a:rPr lang="en-GB" i="1" dirty="0"/>
              <a:t>Area of study and specific interest</a:t>
            </a:r>
          </a:p>
          <a:p>
            <a:endParaRPr lang="en-GB" dirty="0"/>
          </a:p>
          <a:p>
            <a:r>
              <a:rPr lang="en-GB" dirty="0" err="1"/>
              <a:t>Cyflwyno’r</a:t>
            </a:r>
            <a:r>
              <a:rPr lang="en-GB" dirty="0"/>
              <a:t> 3 her / problem </a:t>
            </a:r>
            <a:r>
              <a:rPr lang="en-GB" dirty="0" err="1"/>
              <a:t>i</a:t>
            </a:r>
            <a:r>
              <a:rPr lang="en-GB" dirty="0"/>
              <a:t> </a:t>
            </a:r>
            <a:r>
              <a:rPr lang="en-GB" dirty="0" err="1"/>
              <a:t>chi’n</a:t>
            </a:r>
            <a:r>
              <a:rPr lang="en-GB" dirty="0"/>
              <a:t> </a:t>
            </a:r>
            <a:r>
              <a:rPr lang="en-GB" dirty="0" err="1"/>
              <a:t>mynd</a:t>
            </a:r>
            <a:r>
              <a:rPr lang="en-GB" dirty="0"/>
              <a:t> </a:t>
            </a:r>
            <a:r>
              <a:rPr lang="en-GB" dirty="0" err="1"/>
              <a:t>i</a:t>
            </a:r>
            <a:r>
              <a:rPr lang="en-GB" dirty="0"/>
              <a:t> </a:t>
            </a:r>
            <a:r>
              <a:rPr lang="en-GB" dirty="0" err="1"/>
              <a:t>drafod</a:t>
            </a:r>
            <a:r>
              <a:rPr lang="en-GB" dirty="0"/>
              <a:t> </a:t>
            </a:r>
            <a:r>
              <a:rPr lang="en-GB" dirty="0" err="1"/>
              <a:t>yn</a:t>
            </a:r>
            <a:r>
              <a:rPr lang="en-GB" dirty="0"/>
              <a:t> </a:t>
            </a:r>
            <a:r>
              <a:rPr lang="en-GB" dirty="0" err="1"/>
              <a:t>eich</a:t>
            </a:r>
            <a:r>
              <a:rPr lang="en-GB" dirty="0"/>
              <a:t> </a:t>
            </a:r>
            <a:r>
              <a:rPr lang="en-GB" dirty="0" err="1"/>
              <a:t>cyflwyniad</a:t>
            </a:r>
            <a:r>
              <a:rPr lang="en-GB" dirty="0"/>
              <a:t> / </a:t>
            </a:r>
            <a:r>
              <a:rPr lang="en-GB" i="1" dirty="0"/>
              <a:t>Clearly present the 3 issues that you are going to discuss</a:t>
            </a:r>
            <a:endParaRPr lang="en-GB" dirty="0"/>
          </a:p>
          <a:p>
            <a:r>
              <a:rPr lang="en-GB" dirty="0"/>
              <a:t>Tri </a:t>
            </a:r>
            <a:r>
              <a:rPr lang="en-GB" dirty="0" err="1"/>
              <a:t>rhan</a:t>
            </a:r>
            <a:r>
              <a:rPr lang="en-GB" dirty="0"/>
              <a:t> </a:t>
            </a:r>
            <a:r>
              <a:rPr lang="en-GB" dirty="0" err="1"/>
              <a:t>i</a:t>
            </a:r>
            <a:r>
              <a:rPr lang="en-GB" dirty="0"/>
              <a:t> bob her : </a:t>
            </a:r>
            <a:r>
              <a:rPr lang="en-GB" dirty="0" err="1"/>
              <a:t>egluro</a:t>
            </a:r>
            <a:r>
              <a:rPr lang="en-GB" dirty="0"/>
              <a:t> </a:t>
            </a:r>
            <a:r>
              <a:rPr lang="en-GB" dirty="0" err="1"/>
              <a:t>sut</a:t>
            </a:r>
            <a:r>
              <a:rPr lang="en-GB" dirty="0"/>
              <a:t> </a:t>
            </a:r>
            <a:r>
              <a:rPr lang="en-GB" dirty="0" err="1"/>
              <a:t>i</a:t>
            </a:r>
            <a:r>
              <a:rPr lang="en-GB" dirty="0"/>
              <a:t> </a:t>
            </a:r>
            <a:r>
              <a:rPr lang="en-GB" dirty="0" err="1"/>
              <a:t>chi’n</a:t>
            </a:r>
            <a:r>
              <a:rPr lang="en-GB" dirty="0"/>
              <a:t> </a:t>
            </a:r>
            <a:r>
              <a:rPr lang="en-GB" dirty="0" err="1"/>
              <a:t>mynd</a:t>
            </a:r>
            <a:r>
              <a:rPr lang="en-GB" dirty="0"/>
              <a:t> </a:t>
            </a:r>
            <a:r>
              <a:rPr lang="en-GB" dirty="0" err="1"/>
              <a:t>i</a:t>
            </a:r>
            <a:r>
              <a:rPr lang="en-GB" dirty="0"/>
              <a:t> </a:t>
            </a:r>
            <a:r>
              <a:rPr lang="en-GB" dirty="0" err="1"/>
              <a:t>ddatrys</a:t>
            </a:r>
            <a:r>
              <a:rPr lang="en-GB" dirty="0"/>
              <a:t> a </a:t>
            </a:r>
            <a:r>
              <a:rPr lang="en-GB" dirty="0" err="1"/>
              <a:t>rheoli’r</a:t>
            </a:r>
            <a:r>
              <a:rPr lang="en-GB" dirty="0"/>
              <a:t> her / problem – </a:t>
            </a:r>
            <a:r>
              <a:rPr lang="en-GB" dirty="0" err="1"/>
              <a:t>cynnwys</a:t>
            </a:r>
            <a:r>
              <a:rPr lang="en-GB" dirty="0"/>
              <a:t> </a:t>
            </a:r>
            <a:r>
              <a:rPr lang="en-GB" dirty="0" err="1"/>
              <a:t>rhan</a:t>
            </a:r>
            <a:r>
              <a:rPr lang="en-GB" dirty="0"/>
              <a:t> </a:t>
            </a:r>
            <a:r>
              <a:rPr lang="en-GB" dirty="0" err="1"/>
              <a:t>o’r</a:t>
            </a:r>
            <a:r>
              <a:rPr lang="en-GB" dirty="0"/>
              <a:t> Gibbs? Neu Kolb? </a:t>
            </a:r>
            <a:r>
              <a:rPr lang="en-GB" i="1" dirty="0"/>
              <a:t>Three different sections on key issue and management of issue.</a:t>
            </a:r>
            <a:endParaRPr lang="en-GB" dirty="0">
              <a:ea typeface="Calibri"/>
              <a:cs typeface="Calibri"/>
            </a:endParaRPr>
          </a:p>
          <a:p>
            <a:r>
              <a:rPr lang="en-GB" dirty="0" err="1"/>
              <a:t>Gosod</a:t>
            </a:r>
            <a:r>
              <a:rPr lang="en-GB" dirty="0"/>
              <a:t> 1 neu 2 </a:t>
            </a:r>
            <a:r>
              <a:rPr lang="en-GB" dirty="0" err="1"/>
              <a:t>amcan</a:t>
            </a:r>
            <a:r>
              <a:rPr lang="en-GB" dirty="0"/>
              <a:t> </a:t>
            </a:r>
            <a:r>
              <a:rPr lang="en-GB" dirty="0" err="1"/>
              <a:t>chi’n</a:t>
            </a:r>
            <a:r>
              <a:rPr lang="en-GB" dirty="0"/>
              <a:t> </a:t>
            </a:r>
            <a:r>
              <a:rPr lang="en-GB" dirty="0" err="1"/>
              <a:t>mynd</a:t>
            </a:r>
            <a:r>
              <a:rPr lang="en-GB" dirty="0"/>
              <a:t> </a:t>
            </a:r>
            <a:r>
              <a:rPr lang="en-GB" dirty="0" err="1"/>
              <a:t>i</a:t>
            </a:r>
            <a:r>
              <a:rPr lang="en-GB" dirty="0"/>
              <a:t> </a:t>
            </a:r>
            <a:r>
              <a:rPr lang="en-GB" dirty="0" err="1"/>
              <a:t>weithredu</a:t>
            </a:r>
            <a:r>
              <a:rPr lang="en-GB" dirty="0"/>
              <a:t> er </a:t>
            </a:r>
            <a:r>
              <a:rPr lang="en-GB" dirty="0" err="1"/>
              <a:t>mwyn</a:t>
            </a:r>
            <a:r>
              <a:rPr lang="en-GB" dirty="0"/>
              <a:t> </a:t>
            </a:r>
            <a:r>
              <a:rPr lang="en-GB" dirty="0" err="1"/>
              <a:t>sicrhau</a:t>
            </a:r>
            <a:r>
              <a:rPr lang="en-GB" dirty="0"/>
              <a:t> </a:t>
            </a:r>
            <a:r>
              <a:rPr lang="en-GB" dirty="0" err="1"/>
              <a:t>cynnydd</a:t>
            </a:r>
            <a:r>
              <a:rPr lang="en-GB" dirty="0"/>
              <a:t> / </a:t>
            </a:r>
            <a:r>
              <a:rPr lang="en-GB" i="1" dirty="0"/>
              <a:t>Set one or two key goals that you will work on </a:t>
            </a:r>
          </a:p>
        </p:txBody>
      </p:sp>
    </p:spTree>
    <p:extLst>
      <p:ext uri="{BB962C8B-B14F-4D97-AF65-F5344CB8AC3E}">
        <p14:creationId xmlns:p14="http://schemas.microsoft.com/office/powerpoint/2010/main" val="20129257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760B-F476-D61A-68F3-5E9A6D141B15}"/>
              </a:ext>
            </a:extLst>
          </p:cNvPr>
          <p:cNvSpPr>
            <a:spLocks noGrp="1"/>
          </p:cNvSpPr>
          <p:nvPr>
            <p:ph type="title"/>
          </p:nvPr>
        </p:nvSpPr>
        <p:spPr>
          <a:xfrm>
            <a:off x="358219" y="-109008"/>
            <a:ext cx="11481847" cy="1325563"/>
          </a:xfrm>
        </p:spPr>
        <p:txBody>
          <a:bodyPr/>
          <a:lstStyle/>
          <a:p>
            <a:r>
              <a:rPr lang="en-GB" u="sng" dirty="0">
                <a:solidFill>
                  <a:schemeClr val="bg1"/>
                </a:solidFill>
              </a:rPr>
              <a:t>Structure of presentation</a:t>
            </a:r>
            <a:endParaRPr lang="en-GB" u="sng" dirty="0">
              <a:solidFill>
                <a:schemeClr val="bg1"/>
              </a:solidFill>
              <a:cs typeface="Calibri Light"/>
            </a:endParaRPr>
          </a:p>
        </p:txBody>
      </p:sp>
      <p:sp>
        <p:nvSpPr>
          <p:cNvPr id="3" name="Content Placeholder 2">
            <a:extLst>
              <a:ext uri="{FF2B5EF4-FFF2-40B4-BE49-F238E27FC236}">
                <a16:creationId xmlns:a16="http://schemas.microsoft.com/office/drawing/2014/main" id="{F54E14A9-220D-54FB-776D-5290BEB8D8D4}"/>
              </a:ext>
            </a:extLst>
          </p:cNvPr>
          <p:cNvSpPr>
            <a:spLocks noGrp="1"/>
          </p:cNvSpPr>
          <p:nvPr>
            <p:ph idx="1"/>
          </p:nvPr>
        </p:nvSpPr>
        <p:spPr>
          <a:xfrm>
            <a:off x="3441482" y="1216026"/>
            <a:ext cx="8610976" cy="4920128"/>
          </a:xfrm>
        </p:spPr>
        <p:txBody>
          <a:bodyPr vert="horz" lIns="91440" tIns="45720" rIns="91440" bIns="45720" rtlCol="0" anchor="t">
            <a:normAutofit/>
          </a:bodyPr>
          <a:lstStyle/>
          <a:p>
            <a:r>
              <a:rPr lang="en-GB" dirty="0"/>
              <a:t>Area of study and specific interest</a:t>
            </a:r>
          </a:p>
          <a:p>
            <a:endParaRPr lang="en-GB" dirty="0"/>
          </a:p>
          <a:p>
            <a:r>
              <a:rPr lang="en-GB" dirty="0"/>
              <a:t>Clearly present the 3 issues that you are going to discuss</a:t>
            </a:r>
            <a:endParaRPr lang="en-GB" dirty="0">
              <a:ea typeface="Calibri"/>
              <a:cs typeface="Calibri"/>
            </a:endParaRPr>
          </a:p>
          <a:p>
            <a:endParaRPr lang="en-GB" dirty="0"/>
          </a:p>
          <a:p>
            <a:r>
              <a:rPr lang="en-GB" dirty="0"/>
              <a:t>Three different sections on key issue and management of issue.</a:t>
            </a:r>
            <a:endParaRPr lang="en-GB" dirty="0">
              <a:ea typeface="Calibri"/>
              <a:cs typeface="Calibri"/>
            </a:endParaRPr>
          </a:p>
          <a:p>
            <a:pPr marL="0" indent="0">
              <a:buNone/>
            </a:pPr>
            <a:endParaRPr lang="en-GB" dirty="0">
              <a:ea typeface="Calibri"/>
              <a:cs typeface="Calibri"/>
            </a:endParaRPr>
          </a:p>
          <a:p>
            <a:r>
              <a:rPr lang="en-GB" dirty="0"/>
              <a:t>Set one or two key goals that you will work on </a:t>
            </a:r>
          </a:p>
        </p:txBody>
      </p:sp>
      <p:sp>
        <p:nvSpPr>
          <p:cNvPr id="4" name="Content Placeholder 2">
            <a:extLst>
              <a:ext uri="{FF2B5EF4-FFF2-40B4-BE49-F238E27FC236}">
                <a16:creationId xmlns:a16="http://schemas.microsoft.com/office/drawing/2014/main" id="{9D530741-FD09-12BE-8415-BC31E9D83C92}"/>
              </a:ext>
            </a:extLst>
          </p:cNvPr>
          <p:cNvSpPr txBox="1">
            <a:spLocks/>
          </p:cNvSpPr>
          <p:nvPr/>
        </p:nvSpPr>
        <p:spPr>
          <a:xfrm>
            <a:off x="356167" y="1217715"/>
            <a:ext cx="3181210" cy="46672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00"/>
                </a:solidFill>
              </a:rPr>
              <a:t>Set the scene</a:t>
            </a:r>
          </a:p>
          <a:p>
            <a:pPr marL="0" indent="0">
              <a:buNone/>
            </a:pPr>
            <a:endParaRPr lang="en-GB" dirty="0">
              <a:solidFill>
                <a:srgbClr val="000000"/>
              </a:solidFill>
            </a:endParaRPr>
          </a:p>
          <a:p>
            <a:pPr marL="0" indent="0">
              <a:buNone/>
            </a:pPr>
            <a:r>
              <a:rPr lang="en-GB" dirty="0">
                <a:solidFill>
                  <a:srgbClr val="000000"/>
                </a:solidFill>
              </a:rPr>
              <a:t>Present the issues</a:t>
            </a:r>
            <a:endParaRPr lang="en-GB" dirty="0">
              <a:solidFill>
                <a:srgbClr val="000000"/>
              </a:solidFill>
              <a:ea typeface="Calibri"/>
              <a:cs typeface="Calibri"/>
            </a:endParaRPr>
          </a:p>
          <a:p>
            <a:pPr marL="0" indent="0">
              <a:buNone/>
            </a:pPr>
            <a:endParaRPr lang="en-GB" dirty="0">
              <a:solidFill>
                <a:srgbClr val="000000"/>
              </a:solidFill>
            </a:endParaRPr>
          </a:p>
          <a:p>
            <a:pPr marL="0" indent="0">
              <a:buNone/>
            </a:pPr>
            <a:r>
              <a:rPr lang="en-GB" dirty="0">
                <a:solidFill>
                  <a:srgbClr val="000000"/>
                </a:solidFill>
              </a:rPr>
              <a:t>Detail of Issue </a:t>
            </a:r>
          </a:p>
          <a:p>
            <a:pPr marL="0" indent="0">
              <a:buNone/>
            </a:pPr>
            <a:r>
              <a:rPr lang="en-GB" dirty="0">
                <a:solidFill>
                  <a:srgbClr val="000000"/>
                </a:solidFill>
              </a:rPr>
              <a:t>A </a:t>
            </a:r>
            <a:r>
              <a:rPr lang="en-GB" dirty="0">
                <a:solidFill>
                  <a:srgbClr val="000000"/>
                </a:solidFill>
                <a:sym typeface="Wingdings" panose="05000000000000000000" pitchFamily="2" charset="2"/>
              </a:rPr>
              <a:t> B  C</a:t>
            </a:r>
            <a:endParaRPr lang="en-GB" dirty="0">
              <a:solidFill>
                <a:srgbClr val="000000"/>
              </a:solidFill>
              <a:ea typeface="Calibri"/>
              <a:cs typeface="Calibri"/>
            </a:endParaRPr>
          </a:p>
          <a:p>
            <a:pPr marL="0" indent="0">
              <a:buNone/>
            </a:pPr>
            <a:endParaRPr lang="en-GB" dirty="0">
              <a:solidFill>
                <a:srgbClr val="000000"/>
              </a:solidFill>
              <a:sym typeface="Wingdings" panose="05000000000000000000" pitchFamily="2" charset="2"/>
            </a:endParaRPr>
          </a:p>
          <a:p>
            <a:pPr marL="0" indent="0">
              <a:buNone/>
            </a:pPr>
            <a:r>
              <a:rPr lang="en-GB" dirty="0">
                <a:solidFill>
                  <a:srgbClr val="000000"/>
                </a:solidFill>
                <a:sym typeface="Wingdings" panose="05000000000000000000" pitchFamily="2" charset="2"/>
              </a:rPr>
              <a:t>Set aim</a:t>
            </a:r>
            <a:endParaRPr lang="en-GB" dirty="0">
              <a:solidFill>
                <a:srgbClr val="000000"/>
              </a:solidFill>
            </a:endParaRPr>
          </a:p>
        </p:txBody>
      </p:sp>
    </p:spTree>
    <p:extLst>
      <p:ext uri="{BB962C8B-B14F-4D97-AF65-F5344CB8AC3E}">
        <p14:creationId xmlns:p14="http://schemas.microsoft.com/office/powerpoint/2010/main" val="35395770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 up of a text&#10;&#10;Description automatically generated">
            <a:extLst>
              <a:ext uri="{FF2B5EF4-FFF2-40B4-BE49-F238E27FC236}">
                <a16:creationId xmlns:a16="http://schemas.microsoft.com/office/drawing/2014/main" id="{9C29D4A9-5876-2B45-B8D5-461C9CD10430}"/>
              </a:ext>
            </a:extLst>
          </p:cNvPr>
          <p:cNvPicPr>
            <a:picLocks noGrp="1" noChangeAspect="1"/>
          </p:cNvPicPr>
          <p:nvPr>
            <p:ph idx="1"/>
          </p:nvPr>
        </p:nvPicPr>
        <p:blipFill rotWithShape="1">
          <a:blip r:embed="rId3"/>
          <a:srcRect b="461"/>
          <a:stretch/>
        </p:blipFill>
        <p:spPr>
          <a:xfrm>
            <a:off x="20" y="1282"/>
            <a:ext cx="12191980" cy="6856718"/>
          </a:xfrm>
          <a:prstGeom prst="rect">
            <a:avLst/>
          </a:prstGeom>
        </p:spPr>
      </p:pic>
    </p:spTree>
    <p:extLst>
      <p:ext uri="{BB962C8B-B14F-4D97-AF65-F5344CB8AC3E}">
        <p14:creationId xmlns:p14="http://schemas.microsoft.com/office/powerpoint/2010/main" val="21603726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text&#10;&#10;Description automatically generated">
            <a:extLst>
              <a:ext uri="{FF2B5EF4-FFF2-40B4-BE49-F238E27FC236}">
                <a16:creationId xmlns:a16="http://schemas.microsoft.com/office/drawing/2014/main" id="{6A0E6447-1C84-8C4C-955E-8B9B780C4504}"/>
              </a:ext>
            </a:extLst>
          </p:cNvPr>
          <p:cNvPicPr>
            <a:picLocks noGrp="1" noChangeAspect="1"/>
          </p:cNvPicPr>
          <p:nvPr>
            <p:ph idx="1"/>
          </p:nvPr>
        </p:nvPicPr>
        <p:blipFill>
          <a:blip r:embed="rId3"/>
          <a:stretch>
            <a:fillRect/>
          </a:stretch>
        </p:blipFill>
        <p:spPr>
          <a:xfrm>
            <a:off x="643467" y="1384300"/>
            <a:ext cx="10905066" cy="4089399"/>
          </a:xfrm>
          <a:prstGeom prst="rect">
            <a:avLst/>
          </a:prstGeom>
        </p:spPr>
      </p:pic>
    </p:spTree>
    <p:extLst>
      <p:ext uri="{BB962C8B-B14F-4D97-AF65-F5344CB8AC3E}">
        <p14:creationId xmlns:p14="http://schemas.microsoft.com/office/powerpoint/2010/main" val="17093007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17C6B2E-C2F9-F409-5413-DDCA2E506D4C}"/>
              </a:ext>
            </a:extLst>
          </p:cNvPr>
          <p:cNvPicPr>
            <a:picLocks noChangeAspect="1"/>
          </p:cNvPicPr>
          <p:nvPr/>
        </p:nvPicPr>
        <p:blipFill rotWithShape="1">
          <a:blip r:embed="rId3"/>
          <a:srcRect l="22794" t="19636" r="24196" b="9924"/>
          <a:stretch/>
        </p:blipFill>
        <p:spPr>
          <a:xfrm>
            <a:off x="2024098" y="-1233"/>
            <a:ext cx="7752180" cy="6863152"/>
          </a:xfrm>
          <a:prstGeom prst="rect">
            <a:avLst/>
          </a:prstGeom>
        </p:spPr>
      </p:pic>
    </p:spTree>
    <p:extLst>
      <p:ext uri="{BB962C8B-B14F-4D97-AF65-F5344CB8AC3E}">
        <p14:creationId xmlns:p14="http://schemas.microsoft.com/office/powerpoint/2010/main" val="6814699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E375FF-66F6-6941-8C21-D56113665328}"/>
              </a:ext>
            </a:extLst>
          </p:cNvPr>
          <p:cNvSpPr>
            <a:spLocks noGrp="1"/>
          </p:cNvSpPr>
          <p:nvPr>
            <p:ph idx="1"/>
          </p:nvPr>
        </p:nvSpPr>
        <p:spPr>
          <a:xfrm>
            <a:off x="358219" y="1225684"/>
            <a:ext cx="11481847" cy="4649821"/>
          </a:xfrm>
        </p:spPr>
        <p:txBody>
          <a:bodyPr/>
          <a:lstStyle/>
          <a:p>
            <a:pPr algn="just" rtl="0" fontAlgn="base"/>
            <a:r>
              <a:rPr lang="cy-GB" sz="2400" b="1" i="0" dirty="0">
                <a:solidFill>
                  <a:srgbClr val="000000"/>
                </a:solidFill>
                <a:effectLst/>
                <a:latin typeface="Arial" panose="020B0604020202020204" pitchFamily="34" charset="0"/>
              </a:rPr>
              <a:t>3.Sgiliau Gwybyddol a Deallusol</a:t>
            </a:r>
            <a:r>
              <a:rPr lang="cy-GB" sz="2400" b="0" i="0" dirty="0">
                <a:solidFill>
                  <a:srgbClr val="000000"/>
                </a:solidFill>
                <a:effectLst/>
                <a:latin typeface="Arial" panose="020B0604020202020204" pitchFamily="34" charset="0"/>
              </a:rPr>
              <a:t> </a:t>
            </a:r>
            <a:r>
              <a:rPr lang="cy-GB" sz="2400" b="1" i="1" dirty="0">
                <a:solidFill>
                  <a:srgbClr val="000000"/>
                </a:solidFill>
                <a:effectLst/>
                <a:latin typeface="Arial" panose="020B0604020202020204" pitchFamily="34" charset="0"/>
              </a:rPr>
              <a:t>Canllawiau penodol i'r asesiad hwn:</a:t>
            </a:r>
            <a:r>
              <a:rPr lang="cy-GB" sz="2400" b="0" i="1" dirty="0">
                <a:solidFill>
                  <a:srgbClr val="000000"/>
                </a:solidFill>
                <a:effectLst/>
                <a:latin typeface="Arial" panose="020B0604020202020204" pitchFamily="34" charset="0"/>
              </a:rPr>
              <a:t> </a:t>
            </a:r>
            <a:r>
              <a:rPr lang="cy-GB" sz="2400" b="0" i="1" dirty="0">
                <a:solidFill>
                  <a:srgbClr val="FF0000"/>
                </a:solidFill>
                <a:effectLst/>
                <a:latin typeface="Arial" panose="020B0604020202020204" pitchFamily="34" charset="0"/>
              </a:rPr>
              <a:t>Ar gyfer y meini prawf hyn dylech ystyried y materion fel problem y mae angen ei datrys. Felly, bydd sut yr ydych yn bwriadu datrys y broblem (materion), eich dadleuon dros strategaethau perthnasol ac addas yn dangos eich sgiliau gwybyddol a deallusoli.</a:t>
            </a:r>
            <a:r>
              <a:rPr lang="cy-GB" sz="2400" b="0" i="0" dirty="0">
                <a:solidFill>
                  <a:srgbClr val="FF0000"/>
                </a:solidFill>
                <a:effectLst/>
                <a:latin typeface="Arial" panose="020B0604020202020204" pitchFamily="34" charset="0"/>
              </a:rPr>
              <a:t> </a:t>
            </a:r>
            <a:endParaRPr lang="cy-GB" sz="3600" b="0" i="0" dirty="0">
              <a:solidFill>
                <a:srgbClr val="000000"/>
              </a:solidFill>
              <a:effectLst/>
              <a:latin typeface="Segoe UI" panose="020B0502040204020203" pitchFamily="34" charset="0"/>
            </a:endParaRPr>
          </a:p>
          <a:p>
            <a:pPr marL="0" indent="0" algn="just" rtl="0" fontAlgn="base">
              <a:buNone/>
            </a:pPr>
            <a:endParaRPr lang="cy-GB" sz="3600" b="0" i="0" dirty="0">
              <a:solidFill>
                <a:srgbClr val="000000"/>
              </a:solidFill>
              <a:effectLst/>
              <a:latin typeface="Segoe UI" panose="020B0502040204020203" pitchFamily="34" charset="0"/>
            </a:endParaRPr>
          </a:p>
          <a:p>
            <a:pPr algn="just" rtl="0" fontAlgn="base"/>
            <a:r>
              <a:rPr lang="cy-GB" sz="2400" b="1" i="0" dirty="0">
                <a:solidFill>
                  <a:srgbClr val="000000"/>
                </a:solidFill>
                <a:effectLst/>
                <a:latin typeface="Arial" panose="020B0604020202020204" pitchFamily="34" charset="0"/>
              </a:rPr>
              <a:t>4.Sgiliau Ymarferol</a:t>
            </a:r>
            <a:r>
              <a:rPr lang="cy-GB" sz="2400" b="0" i="0" dirty="0">
                <a:solidFill>
                  <a:srgbClr val="000000"/>
                </a:solidFill>
                <a:effectLst/>
                <a:latin typeface="Arial" panose="020B0604020202020204" pitchFamily="34" charset="0"/>
              </a:rPr>
              <a:t> </a:t>
            </a:r>
            <a:r>
              <a:rPr lang="cy-GB" sz="2400" b="1" i="1" dirty="0">
                <a:solidFill>
                  <a:srgbClr val="000000"/>
                </a:solidFill>
                <a:effectLst/>
                <a:latin typeface="Arial" panose="020B0604020202020204" pitchFamily="34" charset="0"/>
              </a:rPr>
              <a:t>Canllawiau penodol i'r asesiad hwn:</a:t>
            </a:r>
            <a:r>
              <a:rPr lang="cy-GB" sz="2400" b="0" i="1" dirty="0">
                <a:solidFill>
                  <a:srgbClr val="000000"/>
                </a:solidFill>
                <a:effectLst/>
                <a:latin typeface="Arial" panose="020B0604020202020204" pitchFamily="34" charset="0"/>
              </a:rPr>
              <a:t> </a:t>
            </a:r>
            <a:r>
              <a:rPr lang="cy-GB" sz="2400" b="0" i="1" dirty="0">
                <a:solidFill>
                  <a:srgbClr val="FF0000"/>
                </a:solidFill>
                <a:effectLst/>
                <a:latin typeface="Arial" panose="020B0604020202020204" pitchFamily="34" charset="0"/>
              </a:rPr>
              <a:t>Dylai'r strategaethau rydych wedi'u nodi hefyd fod yn ddefnyddiol mewn sefyllfaoedd yn y byd ehangach yn fwy na phrofiad prifysgol yn unig. Yn ogystal, bydd cyflwyno astudiaethau achos lle defnyddiwyd y strategaethau mewn cyd-destunau byd go iawn/ymarferol yn cynorthwyo / ategu’r meini prawf hyn.</a:t>
            </a:r>
            <a:r>
              <a:rPr lang="cy-GB" sz="2400" b="0" i="0" dirty="0">
                <a:solidFill>
                  <a:srgbClr val="FF0000"/>
                </a:solidFill>
                <a:effectLst/>
                <a:latin typeface="Arial" panose="020B0604020202020204" pitchFamily="34" charset="0"/>
              </a:rPr>
              <a:t> </a:t>
            </a:r>
            <a:endParaRPr lang="cy-GB" sz="3600" b="0" i="0" dirty="0">
              <a:solidFill>
                <a:srgbClr val="000000"/>
              </a:solidFill>
              <a:effectLst/>
              <a:latin typeface="Segoe UI" panose="020B0502040204020203" pitchFamily="34" charset="0"/>
            </a:endParaRPr>
          </a:p>
          <a:p>
            <a:pPr marL="0" indent="0" algn="just" rtl="0" fontAlgn="base">
              <a:buNone/>
            </a:pPr>
            <a:endParaRPr lang="cy-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2523096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17111DC-C075-C0AA-94B5-741BF88DBB5E}"/>
              </a:ext>
            </a:extLst>
          </p:cNvPr>
          <p:cNvPicPr>
            <a:picLocks noChangeAspect="1"/>
          </p:cNvPicPr>
          <p:nvPr/>
        </p:nvPicPr>
        <p:blipFill rotWithShape="1">
          <a:blip r:embed="rId3"/>
          <a:srcRect l="22471" t="20363" r="23710" b="15233"/>
          <a:stretch/>
        </p:blipFill>
        <p:spPr>
          <a:xfrm>
            <a:off x="1795549" y="224906"/>
            <a:ext cx="8113222" cy="6472711"/>
          </a:xfrm>
          <a:prstGeom prst="rect">
            <a:avLst/>
          </a:prstGeom>
        </p:spPr>
      </p:pic>
    </p:spTree>
    <p:extLst>
      <p:ext uri="{BB962C8B-B14F-4D97-AF65-F5344CB8AC3E}">
        <p14:creationId xmlns:p14="http://schemas.microsoft.com/office/powerpoint/2010/main" val="25394889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3FC353-56A8-C94C-9A20-28FDE1802834}"/>
              </a:ext>
            </a:extLst>
          </p:cNvPr>
          <p:cNvSpPr>
            <a:spLocks noGrp="1"/>
          </p:cNvSpPr>
          <p:nvPr>
            <p:ph idx="1"/>
          </p:nvPr>
        </p:nvSpPr>
        <p:spPr>
          <a:xfrm>
            <a:off x="604737" y="1021454"/>
            <a:ext cx="11263008" cy="4815091"/>
          </a:xfrm>
        </p:spPr>
        <p:txBody>
          <a:bodyPr>
            <a:normAutofit/>
          </a:bodyPr>
          <a:lstStyle/>
          <a:p>
            <a:pPr>
              <a:lnSpc>
                <a:spcPct val="150000"/>
              </a:lnSpc>
            </a:pPr>
            <a:r>
              <a:rPr lang="cy-GB" sz="1800" b="1" i="0" dirty="0">
                <a:solidFill>
                  <a:srgbClr val="000000"/>
                </a:solidFill>
                <a:effectLst/>
                <a:latin typeface="Arial" panose="020B0604020202020204" pitchFamily="34" charset="0"/>
              </a:rPr>
              <a:t>5.Sgiliau Trosglwyddadwy ar gyfer Bywyd ac Arfer Proffesiynol </a:t>
            </a:r>
            <a:r>
              <a:rPr lang="cy-GB" sz="1800" b="0" i="0" dirty="0">
                <a:solidFill>
                  <a:srgbClr val="000000"/>
                </a:solidFill>
                <a:effectLst/>
                <a:latin typeface="Arial" panose="020B0604020202020204" pitchFamily="34" charset="0"/>
              </a:rPr>
              <a:t> </a:t>
            </a:r>
            <a:endParaRPr lang="en-GB" sz="2000" b="1" i="1" dirty="0">
              <a:solidFill>
                <a:srgbClr val="000000"/>
              </a:solidFill>
              <a:effectLst/>
              <a:latin typeface="Arial" panose="020B0604020202020204" pitchFamily="34" charset="0"/>
            </a:endParaRPr>
          </a:p>
          <a:p>
            <a:pPr marL="0" indent="0">
              <a:lnSpc>
                <a:spcPct val="150000"/>
              </a:lnSpc>
              <a:buNone/>
            </a:pPr>
            <a:r>
              <a:rPr lang="en-GB" sz="2000" b="1" i="1" dirty="0" err="1">
                <a:solidFill>
                  <a:srgbClr val="000000"/>
                </a:solidFill>
                <a:effectLst/>
                <a:latin typeface="Arial" panose="020B0604020202020204" pitchFamily="34" charset="0"/>
              </a:rPr>
              <a:t>Canllawiau</a:t>
            </a:r>
            <a:r>
              <a:rPr lang="en-GB" sz="2000" b="1" i="1" dirty="0">
                <a:solidFill>
                  <a:srgbClr val="000000"/>
                </a:solidFill>
                <a:effectLst/>
                <a:latin typeface="Arial" panose="020B0604020202020204" pitchFamily="34" charset="0"/>
              </a:rPr>
              <a:t> </a:t>
            </a:r>
            <a:r>
              <a:rPr lang="en-GB" sz="2000" b="1" i="1" dirty="0" err="1">
                <a:solidFill>
                  <a:srgbClr val="000000"/>
                </a:solidFill>
                <a:effectLst/>
                <a:latin typeface="Arial" panose="020B0604020202020204" pitchFamily="34" charset="0"/>
              </a:rPr>
              <a:t>penodol</a:t>
            </a:r>
            <a:r>
              <a:rPr lang="en-GB" sz="2000" b="1" i="1" dirty="0">
                <a:solidFill>
                  <a:srgbClr val="000000"/>
                </a:solidFill>
                <a:effectLst/>
                <a:latin typeface="Arial" panose="020B0604020202020204" pitchFamily="34" charset="0"/>
              </a:rPr>
              <a:t> </a:t>
            </a:r>
            <a:r>
              <a:rPr lang="en-GB" sz="2000" b="1" i="1" dirty="0" err="1">
                <a:solidFill>
                  <a:srgbClr val="000000"/>
                </a:solidFill>
                <a:effectLst/>
                <a:latin typeface="Arial" panose="020B0604020202020204" pitchFamily="34" charset="0"/>
              </a:rPr>
              <a:t>i'r</a:t>
            </a:r>
            <a:r>
              <a:rPr lang="en-GB" sz="2000" b="1" i="1" dirty="0">
                <a:solidFill>
                  <a:srgbClr val="000000"/>
                </a:solidFill>
                <a:effectLst/>
                <a:latin typeface="Arial" panose="020B0604020202020204" pitchFamily="34" charset="0"/>
              </a:rPr>
              <a:t> </a:t>
            </a:r>
            <a:r>
              <a:rPr lang="en-GB" sz="2000" b="1" i="1" dirty="0" err="1">
                <a:solidFill>
                  <a:srgbClr val="000000"/>
                </a:solidFill>
                <a:effectLst/>
                <a:latin typeface="Arial" panose="020B0604020202020204" pitchFamily="34" charset="0"/>
              </a:rPr>
              <a:t>asesiad</a:t>
            </a:r>
            <a:r>
              <a:rPr lang="en-GB" sz="2000" b="1" i="1" dirty="0">
                <a:solidFill>
                  <a:srgbClr val="000000"/>
                </a:solidFill>
                <a:effectLst/>
                <a:latin typeface="Arial" panose="020B0604020202020204" pitchFamily="34" charset="0"/>
              </a:rPr>
              <a:t> </a:t>
            </a:r>
            <a:r>
              <a:rPr lang="en-GB" sz="2000" b="1" i="1" dirty="0" err="1">
                <a:solidFill>
                  <a:srgbClr val="000000"/>
                </a:solidFill>
                <a:effectLst/>
                <a:latin typeface="Arial" panose="020B0604020202020204" pitchFamily="34" charset="0"/>
              </a:rPr>
              <a:t>hwn</a:t>
            </a:r>
            <a:r>
              <a:rPr lang="en-GB" sz="2000" b="1" i="1" dirty="0">
                <a:solidFill>
                  <a:srgbClr val="000000"/>
                </a:solidFill>
                <a:effectLst/>
                <a:latin typeface="Arial" panose="020B0604020202020204" pitchFamily="34" charset="0"/>
              </a:rPr>
              <a:t>:</a:t>
            </a:r>
            <a:r>
              <a:rPr lang="en-GB" sz="2000" b="0" i="1" dirty="0">
                <a:solidFill>
                  <a:srgbClr val="000000"/>
                </a:solidFill>
                <a:effectLst/>
                <a:latin typeface="Arial" panose="020B0604020202020204" pitchFamily="34" charset="0"/>
              </a:rPr>
              <a:t> </a:t>
            </a:r>
            <a:r>
              <a:rPr lang="en-GB" sz="2000" b="0" i="1" dirty="0" err="1">
                <a:effectLst/>
                <a:latin typeface="Arial" panose="020B0604020202020204" pitchFamily="34" charset="0"/>
              </a:rPr>
              <a:t>Disgwylir</a:t>
            </a:r>
            <a:r>
              <a:rPr lang="en-GB" sz="2000" b="0" i="1" dirty="0">
                <a:effectLst/>
                <a:latin typeface="Arial" panose="020B0604020202020204" pitchFamily="34" charset="0"/>
              </a:rPr>
              <a:t> </a:t>
            </a:r>
            <a:r>
              <a:rPr lang="en-GB" sz="2000" b="0" i="1" dirty="0" err="1">
                <a:effectLst/>
                <a:latin typeface="Arial" panose="020B0604020202020204" pitchFamily="34" charset="0"/>
              </a:rPr>
              <a:t>i</a:t>
            </a:r>
            <a:r>
              <a:rPr lang="en-GB" sz="2000" b="0" i="1" dirty="0">
                <a:effectLst/>
                <a:latin typeface="Arial" panose="020B0604020202020204" pitchFamily="34" charset="0"/>
              </a:rPr>
              <a:t> chi </a:t>
            </a:r>
            <a:r>
              <a:rPr lang="en-GB" sz="2000" b="0" i="1" dirty="0" err="1">
                <a:effectLst/>
                <a:latin typeface="Arial" panose="020B0604020202020204" pitchFamily="34" charset="0"/>
              </a:rPr>
              <a:t>gadw</a:t>
            </a:r>
            <a:r>
              <a:rPr lang="en-GB" sz="2000" b="0" i="1" dirty="0">
                <a:effectLst/>
                <a:latin typeface="Arial" panose="020B0604020202020204" pitchFamily="34" charset="0"/>
              </a:rPr>
              <a:t> at </a:t>
            </a:r>
            <a:r>
              <a:rPr lang="en-GB" sz="2000" b="0" i="1" dirty="0" err="1">
                <a:effectLst/>
                <a:latin typeface="Arial" panose="020B0604020202020204" pitchFamily="34" charset="0"/>
              </a:rPr>
              <a:t>yr</a:t>
            </a:r>
            <a:r>
              <a:rPr lang="en-GB" sz="2000" b="0" i="1" dirty="0">
                <a:effectLst/>
                <a:latin typeface="Arial" panose="020B0604020202020204" pitchFamily="34" charset="0"/>
              </a:rPr>
              <a:t> </a:t>
            </a:r>
            <a:r>
              <a:rPr lang="en-GB" sz="2000" b="0" i="1" dirty="0" err="1">
                <a:effectLst/>
                <a:latin typeface="Arial" panose="020B0604020202020204" pitchFamily="34" charset="0"/>
              </a:rPr>
              <a:t>elfennau</a:t>
            </a:r>
            <a:r>
              <a:rPr lang="en-GB" sz="2000" b="0" i="1" dirty="0">
                <a:effectLst/>
                <a:latin typeface="Arial" panose="020B0604020202020204" pitchFamily="34" charset="0"/>
              </a:rPr>
              <a:t> a </a:t>
            </a:r>
            <a:r>
              <a:rPr lang="en-GB" sz="2000" b="0" i="1" dirty="0" err="1">
                <a:effectLst/>
                <a:latin typeface="Arial" panose="020B0604020202020204" pitchFamily="34" charset="0"/>
              </a:rPr>
              <a:t>nodir</a:t>
            </a:r>
            <a:r>
              <a:rPr lang="en-GB" sz="2000" b="0" i="1" dirty="0">
                <a:effectLst/>
                <a:latin typeface="Arial" panose="020B0604020202020204" pitchFamily="34" charset="0"/>
              </a:rPr>
              <a:t> </a:t>
            </a:r>
            <a:r>
              <a:rPr lang="en-GB" sz="2000" b="0" i="1" dirty="0" err="1">
                <a:effectLst/>
                <a:latin typeface="Arial" panose="020B0604020202020204" pitchFamily="34" charset="0"/>
              </a:rPr>
              <a:t>uchod</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y </a:t>
            </a:r>
            <a:r>
              <a:rPr lang="en-GB" sz="2000" b="0" i="1" dirty="0" err="1">
                <a:effectLst/>
                <a:latin typeface="Arial" panose="020B0604020202020204" pitchFamily="34" charset="0"/>
              </a:rPr>
              <a:t>Rhestr</a:t>
            </a:r>
            <a:r>
              <a:rPr lang="en-GB" sz="2000" b="0" i="1" dirty="0">
                <a:effectLst/>
                <a:latin typeface="Arial" panose="020B0604020202020204" pitchFamily="34" charset="0"/>
              </a:rPr>
              <a:t> </a:t>
            </a:r>
            <a:r>
              <a:rPr lang="en-GB" sz="2000" b="0" i="1" dirty="0" err="1">
                <a:effectLst/>
                <a:latin typeface="Arial" panose="020B0604020202020204" pitchFamily="34" charset="0"/>
              </a:rPr>
              <a:t>Wirio</a:t>
            </a:r>
            <a:r>
              <a:rPr lang="en-GB" sz="2000" b="0" i="1" dirty="0">
                <a:effectLst/>
                <a:latin typeface="Arial" panose="020B0604020202020204" pitchFamily="34" charset="0"/>
              </a:rPr>
              <a:t> </a:t>
            </a:r>
            <a:r>
              <a:rPr lang="en-GB" sz="2000" b="0" i="1" dirty="0" err="1">
                <a:effectLst/>
                <a:latin typeface="Arial" panose="020B0604020202020204" pitchFamily="34" charset="0"/>
              </a:rPr>
              <a:t>Asesu</a:t>
            </a:r>
            <a:r>
              <a:rPr lang="en-GB" sz="2000" b="0" i="1" dirty="0">
                <a:effectLst/>
                <a:latin typeface="Arial" panose="020B0604020202020204" pitchFamily="34" charset="0"/>
              </a:rPr>
              <a:t> </a:t>
            </a:r>
            <a:r>
              <a:rPr lang="en-GB" sz="2000" b="0" i="1" dirty="0" err="1">
                <a:effectLst/>
                <a:latin typeface="Arial" panose="020B0604020202020204" pitchFamily="34" charset="0"/>
              </a:rPr>
              <a:t>i</a:t>
            </a:r>
            <a:r>
              <a:rPr lang="en-GB" sz="2000" b="0" i="1" dirty="0">
                <a:effectLst/>
                <a:latin typeface="Arial" panose="020B0604020202020204" pitchFamily="34" charset="0"/>
              </a:rPr>
              <a:t> </a:t>
            </a:r>
            <a:r>
              <a:rPr lang="en-GB" sz="2000" b="0" i="1" dirty="0" err="1">
                <a:effectLst/>
                <a:latin typeface="Arial" panose="020B0604020202020204" pitchFamily="34" charset="0"/>
              </a:rPr>
              <a:t>ddangos</a:t>
            </a:r>
            <a:r>
              <a:rPr lang="en-GB" sz="2000" b="0" i="1" dirty="0">
                <a:effectLst/>
                <a:latin typeface="Arial" panose="020B0604020202020204" pitchFamily="34" charset="0"/>
              </a:rPr>
              <a:t> </a:t>
            </a:r>
            <a:r>
              <a:rPr lang="en-GB" sz="2000" b="0" i="1" dirty="0" err="1">
                <a:effectLst/>
                <a:latin typeface="Arial" panose="020B0604020202020204" pitchFamily="34" charset="0"/>
              </a:rPr>
              <a:t>proffesiynoldeb</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a:t>
            </a:r>
            <a:r>
              <a:rPr lang="en-GB" sz="2000" b="0" i="1" dirty="0" err="1">
                <a:effectLst/>
                <a:latin typeface="Arial" panose="020B0604020202020204" pitchFamily="34" charset="0"/>
              </a:rPr>
              <a:t>eich</a:t>
            </a:r>
            <a:r>
              <a:rPr lang="en-GB" sz="2000" b="0" i="1" dirty="0">
                <a:effectLst/>
                <a:latin typeface="Arial" panose="020B0604020202020204" pitchFamily="34" charset="0"/>
              </a:rPr>
              <a:t> </a:t>
            </a:r>
            <a:r>
              <a:rPr lang="en-GB" sz="2000" b="0" i="1" dirty="0" err="1">
                <a:effectLst/>
                <a:latin typeface="Arial" panose="020B0604020202020204" pitchFamily="34" charset="0"/>
              </a:rPr>
              <a:t>gwaith</a:t>
            </a:r>
            <a:r>
              <a:rPr lang="en-GB" sz="2000" b="0" i="1" dirty="0">
                <a:effectLst/>
                <a:latin typeface="Arial" panose="020B0604020202020204" pitchFamily="34" charset="0"/>
              </a:rPr>
              <a:t> </a:t>
            </a:r>
            <a:r>
              <a:rPr lang="en-GB" sz="2000" b="0" i="1" dirty="0" err="1">
                <a:effectLst/>
                <a:latin typeface="Arial" panose="020B0604020202020204" pitchFamily="34" charset="0"/>
              </a:rPr>
              <a:t>academaidd</a:t>
            </a:r>
            <a:r>
              <a:rPr lang="en-GB" sz="2000" b="0" i="1" dirty="0">
                <a:effectLst/>
                <a:latin typeface="Arial" panose="020B0604020202020204" pitchFamily="34" charset="0"/>
              </a:rPr>
              <a:t>. </a:t>
            </a:r>
            <a:r>
              <a:rPr lang="en-GB" sz="2000" b="0" i="1" dirty="0" err="1">
                <a:effectLst/>
                <a:latin typeface="Arial" panose="020B0604020202020204" pitchFamily="34" charset="0"/>
              </a:rPr>
              <a:t>Dylai'r</a:t>
            </a:r>
            <a:r>
              <a:rPr lang="en-GB" sz="2000" b="0" i="1" dirty="0">
                <a:effectLst/>
                <a:latin typeface="Arial" panose="020B0604020202020204" pitchFamily="34" charset="0"/>
              </a:rPr>
              <a:t> </a:t>
            </a:r>
            <a:r>
              <a:rPr lang="en-GB" sz="2000" b="0" i="1" dirty="0" err="1">
                <a:effectLst/>
                <a:latin typeface="Arial" panose="020B0604020202020204" pitchFamily="34" charset="0"/>
              </a:rPr>
              <a:t>cyflwyniad</a:t>
            </a:r>
            <a:r>
              <a:rPr lang="en-GB" sz="2000" b="0" i="1" dirty="0">
                <a:effectLst/>
                <a:latin typeface="Arial" panose="020B0604020202020204" pitchFamily="34" charset="0"/>
              </a:rPr>
              <a:t> </a:t>
            </a:r>
            <a:r>
              <a:rPr lang="en-GB" sz="2000" b="0" i="1" dirty="0" err="1">
                <a:effectLst/>
                <a:latin typeface="Arial" panose="020B0604020202020204" pitchFamily="34" charset="0"/>
              </a:rPr>
              <a:t>drwy</a:t>
            </a:r>
            <a:r>
              <a:rPr lang="en-GB" sz="2000" b="0" i="1" dirty="0">
                <a:effectLst/>
                <a:latin typeface="Arial" panose="020B0604020202020204" pitchFamily="34" charset="0"/>
              </a:rPr>
              <a:t> flog </a:t>
            </a:r>
            <a:r>
              <a:rPr lang="en-GB" sz="2000" b="0" i="1" dirty="0" err="1">
                <a:effectLst/>
                <a:latin typeface="Arial" panose="020B0604020202020204" pitchFamily="34" charset="0"/>
              </a:rPr>
              <a:t>fideo</a:t>
            </a:r>
            <a:r>
              <a:rPr lang="en-GB" sz="2000" b="0" i="1" dirty="0">
                <a:effectLst/>
                <a:latin typeface="Arial" panose="020B0604020202020204" pitchFamily="34" charset="0"/>
              </a:rPr>
              <a:t> ac </a:t>
            </a:r>
            <a:r>
              <a:rPr lang="en-GB" sz="2000" b="0" i="1" dirty="0" err="1">
                <a:effectLst/>
                <a:latin typeface="Arial" panose="020B0604020202020204" pitchFamily="34" charset="0"/>
              </a:rPr>
              <a:t>ati</a:t>
            </a:r>
            <a:r>
              <a:rPr lang="en-GB" sz="2000" b="0" i="1" dirty="0">
                <a:effectLst/>
                <a:latin typeface="Arial" panose="020B0604020202020204" pitchFamily="34" charset="0"/>
              </a:rPr>
              <a:t> </a:t>
            </a:r>
            <a:r>
              <a:rPr lang="en-GB" sz="2000" b="0" i="1" dirty="0" err="1">
                <a:effectLst/>
                <a:latin typeface="Arial" panose="020B0604020202020204" pitchFamily="34" charset="0"/>
              </a:rPr>
              <a:t>fod</a:t>
            </a:r>
            <a:r>
              <a:rPr lang="en-GB" sz="2000" b="0" i="1" dirty="0">
                <a:effectLst/>
                <a:latin typeface="Arial" panose="020B0604020202020204" pitchFamily="34" charset="0"/>
              </a:rPr>
              <a:t> </a:t>
            </a:r>
            <a:r>
              <a:rPr lang="en-GB" sz="2000" b="0" i="1" dirty="0" err="1">
                <a:effectLst/>
                <a:latin typeface="Arial" panose="020B0604020202020204" pitchFamily="34" charset="0"/>
              </a:rPr>
              <a:t>wedi'i</a:t>
            </a:r>
            <a:r>
              <a:rPr lang="en-GB" sz="2000" b="0" i="1" dirty="0">
                <a:effectLst/>
                <a:latin typeface="Arial" panose="020B0604020202020204" pitchFamily="34" charset="0"/>
              </a:rPr>
              <a:t> </a:t>
            </a:r>
            <a:r>
              <a:rPr lang="en-GB" sz="2000" b="0" i="1" dirty="0" err="1">
                <a:effectLst/>
                <a:latin typeface="Arial" panose="020B0604020202020204" pitchFamily="34" charset="0"/>
              </a:rPr>
              <a:t>strwythuro'n</a:t>
            </a:r>
            <a:r>
              <a:rPr lang="en-GB" sz="2000" b="0" i="1" dirty="0">
                <a:effectLst/>
                <a:latin typeface="Arial" panose="020B0604020202020204" pitchFamily="34" charset="0"/>
              </a:rPr>
              <a:t> </a:t>
            </a:r>
            <a:r>
              <a:rPr lang="en-GB" sz="2000" b="0" i="1" dirty="0" err="1">
                <a:effectLst/>
                <a:latin typeface="Arial" panose="020B0604020202020204" pitchFamily="34" charset="0"/>
              </a:rPr>
              <a:t>glir</a:t>
            </a:r>
            <a:r>
              <a:rPr lang="en-GB" sz="2000" b="0" i="1" dirty="0">
                <a:effectLst/>
                <a:latin typeface="Arial" panose="020B0604020202020204" pitchFamily="34" charset="0"/>
              </a:rPr>
              <a:t>, </a:t>
            </a:r>
            <a:r>
              <a:rPr lang="en-GB" sz="2000" b="0" i="1" dirty="0" err="1">
                <a:effectLst/>
                <a:latin typeface="Arial" panose="020B0604020202020204" pitchFamily="34" charset="0"/>
              </a:rPr>
              <a:t>gan</a:t>
            </a:r>
            <a:r>
              <a:rPr lang="en-GB" sz="2000" b="0" i="1" dirty="0">
                <a:effectLst/>
                <a:latin typeface="Arial" panose="020B0604020202020204" pitchFamily="34" charset="0"/>
              </a:rPr>
              <a:t> </a:t>
            </a:r>
            <a:r>
              <a:rPr lang="en-GB" sz="2000" b="0" i="1" dirty="0" err="1">
                <a:effectLst/>
                <a:latin typeface="Arial" panose="020B0604020202020204" pitchFamily="34" charset="0"/>
              </a:rPr>
              <a:t>gynnwys</a:t>
            </a:r>
            <a:r>
              <a:rPr lang="en-GB" sz="2000" b="0" i="1" dirty="0">
                <a:effectLst/>
                <a:latin typeface="Arial" panose="020B0604020202020204" pitchFamily="34" charset="0"/>
              </a:rPr>
              <a:t> </a:t>
            </a:r>
            <a:r>
              <a:rPr lang="en-GB" sz="2000" b="0" i="1" dirty="0" err="1">
                <a:effectLst/>
                <a:latin typeface="Arial" panose="020B0604020202020204" pitchFamily="34" charset="0"/>
              </a:rPr>
              <a:t>cyflwyniad</a:t>
            </a:r>
            <a:r>
              <a:rPr lang="en-GB" sz="2000" b="0" i="1" dirty="0">
                <a:effectLst/>
                <a:latin typeface="Arial" panose="020B0604020202020204" pitchFamily="34" charset="0"/>
              </a:rPr>
              <a:t>, </a:t>
            </a:r>
            <a:r>
              <a:rPr lang="en-GB" sz="2000" b="0" i="1" dirty="0" err="1">
                <a:effectLst/>
                <a:latin typeface="Arial" panose="020B0604020202020204" pitchFamily="34" charset="0"/>
              </a:rPr>
              <a:t>prif</a:t>
            </a:r>
            <a:r>
              <a:rPr lang="en-GB" sz="2000" b="0" i="1" dirty="0">
                <a:effectLst/>
                <a:latin typeface="Arial" panose="020B0604020202020204" pitchFamily="34" charset="0"/>
              </a:rPr>
              <a:t> </a:t>
            </a:r>
            <a:r>
              <a:rPr lang="en-GB" sz="2000" b="0" i="1" dirty="0" err="1">
                <a:effectLst/>
                <a:latin typeface="Arial" panose="020B0604020202020204" pitchFamily="34" charset="0"/>
              </a:rPr>
              <a:t>gorff</a:t>
            </a:r>
            <a:r>
              <a:rPr lang="en-GB" sz="2000" b="0" i="1" dirty="0">
                <a:effectLst/>
                <a:latin typeface="Arial" panose="020B0604020202020204" pitchFamily="34" charset="0"/>
              </a:rPr>
              <a:t> (</a:t>
            </a:r>
            <a:r>
              <a:rPr lang="en-GB" sz="2000" b="0" i="1" dirty="0" err="1">
                <a:effectLst/>
                <a:latin typeface="Arial" panose="020B0604020202020204" pitchFamily="34" charset="0"/>
              </a:rPr>
              <a:t>lle</a:t>
            </a:r>
            <a:r>
              <a:rPr lang="en-GB" sz="2000" b="0" i="1" dirty="0">
                <a:effectLst/>
                <a:latin typeface="Arial" panose="020B0604020202020204" pitchFamily="34" charset="0"/>
              </a:rPr>
              <a:t> </a:t>
            </a:r>
            <a:r>
              <a:rPr lang="en-GB" sz="2000" b="0" i="1" dirty="0" err="1">
                <a:effectLst/>
                <a:latin typeface="Arial" panose="020B0604020202020204" pitchFamily="34" charset="0"/>
              </a:rPr>
              <a:t>byddwch</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a:t>
            </a:r>
            <a:r>
              <a:rPr lang="en-GB" sz="2000" b="0" i="1" dirty="0" err="1">
                <a:effectLst/>
                <a:latin typeface="Arial" panose="020B0604020202020204" pitchFamily="34" charset="0"/>
              </a:rPr>
              <a:t>archwilio</a:t>
            </a:r>
            <a:r>
              <a:rPr lang="en-GB" sz="2000" b="0" i="1" dirty="0">
                <a:effectLst/>
                <a:latin typeface="Arial" panose="020B0604020202020204" pitchFamily="34" charset="0"/>
              </a:rPr>
              <a:t> </a:t>
            </a:r>
            <a:r>
              <a:rPr lang="en-GB" sz="2000" b="0" i="1" dirty="0" err="1">
                <a:effectLst/>
                <a:latin typeface="Arial" panose="020B0604020202020204" pitchFamily="34" charset="0"/>
              </a:rPr>
              <a:t>pob</a:t>
            </a:r>
            <a:r>
              <a:rPr lang="en-GB" sz="2000" b="0" i="1" dirty="0">
                <a:effectLst/>
                <a:latin typeface="Arial" panose="020B0604020202020204" pitchFamily="34" charset="0"/>
              </a:rPr>
              <a:t> mater a </a:t>
            </a:r>
            <a:r>
              <a:rPr lang="en-GB" sz="2000" b="0" i="1" dirty="0" err="1">
                <a:effectLst/>
                <a:latin typeface="Arial" panose="020B0604020202020204" pitchFamily="34" charset="0"/>
              </a:rPr>
              <a:t>strategaethau</a:t>
            </a:r>
            <a:r>
              <a:rPr lang="en-GB" sz="2000" b="0" i="1" dirty="0">
                <a:effectLst/>
                <a:latin typeface="Arial" panose="020B0604020202020204" pitchFamily="34" charset="0"/>
              </a:rPr>
              <a:t> </a:t>
            </a:r>
            <a:r>
              <a:rPr lang="en-GB" sz="2000" b="0" i="1" dirty="0" err="1">
                <a:effectLst/>
                <a:latin typeface="Arial" panose="020B0604020202020204" pitchFamily="34" charset="0"/>
              </a:rPr>
              <a:t>perthnasol</a:t>
            </a:r>
            <a:r>
              <a:rPr lang="en-GB" sz="2000" b="0" i="1" dirty="0">
                <a:effectLst/>
                <a:latin typeface="Arial" panose="020B0604020202020204" pitchFamily="34" charset="0"/>
              </a:rPr>
              <a:t>), </a:t>
            </a:r>
            <a:r>
              <a:rPr lang="en-GB" sz="2000" b="0" i="1" dirty="0" err="1">
                <a:effectLst/>
                <a:latin typeface="Arial" panose="020B0604020202020204" pitchFamily="34" charset="0"/>
              </a:rPr>
              <a:t>gan</a:t>
            </a:r>
            <a:r>
              <a:rPr lang="en-GB" sz="2000" b="0" i="1" dirty="0">
                <a:effectLst/>
                <a:latin typeface="Arial" panose="020B0604020202020204" pitchFamily="34" charset="0"/>
              </a:rPr>
              <a:t> </a:t>
            </a:r>
            <a:r>
              <a:rPr lang="en-GB" sz="2000" b="0" i="1" dirty="0" err="1">
                <a:effectLst/>
                <a:latin typeface="Arial" panose="020B0604020202020204" pitchFamily="34" charset="0"/>
              </a:rPr>
              <a:t>gynnwys</a:t>
            </a:r>
            <a:r>
              <a:rPr lang="en-GB" sz="2000" b="0" i="1" dirty="0">
                <a:effectLst/>
                <a:latin typeface="Arial" panose="020B0604020202020204" pitchFamily="34" charset="0"/>
              </a:rPr>
              <a:t> </a:t>
            </a:r>
            <a:r>
              <a:rPr lang="en-GB" sz="2000" b="0" i="1" dirty="0" err="1">
                <a:effectLst/>
                <a:latin typeface="Arial" panose="020B0604020202020204" pitchFamily="34" charset="0"/>
              </a:rPr>
              <a:t>casgliad</a:t>
            </a:r>
            <a:r>
              <a:rPr lang="en-GB" sz="2000" b="0" i="1" dirty="0">
                <a:effectLst/>
                <a:latin typeface="Arial" panose="020B0604020202020204" pitchFamily="34" charset="0"/>
              </a:rPr>
              <a:t>. </a:t>
            </a:r>
            <a:r>
              <a:rPr lang="en-GB" sz="2000" b="0" i="1" dirty="0" err="1">
                <a:effectLst/>
                <a:latin typeface="Arial" panose="020B0604020202020204" pitchFamily="34" charset="0"/>
              </a:rPr>
              <a:t>Dylech</a:t>
            </a:r>
            <a:r>
              <a:rPr lang="en-GB" sz="2000" b="0" i="1" dirty="0">
                <a:effectLst/>
                <a:latin typeface="Arial" panose="020B0604020202020204" pitchFamily="34" charset="0"/>
              </a:rPr>
              <a:t> </a:t>
            </a:r>
            <a:r>
              <a:rPr lang="en-GB" sz="2000" b="0" i="1" dirty="0" err="1">
                <a:effectLst/>
                <a:latin typeface="Arial" panose="020B0604020202020204" pitchFamily="34" charset="0"/>
              </a:rPr>
              <a:t>roi</a:t>
            </a:r>
            <a:r>
              <a:rPr lang="en-GB" sz="2000" b="0" i="1" dirty="0">
                <a:effectLst/>
                <a:latin typeface="Arial" panose="020B0604020202020204" pitchFamily="34" charset="0"/>
              </a:rPr>
              <a:t> </a:t>
            </a:r>
            <a:r>
              <a:rPr lang="en-GB" sz="2000" b="0" i="1" dirty="0" err="1">
                <a:effectLst/>
                <a:latin typeface="Arial" panose="020B0604020202020204" pitchFamily="34" charset="0"/>
              </a:rPr>
              <a:t>sylw</a:t>
            </a:r>
            <a:r>
              <a:rPr lang="en-GB" sz="2000" b="0" i="1" dirty="0">
                <a:effectLst/>
                <a:latin typeface="Arial" panose="020B0604020202020204" pitchFamily="34" charset="0"/>
              </a:rPr>
              <a:t> </a:t>
            </a:r>
            <a:r>
              <a:rPr lang="en-GB" sz="2000" b="0" i="1" dirty="0" err="1">
                <a:effectLst/>
                <a:latin typeface="Arial" panose="020B0604020202020204" pitchFamily="34" charset="0"/>
              </a:rPr>
              <a:t>i</a:t>
            </a:r>
            <a:r>
              <a:rPr lang="en-GB" sz="2000" b="0" i="1" dirty="0">
                <a:effectLst/>
                <a:latin typeface="Arial" panose="020B0604020202020204" pitchFamily="34" charset="0"/>
              </a:rPr>
              <a:t> </a:t>
            </a:r>
            <a:r>
              <a:rPr lang="en-GB" sz="2000" b="0" i="1" dirty="0" err="1">
                <a:effectLst/>
                <a:latin typeface="Arial" panose="020B0604020202020204" pitchFamily="34" charset="0"/>
              </a:rPr>
              <a:t>gystrawen</a:t>
            </a:r>
            <a:r>
              <a:rPr lang="en-GB" sz="2000" b="0" i="1" dirty="0">
                <a:effectLst/>
                <a:latin typeface="Arial" panose="020B0604020202020204" pitchFamily="34" charset="0"/>
              </a:rPr>
              <a:t> ac </a:t>
            </a:r>
            <a:r>
              <a:rPr lang="en-GB" sz="2000" b="0" i="1" dirty="0" err="1">
                <a:effectLst/>
                <a:latin typeface="Arial" panose="020B0604020202020204" pitchFamily="34" charset="0"/>
              </a:rPr>
              <a:t>adeiladu</a:t>
            </a:r>
            <a:r>
              <a:rPr lang="en-GB" sz="2000" b="0" i="1" dirty="0">
                <a:effectLst/>
                <a:latin typeface="Arial" panose="020B0604020202020204" pitchFamily="34" charset="0"/>
              </a:rPr>
              <a:t> </a:t>
            </a:r>
            <a:r>
              <a:rPr lang="en-GB" sz="2000" b="0" i="1" dirty="0" err="1">
                <a:effectLst/>
                <a:latin typeface="Arial" panose="020B0604020202020204" pitchFamily="34" charset="0"/>
              </a:rPr>
              <a:t>brawddegau'n</a:t>
            </a:r>
            <a:r>
              <a:rPr lang="en-GB" sz="2000" b="0" i="1" dirty="0">
                <a:effectLst/>
                <a:latin typeface="Arial" panose="020B0604020202020204" pitchFamily="34" charset="0"/>
              </a:rPr>
              <a:t> </a:t>
            </a:r>
            <a:r>
              <a:rPr lang="en-GB" sz="2000" b="0" i="1" dirty="0" err="1">
                <a:effectLst/>
                <a:latin typeface="Arial" panose="020B0604020202020204" pitchFamily="34" charset="0"/>
              </a:rPr>
              <a:t>ramadegol</a:t>
            </a:r>
            <a:r>
              <a:rPr lang="en-GB" sz="2000" b="0" i="1" dirty="0">
                <a:effectLst/>
                <a:latin typeface="Arial" panose="020B0604020202020204" pitchFamily="34" charset="0"/>
              </a:rPr>
              <a:t> er </a:t>
            </a:r>
            <a:r>
              <a:rPr lang="en-GB" sz="2000" b="0" i="1" dirty="0" err="1">
                <a:effectLst/>
                <a:latin typeface="Arial" panose="020B0604020202020204" pitchFamily="34" charset="0"/>
              </a:rPr>
              <a:t>mwyn</a:t>
            </a:r>
            <a:r>
              <a:rPr lang="en-GB" sz="2000" b="0" i="1" dirty="0">
                <a:effectLst/>
                <a:latin typeface="Arial" panose="020B0604020202020204" pitchFamily="34" charset="0"/>
              </a:rPr>
              <a:t> </a:t>
            </a:r>
            <a:r>
              <a:rPr lang="en-GB" sz="2000" b="0" i="1" dirty="0" err="1">
                <a:effectLst/>
                <a:latin typeface="Arial" panose="020B0604020202020204" pitchFamily="34" charset="0"/>
              </a:rPr>
              <a:t>sicrhau</a:t>
            </a:r>
            <a:r>
              <a:rPr lang="en-GB" sz="2000" b="0" i="1" dirty="0">
                <a:effectLst/>
                <a:latin typeface="Arial" panose="020B0604020202020204" pitchFamily="34" charset="0"/>
              </a:rPr>
              <a:t> bod y </a:t>
            </a:r>
            <a:r>
              <a:rPr lang="en-GB" sz="2000" b="0" i="1" dirty="0" err="1">
                <a:effectLst/>
                <a:latin typeface="Arial" panose="020B0604020202020204" pitchFamily="34" charset="0"/>
              </a:rPr>
              <a:t>neges</a:t>
            </a:r>
            <a:r>
              <a:rPr lang="en-GB" sz="2000" b="0" i="1" dirty="0">
                <a:effectLst/>
                <a:latin typeface="Arial" panose="020B0604020202020204" pitchFamily="34" charset="0"/>
              </a:rPr>
              <a:t> </a:t>
            </a:r>
            <a:r>
              <a:rPr lang="en-GB" sz="2000" b="0" i="1" dirty="0" err="1">
                <a:effectLst/>
                <a:latin typeface="Arial" panose="020B0604020202020204" pitchFamily="34" charset="0"/>
              </a:rPr>
              <a:t>rydych</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a:t>
            </a:r>
            <a:r>
              <a:rPr lang="en-GB" sz="2000" b="0" i="1" dirty="0" err="1">
                <a:effectLst/>
                <a:latin typeface="Arial" panose="020B0604020202020204" pitchFamily="34" charset="0"/>
              </a:rPr>
              <a:t>ceisio'i</a:t>
            </a:r>
            <a:r>
              <a:rPr lang="en-GB" sz="2000" b="0" i="1" dirty="0">
                <a:effectLst/>
                <a:latin typeface="Arial" panose="020B0604020202020204" pitchFamily="34" charset="0"/>
              </a:rPr>
              <a:t> </a:t>
            </a:r>
            <a:r>
              <a:rPr lang="en-GB" sz="2000" b="0" i="1" dirty="0" err="1">
                <a:effectLst/>
                <a:latin typeface="Arial" panose="020B0604020202020204" pitchFamily="34" charset="0"/>
              </a:rPr>
              <a:t>chyfleu</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a:t>
            </a:r>
            <a:r>
              <a:rPr lang="en-GB" sz="2000" b="0" i="1" dirty="0" err="1">
                <a:effectLst/>
                <a:latin typeface="Arial" panose="020B0604020202020204" pitchFamily="34" charset="0"/>
              </a:rPr>
              <a:t>glir</a:t>
            </a:r>
            <a:r>
              <a:rPr lang="en-GB" sz="2000" b="0" i="1" dirty="0">
                <a:effectLst/>
                <a:latin typeface="Arial" panose="020B0604020202020204" pitchFamily="34" charset="0"/>
              </a:rPr>
              <a:t> </a:t>
            </a:r>
            <a:r>
              <a:rPr lang="en-GB" sz="2000" b="0" i="1" dirty="0" err="1">
                <a:effectLst/>
                <a:latin typeface="Arial" panose="020B0604020202020204" pitchFamily="34" charset="0"/>
              </a:rPr>
              <a:t>i'r</a:t>
            </a:r>
            <a:r>
              <a:rPr lang="en-GB" sz="2000" b="0" i="1" dirty="0">
                <a:effectLst/>
                <a:latin typeface="Arial" panose="020B0604020202020204" pitchFamily="34" charset="0"/>
              </a:rPr>
              <a:t> </a:t>
            </a:r>
            <a:r>
              <a:rPr lang="en-GB" sz="2000" b="0" i="1" dirty="0" err="1">
                <a:effectLst/>
                <a:latin typeface="Arial" panose="020B0604020202020204" pitchFamily="34" charset="0"/>
              </a:rPr>
              <a:t>darllenydd</a:t>
            </a:r>
            <a:r>
              <a:rPr lang="en-GB" sz="2000" b="0" i="1" dirty="0">
                <a:effectLst/>
                <a:latin typeface="Arial" panose="020B0604020202020204" pitchFamily="34" charset="0"/>
              </a:rPr>
              <a:t>/</a:t>
            </a:r>
            <a:r>
              <a:rPr lang="en-GB" sz="2000" b="0" i="1" dirty="0" err="1">
                <a:effectLst/>
                <a:latin typeface="Arial" panose="020B0604020202020204" pitchFamily="34" charset="0"/>
              </a:rPr>
              <a:t>gwrandäwr</a:t>
            </a:r>
            <a:r>
              <a:rPr lang="en-GB" sz="2000" b="0" i="1" dirty="0">
                <a:effectLst/>
                <a:latin typeface="Arial" panose="020B0604020202020204" pitchFamily="34" charset="0"/>
              </a:rPr>
              <a:t> (</a:t>
            </a:r>
            <a:r>
              <a:rPr lang="en-GB" sz="2000" b="0" i="1" dirty="0" err="1">
                <a:effectLst/>
                <a:latin typeface="Arial" panose="020B0604020202020204" pitchFamily="34" charset="0"/>
              </a:rPr>
              <a:t>e.e.</a:t>
            </a:r>
            <a:r>
              <a:rPr lang="en-GB" sz="2000" b="0" i="1" dirty="0">
                <a:effectLst/>
                <a:latin typeface="Arial" panose="020B0604020202020204" pitchFamily="34" charset="0"/>
              </a:rPr>
              <a:t> </a:t>
            </a:r>
            <a:r>
              <a:rPr lang="en-GB" sz="2000" b="0" i="1" dirty="0" err="1">
                <a:effectLst/>
                <a:latin typeface="Arial" panose="020B0604020202020204" pitchFamily="34" charset="0"/>
              </a:rPr>
              <a:t>osgoi</a:t>
            </a:r>
            <a:r>
              <a:rPr lang="en-GB" sz="2000" b="0" i="1" dirty="0">
                <a:effectLst/>
                <a:latin typeface="Arial" panose="020B0604020202020204" pitchFamily="34" charset="0"/>
              </a:rPr>
              <a:t> </a:t>
            </a:r>
            <a:r>
              <a:rPr lang="en-GB" sz="2000" b="0" i="1" dirty="0" err="1">
                <a:effectLst/>
                <a:latin typeface="Arial" panose="020B0604020202020204" pitchFamily="34" charset="0"/>
              </a:rPr>
              <a:t>camgymeriadau</a:t>
            </a:r>
            <a:r>
              <a:rPr lang="en-GB" sz="2000" b="0" i="1" dirty="0">
                <a:effectLst/>
                <a:latin typeface="Arial" panose="020B0604020202020204" pitchFamily="34" charset="0"/>
              </a:rPr>
              <a:t> </a:t>
            </a:r>
            <a:r>
              <a:rPr lang="en-GB" sz="2000" b="0" i="1" dirty="0" err="1">
                <a:effectLst/>
                <a:latin typeface="Arial" panose="020B0604020202020204" pitchFamily="34" charset="0"/>
              </a:rPr>
              <a:t>sillafu</a:t>
            </a:r>
            <a:r>
              <a:rPr lang="en-GB" sz="2000" b="0" i="1" dirty="0">
                <a:effectLst/>
                <a:latin typeface="Arial" panose="020B0604020202020204" pitchFamily="34" charset="0"/>
              </a:rPr>
              <a:t> </a:t>
            </a:r>
            <a:r>
              <a:rPr lang="en-GB" sz="2000" b="0" i="1" dirty="0" err="1">
                <a:effectLst/>
                <a:latin typeface="Arial" panose="020B0604020202020204" pitchFamily="34" charset="0"/>
              </a:rPr>
              <a:t>drwy</a:t>
            </a:r>
            <a:r>
              <a:rPr lang="en-GB" sz="2000" b="0" i="1" dirty="0">
                <a:effectLst/>
                <a:latin typeface="Arial" panose="020B0604020202020204" pitchFamily="34" charset="0"/>
              </a:rPr>
              <a:t> </a:t>
            </a:r>
            <a:r>
              <a:rPr lang="en-GB" sz="2000" b="0" i="1" dirty="0" err="1">
                <a:effectLst/>
                <a:latin typeface="Arial" panose="020B0604020202020204" pitchFamily="34" charset="0"/>
              </a:rPr>
              <a:t>brawf</a:t>
            </a:r>
            <a:r>
              <a:rPr lang="en-GB" sz="2000" b="0" i="1" dirty="0">
                <a:effectLst/>
                <a:latin typeface="Arial" panose="020B0604020202020204" pitchFamily="34" charset="0"/>
              </a:rPr>
              <a:t> </a:t>
            </a:r>
            <a:r>
              <a:rPr lang="en-GB" sz="2000" b="0" i="1" dirty="0" err="1">
                <a:effectLst/>
                <a:latin typeface="Arial" panose="020B0604020202020204" pitchFamily="34" charset="0"/>
              </a:rPr>
              <a:t>ddarllen</a:t>
            </a:r>
            <a:r>
              <a:rPr lang="en-GB" sz="2000" b="0" i="1" dirty="0">
                <a:effectLst/>
                <a:latin typeface="Arial" panose="020B0604020202020204" pitchFamily="34" charset="0"/>
              </a:rPr>
              <a:t> </a:t>
            </a:r>
            <a:r>
              <a:rPr lang="en-GB" sz="2000" b="0" i="1" dirty="0" err="1">
                <a:effectLst/>
                <a:latin typeface="Arial" panose="020B0604020202020204" pitchFamily="34" charset="0"/>
              </a:rPr>
              <a:t>eich</a:t>
            </a:r>
            <a:r>
              <a:rPr lang="en-GB" sz="2000" b="0" i="1" dirty="0">
                <a:effectLst/>
                <a:latin typeface="Arial" panose="020B0604020202020204" pitchFamily="34" charset="0"/>
              </a:rPr>
              <a:t> </a:t>
            </a:r>
            <a:r>
              <a:rPr lang="en-GB" sz="2000" b="0" i="1" dirty="0" err="1">
                <a:effectLst/>
                <a:latin typeface="Arial" panose="020B0604020202020204" pitchFamily="34" charset="0"/>
              </a:rPr>
              <a:t>gwaith</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a:t>
            </a:r>
            <a:r>
              <a:rPr lang="en-GB" sz="2000" b="0" i="1" dirty="0" err="1">
                <a:effectLst/>
                <a:latin typeface="Arial" panose="020B0604020202020204" pitchFamily="34" charset="0"/>
              </a:rPr>
              <a:t>ofalus</a:t>
            </a:r>
            <a:r>
              <a:rPr lang="en-GB" sz="2000" b="0" i="1" dirty="0">
                <a:effectLst/>
                <a:latin typeface="Arial" panose="020B0604020202020204" pitchFamily="34" charset="0"/>
              </a:rPr>
              <a:t> </a:t>
            </a:r>
            <a:r>
              <a:rPr lang="en-GB" sz="2000" b="0" i="1" dirty="0" err="1">
                <a:effectLst/>
                <a:latin typeface="Arial" panose="020B0604020202020204" pitchFamily="34" charset="0"/>
              </a:rPr>
              <a:t>cyn</a:t>
            </a:r>
            <a:r>
              <a:rPr lang="en-GB" sz="2000" b="0" i="1" dirty="0">
                <a:effectLst/>
                <a:latin typeface="Arial" panose="020B0604020202020204" pitchFamily="34" charset="0"/>
              </a:rPr>
              <a:t> </a:t>
            </a:r>
            <a:r>
              <a:rPr lang="en-GB" sz="2000" b="0" i="1" dirty="0" err="1">
                <a:effectLst/>
                <a:latin typeface="Arial" panose="020B0604020202020204" pitchFamily="34" charset="0"/>
              </a:rPr>
              <a:t>ei</a:t>
            </a:r>
            <a:r>
              <a:rPr lang="en-GB" sz="2000" b="0" i="1" dirty="0">
                <a:effectLst/>
                <a:latin typeface="Arial" panose="020B0604020202020204" pitchFamily="34" charset="0"/>
              </a:rPr>
              <a:t> </a:t>
            </a:r>
            <a:r>
              <a:rPr lang="en-GB" sz="2000" b="0" i="1" dirty="0" err="1">
                <a:effectLst/>
                <a:latin typeface="Arial" panose="020B0604020202020204" pitchFamily="34" charset="0"/>
              </a:rPr>
              <a:t>gyflwyno</a:t>
            </a:r>
            <a:r>
              <a:rPr lang="en-GB" sz="2000" b="0" i="1" dirty="0">
                <a:effectLst/>
                <a:latin typeface="Arial" panose="020B0604020202020204" pitchFamily="34" charset="0"/>
              </a:rPr>
              <a:t>). </a:t>
            </a:r>
            <a:r>
              <a:rPr lang="en-GB" sz="2000" b="0" i="1" dirty="0" err="1">
                <a:effectLst/>
                <a:latin typeface="Arial" panose="020B0604020202020204" pitchFamily="34" charset="0"/>
              </a:rPr>
              <a:t>Bydd</a:t>
            </a:r>
            <a:r>
              <a:rPr lang="en-GB" sz="2000" b="0" i="1" dirty="0">
                <a:effectLst/>
                <a:latin typeface="Arial" panose="020B0604020202020204" pitchFamily="34" charset="0"/>
              </a:rPr>
              <a:t> </a:t>
            </a:r>
            <a:r>
              <a:rPr lang="en-GB" sz="2000" b="0" i="1" dirty="0" err="1">
                <a:effectLst/>
                <a:latin typeface="Arial" panose="020B0604020202020204" pitchFamily="34" charset="0"/>
              </a:rPr>
              <a:t>defnyddio</a:t>
            </a:r>
            <a:r>
              <a:rPr lang="en-GB" sz="2000" b="0" i="1" dirty="0">
                <a:effectLst/>
                <a:latin typeface="Arial" panose="020B0604020202020204" pitchFamily="34" charset="0"/>
              </a:rPr>
              <a:t> flog/ </a:t>
            </a:r>
            <a:r>
              <a:rPr lang="en-GB" sz="2000" b="0" i="1" dirty="0" err="1">
                <a:effectLst/>
                <a:latin typeface="Arial" panose="020B0604020202020204" pitchFamily="34" charset="0"/>
              </a:rPr>
              <a:t>rhaglenni</a:t>
            </a:r>
            <a:r>
              <a:rPr lang="en-GB" sz="2000" b="0" i="1" dirty="0">
                <a:effectLst/>
                <a:latin typeface="Arial" panose="020B0604020202020204" pitchFamily="34" charset="0"/>
              </a:rPr>
              <a:t> </a:t>
            </a:r>
            <a:r>
              <a:rPr lang="en-GB" sz="2000" b="0" i="1" dirty="0" err="1">
                <a:effectLst/>
                <a:latin typeface="Arial" panose="020B0604020202020204" pitchFamily="34" charset="0"/>
              </a:rPr>
              <a:t>megis</a:t>
            </a:r>
            <a:r>
              <a:rPr lang="en-GB" sz="2000" b="0" i="1" dirty="0">
                <a:effectLst/>
                <a:latin typeface="Arial" panose="020B0604020202020204" pitchFamily="34" charset="0"/>
              </a:rPr>
              <a:t> adobe spark / Canva / </a:t>
            </a:r>
            <a:r>
              <a:rPr lang="en-GB" sz="2000" b="0" i="1" dirty="0" err="1">
                <a:effectLst/>
                <a:latin typeface="Arial" panose="020B0604020202020204" pitchFamily="34" charset="0"/>
              </a:rPr>
              <a:t>Pwynt</a:t>
            </a:r>
            <a:r>
              <a:rPr lang="en-GB" sz="2000" b="0" i="1" dirty="0">
                <a:effectLst/>
                <a:latin typeface="Arial" panose="020B0604020202020204" pitchFamily="34" charset="0"/>
              </a:rPr>
              <a:t> </a:t>
            </a:r>
            <a:r>
              <a:rPr lang="en-GB" sz="2000" b="0" i="1" dirty="0" err="1">
                <a:effectLst/>
                <a:latin typeface="Arial" panose="020B0604020202020204" pitchFamily="34" charset="0"/>
              </a:rPr>
              <a:t>Pwer</a:t>
            </a:r>
            <a:r>
              <a:rPr lang="en-GB" sz="2000" b="0" i="1" dirty="0">
                <a:effectLst/>
                <a:latin typeface="Arial" panose="020B0604020202020204" pitchFamily="34" charset="0"/>
              </a:rPr>
              <a:t>, ac </a:t>
            </a:r>
            <a:r>
              <a:rPr lang="en-GB" sz="2000" b="0" i="1" dirty="0" err="1">
                <a:effectLst/>
                <a:latin typeface="Arial" panose="020B0604020202020204" pitchFamily="34" charset="0"/>
              </a:rPr>
              <a:t>ati</a:t>
            </a:r>
            <a:r>
              <a:rPr lang="en-GB" sz="2000" b="0" i="1" dirty="0">
                <a:effectLst/>
                <a:latin typeface="Arial" panose="020B0604020202020204" pitchFamily="34" charset="0"/>
              </a:rPr>
              <a:t> </a:t>
            </a:r>
            <a:r>
              <a:rPr lang="en-GB" sz="2000" b="0" i="1" dirty="0" err="1">
                <a:effectLst/>
                <a:latin typeface="Arial" panose="020B0604020202020204" pitchFamily="34" charset="0"/>
              </a:rPr>
              <a:t>hefyd</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a:t>
            </a:r>
            <a:r>
              <a:rPr lang="en-GB" sz="2000" b="0" i="1" dirty="0" err="1">
                <a:effectLst/>
                <a:latin typeface="Arial" panose="020B0604020202020204" pitchFamily="34" charset="0"/>
              </a:rPr>
              <a:t>cefnogi</a:t>
            </a:r>
            <a:r>
              <a:rPr lang="en-GB" sz="2000" b="0" i="1" dirty="0">
                <a:effectLst/>
                <a:latin typeface="Arial" panose="020B0604020202020204" pitchFamily="34" charset="0"/>
              </a:rPr>
              <a:t> </a:t>
            </a:r>
            <a:r>
              <a:rPr lang="en-GB" sz="2000" b="0" i="1" dirty="0" err="1">
                <a:effectLst/>
                <a:latin typeface="Arial" panose="020B0604020202020204" pitchFamily="34" charset="0"/>
              </a:rPr>
              <a:t>aseiniadau</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y </a:t>
            </a:r>
            <a:r>
              <a:rPr lang="en-GB" sz="2000" b="0" i="1" dirty="0" err="1">
                <a:effectLst/>
                <a:latin typeface="Arial" panose="020B0604020202020204" pitchFamily="34" charset="0"/>
              </a:rPr>
              <a:t>dyfodol</a:t>
            </a:r>
            <a:r>
              <a:rPr lang="en-GB" sz="2000" b="0" i="1" dirty="0">
                <a:effectLst/>
                <a:latin typeface="Arial" panose="020B0604020202020204" pitchFamily="34" charset="0"/>
              </a:rPr>
              <a:t> </a:t>
            </a:r>
            <a:r>
              <a:rPr lang="en-GB" sz="2000" b="0" i="1" dirty="0" err="1">
                <a:effectLst/>
                <a:latin typeface="Arial" panose="020B0604020202020204" pitchFamily="34" charset="0"/>
              </a:rPr>
              <a:t>drwy</a:t>
            </a:r>
            <a:r>
              <a:rPr lang="en-GB" sz="2000" b="0" i="1" dirty="0">
                <a:effectLst/>
                <a:latin typeface="Arial" panose="020B0604020202020204" pitchFamily="34" charset="0"/>
              </a:rPr>
              <a:t> </a:t>
            </a:r>
            <a:r>
              <a:rPr lang="en-GB" sz="2000" b="0" i="1" dirty="0" err="1">
                <a:effectLst/>
                <a:latin typeface="Arial" panose="020B0604020202020204" pitchFamily="34" charset="0"/>
              </a:rPr>
              <a:t>eich</a:t>
            </a:r>
            <a:r>
              <a:rPr lang="en-GB" sz="2000" b="0" i="1" dirty="0">
                <a:effectLst/>
                <a:latin typeface="Arial" panose="020B0604020202020204" pitchFamily="34" charset="0"/>
              </a:rPr>
              <a:t> </a:t>
            </a:r>
            <a:r>
              <a:rPr lang="en-GB" sz="2000" b="0" i="1" dirty="0" err="1">
                <a:effectLst/>
                <a:latin typeface="Arial" panose="020B0604020202020204" pitchFamily="34" charset="0"/>
              </a:rPr>
              <a:t>astudiaethau</a:t>
            </a:r>
            <a:r>
              <a:rPr lang="en-GB" sz="2000" b="0" i="1" dirty="0">
                <a:effectLst/>
                <a:latin typeface="Arial" panose="020B0604020202020204" pitchFamily="34" charset="0"/>
              </a:rPr>
              <a:t> – felly </a:t>
            </a:r>
            <a:r>
              <a:rPr lang="en-GB" sz="2000" b="0" i="1" dirty="0" err="1">
                <a:effectLst/>
                <a:latin typeface="Arial" panose="020B0604020202020204" pitchFamily="34" charset="0"/>
              </a:rPr>
              <a:t>bydd</a:t>
            </a:r>
            <a:r>
              <a:rPr lang="en-GB" sz="2000" b="0" i="1" dirty="0">
                <a:effectLst/>
                <a:latin typeface="Arial" panose="020B0604020202020204" pitchFamily="34" charset="0"/>
              </a:rPr>
              <a:t> pa mor </a:t>
            </a:r>
            <a:r>
              <a:rPr lang="en-GB" sz="2000" b="0" i="1" dirty="0" err="1">
                <a:effectLst/>
                <a:latin typeface="Arial" panose="020B0604020202020204" pitchFamily="34" charset="0"/>
              </a:rPr>
              <a:t>dda</a:t>
            </a:r>
            <a:r>
              <a:rPr lang="en-GB" sz="2000" b="0" i="1" dirty="0">
                <a:effectLst/>
                <a:latin typeface="Arial" panose="020B0604020202020204" pitchFamily="34" charset="0"/>
              </a:rPr>
              <a:t> </a:t>
            </a:r>
            <a:r>
              <a:rPr lang="en-GB" sz="2000" b="0" i="1" dirty="0" err="1">
                <a:effectLst/>
                <a:latin typeface="Arial" panose="020B0604020202020204" pitchFamily="34" charset="0"/>
              </a:rPr>
              <a:t>rydych</a:t>
            </a:r>
            <a:r>
              <a:rPr lang="en-GB" sz="2000" b="0" i="1" dirty="0">
                <a:effectLst/>
                <a:latin typeface="Arial" panose="020B0604020202020204" pitchFamily="34" charset="0"/>
              </a:rPr>
              <a:t> </a:t>
            </a:r>
            <a:r>
              <a:rPr lang="en-GB" sz="2000" b="0" i="1" dirty="0" err="1">
                <a:effectLst/>
                <a:latin typeface="Arial" panose="020B0604020202020204" pitchFamily="34" charset="0"/>
              </a:rPr>
              <a:t>chi'n</a:t>
            </a:r>
            <a:r>
              <a:rPr lang="en-GB" sz="2000" b="0" i="1" dirty="0">
                <a:effectLst/>
                <a:latin typeface="Arial" panose="020B0604020202020204" pitchFamily="34" charset="0"/>
              </a:rPr>
              <a:t> </a:t>
            </a:r>
            <a:r>
              <a:rPr lang="en-GB" sz="2000" b="0" i="1" dirty="0" err="1">
                <a:effectLst/>
                <a:latin typeface="Arial" panose="020B0604020202020204" pitchFamily="34" charset="0"/>
              </a:rPr>
              <a:t>defnyddio'r</a:t>
            </a:r>
            <a:r>
              <a:rPr lang="en-GB" sz="2000" b="0" i="1" dirty="0">
                <a:effectLst/>
                <a:latin typeface="Arial" panose="020B0604020202020204" pitchFamily="34" charset="0"/>
              </a:rPr>
              <a:t> </a:t>
            </a:r>
            <a:r>
              <a:rPr lang="en-GB" sz="2000" b="0" i="1" dirty="0" err="1">
                <a:effectLst/>
                <a:latin typeface="Arial" panose="020B0604020202020204" pitchFamily="34" charset="0"/>
              </a:rPr>
              <a:t>rhain</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a:t>
            </a:r>
            <a:r>
              <a:rPr lang="en-GB" sz="2000" b="0" i="1" dirty="0" err="1">
                <a:effectLst/>
                <a:latin typeface="Arial" panose="020B0604020202020204" pitchFamily="34" charset="0"/>
              </a:rPr>
              <a:t>cael</a:t>
            </a:r>
            <a:r>
              <a:rPr lang="en-GB" sz="2000" b="0" i="1" dirty="0">
                <a:effectLst/>
                <a:latin typeface="Arial" panose="020B0604020202020204" pitchFamily="34" charset="0"/>
              </a:rPr>
              <a:t> </a:t>
            </a:r>
            <a:r>
              <a:rPr lang="en-GB" sz="2000" b="0" i="1" dirty="0" err="1">
                <a:effectLst/>
                <a:latin typeface="Arial" panose="020B0604020202020204" pitchFamily="34" charset="0"/>
              </a:rPr>
              <a:t>ei</a:t>
            </a:r>
            <a:r>
              <a:rPr lang="en-GB" sz="2000" b="0" i="1" dirty="0">
                <a:effectLst/>
                <a:latin typeface="Arial" panose="020B0604020202020204" pitchFamily="34" charset="0"/>
              </a:rPr>
              <a:t> </a:t>
            </a:r>
            <a:r>
              <a:rPr lang="en-GB" sz="2000" b="0" i="1" dirty="0" err="1">
                <a:effectLst/>
                <a:latin typeface="Arial" panose="020B0604020202020204" pitchFamily="34" charset="0"/>
              </a:rPr>
              <a:t>ystyried</a:t>
            </a:r>
            <a:r>
              <a:rPr lang="en-GB" sz="2000" b="0" i="1" dirty="0">
                <a:effectLst/>
                <a:latin typeface="Arial" panose="020B0604020202020204" pitchFamily="34" charset="0"/>
              </a:rPr>
              <a:t> </a:t>
            </a:r>
            <a:r>
              <a:rPr lang="en-GB" sz="2000" b="0" i="1" dirty="0" err="1">
                <a:effectLst/>
                <a:latin typeface="Arial" panose="020B0604020202020204" pitchFamily="34" charset="0"/>
              </a:rPr>
              <a:t>yn</a:t>
            </a:r>
            <a:r>
              <a:rPr lang="en-GB" sz="2000" b="0" i="1" dirty="0">
                <a:effectLst/>
                <a:latin typeface="Arial" panose="020B0604020202020204" pitchFamily="34" charset="0"/>
              </a:rPr>
              <a:t> y </a:t>
            </a:r>
            <a:r>
              <a:rPr lang="en-GB" sz="2000" b="0" i="1" dirty="0" err="1">
                <a:effectLst/>
                <a:latin typeface="Arial" panose="020B0604020202020204" pitchFamily="34" charset="0"/>
              </a:rPr>
              <a:t>meini</a:t>
            </a:r>
            <a:r>
              <a:rPr lang="en-GB" sz="2000" b="0" i="1" dirty="0">
                <a:effectLst/>
                <a:latin typeface="Arial" panose="020B0604020202020204" pitchFamily="34" charset="0"/>
              </a:rPr>
              <a:t> </a:t>
            </a:r>
            <a:r>
              <a:rPr lang="en-GB" sz="2000" b="0" i="1" dirty="0" err="1">
                <a:effectLst/>
                <a:latin typeface="Arial" panose="020B0604020202020204" pitchFamily="34" charset="0"/>
              </a:rPr>
              <a:t>prawf</a:t>
            </a:r>
            <a:r>
              <a:rPr lang="en-GB" sz="2000" b="0" i="1" dirty="0">
                <a:effectLst/>
                <a:latin typeface="Arial" panose="020B0604020202020204" pitchFamily="34" charset="0"/>
              </a:rPr>
              <a:t> </a:t>
            </a:r>
            <a:r>
              <a:rPr lang="en-GB" sz="2000" b="0" i="1" dirty="0" err="1">
                <a:effectLst/>
                <a:latin typeface="Arial" panose="020B0604020202020204" pitchFamily="34" charset="0"/>
              </a:rPr>
              <a:t>hyn</a:t>
            </a:r>
            <a:r>
              <a:rPr lang="en-GB" sz="2000" b="0" i="1" dirty="0">
                <a:effectLst/>
                <a:latin typeface="Arial" panose="020B0604020202020204" pitchFamily="34" charset="0"/>
              </a:rPr>
              <a:t>. </a:t>
            </a:r>
            <a:r>
              <a:rPr lang="en-GB" sz="2000" b="0" i="0" dirty="0">
                <a:effectLst/>
                <a:latin typeface="Arial" panose="020B0604020202020204" pitchFamily="34" charset="0"/>
              </a:rPr>
              <a:t> </a:t>
            </a:r>
            <a:endParaRPr lang="en-US" sz="3200" dirty="0"/>
          </a:p>
        </p:txBody>
      </p:sp>
    </p:spTree>
    <p:extLst>
      <p:ext uri="{BB962C8B-B14F-4D97-AF65-F5344CB8AC3E}">
        <p14:creationId xmlns:p14="http://schemas.microsoft.com/office/powerpoint/2010/main" val="21446760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F7CBD4-7F1D-FDCE-4A96-6D21ECC2ABAC}"/>
              </a:ext>
            </a:extLst>
          </p:cNvPr>
          <p:cNvPicPr>
            <a:picLocks noChangeAspect="1"/>
          </p:cNvPicPr>
          <p:nvPr/>
        </p:nvPicPr>
        <p:blipFill rotWithShape="1">
          <a:blip r:embed="rId3"/>
          <a:srcRect l="22633" t="35798" r="23441" b="25980"/>
          <a:stretch/>
        </p:blipFill>
        <p:spPr>
          <a:xfrm>
            <a:off x="1496062" y="1030779"/>
            <a:ext cx="9197901" cy="4346324"/>
          </a:xfrm>
          <a:prstGeom prst="rect">
            <a:avLst/>
          </a:prstGeom>
        </p:spPr>
      </p:pic>
    </p:spTree>
    <p:extLst>
      <p:ext uri="{BB962C8B-B14F-4D97-AF65-F5344CB8AC3E}">
        <p14:creationId xmlns:p14="http://schemas.microsoft.com/office/powerpoint/2010/main" val="77146742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772784" y="2042"/>
            <a:ext cx="7772400" cy="1143000"/>
          </a:xfrm>
        </p:spPr>
        <p:txBody>
          <a:bodyPr>
            <a:normAutofit fontScale="90000"/>
          </a:bodyPr>
          <a:lstStyle/>
          <a:p>
            <a:r>
              <a:rPr lang="en-GB" altLang="en-US">
                <a:latin typeface="Verdana" panose="020B0604030504040204" pitchFamily="34" charset="0"/>
              </a:rPr>
              <a:t>Dechrau ysgrifennu myfyriol</a:t>
            </a:r>
          </a:p>
        </p:txBody>
      </p:sp>
      <p:sp>
        <p:nvSpPr>
          <p:cNvPr id="12291" name="Rectangle 3"/>
          <p:cNvSpPr>
            <a:spLocks noGrp="1" noChangeArrowheads="1"/>
          </p:cNvSpPr>
          <p:nvPr>
            <p:ph idx="1"/>
          </p:nvPr>
        </p:nvSpPr>
        <p:spPr>
          <a:xfrm>
            <a:off x="838655" y="1398362"/>
            <a:ext cx="10724696" cy="4312330"/>
          </a:xfrm>
        </p:spPr>
        <p:txBody>
          <a:bodyPr/>
          <a:lstStyle/>
          <a:p>
            <a:pPr>
              <a:lnSpc>
                <a:spcPct val="120000"/>
              </a:lnSpc>
            </a:pPr>
            <a:r>
              <a:rPr lang="en-GB" altLang="en-US" sz="2400">
                <a:latin typeface="Verdana" panose="020B0604030504040204" pitchFamily="34" charset="0"/>
              </a:rPr>
              <a:t>Cael pen a phapur ar gael drwy'r amser</a:t>
            </a:r>
          </a:p>
          <a:p>
            <a:pPr>
              <a:lnSpc>
                <a:spcPct val="120000"/>
              </a:lnSpc>
            </a:pPr>
            <a:r>
              <a:rPr lang="en-GB" altLang="en-US" sz="2400">
                <a:latin typeface="Verdana" panose="020B0604030504040204" pitchFamily="34" charset="0"/>
              </a:rPr>
              <a:t>Byddwch yn ddigymell ac yn llawn dychymyg.</a:t>
            </a:r>
          </a:p>
          <a:p>
            <a:pPr>
              <a:lnSpc>
                <a:spcPct val="120000"/>
              </a:lnSpc>
            </a:pPr>
            <a:r>
              <a:rPr lang="en-GB" altLang="en-US" sz="2400">
                <a:latin typeface="Verdana" panose="020B0604030504040204" pitchFamily="34" charset="0"/>
              </a:rPr>
              <a:t>Ysgrifennwch syniadau wrth iddynt ddod atoch chi</a:t>
            </a:r>
          </a:p>
          <a:p>
            <a:pPr>
              <a:lnSpc>
                <a:spcPct val="120000"/>
              </a:lnSpc>
            </a:pPr>
            <a:r>
              <a:rPr lang="en-GB" altLang="en-US" sz="2400">
                <a:latin typeface="Verdana" panose="020B0604030504040204" pitchFamily="34" charset="0"/>
              </a:rPr>
              <a:t>Peidiwch â phoeni am strwythur, trefn, sillafu, gramadeg</a:t>
            </a:r>
          </a:p>
          <a:p>
            <a:pPr>
              <a:lnSpc>
                <a:spcPct val="120000"/>
              </a:lnSpc>
            </a:pPr>
            <a:r>
              <a:rPr lang="en-GB" altLang="en-US" sz="2400">
                <a:latin typeface="Verdana" panose="020B0604030504040204" pitchFamily="34" charset="0"/>
              </a:rPr>
              <a:t>Gwnewch synnwyr yn hwyrach gyda chymorth strwythur mwy ffurfiol</a:t>
            </a:r>
          </a:p>
        </p:txBody>
      </p:sp>
      <p:sp>
        <p:nvSpPr>
          <p:cNvPr id="12292"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1D4DEFE-7432-4812-A399-889302C1EFAE}" type="datetime1">
              <a:rPr lang="en-US" altLang="en-US" sz="1400">
                <a:solidFill>
                  <a:schemeClr val="tx2"/>
                </a:solidFill>
                <a:latin typeface="Times New Roman" panose="02020603050405020304" pitchFamily="18" charset="0"/>
              </a:rPr>
              <a:pPr>
                <a:spcBef>
                  <a:spcPct val="0"/>
                </a:spcBef>
                <a:buFontTx/>
                <a:buNone/>
              </a:pPr>
              <a:t>3/21/2024</a:t>
            </a:fld>
            <a:endParaRPr lang="en-GB" altLang="en-US" sz="1400">
              <a:solidFill>
                <a:schemeClr val="tx2"/>
              </a:solidFill>
              <a:latin typeface="Times New Roman" panose="02020603050405020304" pitchFamily="18" charset="0"/>
            </a:endParaRPr>
          </a:p>
        </p:txBody>
      </p:sp>
    </p:spTree>
    <p:extLst>
      <p:ext uri="{BB962C8B-B14F-4D97-AF65-F5344CB8AC3E}">
        <p14:creationId xmlns:p14="http://schemas.microsoft.com/office/powerpoint/2010/main" val="2808384011"/>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68829" y="-113846"/>
            <a:ext cx="10515600" cy="1325563"/>
          </a:xfrm>
        </p:spPr>
        <p:txBody>
          <a:bodyPr/>
          <a:lstStyle/>
          <a:p>
            <a:pPr fontAlgn="auto">
              <a:spcAft>
                <a:spcPts val="0"/>
              </a:spcAft>
              <a:defRPr/>
            </a:pPr>
            <a:r>
              <a:rPr lang="en-GB" err="1">
                <a:latin typeface="Verdana"/>
                <a:ea typeface="Verdana"/>
              </a:rPr>
              <a:t>Cynllun</a:t>
            </a:r>
            <a:r>
              <a:rPr lang="en-GB" dirty="0">
                <a:latin typeface="Verdana"/>
                <a:ea typeface="Verdana"/>
              </a:rPr>
              <a:t> </a:t>
            </a:r>
            <a:r>
              <a:rPr lang="en-GB" err="1">
                <a:latin typeface="Verdana"/>
                <a:ea typeface="Verdana"/>
              </a:rPr>
              <a:t>Gweithredu</a:t>
            </a:r>
            <a:endParaRPr lang="en-GB">
              <a:latin typeface="Verdana"/>
              <a:ea typeface="Verdana"/>
            </a:endParaRPr>
          </a:p>
        </p:txBody>
      </p:sp>
      <p:sp>
        <p:nvSpPr>
          <p:cNvPr id="22531" name="Rectangle 3"/>
          <p:cNvSpPr>
            <a:spLocks noGrp="1" noChangeArrowheads="1"/>
          </p:cNvSpPr>
          <p:nvPr>
            <p:ph idx="1"/>
          </p:nvPr>
        </p:nvSpPr>
        <p:spPr>
          <a:xfrm>
            <a:off x="357642" y="1711098"/>
            <a:ext cx="10887532" cy="4103915"/>
          </a:xfrm>
        </p:spPr>
        <p:txBody>
          <a:bodyPr/>
          <a:lstStyle/>
          <a:p>
            <a:pPr>
              <a:lnSpc>
                <a:spcPct val="110000"/>
              </a:lnSpc>
            </a:pPr>
            <a:r>
              <a:rPr lang="en-GB" altLang="en-US" sz="2400" dirty="0">
                <a:latin typeface="Verdana" panose="020B0604030504040204" pitchFamily="34" charset="0"/>
              </a:rPr>
              <a:t>Beth </a:t>
            </a:r>
            <a:r>
              <a:rPr lang="en-GB" altLang="en-US" sz="2400" dirty="0" err="1">
                <a:latin typeface="Verdana" panose="020B0604030504040204" pitchFamily="34" charset="0"/>
              </a:rPr>
              <a:t>fyddwn</a:t>
            </a:r>
            <a:r>
              <a:rPr lang="en-GB" altLang="en-US" sz="2400" dirty="0">
                <a:latin typeface="Verdana" panose="020B0604030504040204" pitchFamily="34" charset="0"/>
              </a:rPr>
              <a:t> </a:t>
            </a:r>
            <a:r>
              <a:rPr lang="en-GB" altLang="en-US" sz="2400" dirty="0" err="1">
                <a:latin typeface="Verdana" panose="020B0604030504040204" pitchFamily="34" charset="0"/>
              </a:rPr>
              <a:t>i'n</a:t>
            </a:r>
            <a:r>
              <a:rPr lang="en-GB" altLang="en-US" sz="2400" dirty="0">
                <a:latin typeface="Verdana" panose="020B0604030504040204" pitchFamily="34" charset="0"/>
              </a:rPr>
              <a:t> </a:t>
            </a:r>
            <a:r>
              <a:rPr lang="en-GB" altLang="en-US" sz="2400" dirty="0" err="1">
                <a:latin typeface="Verdana" panose="020B0604030504040204" pitchFamily="34" charset="0"/>
              </a:rPr>
              <a:t>ei</a:t>
            </a:r>
            <a:r>
              <a:rPr lang="en-GB" altLang="en-US" sz="2400" dirty="0">
                <a:latin typeface="Verdana" panose="020B0604030504040204" pitchFamily="34" charset="0"/>
              </a:rPr>
              <a:t> </a:t>
            </a:r>
            <a:r>
              <a:rPr lang="en-GB" altLang="en-US" sz="2400" dirty="0" err="1">
                <a:latin typeface="Verdana" panose="020B0604030504040204" pitchFamily="34" charset="0"/>
              </a:rPr>
              <a:t>wneud</a:t>
            </a:r>
            <a:r>
              <a:rPr lang="en-GB" altLang="en-US" sz="2400" dirty="0">
                <a:latin typeface="Verdana" panose="020B0604030504040204" pitchFamily="34" charset="0"/>
              </a:rPr>
              <a:t> </a:t>
            </a:r>
            <a:r>
              <a:rPr lang="en-GB" altLang="en-US" sz="2400" dirty="0" err="1">
                <a:latin typeface="Verdana" panose="020B0604030504040204" pitchFamily="34" charset="0"/>
              </a:rPr>
              <a:t>mewn</a:t>
            </a:r>
            <a:r>
              <a:rPr lang="en-GB" altLang="en-US" sz="2400" dirty="0">
                <a:latin typeface="Verdana" panose="020B0604030504040204" pitchFamily="34" charset="0"/>
              </a:rPr>
              <a:t> </a:t>
            </a:r>
            <a:r>
              <a:rPr lang="en-GB" altLang="en-US" sz="2400" dirty="0" err="1">
                <a:latin typeface="Verdana" panose="020B0604030504040204" pitchFamily="34" charset="0"/>
              </a:rPr>
              <a:t>sefyllfa</a:t>
            </a:r>
            <a:r>
              <a:rPr lang="en-GB" altLang="en-US" sz="2400" dirty="0">
                <a:latin typeface="Verdana" panose="020B0604030504040204" pitchFamily="34" charset="0"/>
              </a:rPr>
              <a:t> </a:t>
            </a:r>
            <a:r>
              <a:rPr lang="en-GB" altLang="en-US" sz="2400" dirty="0" err="1">
                <a:latin typeface="Verdana" panose="020B0604030504040204" pitchFamily="34" charset="0"/>
              </a:rPr>
              <a:t>debyg</a:t>
            </a:r>
            <a:r>
              <a:rPr lang="en-GB" altLang="en-US" sz="2400" dirty="0">
                <a:latin typeface="Verdana" panose="020B0604030504040204" pitchFamily="34" charset="0"/>
              </a:rPr>
              <a:t> </a:t>
            </a:r>
            <a:r>
              <a:rPr lang="en-GB" altLang="en-US" sz="2400" dirty="0" err="1">
                <a:latin typeface="Verdana" panose="020B0604030504040204" pitchFamily="34" charset="0"/>
              </a:rPr>
              <a:t>yn</a:t>
            </a:r>
            <a:r>
              <a:rPr lang="en-GB" altLang="en-US" sz="2400" dirty="0">
                <a:latin typeface="Verdana" panose="020B0604030504040204" pitchFamily="34" charset="0"/>
              </a:rPr>
              <a:t> y </a:t>
            </a:r>
            <a:r>
              <a:rPr lang="en-GB" altLang="en-US" sz="2400" dirty="0" err="1">
                <a:latin typeface="Verdana" panose="020B0604030504040204" pitchFamily="34" charset="0"/>
              </a:rPr>
              <a:t>dyfodol</a:t>
            </a:r>
            <a:r>
              <a:rPr lang="en-GB" altLang="en-US" sz="2400" dirty="0">
                <a:latin typeface="Verdana" panose="020B0604030504040204" pitchFamily="34" charset="0"/>
              </a:rPr>
              <a:t>?</a:t>
            </a:r>
          </a:p>
          <a:p>
            <a:pPr>
              <a:lnSpc>
                <a:spcPct val="110000"/>
              </a:lnSpc>
            </a:pPr>
            <a:r>
              <a:rPr lang="en-GB" altLang="en-US" sz="2400" dirty="0">
                <a:latin typeface="Verdana" panose="020B0604030504040204" pitchFamily="34" charset="0"/>
              </a:rPr>
              <a:t>Pa </a:t>
            </a:r>
            <a:r>
              <a:rPr lang="en-GB" altLang="en-US" sz="2400" dirty="0" err="1">
                <a:latin typeface="Verdana" panose="020B0604030504040204" pitchFamily="34" charset="0"/>
              </a:rPr>
              <a:t>agweddau</a:t>
            </a:r>
            <a:r>
              <a:rPr lang="en-GB" altLang="en-US" sz="2400" dirty="0">
                <a:latin typeface="Verdana" panose="020B0604030504040204" pitchFamily="34" charset="0"/>
              </a:rPr>
              <a:t> o </a:t>
            </a:r>
            <a:r>
              <a:rPr lang="en-GB" altLang="en-US" sz="2400" dirty="0" err="1">
                <a:latin typeface="Verdana" panose="020B0604030504040204" pitchFamily="34" charset="0"/>
              </a:rPr>
              <a:t>fy</a:t>
            </a:r>
            <a:r>
              <a:rPr lang="en-GB" altLang="en-US" sz="2400" dirty="0">
                <a:latin typeface="Verdana" panose="020B0604030504040204" pitchFamily="34" charset="0"/>
              </a:rPr>
              <a:t> </a:t>
            </a:r>
            <a:r>
              <a:rPr lang="en-GB" altLang="en-US" sz="2400" dirty="0" err="1">
                <a:latin typeface="Verdana" panose="020B0604030504040204" pitchFamily="34" charset="0"/>
              </a:rPr>
              <a:t>nealltwriaeth</a:t>
            </a:r>
            <a:r>
              <a:rPr lang="en-GB" altLang="en-US" sz="2400" dirty="0">
                <a:latin typeface="Verdana" panose="020B0604030504040204" pitchFamily="34" charset="0"/>
              </a:rPr>
              <a:t>/ </a:t>
            </a:r>
            <a:r>
              <a:rPr lang="en-GB" altLang="en-US" sz="2400" dirty="0" err="1">
                <a:latin typeface="Verdana" panose="020B0604030504040204" pitchFamily="34" charset="0"/>
              </a:rPr>
              <a:t>sgiliau</a:t>
            </a:r>
            <a:r>
              <a:rPr lang="en-GB" altLang="en-US" sz="2400" dirty="0">
                <a:latin typeface="Verdana" panose="020B0604030504040204" pitchFamily="34" charset="0"/>
              </a:rPr>
              <a:t> </a:t>
            </a:r>
            <a:r>
              <a:rPr lang="en-GB" altLang="en-US" sz="2400" dirty="0" err="1">
                <a:latin typeface="Verdana" panose="020B0604030504040204" pitchFamily="34" charset="0"/>
              </a:rPr>
              <a:t>gallwn</a:t>
            </a:r>
            <a:r>
              <a:rPr lang="en-GB" altLang="en-US" sz="2400" dirty="0">
                <a:latin typeface="Verdana" panose="020B0604030504040204" pitchFamily="34" charset="0"/>
              </a:rPr>
              <a:t> </a:t>
            </a:r>
            <a:r>
              <a:rPr lang="en-GB" altLang="en-US" sz="2400" dirty="0" err="1">
                <a:latin typeface="Verdana" panose="020B0604030504040204" pitchFamily="34" charset="0"/>
              </a:rPr>
              <a:t>i</a:t>
            </a:r>
            <a:r>
              <a:rPr lang="en-GB" altLang="en-US" sz="2400" dirty="0">
                <a:latin typeface="Verdana" panose="020B0604030504040204" pitchFamily="34" charset="0"/>
              </a:rPr>
              <a:t> </a:t>
            </a:r>
            <a:r>
              <a:rPr lang="en-GB" altLang="en-US" sz="2400" dirty="0" err="1">
                <a:latin typeface="Verdana" panose="020B0604030504040204" pitchFamily="34" charset="0"/>
              </a:rPr>
              <a:t>ddatblygu</a:t>
            </a:r>
            <a:r>
              <a:rPr lang="en-GB" altLang="en-US" sz="2400" dirty="0">
                <a:latin typeface="Verdana" panose="020B0604030504040204" pitchFamily="34" charset="0"/>
              </a:rPr>
              <a:t>?</a:t>
            </a:r>
          </a:p>
          <a:p>
            <a:pPr>
              <a:lnSpc>
                <a:spcPct val="110000"/>
              </a:lnSpc>
            </a:pPr>
            <a:r>
              <a:rPr lang="en-GB" altLang="en-US" sz="2400" dirty="0" err="1">
                <a:latin typeface="Verdana" panose="020B0604030504040204" pitchFamily="34" charset="0"/>
              </a:rPr>
              <a:t>Sut</a:t>
            </a:r>
            <a:r>
              <a:rPr lang="en-GB" altLang="en-US" sz="2400" dirty="0">
                <a:latin typeface="Verdana" panose="020B0604030504040204" pitchFamily="34" charset="0"/>
              </a:rPr>
              <a:t> y </a:t>
            </a:r>
            <a:r>
              <a:rPr lang="en-GB" altLang="en-US" sz="2400" dirty="0" err="1">
                <a:latin typeface="Verdana" panose="020B0604030504040204" pitchFamily="34" charset="0"/>
              </a:rPr>
              <a:t>byddaf</a:t>
            </a:r>
            <a:r>
              <a:rPr lang="en-GB" altLang="en-US" sz="2400" dirty="0">
                <a:latin typeface="Verdana" panose="020B0604030504040204" pitchFamily="34" charset="0"/>
              </a:rPr>
              <a:t> </a:t>
            </a:r>
            <a:r>
              <a:rPr lang="en-GB" altLang="en-US" sz="2400" dirty="0" err="1">
                <a:latin typeface="Verdana" panose="020B0604030504040204" pitchFamily="34" charset="0"/>
              </a:rPr>
              <a:t>yn</a:t>
            </a:r>
            <a:r>
              <a:rPr lang="en-GB" altLang="en-US" sz="2400" dirty="0">
                <a:latin typeface="Verdana" panose="020B0604030504040204" pitchFamily="34" charset="0"/>
              </a:rPr>
              <a:t> </a:t>
            </a:r>
            <a:r>
              <a:rPr lang="en-GB" altLang="en-US" sz="2400" dirty="0" err="1">
                <a:latin typeface="Verdana" panose="020B0604030504040204" pitchFamily="34" charset="0"/>
              </a:rPr>
              <a:t>gwneud</a:t>
            </a:r>
            <a:r>
              <a:rPr lang="en-GB" altLang="en-US" sz="2400" dirty="0">
                <a:latin typeface="Verdana" panose="020B0604030504040204" pitchFamily="34" charset="0"/>
              </a:rPr>
              <a:t> </a:t>
            </a:r>
            <a:r>
              <a:rPr lang="en-GB" altLang="en-US" sz="2400" dirty="0" err="1">
                <a:latin typeface="Verdana" panose="020B0604030504040204" pitchFamily="34" charset="0"/>
              </a:rPr>
              <a:t>hyn</a:t>
            </a:r>
            <a:r>
              <a:rPr lang="en-GB" altLang="en-US" sz="2400" dirty="0">
                <a:latin typeface="Verdana" panose="020B0604030504040204" pitchFamily="34" charset="0"/>
              </a:rPr>
              <a:t>?</a:t>
            </a:r>
          </a:p>
          <a:p>
            <a:pPr>
              <a:lnSpc>
                <a:spcPct val="110000"/>
              </a:lnSpc>
            </a:pPr>
            <a:r>
              <a:rPr lang="en-GB" altLang="en-US" sz="2400" dirty="0">
                <a:latin typeface="Verdana" panose="020B0604030504040204" pitchFamily="34" charset="0"/>
              </a:rPr>
              <a:t>Pa </a:t>
            </a:r>
            <a:r>
              <a:rPr lang="en-GB" altLang="en-US" sz="2400" dirty="0" err="1">
                <a:latin typeface="Verdana" panose="020B0604030504040204" pitchFamily="34" charset="0"/>
              </a:rPr>
              <a:t>nodau</a:t>
            </a:r>
            <a:r>
              <a:rPr lang="en-GB" altLang="en-US" sz="2400" dirty="0">
                <a:latin typeface="Verdana" panose="020B0604030504040204" pitchFamily="34" charset="0"/>
              </a:rPr>
              <a:t> </a:t>
            </a:r>
            <a:r>
              <a:rPr lang="en-GB" altLang="en-US" sz="2400" dirty="0" err="1">
                <a:latin typeface="Verdana" panose="020B0604030504040204" pitchFamily="34" charset="0"/>
              </a:rPr>
              <a:t>gallaf</a:t>
            </a:r>
            <a:r>
              <a:rPr lang="en-GB" altLang="en-US" sz="2400" dirty="0">
                <a:latin typeface="Verdana" panose="020B0604030504040204" pitchFamily="34" charset="0"/>
              </a:rPr>
              <a:t> </a:t>
            </a:r>
            <a:r>
              <a:rPr lang="en-GB" altLang="en-US" sz="2400" dirty="0" err="1">
                <a:latin typeface="Verdana" panose="020B0604030504040204" pitchFamily="34" charset="0"/>
              </a:rPr>
              <a:t>osod</a:t>
            </a:r>
            <a:r>
              <a:rPr lang="en-GB" altLang="en-US" sz="2400" dirty="0">
                <a:latin typeface="Verdana" panose="020B0604030504040204" pitchFamily="34" charset="0"/>
              </a:rPr>
              <a:t> </a:t>
            </a:r>
            <a:r>
              <a:rPr lang="en-GB" altLang="en-US" sz="2400" dirty="0" err="1">
                <a:latin typeface="Verdana" panose="020B0604030504040204" pitchFamily="34" charset="0"/>
              </a:rPr>
              <a:t>fy</a:t>
            </a:r>
            <a:r>
              <a:rPr lang="en-GB" altLang="en-US" sz="2400" dirty="0">
                <a:latin typeface="Verdana" panose="020B0604030504040204" pitchFamily="34" charset="0"/>
              </a:rPr>
              <a:t> </a:t>
            </a:r>
            <a:r>
              <a:rPr lang="en-GB" altLang="en-US" sz="2400" dirty="0" err="1">
                <a:latin typeface="Verdana" panose="020B0604030504040204" pitchFamily="34" charset="0"/>
              </a:rPr>
              <a:t>hun</a:t>
            </a:r>
            <a:r>
              <a:rPr lang="en-GB" altLang="en-US" sz="2400" dirty="0">
                <a:latin typeface="Verdana" panose="020B0604030504040204" pitchFamily="34" charset="0"/>
              </a:rPr>
              <a:t> am y </a:t>
            </a:r>
            <a:r>
              <a:rPr lang="en-GB" altLang="en-US" sz="2400" dirty="0" err="1">
                <a:latin typeface="Verdana" panose="020B0604030504040204" pitchFamily="34" charset="0"/>
              </a:rPr>
              <a:t>dyfodol</a:t>
            </a:r>
            <a:r>
              <a:rPr lang="en-GB" altLang="en-US" sz="2400" dirty="0">
                <a:latin typeface="Verdana" panose="020B0604030504040204" pitchFamily="34" charset="0"/>
              </a:rPr>
              <a:t>?</a:t>
            </a:r>
          </a:p>
          <a:p>
            <a:pPr>
              <a:lnSpc>
                <a:spcPct val="110000"/>
              </a:lnSpc>
            </a:pPr>
            <a:r>
              <a:rPr lang="en-GB" altLang="en-US" sz="2400" dirty="0">
                <a:latin typeface="Verdana" panose="020B0604030504040204" pitchFamily="34" charset="0"/>
              </a:rPr>
              <a:t>Pa </a:t>
            </a:r>
            <a:r>
              <a:rPr lang="en-GB" altLang="en-US" sz="2400" dirty="0" err="1">
                <a:latin typeface="Verdana" panose="020B0604030504040204" pitchFamily="34" charset="0"/>
              </a:rPr>
              <a:t>ganlyniadau</a:t>
            </a:r>
            <a:r>
              <a:rPr lang="en-GB" altLang="en-US" sz="2400" dirty="0">
                <a:latin typeface="Verdana" panose="020B0604030504040204" pitchFamily="34" charset="0"/>
              </a:rPr>
              <a:t> / </a:t>
            </a:r>
            <a:r>
              <a:rPr lang="en-GB" altLang="en-US" sz="2400" dirty="0" err="1">
                <a:latin typeface="Verdana" panose="020B0604030504040204" pitchFamily="34" charset="0"/>
              </a:rPr>
              <a:t>cymwyseddau</a:t>
            </a:r>
            <a:r>
              <a:rPr lang="en-GB" altLang="en-US" sz="2400" dirty="0">
                <a:latin typeface="Verdana" panose="020B0604030504040204" pitchFamily="34" charset="0"/>
              </a:rPr>
              <a:t> y </a:t>
            </a:r>
            <a:r>
              <a:rPr lang="en-GB" altLang="en-US" sz="2400" dirty="0" err="1">
                <a:latin typeface="Verdana" panose="020B0604030504040204" pitchFamily="34" charset="0"/>
              </a:rPr>
              <a:t>mae</a:t>
            </a:r>
            <a:r>
              <a:rPr lang="en-GB" altLang="en-US" sz="2400" dirty="0">
                <a:latin typeface="Verdana" panose="020B0604030504040204" pitchFamily="34" charset="0"/>
              </a:rPr>
              <a:t> </a:t>
            </a:r>
            <a:r>
              <a:rPr lang="en-GB" altLang="en-US" sz="2400" dirty="0" err="1">
                <a:latin typeface="Verdana" panose="020B0604030504040204" pitchFamily="34" charset="0"/>
              </a:rPr>
              <a:t>angen</a:t>
            </a:r>
            <a:r>
              <a:rPr lang="en-GB" altLang="en-US" sz="2400" dirty="0">
                <a:latin typeface="Verdana" panose="020B0604030504040204" pitchFamily="34" charset="0"/>
              </a:rPr>
              <a:t> </a:t>
            </a:r>
            <a:r>
              <a:rPr lang="en-GB" altLang="en-US" sz="2400" dirty="0" err="1">
                <a:latin typeface="Verdana" panose="020B0604030504040204" pitchFamily="34" charset="0"/>
              </a:rPr>
              <a:t>i</a:t>
            </a:r>
            <a:r>
              <a:rPr lang="en-GB" altLang="en-US" sz="2400" dirty="0">
                <a:latin typeface="Verdana" panose="020B0604030504040204" pitchFamily="34" charset="0"/>
              </a:rPr>
              <a:t> mi </a:t>
            </a:r>
            <a:r>
              <a:rPr lang="en-GB" altLang="en-US" sz="2400" dirty="0" err="1">
                <a:latin typeface="Verdana" panose="020B0604030504040204" pitchFamily="34" charset="0"/>
              </a:rPr>
              <a:t>ganolbwyntio</a:t>
            </a:r>
            <a:r>
              <a:rPr lang="en-GB" altLang="en-US" sz="2400" dirty="0">
                <a:latin typeface="Verdana" panose="020B0604030504040204" pitchFamily="34" charset="0"/>
              </a:rPr>
              <a:t> </a:t>
            </a:r>
            <a:r>
              <a:rPr lang="en-GB" altLang="en-US" sz="2400" dirty="0" err="1">
                <a:latin typeface="Verdana" panose="020B0604030504040204" pitchFamily="34" charset="0"/>
              </a:rPr>
              <a:t>ar</a:t>
            </a:r>
            <a:r>
              <a:rPr lang="en-GB" altLang="en-US" sz="2400" dirty="0">
                <a:latin typeface="Verdana" panose="020B0604030504040204" pitchFamily="34" charset="0"/>
              </a:rPr>
              <a:t>?</a:t>
            </a:r>
          </a:p>
        </p:txBody>
      </p:sp>
      <p:sp>
        <p:nvSpPr>
          <p:cNvPr id="22532"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A47B4E1-FC8A-4DEF-8812-ECD67A6A50CB}" type="datetime1">
              <a:rPr lang="en-US" altLang="en-US" sz="1400">
                <a:solidFill>
                  <a:schemeClr val="tx2"/>
                </a:solidFill>
                <a:latin typeface="Times New Roman" panose="02020603050405020304" pitchFamily="18" charset="0"/>
              </a:rPr>
              <a:pPr>
                <a:spcBef>
                  <a:spcPct val="0"/>
                </a:spcBef>
                <a:buFontTx/>
                <a:buNone/>
              </a:pPr>
              <a:t>3/21/2024</a:t>
            </a:fld>
            <a:endParaRPr lang="en-GB" altLang="en-US" sz="1400">
              <a:solidFill>
                <a:schemeClr val="tx2"/>
              </a:solidFill>
              <a:latin typeface="Times New Roman" panose="02020603050405020304" pitchFamily="18" charset="0"/>
            </a:endParaRPr>
          </a:p>
        </p:txBody>
      </p:sp>
    </p:spTree>
    <p:extLst>
      <p:ext uri="{BB962C8B-B14F-4D97-AF65-F5344CB8AC3E}">
        <p14:creationId xmlns:p14="http://schemas.microsoft.com/office/powerpoint/2010/main" val="3056465281"/>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5CF5-8127-F19B-A605-3CC8ADC6F3D6}"/>
              </a:ext>
            </a:extLst>
          </p:cNvPr>
          <p:cNvSpPr>
            <a:spLocks noGrp="1"/>
          </p:cNvSpPr>
          <p:nvPr>
            <p:ph type="title"/>
          </p:nvPr>
        </p:nvSpPr>
        <p:spPr>
          <a:xfrm>
            <a:off x="838200" y="176373"/>
            <a:ext cx="10515600" cy="794261"/>
          </a:xfrm>
        </p:spPr>
        <p:txBody>
          <a:bodyPr/>
          <a:lstStyle/>
          <a:p>
            <a:r>
              <a:rPr lang="en-US" b="1" err="1">
                <a:cs typeface="Calibri Light"/>
              </a:rPr>
              <a:t>Dewch</a:t>
            </a:r>
            <a:r>
              <a:rPr lang="en-US" b="1" dirty="0">
                <a:cs typeface="Calibri Light"/>
              </a:rPr>
              <a:t> </a:t>
            </a:r>
            <a:r>
              <a:rPr lang="en-US" b="1" err="1">
                <a:cs typeface="Calibri Light"/>
              </a:rPr>
              <a:t>i</a:t>
            </a:r>
            <a:r>
              <a:rPr lang="en-US" b="1" dirty="0">
                <a:cs typeface="Calibri Light"/>
              </a:rPr>
              <a:t> </a:t>
            </a:r>
            <a:r>
              <a:rPr lang="en-US" b="1" err="1">
                <a:cs typeface="Calibri Light"/>
              </a:rPr>
              <a:t>ni</a:t>
            </a:r>
            <a:r>
              <a:rPr lang="en-US" b="1" dirty="0">
                <a:cs typeface="Calibri Light"/>
              </a:rPr>
              <a:t> </a:t>
            </a:r>
            <a:r>
              <a:rPr lang="en-US" b="1" err="1">
                <a:cs typeface="Calibri Light"/>
              </a:rPr>
              <a:t>gael</a:t>
            </a:r>
            <a:r>
              <a:rPr lang="en-US" b="1" dirty="0">
                <a:cs typeface="Calibri Light"/>
              </a:rPr>
              <a:t> </a:t>
            </a:r>
            <a:r>
              <a:rPr lang="en-US" b="1" err="1">
                <a:cs typeface="Calibri Light"/>
              </a:rPr>
              <a:t>ymarfer</a:t>
            </a:r>
            <a:r>
              <a:rPr lang="en-US" b="1" dirty="0">
                <a:cs typeface="Calibri Light"/>
              </a:rPr>
              <a:t> ...</a:t>
            </a:r>
            <a:endParaRPr lang="en-US" b="1" dirty="0"/>
          </a:p>
        </p:txBody>
      </p:sp>
      <p:sp>
        <p:nvSpPr>
          <p:cNvPr id="3" name="Content Placeholder 2">
            <a:extLst>
              <a:ext uri="{FF2B5EF4-FFF2-40B4-BE49-F238E27FC236}">
                <a16:creationId xmlns:a16="http://schemas.microsoft.com/office/drawing/2014/main" id="{6E430DDF-7625-44F8-115C-020512258E49}"/>
              </a:ext>
            </a:extLst>
          </p:cNvPr>
          <p:cNvSpPr>
            <a:spLocks noGrp="1"/>
          </p:cNvSpPr>
          <p:nvPr>
            <p:ph idx="1"/>
          </p:nvPr>
        </p:nvSpPr>
        <p:spPr>
          <a:xfrm>
            <a:off x="838200" y="1392194"/>
            <a:ext cx="10515600" cy="4784769"/>
          </a:xfrm>
        </p:spPr>
        <p:txBody>
          <a:bodyPr vert="horz" lIns="91440" tIns="45720" rIns="91440" bIns="45720" rtlCol="0" anchor="t">
            <a:normAutofit/>
          </a:bodyPr>
          <a:lstStyle/>
          <a:p>
            <a:r>
              <a:rPr lang="en-US" sz="3200" err="1">
                <a:cs typeface="Calibri"/>
              </a:rPr>
              <a:t>Agorwch</a:t>
            </a:r>
            <a:r>
              <a:rPr lang="en-US" sz="3200" dirty="0">
                <a:cs typeface="Calibri"/>
              </a:rPr>
              <a:t> ppt. </a:t>
            </a:r>
          </a:p>
          <a:p>
            <a:r>
              <a:rPr lang="en-US" sz="3200" err="1">
                <a:cs typeface="Calibri"/>
              </a:rPr>
              <a:t>Rhowch</a:t>
            </a:r>
            <a:r>
              <a:rPr lang="en-US" sz="3200" dirty="0">
                <a:cs typeface="Calibri"/>
              </a:rPr>
              <a:t> </a:t>
            </a:r>
            <a:r>
              <a:rPr lang="en-US" sz="3200" err="1">
                <a:cs typeface="Calibri"/>
              </a:rPr>
              <a:t>teitl</a:t>
            </a:r>
            <a:r>
              <a:rPr lang="en-US" sz="3200" dirty="0">
                <a:cs typeface="Calibri"/>
              </a:rPr>
              <a:t> </a:t>
            </a:r>
            <a:r>
              <a:rPr lang="en-US" sz="3200" err="1">
                <a:cs typeface="Calibri"/>
              </a:rPr>
              <a:t>i'ch</a:t>
            </a:r>
            <a:r>
              <a:rPr lang="en-US" sz="3200" dirty="0">
                <a:cs typeface="Calibri"/>
              </a:rPr>
              <a:t> </a:t>
            </a:r>
            <a:r>
              <a:rPr lang="en-US" sz="3200" err="1">
                <a:cs typeface="Calibri"/>
              </a:rPr>
              <a:t>sleid</a:t>
            </a:r>
            <a:endParaRPr lang="en-US" sz="3200">
              <a:cs typeface="Calibri"/>
            </a:endParaRPr>
          </a:p>
          <a:p>
            <a:r>
              <a:rPr lang="en-US" sz="3200" err="1">
                <a:cs typeface="Calibri"/>
              </a:rPr>
              <a:t>Rhowch</a:t>
            </a:r>
            <a:r>
              <a:rPr lang="en-US" sz="3200" dirty="0">
                <a:cs typeface="Calibri"/>
              </a:rPr>
              <a:t> </a:t>
            </a:r>
            <a:r>
              <a:rPr lang="en-US" sz="3200" err="1">
                <a:cs typeface="Calibri"/>
              </a:rPr>
              <a:t>testun</a:t>
            </a:r>
            <a:r>
              <a:rPr lang="en-US" sz="3200" dirty="0">
                <a:cs typeface="Calibri"/>
              </a:rPr>
              <a:t> </a:t>
            </a:r>
            <a:r>
              <a:rPr lang="en-US" sz="3200" err="1">
                <a:cs typeface="Calibri"/>
              </a:rPr>
              <a:t>ar</a:t>
            </a:r>
            <a:r>
              <a:rPr lang="en-US" sz="3200" dirty="0">
                <a:cs typeface="Calibri"/>
              </a:rPr>
              <a:t> y </a:t>
            </a:r>
            <a:r>
              <a:rPr lang="en-US" sz="3200" err="1">
                <a:cs typeface="Calibri"/>
              </a:rPr>
              <a:t>sleid</a:t>
            </a:r>
            <a:r>
              <a:rPr lang="en-US" sz="3200" dirty="0">
                <a:cs typeface="Calibri"/>
              </a:rPr>
              <a:t>  - </a:t>
            </a:r>
            <a:r>
              <a:rPr lang="en-US" sz="3200" err="1">
                <a:cs typeface="Calibri"/>
              </a:rPr>
              <a:t>gwnewch</a:t>
            </a:r>
            <a:r>
              <a:rPr lang="en-US" sz="3200" dirty="0">
                <a:cs typeface="Calibri"/>
              </a:rPr>
              <a:t> </a:t>
            </a:r>
            <a:r>
              <a:rPr lang="en-US" sz="3200" err="1">
                <a:cs typeface="Calibri"/>
              </a:rPr>
              <a:t>yn</a:t>
            </a:r>
            <a:r>
              <a:rPr lang="en-US" sz="3200" dirty="0">
                <a:cs typeface="Calibri"/>
              </a:rPr>
              <a:t> </a:t>
            </a:r>
            <a:r>
              <a:rPr lang="en-US" sz="3200" err="1">
                <a:cs typeface="Calibri"/>
              </a:rPr>
              <a:t>maint</a:t>
            </a:r>
            <a:r>
              <a:rPr lang="en-US" sz="3200" dirty="0">
                <a:cs typeface="Calibri"/>
              </a:rPr>
              <a:t> </a:t>
            </a:r>
            <a:r>
              <a:rPr lang="en-US" sz="3200" err="1">
                <a:cs typeface="Calibri"/>
              </a:rPr>
              <a:t>mawr</a:t>
            </a:r>
            <a:r>
              <a:rPr lang="en-US" sz="3200" dirty="0">
                <a:cs typeface="Calibri"/>
              </a:rPr>
              <a:t> a bold. </a:t>
            </a:r>
            <a:r>
              <a:rPr lang="en-US" sz="3200" err="1">
                <a:cs typeface="Calibri"/>
              </a:rPr>
              <a:t>Dewisiwch</a:t>
            </a:r>
            <a:r>
              <a:rPr lang="en-US" sz="3200" dirty="0">
                <a:cs typeface="Calibri"/>
              </a:rPr>
              <a:t> font </a:t>
            </a:r>
            <a:r>
              <a:rPr lang="en-US" sz="3200" err="1">
                <a:cs typeface="Calibri"/>
              </a:rPr>
              <a:t>clir</a:t>
            </a:r>
            <a:r>
              <a:rPr lang="en-US" sz="3200" dirty="0">
                <a:cs typeface="Calibri"/>
              </a:rPr>
              <a:t> </a:t>
            </a:r>
            <a:r>
              <a:rPr lang="en-US" sz="3200" err="1">
                <a:cs typeface="Calibri"/>
              </a:rPr>
              <a:t>fel</a:t>
            </a:r>
            <a:r>
              <a:rPr lang="en-US" sz="3200" dirty="0">
                <a:cs typeface="Calibri"/>
              </a:rPr>
              <a:t> ... Ariel neu Comic Sans</a:t>
            </a:r>
          </a:p>
          <a:p>
            <a:r>
              <a:rPr lang="en-US" sz="3200" err="1">
                <a:cs typeface="Calibri"/>
              </a:rPr>
              <a:t>Ewch</a:t>
            </a:r>
            <a:r>
              <a:rPr lang="en-US" sz="3200" dirty="0">
                <a:cs typeface="Calibri"/>
              </a:rPr>
              <a:t> </a:t>
            </a:r>
            <a:r>
              <a:rPr lang="en-US" sz="3200" err="1">
                <a:cs typeface="Calibri"/>
              </a:rPr>
              <a:t>i</a:t>
            </a:r>
            <a:r>
              <a:rPr lang="en-US" sz="3200" dirty="0">
                <a:cs typeface="Calibri"/>
              </a:rPr>
              <a:t> </a:t>
            </a:r>
            <a:r>
              <a:rPr lang="en-US" sz="3200" err="1">
                <a:cs typeface="Calibri"/>
              </a:rPr>
              <a:t>chwilio</a:t>
            </a:r>
            <a:r>
              <a:rPr lang="en-US" sz="3200" dirty="0">
                <a:cs typeface="Calibri"/>
              </a:rPr>
              <a:t> am </a:t>
            </a:r>
            <a:r>
              <a:rPr lang="en-US" sz="3200" err="1">
                <a:cs typeface="Calibri"/>
              </a:rPr>
              <a:t>lun</a:t>
            </a:r>
            <a:r>
              <a:rPr lang="en-US" sz="3200" dirty="0">
                <a:cs typeface="Calibri"/>
              </a:rPr>
              <a:t> </a:t>
            </a:r>
            <a:r>
              <a:rPr lang="en-US" sz="3200" err="1">
                <a:cs typeface="Calibri"/>
              </a:rPr>
              <a:t>i</a:t>
            </a:r>
            <a:r>
              <a:rPr lang="en-US" sz="3200" dirty="0">
                <a:cs typeface="Calibri"/>
              </a:rPr>
              <a:t> </a:t>
            </a:r>
            <a:r>
              <a:rPr lang="en-US" sz="3200" err="1">
                <a:cs typeface="Calibri"/>
              </a:rPr>
              <a:t>gyd-fynd</a:t>
            </a:r>
            <a:r>
              <a:rPr lang="en-US" sz="3200" dirty="0">
                <a:cs typeface="Calibri"/>
              </a:rPr>
              <a:t> </a:t>
            </a:r>
            <a:r>
              <a:rPr lang="en-US" sz="3200" err="1">
                <a:cs typeface="Calibri"/>
              </a:rPr>
              <a:t>gyda'ch</a:t>
            </a:r>
            <a:r>
              <a:rPr lang="en-US" sz="3200" dirty="0">
                <a:cs typeface="Calibri"/>
              </a:rPr>
              <a:t> </a:t>
            </a:r>
            <a:r>
              <a:rPr lang="en-US" sz="3200" err="1">
                <a:cs typeface="Calibri"/>
              </a:rPr>
              <a:t>testun</a:t>
            </a:r>
            <a:r>
              <a:rPr lang="en-US" sz="3200" dirty="0">
                <a:cs typeface="Calibri"/>
              </a:rPr>
              <a:t> </a:t>
            </a:r>
            <a:r>
              <a:rPr lang="en-US" sz="3200" err="1">
                <a:cs typeface="Calibri"/>
              </a:rPr>
              <a:t>e.e.</a:t>
            </a:r>
            <a:r>
              <a:rPr lang="en-US" sz="3200" dirty="0">
                <a:cs typeface="Calibri"/>
              </a:rPr>
              <a:t> o we-fan</a:t>
            </a:r>
          </a:p>
          <a:p>
            <a:pPr marL="0" indent="0">
              <a:buNone/>
            </a:pPr>
            <a:r>
              <a:rPr lang="en-US" sz="2400" dirty="0">
                <a:ea typeface="+mn-lt"/>
                <a:cs typeface="+mn-lt"/>
              </a:rPr>
              <a:t>https://pixabay.com/photos/library-books-bookshelves-bookcases-1147815/</a:t>
            </a:r>
            <a:endParaRPr lang="en-US" sz="2400">
              <a:cs typeface="Calibri"/>
            </a:endParaRPr>
          </a:p>
          <a:p>
            <a:r>
              <a:rPr lang="en-US" sz="3200" dirty="0" err="1">
                <a:cs typeface="Calibri"/>
              </a:rPr>
              <a:t>Ychwanegwch</a:t>
            </a:r>
            <a:r>
              <a:rPr lang="en-US" sz="3200" dirty="0">
                <a:cs typeface="Calibri"/>
              </a:rPr>
              <a:t> </a:t>
            </a:r>
            <a:r>
              <a:rPr lang="en-US" sz="3200" dirty="0" err="1">
                <a:cs typeface="Calibri"/>
              </a:rPr>
              <a:t>recordiad</a:t>
            </a:r>
            <a:r>
              <a:rPr lang="en-US" sz="3200" dirty="0">
                <a:cs typeface="Calibri"/>
              </a:rPr>
              <a:t> </a:t>
            </a:r>
            <a:r>
              <a:rPr lang="en-US" sz="3200" dirty="0" err="1">
                <a:cs typeface="Calibri"/>
              </a:rPr>
              <a:t>o'ch</a:t>
            </a:r>
            <a:r>
              <a:rPr lang="en-US" sz="3200" dirty="0">
                <a:cs typeface="Calibri"/>
              </a:rPr>
              <a:t> </a:t>
            </a:r>
            <a:r>
              <a:rPr lang="en-US" sz="3200" dirty="0" err="1">
                <a:cs typeface="Calibri"/>
              </a:rPr>
              <a:t>llais</a:t>
            </a:r>
            <a:r>
              <a:rPr lang="en-US" sz="3200" dirty="0">
                <a:cs typeface="Calibri"/>
              </a:rPr>
              <a:t> </a:t>
            </a:r>
            <a:r>
              <a:rPr lang="en-US" sz="3200" dirty="0" err="1">
                <a:cs typeface="Calibri"/>
              </a:rPr>
              <a:t>yn</a:t>
            </a:r>
            <a:r>
              <a:rPr lang="en-US" sz="3200" dirty="0">
                <a:cs typeface="Calibri"/>
              </a:rPr>
              <a:t> </a:t>
            </a:r>
            <a:r>
              <a:rPr lang="en-US" sz="3200" dirty="0" err="1">
                <a:cs typeface="Calibri"/>
              </a:rPr>
              <a:t>rhoi</a:t>
            </a:r>
            <a:r>
              <a:rPr lang="en-US" sz="3200" dirty="0">
                <a:cs typeface="Calibri"/>
              </a:rPr>
              <a:t> </a:t>
            </a:r>
            <a:r>
              <a:rPr lang="en-US" sz="3200" dirty="0" err="1">
                <a:cs typeface="Calibri"/>
              </a:rPr>
              <a:t>gwybodaeth</a:t>
            </a:r>
            <a:r>
              <a:rPr lang="en-US" sz="3200" dirty="0">
                <a:cs typeface="Calibri"/>
              </a:rPr>
              <a:t> </a:t>
            </a:r>
            <a:r>
              <a:rPr lang="en-US" sz="3200" dirty="0" err="1">
                <a:cs typeface="Calibri"/>
              </a:rPr>
              <a:t>i</a:t>
            </a:r>
            <a:r>
              <a:rPr lang="en-US" sz="3200" dirty="0">
                <a:cs typeface="Calibri"/>
              </a:rPr>
              <a:t> </a:t>
            </a:r>
            <a:r>
              <a:rPr lang="en-US" sz="3200" dirty="0" err="1">
                <a:cs typeface="Calibri"/>
              </a:rPr>
              <a:t>ni</a:t>
            </a:r>
            <a:r>
              <a:rPr lang="en-US" sz="3200" dirty="0">
                <a:cs typeface="Calibri"/>
              </a:rPr>
              <a:t> </a:t>
            </a:r>
            <a:r>
              <a:rPr lang="en-US" sz="3200" dirty="0" err="1">
                <a:cs typeface="Calibri"/>
              </a:rPr>
              <a:t>sy'n</a:t>
            </a:r>
            <a:r>
              <a:rPr lang="en-US" sz="3200" dirty="0">
                <a:cs typeface="Calibri"/>
              </a:rPr>
              <a:t> </a:t>
            </a:r>
            <a:r>
              <a:rPr lang="en-US" sz="3200" dirty="0" err="1">
                <a:cs typeface="Calibri"/>
              </a:rPr>
              <a:t>cefnogi</a:t>
            </a:r>
            <a:r>
              <a:rPr lang="en-US" sz="3200" dirty="0">
                <a:cs typeface="Calibri"/>
              </a:rPr>
              <a:t> </a:t>
            </a:r>
            <a:r>
              <a:rPr lang="en-US" sz="3200" dirty="0" err="1">
                <a:cs typeface="Calibri"/>
              </a:rPr>
              <a:t>beth</a:t>
            </a:r>
            <a:r>
              <a:rPr lang="en-US" sz="3200" dirty="0">
                <a:cs typeface="Calibri"/>
              </a:rPr>
              <a:t> </a:t>
            </a:r>
            <a:r>
              <a:rPr lang="en-US" sz="3200" dirty="0" err="1">
                <a:cs typeface="Calibri"/>
              </a:rPr>
              <a:t>sydd</a:t>
            </a:r>
            <a:r>
              <a:rPr lang="en-US" sz="3200" dirty="0">
                <a:cs typeface="Calibri"/>
              </a:rPr>
              <a:t> </a:t>
            </a:r>
            <a:r>
              <a:rPr lang="en-US" sz="3200" dirty="0" err="1">
                <a:cs typeface="Calibri"/>
              </a:rPr>
              <a:t>ar</a:t>
            </a:r>
            <a:r>
              <a:rPr lang="en-US" sz="3200" dirty="0">
                <a:cs typeface="Calibri"/>
              </a:rPr>
              <a:t> y </a:t>
            </a:r>
            <a:r>
              <a:rPr lang="en-US" sz="3200" dirty="0" err="1">
                <a:cs typeface="Calibri"/>
              </a:rPr>
              <a:t>sleid</a:t>
            </a:r>
            <a:r>
              <a:rPr lang="en-US" sz="3200" dirty="0">
                <a:cs typeface="Calibri"/>
              </a:rPr>
              <a:t> </a:t>
            </a:r>
            <a:r>
              <a:rPr lang="en-US" sz="3200" dirty="0" err="1">
                <a:cs typeface="Calibri"/>
              </a:rPr>
              <a:t>ond</a:t>
            </a:r>
            <a:r>
              <a:rPr lang="en-US" sz="3200" dirty="0">
                <a:cs typeface="Calibri"/>
              </a:rPr>
              <a:t> </a:t>
            </a:r>
            <a:r>
              <a:rPr lang="en-US" sz="3200" dirty="0" err="1">
                <a:cs typeface="Calibri"/>
              </a:rPr>
              <a:t>yn</a:t>
            </a:r>
            <a:r>
              <a:rPr lang="en-US" sz="3200" dirty="0">
                <a:cs typeface="Calibri"/>
              </a:rPr>
              <a:t> </a:t>
            </a:r>
            <a:r>
              <a:rPr lang="en-US" sz="3200" dirty="0" err="1">
                <a:cs typeface="Calibri"/>
              </a:rPr>
              <a:t>wahanol</a:t>
            </a:r>
            <a:r>
              <a:rPr lang="en-US" sz="3200" dirty="0">
                <a:cs typeface="Calibri"/>
              </a:rPr>
              <a:t>! </a:t>
            </a:r>
          </a:p>
        </p:txBody>
      </p:sp>
    </p:spTree>
    <p:extLst>
      <p:ext uri="{BB962C8B-B14F-4D97-AF65-F5344CB8AC3E}">
        <p14:creationId xmlns:p14="http://schemas.microsoft.com/office/powerpoint/2010/main" val="40611471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78946-507D-17C9-1736-BC85F7698691}"/>
              </a:ext>
            </a:extLst>
          </p:cNvPr>
          <p:cNvSpPr>
            <a:spLocks noGrp="1"/>
          </p:cNvSpPr>
          <p:nvPr>
            <p:ph type="title"/>
          </p:nvPr>
        </p:nvSpPr>
        <p:spPr>
          <a:xfrm>
            <a:off x="351367" y="-138083"/>
            <a:ext cx="11002433" cy="1325563"/>
          </a:xfrm>
        </p:spPr>
        <p:txBody>
          <a:bodyPr/>
          <a:lstStyle/>
          <a:p>
            <a:r>
              <a:rPr lang="en-US" b="1" dirty="0" err="1">
                <a:cs typeface="Calibri Light"/>
              </a:rPr>
              <a:t>Erbyn</a:t>
            </a:r>
            <a:r>
              <a:rPr lang="en-US" b="1" dirty="0">
                <a:cs typeface="Calibri Light"/>
              </a:rPr>
              <a:t> </a:t>
            </a:r>
            <a:r>
              <a:rPr lang="en-US" b="1" dirty="0" err="1">
                <a:cs typeface="Calibri Light"/>
              </a:rPr>
              <a:t>tro</a:t>
            </a:r>
            <a:r>
              <a:rPr lang="en-US" b="1" dirty="0">
                <a:cs typeface="Calibri Light"/>
              </a:rPr>
              <a:t> </a:t>
            </a:r>
            <a:r>
              <a:rPr lang="en-US" b="1" dirty="0" err="1">
                <a:cs typeface="Calibri Light"/>
              </a:rPr>
              <a:t>nesaf</a:t>
            </a:r>
            <a:r>
              <a:rPr lang="en-US" b="1" dirty="0">
                <a:cs typeface="Calibri Light"/>
              </a:rPr>
              <a:t>  … </a:t>
            </a:r>
            <a:r>
              <a:rPr lang="en-US" b="1" dirty="0" err="1">
                <a:cs typeface="Calibri Light"/>
              </a:rPr>
              <a:t>naill</a:t>
            </a:r>
            <a:r>
              <a:rPr lang="en-US" b="1" dirty="0">
                <a:cs typeface="Calibri Light"/>
              </a:rPr>
              <a:t> ai ppt neu </a:t>
            </a:r>
            <a:r>
              <a:rPr lang="en-US" b="1" dirty="0" err="1">
                <a:cs typeface="Calibri Light"/>
              </a:rPr>
              <a:t>recordiad</a:t>
            </a:r>
            <a:r>
              <a:rPr lang="en-US" b="1" dirty="0">
                <a:cs typeface="Calibri Light"/>
              </a:rPr>
              <a:t> flog</a:t>
            </a:r>
          </a:p>
        </p:txBody>
      </p:sp>
      <p:sp>
        <p:nvSpPr>
          <p:cNvPr id="3" name="Content Placeholder 2">
            <a:extLst>
              <a:ext uri="{FF2B5EF4-FFF2-40B4-BE49-F238E27FC236}">
                <a16:creationId xmlns:a16="http://schemas.microsoft.com/office/drawing/2014/main" id="{360BD412-E0FF-65D9-6166-B3868DB4083D}"/>
              </a:ext>
            </a:extLst>
          </p:cNvPr>
          <p:cNvSpPr>
            <a:spLocks noGrp="1"/>
          </p:cNvSpPr>
          <p:nvPr>
            <p:ph idx="1"/>
          </p:nvPr>
        </p:nvSpPr>
        <p:spPr>
          <a:xfrm>
            <a:off x="309033" y="1338792"/>
            <a:ext cx="5721351" cy="4351338"/>
          </a:xfrm>
        </p:spPr>
        <p:txBody>
          <a:bodyPr vert="horz" lIns="91440" tIns="45720" rIns="91440" bIns="45720" rtlCol="0" anchor="t">
            <a:normAutofit/>
          </a:bodyPr>
          <a:lstStyle/>
          <a:p>
            <a:r>
              <a:rPr lang="en-US" err="1">
                <a:cs typeface="Calibri"/>
              </a:rPr>
              <a:t>Creuwch</a:t>
            </a:r>
            <a:r>
              <a:rPr lang="en-US" dirty="0">
                <a:cs typeface="Calibri"/>
              </a:rPr>
              <a:t> un </a:t>
            </a:r>
            <a:r>
              <a:rPr lang="en-US" err="1">
                <a:cs typeface="Calibri"/>
              </a:rPr>
              <a:t>sleid</a:t>
            </a:r>
            <a:r>
              <a:rPr lang="en-US" dirty="0">
                <a:cs typeface="Calibri"/>
              </a:rPr>
              <a:t> </a:t>
            </a:r>
            <a:r>
              <a:rPr lang="en-US" err="1">
                <a:cs typeface="Calibri"/>
              </a:rPr>
              <a:t>ar</a:t>
            </a:r>
            <a:r>
              <a:rPr lang="en-US" dirty="0">
                <a:cs typeface="Calibri"/>
              </a:rPr>
              <a:t> ppt </a:t>
            </a:r>
            <a:r>
              <a:rPr lang="en-US" err="1">
                <a:cs typeface="Calibri"/>
              </a:rPr>
              <a:t>sy'n</a:t>
            </a:r>
            <a:r>
              <a:rPr lang="en-US" dirty="0">
                <a:cs typeface="Calibri"/>
              </a:rPr>
              <a:t> </a:t>
            </a:r>
            <a:r>
              <a:rPr lang="en-US" err="1">
                <a:cs typeface="Calibri"/>
              </a:rPr>
              <a:t>cynnwys</a:t>
            </a:r>
            <a:r>
              <a:rPr lang="en-US" dirty="0">
                <a:cs typeface="Calibri"/>
              </a:rPr>
              <a:t> </a:t>
            </a:r>
            <a:r>
              <a:rPr lang="en-US" err="1">
                <a:cs typeface="Calibri"/>
              </a:rPr>
              <a:t>teitl</a:t>
            </a:r>
            <a:r>
              <a:rPr lang="en-US" dirty="0">
                <a:cs typeface="Calibri"/>
              </a:rPr>
              <a:t>, un </a:t>
            </a:r>
            <a:r>
              <a:rPr lang="en-US" err="1">
                <a:cs typeface="Calibri"/>
              </a:rPr>
              <a:t>ffaith</a:t>
            </a:r>
            <a:r>
              <a:rPr lang="en-US" dirty="0">
                <a:cs typeface="Calibri"/>
              </a:rPr>
              <a:t> am </a:t>
            </a:r>
            <a:r>
              <a:rPr lang="en-US" err="1">
                <a:cs typeface="Calibri"/>
              </a:rPr>
              <a:t>eich</a:t>
            </a:r>
            <a:r>
              <a:rPr lang="en-US" dirty="0">
                <a:cs typeface="Calibri"/>
              </a:rPr>
              <a:t> her / problem. </a:t>
            </a:r>
          </a:p>
          <a:p>
            <a:r>
              <a:rPr lang="en-US" dirty="0">
                <a:cs typeface="Calibri"/>
              </a:rPr>
              <a:t>Yna, </a:t>
            </a:r>
            <a:r>
              <a:rPr lang="en-US" err="1">
                <a:cs typeface="Calibri"/>
              </a:rPr>
              <a:t>ychwanegwch</a:t>
            </a:r>
            <a:r>
              <a:rPr lang="en-US" dirty="0">
                <a:cs typeface="Calibri"/>
              </a:rPr>
              <a:t> </a:t>
            </a:r>
            <a:r>
              <a:rPr lang="en-US" err="1">
                <a:cs typeface="Calibri"/>
              </a:rPr>
              <a:t>llun</a:t>
            </a:r>
            <a:r>
              <a:rPr lang="en-US" dirty="0">
                <a:cs typeface="Calibri"/>
              </a:rPr>
              <a:t> </a:t>
            </a:r>
            <a:r>
              <a:rPr lang="en-US" err="1">
                <a:cs typeface="Calibri"/>
              </a:rPr>
              <a:t>i</a:t>
            </a:r>
            <a:r>
              <a:rPr lang="en-US" dirty="0">
                <a:cs typeface="Calibri"/>
              </a:rPr>
              <a:t> </a:t>
            </a:r>
            <a:r>
              <a:rPr lang="en-US" err="1">
                <a:cs typeface="Calibri"/>
              </a:rPr>
              <a:t>gyd-fynd</a:t>
            </a:r>
            <a:r>
              <a:rPr lang="en-US" dirty="0">
                <a:cs typeface="Calibri"/>
              </a:rPr>
              <a:t> </a:t>
            </a:r>
            <a:r>
              <a:rPr lang="en-US" err="1">
                <a:cs typeface="Calibri"/>
              </a:rPr>
              <a:t>gyda'r</a:t>
            </a:r>
            <a:r>
              <a:rPr lang="en-US" dirty="0">
                <a:cs typeface="Calibri"/>
              </a:rPr>
              <a:t> </a:t>
            </a:r>
            <a:r>
              <a:rPr lang="en-US" err="1">
                <a:cs typeface="Calibri"/>
              </a:rPr>
              <a:t>ffaith</a:t>
            </a:r>
            <a:r>
              <a:rPr lang="en-US" dirty="0">
                <a:cs typeface="Calibri"/>
              </a:rPr>
              <a:t> </a:t>
            </a:r>
            <a:endParaRPr lang="en-US">
              <a:cs typeface="Calibri"/>
            </a:endParaRPr>
          </a:p>
          <a:p>
            <a:r>
              <a:rPr lang="en-US" dirty="0">
                <a:cs typeface="Calibri"/>
              </a:rPr>
              <a:t>ac </a:t>
            </a:r>
            <a:r>
              <a:rPr lang="en-US" dirty="0" err="1">
                <a:cs typeface="Calibri"/>
              </a:rPr>
              <a:t>yn</a:t>
            </a:r>
            <a:r>
              <a:rPr lang="en-US" dirty="0">
                <a:cs typeface="Calibri"/>
              </a:rPr>
              <a:t> </a:t>
            </a:r>
            <a:r>
              <a:rPr lang="en-US" dirty="0" err="1">
                <a:cs typeface="Calibri"/>
              </a:rPr>
              <a:t>olaf</a:t>
            </a:r>
            <a:r>
              <a:rPr lang="en-US" dirty="0">
                <a:cs typeface="Calibri"/>
              </a:rPr>
              <a:t>, </a:t>
            </a:r>
            <a:r>
              <a:rPr lang="en-US" dirty="0" err="1">
                <a:cs typeface="Calibri"/>
              </a:rPr>
              <a:t>ychwanegwch</a:t>
            </a:r>
            <a:r>
              <a:rPr lang="en-US" dirty="0">
                <a:cs typeface="Calibri"/>
              </a:rPr>
              <a:t> </a:t>
            </a:r>
            <a:r>
              <a:rPr lang="en-US" dirty="0" err="1">
                <a:cs typeface="Calibri"/>
              </a:rPr>
              <a:t>recordiad</a:t>
            </a:r>
            <a:r>
              <a:rPr lang="en-US" dirty="0">
                <a:cs typeface="Calibri"/>
              </a:rPr>
              <a:t> </a:t>
            </a:r>
            <a:r>
              <a:rPr lang="en-US" dirty="0" err="1">
                <a:cs typeface="Calibri"/>
              </a:rPr>
              <a:t>o'ch</a:t>
            </a:r>
            <a:r>
              <a:rPr lang="en-US" dirty="0">
                <a:cs typeface="Calibri"/>
              </a:rPr>
              <a:t> </a:t>
            </a:r>
            <a:r>
              <a:rPr lang="en-US" dirty="0" err="1">
                <a:cs typeface="Calibri"/>
              </a:rPr>
              <a:t>llais</a:t>
            </a:r>
            <a:r>
              <a:rPr lang="en-US" dirty="0">
                <a:cs typeface="Calibri"/>
              </a:rPr>
              <a:t> </a:t>
            </a:r>
            <a:r>
              <a:rPr lang="en-US" dirty="0" err="1">
                <a:cs typeface="Calibri"/>
              </a:rPr>
              <a:t>yn</a:t>
            </a:r>
            <a:r>
              <a:rPr lang="en-US" dirty="0">
                <a:cs typeface="Calibri"/>
              </a:rPr>
              <a:t> </a:t>
            </a:r>
            <a:r>
              <a:rPr lang="en-US" dirty="0" err="1">
                <a:cs typeface="Calibri"/>
              </a:rPr>
              <a:t>darllen</a:t>
            </a:r>
            <a:r>
              <a:rPr lang="en-US" dirty="0">
                <a:cs typeface="Calibri"/>
              </a:rPr>
              <a:t> y </a:t>
            </a:r>
            <a:r>
              <a:rPr lang="en-US" dirty="0" err="1">
                <a:cs typeface="Calibri"/>
              </a:rPr>
              <a:t>frawddeg</a:t>
            </a:r>
            <a:r>
              <a:rPr lang="en-US" dirty="0">
                <a:cs typeface="Calibri"/>
              </a:rPr>
              <a:t> a </a:t>
            </a:r>
            <a:r>
              <a:rPr lang="en-US" dirty="0" err="1">
                <a:cs typeface="Calibri"/>
              </a:rPr>
              <a:t>geir</a:t>
            </a:r>
            <a:r>
              <a:rPr lang="en-US" dirty="0">
                <a:cs typeface="Calibri"/>
              </a:rPr>
              <a:t> </a:t>
            </a:r>
            <a:r>
              <a:rPr lang="en-US" dirty="0" err="1">
                <a:cs typeface="Calibri"/>
              </a:rPr>
              <a:t>ar</a:t>
            </a:r>
            <a:r>
              <a:rPr lang="en-US" dirty="0">
                <a:cs typeface="Calibri"/>
              </a:rPr>
              <a:t> y </a:t>
            </a:r>
            <a:r>
              <a:rPr lang="en-US" dirty="0" err="1">
                <a:cs typeface="Calibri"/>
              </a:rPr>
              <a:t>sleid</a:t>
            </a:r>
            <a:r>
              <a:rPr lang="en-US" dirty="0">
                <a:cs typeface="Calibri"/>
              </a:rPr>
              <a:t>. </a:t>
            </a:r>
          </a:p>
          <a:p>
            <a:r>
              <a:rPr lang="en-US" dirty="0" err="1">
                <a:cs typeface="Calibri"/>
              </a:rPr>
              <a:t>Byddwch</a:t>
            </a:r>
            <a:r>
              <a:rPr lang="en-US" dirty="0">
                <a:cs typeface="Calibri"/>
              </a:rPr>
              <a:t> </a:t>
            </a:r>
            <a:r>
              <a:rPr lang="en-US" dirty="0" err="1">
                <a:cs typeface="Calibri"/>
              </a:rPr>
              <a:t>yn</a:t>
            </a:r>
            <a:r>
              <a:rPr lang="en-US" dirty="0">
                <a:cs typeface="Calibri"/>
              </a:rPr>
              <a:t> </a:t>
            </a:r>
            <a:r>
              <a:rPr lang="en-US" dirty="0" err="1">
                <a:cs typeface="Calibri"/>
              </a:rPr>
              <a:t>barod</a:t>
            </a:r>
            <a:r>
              <a:rPr lang="en-US" dirty="0">
                <a:cs typeface="Calibri"/>
              </a:rPr>
              <a:t> </a:t>
            </a:r>
            <a:r>
              <a:rPr lang="en-US" dirty="0" err="1">
                <a:cs typeface="Calibri"/>
              </a:rPr>
              <a:t>i</a:t>
            </a:r>
            <a:r>
              <a:rPr lang="en-US" dirty="0">
                <a:cs typeface="Calibri"/>
              </a:rPr>
              <a:t> </a:t>
            </a:r>
            <a:r>
              <a:rPr lang="en-US" dirty="0" err="1">
                <a:cs typeface="Calibri"/>
              </a:rPr>
              <a:t>rannu</a:t>
            </a:r>
            <a:r>
              <a:rPr lang="en-US" dirty="0">
                <a:cs typeface="Calibri"/>
              </a:rPr>
              <a:t> </a:t>
            </a:r>
            <a:r>
              <a:rPr lang="en-US" dirty="0" err="1">
                <a:cs typeface="Calibri"/>
              </a:rPr>
              <a:t>gyda'r</a:t>
            </a:r>
            <a:r>
              <a:rPr lang="en-US" dirty="0">
                <a:cs typeface="Calibri"/>
              </a:rPr>
              <a:t> </a:t>
            </a:r>
            <a:r>
              <a:rPr lang="en-US" dirty="0" err="1">
                <a:cs typeface="Calibri"/>
              </a:rPr>
              <a:t>dosbarth</a:t>
            </a:r>
            <a:r>
              <a:rPr lang="en-US" dirty="0">
                <a:cs typeface="Calibri"/>
              </a:rPr>
              <a:t> </a:t>
            </a:r>
          </a:p>
        </p:txBody>
      </p:sp>
      <p:sp>
        <p:nvSpPr>
          <p:cNvPr id="5" name="Content Placeholder 2">
            <a:extLst>
              <a:ext uri="{FF2B5EF4-FFF2-40B4-BE49-F238E27FC236}">
                <a16:creationId xmlns:a16="http://schemas.microsoft.com/office/drawing/2014/main" id="{EE8725ED-D1DD-1568-D15C-EFA719C1B3F2}"/>
              </a:ext>
            </a:extLst>
          </p:cNvPr>
          <p:cNvSpPr txBox="1">
            <a:spLocks/>
          </p:cNvSpPr>
          <p:nvPr/>
        </p:nvSpPr>
        <p:spPr>
          <a:xfrm>
            <a:off x="6345766" y="1343025"/>
            <a:ext cx="5721351"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err="1">
                <a:cs typeface="Calibri"/>
              </a:rPr>
              <a:t>Creuwch</a:t>
            </a:r>
            <a:r>
              <a:rPr lang="en-US" dirty="0">
                <a:cs typeface="Calibri"/>
              </a:rPr>
              <a:t> un </a:t>
            </a:r>
            <a:r>
              <a:rPr lang="en-US" err="1">
                <a:cs typeface="Calibri"/>
              </a:rPr>
              <a:t>sleid</a:t>
            </a:r>
            <a:r>
              <a:rPr lang="en-US" dirty="0">
                <a:cs typeface="Calibri"/>
              </a:rPr>
              <a:t> </a:t>
            </a:r>
            <a:r>
              <a:rPr lang="en-US" err="1">
                <a:cs typeface="Calibri"/>
              </a:rPr>
              <a:t>ar</a:t>
            </a:r>
            <a:r>
              <a:rPr lang="en-US" dirty="0">
                <a:cs typeface="Calibri"/>
              </a:rPr>
              <a:t> ppt </a:t>
            </a:r>
            <a:r>
              <a:rPr lang="en-US" err="1">
                <a:cs typeface="Calibri"/>
              </a:rPr>
              <a:t>sy'n</a:t>
            </a:r>
            <a:r>
              <a:rPr lang="en-US" dirty="0">
                <a:cs typeface="Calibri"/>
              </a:rPr>
              <a:t> </a:t>
            </a:r>
            <a:r>
              <a:rPr lang="en-US" err="1">
                <a:cs typeface="Calibri"/>
              </a:rPr>
              <a:t>cynnwys</a:t>
            </a:r>
            <a:r>
              <a:rPr lang="en-US" dirty="0">
                <a:cs typeface="Calibri"/>
              </a:rPr>
              <a:t> </a:t>
            </a:r>
            <a:r>
              <a:rPr lang="en-US" err="1">
                <a:cs typeface="Calibri"/>
              </a:rPr>
              <a:t>teitl</a:t>
            </a:r>
            <a:r>
              <a:rPr lang="en-US" dirty="0">
                <a:cs typeface="Calibri"/>
              </a:rPr>
              <a:t>, un </a:t>
            </a:r>
            <a:r>
              <a:rPr lang="en-US" err="1">
                <a:cs typeface="Calibri"/>
              </a:rPr>
              <a:t>ffaith</a:t>
            </a:r>
            <a:r>
              <a:rPr lang="en-US" dirty="0">
                <a:cs typeface="Calibri"/>
              </a:rPr>
              <a:t> am </a:t>
            </a:r>
            <a:r>
              <a:rPr lang="en-US" err="1">
                <a:cs typeface="Calibri"/>
              </a:rPr>
              <a:t>eich</a:t>
            </a:r>
            <a:r>
              <a:rPr lang="en-US" dirty="0">
                <a:cs typeface="Calibri"/>
              </a:rPr>
              <a:t> her / problem. </a:t>
            </a:r>
          </a:p>
          <a:p>
            <a:r>
              <a:rPr lang="en-US" dirty="0">
                <a:cs typeface="Calibri"/>
              </a:rPr>
              <a:t>Yna, </a:t>
            </a:r>
            <a:r>
              <a:rPr lang="en-US" err="1">
                <a:cs typeface="Calibri"/>
              </a:rPr>
              <a:t>ychwanegwch</a:t>
            </a:r>
            <a:r>
              <a:rPr lang="en-US" dirty="0">
                <a:cs typeface="Calibri"/>
              </a:rPr>
              <a:t> </a:t>
            </a:r>
            <a:r>
              <a:rPr lang="en-US" err="1">
                <a:cs typeface="Calibri"/>
              </a:rPr>
              <a:t>llun</a:t>
            </a:r>
            <a:r>
              <a:rPr lang="en-US" dirty="0">
                <a:cs typeface="Calibri"/>
              </a:rPr>
              <a:t> </a:t>
            </a:r>
            <a:r>
              <a:rPr lang="en-US" err="1">
                <a:cs typeface="Calibri"/>
              </a:rPr>
              <a:t>i</a:t>
            </a:r>
            <a:r>
              <a:rPr lang="en-US" dirty="0">
                <a:cs typeface="Calibri"/>
              </a:rPr>
              <a:t> </a:t>
            </a:r>
            <a:r>
              <a:rPr lang="en-US" err="1">
                <a:cs typeface="Calibri"/>
              </a:rPr>
              <a:t>gyd-fynd</a:t>
            </a:r>
            <a:r>
              <a:rPr lang="en-US" dirty="0">
                <a:cs typeface="Calibri"/>
              </a:rPr>
              <a:t> </a:t>
            </a:r>
            <a:r>
              <a:rPr lang="en-US" err="1">
                <a:cs typeface="Calibri"/>
              </a:rPr>
              <a:t>gyda'r</a:t>
            </a:r>
            <a:r>
              <a:rPr lang="en-US" dirty="0">
                <a:cs typeface="Calibri"/>
              </a:rPr>
              <a:t> </a:t>
            </a:r>
            <a:r>
              <a:rPr lang="en-US" err="1">
                <a:cs typeface="Calibri"/>
              </a:rPr>
              <a:t>ffaith</a:t>
            </a:r>
            <a:r>
              <a:rPr lang="en-US" dirty="0">
                <a:cs typeface="Calibri"/>
              </a:rPr>
              <a:t> </a:t>
            </a:r>
            <a:endParaRPr lang="en-US">
              <a:cs typeface="Calibri"/>
            </a:endParaRPr>
          </a:p>
          <a:p>
            <a:r>
              <a:rPr lang="en-US" dirty="0">
                <a:cs typeface="Calibri"/>
              </a:rPr>
              <a:t>ac </a:t>
            </a:r>
            <a:r>
              <a:rPr lang="en-US" dirty="0" err="1">
                <a:cs typeface="Calibri"/>
              </a:rPr>
              <a:t>yn</a:t>
            </a:r>
            <a:r>
              <a:rPr lang="en-US" dirty="0">
                <a:cs typeface="Calibri"/>
              </a:rPr>
              <a:t> </a:t>
            </a:r>
            <a:r>
              <a:rPr lang="en-US" dirty="0" err="1">
                <a:cs typeface="Calibri"/>
              </a:rPr>
              <a:t>olaf</a:t>
            </a:r>
            <a:r>
              <a:rPr lang="en-US" dirty="0">
                <a:cs typeface="Calibri"/>
              </a:rPr>
              <a:t>, </a:t>
            </a:r>
            <a:r>
              <a:rPr lang="en-US" dirty="0" err="1">
                <a:cs typeface="Calibri"/>
              </a:rPr>
              <a:t>ychwanegwch</a:t>
            </a:r>
            <a:r>
              <a:rPr lang="en-US" dirty="0">
                <a:cs typeface="Calibri"/>
              </a:rPr>
              <a:t> </a:t>
            </a:r>
            <a:r>
              <a:rPr lang="en-US" dirty="0" err="1">
                <a:cs typeface="Calibri"/>
              </a:rPr>
              <a:t>recordiad</a:t>
            </a:r>
            <a:r>
              <a:rPr lang="en-US" dirty="0">
                <a:cs typeface="Calibri"/>
              </a:rPr>
              <a:t> </a:t>
            </a:r>
            <a:r>
              <a:rPr lang="en-US" dirty="0" err="1">
                <a:cs typeface="Calibri"/>
              </a:rPr>
              <a:t>o'ch</a:t>
            </a:r>
            <a:r>
              <a:rPr lang="en-US" dirty="0">
                <a:cs typeface="Calibri"/>
              </a:rPr>
              <a:t> </a:t>
            </a:r>
            <a:r>
              <a:rPr lang="en-US" dirty="0" err="1">
                <a:cs typeface="Calibri"/>
              </a:rPr>
              <a:t>llais</a:t>
            </a:r>
            <a:r>
              <a:rPr lang="en-US" dirty="0">
                <a:cs typeface="Calibri"/>
              </a:rPr>
              <a:t> </a:t>
            </a:r>
            <a:r>
              <a:rPr lang="en-US" dirty="0" err="1">
                <a:cs typeface="Calibri"/>
              </a:rPr>
              <a:t>yn</a:t>
            </a:r>
            <a:r>
              <a:rPr lang="en-US" dirty="0">
                <a:cs typeface="Calibri"/>
              </a:rPr>
              <a:t> </a:t>
            </a:r>
            <a:r>
              <a:rPr lang="en-US" dirty="0" err="1">
                <a:cs typeface="Calibri"/>
              </a:rPr>
              <a:t>darllen</a:t>
            </a:r>
            <a:r>
              <a:rPr lang="en-US" dirty="0">
                <a:cs typeface="Calibri"/>
              </a:rPr>
              <a:t> y </a:t>
            </a:r>
            <a:r>
              <a:rPr lang="en-US" dirty="0" err="1">
                <a:cs typeface="Calibri"/>
              </a:rPr>
              <a:t>frawddeg</a:t>
            </a:r>
            <a:r>
              <a:rPr lang="en-US" dirty="0">
                <a:cs typeface="Calibri"/>
              </a:rPr>
              <a:t> a </a:t>
            </a:r>
            <a:r>
              <a:rPr lang="en-US" dirty="0" err="1">
                <a:cs typeface="Calibri"/>
              </a:rPr>
              <a:t>geir</a:t>
            </a:r>
            <a:r>
              <a:rPr lang="en-US" dirty="0">
                <a:cs typeface="Calibri"/>
              </a:rPr>
              <a:t> </a:t>
            </a:r>
            <a:r>
              <a:rPr lang="en-US" dirty="0" err="1">
                <a:cs typeface="Calibri"/>
              </a:rPr>
              <a:t>ar</a:t>
            </a:r>
            <a:r>
              <a:rPr lang="en-US" dirty="0">
                <a:cs typeface="Calibri"/>
              </a:rPr>
              <a:t> y </a:t>
            </a:r>
            <a:r>
              <a:rPr lang="en-US" dirty="0" err="1">
                <a:cs typeface="Calibri"/>
              </a:rPr>
              <a:t>sleid</a:t>
            </a:r>
            <a:r>
              <a:rPr lang="en-US" dirty="0">
                <a:cs typeface="Calibri"/>
              </a:rPr>
              <a:t>. </a:t>
            </a:r>
          </a:p>
          <a:p>
            <a:r>
              <a:rPr lang="en-US" dirty="0" err="1">
                <a:cs typeface="Calibri"/>
              </a:rPr>
              <a:t>Byddwch</a:t>
            </a:r>
            <a:r>
              <a:rPr lang="en-US" dirty="0">
                <a:cs typeface="Calibri"/>
              </a:rPr>
              <a:t> </a:t>
            </a:r>
            <a:r>
              <a:rPr lang="en-US" dirty="0" err="1">
                <a:cs typeface="Calibri"/>
              </a:rPr>
              <a:t>yn</a:t>
            </a:r>
            <a:r>
              <a:rPr lang="en-US" dirty="0">
                <a:cs typeface="Calibri"/>
              </a:rPr>
              <a:t> </a:t>
            </a:r>
            <a:r>
              <a:rPr lang="en-US" dirty="0" err="1">
                <a:cs typeface="Calibri"/>
              </a:rPr>
              <a:t>barod</a:t>
            </a:r>
            <a:r>
              <a:rPr lang="en-US" dirty="0">
                <a:cs typeface="Calibri"/>
              </a:rPr>
              <a:t> </a:t>
            </a:r>
            <a:r>
              <a:rPr lang="en-US" dirty="0" err="1">
                <a:cs typeface="Calibri"/>
              </a:rPr>
              <a:t>i</a:t>
            </a:r>
            <a:r>
              <a:rPr lang="en-US" dirty="0">
                <a:cs typeface="Calibri"/>
              </a:rPr>
              <a:t> </a:t>
            </a:r>
            <a:r>
              <a:rPr lang="en-US" dirty="0" err="1">
                <a:cs typeface="Calibri"/>
              </a:rPr>
              <a:t>rannu</a:t>
            </a:r>
            <a:r>
              <a:rPr lang="en-US" dirty="0">
                <a:cs typeface="Calibri"/>
              </a:rPr>
              <a:t> </a:t>
            </a:r>
            <a:r>
              <a:rPr lang="en-US" dirty="0" err="1">
                <a:cs typeface="Calibri"/>
              </a:rPr>
              <a:t>gyda'r</a:t>
            </a:r>
            <a:r>
              <a:rPr lang="en-US" dirty="0">
                <a:cs typeface="Calibri"/>
              </a:rPr>
              <a:t> </a:t>
            </a:r>
            <a:r>
              <a:rPr lang="en-US" dirty="0" err="1">
                <a:cs typeface="Calibri"/>
              </a:rPr>
              <a:t>dosbarth</a:t>
            </a:r>
            <a:r>
              <a:rPr lang="en-US" dirty="0">
                <a:cs typeface="Calibri"/>
              </a:rPr>
              <a:t> </a:t>
            </a:r>
          </a:p>
        </p:txBody>
      </p:sp>
    </p:spTree>
    <p:extLst>
      <p:ext uri="{BB962C8B-B14F-4D97-AF65-F5344CB8AC3E}">
        <p14:creationId xmlns:p14="http://schemas.microsoft.com/office/powerpoint/2010/main" val="65302768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235</TotalTime>
  <Words>2972</Words>
  <Application>Microsoft Office PowerPoint</Application>
  <PresentationFormat>Widescreen</PresentationFormat>
  <Paragraphs>332</Paragraphs>
  <Slides>67</Slides>
  <Notes>64</Notes>
  <HiddenSlides>1</HiddenSlides>
  <MMClips>1</MMClips>
  <ScaleCrop>false</ScaleCrop>
  <HeadingPairs>
    <vt:vector size="4" baseType="variant">
      <vt:variant>
        <vt:lpstr>Theme</vt:lpstr>
      </vt:variant>
      <vt:variant>
        <vt:i4>3</vt:i4>
      </vt:variant>
      <vt:variant>
        <vt:lpstr>Slide Titles</vt:lpstr>
      </vt:variant>
      <vt:variant>
        <vt:i4>67</vt:i4>
      </vt:variant>
    </vt:vector>
  </HeadingPairs>
  <TitlesOfParts>
    <vt:vector size="70" baseType="lpstr">
      <vt:lpstr>Office Theme</vt:lpstr>
      <vt:lpstr>Custom Design</vt:lpstr>
      <vt:lpstr>1_Custom Design</vt:lpstr>
      <vt:lpstr>Learning in the digital era Dysgu yn yr oes digidol  Level / Lefel  4 Study Skills / Sgiliau Astudio </vt:lpstr>
      <vt:lpstr>Report Writing /  Ysgrifennu  Adroddiad</vt:lpstr>
      <vt:lpstr>PowerPoint Presentation</vt:lpstr>
      <vt:lpstr>PowerPoint Presentation</vt:lpstr>
      <vt:lpstr>Why Write a Report?  /  Pam Ysgrifennu Adroddiad? </vt:lpstr>
      <vt:lpstr> Enghreiffitau o wahanol fathau o adroddiadau</vt:lpstr>
      <vt:lpstr>TASG: Cymryd gwybodaeth o ‘abstract’</vt:lpstr>
      <vt:lpstr>Structures of abstracts </vt:lpstr>
      <vt:lpstr>Nodweddion  abstract </vt:lpstr>
      <vt:lpstr>Mae gan Chwaraeon Cymru nifer o rai syml medrwch ddarllen</vt:lpstr>
      <vt:lpstr>PowerPoint Presentation</vt:lpstr>
      <vt:lpstr>Tasg</vt:lpstr>
      <vt:lpstr>Summarise &amp; Reference</vt:lpstr>
      <vt:lpstr>Tasg</vt:lpstr>
      <vt:lpstr>Characteristics of a report… / Nodweddion adroddiad</vt:lpstr>
      <vt:lpstr>Structure of a Report / Strwythur Adroddiad</vt:lpstr>
      <vt:lpstr>PowerPoint Presentation</vt:lpstr>
      <vt:lpstr>Cyflwyniad i Myfyrio  An Introduction to Reflection</vt:lpstr>
      <vt:lpstr>Camau nesaf o’r ddarlith / Outline of next steps of lecture</vt:lpstr>
      <vt:lpstr>Aseiniad 2</vt:lpstr>
      <vt:lpstr>Assessment 2 Reminder</vt:lpstr>
      <vt:lpstr>Tasg yr Asesiad </vt:lpstr>
      <vt:lpstr>Assessment Task</vt:lpstr>
      <vt:lpstr>Assessment type / Dull Asesu</vt:lpstr>
      <vt:lpstr>Nodau’r sesiwn             Session aims</vt:lpstr>
      <vt:lpstr>Enghreifftiau (a medrwch defnyddio rhai eich hun)​</vt:lpstr>
      <vt:lpstr>  Beth mae’n ei olygu i fyfyrio?</vt:lpstr>
      <vt:lpstr>What does it mean to reflect?</vt:lpstr>
      <vt:lpstr>Why is it important to reflect? / Pam mae myfyrio’n bwysig?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Reflective thought</vt:lpstr>
      <vt:lpstr>Schon</vt:lpstr>
      <vt:lpstr>Cylchred Myfyriol Gibbs (1988)</vt:lpstr>
      <vt:lpstr>Cylchred Myfyriol Gibbs (1988)</vt:lpstr>
      <vt:lpstr>Kolb</vt:lpstr>
      <vt:lpstr>PowerPoint Presentation</vt:lpstr>
      <vt:lpstr>Arfer dda i fyfyrio ar BETH chi wedi dysgu amdano Good practice to reflect on WHAT you have learnt.</vt:lpstr>
      <vt:lpstr>Tasg  /  Task</vt:lpstr>
      <vt:lpstr>PowerPoint Presentation</vt:lpstr>
      <vt:lpstr>Myfyrio : SUT i chi’n dysgu</vt:lpstr>
      <vt:lpstr>Myfyrio ar eich profiad … Reflecting on experiences</vt:lpstr>
      <vt:lpstr>Enghreifftiau (a medrwch defnyddio rhai eich hun)​</vt:lpstr>
      <vt:lpstr>PowerPoint Presentation</vt:lpstr>
      <vt:lpstr>Cyflwyniad wedi recordio i greu e-Bortffolio</vt:lpstr>
      <vt:lpstr>Strwythur y cyflwyniad.</vt:lpstr>
      <vt:lpstr>Structure of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Dechrau ysgrifennu myfyriol</vt:lpstr>
      <vt:lpstr>Cynllun Gweithredu</vt:lpstr>
      <vt:lpstr>Dewch i ni gael ymarfer ...</vt:lpstr>
      <vt:lpstr>Erbyn tro nesaf  … naill ai ppt neu recordiad flog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Heddwen Davies</cp:lastModifiedBy>
  <cp:revision>848</cp:revision>
  <cp:lastPrinted>2022-09-04T21:06:10Z</cp:lastPrinted>
  <dcterms:created xsi:type="dcterms:W3CDTF">2019-09-12T10:20:23Z</dcterms:created>
  <dcterms:modified xsi:type="dcterms:W3CDTF">2024-03-21T15:21:46Z</dcterms:modified>
</cp:coreProperties>
</file>