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4" r:id="rId7"/>
    <p:sldId id="262" r:id="rId8"/>
    <p:sldId id="266" r:id="rId9"/>
    <p:sldId id="265" r:id="rId10"/>
    <p:sldId id="260"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11/24/2019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3C501-2B56-456F-BFCE-EA6997CB605F}"/>
              </a:ext>
            </a:extLst>
          </p:cNvPr>
          <p:cNvSpPr>
            <a:spLocks noGrp="1"/>
          </p:cNvSpPr>
          <p:nvPr>
            <p:ph type="ctrTitle"/>
          </p:nvPr>
        </p:nvSpPr>
        <p:spPr/>
        <p:txBody>
          <a:bodyPr/>
          <a:lstStyle/>
          <a:p>
            <a:r>
              <a:rPr lang="en-GB" dirty="0"/>
              <a:t>Therapeutic Process </a:t>
            </a:r>
          </a:p>
        </p:txBody>
      </p:sp>
      <p:sp>
        <p:nvSpPr>
          <p:cNvPr id="3" name="Subtitle 2">
            <a:extLst>
              <a:ext uri="{FF2B5EF4-FFF2-40B4-BE49-F238E27FC236}">
                <a16:creationId xmlns:a16="http://schemas.microsoft.com/office/drawing/2014/main" id="{D86E9474-5EBC-486E-BC7D-F1950F28FD4C}"/>
              </a:ext>
            </a:extLst>
          </p:cNvPr>
          <p:cNvSpPr>
            <a:spLocks noGrp="1"/>
          </p:cNvSpPr>
          <p:nvPr>
            <p:ph type="subTitle" idx="1"/>
          </p:nvPr>
        </p:nvSpPr>
        <p:spPr/>
        <p:txBody>
          <a:bodyPr/>
          <a:lstStyle/>
          <a:p>
            <a:r>
              <a:rPr lang="en-GB" dirty="0"/>
              <a:t>Susan Meredith: 1804911</a:t>
            </a:r>
          </a:p>
        </p:txBody>
      </p:sp>
    </p:spTree>
    <p:extLst>
      <p:ext uri="{BB962C8B-B14F-4D97-AF65-F5344CB8AC3E}">
        <p14:creationId xmlns:p14="http://schemas.microsoft.com/office/powerpoint/2010/main" val="199041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3DB447-321A-4125-A66E-0391AC18A9C8}"/>
              </a:ext>
            </a:extLst>
          </p:cNvPr>
          <p:cNvSpPr>
            <a:spLocks noGrp="1"/>
          </p:cNvSpPr>
          <p:nvPr>
            <p:ph type="title"/>
          </p:nvPr>
        </p:nvSpPr>
        <p:spPr/>
        <p:txBody>
          <a:bodyPr/>
          <a:lstStyle/>
          <a:p>
            <a:r>
              <a:rPr lang="en-GB" dirty="0"/>
              <a:t>Relationship principles</a:t>
            </a:r>
          </a:p>
        </p:txBody>
      </p:sp>
      <p:sp>
        <p:nvSpPr>
          <p:cNvPr id="5" name="Content Placeholder 4">
            <a:extLst>
              <a:ext uri="{FF2B5EF4-FFF2-40B4-BE49-F238E27FC236}">
                <a16:creationId xmlns:a16="http://schemas.microsoft.com/office/drawing/2014/main" id="{A618E509-7A9C-4ED1-956E-672C247383ED}"/>
              </a:ext>
            </a:extLst>
          </p:cNvPr>
          <p:cNvSpPr>
            <a:spLocks noGrp="1"/>
          </p:cNvSpPr>
          <p:nvPr>
            <p:ph idx="1"/>
          </p:nvPr>
        </p:nvSpPr>
        <p:spPr/>
        <p:txBody>
          <a:bodyPr/>
          <a:lstStyle/>
          <a:p>
            <a:r>
              <a:rPr lang="en-GB" dirty="0"/>
              <a:t>(</a:t>
            </a:r>
            <a:r>
              <a:rPr lang="en-GB" dirty="0" err="1"/>
              <a:t>Markin</a:t>
            </a:r>
            <a:r>
              <a:rPr lang="en-GB" dirty="0"/>
              <a:t>, 2014, p.128) states that relational therapists share similarities that they can identify with regarding certain relationship principles. </a:t>
            </a:r>
          </a:p>
          <a:p>
            <a:r>
              <a:rPr lang="en-GB" dirty="0"/>
              <a:t> Identifying certain relationship principles helps to support shared identities with other therapists, shaping the future of therapeutic practice, research and training. </a:t>
            </a:r>
          </a:p>
          <a:p>
            <a:endParaRPr lang="en-GB" dirty="0"/>
          </a:p>
          <a:p>
            <a:endParaRPr lang="en-GB" dirty="0"/>
          </a:p>
          <a:p>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0EECC11F-2E5A-40B1-A30E-80621BC6DAE4}"/>
              </a:ext>
            </a:extLst>
          </p:cNvPr>
          <p:cNvSpPr txBox="1"/>
          <p:nvPr/>
        </p:nvSpPr>
        <p:spPr>
          <a:xfrm>
            <a:off x="9700591" y="6520070"/>
            <a:ext cx="1838965" cy="307777"/>
          </a:xfrm>
          <a:prstGeom prst="rect">
            <a:avLst/>
          </a:prstGeom>
          <a:noFill/>
        </p:spPr>
        <p:txBody>
          <a:bodyPr wrap="none" rtlCol="0">
            <a:spAutoFit/>
          </a:bodyPr>
          <a:lstStyle/>
          <a:p>
            <a:r>
              <a:rPr lang="en-GB" sz="1400" dirty="0"/>
              <a:t>(</a:t>
            </a:r>
            <a:r>
              <a:rPr lang="en-GB" sz="1400" dirty="0" err="1"/>
              <a:t>Markin</a:t>
            </a:r>
            <a:r>
              <a:rPr lang="en-GB" sz="1400" dirty="0"/>
              <a:t>, 2014, p. 128)</a:t>
            </a:r>
          </a:p>
        </p:txBody>
      </p:sp>
    </p:spTree>
    <p:extLst>
      <p:ext uri="{BB962C8B-B14F-4D97-AF65-F5344CB8AC3E}">
        <p14:creationId xmlns:p14="http://schemas.microsoft.com/office/powerpoint/2010/main" val="214136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66D8F-F29B-4A2E-A61F-637730466DD3}"/>
              </a:ext>
            </a:extLst>
          </p:cNvPr>
          <p:cNvSpPr>
            <a:spLocks noGrp="1"/>
          </p:cNvSpPr>
          <p:nvPr>
            <p:ph type="title"/>
          </p:nvPr>
        </p:nvSpPr>
        <p:spPr/>
        <p:txBody>
          <a:bodyPr/>
          <a:lstStyle/>
          <a:p>
            <a:r>
              <a:rPr lang="en-GB" dirty="0"/>
              <a:t>Personal Relationship</a:t>
            </a:r>
          </a:p>
        </p:txBody>
      </p:sp>
      <p:sp>
        <p:nvSpPr>
          <p:cNvPr id="3" name="Content Placeholder 2">
            <a:extLst>
              <a:ext uri="{FF2B5EF4-FFF2-40B4-BE49-F238E27FC236}">
                <a16:creationId xmlns:a16="http://schemas.microsoft.com/office/drawing/2014/main" id="{32366633-4B59-4AFE-A466-5DD2CE9755DE}"/>
              </a:ext>
            </a:extLst>
          </p:cNvPr>
          <p:cNvSpPr>
            <a:spLocks noGrp="1"/>
          </p:cNvSpPr>
          <p:nvPr>
            <p:ph idx="1"/>
          </p:nvPr>
        </p:nvSpPr>
        <p:spPr/>
        <p:txBody>
          <a:bodyPr/>
          <a:lstStyle/>
          <a:p>
            <a:r>
              <a:rPr lang="en-GB" dirty="0"/>
              <a:t>A personal relationship between client and counsellor means that a client matters to the counsellor and the counsellor matters to the client. </a:t>
            </a:r>
          </a:p>
          <a:p>
            <a:r>
              <a:rPr lang="en-GB" dirty="0"/>
              <a:t>Personal relationships are built around contributions from both the client and counsellor.</a:t>
            </a:r>
          </a:p>
          <a:p>
            <a:endParaRPr lang="en-GB" dirty="0"/>
          </a:p>
        </p:txBody>
      </p:sp>
      <p:sp>
        <p:nvSpPr>
          <p:cNvPr id="4" name="TextBox 3">
            <a:extLst>
              <a:ext uri="{FF2B5EF4-FFF2-40B4-BE49-F238E27FC236}">
                <a16:creationId xmlns:a16="http://schemas.microsoft.com/office/drawing/2014/main" id="{97F49F70-C9C3-46CE-B609-0D58FED09F70}"/>
              </a:ext>
            </a:extLst>
          </p:cNvPr>
          <p:cNvSpPr txBox="1"/>
          <p:nvPr/>
        </p:nvSpPr>
        <p:spPr>
          <a:xfrm>
            <a:off x="9197009" y="5943600"/>
            <a:ext cx="2716695" cy="738664"/>
          </a:xfrm>
          <a:prstGeom prst="rect">
            <a:avLst/>
          </a:prstGeom>
          <a:noFill/>
        </p:spPr>
        <p:txBody>
          <a:bodyPr wrap="square" rtlCol="0">
            <a:spAutoFit/>
          </a:bodyPr>
          <a:lstStyle/>
          <a:p>
            <a:endParaRPr lang="en-GB" sz="1400" dirty="0"/>
          </a:p>
          <a:p>
            <a:r>
              <a:rPr lang="en-GB" sz="1400" dirty="0"/>
              <a:t>(</a:t>
            </a:r>
            <a:r>
              <a:rPr lang="en-GB" sz="1400" dirty="0" err="1"/>
              <a:t>Markin</a:t>
            </a:r>
            <a:r>
              <a:rPr lang="en-GB" sz="1400" dirty="0"/>
              <a:t>, 2014, p. 328)</a:t>
            </a:r>
          </a:p>
          <a:p>
            <a:r>
              <a:rPr lang="en-GB" sz="1400" dirty="0"/>
              <a:t>(</a:t>
            </a:r>
            <a:r>
              <a:rPr lang="en-GB" sz="1400" dirty="0" err="1"/>
              <a:t>Gelso</a:t>
            </a:r>
            <a:r>
              <a:rPr lang="en-GB" sz="1400" dirty="0"/>
              <a:t>, 2018, p. 435)</a:t>
            </a:r>
          </a:p>
        </p:txBody>
      </p:sp>
    </p:spTree>
    <p:extLst>
      <p:ext uri="{BB962C8B-B14F-4D97-AF65-F5344CB8AC3E}">
        <p14:creationId xmlns:p14="http://schemas.microsoft.com/office/powerpoint/2010/main" val="3505361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B7F0-E8E3-4965-88AD-5343D55A6BB8}"/>
              </a:ext>
            </a:extLst>
          </p:cNvPr>
          <p:cNvSpPr>
            <a:spLocks noGrp="1"/>
          </p:cNvSpPr>
          <p:nvPr>
            <p:ph type="title"/>
          </p:nvPr>
        </p:nvSpPr>
        <p:spPr/>
        <p:txBody>
          <a:bodyPr/>
          <a:lstStyle/>
          <a:p>
            <a:r>
              <a:rPr lang="en-GB" dirty="0"/>
              <a:t>Contributing towards a personal relationship</a:t>
            </a:r>
          </a:p>
        </p:txBody>
      </p:sp>
      <p:sp>
        <p:nvSpPr>
          <p:cNvPr id="3" name="Content Placeholder 2">
            <a:extLst>
              <a:ext uri="{FF2B5EF4-FFF2-40B4-BE49-F238E27FC236}">
                <a16:creationId xmlns:a16="http://schemas.microsoft.com/office/drawing/2014/main" id="{0D2A8217-562C-462C-83E9-27DF69066F39}"/>
              </a:ext>
            </a:extLst>
          </p:cNvPr>
          <p:cNvSpPr>
            <a:spLocks noGrp="1"/>
          </p:cNvSpPr>
          <p:nvPr>
            <p:ph idx="1"/>
          </p:nvPr>
        </p:nvSpPr>
        <p:spPr/>
        <p:txBody>
          <a:bodyPr/>
          <a:lstStyle/>
          <a:p>
            <a:pPr marL="0" indent="0">
              <a:buNone/>
            </a:pPr>
            <a:r>
              <a:rPr lang="en-GB" dirty="0"/>
              <a:t>Client : Genuine, verbal and non-verbal exploration, inner experiences.</a:t>
            </a:r>
          </a:p>
          <a:p>
            <a:pPr marL="0" indent="0">
              <a:buNone/>
            </a:pPr>
            <a:r>
              <a:rPr lang="en-GB" dirty="0"/>
              <a:t>Counsellor : Self disclosing own thoughts, feelings and information such as type of office décor, humour, facial expressions, style of clothing. </a:t>
            </a:r>
          </a:p>
          <a:p>
            <a:pPr marL="0" indent="0">
              <a:buNone/>
            </a:pPr>
            <a:r>
              <a:rPr lang="en-GB" dirty="0"/>
              <a:t>Being genuine with the client. </a:t>
            </a:r>
          </a:p>
          <a:p>
            <a:pPr marL="0" indent="0">
              <a:buNone/>
            </a:pPr>
            <a:r>
              <a:rPr lang="en-GB" dirty="0"/>
              <a:t>Genuine and realistic perception are two fundamental elements within the personal relationship. </a:t>
            </a:r>
          </a:p>
        </p:txBody>
      </p:sp>
      <p:sp>
        <p:nvSpPr>
          <p:cNvPr id="4" name="TextBox 3">
            <a:extLst>
              <a:ext uri="{FF2B5EF4-FFF2-40B4-BE49-F238E27FC236}">
                <a16:creationId xmlns:a16="http://schemas.microsoft.com/office/drawing/2014/main" id="{16E98E0F-4B46-4E4A-9B80-A322C9E11B28}"/>
              </a:ext>
            </a:extLst>
          </p:cNvPr>
          <p:cNvSpPr txBox="1"/>
          <p:nvPr/>
        </p:nvSpPr>
        <p:spPr>
          <a:xfrm>
            <a:off x="9780104" y="6387547"/>
            <a:ext cx="2332383" cy="307777"/>
          </a:xfrm>
          <a:prstGeom prst="rect">
            <a:avLst/>
          </a:prstGeom>
          <a:noFill/>
        </p:spPr>
        <p:txBody>
          <a:bodyPr wrap="square" rtlCol="0">
            <a:spAutoFit/>
          </a:bodyPr>
          <a:lstStyle/>
          <a:p>
            <a:r>
              <a:rPr lang="en-GB" sz="1400" dirty="0"/>
              <a:t>(</a:t>
            </a:r>
            <a:r>
              <a:rPr lang="en-GB" sz="1400" dirty="0" err="1"/>
              <a:t>Gelso</a:t>
            </a:r>
            <a:r>
              <a:rPr lang="en-GB" sz="1400" dirty="0"/>
              <a:t>, 2018, p. 435)</a:t>
            </a:r>
          </a:p>
        </p:txBody>
      </p:sp>
    </p:spTree>
    <p:extLst>
      <p:ext uri="{BB962C8B-B14F-4D97-AF65-F5344CB8AC3E}">
        <p14:creationId xmlns:p14="http://schemas.microsoft.com/office/powerpoint/2010/main" val="4249127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909668-F488-4405-948B-1A41BD0E1BE0}"/>
              </a:ext>
            </a:extLst>
          </p:cNvPr>
          <p:cNvSpPr txBox="1"/>
          <p:nvPr/>
        </p:nvSpPr>
        <p:spPr>
          <a:xfrm>
            <a:off x="1338469" y="1696278"/>
            <a:ext cx="9515061" cy="2677656"/>
          </a:xfrm>
          <a:prstGeom prst="rect">
            <a:avLst/>
          </a:prstGeom>
          <a:noFill/>
        </p:spPr>
        <p:txBody>
          <a:bodyPr wrap="square" rtlCol="0">
            <a:spAutoFit/>
          </a:bodyPr>
          <a:lstStyle/>
          <a:p>
            <a:r>
              <a:rPr lang="en-GB" sz="2400" dirty="0"/>
              <a:t>It is suggested that a personal relationship unfolds during the first contact with a client. During this time both counsellor and client will perceive and experience one another differently. </a:t>
            </a:r>
          </a:p>
          <a:p>
            <a:endParaRPr lang="en-GB" sz="2400" dirty="0"/>
          </a:p>
          <a:p>
            <a:r>
              <a:rPr lang="en-GB" sz="2400" dirty="0"/>
              <a:t>Negative reactions that may arise between client and counsellor are less likely to damage the therapeutic relationship if there exists a personal relationship. </a:t>
            </a:r>
          </a:p>
        </p:txBody>
      </p:sp>
      <p:sp>
        <p:nvSpPr>
          <p:cNvPr id="5" name="TextBox 4">
            <a:extLst>
              <a:ext uri="{FF2B5EF4-FFF2-40B4-BE49-F238E27FC236}">
                <a16:creationId xmlns:a16="http://schemas.microsoft.com/office/drawing/2014/main" id="{4348E25C-0704-4B12-80A2-3E4422684CB7}"/>
              </a:ext>
            </a:extLst>
          </p:cNvPr>
          <p:cNvSpPr txBox="1"/>
          <p:nvPr/>
        </p:nvSpPr>
        <p:spPr>
          <a:xfrm rot="10800000" flipH="1" flipV="1">
            <a:off x="9495181" y="5876500"/>
            <a:ext cx="2392019" cy="954107"/>
          </a:xfrm>
          <a:prstGeom prst="rect">
            <a:avLst/>
          </a:prstGeom>
          <a:noFill/>
        </p:spPr>
        <p:txBody>
          <a:bodyPr wrap="square" rtlCol="0">
            <a:spAutoFit/>
          </a:bodyPr>
          <a:lstStyle/>
          <a:p>
            <a:endParaRPr lang="en-GB" sz="1400" dirty="0"/>
          </a:p>
          <a:p>
            <a:r>
              <a:rPr lang="en-GB" sz="1400" dirty="0" err="1"/>
              <a:t>Gelso</a:t>
            </a:r>
            <a:r>
              <a:rPr lang="en-GB" sz="1400" dirty="0"/>
              <a:t>, 2013, p. 1163)</a:t>
            </a:r>
          </a:p>
          <a:p>
            <a:r>
              <a:rPr lang="en-GB" sz="1400" dirty="0"/>
              <a:t>(</a:t>
            </a:r>
            <a:r>
              <a:rPr lang="en-GB" sz="1400" dirty="0" err="1"/>
              <a:t>Gelso</a:t>
            </a:r>
            <a:r>
              <a:rPr lang="en-GB" sz="1400" dirty="0"/>
              <a:t>, 2018, p. 435)</a:t>
            </a:r>
          </a:p>
          <a:p>
            <a:endParaRPr lang="en-GB" sz="1400" dirty="0"/>
          </a:p>
        </p:txBody>
      </p:sp>
    </p:spTree>
    <p:extLst>
      <p:ext uri="{BB962C8B-B14F-4D97-AF65-F5344CB8AC3E}">
        <p14:creationId xmlns:p14="http://schemas.microsoft.com/office/powerpoint/2010/main" val="336244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E3FB-6CC2-4488-A39F-533189DCBEBE}"/>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D1E3F23D-7BD2-43D4-B8D5-338FC6B723EC}"/>
              </a:ext>
            </a:extLst>
          </p:cNvPr>
          <p:cNvSpPr>
            <a:spLocks noGrp="1"/>
          </p:cNvSpPr>
          <p:nvPr>
            <p:ph idx="1"/>
          </p:nvPr>
        </p:nvSpPr>
        <p:spPr/>
        <p:txBody>
          <a:bodyPr>
            <a:normAutofit lnSpcReduction="10000"/>
          </a:bodyPr>
          <a:lstStyle/>
          <a:p>
            <a:r>
              <a:rPr lang="en-GB" dirty="0"/>
              <a:t> A research study was conducted that examined how personal relationships unfold, how they may relate to client and counsellors working alliance and countertransference.   </a:t>
            </a:r>
          </a:p>
          <a:p>
            <a:endParaRPr lang="en-GB" dirty="0"/>
          </a:p>
          <a:p>
            <a:r>
              <a:rPr lang="en-GB" dirty="0"/>
              <a:t> How personal relationships develop during stages of time limited treatment. </a:t>
            </a:r>
          </a:p>
          <a:p>
            <a:endParaRPr lang="en-GB" dirty="0"/>
          </a:p>
          <a:p>
            <a:r>
              <a:rPr lang="en-GB" dirty="0"/>
              <a:t>How personal relationships develop when comparing it to a working alliance.</a:t>
            </a:r>
          </a:p>
          <a:p>
            <a:endParaRPr lang="en-GB" dirty="0"/>
          </a:p>
          <a:p>
            <a:endParaRPr lang="en-GB" dirty="0"/>
          </a:p>
        </p:txBody>
      </p:sp>
      <p:sp>
        <p:nvSpPr>
          <p:cNvPr id="5" name="TextBox 4">
            <a:extLst>
              <a:ext uri="{FF2B5EF4-FFF2-40B4-BE49-F238E27FC236}">
                <a16:creationId xmlns:a16="http://schemas.microsoft.com/office/drawing/2014/main" id="{D5650ADA-C0E7-4865-9805-30F49CE70517}"/>
              </a:ext>
            </a:extLst>
          </p:cNvPr>
          <p:cNvSpPr txBox="1"/>
          <p:nvPr/>
        </p:nvSpPr>
        <p:spPr>
          <a:xfrm>
            <a:off x="10376452" y="6480313"/>
            <a:ext cx="45719"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DD65C820-E735-4288-9E05-1F36F81DDD92}"/>
              </a:ext>
            </a:extLst>
          </p:cNvPr>
          <p:cNvSpPr txBox="1"/>
          <p:nvPr/>
        </p:nvSpPr>
        <p:spPr>
          <a:xfrm>
            <a:off x="9250017" y="6480313"/>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C0F7F280-C756-49A7-9D12-D954A1E5755A}"/>
              </a:ext>
            </a:extLst>
          </p:cNvPr>
          <p:cNvSpPr txBox="1"/>
          <p:nvPr/>
        </p:nvSpPr>
        <p:spPr>
          <a:xfrm>
            <a:off x="9733060" y="6109252"/>
            <a:ext cx="2458940" cy="584775"/>
          </a:xfrm>
          <a:prstGeom prst="rect">
            <a:avLst/>
          </a:prstGeom>
          <a:noFill/>
        </p:spPr>
        <p:txBody>
          <a:bodyPr wrap="square" rtlCol="0">
            <a:spAutoFit/>
          </a:bodyPr>
          <a:lstStyle/>
          <a:p>
            <a:endParaRPr lang="en-GB" dirty="0"/>
          </a:p>
          <a:p>
            <a:r>
              <a:rPr lang="en-GB" sz="1400" dirty="0"/>
              <a:t>   (Fuertes, 2013, p. 295)</a:t>
            </a:r>
          </a:p>
        </p:txBody>
      </p:sp>
    </p:spTree>
    <p:extLst>
      <p:ext uri="{BB962C8B-B14F-4D97-AF65-F5344CB8AC3E}">
        <p14:creationId xmlns:p14="http://schemas.microsoft.com/office/powerpoint/2010/main" val="1296099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4B89-C0F9-40AF-8BC5-15B23A17C228}"/>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19078EAD-7ECB-4AEE-9E90-5137F571331C}"/>
              </a:ext>
            </a:extLst>
          </p:cNvPr>
          <p:cNvSpPr>
            <a:spLocks noGrp="1"/>
          </p:cNvSpPr>
          <p:nvPr>
            <p:ph idx="1"/>
          </p:nvPr>
        </p:nvSpPr>
        <p:spPr/>
        <p:txBody>
          <a:bodyPr>
            <a:normAutofit lnSpcReduction="10000"/>
          </a:bodyPr>
          <a:lstStyle/>
          <a:p>
            <a:r>
              <a:rPr lang="en-GB" dirty="0"/>
              <a:t>Clients and therapists both responded to the effects of the personal relationship the working alliance and provided feedback on the quality of the sessions.</a:t>
            </a:r>
          </a:p>
          <a:p>
            <a:r>
              <a:rPr lang="en-GB" dirty="0"/>
              <a:t>Audio recorded.</a:t>
            </a:r>
          </a:p>
          <a:p>
            <a:r>
              <a:rPr lang="en-GB" dirty="0"/>
              <a:t>37 sessions in total.</a:t>
            </a:r>
          </a:p>
          <a:p>
            <a:r>
              <a:rPr lang="en-GB" dirty="0"/>
              <a:t>Clients were westernised, five female and one male.</a:t>
            </a:r>
          </a:p>
          <a:p>
            <a:r>
              <a:rPr lang="en-GB" dirty="0"/>
              <a:t>Short sessions ranging from 5 to 12 in total. </a:t>
            </a:r>
          </a:p>
          <a:p>
            <a:endParaRPr lang="en-GB" dirty="0"/>
          </a:p>
        </p:txBody>
      </p:sp>
      <p:sp>
        <p:nvSpPr>
          <p:cNvPr id="4" name="TextBox 3">
            <a:extLst>
              <a:ext uri="{FF2B5EF4-FFF2-40B4-BE49-F238E27FC236}">
                <a16:creationId xmlns:a16="http://schemas.microsoft.com/office/drawing/2014/main" id="{B185ED0D-5E92-49B6-AC99-480978339A97}"/>
              </a:ext>
            </a:extLst>
          </p:cNvPr>
          <p:cNvSpPr txBox="1"/>
          <p:nvPr/>
        </p:nvSpPr>
        <p:spPr>
          <a:xfrm flipH="1">
            <a:off x="9223513" y="6387548"/>
            <a:ext cx="2743200" cy="307777"/>
          </a:xfrm>
          <a:prstGeom prst="rect">
            <a:avLst/>
          </a:prstGeom>
          <a:noFill/>
        </p:spPr>
        <p:txBody>
          <a:bodyPr wrap="square" rtlCol="0">
            <a:spAutoFit/>
          </a:bodyPr>
          <a:lstStyle/>
          <a:p>
            <a:r>
              <a:rPr lang="en-GB" sz="1400" dirty="0"/>
              <a:t>        (Fuertes, 2013, p. 297-298)</a:t>
            </a:r>
          </a:p>
        </p:txBody>
      </p:sp>
    </p:spTree>
    <p:extLst>
      <p:ext uri="{BB962C8B-B14F-4D97-AF65-F5344CB8AC3E}">
        <p14:creationId xmlns:p14="http://schemas.microsoft.com/office/powerpoint/2010/main" val="3203959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3" name="Group 12">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7"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3"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5" name="Group 14">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54" name="Rectangle 53">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6"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3" name="Title 2">
            <a:extLst>
              <a:ext uri="{FF2B5EF4-FFF2-40B4-BE49-F238E27FC236}">
                <a16:creationId xmlns:a16="http://schemas.microsoft.com/office/drawing/2014/main" id="{F905816F-968D-42BD-ADA6-DFE4B05C3596}"/>
              </a:ext>
            </a:extLst>
          </p:cNvPr>
          <p:cNvSpPr>
            <a:spLocks noGrp="1"/>
          </p:cNvSpPr>
          <p:nvPr>
            <p:ph type="title"/>
          </p:nvPr>
        </p:nvSpPr>
        <p:spPr>
          <a:xfrm>
            <a:off x="1141413" y="618518"/>
            <a:ext cx="4459286" cy="1478570"/>
          </a:xfrm>
        </p:spPr>
        <p:txBody>
          <a:bodyPr vert="horz" lIns="91440" tIns="45720" rIns="91440" bIns="45720" rtlCol="0" anchor="ctr">
            <a:normAutofit/>
          </a:bodyPr>
          <a:lstStyle/>
          <a:p>
            <a:r>
              <a:rPr lang="en-US" sz="3200" dirty="0"/>
              <a:t>THOUGHTS?</a:t>
            </a:r>
          </a:p>
        </p:txBody>
      </p:sp>
      <p:sp>
        <p:nvSpPr>
          <p:cNvPr id="4" name="Text Placeholder 3">
            <a:extLst>
              <a:ext uri="{FF2B5EF4-FFF2-40B4-BE49-F238E27FC236}">
                <a16:creationId xmlns:a16="http://schemas.microsoft.com/office/drawing/2014/main" id="{8D9A6727-769B-4CF2-A367-6E44DBF7755A}"/>
              </a:ext>
            </a:extLst>
          </p:cNvPr>
          <p:cNvSpPr>
            <a:spLocks noGrp="1"/>
          </p:cNvSpPr>
          <p:nvPr>
            <p:ph type="body" sz="half" idx="2"/>
          </p:nvPr>
        </p:nvSpPr>
        <p:spPr>
          <a:xfrm>
            <a:off x="1141412" y="2249487"/>
            <a:ext cx="4459287" cy="3965046"/>
          </a:xfrm>
        </p:spPr>
        <p:txBody>
          <a:bodyPr vert="horz" lIns="91440" tIns="45720" rIns="91440" bIns="45720" rtlCol="0">
            <a:normAutofit/>
          </a:bodyPr>
          <a:lstStyle/>
          <a:p>
            <a:pPr indent="-228600">
              <a:buFont typeface="Arial" panose="020B0604020202020204" pitchFamily="34" charset="0"/>
              <a:buChar char="•"/>
            </a:pPr>
            <a:endParaRPr lang="en-US" sz="2000" dirty="0"/>
          </a:p>
        </p:txBody>
      </p:sp>
      <p:pic>
        <p:nvPicPr>
          <p:cNvPr id="8" name="Graphic 7" descr="Thought bubble">
            <a:extLst>
              <a:ext uri="{FF2B5EF4-FFF2-40B4-BE49-F238E27FC236}">
                <a16:creationId xmlns:a16="http://schemas.microsoft.com/office/drawing/2014/main" id="{DDC09100-4E14-4207-8A2F-FE91F2413EF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8" name="Group 57">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9"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0"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1"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6"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Tree>
    <p:extLst>
      <p:ext uri="{BB962C8B-B14F-4D97-AF65-F5344CB8AC3E}">
        <p14:creationId xmlns:p14="http://schemas.microsoft.com/office/powerpoint/2010/main" val="1175055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505F-7D8A-4B71-986E-0F2ACFFC0087}"/>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6D41D06E-FD43-4AEC-9C2B-D17B4554B89F}"/>
              </a:ext>
            </a:extLst>
          </p:cNvPr>
          <p:cNvSpPr>
            <a:spLocks noGrp="1"/>
          </p:cNvSpPr>
          <p:nvPr>
            <p:ph idx="1"/>
          </p:nvPr>
        </p:nvSpPr>
        <p:spPr>
          <a:xfrm>
            <a:off x="1141412" y="1908313"/>
            <a:ext cx="9905999" cy="3882888"/>
          </a:xfrm>
        </p:spPr>
        <p:txBody>
          <a:bodyPr/>
          <a:lstStyle/>
          <a:p>
            <a:r>
              <a:rPr lang="en-GB" dirty="0"/>
              <a:t>First question states it found that the real relationship was strong from the beginning of treatment for both the counsellor and client.</a:t>
            </a:r>
          </a:p>
          <a:p>
            <a:r>
              <a:rPr lang="en-GB" dirty="0"/>
              <a:t>Second question found the working alliance to be strong but depended on the outcome of treatment. </a:t>
            </a:r>
          </a:p>
          <a:p>
            <a:r>
              <a:rPr lang="en-GB" dirty="0"/>
              <a:t>Limitations of research, further research needed for longer term treatment and different types of treatment.  </a:t>
            </a:r>
          </a:p>
          <a:p>
            <a:endParaRPr lang="en-GB" dirty="0"/>
          </a:p>
          <a:p>
            <a:endParaRPr lang="en-GB" dirty="0"/>
          </a:p>
        </p:txBody>
      </p:sp>
      <p:sp>
        <p:nvSpPr>
          <p:cNvPr id="6" name="TextBox 5">
            <a:extLst>
              <a:ext uri="{FF2B5EF4-FFF2-40B4-BE49-F238E27FC236}">
                <a16:creationId xmlns:a16="http://schemas.microsoft.com/office/drawing/2014/main" id="{DCF11842-008E-4EE8-A157-D7C616558076}"/>
              </a:ext>
            </a:extLst>
          </p:cNvPr>
          <p:cNvSpPr txBox="1"/>
          <p:nvPr/>
        </p:nvSpPr>
        <p:spPr>
          <a:xfrm>
            <a:off x="9422296" y="6488668"/>
            <a:ext cx="2769704" cy="307777"/>
          </a:xfrm>
          <a:prstGeom prst="rect">
            <a:avLst/>
          </a:prstGeom>
          <a:noFill/>
        </p:spPr>
        <p:txBody>
          <a:bodyPr wrap="square" rtlCol="0">
            <a:spAutoFit/>
          </a:bodyPr>
          <a:lstStyle/>
          <a:p>
            <a:r>
              <a:rPr lang="en-GB" sz="1400" dirty="0"/>
              <a:t>    (Fuertes, 2013, p 303-310)</a:t>
            </a:r>
          </a:p>
        </p:txBody>
      </p:sp>
    </p:spTree>
    <p:extLst>
      <p:ext uri="{BB962C8B-B14F-4D97-AF65-F5344CB8AC3E}">
        <p14:creationId xmlns:p14="http://schemas.microsoft.com/office/powerpoint/2010/main" val="4073867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8034-983E-4056-9C58-BD2DE6A4B99B}"/>
              </a:ext>
            </a:extLst>
          </p:cNvPr>
          <p:cNvSpPr>
            <a:spLocks noGrp="1"/>
          </p:cNvSpPr>
          <p:nvPr>
            <p:ph type="title"/>
          </p:nvPr>
        </p:nvSpPr>
        <p:spPr/>
        <p:txBody>
          <a:bodyPr/>
          <a:lstStyle/>
          <a:p>
            <a:r>
              <a:rPr lang="en-GB" dirty="0"/>
              <a:t>Importance of personal relationships in humanistic therapies</a:t>
            </a:r>
          </a:p>
        </p:txBody>
      </p:sp>
      <p:sp>
        <p:nvSpPr>
          <p:cNvPr id="3" name="Content Placeholder 2">
            <a:extLst>
              <a:ext uri="{FF2B5EF4-FFF2-40B4-BE49-F238E27FC236}">
                <a16:creationId xmlns:a16="http://schemas.microsoft.com/office/drawing/2014/main" id="{A1AA84C4-2C4E-4217-B722-1EBA05213774}"/>
              </a:ext>
            </a:extLst>
          </p:cNvPr>
          <p:cNvSpPr>
            <a:spLocks noGrp="1"/>
          </p:cNvSpPr>
          <p:nvPr>
            <p:ph idx="1"/>
          </p:nvPr>
        </p:nvSpPr>
        <p:spPr>
          <a:xfrm>
            <a:off x="1141412" y="2097088"/>
            <a:ext cx="10507249" cy="4449486"/>
          </a:xfrm>
        </p:spPr>
        <p:txBody>
          <a:bodyPr/>
          <a:lstStyle/>
          <a:p>
            <a:r>
              <a:rPr lang="en-GB" dirty="0"/>
              <a:t>Personal relationships are connected to humanistic therapies with genuineness being at the centre of treatment. </a:t>
            </a:r>
          </a:p>
          <a:p>
            <a:r>
              <a:rPr lang="en-GB" dirty="0"/>
              <a:t>Counsellors that are congruent show a client they are being open and honest in their response towards them.    </a:t>
            </a:r>
          </a:p>
          <a:p>
            <a:r>
              <a:rPr lang="en-GB" dirty="0"/>
              <a:t>Counsellors that are open about their own weaknesses may provide clients with a chance to self accept their own weaknesses. </a:t>
            </a:r>
          </a:p>
          <a:p>
            <a:endParaRPr lang="en-GB" dirty="0"/>
          </a:p>
          <a:p>
            <a:endParaRPr lang="en-GB" dirty="0"/>
          </a:p>
        </p:txBody>
      </p:sp>
      <p:sp>
        <p:nvSpPr>
          <p:cNvPr id="4" name="TextBox 3">
            <a:extLst>
              <a:ext uri="{FF2B5EF4-FFF2-40B4-BE49-F238E27FC236}">
                <a16:creationId xmlns:a16="http://schemas.microsoft.com/office/drawing/2014/main" id="{8F41B175-9AD6-4593-8BC6-1512631D2875}"/>
              </a:ext>
            </a:extLst>
          </p:cNvPr>
          <p:cNvSpPr txBox="1"/>
          <p:nvPr/>
        </p:nvSpPr>
        <p:spPr>
          <a:xfrm>
            <a:off x="8560904" y="6305743"/>
            <a:ext cx="3485322" cy="369332"/>
          </a:xfrm>
          <a:prstGeom prst="rect">
            <a:avLst/>
          </a:prstGeom>
          <a:noFill/>
        </p:spPr>
        <p:txBody>
          <a:bodyPr wrap="square" rtlCol="0">
            <a:spAutoFit/>
          </a:bodyPr>
          <a:lstStyle/>
          <a:p>
            <a:r>
              <a:rPr lang="en-GB" dirty="0"/>
              <a:t>                   </a:t>
            </a:r>
            <a:r>
              <a:rPr lang="en-GB" sz="1400" dirty="0"/>
              <a:t>(Mearns and Thorne, 2013)</a:t>
            </a:r>
          </a:p>
        </p:txBody>
      </p:sp>
    </p:spTree>
    <p:extLst>
      <p:ext uri="{BB962C8B-B14F-4D97-AF65-F5344CB8AC3E}">
        <p14:creationId xmlns:p14="http://schemas.microsoft.com/office/powerpoint/2010/main" val="4092991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C198B-F3A1-43D0-861B-E977721B71F0}"/>
              </a:ext>
            </a:extLst>
          </p:cNvPr>
          <p:cNvSpPr>
            <a:spLocks noGrp="1"/>
          </p:cNvSpPr>
          <p:nvPr>
            <p:ph idx="1"/>
          </p:nvPr>
        </p:nvSpPr>
        <p:spPr>
          <a:xfrm>
            <a:off x="997527" y="1316182"/>
            <a:ext cx="9814356" cy="4752109"/>
          </a:xfrm>
        </p:spPr>
        <p:txBody>
          <a:bodyPr>
            <a:normAutofit fontScale="92500" lnSpcReduction="10000"/>
          </a:bodyPr>
          <a:lstStyle/>
          <a:p>
            <a:r>
              <a:rPr lang="en-GB" dirty="0"/>
              <a:t> Relational therapists establish a connection with their clients by working together, emotional and being open with one another. Without this connection the relationship is unlikely to provide any benefit.</a:t>
            </a:r>
          </a:p>
          <a:p>
            <a:r>
              <a:rPr lang="en-GB" dirty="0"/>
              <a:t>Connected to Humanistic therapies as the counsellor will show a client that they are being genuine which is at the strength of a personal relationship.</a:t>
            </a:r>
          </a:p>
          <a:p>
            <a:r>
              <a:rPr lang="en-GB" dirty="0"/>
              <a:t>Importance of student counsellors to assess the type of relationship their clients need is just as important as diagnosis. </a:t>
            </a:r>
          </a:p>
          <a:p>
            <a:r>
              <a:rPr lang="en-GB" dirty="0"/>
              <a:t> Research found that gaining feedback from clients about the working alliance and real relationship with their counsellor may support growth during the therapeutic process and may provide the counsellor with the ability to attend to the needs of the client. </a:t>
            </a:r>
          </a:p>
          <a:p>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FCE7D860-7BF6-415B-B937-395B554223A2}"/>
              </a:ext>
            </a:extLst>
          </p:cNvPr>
          <p:cNvSpPr txBox="1"/>
          <p:nvPr/>
        </p:nvSpPr>
        <p:spPr>
          <a:xfrm>
            <a:off x="7994073" y="6068291"/>
            <a:ext cx="184731" cy="261610"/>
          </a:xfrm>
          <a:prstGeom prst="rect">
            <a:avLst/>
          </a:prstGeom>
          <a:noFill/>
        </p:spPr>
        <p:txBody>
          <a:bodyPr wrap="none" rtlCol="0">
            <a:spAutoFit/>
          </a:bodyPr>
          <a:lstStyle/>
          <a:p>
            <a:endParaRPr lang="en-GB" sz="1100" dirty="0"/>
          </a:p>
        </p:txBody>
      </p:sp>
      <p:sp>
        <p:nvSpPr>
          <p:cNvPr id="5" name="TextBox 4">
            <a:extLst>
              <a:ext uri="{FF2B5EF4-FFF2-40B4-BE49-F238E27FC236}">
                <a16:creationId xmlns:a16="http://schemas.microsoft.com/office/drawing/2014/main" id="{933EEFB0-E8BB-403D-8CD7-0286AA91BB5E}"/>
              </a:ext>
            </a:extLst>
          </p:cNvPr>
          <p:cNvSpPr txBox="1"/>
          <p:nvPr/>
        </p:nvSpPr>
        <p:spPr>
          <a:xfrm>
            <a:off x="9684327" y="5915891"/>
            <a:ext cx="2410690" cy="738664"/>
          </a:xfrm>
          <a:prstGeom prst="rect">
            <a:avLst/>
          </a:prstGeom>
          <a:noFill/>
        </p:spPr>
        <p:txBody>
          <a:bodyPr wrap="square" rtlCol="0">
            <a:spAutoFit/>
          </a:bodyPr>
          <a:lstStyle/>
          <a:p>
            <a:r>
              <a:rPr lang="en-GB" sz="1400" dirty="0"/>
              <a:t>(</a:t>
            </a:r>
            <a:r>
              <a:rPr lang="en-GB" sz="1400" dirty="0" err="1"/>
              <a:t>Markin</a:t>
            </a:r>
            <a:r>
              <a:rPr lang="en-GB" sz="1400" dirty="0"/>
              <a:t>, 2014, p. 329, 331)</a:t>
            </a:r>
          </a:p>
          <a:p>
            <a:r>
              <a:rPr lang="en-GB" sz="1400" dirty="0"/>
              <a:t>(Mearns and Thorne, 2013)</a:t>
            </a:r>
          </a:p>
          <a:p>
            <a:r>
              <a:rPr lang="en-GB" sz="1400" dirty="0"/>
              <a:t>(</a:t>
            </a:r>
            <a:r>
              <a:rPr lang="en-GB" sz="1400" dirty="0" err="1"/>
              <a:t>Kivighan</a:t>
            </a:r>
            <a:r>
              <a:rPr lang="en-GB" sz="1400" dirty="0"/>
              <a:t>, Jr., 2017, p. 406)</a:t>
            </a:r>
          </a:p>
        </p:txBody>
      </p:sp>
    </p:spTree>
    <p:extLst>
      <p:ext uri="{BB962C8B-B14F-4D97-AF65-F5344CB8AC3E}">
        <p14:creationId xmlns:p14="http://schemas.microsoft.com/office/powerpoint/2010/main" val="1895242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7167-E929-4A4B-BFED-42EEE1ED573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CEC048F-4DCD-4F26-AF34-C4BA74C52D9A}"/>
              </a:ext>
            </a:extLst>
          </p:cNvPr>
          <p:cNvSpPr>
            <a:spLocks noGrp="1"/>
          </p:cNvSpPr>
          <p:nvPr>
            <p:ph idx="1"/>
          </p:nvPr>
        </p:nvSpPr>
        <p:spPr>
          <a:xfrm>
            <a:off x="1141412" y="1939636"/>
            <a:ext cx="9905999" cy="4779216"/>
          </a:xfrm>
        </p:spPr>
        <p:txBody>
          <a:bodyPr>
            <a:normAutofit/>
          </a:bodyPr>
          <a:lstStyle/>
          <a:p>
            <a:pPr marL="0" indent="0">
              <a:lnSpc>
                <a:spcPct val="107000"/>
              </a:lnSpc>
              <a:spcAft>
                <a:spcPts val="800"/>
              </a:spcAft>
              <a:buNone/>
            </a:pPr>
            <a:r>
              <a:rPr lang="en-GB" sz="1600" dirty="0"/>
              <a:t>Fuertes, N, J. (2013) ‘Real relationship, working alliance, transference/countertransference and outcome in time-limited counselling and psychotherapy’, </a:t>
            </a:r>
            <a:r>
              <a:rPr lang="en-GB" sz="1600" i="1" dirty="0"/>
              <a:t>Counselling Psychology Quarterly</a:t>
            </a:r>
            <a:r>
              <a:rPr lang="en-GB" sz="1600" dirty="0"/>
              <a:t>, 26 (3-4) pp. 295-310.</a:t>
            </a:r>
          </a:p>
          <a:p>
            <a:pPr marL="0" indent="0">
              <a:lnSpc>
                <a:spcPct val="107000"/>
              </a:lnSpc>
              <a:spcAft>
                <a:spcPts val="800"/>
              </a:spcAft>
              <a:buNone/>
            </a:pPr>
            <a:r>
              <a:rPr lang="en-GB" sz="1600" dirty="0" err="1">
                <a:latin typeface="Calibri" panose="020F0502020204030204" pitchFamily="34" charset="0"/>
                <a:ea typeface="Calibri" panose="020F0502020204030204" pitchFamily="34" charset="0"/>
                <a:cs typeface="Times New Roman" panose="02020603050405020304" pitchFamily="18" charset="0"/>
              </a:rPr>
              <a:t>Gelso</a:t>
            </a:r>
            <a:r>
              <a:rPr lang="en-GB" sz="1600" dirty="0">
                <a:latin typeface="Calibri" panose="020F0502020204030204" pitchFamily="34" charset="0"/>
                <a:ea typeface="Calibri" panose="020F0502020204030204" pitchFamily="34" charset="0"/>
                <a:cs typeface="Times New Roman" panose="02020603050405020304" pitchFamily="18" charset="0"/>
              </a:rPr>
              <a:t>, C. J. (2018) ‘The real relationship and its role in psychotherapy outcome: A meta- analysis,’ </a:t>
            </a:r>
            <a:r>
              <a:rPr lang="en-GB" sz="1600" i="1" dirty="0">
                <a:latin typeface="Calibri" panose="020F0502020204030204" pitchFamily="34" charset="0"/>
                <a:ea typeface="Calibri" panose="020F0502020204030204" pitchFamily="34" charset="0"/>
                <a:cs typeface="Times New Roman" panose="02020603050405020304" pitchFamily="18" charset="0"/>
              </a:rPr>
              <a:t>Psychotherapy</a:t>
            </a:r>
            <a:r>
              <a:rPr lang="en-GB" sz="1600" dirty="0">
                <a:latin typeface="Calibri" panose="020F0502020204030204" pitchFamily="34" charset="0"/>
                <a:ea typeface="Calibri" panose="020F0502020204030204" pitchFamily="34" charset="0"/>
                <a:cs typeface="Times New Roman" panose="02020603050405020304" pitchFamily="18" charset="0"/>
              </a:rPr>
              <a:t>, 55 (4), pp. 435.</a:t>
            </a:r>
          </a:p>
          <a:p>
            <a:pPr marL="0" indent="0">
              <a:lnSpc>
                <a:spcPct val="107000"/>
              </a:lnSpc>
              <a:spcAft>
                <a:spcPts val="800"/>
              </a:spcAft>
              <a:buNone/>
            </a:pPr>
            <a:r>
              <a:rPr lang="en-GB" sz="1600" dirty="0" err="1"/>
              <a:t>Gelso</a:t>
            </a:r>
            <a:r>
              <a:rPr lang="en-GB" sz="1600" dirty="0"/>
              <a:t>, C. J. (2013) ‘Attachment Theory as a Guide to Understanding and Working with Transference and the Real Relationship in Psychotherapy,’ </a:t>
            </a:r>
            <a:r>
              <a:rPr lang="en-GB" sz="1600" i="1" dirty="0"/>
              <a:t>Journal of Clinical Psychology</a:t>
            </a:r>
            <a:r>
              <a:rPr lang="en-GB" sz="1600" dirty="0"/>
              <a:t>, 69 (11) pp.1163.</a:t>
            </a:r>
          </a:p>
          <a:p>
            <a:pPr marL="0" indent="0">
              <a:lnSpc>
                <a:spcPct val="107000"/>
              </a:lnSpc>
              <a:spcAft>
                <a:spcPts val="800"/>
              </a:spcAft>
              <a:buNone/>
            </a:pPr>
            <a:r>
              <a:rPr lang="en-GB" sz="1600" dirty="0" err="1"/>
              <a:t>Markin</a:t>
            </a:r>
            <a:r>
              <a:rPr lang="en-GB" sz="1600" dirty="0"/>
              <a:t>, D. R. (2014) ‘Toward a common Identity for Relationally Oriented Clinicians: A Place to Hang One’s Hat’, </a:t>
            </a:r>
            <a:r>
              <a:rPr lang="en-GB" sz="1600" i="1" dirty="0"/>
              <a:t>Psychotherapy</a:t>
            </a:r>
            <a:r>
              <a:rPr lang="en-GB" sz="1600" dirty="0"/>
              <a:t>, 51 (3) pp. 327, 328, 329, 331. </a:t>
            </a:r>
          </a:p>
          <a:p>
            <a:pPr marL="0" indent="0">
              <a:lnSpc>
                <a:spcPct val="107000"/>
              </a:lnSpc>
              <a:spcAft>
                <a:spcPts val="800"/>
              </a:spcAft>
              <a:buNone/>
            </a:pPr>
            <a:r>
              <a:rPr lang="en-GB" sz="1600" dirty="0"/>
              <a:t>Mearns, D. and Thorne, B. (2013) </a:t>
            </a:r>
            <a:r>
              <a:rPr lang="en-GB" sz="1600" i="1" dirty="0"/>
              <a:t>Person - Centred Counselling in Action </a:t>
            </a:r>
            <a:r>
              <a:rPr lang="en-GB" sz="1600" dirty="0"/>
              <a:t>4</a:t>
            </a:r>
            <a:r>
              <a:rPr lang="en-GB" sz="1600" baseline="30000" dirty="0"/>
              <a:t>th</a:t>
            </a:r>
            <a:r>
              <a:rPr lang="en-GB" sz="1600" dirty="0"/>
              <a:t> Ed. London SAGE Publications Ltd. </a:t>
            </a:r>
          </a:p>
          <a:p>
            <a:pPr marL="0" indent="0">
              <a:lnSpc>
                <a:spcPct val="107000"/>
              </a:lnSpc>
              <a:spcAft>
                <a:spcPts val="800"/>
              </a:spcAft>
              <a:buNone/>
            </a:pPr>
            <a:r>
              <a:rPr lang="en-GB" sz="1600" dirty="0"/>
              <a:t>Kivlighan, Jr., (2017) ‘Congruence and Discrepancy Between Working Alliance and Real Relationships: Variance Decomposition and Response Surface Analyses’, </a:t>
            </a:r>
            <a:r>
              <a:rPr lang="en-GB" sz="1600" i="1" dirty="0"/>
              <a:t>Journal of Counselling Psychology</a:t>
            </a:r>
            <a:r>
              <a:rPr lang="en-GB" sz="1600" dirty="0"/>
              <a:t>, 64 (4) pp. 406. </a:t>
            </a:r>
          </a:p>
          <a:p>
            <a:pPr marL="0" indent="0">
              <a:lnSpc>
                <a:spcPct val="107000"/>
              </a:lnSpc>
              <a:spcAft>
                <a:spcPts val="800"/>
              </a:spcAft>
              <a:buNone/>
            </a:pPr>
            <a:endParaRPr lang="en-GB" sz="1600" dirty="0"/>
          </a:p>
          <a:p>
            <a:pPr marL="0" indent="0">
              <a:lnSpc>
                <a:spcPct val="107000"/>
              </a:lnSpc>
              <a:spcAft>
                <a:spcPts val="800"/>
              </a:spcAft>
              <a:buNone/>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914505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8677</TotalTime>
  <Words>908</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Circuit</vt:lpstr>
      <vt:lpstr>Therapeutic Process </vt:lpstr>
      <vt:lpstr>Relationship principles</vt:lpstr>
      <vt:lpstr>Personal Relationship</vt:lpstr>
      <vt:lpstr>Contributing towards a personal relationship</vt:lpstr>
      <vt:lpstr>PowerPoint Presentation</vt:lpstr>
      <vt:lpstr>Personal relationship studies</vt:lpstr>
      <vt:lpstr>Personal relationship studies</vt:lpstr>
      <vt:lpstr>THOUGHTS?</vt:lpstr>
      <vt:lpstr>Personal relationship studies</vt:lpstr>
      <vt:lpstr>Importance of personal relationships in humanistic therapies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Process </dc:title>
  <dc:creator>Susan Meredith</dc:creator>
  <cp:lastModifiedBy>Susan Meredith</cp:lastModifiedBy>
  <cp:revision>50</cp:revision>
  <dcterms:created xsi:type="dcterms:W3CDTF">2019-11-15T15:50:12Z</dcterms:created>
  <dcterms:modified xsi:type="dcterms:W3CDTF">2019-11-24T20:06:43Z</dcterms:modified>
</cp:coreProperties>
</file>