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3" r:id="rId10"/>
    <p:sldId id="261" r:id="rId11"/>
    <p:sldId id="262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E3A223D2-9D8E-4119-8416-8F10F35A16F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5259E928-F547-47B4-BD8F-85C4758FC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355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223D2-9D8E-4119-8416-8F10F35A16F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E928-F547-47B4-BD8F-85C4758FC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7389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223D2-9D8E-4119-8416-8F10F35A16F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E928-F547-47B4-BD8F-85C4758FC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5953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223D2-9D8E-4119-8416-8F10F35A16F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E928-F547-47B4-BD8F-85C4758FC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652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223D2-9D8E-4119-8416-8F10F35A16F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E928-F547-47B4-BD8F-85C4758FC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6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223D2-9D8E-4119-8416-8F10F35A16F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E928-F547-47B4-BD8F-85C4758FC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796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223D2-9D8E-4119-8416-8F10F35A16F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E928-F547-47B4-BD8F-85C4758FC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4804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223D2-9D8E-4119-8416-8F10F35A16F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E928-F547-47B4-BD8F-85C4758FC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028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223D2-9D8E-4119-8416-8F10F35A16F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E928-F547-47B4-BD8F-85C4758FC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121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223D2-9D8E-4119-8416-8F10F35A16F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E928-F547-47B4-BD8F-85C4758FC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82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223D2-9D8E-4119-8416-8F10F35A16F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E928-F547-47B4-BD8F-85C4758FC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411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223D2-9D8E-4119-8416-8F10F35A16F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E928-F547-47B4-BD8F-85C4758FC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132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223D2-9D8E-4119-8416-8F10F35A16F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E928-F547-47B4-BD8F-85C4758FC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578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223D2-9D8E-4119-8416-8F10F35A16F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E928-F547-47B4-BD8F-85C4758FC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7575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223D2-9D8E-4119-8416-8F10F35A16F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E928-F547-47B4-BD8F-85C4758FC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1738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E3A223D2-9D8E-4119-8416-8F10F35A16F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E928-F547-47B4-BD8F-85C4758FC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138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E3A223D2-9D8E-4119-8416-8F10F35A16F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E928-F547-47B4-BD8F-85C4758FC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596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E3A223D2-9D8E-4119-8416-8F10F35A16F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5259E928-F547-47B4-BD8F-85C4758FC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632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F1ECA4FE-7D2F-4576-B767-3A5F5ABFE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5969441E-5462-4859-86CD-1737FDE360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596BD4B5-6833-40CC-96FE-EDC675634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D8B52C-A85C-44DF-A54C-94D1B1A230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3171" y="1169773"/>
            <a:ext cx="8825658" cy="2870161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800" b="1" dirty="0" err="1">
                <a:solidFill>
                  <a:schemeClr val="tx1"/>
                </a:solidFill>
              </a:rPr>
              <a:t>Sut</a:t>
            </a:r>
            <a:r>
              <a:rPr lang="en-GB" sz="3800" b="1" dirty="0">
                <a:solidFill>
                  <a:schemeClr val="tx1"/>
                </a:solidFill>
              </a:rPr>
              <a:t> </a:t>
            </a:r>
            <a:r>
              <a:rPr lang="en-GB" sz="3800" b="1">
                <a:solidFill>
                  <a:schemeClr val="tx1"/>
                </a:solidFill>
              </a:rPr>
              <a:t>mae </a:t>
            </a:r>
            <a:r>
              <a:rPr lang="en-GB" sz="3800" b="1" dirty="0" err="1">
                <a:solidFill>
                  <a:schemeClr val="tx1"/>
                </a:solidFill>
              </a:rPr>
              <a:t>pedwar</a:t>
            </a:r>
            <a:r>
              <a:rPr lang="en-GB" sz="3800" b="1" dirty="0">
                <a:solidFill>
                  <a:schemeClr val="tx1"/>
                </a:solidFill>
              </a:rPr>
              <a:t> </a:t>
            </a:r>
            <a:r>
              <a:rPr lang="en-GB" sz="3800" b="1" dirty="0" err="1">
                <a:solidFill>
                  <a:schemeClr val="tx1"/>
                </a:solidFill>
              </a:rPr>
              <a:t>marchog</a:t>
            </a:r>
            <a:r>
              <a:rPr lang="en-GB" sz="3800" b="1" dirty="0">
                <a:solidFill>
                  <a:schemeClr val="tx1"/>
                </a:solidFill>
              </a:rPr>
              <a:t> </a:t>
            </a:r>
            <a:r>
              <a:rPr lang="en-GB" sz="3800" b="1" dirty="0" err="1">
                <a:solidFill>
                  <a:schemeClr val="tx1"/>
                </a:solidFill>
              </a:rPr>
              <a:t>datguddiad</a:t>
            </a:r>
            <a:r>
              <a:rPr lang="en-GB" sz="3800" b="1" dirty="0">
                <a:solidFill>
                  <a:schemeClr val="tx1"/>
                </a:solidFill>
              </a:rPr>
              <a:t> </a:t>
            </a:r>
            <a:r>
              <a:rPr lang="en-GB" sz="3800" b="1" dirty="0" err="1">
                <a:solidFill>
                  <a:schemeClr val="tx1"/>
                </a:solidFill>
              </a:rPr>
              <a:t>wedi</a:t>
            </a:r>
            <a:r>
              <a:rPr lang="en-GB" sz="3800" b="1" dirty="0">
                <a:solidFill>
                  <a:schemeClr val="tx1"/>
                </a:solidFill>
              </a:rPr>
              <a:t> </a:t>
            </a:r>
            <a:r>
              <a:rPr lang="en-GB" sz="3800" b="1" dirty="0" err="1">
                <a:solidFill>
                  <a:schemeClr val="tx1"/>
                </a:solidFill>
              </a:rPr>
              <a:t>datblygu</a:t>
            </a:r>
            <a:r>
              <a:rPr lang="en-GB" sz="3800" b="1" dirty="0">
                <a:solidFill>
                  <a:schemeClr val="tx1"/>
                </a:solidFill>
              </a:rPr>
              <a:t> </a:t>
            </a:r>
            <a:r>
              <a:rPr lang="en-GB" sz="3800" b="1" dirty="0" err="1">
                <a:solidFill>
                  <a:schemeClr val="tx1"/>
                </a:solidFill>
              </a:rPr>
              <a:t>o’i</a:t>
            </a:r>
            <a:r>
              <a:rPr lang="en-GB" sz="3800" b="1" dirty="0">
                <a:solidFill>
                  <a:schemeClr val="tx1"/>
                </a:solidFill>
              </a:rPr>
              <a:t> </a:t>
            </a:r>
            <a:r>
              <a:rPr lang="en-GB" sz="3800" b="1" dirty="0" err="1">
                <a:solidFill>
                  <a:schemeClr val="tx1"/>
                </a:solidFill>
              </a:rPr>
              <a:t>ffurff</a:t>
            </a:r>
            <a:r>
              <a:rPr lang="en-GB" sz="3800" b="1" dirty="0">
                <a:solidFill>
                  <a:schemeClr val="tx1"/>
                </a:solidFill>
              </a:rPr>
              <a:t> </a:t>
            </a:r>
            <a:r>
              <a:rPr lang="en-GB" sz="3800" b="1" dirty="0" err="1">
                <a:solidFill>
                  <a:schemeClr val="tx1"/>
                </a:solidFill>
              </a:rPr>
              <a:t>llythrennol</a:t>
            </a:r>
            <a:r>
              <a:rPr lang="en-GB" sz="3800" b="1" dirty="0">
                <a:solidFill>
                  <a:schemeClr val="tx1"/>
                </a:solidFill>
              </a:rPr>
              <a:t> y </a:t>
            </a:r>
            <a:r>
              <a:rPr lang="en-GB" sz="3800" b="1" dirty="0" err="1">
                <a:solidFill>
                  <a:schemeClr val="tx1"/>
                </a:solidFill>
              </a:rPr>
              <a:t>Beibl</a:t>
            </a:r>
            <a:r>
              <a:rPr lang="en-GB" sz="3800" b="1" dirty="0">
                <a:solidFill>
                  <a:schemeClr val="tx1"/>
                </a:solidFill>
              </a:rPr>
              <a:t>, </a:t>
            </a:r>
            <a:r>
              <a:rPr lang="en-GB" sz="3800" b="1" dirty="0" err="1">
                <a:solidFill>
                  <a:schemeClr val="tx1"/>
                </a:solidFill>
              </a:rPr>
              <a:t>i</a:t>
            </a:r>
            <a:r>
              <a:rPr lang="en-GB" sz="3800" b="1" dirty="0">
                <a:solidFill>
                  <a:schemeClr val="tx1"/>
                </a:solidFill>
              </a:rPr>
              <a:t> </a:t>
            </a:r>
            <a:r>
              <a:rPr lang="en-GB" sz="3800" b="1" dirty="0" err="1">
                <a:solidFill>
                  <a:schemeClr val="tx1"/>
                </a:solidFill>
              </a:rPr>
              <a:t>celf</a:t>
            </a:r>
            <a:r>
              <a:rPr lang="en-GB" sz="3800" b="1" dirty="0">
                <a:solidFill>
                  <a:schemeClr val="tx1"/>
                </a:solidFill>
              </a:rPr>
              <a:t> </a:t>
            </a:r>
            <a:r>
              <a:rPr lang="en-GB" sz="3800" b="1" dirty="0" err="1">
                <a:solidFill>
                  <a:schemeClr val="tx1"/>
                </a:solidFill>
              </a:rPr>
              <a:t>canoloesol</a:t>
            </a:r>
            <a:r>
              <a:rPr lang="en-GB" sz="3800" b="1" dirty="0">
                <a:solidFill>
                  <a:schemeClr val="tx1"/>
                </a:solidFill>
              </a:rPr>
              <a:t> </a:t>
            </a:r>
            <a:r>
              <a:rPr lang="en-GB" sz="3800" b="1" dirty="0" err="1">
                <a:solidFill>
                  <a:schemeClr val="tx1"/>
                </a:solidFill>
              </a:rPr>
              <a:t>i</a:t>
            </a:r>
            <a:r>
              <a:rPr lang="en-GB" sz="3800" b="1" dirty="0">
                <a:solidFill>
                  <a:schemeClr val="tx1"/>
                </a:solidFill>
              </a:rPr>
              <a:t> </a:t>
            </a:r>
            <a:r>
              <a:rPr lang="en-GB" sz="3800" b="1" dirty="0" err="1">
                <a:solidFill>
                  <a:schemeClr val="tx1"/>
                </a:solidFill>
              </a:rPr>
              <a:t>ffurfiau</a:t>
            </a:r>
            <a:r>
              <a:rPr lang="en-GB" sz="3800" b="1" dirty="0">
                <a:solidFill>
                  <a:schemeClr val="tx1"/>
                </a:solidFill>
              </a:rPr>
              <a:t> </a:t>
            </a:r>
            <a:r>
              <a:rPr lang="en-GB" sz="3800" b="1" dirty="0" err="1">
                <a:solidFill>
                  <a:schemeClr val="tx1"/>
                </a:solidFill>
              </a:rPr>
              <a:t>diwylliant</a:t>
            </a:r>
            <a:r>
              <a:rPr lang="en-GB" sz="3800" b="1" dirty="0">
                <a:solidFill>
                  <a:schemeClr val="tx1"/>
                </a:solidFill>
              </a:rPr>
              <a:t> </a:t>
            </a:r>
            <a:r>
              <a:rPr lang="en-GB" sz="3800" b="1" dirty="0" err="1">
                <a:solidFill>
                  <a:schemeClr val="tx1"/>
                </a:solidFill>
              </a:rPr>
              <a:t>poblogaidd</a:t>
            </a:r>
            <a:r>
              <a:rPr lang="en-GB" sz="3800" b="1" dirty="0">
                <a:solidFill>
                  <a:schemeClr val="tx1"/>
                </a:solidFill>
              </a:rPr>
              <a:t>?</a:t>
            </a:r>
            <a:endParaRPr lang="en-GB" sz="38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8DA490-F3C6-4EC1-A2E5-2BBFE796DC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3171" y="4293441"/>
            <a:ext cx="8825658" cy="1234148"/>
          </a:xfrm>
        </p:spPr>
        <p:txBody>
          <a:bodyPr>
            <a:normAutofit/>
          </a:bodyPr>
          <a:lstStyle/>
          <a:p>
            <a:pPr algn="ctr"/>
            <a:endParaRPr lang="en-GB" sz="20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81F53E2-F556-42FA-8D24-113839EE1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58249" y="4166888"/>
            <a:ext cx="675502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43855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EC0BB-6293-4C69-B8E2-FC1B2EBA1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fyddaf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trafod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CE7F-F075-4397-83E9-867E48E2B9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rwyf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rwyf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?</a:t>
            </a:r>
          </a:p>
          <a:p>
            <a:r>
              <a:rPr lang="en-GB" dirty="0"/>
              <a:t>Pa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rwyf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? </a:t>
            </a:r>
          </a:p>
          <a:p>
            <a:r>
              <a:rPr lang="en-GB" dirty="0" err="1"/>
              <a:t>Amserlen</a:t>
            </a:r>
            <a:endParaRPr lang="en-GB" dirty="0"/>
          </a:p>
          <a:p>
            <a:r>
              <a:rPr lang="en-GB" dirty="0" err="1"/>
              <a:t>Llyfryddiaeth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482518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45BB8-9C09-46E7-AD2F-E00683C880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rwyf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EC1E36-DE38-47CB-AF80-2DB0520A05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Ymchwilio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lliwiau</a:t>
            </a:r>
            <a:r>
              <a:rPr lang="en-GB" dirty="0"/>
              <a:t> ac </a:t>
            </a:r>
            <a:r>
              <a:rPr lang="en-GB" dirty="0" err="1"/>
              <a:t>arfau</a:t>
            </a:r>
            <a:r>
              <a:rPr lang="en-GB" dirty="0"/>
              <a:t> y </a:t>
            </a:r>
            <a:r>
              <a:rPr lang="en-GB" dirty="0" err="1"/>
              <a:t>pedwar</a:t>
            </a:r>
            <a:r>
              <a:rPr lang="en-GB" dirty="0"/>
              <a:t> </a:t>
            </a:r>
            <a:r>
              <a:rPr lang="en-GB" dirty="0" err="1"/>
              <a:t>marchog</a:t>
            </a:r>
            <a:r>
              <a:rPr lang="en-GB" dirty="0"/>
              <a:t> ac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arwyddocâd</a:t>
            </a:r>
            <a:r>
              <a:rPr lang="en-GB" dirty="0"/>
              <a:t>.</a:t>
            </a:r>
          </a:p>
          <a:p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symbolaeth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lliwiau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cyd-destun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Ymerodaeth</a:t>
            </a:r>
            <a:r>
              <a:rPr lang="en-GB" dirty="0"/>
              <a:t> </a:t>
            </a:r>
            <a:r>
              <a:rPr lang="en-GB" dirty="0" err="1"/>
              <a:t>Rhufeinug</a:t>
            </a:r>
            <a:r>
              <a:rPr lang="en-GB" dirty="0"/>
              <a:t>.</a:t>
            </a:r>
          </a:p>
          <a:p>
            <a:r>
              <a:rPr lang="en-GB" dirty="0" err="1"/>
              <a:t>Gwylio’r</a:t>
            </a:r>
            <a:r>
              <a:rPr lang="en-GB" dirty="0"/>
              <a:t> shoe teledu Good Omens </a:t>
            </a:r>
            <a:r>
              <a:rPr lang="en-GB" dirty="0" err="1"/>
              <a:t>i</a:t>
            </a:r>
            <a:r>
              <a:rPr lang="en-GB" dirty="0"/>
              <a:t> weld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portreadu’r</a:t>
            </a:r>
            <a:r>
              <a:rPr lang="en-GB" dirty="0"/>
              <a:t> </a:t>
            </a:r>
            <a:r>
              <a:rPr lang="en-GB" dirty="0" err="1"/>
              <a:t>pedwar</a:t>
            </a:r>
            <a:r>
              <a:rPr lang="en-GB" dirty="0"/>
              <a:t> </a:t>
            </a:r>
            <a:r>
              <a:rPr lang="en-GB" dirty="0" err="1"/>
              <a:t>marchog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9082976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88409-B672-4E66-82DE-764CC909B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rwyf</a:t>
            </a:r>
            <a:r>
              <a:rPr lang="en-GB" dirty="0"/>
              <a:t> am </a:t>
            </a:r>
            <a:r>
              <a:rPr lang="en-GB" dirty="0" err="1"/>
              <a:t>gwneud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3E95C-9010-4ACF-A594-3C5103E401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pedwar</a:t>
            </a:r>
            <a:r>
              <a:rPr lang="en-GB" dirty="0"/>
              <a:t> </a:t>
            </a:r>
            <a:r>
              <a:rPr lang="en-GB" dirty="0" err="1"/>
              <a:t>marchog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pan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lluniau</a:t>
            </a:r>
            <a:r>
              <a:rPr lang="en-GB" dirty="0"/>
              <a:t> y </a:t>
            </a:r>
            <a:r>
              <a:rPr lang="en-GB" dirty="0" err="1"/>
              <a:t>canoloesol</a:t>
            </a:r>
            <a:r>
              <a:rPr lang="en-GB" dirty="0"/>
              <a:t>. </a:t>
            </a:r>
          </a:p>
          <a:p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shoe teledu Supernatural a </a:t>
            </a:r>
            <a:r>
              <a:rPr lang="en-GB" dirty="0" err="1"/>
              <a:t>cymharu</a:t>
            </a:r>
            <a:r>
              <a:rPr lang="en-GB" dirty="0"/>
              <a:t> </a:t>
            </a:r>
            <a:r>
              <a:rPr lang="en-GB" dirty="0" err="1"/>
              <a:t>efo</a:t>
            </a:r>
            <a:r>
              <a:rPr lang="en-GB" dirty="0"/>
              <a:t> Good Omens </a:t>
            </a:r>
            <a:r>
              <a:rPr lang="en-GB" dirty="0" err="1"/>
              <a:t>i</a:t>
            </a:r>
            <a:r>
              <a:rPr lang="en-GB" dirty="0"/>
              <a:t> weld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dau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glynu</a:t>
            </a:r>
            <a:r>
              <a:rPr lang="en-GB" dirty="0"/>
              <a:t> at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cafodd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a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.  </a:t>
            </a:r>
          </a:p>
          <a:p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portread</a:t>
            </a:r>
            <a:r>
              <a:rPr lang="en-GB" dirty="0"/>
              <a:t> y </a:t>
            </a:r>
            <a:r>
              <a:rPr lang="en-GB" dirty="0" err="1"/>
              <a:t>pedwar</a:t>
            </a:r>
            <a:r>
              <a:rPr lang="en-GB" dirty="0"/>
              <a:t> </a:t>
            </a:r>
            <a:r>
              <a:rPr lang="en-GB" dirty="0" err="1"/>
              <a:t>marchog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704303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9729B-2DD3-4191-92BC-493872973F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rwyf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3A2D2-1C89-441B-8240-564551675F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Rwyf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symbolaeth</a:t>
            </a:r>
            <a:r>
              <a:rPr lang="en-GB" dirty="0"/>
              <a:t> </a:t>
            </a:r>
            <a:r>
              <a:rPr lang="en-GB" dirty="0" err="1"/>
              <a:t>lliwiau</a:t>
            </a:r>
            <a:r>
              <a:rPr lang="en-GB" dirty="0"/>
              <a:t> y </a:t>
            </a:r>
            <a:r>
              <a:rPr lang="en-GB" dirty="0" err="1"/>
              <a:t>pedwar</a:t>
            </a:r>
            <a:r>
              <a:rPr lang="en-GB" dirty="0"/>
              <a:t> </a:t>
            </a:r>
            <a:r>
              <a:rPr lang="en-GB" dirty="0" err="1"/>
              <a:t>marchog</a:t>
            </a:r>
            <a:r>
              <a:rPr lang="en-GB" dirty="0"/>
              <a:t>.</a:t>
            </a:r>
          </a:p>
          <a:p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testunau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Beibl</a:t>
            </a:r>
            <a:r>
              <a:rPr lang="en-GB" dirty="0"/>
              <a:t> </a:t>
            </a:r>
            <a:r>
              <a:rPr lang="en-GB" dirty="0" err="1"/>
              <a:t>Hebrenaidd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weld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wneth</a:t>
            </a:r>
            <a:r>
              <a:rPr lang="en-GB" dirty="0"/>
              <a:t> John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ysbrydolaeth</a:t>
            </a:r>
            <a:r>
              <a:rPr lang="en-GB" dirty="0"/>
              <a:t> </a:t>
            </a:r>
            <a:r>
              <a:rPr lang="en-GB" dirty="0" err="1"/>
              <a:t>oddi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.</a:t>
            </a:r>
          </a:p>
          <a:p>
            <a:r>
              <a:rPr lang="en-GB" dirty="0"/>
              <a:t>Pa </a:t>
            </a:r>
            <a:r>
              <a:rPr lang="en-GB" dirty="0" err="1"/>
              <a:t>lluniau</a:t>
            </a:r>
            <a:r>
              <a:rPr lang="en-GB" dirty="0"/>
              <a:t> </a:t>
            </a:r>
            <a:r>
              <a:rPr lang="en-GB" dirty="0" err="1"/>
              <a:t>canoloesau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weld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a pa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gallaf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8648689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3D139-6522-4F7D-9D71-28FE6576E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F34C7-809E-487B-9F0A-07EBD2976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ysmbolaeth</a:t>
            </a:r>
            <a:r>
              <a:rPr lang="en-GB" dirty="0"/>
              <a:t> o </a:t>
            </a:r>
            <a:r>
              <a:rPr lang="en-GB" dirty="0" err="1"/>
              <a:t>lliw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canoloesau</a:t>
            </a:r>
            <a:r>
              <a:rPr lang="en-GB" dirty="0"/>
              <a:t>.</a:t>
            </a:r>
          </a:p>
          <a:p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darlunwyr</a:t>
            </a:r>
            <a:r>
              <a:rPr lang="en-GB" dirty="0"/>
              <a:t> y </a:t>
            </a:r>
            <a:r>
              <a:rPr lang="en-GB" dirty="0" err="1"/>
              <a:t>canoloesau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portreadu</a:t>
            </a:r>
            <a:r>
              <a:rPr lang="en-GB" dirty="0"/>
              <a:t> y </a:t>
            </a:r>
            <a:r>
              <a:rPr lang="en-GB" dirty="0" err="1"/>
              <a:t>pedwar</a:t>
            </a:r>
            <a:r>
              <a:rPr lang="en-GB" dirty="0"/>
              <a:t> </a:t>
            </a:r>
            <a:r>
              <a:rPr lang="en-GB" dirty="0" err="1"/>
              <a:t>marchog</a:t>
            </a:r>
            <a:r>
              <a:rPr lang="en-GB" dirty="0"/>
              <a:t>. </a:t>
            </a:r>
          </a:p>
          <a:p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shoeau</a:t>
            </a:r>
            <a:r>
              <a:rPr lang="en-GB" dirty="0"/>
              <a:t> </a:t>
            </a:r>
            <a:r>
              <a:rPr lang="en-GB" dirty="0" err="1"/>
              <a:t>telaud</a:t>
            </a:r>
            <a:r>
              <a:rPr lang="en-GB" dirty="0"/>
              <a:t>, a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impact y gall </a:t>
            </a:r>
            <a:r>
              <a:rPr lang="en-GB" dirty="0" err="1"/>
              <a:t>cael</a:t>
            </a:r>
            <a:r>
              <a:rPr lang="en-GB" dirty="0"/>
              <a:t> pan </a:t>
            </a:r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pedwar</a:t>
            </a:r>
            <a:r>
              <a:rPr lang="en-GB" dirty="0"/>
              <a:t> </a:t>
            </a:r>
            <a:r>
              <a:rPr lang="en-GB" dirty="0" err="1"/>
              <a:t>marchog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unigolion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51825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57CDD-1D6F-4C67-88DE-D21A98C1E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Amserlen</a:t>
            </a:r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B3A50-113C-4964-ABD6-3AD7C6A5FA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Gorffen</a:t>
            </a:r>
            <a:r>
              <a:rPr lang="en-GB" dirty="0"/>
              <a:t> </a:t>
            </a:r>
            <a:r>
              <a:rPr lang="en-GB" dirty="0" err="1"/>
              <a:t>pennod</a:t>
            </a:r>
            <a:r>
              <a:rPr lang="en-GB" dirty="0"/>
              <a:t> un </a:t>
            </a:r>
            <a:r>
              <a:rPr lang="en-GB" dirty="0" err="1"/>
              <a:t>erbyn</a:t>
            </a:r>
            <a:r>
              <a:rPr lang="en-GB" dirty="0"/>
              <a:t> y 27ain o </a:t>
            </a:r>
            <a:r>
              <a:rPr lang="en-GB" dirty="0" err="1"/>
              <a:t>Fawrth</a:t>
            </a:r>
            <a:r>
              <a:rPr lang="en-GB" dirty="0"/>
              <a:t> 2020</a:t>
            </a:r>
          </a:p>
          <a:p>
            <a:r>
              <a:rPr lang="en-GB" dirty="0" err="1"/>
              <a:t>Gorffen</a:t>
            </a:r>
            <a:r>
              <a:rPr lang="en-GB" dirty="0"/>
              <a:t> </a:t>
            </a:r>
            <a:r>
              <a:rPr lang="en-GB" dirty="0" err="1"/>
              <a:t>pennod</a:t>
            </a:r>
            <a:r>
              <a:rPr lang="en-GB" dirty="0"/>
              <a:t> day </a:t>
            </a:r>
            <a:r>
              <a:rPr lang="en-GB" dirty="0" err="1"/>
              <a:t>erbyn</a:t>
            </a:r>
            <a:r>
              <a:rPr lang="en-GB" dirty="0"/>
              <a:t> y 10fed o </a:t>
            </a:r>
            <a:r>
              <a:rPr lang="en-GB" dirty="0" err="1"/>
              <a:t>Ebrill</a:t>
            </a:r>
            <a:r>
              <a:rPr lang="en-GB" dirty="0"/>
              <a:t> 2020</a:t>
            </a:r>
          </a:p>
          <a:p>
            <a:r>
              <a:rPr lang="en-GB" dirty="0" err="1"/>
              <a:t>Gorffen</a:t>
            </a:r>
            <a:r>
              <a:rPr lang="en-GB" dirty="0"/>
              <a:t> </a:t>
            </a:r>
            <a:r>
              <a:rPr lang="en-GB" dirty="0" err="1"/>
              <a:t>pennod</a:t>
            </a:r>
            <a:r>
              <a:rPr lang="en-GB" dirty="0"/>
              <a:t> tri </a:t>
            </a:r>
            <a:r>
              <a:rPr lang="en-GB" dirty="0" err="1"/>
              <a:t>erbyn</a:t>
            </a:r>
            <a:r>
              <a:rPr lang="en-GB" dirty="0"/>
              <a:t> y 24ain o </a:t>
            </a:r>
            <a:r>
              <a:rPr lang="en-GB" dirty="0" err="1"/>
              <a:t>Ebrill</a:t>
            </a:r>
            <a:r>
              <a:rPr lang="en-GB" dirty="0"/>
              <a:t>. </a:t>
            </a:r>
          </a:p>
          <a:p>
            <a:r>
              <a:rPr lang="en-GB" dirty="0" err="1"/>
              <a:t>Popeth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 y 1af o Fai.</a:t>
            </a:r>
          </a:p>
        </p:txBody>
      </p:sp>
    </p:spTree>
    <p:extLst>
      <p:ext uri="{BB962C8B-B14F-4D97-AF65-F5344CB8AC3E}">
        <p14:creationId xmlns:p14="http://schemas.microsoft.com/office/powerpoint/2010/main" val="35796883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A7E37-CCFE-4FB4-BC94-949BE6307B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Llyfryddiaeth</a:t>
            </a:r>
            <a:r>
              <a:rPr lang="en-GB" dirty="0"/>
              <a:t>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A936C-5CC5-4010-BD07-0188963BE1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Boxall, I. (2002). </a:t>
            </a:r>
            <a:r>
              <a:rPr lang="en-US" i="1" dirty="0"/>
              <a:t>Revelation: Vision and Insight.</a:t>
            </a:r>
            <a:r>
              <a:rPr lang="en-US" dirty="0"/>
              <a:t> London: Society for Promoting Christian Knowledge.</a:t>
            </a:r>
            <a:endParaRPr lang="en-GB" dirty="0"/>
          </a:p>
          <a:p>
            <a:r>
              <a:rPr lang="en-US" dirty="0"/>
              <a:t>Court, J. M. (1979). </a:t>
            </a:r>
            <a:r>
              <a:rPr lang="en-US" i="1" dirty="0"/>
              <a:t>Myth and History in the Book of Revelation.</a:t>
            </a:r>
            <a:r>
              <a:rPr lang="en-US" dirty="0"/>
              <a:t> Norfolk: Fakenham Press Limited.</a:t>
            </a:r>
            <a:endParaRPr lang="en-GB" dirty="0"/>
          </a:p>
          <a:p>
            <a:r>
              <a:rPr lang="en-US" dirty="0"/>
              <a:t>Court, J. M. (1994). </a:t>
            </a:r>
            <a:r>
              <a:rPr lang="en-US" i="1" dirty="0"/>
              <a:t>New Testament Guides, Revelation.</a:t>
            </a:r>
            <a:r>
              <a:rPr lang="en-US" dirty="0"/>
              <a:t> Sheffield: Sheffield Academic Press.</a:t>
            </a:r>
            <a:endParaRPr lang="en-GB" dirty="0"/>
          </a:p>
          <a:p>
            <a:r>
              <a:rPr lang="en-US" dirty="0" err="1"/>
              <a:t>Kilingaman</a:t>
            </a:r>
            <a:r>
              <a:rPr lang="en-US" dirty="0"/>
              <a:t>, W. (1990). </a:t>
            </a:r>
            <a:r>
              <a:rPr lang="en-US" i="1" dirty="0"/>
              <a:t>The First Century: Emperors, Gods and Everyman.</a:t>
            </a:r>
            <a:r>
              <a:rPr lang="en-US" dirty="0"/>
              <a:t> London: Guild Publishing.</a:t>
            </a:r>
            <a:endParaRPr lang="en-GB" dirty="0"/>
          </a:p>
          <a:p>
            <a:r>
              <a:rPr lang="en-US" dirty="0" err="1"/>
              <a:t>Lupieri</a:t>
            </a:r>
            <a:r>
              <a:rPr lang="en-US" dirty="0"/>
              <a:t>, E. F. (2006). </a:t>
            </a:r>
            <a:r>
              <a:rPr lang="en-US" i="1" dirty="0"/>
              <a:t>A Commentary on the Apocalypse of John.</a:t>
            </a:r>
            <a:r>
              <a:rPr lang="en-US" dirty="0"/>
              <a:t> </a:t>
            </a:r>
            <a:r>
              <a:rPr lang="en-US" dirty="0" err="1"/>
              <a:t>Camnridge</a:t>
            </a:r>
            <a:r>
              <a:rPr lang="en-US" dirty="0"/>
              <a:t>: Wm B. Eerdmans Publishing Co.</a:t>
            </a:r>
            <a:endParaRPr lang="en-GB" dirty="0"/>
          </a:p>
          <a:p>
            <a:r>
              <a:rPr lang="en-US" dirty="0"/>
              <a:t>Morris, L. (2009). </a:t>
            </a:r>
            <a:r>
              <a:rPr lang="en-US" i="1" dirty="0"/>
              <a:t>Revelation: An Introduction and Commentary.</a:t>
            </a:r>
            <a:r>
              <a:rPr lang="en-US" dirty="0"/>
              <a:t> Nottingham: Inter-Varsity Press.</a:t>
            </a:r>
            <a:endParaRPr lang="en-GB" dirty="0"/>
          </a:p>
          <a:p>
            <a:r>
              <a:rPr lang="en-US" dirty="0"/>
              <a:t>Rowland, C. (1993). </a:t>
            </a:r>
            <a:r>
              <a:rPr lang="en-US" i="1" dirty="0"/>
              <a:t>Revelation.</a:t>
            </a:r>
            <a:r>
              <a:rPr lang="en-US" dirty="0"/>
              <a:t> London : Epworth Press.</a:t>
            </a:r>
            <a:endParaRPr lang="en-GB" dirty="0"/>
          </a:p>
          <a:p>
            <a:r>
              <a:rPr lang="en-US" dirty="0"/>
              <a:t>Smalley, S. S. (2005). </a:t>
            </a:r>
            <a:r>
              <a:rPr lang="en-US" i="1" dirty="0"/>
              <a:t>The Revelation to John: A commentary on the Greek Text of the </a:t>
            </a:r>
            <a:r>
              <a:rPr lang="en-US" i="1" dirty="0" err="1"/>
              <a:t>Apocaly</a:t>
            </a:r>
            <a:r>
              <a:rPr lang="en-US" i="1" dirty="0"/>
              <a:t>[se.</a:t>
            </a:r>
            <a:r>
              <a:rPr lang="en-US" dirty="0"/>
              <a:t> London: Society for Promoting Christian Knowledge.</a:t>
            </a:r>
            <a:endParaRPr lang="en-GB" dirty="0"/>
          </a:p>
          <a:p>
            <a:r>
              <a:rPr lang="en-US" dirty="0"/>
              <a:t>Wilcock, M. (1975). </a:t>
            </a:r>
            <a:r>
              <a:rPr lang="en-US" i="1" dirty="0"/>
              <a:t>The Message of Revelation.</a:t>
            </a:r>
            <a:r>
              <a:rPr lang="en-US" dirty="0"/>
              <a:t> Leicester: Inter-Varsity Press.</a:t>
            </a:r>
            <a:endParaRPr lang="en-GB" dirty="0"/>
          </a:p>
          <a:p>
            <a:r>
              <a:rPr lang="en-US" dirty="0"/>
              <a:t>Williams, C. H. (2002). </a:t>
            </a:r>
            <a:r>
              <a:rPr lang="en-US" i="1" dirty="0" err="1"/>
              <a:t>Cyfres</a:t>
            </a:r>
            <a:r>
              <a:rPr lang="en-US" i="1" dirty="0"/>
              <a:t> o </a:t>
            </a:r>
            <a:r>
              <a:rPr lang="en-US" i="1" dirty="0" err="1"/>
              <a:t>Esboniadau</a:t>
            </a:r>
            <a:r>
              <a:rPr lang="en-US" i="1" dirty="0"/>
              <a:t> </a:t>
            </a:r>
            <a:r>
              <a:rPr lang="en-US" i="1" dirty="0" err="1"/>
              <a:t>Llyfr</a:t>
            </a:r>
            <a:r>
              <a:rPr lang="en-US" i="1" dirty="0"/>
              <a:t> </a:t>
            </a:r>
            <a:r>
              <a:rPr lang="en-US" i="1" dirty="0" err="1"/>
              <a:t>Datguddiad</a:t>
            </a:r>
            <a:r>
              <a:rPr lang="en-US" i="1" dirty="0"/>
              <a:t>.</a:t>
            </a:r>
            <a:r>
              <a:rPr lang="en-US" dirty="0"/>
              <a:t> </a:t>
            </a:r>
            <a:r>
              <a:rPr lang="en-US" dirty="0" err="1"/>
              <a:t>Pwyllgor</a:t>
            </a:r>
            <a:r>
              <a:rPr lang="en-US" dirty="0"/>
              <a:t> y </a:t>
            </a:r>
            <a:r>
              <a:rPr lang="en-US" dirty="0" err="1"/>
              <a:t>Beibl</a:t>
            </a:r>
            <a:r>
              <a:rPr lang="en-US" dirty="0"/>
              <a:t> </a:t>
            </a:r>
            <a:r>
              <a:rPr lang="en-US" dirty="0" err="1"/>
              <a:t>Cymraeg</a:t>
            </a:r>
            <a:r>
              <a:rPr lang="en-US" dirty="0"/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69682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FFECDC02DC436418CCBE31634C411FC" ma:contentTypeVersion="4" ma:contentTypeDescription="Create a new document." ma:contentTypeScope="" ma:versionID="c28dbd7095849eea98821d80dcdc064e">
  <xsd:schema xmlns:xsd="http://www.w3.org/2001/XMLSchema" xmlns:xs="http://www.w3.org/2001/XMLSchema" xmlns:p="http://schemas.microsoft.com/office/2006/metadata/properties" xmlns:ns3="aadfcd52-e379-49eb-a412-e28a16640aff" targetNamespace="http://schemas.microsoft.com/office/2006/metadata/properties" ma:root="true" ma:fieldsID="d1409e4714790d5668fd532034b33f59" ns3:_="">
    <xsd:import namespace="aadfcd52-e379-49eb-a412-e28a16640af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dfcd52-e379-49eb-a412-e28a16640af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6B82F27-9A83-494B-8921-4063FDD589C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adfcd52-e379-49eb-a412-e28a16640af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EBA3FA8-A7D5-45E4-9C44-ADE6F026D0C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F263BF2-2FF1-4BCE-AF5B-B4FF7A938285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aadfcd52-e379-49eb-a412-e28a16640aff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513</Words>
  <Application>Microsoft Office PowerPoint</Application>
  <PresentationFormat>Widescreen</PresentationFormat>
  <Paragraphs>39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3</vt:lpstr>
      <vt:lpstr>Ion Boardroom</vt:lpstr>
      <vt:lpstr>Sut mae pedwar marchog datguddiad wedi datblygu o’i ffurff llythrennol y Beibl, i celf canoloesol i ffurfiau diwylliant poblogaidd?</vt:lpstr>
      <vt:lpstr>Beth fyddaf yn trafod?</vt:lpstr>
      <vt:lpstr>Beth rwyf wedi gwneud? </vt:lpstr>
      <vt:lpstr>Beth rwyf am gwneud?</vt:lpstr>
      <vt:lpstr>Pa ymchwil rwyf wedi gwneud?</vt:lpstr>
      <vt:lpstr>Pa ymchwil sydd angen gwneud?</vt:lpstr>
      <vt:lpstr>Amserlen.</vt:lpstr>
      <vt:lpstr>Llyfryddiaeth.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Sut mae’r pedwar marchog yr apocalypse wedi datblygu o’i ffurff llythrennol y Beibl, i celf canoloesol i ffurfiau diwylliant poblogaidd?</dc:title>
  <dc:creator>Angharad Lloyd (1700665)</dc:creator>
  <cp:lastModifiedBy>Angharad Lloyd (1700665)</cp:lastModifiedBy>
  <cp:revision>2</cp:revision>
  <dcterms:created xsi:type="dcterms:W3CDTF">2020-03-19T12:01:27Z</dcterms:created>
  <dcterms:modified xsi:type="dcterms:W3CDTF">2020-03-19T16:11:48Z</dcterms:modified>
</cp:coreProperties>
</file>