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7" r:id="rId1"/>
  </p:sldMasterIdLst>
  <p:notesMasterIdLst>
    <p:notesMasterId r:id="rId21"/>
  </p:notesMasterIdLst>
  <p:handoutMasterIdLst>
    <p:handoutMasterId r:id="rId22"/>
  </p:handoutMasterIdLst>
  <p:sldIdLst>
    <p:sldId id="256" r:id="rId2"/>
    <p:sldId id="278" r:id="rId3"/>
    <p:sldId id="292" r:id="rId4"/>
    <p:sldId id="257" r:id="rId5"/>
    <p:sldId id="275" r:id="rId6"/>
    <p:sldId id="276" r:id="rId7"/>
    <p:sldId id="259" r:id="rId8"/>
    <p:sldId id="260" r:id="rId9"/>
    <p:sldId id="261" r:id="rId10"/>
    <p:sldId id="262" r:id="rId11"/>
    <p:sldId id="265" r:id="rId12"/>
    <p:sldId id="269" r:id="rId13"/>
    <p:sldId id="274" r:id="rId14"/>
    <p:sldId id="277" r:id="rId15"/>
    <p:sldId id="263" r:id="rId16"/>
    <p:sldId id="272" r:id="rId17"/>
    <p:sldId id="293" r:id="rId18"/>
    <p:sldId id="270"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EA5EC7-CCB5-4C81-A3AE-0344CB7826AD}" v="4" dt="2026-03-05T13:15:17.7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83" autoAdjust="0"/>
    <p:restoredTop sz="77098" autoAdjust="0"/>
  </p:normalViewPr>
  <p:slideViewPr>
    <p:cSldViewPr snapToGrid="0">
      <p:cViewPr varScale="1">
        <p:scale>
          <a:sx n="69" d="100"/>
          <a:sy n="69" d="100"/>
        </p:scale>
        <p:origin x="627" y="45"/>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4383C101-9562-4D0C-8C6E-D656113FA33B}"/>
    <pc:docChg chg="custSel delSld modSld">
      <pc:chgData name="Natasha Davies (IMH)" userId="f8d816cd-2c21-46a2-8815-9450f2bd6f78" providerId="ADAL" clId="{4383C101-9562-4D0C-8C6E-D656113FA33B}" dt="2026-03-10T11:19:25.700" v="770" actId="20577"/>
      <pc:docMkLst>
        <pc:docMk/>
      </pc:docMkLst>
      <pc:sldChg chg="modSp mod modNotesTx">
        <pc:chgData name="Natasha Davies (IMH)" userId="f8d816cd-2c21-46a2-8815-9450f2bd6f78" providerId="ADAL" clId="{4383C101-9562-4D0C-8C6E-D656113FA33B}" dt="2026-03-05T13:18:17.415" v="739" actId="20577"/>
        <pc:sldMkLst>
          <pc:docMk/>
          <pc:sldMk cId="1270747375" sldId="259"/>
        </pc:sldMkLst>
        <pc:spChg chg="mod">
          <ac:chgData name="Natasha Davies (IMH)" userId="f8d816cd-2c21-46a2-8815-9450f2bd6f78" providerId="ADAL" clId="{4383C101-9562-4D0C-8C6E-D656113FA33B}" dt="2026-03-05T13:18:17.415" v="739" actId="20577"/>
          <ac:spMkLst>
            <pc:docMk/>
            <pc:sldMk cId="1270747375" sldId="259"/>
            <ac:spMk id="3" creationId="{4CAEA478-B385-4AC7-1C2A-E3F6190B86F3}"/>
          </ac:spMkLst>
        </pc:spChg>
      </pc:sldChg>
      <pc:sldChg chg="modSp mod">
        <pc:chgData name="Natasha Davies (IMH)" userId="f8d816cd-2c21-46a2-8815-9450f2bd6f78" providerId="ADAL" clId="{4383C101-9562-4D0C-8C6E-D656113FA33B}" dt="2026-03-05T13:20:01.548" v="752" actId="20577"/>
        <pc:sldMkLst>
          <pc:docMk/>
          <pc:sldMk cId="3565273969" sldId="262"/>
        </pc:sldMkLst>
        <pc:spChg chg="mod">
          <ac:chgData name="Natasha Davies (IMH)" userId="f8d816cd-2c21-46a2-8815-9450f2bd6f78" providerId="ADAL" clId="{4383C101-9562-4D0C-8C6E-D656113FA33B}" dt="2026-03-05T13:20:01.548" v="752" actId="20577"/>
          <ac:spMkLst>
            <pc:docMk/>
            <pc:sldMk cId="3565273969" sldId="262"/>
            <ac:spMk id="2" creationId="{6B9B8BA3-900A-283E-38F4-2C60701E8250}"/>
          </ac:spMkLst>
        </pc:spChg>
      </pc:sldChg>
      <pc:sldChg chg="modSp mod">
        <pc:chgData name="Natasha Davies (IMH)" userId="f8d816cd-2c21-46a2-8815-9450f2bd6f78" providerId="ADAL" clId="{4383C101-9562-4D0C-8C6E-D656113FA33B}" dt="2026-03-10T11:19:25.700" v="770" actId="20577"/>
        <pc:sldMkLst>
          <pc:docMk/>
          <pc:sldMk cId="222791897" sldId="292"/>
        </pc:sldMkLst>
        <pc:spChg chg="mod">
          <ac:chgData name="Natasha Davies (IMH)" userId="f8d816cd-2c21-46a2-8815-9450f2bd6f78" providerId="ADAL" clId="{4383C101-9562-4D0C-8C6E-D656113FA33B}" dt="2026-03-05T12:30:40.968" v="14" actId="20577"/>
          <ac:spMkLst>
            <pc:docMk/>
            <pc:sldMk cId="222791897" sldId="292"/>
            <ac:spMk id="2" creationId="{25F86EED-A4FC-3375-348B-A7396386C9CA}"/>
          </ac:spMkLst>
        </pc:spChg>
        <pc:spChg chg="mod">
          <ac:chgData name="Natasha Davies (IMH)" userId="f8d816cd-2c21-46a2-8815-9450f2bd6f78" providerId="ADAL" clId="{4383C101-9562-4D0C-8C6E-D656113FA33B}" dt="2026-03-10T11:19:25.700" v="770" actId="20577"/>
          <ac:spMkLst>
            <pc:docMk/>
            <pc:sldMk cId="222791897" sldId="292"/>
            <ac:spMk id="7" creationId="{6492595B-D6AE-2C57-A8E9-C28627595668}"/>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5.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7.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27.png"/><Relationship Id="rId7" Type="http://schemas.openxmlformats.org/officeDocument/2006/relationships/image" Target="../media/image35.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28.svg"/><Relationship Id="rId9" Type="http://schemas.openxmlformats.org/officeDocument/2006/relationships/image" Target="../media/image37.png"/></Relationships>
</file>

<file path=ppt/diagrams/_rels/data8.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image" Target="../media/image49.svg"/><Relationship Id="rId4" Type="http://schemas.openxmlformats.org/officeDocument/2006/relationships/image" Target="../media/image43.svg"/><Relationship Id="rId9" Type="http://schemas.openxmlformats.org/officeDocument/2006/relationships/image" Target="../media/image48.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7.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27.png"/><Relationship Id="rId7" Type="http://schemas.openxmlformats.org/officeDocument/2006/relationships/image" Target="../media/image35.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28.svg"/><Relationship Id="rId9" Type="http://schemas.openxmlformats.org/officeDocument/2006/relationships/image" Target="../media/image37.png"/></Relationships>
</file>

<file path=ppt/diagrams/_rels/drawing8.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image" Target="../media/image49.svg"/><Relationship Id="rId4" Type="http://schemas.openxmlformats.org/officeDocument/2006/relationships/image" Target="../media/image43.svg"/><Relationship Id="rId9" Type="http://schemas.openxmlformats.org/officeDocument/2006/relationships/image" Target="../media/image48.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1B3630F-C3E8-413E-A10F-6CDDE63F5F37}"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B68FD711-70BA-44AD-B802-65E46157B243}">
      <dgm:prSet/>
      <dgm:spPr/>
      <dgm:t>
        <a:bodyPr/>
        <a:lstStyle/>
        <a:p>
          <a:r>
            <a:rPr lang="en-GB"/>
            <a:t>Meikle V Nottinghamshire County Council</a:t>
          </a:r>
          <a:endParaRPr lang="en-US"/>
        </a:p>
      </dgm:t>
    </dgm:pt>
    <dgm:pt modelId="{AA8CAE3C-E105-4321-BE22-4EF4671200F9}" type="parTrans" cxnId="{245802A4-CA7D-44B6-8FE1-3695718729F2}">
      <dgm:prSet/>
      <dgm:spPr/>
      <dgm:t>
        <a:bodyPr/>
        <a:lstStyle/>
        <a:p>
          <a:endParaRPr lang="en-US"/>
        </a:p>
      </dgm:t>
    </dgm:pt>
    <dgm:pt modelId="{1E5D5F02-5F92-49EE-AD2C-840B20EC7A71}" type="sibTrans" cxnId="{245802A4-CA7D-44B6-8FE1-3695718729F2}">
      <dgm:prSet/>
      <dgm:spPr/>
      <dgm:t>
        <a:bodyPr/>
        <a:lstStyle/>
        <a:p>
          <a:endParaRPr lang="en-US"/>
        </a:p>
      </dgm:t>
    </dgm:pt>
    <dgm:pt modelId="{B7914BAC-9088-4665-A2A4-916313667BFD}">
      <dgm:prSet/>
      <dgm:spPr/>
      <dgm:t>
        <a:bodyPr/>
        <a:lstStyle/>
        <a:p>
          <a:r>
            <a:rPr lang="en-GB"/>
            <a:t>Archibald v Fife Council</a:t>
          </a:r>
          <a:endParaRPr lang="en-US"/>
        </a:p>
      </dgm:t>
    </dgm:pt>
    <dgm:pt modelId="{0E7C7929-5364-461F-AB46-2F2DCA7E5790}" type="parTrans" cxnId="{DE7F705A-093A-4721-AFB2-216AA8BC9A40}">
      <dgm:prSet/>
      <dgm:spPr/>
      <dgm:t>
        <a:bodyPr/>
        <a:lstStyle/>
        <a:p>
          <a:endParaRPr lang="en-US"/>
        </a:p>
      </dgm:t>
    </dgm:pt>
    <dgm:pt modelId="{9A182B99-494A-4F07-98AA-D9CB045EA553}" type="sibTrans" cxnId="{DE7F705A-093A-4721-AFB2-216AA8BC9A40}">
      <dgm:prSet/>
      <dgm:spPr/>
      <dgm:t>
        <a:bodyPr/>
        <a:lstStyle/>
        <a:p>
          <a:endParaRPr lang="en-US"/>
        </a:p>
      </dgm:t>
    </dgm:pt>
    <dgm:pt modelId="{D150037E-09B2-456A-BC59-A4F7A25741D2}">
      <dgm:prSet/>
      <dgm:spPr/>
      <dgm:t>
        <a:bodyPr/>
        <a:lstStyle/>
        <a:p>
          <a:r>
            <a:rPr lang="en-GB"/>
            <a:t>Miller v Rentokil Initial UK Ltd</a:t>
          </a:r>
          <a:endParaRPr lang="en-US"/>
        </a:p>
      </dgm:t>
    </dgm:pt>
    <dgm:pt modelId="{8ED2F7BF-0774-4FE3-9930-2225829D8021}" type="parTrans" cxnId="{6A2E8006-894A-44B3-B9C6-090DCCE60361}">
      <dgm:prSet/>
      <dgm:spPr/>
      <dgm:t>
        <a:bodyPr/>
        <a:lstStyle/>
        <a:p>
          <a:endParaRPr lang="en-US"/>
        </a:p>
      </dgm:t>
    </dgm:pt>
    <dgm:pt modelId="{1845E412-311A-4170-B2FE-8A65E425BE40}" type="sibTrans" cxnId="{6A2E8006-894A-44B3-B9C6-090DCCE60361}">
      <dgm:prSet/>
      <dgm:spPr/>
      <dgm:t>
        <a:bodyPr/>
        <a:lstStyle/>
        <a:p>
          <a:endParaRPr lang="en-US"/>
        </a:p>
      </dgm:t>
    </dgm:pt>
    <dgm:pt modelId="{62DC3FA5-C4C5-45D0-BBCE-DC6C1F9F639D}">
      <dgm:prSet/>
      <dgm:spPr/>
      <dgm:t>
        <a:bodyPr/>
        <a:lstStyle/>
        <a:p>
          <a:r>
            <a:rPr lang="en-GB" dirty="0" err="1"/>
            <a:t>Kikwera</a:t>
          </a:r>
          <a:r>
            <a:rPr lang="en-GB" dirty="0"/>
            <a:t>-Akaka v Salvation Army Trading Company</a:t>
          </a:r>
          <a:endParaRPr lang="en-US" dirty="0"/>
        </a:p>
      </dgm:t>
    </dgm:pt>
    <dgm:pt modelId="{DBCF0DEF-43EB-47EE-A8A1-09AE8E4F9C42}" type="parTrans" cxnId="{4B0210C5-B145-4610-9F99-43E4311CEC92}">
      <dgm:prSet/>
      <dgm:spPr/>
      <dgm:t>
        <a:bodyPr/>
        <a:lstStyle/>
        <a:p>
          <a:endParaRPr lang="en-US"/>
        </a:p>
      </dgm:t>
    </dgm:pt>
    <dgm:pt modelId="{521B990A-CBE0-4FCA-8A6B-2152AAF3BD03}" type="sibTrans" cxnId="{4B0210C5-B145-4610-9F99-43E4311CEC92}">
      <dgm:prSet/>
      <dgm:spPr/>
      <dgm:t>
        <a:bodyPr/>
        <a:lstStyle/>
        <a:p>
          <a:endParaRPr lang="en-US"/>
        </a:p>
      </dgm:t>
    </dgm:pt>
    <dgm:pt modelId="{43CBEFE1-7C1D-49FA-AC74-CA8B0D263027}" type="pres">
      <dgm:prSet presAssocID="{11B3630F-C3E8-413E-A10F-6CDDE63F5F37}" presName="matrix" presStyleCnt="0">
        <dgm:presLayoutVars>
          <dgm:chMax val="1"/>
          <dgm:dir/>
          <dgm:resizeHandles val="exact"/>
        </dgm:presLayoutVars>
      </dgm:prSet>
      <dgm:spPr/>
    </dgm:pt>
    <dgm:pt modelId="{9AEB150C-E5E0-4B6D-A5F0-4C7E23EF2C0C}" type="pres">
      <dgm:prSet presAssocID="{11B3630F-C3E8-413E-A10F-6CDDE63F5F37}" presName="diamond" presStyleLbl="bgShp" presStyleIdx="0" presStyleCnt="1"/>
      <dgm:spPr/>
    </dgm:pt>
    <dgm:pt modelId="{DF23DA95-C24E-48BB-BFD5-7E9A979EA0A5}" type="pres">
      <dgm:prSet presAssocID="{11B3630F-C3E8-413E-A10F-6CDDE63F5F37}" presName="quad1" presStyleLbl="node1" presStyleIdx="0" presStyleCnt="4">
        <dgm:presLayoutVars>
          <dgm:chMax val="0"/>
          <dgm:chPref val="0"/>
          <dgm:bulletEnabled val="1"/>
        </dgm:presLayoutVars>
      </dgm:prSet>
      <dgm:spPr/>
    </dgm:pt>
    <dgm:pt modelId="{E15E0C73-0A75-4CC5-B326-4BB986E95887}" type="pres">
      <dgm:prSet presAssocID="{11B3630F-C3E8-413E-A10F-6CDDE63F5F37}" presName="quad2" presStyleLbl="node1" presStyleIdx="1" presStyleCnt="4">
        <dgm:presLayoutVars>
          <dgm:chMax val="0"/>
          <dgm:chPref val="0"/>
          <dgm:bulletEnabled val="1"/>
        </dgm:presLayoutVars>
      </dgm:prSet>
      <dgm:spPr/>
    </dgm:pt>
    <dgm:pt modelId="{78642028-5C01-4C77-BB39-12E5E75029B8}" type="pres">
      <dgm:prSet presAssocID="{11B3630F-C3E8-413E-A10F-6CDDE63F5F37}" presName="quad3" presStyleLbl="node1" presStyleIdx="2" presStyleCnt="4">
        <dgm:presLayoutVars>
          <dgm:chMax val="0"/>
          <dgm:chPref val="0"/>
          <dgm:bulletEnabled val="1"/>
        </dgm:presLayoutVars>
      </dgm:prSet>
      <dgm:spPr/>
    </dgm:pt>
    <dgm:pt modelId="{3AB12007-03F6-4BCE-A253-136912919614}" type="pres">
      <dgm:prSet presAssocID="{11B3630F-C3E8-413E-A10F-6CDDE63F5F37}" presName="quad4" presStyleLbl="node1" presStyleIdx="3" presStyleCnt="4">
        <dgm:presLayoutVars>
          <dgm:chMax val="0"/>
          <dgm:chPref val="0"/>
          <dgm:bulletEnabled val="1"/>
        </dgm:presLayoutVars>
      </dgm:prSet>
      <dgm:spPr/>
    </dgm:pt>
  </dgm:ptLst>
  <dgm:cxnLst>
    <dgm:cxn modelId="{6A2E8006-894A-44B3-B9C6-090DCCE60361}" srcId="{11B3630F-C3E8-413E-A10F-6CDDE63F5F37}" destId="{D150037E-09B2-456A-BC59-A4F7A25741D2}" srcOrd="2" destOrd="0" parTransId="{8ED2F7BF-0774-4FE3-9930-2225829D8021}" sibTransId="{1845E412-311A-4170-B2FE-8A65E425BE40}"/>
    <dgm:cxn modelId="{FC7C8539-E77F-4133-BCA2-0C8F200669D1}" type="presOf" srcId="{B68FD711-70BA-44AD-B802-65E46157B243}" destId="{DF23DA95-C24E-48BB-BFD5-7E9A979EA0A5}" srcOrd="0" destOrd="0" presId="urn:microsoft.com/office/officeart/2005/8/layout/matrix3"/>
    <dgm:cxn modelId="{DE7F705A-093A-4721-AFB2-216AA8BC9A40}" srcId="{11B3630F-C3E8-413E-A10F-6CDDE63F5F37}" destId="{B7914BAC-9088-4665-A2A4-916313667BFD}" srcOrd="1" destOrd="0" parTransId="{0E7C7929-5364-461F-AB46-2F2DCA7E5790}" sibTransId="{9A182B99-494A-4F07-98AA-D9CB045EA553}"/>
    <dgm:cxn modelId="{A513DF9C-D00A-4D60-A6BE-85ED36D1AE9C}" type="presOf" srcId="{D150037E-09B2-456A-BC59-A4F7A25741D2}" destId="{78642028-5C01-4C77-BB39-12E5E75029B8}" srcOrd="0" destOrd="0" presId="urn:microsoft.com/office/officeart/2005/8/layout/matrix3"/>
    <dgm:cxn modelId="{FE6D11A3-A7B4-423E-A8CA-0CB89E47E875}" type="presOf" srcId="{B7914BAC-9088-4665-A2A4-916313667BFD}" destId="{E15E0C73-0A75-4CC5-B326-4BB986E95887}" srcOrd="0" destOrd="0" presId="urn:microsoft.com/office/officeart/2005/8/layout/matrix3"/>
    <dgm:cxn modelId="{245802A4-CA7D-44B6-8FE1-3695718729F2}" srcId="{11B3630F-C3E8-413E-A10F-6CDDE63F5F37}" destId="{B68FD711-70BA-44AD-B802-65E46157B243}" srcOrd="0" destOrd="0" parTransId="{AA8CAE3C-E105-4321-BE22-4EF4671200F9}" sibTransId="{1E5D5F02-5F92-49EE-AD2C-840B20EC7A71}"/>
    <dgm:cxn modelId="{F8E81FC4-FEBE-418B-873D-1F885DE7EC87}" type="presOf" srcId="{62DC3FA5-C4C5-45D0-BBCE-DC6C1F9F639D}" destId="{3AB12007-03F6-4BCE-A253-136912919614}" srcOrd="0" destOrd="0" presId="urn:microsoft.com/office/officeart/2005/8/layout/matrix3"/>
    <dgm:cxn modelId="{4B0210C5-B145-4610-9F99-43E4311CEC92}" srcId="{11B3630F-C3E8-413E-A10F-6CDDE63F5F37}" destId="{62DC3FA5-C4C5-45D0-BBCE-DC6C1F9F639D}" srcOrd="3" destOrd="0" parTransId="{DBCF0DEF-43EB-47EE-A8A1-09AE8E4F9C42}" sibTransId="{521B990A-CBE0-4FCA-8A6B-2152AAF3BD03}"/>
    <dgm:cxn modelId="{9A32F8F3-2334-4C9A-B988-C6396BF603D1}" type="presOf" srcId="{11B3630F-C3E8-413E-A10F-6CDDE63F5F37}" destId="{43CBEFE1-7C1D-49FA-AC74-CA8B0D263027}" srcOrd="0" destOrd="0" presId="urn:microsoft.com/office/officeart/2005/8/layout/matrix3"/>
    <dgm:cxn modelId="{D8E101B3-BCB5-4465-B932-CFB5AA0114B0}" type="presParOf" srcId="{43CBEFE1-7C1D-49FA-AC74-CA8B0D263027}" destId="{9AEB150C-E5E0-4B6D-A5F0-4C7E23EF2C0C}" srcOrd="0" destOrd="0" presId="urn:microsoft.com/office/officeart/2005/8/layout/matrix3"/>
    <dgm:cxn modelId="{58B4111F-A988-4391-8547-3D0488526DBD}" type="presParOf" srcId="{43CBEFE1-7C1D-49FA-AC74-CA8B0D263027}" destId="{DF23DA95-C24E-48BB-BFD5-7E9A979EA0A5}" srcOrd="1" destOrd="0" presId="urn:microsoft.com/office/officeart/2005/8/layout/matrix3"/>
    <dgm:cxn modelId="{F23EE4C7-16DF-4C24-A5D2-8293895C2FD8}" type="presParOf" srcId="{43CBEFE1-7C1D-49FA-AC74-CA8B0D263027}" destId="{E15E0C73-0A75-4CC5-B326-4BB986E95887}" srcOrd="2" destOrd="0" presId="urn:microsoft.com/office/officeart/2005/8/layout/matrix3"/>
    <dgm:cxn modelId="{E0B48AC0-13A3-4130-9D33-E6D6A5A9186D}" type="presParOf" srcId="{43CBEFE1-7C1D-49FA-AC74-CA8B0D263027}" destId="{78642028-5C01-4C77-BB39-12E5E75029B8}" srcOrd="3" destOrd="0" presId="urn:microsoft.com/office/officeart/2005/8/layout/matrix3"/>
    <dgm:cxn modelId="{7ABB4F65-C005-4E81-8FB8-B092FBA213A5}" type="presParOf" srcId="{43CBEFE1-7C1D-49FA-AC74-CA8B0D263027}" destId="{3AB12007-03F6-4BCE-A253-136912919614}"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89784E-CF9A-4C90-A512-488ECD9D928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8B2B71C-7519-41B2-9F51-9EE514883085}">
      <dgm:prSet/>
      <dgm:spPr/>
      <dgm:t>
        <a:bodyPr/>
        <a:lstStyle/>
        <a:p>
          <a:pPr>
            <a:lnSpc>
              <a:spcPct val="100000"/>
            </a:lnSpc>
          </a:pPr>
          <a:r>
            <a:rPr lang="en-GB" baseline="0"/>
            <a:t>Helps prevent stress and create a positive working environment</a:t>
          </a:r>
          <a:endParaRPr lang="en-US"/>
        </a:p>
      </dgm:t>
    </dgm:pt>
    <dgm:pt modelId="{CBAF8051-9807-430E-9C08-E9DCDAAC6F32}" type="parTrans" cxnId="{A64D8752-39BB-4395-97D0-43831E701ED8}">
      <dgm:prSet/>
      <dgm:spPr/>
      <dgm:t>
        <a:bodyPr/>
        <a:lstStyle/>
        <a:p>
          <a:endParaRPr lang="en-US"/>
        </a:p>
      </dgm:t>
    </dgm:pt>
    <dgm:pt modelId="{AB37ECEA-B13D-40E2-A457-D5677427D24E}" type="sibTrans" cxnId="{A64D8752-39BB-4395-97D0-43831E701ED8}">
      <dgm:prSet/>
      <dgm:spPr/>
      <dgm:t>
        <a:bodyPr/>
        <a:lstStyle/>
        <a:p>
          <a:endParaRPr lang="en-US"/>
        </a:p>
      </dgm:t>
    </dgm:pt>
    <dgm:pt modelId="{02322548-85F4-4AE2-876F-E5BB6157FAAA}">
      <dgm:prSet/>
      <dgm:spPr/>
      <dgm:t>
        <a:bodyPr/>
        <a:lstStyle/>
        <a:p>
          <a:pPr>
            <a:lnSpc>
              <a:spcPct val="100000"/>
            </a:lnSpc>
          </a:pPr>
          <a:r>
            <a:rPr lang="en-GB" baseline="0" dirty="0"/>
            <a:t>The CIPD reports that lack of line manager skills and confidence is the top challenge for employee wellbeing.</a:t>
          </a:r>
          <a:endParaRPr lang="en-US" dirty="0"/>
        </a:p>
      </dgm:t>
    </dgm:pt>
    <dgm:pt modelId="{E809337B-FE07-429A-A96F-1961BE954780}" type="parTrans" cxnId="{1484C33F-637A-431B-A1A2-4B2C4307C6CF}">
      <dgm:prSet/>
      <dgm:spPr/>
      <dgm:t>
        <a:bodyPr/>
        <a:lstStyle/>
        <a:p>
          <a:endParaRPr lang="en-US"/>
        </a:p>
      </dgm:t>
    </dgm:pt>
    <dgm:pt modelId="{C3561264-4ADB-449D-B419-444BCA66FD3A}" type="sibTrans" cxnId="{1484C33F-637A-431B-A1A2-4B2C4307C6CF}">
      <dgm:prSet/>
      <dgm:spPr/>
      <dgm:t>
        <a:bodyPr/>
        <a:lstStyle/>
        <a:p>
          <a:endParaRPr lang="en-US"/>
        </a:p>
      </dgm:t>
    </dgm:pt>
    <dgm:pt modelId="{40D56881-974C-4BD6-8829-7E1F10EE866B}">
      <dgm:prSet/>
      <dgm:spPr/>
      <dgm:t>
        <a:bodyPr/>
        <a:lstStyle/>
        <a:p>
          <a:pPr>
            <a:lnSpc>
              <a:spcPct val="100000"/>
            </a:lnSpc>
          </a:pPr>
          <a:r>
            <a:rPr lang="en-GB" baseline="0"/>
            <a:t>Management style still a top cause of stress related absence</a:t>
          </a:r>
          <a:endParaRPr lang="en-US"/>
        </a:p>
      </dgm:t>
    </dgm:pt>
    <dgm:pt modelId="{077DA100-F6D0-465A-9912-D9EF6AFBD33C}" type="parTrans" cxnId="{E2875904-C3E7-44D6-8642-DAC544489FB5}">
      <dgm:prSet/>
      <dgm:spPr/>
      <dgm:t>
        <a:bodyPr/>
        <a:lstStyle/>
        <a:p>
          <a:endParaRPr lang="en-US"/>
        </a:p>
      </dgm:t>
    </dgm:pt>
    <dgm:pt modelId="{20108F3E-D188-4B87-983B-41D3E91806AD}" type="sibTrans" cxnId="{E2875904-C3E7-44D6-8642-DAC544489FB5}">
      <dgm:prSet/>
      <dgm:spPr/>
      <dgm:t>
        <a:bodyPr/>
        <a:lstStyle/>
        <a:p>
          <a:endParaRPr lang="en-US"/>
        </a:p>
      </dgm:t>
    </dgm:pt>
    <dgm:pt modelId="{5C3758CE-9E7F-4FC5-BED9-98465218E551}">
      <dgm:prSet/>
      <dgm:spPr/>
      <dgm:t>
        <a:bodyPr/>
        <a:lstStyle/>
        <a:p>
          <a:pPr>
            <a:lnSpc>
              <a:spcPct val="100000"/>
            </a:lnSpc>
          </a:pPr>
          <a:r>
            <a:rPr lang="en-GB" baseline="0"/>
            <a:t>People continue to work when unwell - even when working from home, while many use holiday or sick leave to work</a:t>
          </a:r>
          <a:endParaRPr lang="en-US"/>
        </a:p>
      </dgm:t>
    </dgm:pt>
    <dgm:pt modelId="{BFAB9758-E186-4D14-8847-ADDBEC421408}" type="parTrans" cxnId="{19BDD6DB-9477-4210-B92C-C57C081FC1D4}">
      <dgm:prSet/>
      <dgm:spPr/>
      <dgm:t>
        <a:bodyPr/>
        <a:lstStyle/>
        <a:p>
          <a:endParaRPr lang="en-US"/>
        </a:p>
      </dgm:t>
    </dgm:pt>
    <dgm:pt modelId="{F0E8417D-E42C-4929-86C1-4A6AA7C9893C}" type="sibTrans" cxnId="{19BDD6DB-9477-4210-B92C-C57C081FC1D4}">
      <dgm:prSet/>
      <dgm:spPr/>
      <dgm:t>
        <a:bodyPr/>
        <a:lstStyle/>
        <a:p>
          <a:endParaRPr lang="en-US"/>
        </a:p>
      </dgm:t>
    </dgm:pt>
    <dgm:pt modelId="{A54937A1-6F88-457B-939B-9E2ABA007092}" type="pres">
      <dgm:prSet presAssocID="{A389784E-CF9A-4C90-A512-488ECD9D9283}" presName="root" presStyleCnt="0">
        <dgm:presLayoutVars>
          <dgm:dir/>
          <dgm:resizeHandles val="exact"/>
        </dgm:presLayoutVars>
      </dgm:prSet>
      <dgm:spPr/>
    </dgm:pt>
    <dgm:pt modelId="{92BA57E1-C2BC-4E3F-9758-1FDF3D6D21A9}" type="pres">
      <dgm:prSet presAssocID="{08B2B71C-7519-41B2-9F51-9EE514883085}" presName="compNode" presStyleCnt="0"/>
      <dgm:spPr/>
    </dgm:pt>
    <dgm:pt modelId="{1E6A6B00-52F3-4F47-9C99-30C577C1D0EE}" type="pres">
      <dgm:prSet presAssocID="{08B2B71C-7519-41B2-9F51-9EE514883085}" presName="bgRect" presStyleLbl="bgShp" presStyleIdx="0" presStyleCnt="4"/>
      <dgm:spPr/>
    </dgm:pt>
    <dgm:pt modelId="{1A9744AD-DED4-45D2-91AD-617ED36705D2}" type="pres">
      <dgm:prSet presAssocID="{08B2B71C-7519-41B2-9F51-9EE51488308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E3B0D1E2-BE60-48FA-8532-369F65380882}" type="pres">
      <dgm:prSet presAssocID="{08B2B71C-7519-41B2-9F51-9EE514883085}" presName="spaceRect" presStyleCnt="0"/>
      <dgm:spPr/>
    </dgm:pt>
    <dgm:pt modelId="{C3F7408F-D008-45D7-8719-4F887AE05C59}" type="pres">
      <dgm:prSet presAssocID="{08B2B71C-7519-41B2-9F51-9EE514883085}" presName="parTx" presStyleLbl="revTx" presStyleIdx="0" presStyleCnt="4">
        <dgm:presLayoutVars>
          <dgm:chMax val="0"/>
          <dgm:chPref val="0"/>
        </dgm:presLayoutVars>
      </dgm:prSet>
      <dgm:spPr/>
    </dgm:pt>
    <dgm:pt modelId="{487B0D7E-8283-4B03-A26D-8AD57FE18A8F}" type="pres">
      <dgm:prSet presAssocID="{AB37ECEA-B13D-40E2-A457-D5677427D24E}" presName="sibTrans" presStyleCnt="0"/>
      <dgm:spPr/>
    </dgm:pt>
    <dgm:pt modelId="{275BC7F9-9665-4840-8078-B59B1C7F1CBF}" type="pres">
      <dgm:prSet presAssocID="{02322548-85F4-4AE2-876F-E5BB6157FAAA}" presName="compNode" presStyleCnt="0"/>
      <dgm:spPr/>
    </dgm:pt>
    <dgm:pt modelId="{7B056A8A-F9E8-4C9F-A3C5-5634737A7EC8}" type="pres">
      <dgm:prSet presAssocID="{02322548-85F4-4AE2-876F-E5BB6157FAAA}" presName="bgRect" presStyleLbl="bgShp" presStyleIdx="1" presStyleCnt="4"/>
      <dgm:spPr/>
    </dgm:pt>
    <dgm:pt modelId="{639F2D96-BCED-458A-8D79-E9C515AE6BE1}" type="pres">
      <dgm:prSet presAssocID="{02322548-85F4-4AE2-876F-E5BB6157FAA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06995BD1-3BDA-46B4-977E-35592E2C37FF}" type="pres">
      <dgm:prSet presAssocID="{02322548-85F4-4AE2-876F-E5BB6157FAAA}" presName="spaceRect" presStyleCnt="0"/>
      <dgm:spPr/>
    </dgm:pt>
    <dgm:pt modelId="{CD9BC693-FBD1-43B0-9478-81905CFB463C}" type="pres">
      <dgm:prSet presAssocID="{02322548-85F4-4AE2-876F-E5BB6157FAAA}" presName="parTx" presStyleLbl="revTx" presStyleIdx="1" presStyleCnt="4">
        <dgm:presLayoutVars>
          <dgm:chMax val="0"/>
          <dgm:chPref val="0"/>
        </dgm:presLayoutVars>
      </dgm:prSet>
      <dgm:spPr/>
    </dgm:pt>
    <dgm:pt modelId="{8B7489E5-0B99-4FD2-9AE2-AD687CBC981B}" type="pres">
      <dgm:prSet presAssocID="{C3561264-4ADB-449D-B419-444BCA66FD3A}" presName="sibTrans" presStyleCnt="0"/>
      <dgm:spPr/>
    </dgm:pt>
    <dgm:pt modelId="{A48FC477-4869-47AE-A131-73260F940A94}" type="pres">
      <dgm:prSet presAssocID="{40D56881-974C-4BD6-8829-7E1F10EE866B}" presName="compNode" presStyleCnt="0"/>
      <dgm:spPr/>
    </dgm:pt>
    <dgm:pt modelId="{B242C948-9CB6-4764-A626-46D58F27A05F}" type="pres">
      <dgm:prSet presAssocID="{40D56881-974C-4BD6-8829-7E1F10EE866B}" presName="bgRect" presStyleLbl="bgShp" presStyleIdx="2" presStyleCnt="4"/>
      <dgm:spPr/>
    </dgm:pt>
    <dgm:pt modelId="{868D820D-F9ED-4361-9DCD-43BAE7D788FD}" type="pres">
      <dgm:prSet presAssocID="{40D56881-974C-4BD6-8829-7E1F10EE866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arning"/>
        </a:ext>
      </dgm:extLst>
    </dgm:pt>
    <dgm:pt modelId="{54A70515-0AF2-43CA-9A93-061FAC93E7E6}" type="pres">
      <dgm:prSet presAssocID="{40D56881-974C-4BD6-8829-7E1F10EE866B}" presName="spaceRect" presStyleCnt="0"/>
      <dgm:spPr/>
    </dgm:pt>
    <dgm:pt modelId="{4C4D0EBA-20E8-42B5-801F-983362DE23DE}" type="pres">
      <dgm:prSet presAssocID="{40D56881-974C-4BD6-8829-7E1F10EE866B}" presName="parTx" presStyleLbl="revTx" presStyleIdx="2" presStyleCnt="4">
        <dgm:presLayoutVars>
          <dgm:chMax val="0"/>
          <dgm:chPref val="0"/>
        </dgm:presLayoutVars>
      </dgm:prSet>
      <dgm:spPr/>
    </dgm:pt>
    <dgm:pt modelId="{9326770F-81A4-44C6-A437-CEF3D2102654}" type="pres">
      <dgm:prSet presAssocID="{20108F3E-D188-4B87-983B-41D3E91806AD}" presName="sibTrans" presStyleCnt="0"/>
      <dgm:spPr/>
    </dgm:pt>
    <dgm:pt modelId="{2D9A6F2A-D326-407D-9ECA-B1F63B4B8DA9}" type="pres">
      <dgm:prSet presAssocID="{5C3758CE-9E7F-4FC5-BED9-98465218E551}" presName="compNode" presStyleCnt="0"/>
      <dgm:spPr/>
    </dgm:pt>
    <dgm:pt modelId="{487B69A7-013D-4D70-B9D2-50FCAFC5E05D}" type="pres">
      <dgm:prSet presAssocID="{5C3758CE-9E7F-4FC5-BED9-98465218E551}" presName="bgRect" presStyleLbl="bgShp" presStyleIdx="3" presStyleCnt="4"/>
      <dgm:spPr/>
    </dgm:pt>
    <dgm:pt modelId="{C8C02BFF-007C-4D09-B996-9E142475111B}" type="pres">
      <dgm:prSet presAssocID="{5C3758CE-9E7F-4FC5-BED9-98465218E55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riefcase"/>
        </a:ext>
      </dgm:extLst>
    </dgm:pt>
    <dgm:pt modelId="{B02D4AFA-8E62-4BA4-9F78-08F16C68B8FC}" type="pres">
      <dgm:prSet presAssocID="{5C3758CE-9E7F-4FC5-BED9-98465218E551}" presName="spaceRect" presStyleCnt="0"/>
      <dgm:spPr/>
    </dgm:pt>
    <dgm:pt modelId="{40996F48-24EF-41AB-987D-F0B0F58AC793}" type="pres">
      <dgm:prSet presAssocID="{5C3758CE-9E7F-4FC5-BED9-98465218E551}" presName="parTx" presStyleLbl="revTx" presStyleIdx="3" presStyleCnt="4">
        <dgm:presLayoutVars>
          <dgm:chMax val="0"/>
          <dgm:chPref val="0"/>
        </dgm:presLayoutVars>
      </dgm:prSet>
      <dgm:spPr/>
    </dgm:pt>
  </dgm:ptLst>
  <dgm:cxnLst>
    <dgm:cxn modelId="{E2875904-C3E7-44D6-8642-DAC544489FB5}" srcId="{A389784E-CF9A-4C90-A512-488ECD9D9283}" destId="{40D56881-974C-4BD6-8829-7E1F10EE866B}" srcOrd="2" destOrd="0" parTransId="{077DA100-F6D0-465A-9912-D9EF6AFBD33C}" sibTransId="{20108F3E-D188-4B87-983B-41D3E91806AD}"/>
    <dgm:cxn modelId="{1484C33F-637A-431B-A1A2-4B2C4307C6CF}" srcId="{A389784E-CF9A-4C90-A512-488ECD9D9283}" destId="{02322548-85F4-4AE2-876F-E5BB6157FAAA}" srcOrd="1" destOrd="0" parTransId="{E809337B-FE07-429A-A96F-1961BE954780}" sibTransId="{C3561264-4ADB-449D-B419-444BCA66FD3A}"/>
    <dgm:cxn modelId="{5186826C-7B6A-4318-A2A5-A9BA0AA5A838}" type="presOf" srcId="{A389784E-CF9A-4C90-A512-488ECD9D9283}" destId="{A54937A1-6F88-457B-939B-9E2ABA007092}" srcOrd="0" destOrd="0" presId="urn:microsoft.com/office/officeart/2018/2/layout/IconVerticalSolidList"/>
    <dgm:cxn modelId="{A64D8752-39BB-4395-97D0-43831E701ED8}" srcId="{A389784E-CF9A-4C90-A512-488ECD9D9283}" destId="{08B2B71C-7519-41B2-9F51-9EE514883085}" srcOrd="0" destOrd="0" parTransId="{CBAF8051-9807-430E-9C08-E9DCDAAC6F32}" sibTransId="{AB37ECEA-B13D-40E2-A457-D5677427D24E}"/>
    <dgm:cxn modelId="{3853B45A-155A-4154-A99B-1031E6062326}" type="presOf" srcId="{40D56881-974C-4BD6-8829-7E1F10EE866B}" destId="{4C4D0EBA-20E8-42B5-801F-983362DE23DE}" srcOrd="0" destOrd="0" presId="urn:microsoft.com/office/officeart/2018/2/layout/IconVerticalSolidList"/>
    <dgm:cxn modelId="{886BC9A7-0224-4CB4-B101-39734EB81D2A}" type="presOf" srcId="{08B2B71C-7519-41B2-9F51-9EE514883085}" destId="{C3F7408F-D008-45D7-8719-4F887AE05C59}" srcOrd="0" destOrd="0" presId="urn:microsoft.com/office/officeart/2018/2/layout/IconVerticalSolidList"/>
    <dgm:cxn modelId="{83E354BD-38A9-4367-9380-9B2DFDC60A5B}" type="presOf" srcId="{5C3758CE-9E7F-4FC5-BED9-98465218E551}" destId="{40996F48-24EF-41AB-987D-F0B0F58AC793}" srcOrd="0" destOrd="0" presId="urn:microsoft.com/office/officeart/2018/2/layout/IconVerticalSolidList"/>
    <dgm:cxn modelId="{84BC48BF-E479-417B-B5A0-A65285FD5C11}" type="presOf" srcId="{02322548-85F4-4AE2-876F-E5BB6157FAAA}" destId="{CD9BC693-FBD1-43B0-9478-81905CFB463C}" srcOrd="0" destOrd="0" presId="urn:microsoft.com/office/officeart/2018/2/layout/IconVerticalSolidList"/>
    <dgm:cxn modelId="{19BDD6DB-9477-4210-B92C-C57C081FC1D4}" srcId="{A389784E-CF9A-4C90-A512-488ECD9D9283}" destId="{5C3758CE-9E7F-4FC5-BED9-98465218E551}" srcOrd="3" destOrd="0" parTransId="{BFAB9758-E186-4D14-8847-ADDBEC421408}" sibTransId="{F0E8417D-E42C-4929-86C1-4A6AA7C9893C}"/>
    <dgm:cxn modelId="{21289A6B-4A96-4DA7-91E5-F3D67A9666DC}" type="presParOf" srcId="{A54937A1-6F88-457B-939B-9E2ABA007092}" destId="{92BA57E1-C2BC-4E3F-9758-1FDF3D6D21A9}" srcOrd="0" destOrd="0" presId="urn:microsoft.com/office/officeart/2018/2/layout/IconVerticalSolidList"/>
    <dgm:cxn modelId="{DFC85C2A-29C2-4936-A3C6-677A6A145215}" type="presParOf" srcId="{92BA57E1-C2BC-4E3F-9758-1FDF3D6D21A9}" destId="{1E6A6B00-52F3-4F47-9C99-30C577C1D0EE}" srcOrd="0" destOrd="0" presId="urn:microsoft.com/office/officeart/2018/2/layout/IconVerticalSolidList"/>
    <dgm:cxn modelId="{7549A659-8A0E-4C54-B88C-716DCDCF048A}" type="presParOf" srcId="{92BA57E1-C2BC-4E3F-9758-1FDF3D6D21A9}" destId="{1A9744AD-DED4-45D2-91AD-617ED36705D2}" srcOrd="1" destOrd="0" presId="urn:microsoft.com/office/officeart/2018/2/layout/IconVerticalSolidList"/>
    <dgm:cxn modelId="{6945467A-6CFD-493C-AC0C-69216CBFA413}" type="presParOf" srcId="{92BA57E1-C2BC-4E3F-9758-1FDF3D6D21A9}" destId="{E3B0D1E2-BE60-48FA-8532-369F65380882}" srcOrd="2" destOrd="0" presId="urn:microsoft.com/office/officeart/2018/2/layout/IconVerticalSolidList"/>
    <dgm:cxn modelId="{41172AD9-EFDE-4054-8659-E03C84297720}" type="presParOf" srcId="{92BA57E1-C2BC-4E3F-9758-1FDF3D6D21A9}" destId="{C3F7408F-D008-45D7-8719-4F887AE05C59}" srcOrd="3" destOrd="0" presId="urn:microsoft.com/office/officeart/2018/2/layout/IconVerticalSolidList"/>
    <dgm:cxn modelId="{100B5D0A-6371-465F-AC18-A39A09624345}" type="presParOf" srcId="{A54937A1-6F88-457B-939B-9E2ABA007092}" destId="{487B0D7E-8283-4B03-A26D-8AD57FE18A8F}" srcOrd="1" destOrd="0" presId="urn:microsoft.com/office/officeart/2018/2/layout/IconVerticalSolidList"/>
    <dgm:cxn modelId="{0B42FAA7-1D11-4861-89DD-0D82A169C1C7}" type="presParOf" srcId="{A54937A1-6F88-457B-939B-9E2ABA007092}" destId="{275BC7F9-9665-4840-8078-B59B1C7F1CBF}" srcOrd="2" destOrd="0" presId="urn:microsoft.com/office/officeart/2018/2/layout/IconVerticalSolidList"/>
    <dgm:cxn modelId="{C2DB85C9-B056-406C-95E6-2301D0FBE1B0}" type="presParOf" srcId="{275BC7F9-9665-4840-8078-B59B1C7F1CBF}" destId="{7B056A8A-F9E8-4C9F-A3C5-5634737A7EC8}" srcOrd="0" destOrd="0" presId="urn:microsoft.com/office/officeart/2018/2/layout/IconVerticalSolidList"/>
    <dgm:cxn modelId="{E6944BFD-5408-4648-BFF2-FEB29CB5D4B9}" type="presParOf" srcId="{275BC7F9-9665-4840-8078-B59B1C7F1CBF}" destId="{639F2D96-BCED-458A-8D79-E9C515AE6BE1}" srcOrd="1" destOrd="0" presId="urn:microsoft.com/office/officeart/2018/2/layout/IconVerticalSolidList"/>
    <dgm:cxn modelId="{EE919222-7583-4E3D-98EB-DE3FC39B5736}" type="presParOf" srcId="{275BC7F9-9665-4840-8078-B59B1C7F1CBF}" destId="{06995BD1-3BDA-46B4-977E-35592E2C37FF}" srcOrd="2" destOrd="0" presId="urn:microsoft.com/office/officeart/2018/2/layout/IconVerticalSolidList"/>
    <dgm:cxn modelId="{7C240349-827D-43E7-A876-4E34B743017B}" type="presParOf" srcId="{275BC7F9-9665-4840-8078-B59B1C7F1CBF}" destId="{CD9BC693-FBD1-43B0-9478-81905CFB463C}" srcOrd="3" destOrd="0" presId="urn:microsoft.com/office/officeart/2018/2/layout/IconVerticalSolidList"/>
    <dgm:cxn modelId="{41C205EF-B1B1-4E8B-A124-DFA043F5D84A}" type="presParOf" srcId="{A54937A1-6F88-457B-939B-9E2ABA007092}" destId="{8B7489E5-0B99-4FD2-9AE2-AD687CBC981B}" srcOrd="3" destOrd="0" presId="urn:microsoft.com/office/officeart/2018/2/layout/IconVerticalSolidList"/>
    <dgm:cxn modelId="{2BA1354D-EEBE-435D-AD2F-67DFEDAB20DB}" type="presParOf" srcId="{A54937A1-6F88-457B-939B-9E2ABA007092}" destId="{A48FC477-4869-47AE-A131-73260F940A94}" srcOrd="4" destOrd="0" presId="urn:microsoft.com/office/officeart/2018/2/layout/IconVerticalSolidList"/>
    <dgm:cxn modelId="{80264AAA-2A31-4C03-9B60-EAC1FA9804EB}" type="presParOf" srcId="{A48FC477-4869-47AE-A131-73260F940A94}" destId="{B242C948-9CB6-4764-A626-46D58F27A05F}" srcOrd="0" destOrd="0" presId="urn:microsoft.com/office/officeart/2018/2/layout/IconVerticalSolidList"/>
    <dgm:cxn modelId="{1C804CE0-ADDE-4281-B788-68A25867AD02}" type="presParOf" srcId="{A48FC477-4869-47AE-A131-73260F940A94}" destId="{868D820D-F9ED-4361-9DCD-43BAE7D788FD}" srcOrd="1" destOrd="0" presId="urn:microsoft.com/office/officeart/2018/2/layout/IconVerticalSolidList"/>
    <dgm:cxn modelId="{A82A3C9E-405C-4115-AEFA-4BC8CCF0CAFE}" type="presParOf" srcId="{A48FC477-4869-47AE-A131-73260F940A94}" destId="{54A70515-0AF2-43CA-9A93-061FAC93E7E6}" srcOrd="2" destOrd="0" presId="urn:microsoft.com/office/officeart/2018/2/layout/IconVerticalSolidList"/>
    <dgm:cxn modelId="{CCBCB186-18C2-4FC3-8D61-41BCF318E100}" type="presParOf" srcId="{A48FC477-4869-47AE-A131-73260F940A94}" destId="{4C4D0EBA-20E8-42B5-801F-983362DE23DE}" srcOrd="3" destOrd="0" presId="urn:microsoft.com/office/officeart/2018/2/layout/IconVerticalSolidList"/>
    <dgm:cxn modelId="{5FC8B4C0-A058-4707-A3E6-81CFDAD1BB09}" type="presParOf" srcId="{A54937A1-6F88-457B-939B-9E2ABA007092}" destId="{9326770F-81A4-44C6-A437-CEF3D2102654}" srcOrd="5" destOrd="0" presId="urn:microsoft.com/office/officeart/2018/2/layout/IconVerticalSolidList"/>
    <dgm:cxn modelId="{EC1F6C1C-E61D-4444-AD34-834C9AF513A0}" type="presParOf" srcId="{A54937A1-6F88-457B-939B-9E2ABA007092}" destId="{2D9A6F2A-D326-407D-9ECA-B1F63B4B8DA9}" srcOrd="6" destOrd="0" presId="urn:microsoft.com/office/officeart/2018/2/layout/IconVerticalSolidList"/>
    <dgm:cxn modelId="{DC067D07-402E-4FF6-9600-2A3213EA3CC4}" type="presParOf" srcId="{2D9A6F2A-D326-407D-9ECA-B1F63B4B8DA9}" destId="{487B69A7-013D-4D70-B9D2-50FCAFC5E05D}" srcOrd="0" destOrd="0" presId="urn:microsoft.com/office/officeart/2018/2/layout/IconVerticalSolidList"/>
    <dgm:cxn modelId="{6CD7716E-B85A-4A04-992E-652B668B71A4}" type="presParOf" srcId="{2D9A6F2A-D326-407D-9ECA-B1F63B4B8DA9}" destId="{C8C02BFF-007C-4D09-B996-9E142475111B}" srcOrd="1" destOrd="0" presId="urn:microsoft.com/office/officeart/2018/2/layout/IconVerticalSolidList"/>
    <dgm:cxn modelId="{B019F96E-F3AF-441A-81A0-DD009426B82B}" type="presParOf" srcId="{2D9A6F2A-D326-407D-9ECA-B1F63B4B8DA9}" destId="{B02D4AFA-8E62-4BA4-9F78-08F16C68B8FC}" srcOrd="2" destOrd="0" presId="urn:microsoft.com/office/officeart/2018/2/layout/IconVerticalSolidList"/>
    <dgm:cxn modelId="{182B4673-4115-447E-8A28-401F43B17FB6}" type="presParOf" srcId="{2D9A6F2A-D326-407D-9ECA-B1F63B4B8DA9}" destId="{40996F48-24EF-41AB-987D-F0B0F58AC79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A3C452-69D2-45AD-8D29-FEF22A62F23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4293019-2BE1-414B-9B3E-4C9CCB0B6C05}">
      <dgm:prSet/>
      <dgm:spPr/>
      <dgm:t>
        <a:bodyPr/>
        <a:lstStyle/>
        <a:p>
          <a:r>
            <a:rPr lang="en-GB" baseline="0"/>
            <a:t>More needs to be done to tackle rising absence, presenteeism and the impact of poor health</a:t>
          </a:r>
          <a:endParaRPr lang="en-US"/>
        </a:p>
      </dgm:t>
    </dgm:pt>
    <dgm:pt modelId="{9D9EEDB9-4D9A-4A2C-A7AE-42FCD9D4F1E9}" type="parTrans" cxnId="{98F7F8AA-1494-40EB-BB54-792CA07C85C1}">
      <dgm:prSet/>
      <dgm:spPr/>
      <dgm:t>
        <a:bodyPr/>
        <a:lstStyle/>
        <a:p>
          <a:endParaRPr lang="en-US"/>
        </a:p>
      </dgm:t>
    </dgm:pt>
    <dgm:pt modelId="{CD1A9EBD-43D0-4E42-9B2D-9CE7640DCD7E}" type="sibTrans" cxnId="{98F7F8AA-1494-40EB-BB54-792CA07C85C1}">
      <dgm:prSet/>
      <dgm:spPr/>
      <dgm:t>
        <a:bodyPr/>
        <a:lstStyle/>
        <a:p>
          <a:endParaRPr lang="en-US"/>
        </a:p>
      </dgm:t>
    </dgm:pt>
    <dgm:pt modelId="{38282E75-580B-4339-A0B5-5976F00D45FA}">
      <dgm:prSet/>
      <dgm:spPr/>
      <dgm:t>
        <a:bodyPr/>
        <a:lstStyle/>
        <a:p>
          <a:r>
            <a:rPr lang="en-GB" baseline="0"/>
            <a:t>Employers should focus on employee health and wellbeing as a core part of any HR strategy</a:t>
          </a:r>
          <a:endParaRPr lang="en-US"/>
        </a:p>
      </dgm:t>
    </dgm:pt>
    <dgm:pt modelId="{132B2B8E-3DF3-4987-A236-C2AE0C9EA4C5}" type="parTrans" cxnId="{62DEBB10-FC4C-4843-80C6-FE9E7BAB1834}">
      <dgm:prSet/>
      <dgm:spPr/>
      <dgm:t>
        <a:bodyPr/>
        <a:lstStyle/>
        <a:p>
          <a:endParaRPr lang="en-US"/>
        </a:p>
      </dgm:t>
    </dgm:pt>
    <dgm:pt modelId="{403D6434-D31E-43AC-8ACB-BF543C0F2752}" type="sibTrans" cxnId="{62DEBB10-FC4C-4843-80C6-FE9E7BAB1834}">
      <dgm:prSet/>
      <dgm:spPr/>
      <dgm:t>
        <a:bodyPr/>
        <a:lstStyle/>
        <a:p>
          <a:endParaRPr lang="en-US"/>
        </a:p>
      </dgm:t>
    </dgm:pt>
    <dgm:pt modelId="{6A8B3E55-B32B-4731-9851-EF3AA0E29865}">
      <dgm:prSet/>
      <dgm:spPr/>
      <dgm:t>
        <a:bodyPr/>
        <a:lstStyle/>
        <a:p>
          <a:r>
            <a:rPr lang="en-GB" baseline="0"/>
            <a:t>Employers should provide good work for people that helps to prevent ill health</a:t>
          </a:r>
          <a:endParaRPr lang="en-US"/>
        </a:p>
      </dgm:t>
    </dgm:pt>
    <dgm:pt modelId="{757228DB-6D82-4074-814E-BC21D0BC05EE}" type="parTrans" cxnId="{7635F295-C7DC-4A88-87D4-F549FF1F7721}">
      <dgm:prSet/>
      <dgm:spPr/>
      <dgm:t>
        <a:bodyPr/>
        <a:lstStyle/>
        <a:p>
          <a:endParaRPr lang="en-US"/>
        </a:p>
      </dgm:t>
    </dgm:pt>
    <dgm:pt modelId="{8DBFE3ED-0977-41C2-A8A5-E9A349C8A454}" type="sibTrans" cxnId="{7635F295-C7DC-4A88-87D4-F549FF1F7721}">
      <dgm:prSet/>
      <dgm:spPr/>
      <dgm:t>
        <a:bodyPr/>
        <a:lstStyle/>
        <a:p>
          <a:endParaRPr lang="en-US"/>
        </a:p>
      </dgm:t>
    </dgm:pt>
    <dgm:pt modelId="{668F6A1F-754B-424B-ABA7-22450B1FCAC6}" type="pres">
      <dgm:prSet presAssocID="{9AA3C452-69D2-45AD-8D29-FEF22A62F23D}" presName="linear" presStyleCnt="0">
        <dgm:presLayoutVars>
          <dgm:animLvl val="lvl"/>
          <dgm:resizeHandles val="exact"/>
        </dgm:presLayoutVars>
      </dgm:prSet>
      <dgm:spPr/>
    </dgm:pt>
    <dgm:pt modelId="{AF78CD43-A8F6-4C0E-A44E-CCEE02809B90}" type="pres">
      <dgm:prSet presAssocID="{04293019-2BE1-414B-9B3E-4C9CCB0B6C05}" presName="parentText" presStyleLbl="node1" presStyleIdx="0" presStyleCnt="3">
        <dgm:presLayoutVars>
          <dgm:chMax val="0"/>
          <dgm:bulletEnabled val="1"/>
        </dgm:presLayoutVars>
      </dgm:prSet>
      <dgm:spPr/>
    </dgm:pt>
    <dgm:pt modelId="{97B780B4-30D6-4B4A-A40E-89C355A94AD3}" type="pres">
      <dgm:prSet presAssocID="{CD1A9EBD-43D0-4E42-9B2D-9CE7640DCD7E}" presName="spacer" presStyleCnt="0"/>
      <dgm:spPr/>
    </dgm:pt>
    <dgm:pt modelId="{70C4E374-6150-4B1F-813C-82797504C19A}" type="pres">
      <dgm:prSet presAssocID="{38282E75-580B-4339-A0B5-5976F00D45FA}" presName="parentText" presStyleLbl="node1" presStyleIdx="1" presStyleCnt="3">
        <dgm:presLayoutVars>
          <dgm:chMax val="0"/>
          <dgm:bulletEnabled val="1"/>
        </dgm:presLayoutVars>
      </dgm:prSet>
      <dgm:spPr/>
    </dgm:pt>
    <dgm:pt modelId="{A7064490-939A-4199-8AD1-BBABC8C77EFD}" type="pres">
      <dgm:prSet presAssocID="{403D6434-D31E-43AC-8ACB-BF543C0F2752}" presName="spacer" presStyleCnt="0"/>
      <dgm:spPr/>
    </dgm:pt>
    <dgm:pt modelId="{B41E5792-D227-4AF8-988C-B30634454924}" type="pres">
      <dgm:prSet presAssocID="{6A8B3E55-B32B-4731-9851-EF3AA0E29865}" presName="parentText" presStyleLbl="node1" presStyleIdx="2" presStyleCnt="3">
        <dgm:presLayoutVars>
          <dgm:chMax val="0"/>
          <dgm:bulletEnabled val="1"/>
        </dgm:presLayoutVars>
      </dgm:prSet>
      <dgm:spPr/>
    </dgm:pt>
  </dgm:ptLst>
  <dgm:cxnLst>
    <dgm:cxn modelId="{62DEBB10-FC4C-4843-80C6-FE9E7BAB1834}" srcId="{9AA3C452-69D2-45AD-8D29-FEF22A62F23D}" destId="{38282E75-580B-4339-A0B5-5976F00D45FA}" srcOrd="1" destOrd="0" parTransId="{132B2B8E-3DF3-4987-A236-C2AE0C9EA4C5}" sibTransId="{403D6434-D31E-43AC-8ACB-BF543C0F2752}"/>
    <dgm:cxn modelId="{DFC08F13-9308-40B7-8447-8B280C9BEDED}" type="presOf" srcId="{9AA3C452-69D2-45AD-8D29-FEF22A62F23D}" destId="{668F6A1F-754B-424B-ABA7-22450B1FCAC6}" srcOrd="0" destOrd="0" presId="urn:microsoft.com/office/officeart/2005/8/layout/vList2"/>
    <dgm:cxn modelId="{1EB65C2D-49EF-4B9B-A3A2-399CAFE5D566}" type="presOf" srcId="{38282E75-580B-4339-A0B5-5976F00D45FA}" destId="{70C4E374-6150-4B1F-813C-82797504C19A}" srcOrd="0" destOrd="0" presId="urn:microsoft.com/office/officeart/2005/8/layout/vList2"/>
    <dgm:cxn modelId="{6BDBCD43-30A1-48EB-B81C-99596128A358}" type="presOf" srcId="{6A8B3E55-B32B-4731-9851-EF3AA0E29865}" destId="{B41E5792-D227-4AF8-988C-B30634454924}" srcOrd="0" destOrd="0" presId="urn:microsoft.com/office/officeart/2005/8/layout/vList2"/>
    <dgm:cxn modelId="{1D000782-BA07-4DDC-B356-5EDB8AF3F65B}" type="presOf" srcId="{04293019-2BE1-414B-9B3E-4C9CCB0B6C05}" destId="{AF78CD43-A8F6-4C0E-A44E-CCEE02809B90}" srcOrd="0" destOrd="0" presId="urn:microsoft.com/office/officeart/2005/8/layout/vList2"/>
    <dgm:cxn modelId="{7635F295-C7DC-4A88-87D4-F549FF1F7721}" srcId="{9AA3C452-69D2-45AD-8D29-FEF22A62F23D}" destId="{6A8B3E55-B32B-4731-9851-EF3AA0E29865}" srcOrd="2" destOrd="0" parTransId="{757228DB-6D82-4074-814E-BC21D0BC05EE}" sibTransId="{8DBFE3ED-0977-41C2-A8A5-E9A349C8A454}"/>
    <dgm:cxn modelId="{98F7F8AA-1494-40EB-BB54-792CA07C85C1}" srcId="{9AA3C452-69D2-45AD-8D29-FEF22A62F23D}" destId="{04293019-2BE1-414B-9B3E-4C9CCB0B6C05}" srcOrd="0" destOrd="0" parTransId="{9D9EEDB9-4D9A-4A2C-A7AE-42FCD9D4F1E9}" sibTransId="{CD1A9EBD-43D0-4E42-9B2D-9CE7640DCD7E}"/>
    <dgm:cxn modelId="{ADD1A798-B993-4DC4-9A1F-0673790B2F55}" type="presParOf" srcId="{668F6A1F-754B-424B-ABA7-22450B1FCAC6}" destId="{AF78CD43-A8F6-4C0E-A44E-CCEE02809B90}" srcOrd="0" destOrd="0" presId="urn:microsoft.com/office/officeart/2005/8/layout/vList2"/>
    <dgm:cxn modelId="{5730B46A-1884-4823-8C00-5EF53EDF9212}" type="presParOf" srcId="{668F6A1F-754B-424B-ABA7-22450B1FCAC6}" destId="{97B780B4-30D6-4B4A-A40E-89C355A94AD3}" srcOrd="1" destOrd="0" presId="urn:microsoft.com/office/officeart/2005/8/layout/vList2"/>
    <dgm:cxn modelId="{94D449B8-79AB-4C63-A785-73EAE76E64B8}" type="presParOf" srcId="{668F6A1F-754B-424B-ABA7-22450B1FCAC6}" destId="{70C4E374-6150-4B1F-813C-82797504C19A}" srcOrd="2" destOrd="0" presId="urn:microsoft.com/office/officeart/2005/8/layout/vList2"/>
    <dgm:cxn modelId="{0CD942AE-75C9-47F1-B69D-766F5489BE2A}" type="presParOf" srcId="{668F6A1F-754B-424B-ABA7-22450B1FCAC6}" destId="{A7064490-939A-4199-8AD1-BBABC8C77EFD}" srcOrd="3" destOrd="0" presId="urn:microsoft.com/office/officeart/2005/8/layout/vList2"/>
    <dgm:cxn modelId="{76439748-8283-4376-BE32-58A863D847BB}" type="presParOf" srcId="{668F6A1F-754B-424B-ABA7-22450B1FCAC6}" destId="{B41E5792-D227-4AF8-988C-B3063445492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4A55D5-85F0-4BE4-9B72-5C8F9CCF7A99}" type="doc">
      <dgm:prSet loTypeId="urn:microsoft.com/office/officeart/2016/7/layout/BasicLinearProcessNumbered" loCatId="process" qsTypeId="urn:microsoft.com/office/officeart/2005/8/quickstyle/simple1" qsCatId="simple" csTypeId="urn:microsoft.com/office/officeart/2005/8/colors/colorful5" csCatId="colorful" phldr="1"/>
      <dgm:spPr/>
      <dgm:t>
        <a:bodyPr/>
        <a:lstStyle/>
        <a:p>
          <a:endParaRPr lang="en-US"/>
        </a:p>
      </dgm:t>
    </dgm:pt>
    <dgm:pt modelId="{ED355F33-1549-4AB1-A4AD-F3A1C0E59E81}">
      <dgm:prSet custT="1"/>
      <dgm:spPr/>
      <dgm:t>
        <a:bodyPr/>
        <a:lstStyle/>
        <a:p>
          <a:r>
            <a:rPr lang="en-GB" sz="1050" baseline="0" dirty="0"/>
            <a:t>Make sure senior leaders are aware of the importance of workplace health and wellbeing</a:t>
          </a:r>
          <a:endParaRPr lang="en-US" sz="1050" dirty="0"/>
        </a:p>
      </dgm:t>
    </dgm:pt>
    <dgm:pt modelId="{079379C2-6D28-4967-8AF7-5A42CA19ACFC}" type="parTrans" cxnId="{AE324A5B-0BCE-4A84-8086-61BB43878A0A}">
      <dgm:prSet/>
      <dgm:spPr/>
      <dgm:t>
        <a:bodyPr/>
        <a:lstStyle/>
        <a:p>
          <a:endParaRPr lang="en-US"/>
        </a:p>
      </dgm:t>
    </dgm:pt>
    <dgm:pt modelId="{2AB7883C-A969-4D89-A446-B7B076D52424}" type="sibTrans" cxnId="{AE324A5B-0BCE-4A84-8086-61BB43878A0A}">
      <dgm:prSet phldrT="1" phldr="0"/>
      <dgm:spPr/>
      <dgm:t>
        <a:bodyPr/>
        <a:lstStyle/>
        <a:p>
          <a:r>
            <a:rPr lang="en-US"/>
            <a:t>1</a:t>
          </a:r>
        </a:p>
      </dgm:t>
    </dgm:pt>
    <dgm:pt modelId="{F6D6904D-DC6D-4289-942E-69006B91F463}">
      <dgm:prSet/>
      <dgm:spPr/>
      <dgm:t>
        <a:bodyPr/>
        <a:lstStyle/>
        <a:p>
          <a:r>
            <a:rPr lang="en-GB" baseline="0"/>
            <a:t>Train line managers to train people well</a:t>
          </a:r>
          <a:endParaRPr lang="en-US"/>
        </a:p>
      </dgm:t>
    </dgm:pt>
    <dgm:pt modelId="{8B84A6EE-AC4E-4022-8632-7F051A38CF7B}" type="parTrans" cxnId="{EED48FAD-7D17-414D-993F-750C76E5526C}">
      <dgm:prSet/>
      <dgm:spPr/>
      <dgm:t>
        <a:bodyPr/>
        <a:lstStyle/>
        <a:p>
          <a:endParaRPr lang="en-US"/>
        </a:p>
      </dgm:t>
    </dgm:pt>
    <dgm:pt modelId="{421A038E-1CB3-4797-BA6F-1FA1FD622563}" type="sibTrans" cxnId="{EED48FAD-7D17-414D-993F-750C76E5526C}">
      <dgm:prSet phldrT="2" phldr="0"/>
      <dgm:spPr/>
      <dgm:t>
        <a:bodyPr/>
        <a:lstStyle/>
        <a:p>
          <a:r>
            <a:rPr lang="en-US"/>
            <a:t>2</a:t>
          </a:r>
        </a:p>
      </dgm:t>
    </dgm:pt>
    <dgm:pt modelId="{EFC74225-95D5-4F98-8C04-46F5E828006B}">
      <dgm:prSet/>
      <dgm:spPr/>
      <dgm:t>
        <a:bodyPr/>
        <a:lstStyle/>
        <a:p>
          <a:r>
            <a:rPr lang="en-GB" baseline="0"/>
            <a:t>Provide early access to Occupational Health</a:t>
          </a:r>
          <a:endParaRPr lang="en-US"/>
        </a:p>
      </dgm:t>
    </dgm:pt>
    <dgm:pt modelId="{3A8D18BB-91FC-43F6-8E1B-1EC5F28115C3}" type="parTrans" cxnId="{6FF787CB-F4FF-414C-8099-2DC3A5813E76}">
      <dgm:prSet/>
      <dgm:spPr/>
      <dgm:t>
        <a:bodyPr/>
        <a:lstStyle/>
        <a:p>
          <a:endParaRPr lang="en-US"/>
        </a:p>
      </dgm:t>
    </dgm:pt>
    <dgm:pt modelId="{53237068-B6AA-40A6-92C4-9160737A6486}" type="sibTrans" cxnId="{6FF787CB-F4FF-414C-8099-2DC3A5813E76}">
      <dgm:prSet phldrT="3" phldr="0"/>
      <dgm:spPr/>
      <dgm:t>
        <a:bodyPr/>
        <a:lstStyle/>
        <a:p>
          <a:r>
            <a:rPr lang="en-US"/>
            <a:t>3</a:t>
          </a:r>
        </a:p>
      </dgm:t>
    </dgm:pt>
    <dgm:pt modelId="{2C6CB697-720B-4902-AFC6-3756C0B5298A}">
      <dgm:prSet/>
      <dgm:spPr/>
      <dgm:t>
        <a:bodyPr/>
        <a:lstStyle/>
        <a:p>
          <a:r>
            <a:rPr lang="en-GB" baseline="0"/>
            <a:t>Understand the causes of absence and unhealthy practices at work</a:t>
          </a:r>
          <a:endParaRPr lang="en-US"/>
        </a:p>
      </dgm:t>
    </dgm:pt>
    <dgm:pt modelId="{DF5C4402-4289-455A-A4E6-37AC31322473}" type="parTrans" cxnId="{4E778735-23D6-4C57-8409-A230A86DA8A0}">
      <dgm:prSet/>
      <dgm:spPr/>
      <dgm:t>
        <a:bodyPr/>
        <a:lstStyle/>
        <a:p>
          <a:endParaRPr lang="en-US"/>
        </a:p>
      </dgm:t>
    </dgm:pt>
    <dgm:pt modelId="{F4BD1E9E-3C6F-4CC9-A3CF-D56E1529B17D}" type="sibTrans" cxnId="{4E778735-23D6-4C57-8409-A230A86DA8A0}">
      <dgm:prSet phldrT="4" phldr="0"/>
      <dgm:spPr/>
      <dgm:t>
        <a:bodyPr/>
        <a:lstStyle/>
        <a:p>
          <a:r>
            <a:rPr lang="en-US"/>
            <a:t>4</a:t>
          </a:r>
        </a:p>
      </dgm:t>
    </dgm:pt>
    <dgm:pt modelId="{64D25B5F-1834-461A-BA0D-DE9367B6D114}">
      <dgm:prSet/>
      <dgm:spPr/>
      <dgm:t>
        <a:bodyPr/>
        <a:lstStyle/>
        <a:p>
          <a:r>
            <a:rPr lang="en-GB" baseline="0"/>
            <a:t>Ensure policies and procedures "fit" the organisation</a:t>
          </a:r>
          <a:endParaRPr lang="en-US"/>
        </a:p>
      </dgm:t>
    </dgm:pt>
    <dgm:pt modelId="{99E7B8AB-7713-4F41-8B2F-8835D31E1FA4}" type="parTrans" cxnId="{470AC0E5-31B4-4AE4-A06B-EB013436A6B4}">
      <dgm:prSet/>
      <dgm:spPr/>
      <dgm:t>
        <a:bodyPr/>
        <a:lstStyle/>
        <a:p>
          <a:endParaRPr lang="en-US"/>
        </a:p>
      </dgm:t>
    </dgm:pt>
    <dgm:pt modelId="{DC0745A9-F859-4525-B02E-91EEC6550446}" type="sibTrans" cxnId="{470AC0E5-31B4-4AE4-A06B-EB013436A6B4}">
      <dgm:prSet phldrT="5" phldr="0"/>
      <dgm:spPr/>
      <dgm:t>
        <a:bodyPr/>
        <a:lstStyle/>
        <a:p>
          <a:r>
            <a:rPr lang="en-US"/>
            <a:t>5</a:t>
          </a:r>
        </a:p>
      </dgm:t>
    </dgm:pt>
    <dgm:pt modelId="{E297B3F5-F2C3-41A3-8F9D-7919F1215804}">
      <dgm:prSet/>
      <dgm:spPr/>
      <dgm:t>
        <a:bodyPr/>
        <a:lstStyle/>
        <a:p>
          <a:r>
            <a:rPr lang="en-GB" baseline="0"/>
            <a:t>Build a robust framework to promote mental wellbeing</a:t>
          </a:r>
          <a:endParaRPr lang="en-US"/>
        </a:p>
      </dgm:t>
    </dgm:pt>
    <dgm:pt modelId="{F00C8CAD-D464-47C4-A813-624E4AC4BEAB}" type="parTrans" cxnId="{D6F39610-97FA-4CB3-BC4A-E7C0BBA1B7DF}">
      <dgm:prSet/>
      <dgm:spPr/>
      <dgm:t>
        <a:bodyPr/>
        <a:lstStyle/>
        <a:p>
          <a:endParaRPr lang="en-US"/>
        </a:p>
      </dgm:t>
    </dgm:pt>
    <dgm:pt modelId="{ED9497AF-43FB-418D-BB37-6B88B0330CCD}" type="sibTrans" cxnId="{D6F39610-97FA-4CB3-BC4A-E7C0BBA1B7DF}">
      <dgm:prSet phldrT="6" phldr="0"/>
      <dgm:spPr/>
      <dgm:t>
        <a:bodyPr/>
        <a:lstStyle/>
        <a:p>
          <a:r>
            <a:rPr lang="en-US"/>
            <a:t>6</a:t>
          </a:r>
        </a:p>
      </dgm:t>
    </dgm:pt>
    <dgm:pt modelId="{FC3954CD-0E31-4E4E-9742-59D2115FF90D}">
      <dgm:prSet/>
      <dgm:spPr/>
      <dgm:t>
        <a:bodyPr/>
        <a:lstStyle/>
        <a:p>
          <a:r>
            <a:rPr lang="en-GB" baseline="0"/>
            <a:t>Carry out a risk assessment or audit on work-related stress</a:t>
          </a:r>
          <a:endParaRPr lang="en-US"/>
        </a:p>
      </dgm:t>
    </dgm:pt>
    <dgm:pt modelId="{FB656922-5D5E-4F0E-AEDA-92535579C57B}" type="parTrans" cxnId="{D9D38719-CCDE-48D4-A158-5FD3BCAB0A17}">
      <dgm:prSet/>
      <dgm:spPr/>
      <dgm:t>
        <a:bodyPr/>
        <a:lstStyle/>
        <a:p>
          <a:endParaRPr lang="en-US"/>
        </a:p>
      </dgm:t>
    </dgm:pt>
    <dgm:pt modelId="{8F45BE52-8FA2-4DA4-8BC7-27DD49E69551}" type="sibTrans" cxnId="{D9D38719-CCDE-48D4-A158-5FD3BCAB0A17}">
      <dgm:prSet phldrT="7" phldr="0"/>
      <dgm:spPr/>
      <dgm:t>
        <a:bodyPr/>
        <a:lstStyle/>
        <a:p>
          <a:r>
            <a:rPr lang="en-US"/>
            <a:t>7</a:t>
          </a:r>
        </a:p>
      </dgm:t>
    </dgm:pt>
    <dgm:pt modelId="{DF2F5F16-4493-4A5A-8782-69B526D77580}" type="pres">
      <dgm:prSet presAssocID="{004A55D5-85F0-4BE4-9B72-5C8F9CCF7A99}" presName="Name0" presStyleCnt="0">
        <dgm:presLayoutVars>
          <dgm:animLvl val="lvl"/>
          <dgm:resizeHandles val="exact"/>
        </dgm:presLayoutVars>
      </dgm:prSet>
      <dgm:spPr/>
    </dgm:pt>
    <dgm:pt modelId="{2B208B54-E43D-42AE-A517-E2A2ED4F1B81}" type="pres">
      <dgm:prSet presAssocID="{ED355F33-1549-4AB1-A4AD-F3A1C0E59E81}" presName="compositeNode" presStyleCnt="0">
        <dgm:presLayoutVars>
          <dgm:bulletEnabled val="1"/>
        </dgm:presLayoutVars>
      </dgm:prSet>
      <dgm:spPr/>
    </dgm:pt>
    <dgm:pt modelId="{5FCCCACB-3B37-45DA-ACA8-1F1D2DE83DD8}" type="pres">
      <dgm:prSet presAssocID="{ED355F33-1549-4AB1-A4AD-F3A1C0E59E81}" presName="bgRect" presStyleLbl="bgAccFollowNode1" presStyleIdx="0" presStyleCnt="7"/>
      <dgm:spPr/>
    </dgm:pt>
    <dgm:pt modelId="{6CA41888-B746-494D-94EB-A90FC0CAF7A4}" type="pres">
      <dgm:prSet presAssocID="{2AB7883C-A969-4D89-A446-B7B076D52424}" presName="sibTransNodeCircle" presStyleLbl="alignNode1" presStyleIdx="0" presStyleCnt="14">
        <dgm:presLayoutVars>
          <dgm:chMax val="0"/>
          <dgm:bulletEnabled/>
        </dgm:presLayoutVars>
      </dgm:prSet>
      <dgm:spPr/>
    </dgm:pt>
    <dgm:pt modelId="{8429C7DA-EC53-4FF0-A509-C8C485210136}" type="pres">
      <dgm:prSet presAssocID="{ED355F33-1549-4AB1-A4AD-F3A1C0E59E81}" presName="bottomLine" presStyleLbl="alignNode1" presStyleIdx="1" presStyleCnt="14">
        <dgm:presLayoutVars/>
      </dgm:prSet>
      <dgm:spPr/>
    </dgm:pt>
    <dgm:pt modelId="{487AF082-7474-4396-9A0C-CE2400459C4E}" type="pres">
      <dgm:prSet presAssocID="{ED355F33-1549-4AB1-A4AD-F3A1C0E59E81}" presName="nodeText" presStyleLbl="bgAccFollowNode1" presStyleIdx="0" presStyleCnt="7">
        <dgm:presLayoutVars>
          <dgm:bulletEnabled val="1"/>
        </dgm:presLayoutVars>
      </dgm:prSet>
      <dgm:spPr/>
    </dgm:pt>
    <dgm:pt modelId="{25D99D56-06F8-4CAD-AB12-D98DABE55C81}" type="pres">
      <dgm:prSet presAssocID="{2AB7883C-A969-4D89-A446-B7B076D52424}" presName="sibTrans" presStyleCnt="0"/>
      <dgm:spPr/>
    </dgm:pt>
    <dgm:pt modelId="{4B22F041-370F-46AA-AE57-6EACE75DF9AF}" type="pres">
      <dgm:prSet presAssocID="{F6D6904D-DC6D-4289-942E-69006B91F463}" presName="compositeNode" presStyleCnt="0">
        <dgm:presLayoutVars>
          <dgm:bulletEnabled val="1"/>
        </dgm:presLayoutVars>
      </dgm:prSet>
      <dgm:spPr/>
    </dgm:pt>
    <dgm:pt modelId="{39B4EB4B-67A9-4A07-B185-93A5B60D070B}" type="pres">
      <dgm:prSet presAssocID="{F6D6904D-DC6D-4289-942E-69006B91F463}" presName="bgRect" presStyleLbl="bgAccFollowNode1" presStyleIdx="1" presStyleCnt="7"/>
      <dgm:spPr/>
    </dgm:pt>
    <dgm:pt modelId="{05FDA90F-48FF-4F48-A2CA-4DB60E607971}" type="pres">
      <dgm:prSet presAssocID="{421A038E-1CB3-4797-BA6F-1FA1FD622563}" presName="sibTransNodeCircle" presStyleLbl="alignNode1" presStyleIdx="2" presStyleCnt="14">
        <dgm:presLayoutVars>
          <dgm:chMax val="0"/>
          <dgm:bulletEnabled/>
        </dgm:presLayoutVars>
      </dgm:prSet>
      <dgm:spPr/>
    </dgm:pt>
    <dgm:pt modelId="{6887AF71-80D5-4123-907A-3D36FC0BAB32}" type="pres">
      <dgm:prSet presAssocID="{F6D6904D-DC6D-4289-942E-69006B91F463}" presName="bottomLine" presStyleLbl="alignNode1" presStyleIdx="3" presStyleCnt="14">
        <dgm:presLayoutVars/>
      </dgm:prSet>
      <dgm:spPr/>
    </dgm:pt>
    <dgm:pt modelId="{3C98171A-97F9-42CF-8FFC-12ED525ACE5C}" type="pres">
      <dgm:prSet presAssocID="{F6D6904D-DC6D-4289-942E-69006B91F463}" presName="nodeText" presStyleLbl="bgAccFollowNode1" presStyleIdx="1" presStyleCnt="7">
        <dgm:presLayoutVars>
          <dgm:bulletEnabled val="1"/>
        </dgm:presLayoutVars>
      </dgm:prSet>
      <dgm:spPr/>
    </dgm:pt>
    <dgm:pt modelId="{0DB0C546-4487-4162-A4BB-885B459CF49D}" type="pres">
      <dgm:prSet presAssocID="{421A038E-1CB3-4797-BA6F-1FA1FD622563}" presName="sibTrans" presStyleCnt="0"/>
      <dgm:spPr/>
    </dgm:pt>
    <dgm:pt modelId="{1113D594-E724-43FD-80EC-4A4F0F1E4C7F}" type="pres">
      <dgm:prSet presAssocID="{EFC74225-95D5-4F98-8C04-46F5E828006B}" presName="compositeNode" presStyleCnt="0">
        <dgm:presLayoutVars>
          <dgm:bulletEnabled val="1"/>
        </dgm:presLayoutVars>
      </dgm:prSet>
      <dgm:spPr/>
    </dgm:pt>
    <dgm:pt modelId="{CD9CB7E2-175F-4C1D-AF9D-76211EAD322F}" type="pres">
      <dgm:prSet presAssocID="{EFC74225-95D5-4F98-8C04-46F5E828006B}" presName="bgRect" presStyleLbl="bgAccFollowNode1" presStyleIdx="2" presStyleCnt="7"/>
      <dgm:spPr/>
    </dgm:pt>
    <dgm:pt modelId="{D18B0F8F-52F5-4B07-A896-7C7415A2C07F}" type="pres">
      <dgm:prSet presAssocID="{53237068-B6AA-40A6-92C4-9160737A6486}" presName="sibTransNodeCircle" presStyleLbl="alignNode1" presStyleIdx="4" presStyleCnt="14">
        <dgm:presLayoutVars>
          <dgm:chMax val="0"/>
          <dgm:bulletEnabled/>
        </dgm:presLayoutVars>
      </dgm:prSet>
      <dgm:spPr/>
    </dgm:pt>
    <dgm:pt modelId="{62C7A3EB-AECF-4ED1-8FB5-68F762C59894}" type="pres">
      <dgm:prSet presAssocID="{EFC74225-95D5-4F98-8C04-46F5E828006B}" presName="bottomLine" presStyleLbl="alignNode1" presStyleIdx="5" presStyleCnt="14">
        <dgm:presLayoutVars/>
      </dgm:prSet>
      <dgm:spPr/>
    </dgm:pt>
    <dgm:pt modelId="{CFFF2B20-6CCF-4593-A0A0-3DACD3BC91FC}" type="pres">
      <dgm:prSet presAssocID="{EFC74225-95D5-4F98-8C04-46F5E828006B}" presName="nodeText" presStyleLbl="bgAccFollowNode1" presStyleIdx="2" presStyleCnt="7">
        <dgm:presLayoutVars>
          <dgm:bulletEnabled val="1"/>
        </dgm:presLayoutVars>
      </dgm:prSet>
      <dgm:spPr/>
    </dgm:pt>
    <dgm:pt modelId="{B9B0E82A-D609-4AFD-82FE-D949EFEBE678}" type="pres">
      <dgm:prSet presAssocID="{53237068-B6AA-40A6-92C4-9160737A6486}" presName="sibTrans" presStyleCnt="0"/>
      <dgm:spPr/>
    </dgm:pt>
    <dgm:pt modelId="{E80C0E3A-600F-4271-8A2E-292706823090}" type="pres">
      <dgm:prSet presAssocID="{2C6CB697-720B-4902-AFC6-3756C0B5298A}" presName="compositeNode" presStyleCnt="0">
        <dgm:presLayoutVars>
          <dgm:bulletEnabled val="1"/>
        </dgm:presLayoutVars>
      </dgm:prSet>
      <dgm:spPr/>
    </dgm:pt>
    <dgm:pt modelId="{54678E10-F3BD-48BF-84B2-8495F01CFAD0}" type="pres">
      <dgm:prSet presAssocID="{2C6CB697-720B-4902-AFC6-3756C0B5298A}" presName="bgRect" presStyleLbl="bgAccFollowNode1" presStyleIdx="3" presStyleCnt="7"/>
      <dgm:spPr/>
    </dgm:pt>
    <dgm:pt modelId="{9A234437-0461-483F-93E8-B86C40A59C3E}" type="pres">
      <dgm:prSet presAssocID="{F4BD1E9E-3C6F-4CC9-A3CF-D56E1529B17D}" presName="sibTransNodeCircle" presStyleLbl="alignNode1" presStyleIdx="6" presStyleCnt="14">
        <dgm:presLayoutVars>
          <dgm:chMax val="0"/>
          <dgm:bulletEnabled/>
        </dgm:presLayoutVars>
      </dgm:prSet>
      <dgm:spPr/>
    </dgm:pt>
    <dgm:pt modelId="{1416054C-C524-44E0-8E14-0B73E9EEE72F}" type="pres">
      <dgm:prSet presAssocID="{2C6CB697-720B-4902-AFC6-3756C0B5298A}" presName="bottomLine" presStyleLbl="alignNode1" presStyleIdx="7" presStyleCnt="14">
        <dgm:presLayoutVars/>
      </dgm:prSet>
      <dgm:spPr/>
    </dgm:pt>
    <dgm:pt modelId="{C213E150-E946-43AB-8108-48DD18F6F5F4}" type="pres">
      <dgm:prSet presAssocID="{2C6CB697-720B-4902-AFC6-3756C0B5298A}" presName="nodeText" presStyleLbl="bgAccFollowNode1" presStyleIdx="3" presStyleCnt="7">
        <dgm:presLayoutVars>
          <dgm:bulletEnabled val="1"/>
        </dgm:presLayoutVars>
      </dgm:prSet>
      <dgm:spPr/>
    </dgm:pt>
    <dgm:pt modelId="{CE51110B-061F-40BB-88D1-7EECAB0653DE}" type="pres">
      <dgm:prSet presAssocID="{F4BD1E9E-3C6F-4CC9-A3CF-D56E1529B17D}" presName="sibTrans" presStyleCnt="0"/>
      <dgm:spPr/>
    </dgm:pt>
    <dgm:pt modelId="{9748BF4B-78C4-4A71-9BDF-5E441BAA384B}" type="pres">
      <dgm:prSet presAssocID="{64D25B5F-1834-461A-BA0D-DE9367B6D114}" presName="compositeNode" presStyleCnt="0">
        <dgm:presLayoutVars>
          <dgm:bulletEnabled val="1"/>
        </dgm:presLayoutVars>
      </dgm:prSet>
      <dgm:spPr/>
    </dgm:pt>
    <dgm:pt modelId="{12CAE42B-2879-42F6-A1D6-D6FF72DC8D5E}" type="pres">
      <dgm:prSet presAssocID="{64D25B5F-1834-461A-BA0D-DE9367B6D114}" presName="bgRect" presStyleLbl="bgAccFollowNode1" presStyleIdx="4" presStyleCnt="7"/>
      <dgm:spPr/>
    </dgm:pt>
    <dgm:pt modelId="{8B0F4160-A36D-4A5A-A990-21032E10867C}" type="pres">
      <dgm:prSet presAssocID="{DC0745A9-F859-4525-B02E-91EEC6550446}" presName="sibTransNodeCircle" presStyleLbl="alignNode1" presStyleIdx="8" presStyleCnt="14">
        <dgm:presLayoutVars>
          <dgm:chMax val="0"/>
          <dgm:bulletEnabled/>
        </dgm:presLayoutVars>
      </dgm:prSet>
      <dgm:spPr/>
    </dgm:pt>
    <dgm:pt modelId="{675BA78B-7D4F-4151-981C-F00828E41F3E}" type="pres">
      <dgm:prSet presAssocID="{64D25B5F-1834-461A-BA0D-DE9367B6D114}" presName="bottomLine" presStyleLbl="alignNode1" presStyleIdx="9" presStyleCnt="14">
        <dgm:presLayoutVars/>
      </dgm:prSet>
      <dgm:spPr/>
    </dgm:pt>
    <dgm:pt modelId="{48B0EFE1-09F6-426B-94D9-9B6DAA69DDA6}" type="pres">
      <dgm:prSet presAssocID="{64D25B5F-1834-461A-BA0D-DE9367B6D114}" presName="nodeText" presStyleLbl="bgAccFollowNode1" presStyleIdx="4" presStyleCnt="7">
        <dgm:presLayoutVars>
          <dgm:bulletEnabled val="1"/>
        </dgm:presLayoutVars>
      </dgm:prSet>
      <dgm:spPr/>
    </dgm:pt>
    <dgm:pt modelId="{86AE9B4E-51FE-45D7-BC76-F1FC3D276D2A}" type="pres">
      <dgm:prSet presAssocID="{DC0745A9-F859-4525-B02E-91EEC6550446}" presName="sibTrans" presStyleCnt="0"/>
      <dgm:spPr/>
    </dgm:pt>
    <dgm:pt modelId="{DC9A814E-3E68-40C8-B58E-FC8B3EAFCBED}" type="pres">
      <dgm:prSet presAssocID="{E297B3F5-F2C3-41A3-8F9D-7919F1215804}" presName="compositeNode" presStyleCnt="0">
        <dgm:presLayoutVars>
          <dgm:bulletEnabled val="1"/>
        </dgm:presLayoutVars>
      </dgm:prSet>
      <dgm:spPr/>
    </dgm:pt>
    <dgm:pt modelId="{4C0EB21C-09FB-48E8-A4B8-3A87AE5EB83F}" type="pres">
      <dgm:prSet presAssocID="{E297B3F5-F2C3-41A3-8F9D-7919F1215804}" presName="bgRect" presStyleLbl="bgAccFollowNode1" presStyleIdx="5" presStyleCnt="7"/>
      <dgm:spPr/>
    </dgm:pt>
    <dgm:pt modelId="{9A013411-371A-461C-8D31-F3042BE4907B}" type="pres">
      <dgm:prSet presAssocID="{ED9497AF-43FB-418D-BB37-6B88B0330CCD}" presName="sibTransNodeCircle" presStyleLbl="alignNode1" presStyleIdx="10" presStyleCnt="14">
        <dgm:presLayoutVars>
          <dgm:chMax val="0"/>
          <dgm:bulletEnabled/>
        </dgm:presLayoutVars>
      </dgm:prSet>
      <dgm:spPr/>
    </dgm:pt>
    <dgm:pt modelId="{083FC180-EF9F-4D73-AA83-CFA3952E21F9}" type="pres">
      <dgm:prSet presAssocID="{E297B3F5-F2C3-41A3-8F9D-7919F1215804}" presName="bottomLine" presStyleLbl="alignNode1" presStyleIdx="11" presStyleCnt="14">
        <dgm:presLayoutVars/>
      </dgm:prSet>
      <dgm:spPr/>
    </dgm:pt>
    <dgm:pt modelId="{F9DB5406-89B6-4182-9C0D-B81CC9B5D053}" type="pres">
      <dgm:prSet presAssocID="{E297B3F5-F2C3-41A3-8F9D-7919F1215804}" presName="nodeText" presStyleLbl="bgAccFollowNode1" presStyleIdx="5" presStyleCnt="7">
        <dgm:presLayoutVars>
          <dgm:bulletEnabled val="1"/>
        </dgm:presLayoutVars>
      </dgm:prSet>
      <dgm:spPr/>
    </dgm:pt>
    <dgm:pt modelId="{64E40C90-FC6A-43D1-B9FA-7EEDFBCFA9AD}" type="pres">
      <dgm:prSet presAssocID="{ED9497AF-43FB-418D-BB37-6B88B0330CCD}" presName="sibTrans" presStyleCnt="0"/>
      <dgm:spPr/>
    </dgm:pt>
    <dgm:pt modelId="{0992D6F8-8D30-479E-B7A1-A1469375AC9D}" type="pres">
      <dgm:prSet presAssocID="{FC3954CD-0E31-4E4E-9742-59D2115FF90D}" presName="compositeNode" presStyleCnt="0">
        <dgm:presLayoutVars>
          <dgm:bulletEnabled val="1"/>
        </dgm:presLayoutVars>
      </dgm:prSet>
      <dgm:spPr/>
    </dgm:pt>
    <dgm:pt modelId="{2F61C2EE-48D9-4E0D-A231-3D78F5263DE5}" type="pres">
      <dgm:prSet presAssocID="{FC3954CD-0E31-4E4E-9742-59D2115FF90D}" presName="bgRect" presStyleLbl="bgAccFollowNode1" presStyleIdx="6" presStyleCnt="7"/>
      <dgm:spPr/>
    </dgm:pt>
    <dgm:pt modelId="{527A996F-05D7-4648-9E00-C5E1FF97789C}" type="pres">
      <dgm:prSet presAssocID="{8F45BE52-8FA2-4DA4-8BC7-27DD49E69551}" presName="sibTransNodeCircle" presStyleLbl="alignNode1" presStyleIdx="12" presStyleCnt="14">
        <dgm:presLayoutVars>
          <dgm:chMax val="0"/>
          <dgm:bulletEnabled/>
        </dgm:presLayoutVars>
      </dgm:prSet>
      <dgm:spPr/>
    </dgm:pt>
    <dgm:pt modelId="{02444350-0B07-48C9-B799-0E2640710C23}" type="pres">
      <dgm:prSet presAssocID="{FC3954CD-0E31-4E4E-9742-59D2115FF90D}" presName="bottomLine" presStyleLbl="alignNode1" presStyleIdx="13" presStyleCnt="14">
        <dgm:presLayoutVars/>
      </dgm:prSet>
      <dgm:spPr/>
    </dgm:pt>
    <dgm:pt modelId="{89E21136-0485-474F-826A-1E401562DC2D}" type="pres">
      <dgm:prSet presAssocID="{FC3954CD-0E31-4E4E-9742-59D2115FF90D}" presName="nodeText" presStyleLbl="bgAccFollowNode1" presStyleIdx="6" presStyleCnt="7">
        <dgm:presLayoutVars>
          <dgm:bulletEnabled val="1"/>
        </dgm:presLayoutVars>
      </dgm:prSet>
      <dgm:spPr/>
    </dgm:pt>
  </dgm:ptLst>
  <dgm:cxnLst>
    <dgm:cxn modelId="{D9042F03-CE76-4C96-AE06-C06C8A8E6094}" type="presOf" srcId="{EFC74225-95D5-4F98-8C04-46F5E828006B}" destId="{CD9CB7E2-175F-4C1D-AF9D-76211EAD322F}" srcOrd="0" destOrd="0" presId="urn:microsoft.com/office/officeart/2016/7/layout/BasicLinearProcessNumbered"/>
    <dgm:cxn modelId="{85603D0E-0240-4A42-83CF-EAA1C03E24EB}" type="presOf" srcId="{004A55D5-85F0-4BE4-9B72-5C8F9CCF7A99}" destId="{DF2F5F16-4493-4A5A-8782-69B526D77580}" srcOrd="0" destOrd="0" presId="urn:microsoft.com/office/officeart/2016/7/layout/BasicLinearProcessNumbered"/>
    <dgm:cxn modelId="{D6F39610-97FA-4CB3-BC4A-E7C0BBA1B7DF}" srcId="{004A55D5-85F0-4BE4-9B72-5C8F9CCF7A99}" destId="{E297B3F5-F2C3-41A3-8F9D-7919F1215804}" srcOrd="5" destOrd="0" parTransId="{F00C8CAD-D464-47C4-A813-624E4AC4BEAB}" sibTransId="{ED9497AF-43FB-418D-BB37-6B88B0330CCD}"/>
    <dgm:cxn modelId="{D9D38719-CCDE-48D4-A158-5FD3BCAB0A17}" srcId="{004A55D5-85F0-4BE4-9B72-5C8F9CCF7A99}" destId="{FC3954CD-0E31-4E4E-9742-59D2115FF90D}" srcOrd="6" destOrd="0" parTransId="{FB656922-5D5E-4F0E-AEDA-92535579C57B}" sibTransId="{8F45BE52-8FA2-4DA4-8BC7-27DD49E69551}"/>
    <dgm:cxn modelId="{A3B13434-E4DC-473F-9209-6C5A7AE0CD13}" type="presOf" srcId="{F4BD1E9E-3C6F-4CC9-A3CF-D56E1529B17D}" destId="{9A234437-0461-483F-93E8-B86C40A59C3E}" srcOrd="0" destOrd="0" presId="urn:microsoft.com/office/officeart/2016/7/layout/BasicLinearProcessNumbered"/>
    <dgm:cxn modelId="{4E778735-23D6-4C57-8409-A230A86DA8A0}" srcId="{004A55D5-85F0-4BE4-9B72-5C8F9CCF7A99}" destId="{2C6CB697-720B-4902-AFC6-3756C0B5298A}" srcOrd="3" destOrd="0" parTransId="{DF5C4402-4289-455A-A4E6-37AC31322473}" sibTransId="{F4BD1E9E-3C6F-4CC9-A3CF-D56E1529B17D}"/>
    <dgm:cxn modelId="{AE324A5B-0BCE-4A84-8086-61BB43878A0A}" srcId="{004A55D5-85F0-4BE4-9B72-5C8F9CCF7A99}" destId="{ED355F33-1549-4AB1-A4AD-F3A1C0E59E81}" srcOrd="0" destOrd="0" parTransId="{079379C2-6D28-4967-8AF7-5A42CA19ACFC}" sibTransId="{2AB7883C-A969-4D89-A446-B7B076D52424}"/>
    <dgm:cxn modelId="{403E9E5D-C7FB-46B1-A216-44C76ED5EFF4}" type="presOf" srcId="{2AB7883C-A969-4D89-A446-B7B076D52424}" destId="{6CA41888-B746-494D-94EB-A90FC0CAF7A4}" srcOrd="0" destOrd="0" presId="urn:microsoft.com/office/officeart/2016/7/layout/BasicLinearProcessNumbered"/>
    <dgm:cxn modelId="{C1B24D41-FACB-4249-84EC-0ECF3AA0452A}" type="presOf" srcId="{2C6CB697-720B-4902-AFC6-3756C0B5298A}" destId="{54678E10-F3BD-48BF-84B2-8495F01CFAD0}" srcOrd="0" destOrd="0" presId="urn:microsoft.com/office/officeart/2016/7/layout/BasicLinearProcessNumbered"/>
    <dgm:cxn modelId="{B45ED054-627E-40CE-A13F-2DB6D293658D}" type="presOf" srcId="{F6D6904D-DC6D-4289-942E-69006B91F463}" destId="{39B4EB4B-67A9-4A07-B185-93A5B60D070B}" srcOrd="0" destOrd="0" presId="urn:microsoft.com/office/officeart/2016/7/layout/BasicLinearProcessNumbered"/>
    <dgm:cxn modelId="{46984993-E2B4-46E0-B74F-E9CB1E7F8001}" type="presOf" srcId="{DC0745A9-F859-4525-B02E-91EEC6550446}" destId="{8B0F4160-A36D-4A5A-A990-21032E10867C}" srcOrd="0" destOrd="0" presId="urn:microsoft.com/office/officeart/2016/7/layout/BasicLinearProcessNumbered"/>
    <dgm:cxn modelId="{5E17529C-9A4D-45DC-809E-74FABB2924AC}" type="presOf" srcId="{E297B3F5-F2C3-41A3-8F9D-7919F1215804}" destId="{F9DB5406-89B6-4182-9C0D-B81CC9B5D053}" srcOrd="1" destOrd="0" presId="urn:microsoft.com/office/officeart/2016/7/layout/BasicLinearProcessNumbered"/>
    <dgm:cxn modelId="{ED8F0E9F-2C5E-4EE9-9DD2-3246B459739E}" type="presOf" srcId="{64D25B5F-1834-461A-BA0D-DE9367B6D114}" destId="{12CAE42B-2879-42F6-A1D6-D6FF72DC8D5E}" srcOrd="0" destOrd="0" presId="urn:microsoft.com/office/officeart/2016/7/layout/BasicLinearProcessNumbered"/>
    <dgm:cxn modelId="{1C9649A5-2A9B-44A6-B33D-454AF91ACC33}" type="presOf" srcId="{ED355F33-1549-4AB1-A4AD-F3A1C0E59E81}" destId="{487AF082-7474-4396-9A0C-CE2400459C4E}" srcOrd="1" destOrd="0" presId="urn:microsoft.com/office/officeart/2016/7/layout/BasicLinearProcessNumbered"/>
    <dgm:cxn modelId="{6AA77BA7-C99B-44F0-8278-C706BDADA590}" type="presOf" srcId="{64D25B5F-1834-461A-BA0D-DE9367B6D114}" destId="{48B0EFE1-09F6-426B-94D9-9B6DAA69DDA6}" srcOrd="1" destOrd="0" presId="urn:microsoft.com/office/officeart/2016/7/layout/BasicLinearProcessNumbered"/>
    <dgm:cxn modelId="{EED48FAD-7D17-414D-993F-750C76E5526C}" srcId="{004A55D5-85F0-4BE4-9B72-5C8F9CCF7A99}" destId="{F6D6904D-DC6D-4289-942E-69006B91F463}" srcOrd="1" destOrd="0" parTransId="{8B84A6EE-AC4E-4022-8632-7F051A38CF7B}" sibTransId="{421A038E-1CB3-4797-BA6F-1FA1FD622563}"/>
    <dgm:cxn modelId="{436CA0B7-5E71-4EB6-B8D3-313CA0794B66}" type="presOf" srcId="{FC3954CD-0E31-4E4E-9742-59D2115FF90D}" destId="{2F61C2EE-48D9-4E0D-A231-3D78F5263DE5}" srcOrd="0" destOrd="0" presId="urn:microsoft.com/office/officeart/2016/7/layout/BasicLinearProcessNumbered"/>
    <dgm:cxn modelId="{855049B8-82C4-46E4-B633-F8817D096FD3}" type="presOf" srcId="{2C6CB697-720B-4902-AFC6-3756C0B5298A}" destId="{C213E150-E946-43AB-8108-48DD18F6F5F4}" srcOrd="1" destOrd="0" presId="urn:microsoft.com/office/officeart/2016/7/layout/BasicLinearProcessNumbered"/>
    <dgm:cxn modelId="{B99132CB-F737-4C4A-ACB3-6E288386921D}" type="presOf" srcId="{421A038E-1CB3-4797-BA6F-1FA1FD622563}" destId="{05FDA90F-48FF-4F48-A2CA-4DB60E607971}" srcOrd="0" destOrd="0" presId="urn:microsoft.com/office/officeart/2016/7/layout/BasicLinearProcessNumbered"/>
    <dgm:cxn modelId="{6FF787CB-F4FF-414C-8099-2DC3A5813E76}" srcId="{004A55D5-85F0-4BE4-9B72-5C8F9CCF7A99}" destId="{EFC74225-95D5-4F98-8C04-46F5E828006B}" srcOrd="2" destOrd="0" parTransId="{3A8D18BB-91FC-43F6-8E1B-1EC5F28115C3}" sibTransId="{53237068-B6AA-40A6-92C4-9160737A6486}"/>
    <dgm:cxn modelId="{9F78BACC-C1E2-413C-91D5-4391AA51FC79}" type="presOf" srcId="{ED9497AF-43FB-418D-BB37-6B88B0330CCD}" destId="{9A013411-371A-461C-8D31-F3042BE4907B}" srcOrd="0" destOrd="0" presId="urn:microsoft.com/office/officeart/2016/7/layout/BasicLinearProcessNumbered"/>
    <dgm:cxn modelId="{FC91A1D3-F77F-43CB-8C56-4E4F067254AE}" type="presOf" srcId="{EFC74225-95D5-4F98-8C04-46F5E828006B}" destId="{CFFF2B20-6CCF-4593-A0A0-3DACD3BC91FC}" srcOrd="1" destOrd="0" presId="urn:microsoft.com/office/officeart/2016/7/layout/BasicLinearProcessNumbered"/>
    <dgm:cxn modelId="{5A8C54DA-CAA4-4BEA-B434-6EE36C6F7C95}" type="presOf" srcId="{F6D6904D-DC6D-4289-942E-69006B91F463}" destId="{3C98171A-97F9-42CF-8FFC-12ED525ACE5C}" srcOrd="1" destOrd="0" presId="urn:microsoft.com/office/officeart/2016/7/layout/BasicLinearProcessNumbered"/>
    <dgm:cxn modelId="{A74CDEDF-DFF1-49D9-9CB8-0EE38920AEF3}" type="presOf" srcId="{ED355F33-1549-4AB1-A4AD-F3A1C0E59E81}" destId="{5FCCCACB-3B37-45DA-ACA8-1F1D2DE83DD8}" srcOrd="0" destOrd="0" presId="urn:microsoft.com/office/officeart/2016/7/layout/BasicLinearProcessNumbered"/>
    <dgm:cxn modelId="{8BE1A8E1-BC87-4774-B5EE-B7CC5F0FECDD}" type="presOf" srcId="{8F45BE52-8FA2-4DA4-8BC7-27DD49E69551}" destId="{527A996F-05D7-4648-9E00-C5E1FF97789C}" srcOrd="0" destOrd="0" presId="urn:microsoft.com/office/officeart/2016/7/layout/BasicLinearProcessNumbered"/>
    <dgm:cxn modelId="{470AC0E5-31B4-4AE4-A06B-EB013436A6B4}" srcId="{004A55D5-85F0-4BE4-9B72-5C8F9CCF7A99}" destId="{64D25B5F-1834-461A-BA0D-DE9367B6D114}" srcOrd="4" destOrd="0" parTransId="{99E7B8AB-7713-4F41-8B2F-8835D31E1FA4}" sibTransId="{DC0745A9-F859-4525-B02E-91EEC6550446}"/>
    <dgm:cxn modelId="{81B22BEB-2532-4B35-8E6E-0DE9E2FFF7E4}" type="presOf" srcId="{FC3954CD-0E31-4E4E-9742-59D2115FF90D}" destId="{89E21136-0485-474F-826A-1E401562DC2D}" srcOrd="1" destOrd="0" presId="urn:microsoft.com/office/officeart/2016/7/layout/BasicLinearProcessNumbered"/>
    <dgm:cxn modelId="{F802E4F0-1C2D-40AC-8285-53287764528C}" type="presOf" srcId="{53237068-B6AA-40A6-92C4-9160737A6486}" destId="{D18B0F8F-52F5-4B07-A896-7C7415A2C07F}" srcOrd="0" destOrd="0" presId="urn:microsoft.com/office/officeart/2016/7/layout/BasicLinearProcessNumbered"/>
    <dgm:cxn modelId="{00F084FE-29FE-4A72-9016-7EB0A67A8E74}" type="presOf" srcId="{E297B3F5-F2C3-41A3-8F9D-7919F1215804}" destId="{4C0EB21C-09FB-48E8-A4B8-3A87AE5EB83F}" srcOrd="0" destOrd="0" presId="urn:microsoft.com/office/officeart/2016/7/layout/BasicLinearProcessNumbered"/>
    <dgm:cxn modelId="{D86C53E3-54B0-4725-9C7E-38D1627F2690}" type="presParOf" srcId="{DF2F5F16-4493-4A5A-8782-69B526D77580}" destId="{2B208B54-E43D-42AE-A517-E2A2ED4F1B81}" srcOrd="0" destOrd="0" presId="urn:microsoft.com/office/officeart/2016/7/layout/BasicLinearProcessNumbered"/>
    <dgm:cxn modelId="{B24C1C92-7F60-4D54-912E-D3C80D3A2DA6}" type="presParOf" srcId="{2B208B54-E43D-42AE-A517-E2A2ED4F1B81}" destId="{5FCCCACB-3B37-45DA-ACA8-1F1D2DE83DD8}" srcOrd="0" destOrd="0" presId="urn:microsoft.com/office/officeart/2016/7/layout/BasicLinearProcessNumbered"/>
    <dgm:cxn modelId="{A6277FE5-3CEB-4CB7-A726-85C76EC4948F}" type="presParOf" srcId="{2B208B54-E43D-42AE-A517-E2A2ED4F1B81}" destId="{6CA41888-B746-494D-94EB-A90FC0CAF7A4}" srcOrd="1" destOrd="0" presId="urn:microsoft.com/office/officeart/2016/7/layout/BasicLinearProcessNumbered"/>
    <dgm:cxn modelId="{4C7C8C58-25D9-451E-A9D3-D1158A260983}" type="presParOf" srcId="{2B208B54-E43D-42AE-A517-E2A2ED4F1B81}" destId="{8429C7DA-EC53-4FF0-A509-C8C485210136}" srcOrd="2" destOrd="0" presId="urn:microsoft.com/office/officeart/2016/7/layout/BasicLinearProcessNumbered"/>
    <dgm:cxn modelId="{D5D37C7B-7546-4C3D-82EF-4FE376E2E757}" type="presParOf" srcId="{2B208B54-E43D-42AE-A517-E2A2ED4F1B81}" destId="{487AF082-7474-4396-9A0C-CE2400459C4E}" srcOrd="3" destOrd="0" presId="urn:microsoft.com/office/officeart/2016/7/layout/BasicLinearProcessNumbered"/>
    <dgm:cxn modelId="{D17DA479-3D2C-45A2-9BFC-90CD099FC0A4}" type="presParOf" srcId="{DF2F5F16-4493-4A5A-8782-69B526D77580}" destId="{25D99D56-06F8-4CAD-AB12-D98DABE55C81}" srcOrd="1" destOrd="0" presId="urn:microsoft.com/office/officeart/2016/7/layout/BasicLinearProcessNumbered"/>
    <dgm:cxn modelId="{318799E1-9FE4-4BE1-97E4-F78FCE2531D7}" type="presParOf" srcId="{DF2F5F16-4493-4A5A-8782-69B526D77580}" destId="{4B22F041-370F-46AA-AE57-6EACE75DF9AF}" srcOrd="2" destOrd="0" presId="urn:microsoft.com/office/officeart/2016/7/layout/BasicLinearProcessNumbered"/>
    <dgm:cxn modelId="{C726552F-167F-4C25-AA2E-8D6EED5B330B}" type="presParOf" srcId="{4B22F041-370F-46AA-AE57-6EACE75DF9AF}" destId="{39B4EB4B-67A9-4A07-B185-93A5B60D070B}" srcOrd="0" destOrd="0" presId="urn:microsoft.com/office/officeart/2016/7/layout/BasicLinearProcessNumbered"/>
    <dgm:cxn modelId="{F7884D51-065C-4B30-B089-A9A222A4C621}" type="presParOf" srcId="{4B22F041-370F-46AA-AE57-6EACE75DF9AF}" destId="{05FDA90F-48FF-4F48-A2CA-4DB60E607971}" srcOrd="1" destOrd="0" presId="urn:microsoft.com/office/officeart/2016/7/layout/BasicLinearProcessNumbered"/>
    <dgm:cxn modelId="{B60CB58B-EB00-495C-BE74-B00AE67DD8F5}" type="presParOf" srcId="{4B22F041-370F-46AA-AE57-6EACE75DF9AF}" destId="{6887AF71-80D5-4123-907A-3D36FC0BAB32}" srcOrd="2" destOrd="0" presId="urn:microsoft.com/office/officeart/2016/7/layout/BasicLinearProcessNumbered"/>
    <dgm:cxn modelId="{13FED9D9-88DE-41B5-8A3C-E87ACFF86D51}" type="presParOf" srcId="{4B22F041-370F-46AA-AE57-6EACE75DF9AF}" destId="{3C98171A-97F9-42CF-8FFC-12ED525ACE5C}" srcOrd="3" destOrd="0" presId="urn:microsoft.com/office/officeart/2016/7/layout/BasicLinearProcessNumbered"/>
    <dgm:cxn modelId="{1737ACD3-6405-476F-9B85-E7F3869A89CD}" type="presParOf" srcId="{DF2F5F16-4493-4A5A-8782-69B526D77580}" destId="{0DB0C546-4487-4162-A4BB-885B459CF49D}" srcOrd="3" destOrd="0" presId="urn:microsoft.com/office/officeart/2016/7/layout/BasicLinearProcessNumbered"/>
    <dgm:cxn modelId="{A662BF72-0D63-43A4-8639-673C33AEFD51}" type="presParOf" srcId="{DF2F5F16-4493-4A5A-8782-69B526D77580}" destId="{1113D594-E724-43FD-80EC-4A4F0F1E4C7F}" srcOrd="4" destOrd="0" presId="urn:microsoft.com/office/officeart/2016/7/layout/BasicLinearProcessNumbered"/>
    <dgm:cxn modelId="{E6808B5D-CB4F-4C10-A816-548EE66A71D4}" type="presParOf" srcId="{1113D594-E724-43FD-80EC-4A4F0F1E4C7F}" destId="{CD9CB7E2-175F-4C1D-AF9D-76211EAD322F}" srcOrd="0" destOrd="0" presId="urn:microsoft.com/office/officeart/2016/7/layout/BasicLinearProcessNumbered"/>
    <dgm:cxn modelId="{115183AC-950A-4F7F-B607-04A2F4475882}" type="presParOf" srcId="{1113D594-E724-43FD-80EC-4A4F0F1E4C7F}" destId="{D18B0F8F-52F5-4B07-A896-7C7415A2C07F}" srcOrd="1" destOrd="0" presId="urn:microsoft.com/office/officeart/2016/7/layout/BasicLinearProcessNumbered"/>
    <dgm:cxn modelId="{0E9ABCDA-C7B4-478D-A3CF-A55373B5CC81}" type="presParOf" srcId="{1113D594-E724-43FD-80EC-4A4F0F1E4C7F}" destId="{62C7A3EB-AECF-4ED1-8FB5-68F762C59894}" srcOrd="2" destOrd="0" presId="urn:microsoft.com/office/officeart/2016/7/layout/BasicLinearProcessNumbered"/>
    <dgm:cxn modelId="{979E31CA-6A92-4645-82BE-F4E312288801}" type="presParOf" srcId="{1113D594-E724-43FD-80EC-4A4F0F1E4C7F}" destId="{CFFF2B20-6CCF-4593-A0A0-3DACD3BC91FC}" srcOrd="3" destOrd="0" presId="urn:microsoft.com/office/officeart/2016/7/layout/BasicLinearProcessNumbered"/>
    <dgm:cxn modelId="{B9B6CC5E-1DE5-416C-AC6B-5BBCAEC6A415}" type="presParOf" srcId="{DF2F5F16-4493-4A5A-8782-69B526D77580}" destId="{B9B0E82A-D609-4AFD-82FE-D949EFEBE678}" srcOrd="5" destOrd="0" presId="urn:microsoft.com/office/officeart/2016/7/layout/BasicLinearProcessNumbered"/>
    <dgm:cxn modelId="{255035C8-F38E-4824-9A7B-F7BB78FB50FE}" type="presParOf" srcId="{DF2F5F16-4493-4A5A-8782-69B526D77580}" destId="{E80C0E3A-600F-4271-8A2E-292706823090}" srcOrd="6" destOrd="0" presId="urn:microsoft.com/office/officeart/2016/7/layout/BasicLinearProcessNumbered"/>
    <dgm:cxn modelId="{AE561D01-F007-480B-8C52-EAFCA240CEE4}" type="presParOf" srcId="{E80C0E3A-600F-4271-8A2E-292706823090}" destId="{54678E10-F3BD-48BF-84B2-8495F01CFAD0}" srcOrd="0" destOrd="0" presId="urn:microsoft.com/office/officeart/2016/7/layout/BasicLinearProcessNumbered"/>
    <dgm:cxn modelId="{8CD04691-31D7-4E2D-A1AF-3266B383E3D5}" type="presParOf" srcId="{E80C0E3A-600F-4271-8A2E-292706823090}" destId="{9A234437-0461-483F-93E8-B86C40A59C3E}" srcOrd="1" destOrd="0" presId="urn:microsoft.com/office/officeart/2016/7/layout/BasicLinearProcessNumbered"/>
    <dgm:cxn modelId="{A31BB8F0-0C1B-4EA3-A347-E52FBCD3144D}" type="presParOf" srcId="{E80C0E3A-600F-4271-8A2E-292706823090}" destId="{1416054C-C524-44E0-8E14-0B73E9EEE72F}" srcOrd="2" destOrd="0" presId="urn:microsoft.com/office/officeart/2016/7/layout/BasicLinearProcessNumbered"/>
    <dgm:cxn modelId="{99F69253-D55B-4D3E-AA1C-15977F5135F5}" type="presParOf" srcId="{E80C0E3A-600F-4271-8A2E-292706823090}" destId="{C213E150-E946-43AB-8108-48DD18F6F5F4}" srcOrd="3" destOrd="0" presId="urn:microsoft.com/office/officeart/2016/7/layout/BasicLinearProcessNumbered"/>
    <dgm:cxn modelId="{BB508684-B544-4489-BF42-0B64B70AF88E}" type="presParOf" srcId="{DF2F5F16-4493-4A5A-8782-69B526D77580}" destId="{CE51110B-061F-40BB-88D1-7EECAB0653DE}" srcOrd="7" destOrd="0" presId="urn:microsoft.com/office/officeart/2016/7/layout/BasicLinearProcessNumbered"/>
    <dgm:cxn modelId="{FA439A63-5543-4DC9-B300-EA8E4D6900CA}" type="presParOf" srcId="{DF2F5F16-4493-4A5A-8782-69B526D77580}" destId="{9748BF4B-78C4-4A71-9BDF-5E441BAA384B}" srcOrd="8" destOrd="0" presId="urn:microsoft.com/office/officeart/2016/7/layout/BasicLinearProcessNumbered"/>
    <dgm:cxn modelId="{8DE958D3-0446-4F7F-89C7-7878D4AF9635}" type="presParOf" srcId="{9748BF4B-78C4-4A71-9BDF-5E441BAA384B}" destId="{12CAE42B-2879-42F6-A1D6-D6FF72DC8D5E}" srcOrd="0" destOrd="0" presId="urn:microsoft.com/office/officeart/2016/7/layout/BasicLinearProcessNumbered"/>
    <dgm:cxn modelId="{A10FBE88-624F-40A1-924D-E1325694DECE}" type="presParOf" srcId="{9748BF4B-78C4-4A71-9BDF-5E441BAA384B}" destId="{8B0F4160-A36D-4A5A-A990-21032E10867C}" srcOrd="1" destOrd="0" presId="urn:microsoft.com/office/officeart/2016/7/layout/BasicLinearProcessNumbered"/>
    <dgm:cxn modelId="{092C68A2-2872-47F1-8399-017C87B056E4}" type="presParOf" srcId="{9748BF4B-78C4-4A71-9BDF-5E441BAA384B}" destId="{675BA78B-7D4F-4151-981C-F00828E41F3E}" srcOrd="2" destOrd="0" presId="urn:microsoft.com/office/officeart/2016/7/layout/BasicLinearProcessNumbered"/>
    <dgm:cxn modelId="{78BCFB4D-0A00-40DF-84D0-A24A74B1E682}" type="presParOf" srcId="{9748BF4B-78C4-4A71-9BDF-5E441BAA384B}" destId="{48B0EFE1-09F6-426B-94D9-9B6DAA69DDA6}" srcOrd="3" destOrd="0" presId="urn:microsoft.com/office/officeart/2016/7/layout/BasicLinearProcessNumbered"/>
    <dgm:cxn modelId="{086CEE41-78D8-44CA-BCC5-46F7AD38D279}" type="presParOf" srcId="{DF2F5F16-4493-4A5A-8782-69B526D77580}" destId="{86AE9B4E-51FE-45D7-BC76-F1FC3D276D2A}" srcOrd="9" destOrd="0" presId="urn:microsoft.com/office/officeart/2016/7/layout/BasicLinearProcessNumbered"/>
    <dgm:cxn modelId="{0D9D06E5-B6FE-4BBD-A2D8-DFC698A3CCBD}" type="presParOf" srcId="{DF2F5F16-4493-4A5A-8782-69B526D77580}" destId="{DC9A814E-3E68-40C8-B58E-FC8B3EAFCBED}" srcOrd="10" destOrd="0" presId="urn:microsoft.com/office/officeart/2016/7/layout/BasicLinearProcessNumbered"/>
    <dgm:cxn modelId="{25162E76-3B3F-40FC-979D-FFB347D371F2}" type="presParOf" srcId="{DC9A814E-3E68-40C8-B58E-FC8B3EAFCBED}" destId="{4C0EB21C-09FB-48E8-A4B8-3A87AE5EB83F}" srcOrd="0" destOrd="0" presId="urn:microsoft.com/office/officeart/2016/7/layout/BasicLinearProcessNumbered"/>
    <dgm:cxn modelId="{B96D03CC-5414-4BFB-AA00-6B6C40A465CA}" type="presParOf" srcId="{DC9A814E-3E68-40C8-B58E-FC8B3EAFCBED}" destId="{9A013411-371A-461C-8D31-F3042BE4907B}" srcOrd="1" destOrd="0" presId="urn:microsoft.com/office/officeart/2016/7/layout/BasicLinearProcessNumbered"/>
    <dgm:cxn modelId="{CFDB3ACB-DCC2-4BA9-B28E-2B3719CAF6B1}" type="presParOf" srcId="{DC9A814E-3E68-40C8-B58E-FC8B3EAFCBED}" destId="{083FC180-EF9F-4D73-AA83-CFA3952E21F9}" srcOrd="2" destOrd="0" presId="urn:microsoft.com/office/officeart/2016/7/layout/BasicLinearProcessNumbered"/>
    <dgm:cxn modelId="{5591609F-2048-44B4-9C4D-DFCB28BF75A0}" type="presParOf" srcId="{DC9A814E-3E68-40C8-B58E-FC8B3EAFCBED}" destId="{F9DB5406-89B6-4182-9C0D-B81CC9B5D053}" srcOrd="3" destOrd="0" presId="urn:microsoft.com/office/officeart/2016/7/layout/BasicLinearProcessNumbered"/>
    <dgm:cxn modelId="{764C8C6E-81A0-4B08-B657-073ECAEBD932}" type="presParOf" srcId="{DF2F5F16-4493-4A5A-8782-69B526D77580}" destId="{64E40C90-FC6A-43D1-B9FA-7EEDFBCFA9AD}" srcOrd="11" destOrd="0" presId="urn:microsoft.com/office/officeart/2016/7/layout/BasicLinearProcessNumbered"/>
    <dgm:cxn modelId="{E9B8226E-CAA3-42E3-B44F-449BAF8A6669}" type="presParOf" srcId="{DF2F5F16-4493-4A5A-8782-69B526D77580}" destId="{0992D6F8-8D30-479E-B7A1-A1469375AC9D}" srcOrd="12" destOrd="0" presId="urn:microsoft.com/office/officeart/2016/7/layout/BasicLinearProcessNumbered"/>
    <dgm:cxn modelId="{A92ABEB0-F17C-4D03-B606-F17B2AD7D976}" type="presParOf" srcId="{0992D6F8-8D30-479E-B7A1-A1469375AC9D}" destId="{2F61C2EE-48D9-4E0D-A231-3D78F5263DE5}" srcOrd="0" destOrd="0" presId="urn:microsoft.com/office/officeart/2016/7/layout/BasicLinearProcessNumbered"/>
    <dgm:cxn modelId="{571FF27F-9E8F-4698-A53B-C4DDF35BB142}" type="presParOf" srcId="{0992D6F8-8D30-479E-B7A1-A1469375AC9D}" destId="{527A996F-05D7-4648-9E00-C5E1FF97789C}" srcOrd="1" destOrd="0" presId="urn:microsoft.com/office/officeart/2016/7/layout/BasicLinearProcessNumbered"/>
    <dgm:cxn modelId="{4B2F7592-48B7-4A26-86EF-40CEFED880C6}" type="presParOf" srcId="{0992D6F8-8D30-479E-B7A1-A1469375AC9D}" destId="{02444350-0B07-48C9-B799-0E2640710C23}" srcOrd="2" destOrd="0" presId="urn:microsoft.com/office/officeart/2016/7/layout/BasicLinearProcessNumbered"/>
    <dgm:cxn modelId="{8253DC4F-EE3E-48CE-A767-F0A63A1ADDA4}" type="presParOf" srcId="{0992D6F8-8D30-479E-B7A1-A1469375AC9D}" destId="{89E21136-0485-474F-826A-1E401562DC2D}"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8788D36-E1CF-40A5-AB16-24BA2FFD26A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E1439F2-72D7-4B20-A4D8-FF4E3A04DB30}">
      <dgm:prSet/>
      <dgm:spPr/>
      <dgm:t>
        <a:bodyPr/>
        <a:lstStyle/>
        <a:p>
          <a:r>
            <a:rPr lang="en-GB" baseline="0"/>
            <a:t>Employers have a duty of care</a:t>
          </a:r>
          <a:endParaRPr lang="en-US"/>
        </a:p>
      </dgm:t>
    </dgm:pt>
    <dgm:pt modelId="{43A58289-0E2E-4D0E-96A5-218D6B0299DC}" type="parTrans" cxnId="{C5175B54-5765-4134-AEF5-D46845D3C1CD}">
      <dgm:prSet/>
      <dgm:spPr/>
      <dgm:t>
        <a:bodyPr/>
        <a:lstStyle/>
        <a:p>
          <a:endParaRPr lang="en-US"/>
        </a:p>
      </dgm:t>
    </dgm:pt>
    <dgm:pt modelId="{6AF6163A-01F7-48A0-B8B6-AFA81CFC44EC}" type="sibTrans" cxnId="{C5175B54-5765-4134-AEF5-D46845D3C1CD}">
      <dgm:prSet/>
      <dgm:spPr/>
      <dgm:t>
        <a:bodyPr/>
        <a:lstStyle/>
        <a:p>
          <a:endParaRPr lang="en-US"/>
        </a:p>
      </dgm:t>
    </dgm:pt>
    <dgm:pt modelId="{931CC463-B3FF-4B05-AA0E-79BD0A21811E}">
      <dgm:prSet/>
      <dgm:spPr/>
      <dgm:t>
        <a:bodyPr/>
        <a:lstStyle/>
        <a:p>
          <a:r>
            <a:rPr lang="en-GB" baseline="0"/>
            <a:t>Brown et al 2019: high performance in a service and knowledge-based economy depends on engaged, supported employees</a:t>
          </a:r>
          <a:endParaRPr lang="en-US"/>
        </a:p>
      </dgm:t>
    </dgm:pt>
    <dgm:pt modelId="{E6A85E3E-7E6D-4762-B41C-C0A509B7FCF4}" type="parTrans" cxnId="{B9026321-092C-498D-A851-2330B3ECFFBF}">
      <dgm:prSet/>
      <dgm:spPr/>
      <dgm:t>
        <a:bodyPr/>
        <a:lstStyle/>
        <a:p>
          <a:endParaRPr lang="en-US"/>
        </a:p>
      </dgm:t>
    </dgm:pt>
    <dgm:pt modelId="{9E988575-55D6-400B-95E8-DC828B2E01F2}" type="sibTrans" cxnId="{B9026321-092C-498D-A851-2330B3ECFFBF}">
      <dgm:prSet/>
      <dgm:spPr/>
      <dgm:t>
        <a:bodyPr/>
        <a:lstStyle/>
        <a:p>
          <a:endParaRPr lang="en-US"/>
        </a:p>
      </dgm:t>
    </dgm:pt>
    <dgm:pt modelId="{A122A574-68F4-4DFC-9F00-16F24E56CDD3}">
      <dgm:prSet/>
      <dgm:spPr/>
      <dgm:t>
        <a:bodyPr/>
        <a:lstStyle/>
        <a:p>
          <a:r>
            <a:rPr lang="en-GB" baseline="0"/>
            <a:t>Peccei (2004) researched the key role wellbeing has on performance</a:t>
          </a:r>
          <a:endParaRPr lang="en-US"/>
        </a:p>
      </dgm:t>
    </dgm:pt>
    <dgm:pt modelId="{6F128C72-44B4-4648-9449-94381ACEFE76}" type="parTrans" cxnId="{7951D661-3463-4E21-B147-FFD5A598B72D}">
      <dgm:prSet/>
      <dgm:spPr/>
      <dgm:t>
        <a:bodyPr/>
        <a:lstStyle/>
        <a:p>
          <a:endParaRPr lang="en-US"/>
        </a:p>
      </dgm:t>
    </dgm:pt>
    <dgm:pt modelId="{53462FC6-EFF6-4311-A16F-FDD26F8C19B4}" type="sibTrans" cxnId="{7951D661-3463-4E21-B147-FFD5A598B72D}">
      <dgm:prSet/>
      <dgm:spPr/>
      <dgm:t>
        <a:bodyPr/>
        <a:lstStyle/>
        <a:p>
          <a:endParaRPr lang="en-US"/>
        </a:p>
      </dgm:t>
    </dgm:pt>
    <dgm:pt modelId="{5475887E-6CB9-447C-A6A8-60CB87C43B19}">
      <dgm:prSet/>
      <dgm:spPr/>
      <dgm:t>
        <a:bodyPr/>
        <a:lstStyle/>
        <a:p>
          <a:r>
            <a:rPr lang="en-GB" baseline="0"/>
            <a:t>As did Donald et al 2005: increase in productivity explained by psychological wellbeing</a:t>
          </a:r>
          <a:endParaRPr lang="en-US"/>
        </a:p>
      </dgm:t>
    </dgm:pt>
    <dgm:pt modelId="{75BFF1F7-40AA-4EA8-AF60-0DC1DBF88838}" type="parTrans" cxnId="{EB7A470F-080F-43C1-A8FA-341AD5501EF6}">
      <dgm:prSet/>
      <dgm:spPr/>
      <dgm:t>
        <a:bodyPr/>
        <a:lstStyle/>
        <a:p>
          <a:endParaRPr lang="en-US"/>
        </a:p>
      </dgm:t>
    </dgm:pt>
    <dgm:pt modelId="{7EAA2143-1703-4BFF-AEBE-B020EF2F8B52}" type="sibTrans" cxnId="{EB7A470F-080F-43C1-A8FA-341AD5501EF6}">
      <dgm:prSet/>
      <dgm:spPr/>
      <dgm:t>
        <a:bodyPr/>
        <a:lstStyle/>
        <a:p>
          <a:endParaRPr lang="en-US"/>
        </a:p>
      </dgm:t>
    </dgm:pt>
    <dgm:pt modelId="{527EBC2B-9E29-4B8B-8869-D0382A7B287D}" type="pres">
      <dgm:prSet presAssocID="{A8788D36-E1CF-40A5-AB16-24BA2FFD26A6}" presName="root" presStyleCnt="0">
        <dgm:presLayoutVars>
          <dgm:dir/>
          <dgm:resizeHandles val="exact"/>
        </dgm:presLayoutVars>
      </dgm:prSet>
      <dgm:spPr/>
    </dgm:pt>
    <dgm:pt modelId="{604CCFC6-C991-49E7-9C34-370F49549C23}" type="pres">
      <dgm:prSet presAssocID="{7E1439F2-72D7-4B20-A4D8-FF4E3A04DB30}" presName="compNode" presStyleCnt="0"/>
      <dgm:spPr/>
    </dgm:pt>
    <dgm:pt modelId="{851BD494-7DE0-48ED-9F2A-81E8EDEDF411}" type="pres">
      <dgm:prSet presAssocID="{7E1439F2-72D7-4B20-A4D8-FF4E3A04DB30}" presName="bgRect" presStyleLbl="bgShp" presStyleIdx="0" presStyleCnt="4"/>
      <dgm:spPr/>
    </dgm:pt>
    <dgm:pt modelId="{3E7FC1A1-82E0-4BF4-9DC6-F9068734DB7E}" type="pres">
      <dgm:prSet presAssocID="{7E1439F2-72D7-4B20-A4D8-FF4E3A04DB3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al"/>
        </a:ext>
      </dgm:extLst>
    </dgm:pt>
    <dgm:pt modelId="{F6BC92F5-F18B-4FB3-8FF1-D5EEF3A0DBBF}" type="pres">
      <dgm:prSet presAssocID="{7E1439F2-72D7-4B20-A4D8-FF4E3A04DB30}" presName="spaceRect" presStyleCnt="0"/>
      <dgm:spPr/>
    </dgm:pt>
    <dgm:pt modelId="{587AA30A-9F3B-4E8F-A1A6-2BB2D000C31A}" type="pres">
      <dgm:prSet presAssocID="{7E1439F2-72D7-4B20-A4D8-FF4E3A04DB30}" presName="parTx" presStyleLbl="revTx" presStyleIdx="0" presStyleCnt="4">
        <dgm:presLayoutVars>
          <dgm:chMax val="0"/>
          <dgm:chPref val="0"/>
        </dgm:presLayoutVars>
      </dgm:prSet>
      <dgm:spPr/>
    </dgm:pt>
    <dgm:pt modelId="{3E810A10-7D21-4432-A02B-CE433B265901}" type="pres">
      <dgm:prSet presAssocID="{6AF6163A-01F7-48A0-B8B6-AFA81CFC44EC}" presName="sibTrans" presStyleCnt="0"/>
      <dgm:spPr/>
    </dgm:pt>
    <dgm:pt modelId="{238C7F1E-E67F-454E-977A-AFD4AA6486E6}" type="pres">
      <dgm:prSet presAssocID="{931CC463-B3FF-4B05-AA0E-79BD0A21811E}" presName="compNode" presStyleCnt="0"/>
      <dgm:spPr/>
    </dgm:pt>
    <dgm:pt modelId="{D6EB328E-8085-436B-BC06-A28447093E46}" type="pres">
      <dgm:prSet presAssocID="{931CC463-B3FF-4B05-AA0E-79BD0A21811E}" presName="bgRect" presStyleLbl="bgShp" presStyleIdx="1" presStyleCnt="4"/>
      <dgm:spPr/>
    </dgm:pt>
    <dgm:pt modelId="{D25EB04D-C6D5-4EB1-BB43-1FC987051C82}" type="pres">
      <dgm:prSet presAssocID="{931CC463-B3FF-4B05-AA0E-79BD0A21811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C7A14C85-F78B-4FD0-8DAC-F3593DB33B50}" type="pres">
      <dgm:prSet presAssocID="{931CC463-B3FF-4B05-AA0E-79BD0A21811E}" presName="spaceRect" presStyleCnt="0"/>
      <dgm:spPr/>
    </dgm:pt>
    <dgm:pt modelId="{9B59D67B-F80E-4AFB-8C26-1FC44A84B842}" type="pres">
      <dgm:prSet presAssocID="{931CC463-B3FF-4B05-AA0E-79BD0A21811E}" presName="parTx" presStyleLbl="revTx" presStyleIdx="1" presStyleCnt="4">
        <dgm:presLayoutVars>
          <dgm:chMax val="0"/>
          <dgm:chPref val="0"/>
        </dgm:presLayoutVars>
      </dgm:prSet>
      <dgm:spPr/>
    </dgm:pt>
    <dgm:pt modelId="{24FB5258-DB82-40DB-B764-AA8BDD81FCD8}" type="pres">
      <dgm:prSet presAssocID="{9E988575-55D6-400B-95E8-DC828B2E01F2}" presName="sibTrans" presStyleCnt="0"/>
      <dgm:spPr/>
    </dgm:pt>
    <dgm:pt modelId="{1B39ACE9-23F1-42EF-9729-E2E5BE6ABDE0}" type="pres">
      <dgm:prSet presAssocID="{A122A574-68F4-4DFC-9F00-16F24E56CDD3}" presName="compNode" presStyleCnt="0"/>
      <dgm:spPr/>
    </dgm:pt>
    <dgm:pt modelId="{D4B05F6E-014D-40A5-B515-48F1F16536B7}" type="pres">
      <dgm:prSet presAssocID="{A122A574-68F4-4DFC-9F00-16F24E56CDD3}" presName="bgRect" presStyleLbl="bgShp" presStyleIdx="2" presStyleCnt="4"/>
      <dgm:spPr/>
    </dgm:pt>
    <dgm:pt modelId="{9E24204B-B262-495F-852E-EE81876C7CA5}" type="pres">
      <dgm:prSet presAssocID="{A122A574-68F4-4DFC-9F00-16F24E56CDD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7049C9DA-3DA1-46A9-8A30-C5392C93AA31}" type="pres">
      <dgm:prSet presAssocID="{A122A574-68F4-4DFC-9F00-16F24E56CDD3}" presName="spaceRect" presStyleCnt="0"/>
      <dgm:spPr/>
    </dgm:pt>
    <dgm:pt modelId="{FA3C267E-3994-46CB-89C3-5B7E9DF8EE22}" type="pres">
      <dgm:prSet presAssocID="{A122A574-68F4-4DFC-9F00-16F24E56CDD3}" presName="parTx" presStyleLbl="revTx" presStyleIdx="2" presStyleCnt="4">
        <dgm:presLayoutVars>
          <dgm:chMax val="0"/>
          <dgm:chPref val="0"/>
        </dgm:presLayoutVars>
      </dgm:prSet>
      <dgm:spPr/>
    </dgm:pt>
    <dgm:pt modelId="{BED66D43-2AD4-4CB7-A8BE-0DF248D9098D}" type="pres">
      <dgm:prSet presAssocID="{53462FC6-EFF6-4311-A16F-FDD26F8C19B4}" presName="sibTrans" presStyleCnt="0"/>
      <dgm:spPr/>
    </dgm:pt>
    <dgm:pt modelId="{6041D8D3-7661-46A8-ADFD-82B7BD32F80E}" type="pres">
      <dgm:prSet presAssocID="{5475887E-6CB9-447C-A6A8-60CB87C43B19}" presName="compNode" presStyleCnt="0"/>
      <dgm:spPr/>
    </dgm:pt>
    <dgm:pt modelId="{FCD9387C-BC36-4447-ADDD-60A31577844C}" type="pres">
      <dgm:prSet presAssocID="{5475887E-6CB9-447C-A6A8-60CB87C43B19}" presName="bgRect" presStyleLbl="bgShp" presStyleIdx="3" presStyleCnt="4"/>
      <dgm:spPr/>
    </dgm:pt>
    <dgm:pt modelId="{04F53322-91D6-43B6-91FD-021243D666AB}" type="pres">
      <dgm:prSet presAssocID="{5475887E-6CB9-447C-A6A8-60CB87C43B1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5BF21979-8C6E-4B3E-86DA-8EAE5F71483A}" type="pres">
      <dgm:prSet presAssocID="{5475887E-6CB9-447C-A6A8-60CB87C43B19}" presName="spaceRect" presStyleCnt="0"/>
      <dgm:spPr/>
    </dgm:pt>
    <dgm:pt modelId="{7E8383FA-AB3C-4571-BC38-41D94830C40A}" type="pres">
      <dgm:prSet presAssocID="{5475887E-6CB9-447C-A6A8-60CB87C43B19}" presName="parTx" presStyleLbl="revTx" presStyleIdx="3" presStyleCnt="4">
        <dgm:presLayoutVars>
          <dgm:chMax val="0"/>
          <dgm:chPref val="0"/>
        </dgm:presLayoutVars>
      </dgm:prSet>
      <dgm:spPr/>
    </dgm:pt>
  </dgm:ptLst>
  <dgm:cxnLst>
    <dgm:cxn modelId="{7DF5CB07-306C-42AD-908E-85F67A194347}" type="presOf" srcId="{5475887E-6CB9-447C-A6A8-60CB87C43B19}" destId="{7E8383FA-AB3C-4571-BC38-41D94830C40A}" srcOrd="0" destOrd="0" presId="urn:microsoft.com/office/officeart/2018/2/layout/IconVerticalSolidList"/>
    <dgm:cxn modelId="{6E8CDD0B-CC98-49F9-9128-6C4958DB4DE9}" type="presOf" srcId="{931CC463-B3FF-4B05-AA0E-79BD0A21811E}" destId="{9B59D67B-F80E-4AFB-8C26-1FC44A84B842}" srcOrd="0" destOrd="0" presId="urn:microsoft.com/office/officeart/2018/2/layout/IconVerticalSolidList"/>
    <dgm:cxn modelId="{EB7A470F-080F-43C1-A8FA-341AD5501EF6}" srcId="{A8788D36-E1CF-40A5-AB16-24BA2FFD26A6}" destId="{5475887E-6CB9-447C-A6A8-60CB87C43B19}" srcOrd="3" destOrd="0" parTransId="{75BFF1F7-40AA-4EA8-AF60-0DC1DBF88838}" sibTransId="{7EAA2143-1703-4BFF-AEBE-B020EF2F8B52}"/>
    <dgm:cxn modelId="{056EAE15-4429-43FF-BAEA-D7BA5F5B7318}" type="presOf" srcId="{A8788D36-E1CF-40A5-AB16-24BA2FFD26A6}" destId="{527EBC2B-9E29-4B8B-8869-D0382A7B287D}" srcOrd="0" destOrd="0" presId="urn:microsoft.com/office/officeart/2018/2/layout/IconVerticalSolidList"/>
    <dgm:cxn modelId="{B9026321-092C-498D-A851-2330B3ECFFBF}" srcId="{A8788D36-E1CF-40A5-AB16-24BA2FFD26A6}" destId="{931CC463-B3FF-4B05-AA0E-79BD0A21811E}" srcOrd="1" destOrd="0" parTransId="{E6A85E3E-7E6D-4762-B41C-C0A509B7FCF4}" sibTransId="{9E988575-55D6-400B-95E8-DC828B2E01F2}"/>
    <dgm:cxn modelId="{19D83831-7354-4220-85AF-FF68C73717AE}" type="presOf" srcId="{A122A574-68F4-4DFC-9F00-16F24E56CDD3}" destId="{FA3C267E-3994-46CB-89C3-5B7E9DF8EE22}" srcOrd="0" destOrd="0" presId="urn:microsoft.com/office/officeart/2018/2/layout/IconVerticalSolidList"/>
    <dgm:cxn modelId="{7951D661-3463-4E21-B147-FFD5A598B72D}" srcId="{A8788D36-E1CF-40A5-AB16-24BA2FFD26A6}" destId="{A122A574-68F4-4DFC-9F00-16F24E56CDD3}" srcOrd="2" destOrd="0" parTransId="{6F128C72-44B4-4648-9449-94381ACEFE76}" sibTransId="{53462FC6-EFF6-4311-A16F-FDD26F8C19B4}"/>
    <dgm:cxn modelId="{C5175B54-5765-4134-AEF5-D46845D3C1CD}" srcId="{A8788D36-E1CF-40A5-AB16-24BA2FFD26A6}" destId="{7E1439F2-72D7-4B20-A4D8-FF4E3A04DB30}" srcOrd="0" destOrd="0" parTransId="{43A58289-0E2E-4D0E-96A5-218D6B0299DC}" sibTransId="{6AF6163A-01F7-48A0-B8B6-AFA81CFC44EC}"/>
    <dgm:cxn modelId="{DF36B1ED-F0F4-4F5A-A79C-C630F65B7126}" type="presOf" srcId="{7E1439F2-72D7-4B20-A4D8-FF4E3A04DB30}" destId="{587AA30A-9F3B-4E8F-A1A6-2BB2D000C31A}" srcOrd="0" destOrd="0" presId="urn:microsoft.com/office/officeart/2018/2/layout/IconVerticalSolidList"/>
    <dgm:cxn modelId="{2ECF0D69-0352-4BF3-AAD1-441DBF57B85A}" type="presParOf" srcId="{527EBC2B-9E29-4B8B-8869-D0382A7B287D}" destId="{604CCFC6-C991-49E7-9C34-370F49549C23}" srcOrd="0" destOrd="0" presId="urn:microsoft.com/office/officeart/2018/2/layout/IconVerticalSolidList"/>
    <dgm:cxn modelId="{C8A89B0B-AA27-4F5F-8773-63A6305810F4}" type="presParOf" srcId="{604CCFC6-C991-49E7-9C34-370F49549C23}" destId="{851BD494-7DE0-48ED-9F2A-81E8EDEDF411}" srcOrd="0" destOrd="0" presId="urn:microsoft.com/office/officeart/2018/2/layout/IconVerticalSolidList"/>
    <dgm:cxn modelId="{DFE2C338-BAA7-4D4D-B1CA-9CB5792BF093}" type="presParOf" srcId="{604CCFC6-C991-49E7-9C34-370F49549C23}" destId="{3E7FC1A1-82E0-4BF4-9DC6-F9068734DB7E}" srcOrd="1" destOrd="0" presId="urn:microsoft.com/office/officeart/2018/2/layout/IconVerticalSolidList"/>
    <dgm:cxn modelId="{DEBB16E7-29F1-41EF-9955-995C37171CF5}" type="presParOf" srcId="{604CCFC6-C991-49E7-9C34-370F49549C23}" destId="{F6BC92F5-F18B-4FB3-8FF1-D5EEF3A0DBBF}" srcOrd="2" destOrd="0" presId="urn:microsoft.com/office/officeart/2018/2/layout/IconVerticalSolidList"/>
    <dgm:cxn modelId="{DA175ED0-397A-408F-A6A3-5BB423FEFF7C}" type="presParOf" srcId="{604CCFC6-C991-49E7-9C34-370F49549C23}" destId="{587AA30A-9F3B-4E8F-A1A6-2BB2D000C31A}" srcOrd="3" destOrd="0" presId="urn:microsoft.com/office/officeart/2018/2/layout/IconVerticalSolidList"/>
    <dgm:cxn modelId="{BAB6335C-1A3E-4824-A0B0-781C7BBCBCE1}" type="presParOf" srcId="{527EBC2B-9E29-4B8B-8869-D0382A7B287D}" destId="{3E810A10-7D21-4432-A02B-CE433B265901}" srcOrd="1" destOrd="0" presId="urn:microsoft.com/office/officeart/2018/2/layout/IconVerticalSolidList"/>
    <dgm:cxn modelId="{13F15621-7E06-4F16-98C3-5A18F2BA49D4}" type="presParOf" srcId="{527EBC2B-9E29-4B8B-8869-D0382A7B287D}" destId="{238C7F1E-E67F-454E-977A-AFD4AA6486E6}" srcOrd="2" destOrd="0" presId="urn:microsoft.com/office/officeart/2018/2/layout/IconVerticalSolidList"/>
    <dgm:cxn modelId="{9ED66AB1-38A0-4EE8-AAF7-24B8AE2B49AF}" type="presParOf" srcId="{238C7F1E-E67F-454E-977A-AFD4AA6486E6}" destId="{D6EB328E-8085-436B-BC06-A28447093E46}" srcOrd="0" destOrd="0" presId="urn:microsoft.com/office/officeart/2018/2/layout/IconVerticalSolidList"/>
    <dgm:cxn modelId="{2AFBE82D-C69B-45BA-847F-E759661A3FD1}" type="presParOf" srcId="{238C7F1E-E67F-454E-977A-AFD4AA6486E6}" destId="{D25EB04D-C6D5-4EB1-BB43-1FC987051C82}" srcOrd="1" destOrd="0" presId="urn:microsoft.com/office/officeart/2018/2/layout/IconVerticalSolidList"/>
    <dgm:cxn modelId="{DD6BE147-1DDD-4A59-951D-6CA878000744}" type="presParOf" srcId="{238C7F1E-E67F-454E-977A-AFD4AA6486E6}" destId="{C7A14C85-F78B-4FD0-8DAC-F3593DB33B50}" srcOrd="2" destOrd="0" presId="urn:microsoft.com/office/officeart/2018/2/layout/IconVerticalSolidList"/>
    <dgm:cxn modelId="{D8B60322-0CBF-4CD0-8931-C3E2F98FE23E}" type="presParOf" srcId="{238C7F1E-E67F-454E-977A-AFD4AA6486E6}" destId="{9B59D67B-F80E-4AFB-8C26-1FC44A84B842}" srcOrd="3" destOrd="0" presId="urn:microsoft.com/office/officeart/2018/2/layout/IconVerticalSolidList"/>
    <dgm:cxn modelId="{C2EAEBD5-0A0D-4A62-AD1E-CED59D2EB5A5}" type="presParOf" srcId="{527EBC2B-9E29-4B8B-8869-D0382A7B287D}" destId="{24FB5258-DB82-40DB-B764-AA8BDD81FCD8}" srcOrd="3" destOrd="0" presId="urn:microsoft.com/office/officeart/2018/2/layout/IconVerticalSolidList"/>
    <dgm:cxn modelId="{454CCF50-BD88-4009-AD8A-378CFF36FE41}" type="presParOf" srcId="{527EBC2B-9E29-4B8B-8869-D0382A7B287D}" destId="{1B39ACE9-23F1-42EF-9729-E2E5BE6ABDE0}" srcOrd="4" destOrd="0" presId="urn:microsoft.com/office/officeart/2018/2/layout/IconVerticalSolidList"/>
    <dgm:cxn modelId="{B9979AD9-EE01-4839-9D48-C9B6F2A78CD2}" type="presParOf" srcId="{1B39ACE9-23F1-42EF-9729-E2E5BE6ABDE0}" destId="{D4B05F6E-014D-40A5-B515-48F1F16536B7}" srcOrd="0" destOrd="0" presId="urn:microsoft.com/office/officeart/2018/2/layout/IconVerticalSolidList"/>
    <dgm:cxn modelId="{53E1DC8A-82B4-4E0D-BC0C-A980F494A60B}" type="presParOf" srcId="{1B39ACE9-23F1-42EF-9729-E2E5BE6ABDE0}" destId="{9E24204B-B262-495F-852E-EE81876C7CA5}" srcOrd="1" destOrd="0" presId="urn:microsoft.com/office/officeart/2018/2/layout/IconVerticalSolidList"/>
    <dgm:cxn modelId="{7F5BB768-37C0-4FAA-AC3F-ADBA8E35C01B}" type="presParOf" srcId="{1B39ACE9-23F1-42EF-9729-E2E5BE6ABDE0}" destId="{7049C9DA-3DA1-46A9-8A30-C5392C93AA31}" srcOrd="2" destOrd="0" presId="urn:microsoft.com/office/officeart/2018/2/layout/IconVerticalSolidList"/>
    <dgm:cxn modelId="{1175AE62-6028-4D0D-A9FA-57D10088AA68}" type="presParOf" srcId="{1B39ACE9-23F1-42EF-9729-E2E5BE6ABDE0}" destId="{FA3C267E-3994-46CB-89C3-5B7E9DF8EE22}" srcOrd="3" destOrd="0" presId="urn:microsoft.com/office/officeart/2018/2/layout/IconVerticalSolidList"/>
    <dgm:cxn modelId="{B65D0AFE-BB00-4A80-96D3-9550FCFFA9DE}" type="presParOf" srcId="{527EBC2B-9E29-4B8B-8869-D0382A7B287D}" destId="{BED66D43-2AD4-4CB7-A8BE-0DF248D9098D}" srcOrd="5" destOrd="0" presId="urn:microsoft.com/office/officeart/2018/2/layout/IconVerticalSolidList"/>
    <dgm:cxn modelId="{0380AE96-1A42-4D94-9F51-FC1B2226A14F}" type="presParOf" srcId="{527EBC2B-9E29-4B8B-8869-D0382A7B287D}" destId="{6041D8D3-7661-46A8-ADFD-82B7BD32F80E}" srcOrd="6" destOrd="0" presId="urn:microsoft.com/office/officeart/2018/2/layout/IconVerticalSolidList"/>
    <dgm:cxn modelId="{F1AE57D9-9CEC-4593-A028-1394627552B4}" type="presParOf" srcId="{6041D8D3-7661-46A8-ADFD-82B7BD32F80E}" destId="{FCD9387C-BC36-4447-ADDD-60A31577844C}" srcOrd="0" destOrd="0" presId="urn:microsoft.com/office/officeart/2018/2/layout/IconVerticalSolidList"/>
    <dgm:cxn modelId="{84FD77BB-A913-45BC-A241-0F650FD13BC7}" type="presParOf" srcId="{6041D8D3-7661-46A8-ADFD-82B7BD32F80E}" destId="{04F53322-91D6-43B6-91FD-021243D666AB}" srcOrd="1" destOrd="0" presId="urn:microsoft.com/office/officeart/2018/2/layout/IconVerticalSolidList"/>
    <dgm:cxn modelId="{C289C9E6-9E66-4667-AE59-57F7552779AB}" type="presParOf" srcId="{6041D8D3-7661-46A8-ADFD-82B7BD32F80E}" destId="{5BF21979-8C6E-4B3E-86DA-8EAE5F71483A}" srcOrd="2" destOrd="0" presId="urn:microsoft.com/office/officeart/2018/2/layout/IconVerticalSolidList"/>
    <dgm:cxn modelId="{A7C8168B-CAA3-45BE-867B-122E6D55F648}" type="presParOf" srcId="{6041D8D3-7661-46A8-ADFD-82B7BD32F80E}" destId="{7E8383FA-AB3C-4571-BC38-41D94830C40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695712C-99BD-4B12-B0E4-8438060D127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AC7997C-85F5-40CF-9D09-5D5E754F613A}">
      <dgm:prSet/>
      <dgm:spPr/>
      <dgm:t>
        <a:bodyPr/>
        <a:lstStyle/>
        <a:p>
          <a:r>
            <a:rPr lang="en-GB"/>
            <a:t>Plenty of business reasons for monitoring employees: health and safety, protect stock, safeguarding</a:t>
          </a:r>
          <a:endParaRPr lang="en-US"/>
        </a:p>
      </dgm:t>
    </dgm:pt>
    <dgm:pt modelId="{D1C29682-2F00-4A15-B0AD-D209771982C3}" type="parTrans" cxnId="{BA1A6BA0-2DA0-471A-9BD0-890E10FEFCD1}">
      <dgm:prSet/>
      <dgm:spPr/>
      <dgm:t>
        <a:bodyPr/>
        <a:lstStyle/>
        <a:p>
          <a:endParaRPr lang="en-US"/>
        </a:p>
      </dgm:t>
    </dgm:pt>
    <dgm:pt modelId="{03B2A268-FDF1-4B47-A400-418AE6AC8904}" type="sibTrans" cxnId="{BA1A6BA0-2DA0-471A-9BD0-890E10FEFCD1}">
      <dgm:prSet/>
      <dgm:spPr/>
      <dgm:t>
        <a:bodyPr/>
        <a:lstStyle/>
        <a:p>
          <a:endParaRPr lang="en-US"/>
        </a:p>
      </dgm:t>
    </dgm:pt>
    <dgm:pt modelId="{09821130-0103-41C0-A39E-397992DE4F60}">
      <dgm:prSet/>
      <dgm:spPr/>
      <dgm:t>
        <a:bodyPr/>
        <a:lstStyle/>
        <a:p>
          <a:r>
            <a:rPr lang="en-GB"/>
            <a:t>Employees are also entitled to privacy; they must be told that they are being monitored and why</a:t>
          </a:r>
          <a:endParaRPr lang="en-US"/>
        </a:p>
      </dgm:t>
    </dgm:pt>
    <dgm:pt modelId="{24D6E5B0-68FD-4339-A926-37E641257089}" type="parTrans" cxnId="{323D02CF-D8FA-4A80-9C1E-4419BA133500}">
      <dgm:prSet/>
      <dgm:spPr/>
      <dgm:t>
        <a:bodyPr/>
        <a:lstStyle/>
        <a:p>
          <a:endParaRPr lang="en-US"/>
        </a:p>
      </dgm:t>
    </dgm:pt>
    <dgm:pt modelId="{BF4F2B06-EF9D-4007-AC50-1ECD1986FEDD}" type="sibTrans" cxnId="{323D02CF-D8FA-4A80-9C1E-4419BA133500}">
      <dgm:prSet/>
      <dgm:spPr/>
      <dgm:t>
        <a:bodyPr/>
        <a:lstStyle/>
        <a:p>
          <a:endParaRPr lang="en-US"/>
        </a:p>
      </dgm:t>
    </dgm:pt>
    <dgm:pt modelId="{87817F62-EAE3-4FA4-93DA-41F32A356ACE}">
      <dgm:prSet/>
      <dgm:spPr/>
      <dgm:t>
        <a:bodyPr/>
        <a:lstStyle/>
        <a:p>
          <a:r>
            <a:rPr lang="en-GB"/>
            <a:t>Other benefits to data collection and use it appropriately and ethically</a:t>
          </a:r>
          <a:endParaRPr lang="en-US"/>
        </a:p>
      </dgm:t>
    </dgm:pt>
    <dgm:pt modelId="{1A7702B8-A3D2-40C9-BAB3-DBEF28D89E19}" type="parTrans" cxnId="{82E00059-BB5F-470F-B552-8C51C70F8DF4}">
      <dgm:prSet/>
      <dgm:spPr/>
      <dgm:t>
        <a:bodyPr/>
        <a:lstStyle/>
        <a:p>
          <a:endParaRPr lang="en-US"/>
        </a:p>
      </dgm:t>
    </dgm:pt>
    <dgm:pt modelId="{32C2BDD8-C38E-483D-B8F7-5878834F01DB}" type="sibTrans" cxnId="{82E00059-BB5F-470F-B552-8C51C70F8DF4}">
      <dgm:prSet/>
      <dgm:spPr/>
      <dgm:t>
        <a:bodyPr/>
        <a:lstStyle/>
        <a:p>
          <a:endParaRPr lang="en-US"/>
        </a:p>
      </dgm:t>
    </dgm:pt>
    <dgm:pt modelId="{6B56E3A7-7CD9-487E-BD37-8BB706D09216}">
      <dgm:prSet/>
      <dgm:spPr/>
      <dgm:t>
        <a:bodyPr/>
        <a:lstStyle/>
        <a:p>
          <a:r>
            <a:rPr lang="en-GB"/>
            <a:t>56% of employees believe it likely they are being monitored at work</a:t>
          </a:r>
          <a:endParaRPr lang="en-US"/>
        </a:p>
      </dgm:t>
    </dgm:pt>
    <dgm:pt modelId="{ABD63DBA-630D-4029-87E5-7BA4D5DDC879}" type="parTrans" cxnId="{FD5E4621-4ECC-4DF7-8AB6-48837238A47D}">
      <dgm:prSet/>
      <dgm:spPr/>
      <dgm:t>
        <a:bodyPr/>
        <a:lstStyle/>
        <a:p>
          <a:endParaRPr lang="en-US"/>
        </a:p>
      </dgm:t>
    </dgm:pt>
    <dgm:pt modelId="{54DCAD0A-10E1-4888-BC33-C0D1A6714504}" type="sibTrans" cxnId="{FD5E4621-4ECC-4DF7-8AB6-48837238A47D}">
      <dgm:prSet/>
      <dgm:spPr/>
      <dgm:t>
        <a:bodyPr/>
        <a:lstStyle/>
        <a:p>
          <a:endParaRPr lang="en-US"/>
        </a:p>
      </dgm:t>
    </dgm:pt>
    <dgm:pt modelId="{687BECA3-24AA-40A7-97AA-FB1E6CB50456}">
      <dgm:prSet/>
      <dgm:spPr/>
      <dgm:t>
        <a:bodyPr/>
        <a:lstStyle/>
        <a:p>
          <a:r>
            <a:rPr lang="en-GB"/>
            <a:t>CIPD research: HR least likely to be involved in discussions about workplace implementation of AI and automation. Will this be the same for surveillance?</a:t>
          </a:r>
          <a:endParaRPr lang="en-US"/>
        </a:p>
      </dgm:t>
    </dgm:pt>
    <dgm:pt modelId="{173D44A3-C4DD-45DA-9679-1A89F8D775D0}" type="parTrans" cxnId="{E513FC85-EA71-4843-8B8D-C3FF939BC739}">
      <dgm:prSet/>
      <dgm:spPr/>
      <dgm:t>
        <a:bodyPr/>
        <a:lstStyle/>
        <a:p>
          <a:endParaRPr lang="en-US"/>
        </a:p>
      </dgm:t>
    </dgm:pt>
    <dgm:pt modelId="{F80F6B0A-F6A1-46C0-A16F-FBB7FFCB3411}" type="sibTrans" cxnId="{E513FC85-EA71-4843-8B8D-C3FF939BC739}">
      <dgm:prSet/>
      <dgm:spPr/>
      <dgm:t>
        <a:bodyPr/>
        <a:lstStyle/>
        <a:p>
          <a:endParaRPr lang="en-US"/>
        </a:p>
      </dgm:t>
    </dgm:pt>
    <dgm:pt modelId="{93586653-AEDF-4C2C-82FE-4E81207E59A9}" type="pres">
      <dgm:prSet presAssocID="{8695712C-99BD-4B12-B0E4-8438060D127B}" presName="root" presStyleCnt="0">
        <dgm:presLayoutVars>
          <dgm:dir/>
          <dgm:resizeHandles val="exact"/>
        </dgm:presLayoutVars>
      </dgm:prSet>
      <dgm:spPr/>
    </dgm:pt>
    <dgm:pt modelId="{E62CD4ED-FA97-4D4B-9FD5-DAB53B4BB2D5}" type="pres">
      <dgm:prSet presAssocID="{8AC7997C-85F5-40CF-9D09-5D5E754F613A}" presName="compNode" presStyleCnt="0"/>
      <dgm:spPr/>
    </dgm:pt>
    <dgm:pt modelId="{BAD5F6D9-8C09-41BF-B854-B9089233A06E}" type="pres">
      <dgm:prSet presAssocID="{8AC7997C-85F5-40CF-9D09-5D5E754F613A}" presName="bgRect" presStyleLbl="bgShp" presStyleIdx="0" presStyleCnt="5"/>
      <dgm:spPr/>
    </dgm:pt>
    <dgm:pt modelId="{2FA26F61-2862-45F3-A847-0589088D885A}" type="pres">
      <dgm:prSet presAssocID="{8AC7997C-85F5-40CF-9D09-5D5E754F613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struction Worker"/>
        </a:ext>
      </dgm:extLst>
    </dgm:pt>
    <dgm:pt modelId="{2517A51B-AAD3-4161-9D7F-7CD80CA01657}" type="pres">
      <dgm:prSet presAssocID="{8AC7997C-85F5-40CF-9D09-5D5E754F613A}" presName="spaceRect" presStyleCnt="0"/>
      <dgm:spPr/>
    </dgm:pt>
    <dgm:pt modelId="{653D59C6-D3C4-4DC7-8378-C5675ACAFF69}" type="pres">
      <dgm:prSet presAssocID="{8AC7997C-85F5-40CF-9D09-5D5E754F613A}" presName="parTx" presStyleLbl="revTx" presStyleIdx="0" presStyleCnt="5">
        <dgm:presLayoutVars>
          <dgm:chMax val="0"/>
          <dgm:chPref val="0"/>
        </dgm:presLayoutVars>
      </dgm:prSet>
      <dgm:spPr/>
    </dgm:pt>
    <dgm:pt modelId="{7C513361-8D9D-43D3-952F-B222818092E9}" type="pres">
      <dgm:prSet presAssocID="{03B2A268-FDF1-4B47-A400-418AE6AC8904}" presName="sibTrans" presStyleCnt="0"/>
      <dgm:spPr/>
    </dgm:pt>
    <dgm:pt modelId="{523FCF03-964A-4A1E-A59C-9CA944E9A6EB}" type="pres">
      <dgm:prSet presAssocID="{09821130-0103-41C0-A39E-397992DE4F60}" presName="compNode" presStyleCnt="0"/>
      <dgm:spPr/>
    </dgm:pt>
    <dgm:pt modelId="{ED3B44D1-F177-41B9-835A-A0D2BD9E3E6D}" type="pres">
      <dgm:prSet presAssocID="{09821130-0103-41C0-A39E-397992DE4F60}" presName="bgRect" presStyleLbl="bgShp" presStyleIdx="1" presStyleCnt="5"/>
      <dgm:spPr/>
    </dgm:pt>
    <dgm:pt modelId="{9DBC5E95-7847-4A39-9717-4F044ADD8C58}" type="pres">
      <dgm:prSet presAssocID="{09821130-0103-41C0-A39E-397992DE4F6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B060CB34-0266-4546-BA5C-860A6FDDF6B2}" type="pres">
      <dgm:prSet presAssocID="{09821130-0103-41C0-A39E-397992DE4F60}" presName="spaceRect" presStyleCnt="0"/>
      <dgm:spPr/>
    </dgm:pt>
    <dgm:pt modelId="{E6AEB703-C5A1-4C69-9658-5A7C23E02A11}" type="pres">
      <dgm:prSet presAssocID="{09821130-0103-41C0-A39E-397992DE4F60}" presName="parTx" presStyleLbl="revTx" presStyleIdx="1" presStyleCnt="5">
        <dgm:presLayoutVars>
          <dgm:chMax val="0"/>
          <dgm:chPref val="0"/>
        </dgm:presLayoutVars>
      </dgm:prSet>
      <dgm:spPr/>
    </dgm:pt>
    <dgm:pt modelId="{6B2214E2-CC16-4966-AA63-603668ABA72F}" type="pres">
      <dgm:prSet presAssocID="{BF4F2B06-EF9D-4007-AC50-1ECD1986FEDD}" presName="sibTrans" presStyleCnt="0"/>
      <dgm:spPr/>
    </dgm:pt>
    <dgm:pt modelId="{8C27548D-5D7D-4305-BA94-272A1CAA2B27}" type="pres">
      <dgm:prSet presAssocID="{87817F62-EAE3-4FA4-93DA-41F32A356ACE}" presName="compNode" presStyleCnt="0"/>
      <dgm:spPr/>
    </dgm:pt>
    <dgm:pt modelId="{842C2488-26F2-49A3-BCC7-BCCF3068B1CC}" type="pres">
      <dgm:prSet presAssocID="{87817F62-EAE3-4FA4-93DA-41F32A356ACE}" presName="bgRect" presStyleLbl="bgShp" presStyleIdx="2" presStyleCnt="5"/>
      <dgm:spPr/>
    </dgm:pt>
    <dgm:pt modelId="{36704C5E-D46A-4771-8F8C-B8EDC3121BA5}" type="pres">
      <dgm:prSet presAssocID="{87817F62-EAE3-4FA4-93DA-41F32A356AC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500DC584-4F23-4853-9CB6-C81C04F54C3A}" type="pres">
      <dgm:prSet presAssocID="{87817F62-EAE3-4FA4-93DA-41F32A356ACE}" presName="spaceRect" presStyleCnt="0"/>
      <dgm:spPr/>
    </dgm:pt>
    <dgm:pt modelId="{477ABB56-004A-481B-9847-D6D88957ADE6}" type="pres">
      <dgm:prSet presAssocID="{87817F62-EAE3-4FA4-93DA-41F32A356ACE}" presName="parTx" presStyleLbl="revTx" presStyleIdx="2" presStyleCnt="5">
        <dgm:presLayoutVars>
          <dgm:chMax val="0"/>
          <dgm:chPref val="0"/>
        </dgm:presLayoutVars>
      </dgm:prSet>
      <dgm:spPr/>
    </dgm:pt>
    <dgm:pt modelId="{F43B3DF8-AB31-437D-87C5-E0B3F0323A24}" type="pres">
      <dgm:prSet presAssocID="{32C2BDD8-C38E-483D-B8F7-5878834F01DB}" presName="sibTrans" presStyleCnt="0"/>
      <dgm:spPr/>
    </dgm:pt>
    <dgm:pt modelId="{FDB23539-C781-4C5D-90A3-5401A5EE735D}" type="pres">
      <dgm:prSet presAssocID="{6B56E3A7-7CD9-487E-BD37-8BB706D09216}" presName="compNode" presStyleCnt="0"/>
      <dgm:spPr/>
    </dgm:pt>
    <dgm:pt modelId="{3C9246CB-BA5C-4762-9712-2AC4E91DF19D}" type="pres">
      <dgm:prSet presAssocID="{6B56E3A7-7CD9-487E-BD37-8BB706D09216}" presName="bgRect" presStyleLbl="bgShp" presStyleIdx="3" presStyleCnt="5"/>
      <dgm:spPr/>
    </dgm:pt>
    <dgm:pt modelId="{2EA6E763-CEF6-4CBF-BCC2-A12130B3620B}" type="pres">
      <dgm:prSet presAssocID="{6B56E3A7-7CD9-487E-BD37-8BB706D0921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92A25034-680A-4CA5-AF3C-C3BBAFF0424C}" type="pres">
      <dgm:prSet presAssocID="{6B56E3A7-7CD9-487E-BD37-8BB706D09216}" presName="spaceRect" presStyleCnt="0"/>
      <dgm:spPr/>
    </dgm:pt>
    <dgm:pt modelId="{40982E65-DE2A-4B83-B407-CEFCF5F36747}" type="pres">
      <dgm:prSet presAssocID="{6B56E3A7-7CD9-487E-BD37-8BB706D09216}" presName="parTx" presStyleLbl="revTx" presStyleIdx="3" presStyleCnt="5">
        <dgm:presLayoutVars>
          <dgm:chMax val="0"/>
          <dgm:chPref val="0"/>
        </dgm:presLayoutVars>
      </dgm:prSet>
      <dgm:spPr/>
    </dgm:pt>
    <dgm:pt modelId="{56CA15A0-FF28-473F-8DFF-0ADCBC58FC50}" type="pres">
      <dgm:prSet presAssocID="{54DCAD0A-10E1-4888-BC33-C0D1A6714504}" presName="sibTrans" presStyleCnt="0"/>
      <dgm:spPr/>
    </dgm:pt>
    <dgm:pt modelId="{1A3FFEE0-2574-44A3-8EBA-AC2FFA4B6851}" type="pres">
      <dgm:prSet presAssocID="{687BECA3-24AA-40A7-97AA-FB1E6CB50456}" presName="compNode" presStyleCnt="0"/>
      <dgm:spPr/>
    </dgm:pt>
    <dgm:pt modelId="{8224304D-A5E9-41B5-A11D-F3C0DDC7DA7F}" type="pres">
      <dgm:prSet presAssocID="{687BECA3-24AA-40A7-97AA-FB1E6CB50456}" presName="bgRect" presStyleLbl="bgShp" presStyleIdx="4" presStyleCnt="5"/>
      <dgm:spPr/>
    </dgm:pt>
    <dgm:pt modelId="{EEF3A1C0-3175-4FBB-8F1D-4CDECC3DEE56}" type="pres">
      <dgm:prSet presAssocID="{687BECA3-24AA-40A7-97AA-FB1E6CB5045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obot"/>
        </a:ext>
      </dgm:extLst>
    </dgm:pt>
    <dgm:pt modelId="{213B23F5-3562-42A1-A256-8FA60D636C90}" type="pres">
      <dgm:prSet presAssocID="{687BECA3-24AA-40A7-97AA-FB1E6CB50456}" presName="spaceRect" presStyleCnt="0"/>
      <dgm:spPr/>
    </dgm:pt>
    <dgm:pt modelId="{3F604374-7587-47AF-AAB9-9A89A4B9694A}" type="pres">
      <dgm:prSet presAssocID="{687BECA3-24AA-40A7-97AA-FB1E6CB50456}" presName="parTx" presStyleLbl="revTx" presStyleIdx="4" presStyleCnt="5">
        <dgm:presLayoutVars>
          <dgm:chMax val="0"/>
          <dgm:chPref val="0"/>
        </dgm:presLayoutVars>
      </dgm:prSet>
      <dgm:spPr/>
    </dgm:pt>
  </dgm:ptLst>
  <dgm:cxnLst>
    <dgm:cxn modelId="{8E78A302-F383-463F-8863-72A698EEAB77}" type="presOf" srcId="{6B56E3A7-7CD9-487E-BD37-8BB706D09216}" destId="{40982E65-DE2A-4B83-B407-CEFCF5F36747}" srcOrd="0" destOrd="0" presId="urn:microsoft.com/office/officeart/2018/2/layout/IconVerticalSolidList"/>
    <dgm:cxn modelId="{2930FB0F-64DD-42CD-8B31-470CA2AFD2D2}" type="presOf" srcId="{87817F62-EAE3-4FA4-93DA-41F32A356ACE}" destId="{477ABB56-004A-481B-9847-D6D88957ADE6}" srcOrd="0" destOrd="0" presId="urn:microsoft.com/office/officeart/2018/2/layout/IconVerticalSolidList"/>
    <dgm:cxn modelId="{FD5E4621-4ECC-4DF7-8AB6-48837238A47D}" srcId="{8695712C-99BD-4B12-B0E4-8438060D127B}" destId="{6B56E3A7-7CD9-487E-BD37-8BB706D09216}" srcOrd="3" destOrd="0" parTransId="{ABD63DBA-630D-4029-87E5-7BA4D5DDC879}" sibTransId="{54DCAD0A-10E1-4888-BC33-C0D1A6714504}"/>
    <dgm:cxn modelId="{156F2756-23EC-45DE-AF16-50279BD56EB9}" type="presOf" srcId="{09821130-0103-41C0-A39E-397992DE4F60}" destId="{E6AEB703-C5A1-4C69-9658-5A7C23E02A11}" srcOrd="0" destOrd="0" presId="urn:microsoft.com/office/officeart/2018/2/layout/IconVerticalSolidList"/>
    <dgm:cxn modelId="{82E00059-BB5F-470F-B552-8C51C70F8DF4}" srcId="{8695712C-99BD-4B12-B0E4-8438060D127B}" destId="{87817F62-EAE3-4FA4-93DA-41F32A356ACE}" srcOrd="2" destOrd="0" parTransId="{1A7702B8-A3D2-40C9-BAB3-DBEF28D89E19}" sibTransId="{32C2BDD8-C38E-483D-B8F7-5878834F01DB}"/>
    <dgm:cxn modelId="{E513FC85-EA71-4843-8B8D-C3FF939BC739}" srcId="{8695712C-99BD-4B12-B0E4-8438060D127B}" destId="{687BECA3-24AA-40A7-97AA-FB1E6CB50456}" srcOrd="4" destOrd="0" parTransId="{173D44A3-C4DD-45DA-9679-1A89F8D775D0}" sibTransId="{F80F6B0A-F6A1-46C0-A16F-FBB7FFCB3411}"/>
    <dgm:cxn modelId="{BA1A6BA0-2DA0-471A-9BD0-890E10FEFCD1}" srcId="{8695712C-99BD-4B12-B0E4-8438060D127B}" destId="{8AC7997C-85F5-40CF-9D09-5D5E754F613A}" srcOrd="0" destOrd="0" parTransId="{D1C29682-2F00-4A15-B0AD-D209771982C3}" sibTransId="{03B2A268-FDF1-4B47-A400-418AE6AC8904}"/>
    <dgm:cxn modelId="{C556E6AE-AAC8-42E6-BACF-E7CCFAA9DF4B}" type="presOf" srcId="{8AC7997C-85F5-40CF-9D09-5D5E754F613A}" destId="{653D59C6-D3C4-4DC7-8378-C5675ACAFF69}" srcOrd="0" destOrd="0" presId="urn:microsoft.com/office/officeart/2018/2/layout/IconVerticalSolidList"/>
    <dgm:cxn modelId="{2BC26ECE-FC8A-44A9-B88E-AB418E53E263}" type="presOf" srcId="{8695712C-99BD-4B12-B0E4-8438060D127B}" destId="{93586653-AEDF-4C2C-82FE-4E81207E59A9}" srcOrd="0" destOrd="0" presId="urn:microsoft.com/office/officeart/2018/2/layout/IconVerticalSolidList"/>
    <dgm:cxn modelId="{323D02CF-D8FA-4A80-9C1E-4419BA133500}" srcId="{8695712C-99BD-4B12-B0E4-8438060D127B}" destId="{09821130-0103-41C0-A39E-397992DE4F60}" srcOrd="1" destOrd="0" parTransId="{24D6E5B0-68FD-4339-A926-37E641257089}" sibTransId="{BF4F2B06-EF9D-4007-AC50-1ECD1986FEDD}"/>
    <dgm:cxn modelId="{C740D6F7-F95E-47AE-8049-E7B186EB9930}" type="presOf" srcId="{687BECA3-24AA-40A7-97AA-FB1E6CB50456}" destId="{3F604374-7587-47AF-AAB9-9A89A4B9694A}" srcOrd="0" destOrd="0" presId="urn:microsoft.com/office/officeart/2018/2/layout/IconVerticalSolidList"/>
    <dgm:cxn modelId="{1577F6F7-DD76-4DD5-A5A8-BFEB66A352F8}" type="presParOf" srcId="{93586653-AEDF-4C2C-82FE-4E81207E59A9}" destId="{E62CD4ED-FA97-4D4B-9FD5-DAB53B4BB2D5}" srcOrd="0" destOrd="0" presId="urn:microsoft.com/office/officeart/2018/2/layout/IconVerticalSolidList"/>
    <dgm:cxn modelId="{2CC146A8-BDE2-4F32-A32E-C8ABA187033E}" type="presParOf" srcId="{E62CD4ED-FA97-4D4B-9FD5-DAB53B4BB2D5}" destId="{BAD5F6D9-8C09-41BF-B854-B9089233A06E}" srcOrd="0" destOrd="0" presId="urn:microsoft.com/office/officeart/2018/2/layout/IconVerticalSolidList"/>
    <dgm:cxn modelId="{B278B063-0669-480F-9E62-CA9E9719E2E8}" type="presParOf" srcId="{E62CD4ED-FA97-4D4B-9FD5-DAB53B4BB2D5}" destId="{2FA26F61-2862-45F3-A847-0589088D885A}" srcOrd="1" destOrd="0" presId="urn:microsoft.com/office/officeart/2018/2/layout/IconVerticalSolidList"/>
    <dgm:cxn modelId="{E9861B4F-9731-43CC-9140-BBC231F4B3AA}" type="presParOf" srcId="{E62CD4ED-FA97-4D4B-9FD5-DAB53B4BB2D5}" destId="{2517A51B-AAD3-4161-9D7F-7CD80CA01657}" srcOrd="2" destOrd="0" presId="urn:microsoft.com/office/officeart/2018/2/layout/IconVerticalSolidList"/>
    <dgm:cxn modelId="{D4805731-916B-4F25-BA8C-F0FD28BD5130}" type="presParOf" srcId="{E62CD4ED-FA97-4D4B-9FD5-DAB53B4BB2D5}" destId="{653D59C6-D3C4-4DC7-8378-C5675ACAFF69}" srcOrd="3" destOrd="0" presId="urn:microsoft.com/office/officeart/2018/2/layout/IconVerticalSolidList"/>
    <dgm:cxn modelId="{ED833B21-B4E7-4FD8-8F39-95DE6C87419B}" type="presParOf" srcId="{93586653-AEDF-4C2C-82FE-4E81207E59A9}" destId="{7C513361-8D9D-43D3-952F-B222818092E9}" srcOrd="1" destOrd="0" presId="urn:microsoft.com/office/officeart/2018/2/layout/IconVerticalSolidList"/>
    <dgm:cxn modelId="{5760365D-6CD6-4A1A-A1BE-D0344F43AC65}" type="presParOf" srcId="{93586653-AEDF-4C2C-82FE-4E81207E59A9}" destId="{523FCF03-964A-4A1E-A59C-9CA944E9A6EB}" srcOrd="2" destOrd="0" presId="urn:microsoft.com/office/officeart/2018/2/layout/IconVerticalSolidList"/>
    <dgm:cxn modelId="{D0473A52-9D76-465C-993A-81B650BC9CED}" type="presParOf" srcId="{523FCF03-964A-4A1E-A59C-9CA944E9A6EB}" destId="{ED3B44D1-F177-41B9-835A-A0D2BD9E3E6D}" srcOrd="0" destOrd="0" presId="urn:microsoft.com/office/officeart/2018/2/layout/IconVerticalSolidList"/>
    <dgm:cxn modelId="{8F2C8755-66A6-4EDC-8B58-C0AF51AC490B}" type="presParOf" srcId="{523FCF03-964A-4A1E-A59C-9CA944E9A6EB}" destId="{9DBC5E95-7847-4A39-9717-4F044ADD8C58}" srcOrd="1" destOrd="0" presId="urn:microsoft.com/office/officeart/2018/2/layout/IconVerticalSolidList"/>
    <dgm:cxn modelId="{0CC9ABF3-0BF1-4935-8622-42847AEB0FB0}" type="presParOf" srcId="{523FCF03-964A-4A1E-A59C-9CA944E9A6EB}" destId="{B060CB34-0266-4546-BA5C-860A6FDDF6B2}" srcOrd="2" destOrd="0" presId="urn:microsoft.com/office/officeart/2018/2/layout/IconVerticalSolidList"/>
    <dgm:cxn modelId="{D7692959-00F6-424A-AB59-CD5402E38633}" type="presParOf" srcId="{523FCF03-964A-4A1E-A59C-9CA944E9A6EB}" destId="{E6AEB703-C5A1-4C69-9658-5A7C23E02A11}" srcOrd="3" destOrd="0" presId="urn:microsoft.com/office/officeart/2018/2/layout/IconVerticalSolidList"/>
    <dgm:cxn modelId="{B8308822-DF51-4CDB-89F5-509940DDBCFC}" type="presParOf" srcId="{93586653-AEDF-4C2C-82FE-4E81207E59A9}" destId="{6B2214E2-CC16-4966-AA63-603668ABA72F}" srcOrd="3" destOrd="0" presId="urn:microsoft.com/office/officeart/2018/2/layout/IconVerticalSolidList"/>
    <dgm:cxn modelId="{78152B0A-0030-473B-A297-E89C66FDCEE2}" type="presParOf" srcId="{93586653-AEDF-4C2C-82FE-4E81207E59A9}" destId="{8C27548D-5D7D-4305-BA94-272A1CAA2B27}" srcOrd="4" destOrd="0" presId="urn:microsoft.com/office/officeart/2018/2/layout/IconVerticalSolidList"/>
    <dgm:cxn modelId="{D18B6B4F-EE05-45D7-8CC1-189AEF154D56}" type="presParOf" srcId="{8C27548D-5D7D-4305-BA94-272A1CAA2B27}" destId="{842C2488-26F2-49A3-BCC7-BCCF3068B1CC}" srcOrd="0" destOrd="0" presId="urn:microsoft.com/office/officeart/2018/2/layout/IconVerticalSolidList"/>
    <dgm:cxn modelId="{E045DBA6-76C9-4F10-8032-0B87C158A96C}" type="presParOf" srcId="{8C27548D-5D7D-4305-BA94-272A1CAA2B27}" destId="{36704C5E-D46A-4771-8F8C-B8EDC3121BA5}" srcOrd="1" destOrd="0" presId="urn:microsoft.com/office/officeart/2018/2/layout/IconVerticalSolidList"/>
    <dgm:cxn modelId="{DE79E255-E5BF-4183-ABB0-499A96A57DED}" type="presParOf" srcId="{8C27548D-5D7D-4305-BA94-272A1CAA2B27}" destId="{500DC584-4F23-4853-9CB6-C81C04F54C3A}" srcOrd="2" destOrd="0" presId="urn:microsoft.com/office/officeart/2018/2/layout/IconVerticalSolidList"/>
    <dgm:cxn modelId="{DF994F89-C5CE-48CB-A841-BEFAFF9E3E07}" type="presParOf" srcId="{8C27548D-5D7D-4305-BA94-272A1CAA2B27}" destId="{477ABB56-004A-481B-9847-D6D88957ADE6}" srcOrd="3" destOrd="0" presId="urn:microsoft.com/office/officeart/2018/2/layout/IconVerticalSolidList"/>
    <dgm:cxn modelId="{805F2288-6E8B-4767-AF07-6071618CA974}" type="presParOf" srcId="{93586653-AEDF-4C2C-82FE-4E81207E59A9}" destId="{F43B3DF8-AB31-437D-87C5-E0B3F0323A24}" srcOrd="5" destOrd="0" presId="urn:microsoft.com/office/officeart/2018/2/layout/IconVerticalSolidList"/>
    <dgm:cxn modelId="{0E76AB8D-C034-4824-9AE6-0D296C01739E}" type="presParOf" srcId="{93586653-AEDF-4C2C-82FE-4E81207E59A9}" destId="{FDB23539-C781-4C5D-90A3-5401A5EE735D}" srcOrd="6" destOrd="0" presId="urn:microsoft.com/office/officeart/2018/2/layout/IconVerticalSolidList"/>
    <dgm:cxn modelId="{05E09147-FF4B-41A2-9AAF-42761BEACFDB}" type="presParOf" srcId="{FDB23539-C781-4C5D-90A3-5401A5EE735D}" destId="{3C9246CB-BA5C-4762-9712-2AC4E91DF19D}" srcOrd="0" destOrd="0" presId="urn:microsoft.com/office/officeart/2018/2/layout/IconVerticalSolidList"/>
    <dgm:cxn modelId="{5D15B890-AF03-48D3-AB64-26E66216BAD7}" type="presParOf" srcId="{FDB23539-C781-4C5D-90A3-5401A5EE735D}" destId="{2EA6E763-CEF6-4CBF-BCC2-A12130B3620B}" srcOrd="1" destOrd="0" presId="urn:microsoft.com/office/officeart/2018/2/layout/IconVerticalSolidList"/>
    <dgm:cxn modelId="{D6BD9D6E-DCCB-412E-86A3-465AC17C8CF1}" type="presParOf" srcId="{FDB23539-C781-4C5D-90A3-5401A5EE735D}" destId="{92A25034-680A-4CA5-AF3C-C3BBAFF0424C}" srcOrd="2" destOrd="0" presId="urn:microsoft.com/office/officeart/2018/2/layout/IconVerticalSolidList"/>
    <dgm:cxn modelId="{9EE0BFAC-84F8-4286-9407-DFDF82C3F425}" type="presParOf" srcId="{FDB23539-C781-4C5D-90A3-5401A5EE735D}" destId="{40982E65-DE2A-4B83-B407-CEFCF5F36747}" srcOrd="3" destOrd="0" presId="urn:microsoft.com/office/officeart/2018/2/layout/IconVerticalSolidList"/>
    <dgm:cxn modelId="{1122B955-22A8-49CD-A82E-FD56D2D752B3}" type="presParOf" srcId="{93586653-AEDF-4C2C-82FE-4E81207E59A9}" destId="{56CA15A0-FF28-473F-8DFF-0ADCBC58FC50}" srcOrd="7" destOrd="0" presId="urn:microsoft.com/office/officeart/2018/2/layout/IconVerticalSolidList"/>
    <dgm:cxn modelId="{49088E52-AC7E-4E5B-BF1E-97539935D124}" type="presParOf" srcId="{93586653-AEDF-4C2C-82FE-4E81207E59A9}" destId="{1A3FFEE0-2574-44A3-8EBA-AC2FFA4B6851}" srcOrd="8" destOrd="0" presId="urn:microsoft.com/office/officeart/2018/2/layout/IconVerticalSolidList"/>
    <dgm:cxn modelId="{B6865014-077D-435D-B2B6-AD4394461618}" type="presParOf" srcId="{1A3FFEE0-2574-44A3-8EBA-AC2FFA4B6851}" destId="{8224304D-A5E9-41B5-A11D-F3C0DDC7DA7F}" srcOrd="0" destOrd="0" presId="urn:microsoft.com/office/officeart/2018/2/layout/IconVerticalSolidList"/>
    <dgm:cxn modelId="{8E594492-5B4F-4136-A626-DDE15BE6C9E5}" type="presParOf" srcId="{1A3FFEE0-2574-44A3-8EBA-AC2FFA4B6851}" destId="{EEF3A1C0-3175-4FBB-8F1D-4CDECC3DEE56}" srcOrd="1" destOrd="0" presId="urn:microsoft.com/office/officeart/2018/2/layout/IconVerticalSolidList"/>
    <dgm:cxn modelId="{B5AEC1D3-A79D-443B-9C91-93D01546FF1E}" type="presParOf" srcId="{1A3FFEE0-2574-44A3-8EBA-AC2FFA4B6851}" destId="{213B23F5-3562-42A1-A256-8FA60D636C90}" srcOrd="2" destOrd="0" presId="urn:microsoft.com/office/officeart/2018/2/layout/IconVerticalSolidList"/>
    <dgm:cxn modelId="{0A1DEC9A-1869-4FA6-A0ED-BC40B6A7C2D2}" type="presParOf" srcId="{1A3FFEE0-2574-44A3-8EBA-AC2FFA4B6851}" destId="{3F604374-7587-47AF-AAB9-9A89A4B9694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8EAF1C0-349B-4538-92D4-015B2A4FD59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52134B0-426E-45D6-B48C-78310B214D9D}">
      <dgm:prSet/>
      <dgm:spPr/>
      <dgm:t>
        <a:bodyPr/>
        <a:lstStyle/>
        <a:p>
          <a:pPr>
            <a:defRPr cap="all"/>
          </a:pPr>
          <a:r>
            <a:rPr lang="en-GB"/>
            <a:t>Bias</a:t>
          </a:r>
          <a:endParaRPr lang="en-US"/>
        </a:p>
      </dgm:t>
    </dgm:pt>
    <dgm:pt modelId="{34B7FDD2-A1C6-4BED-BAC2-CEDA256EEE2C}" type="parTrans" cxnId="{7836602F-AF59-4F35-9814-02276F5E55EF}">
      <dgm:prSet/>
      <dgm:spPr/>
      <dgm:t>
        <a:bodyPr/>
        <a:lstStyle/>
        <a:p>
          <a:endParaRPr lang="en-US"/>
        </a:p>
      </dgm:t>
    </dgm:pt>
    <dgm:pt modelId="{D17AB1FA-6AF0-4AB8-AC24-D0A7DA741639}" type="sibTrans" cxnId="{7836602F-AF59-4F35-9814-02276F5E55EF}">
      <dgm:prSet/>
      <dgm:spPr/>
      <dgm:t>
        <a:bodyPr/>
        <a:lstStyle/>
        <a:p>
          <a:endParaRPr lang="en-US"/>
        </a:p>
      </dgm:t>
    </dgm:pt>
    <dgm:pt modelId="{2294B2DD-7BE0-48E2-BC13-02941C244AF9}">
      <dgm:prSet/>
      <dgm:spPr/>
      <dgm:t>
        <a:bodyPr/>
        <a:lstStyle/>
        <a:p>
          <a:pPr>
            <a:defRPr cap="all"/>
          </a:pPr>
          <a:r>
            <a:rPr lang="en-GB"/>
            <a:t>Fairness</a:t>
          </a:r>
          <a:endParaRPr lang="en-US"/>
        </a:p>
      </dgm:t>
    </dgm:pt>
    <dgm:pt modelId="{5CB40DC5-03A9-42A5-898B-F07828BC3E8A}" type="parTrans" cxnId="{48DD0B5F-1423-40D8-9ACF-1ABF9EE1ED6B}">
      <dgm:prSet/>
      <dgm:spPr/>
      <dgm:t>
        <a:bodyPr/>
        <a:lstStyle/>
        <a:p>
          <a:endParaRPr lang="en-US"/>
        </a:p>
      </dgm:t>
    </dgm:pt>
    <dgm:pt modelId="{D2BF801D-8173-4184-A204-0118C33586F0}" type="sibTrans" cxnId="{48DD0B5F-1423-40D8-9ACF-1ABF9EE1ED6B}">
      <dgm:prSet/>
      <dgm:spPr/>
      <dgm:t>
        <a:bodyPr/>
        <a:lstStyle/>
        <a:p>
          <a:endParaRPr lang="en-US"/>
        </a:p>
      </dgm:t>
    </dgm:pt>
    <dgm:pt modelId="{B879BE96-BE56-4DAB-934B-3666717B2235}">
      <dgm:prSet/>
      <dgm:spPr/>
      <dgm:t>
        <a:bodyPr/>
        <a:lstStyle/>
        <a:p>
          <a:pPr>
            <a:defRPr cap="all"/>
          </a:pPr>
          <a:r>
            <a:rPr lang="en-GB"/>
            <a:t>Transparency</a:t>
          </a:r>
          <a:endParaRPr lang="en-US"/>
        </a:p>
      </dgm:t>
    </dgm:pt>
    <dgm:pt modelId="{6D4E2A73-E049-4553-9D22-92B6B00A7E4A}" type="parTrans" cxnId="{86A25D1B-8E43-4BD9-8183-2BCB8DB7C6B3}">
      <dgm:prSet/>
      <dgm:spPr/>
      <dgm:t>
        <a:bodyPr/>
        <a:lstStyle/>
        <a:p>
          <a:endParaRPr lang="en-US"/>
        </a:p>
      </dgm:t>
    </dgm:pt>
    <dgm:pt modelId="{26FC8F92-EFAD-4217-BE09-33E1370C1558}" type="sibTrans" cxnId="{86A25D1B-8E43-4BD9-8183-2BCB8DB7C6B3}">
      <dgm:prSet/>
      <dgm:spPr/>
      <dgm:t>
        <a:bodyPr/>
        <a:lstStyle/>
        <a:p>
          <a:endParaRPr lang="en-US"/>
        </a:p>
      </dgm:t>
    </dgm:pt>
    <dgm:pt modelId="{C21DE17F-0F7E-43EF-9E81-24DAB3FD7B32}">
      <dgm:prSet/>
      <dgm:spPr/>
      <dgm:t>
        <a:bodyPr/>
        <a:lstStyle/>
        <a:p>
          <a:pPr>
            <a:defRPr cap="all"/>
          </a:pPr>
          <a:r>
            <a:rPr lang="en-GB"/>
            <a:t>Accountability</a:t>
          </a:r>
          <a:endParaRPr lang="en-US"/>
        </a:p>
      </dgm:t>
    </dgm:pt>
    <dgm:pt modelId="{98C3DB7B-6BED-4B4B-AB1A-4C8659416B01}" type="parTrans" cxnId="{BA54FC8B-EF8B-427B-96B8-AD5D301F3546}">
      <dgm:prSet/>
      <dgm:spPr/>
      <dgm:t>
        <a:bodyPr/>
        <a:lstStyle/>
        <a:p>
          <a:endParaRPr lang="en-US"/>
        </a:p>
      </dgm:t>
    </dgm:pt>
    <dgm:pt modelId="{6FBE8B11-FAB7-4948-B9F3-EAFA1D83BEEA}" type="sibTrans" cxnId="{BA54FC8B-EF8B-427B-96B8-AD5D301F3546}">
      <dgm:prSet/>
      <dgm:spPr/>
      <dgm:t>
        <a:bodyPr/>
        <a:lstStyle/>
        <a:p>
          <a:endParaRPr lang="en-US"/>
        </a:p>
      </dgm:t>
    </dgm:pt>
    <dgm:pt modelId="{64E6CC72-4F2C-490D-BF31-81823B010BC6}">
      <dgm:prSet/>
      <dgm:spPr/>
      <dgm:t>
        <a:bodyPr/>
        <a:lstStyle/>
        <a:p>
          <a:pPr>
            <a:defRPr cap="all"/>
          </a:pPr>
          <a:r>
            <a:rPr lang="en-GB"/>
            <a:t>QUESTION – What strategies can promote fairness, integrity and trust?</a:t>
          </a:r>
          <a:endParaRPr lang="en-US"/>
        </a:p>
      </dgm:t>
    </dgm:pt>
    <dgm:pt modelId="{D96F8758-6E3F-47C4-828A-D4C93D543B2D}" type="parTrans" cxnId="{470294C4-C047-427C-A55E-928C776E727F}">
      <dgm:prSet/>
      <dgm:spPr/>
      <dgm:t>
        <a:bodyPr/>
        <a:lstStyle/>
        <a:p>
          <a:endParaRPr lang="en-US"/>
        </a:p>
      </dgm:t>
    </dgm:pt>
    <dgm:pt modelId="{3724FDD4-3BF5-411E-95BA-534A1B7A12F4}" type="sibTrans" cxnId="{470294C4-C047-427C-A55E-928C776E727F}">
      <dgm:prSet/>
      <dgm:spPr/>
      <dgm:t>
        <a:bodyPr/>
        <a:lstStyle/>
        <a:p>
          <a:endParaRPr lang="en-US"/>
        </a:p>
      </dgm:t>
    </dgm:pt>
    <dgm:pt modelId="{A43C4157-8068-4EE5-A134-34E6A615B5AB}" type="pres">
      <dgm:prSet presAssocID="{E8EAF1C0-349B-4538-92D4-015B2A4FD597}" presName="root" presStyleCnt="0">
        <dgm:presLayoutVars>
          <dgm:dir/>
          <dgm:resizeHandles val="exact"/>
        </dgm:presLayoutVars>
      </dgm:prSet>
      <dgm:spPr/>
    </dgm:pt>
    <dgm:pt modelId="{D528E0ED-FC71-4A35-8CFE-585AE533DC75}" type="pres">
      <dgm:prSet presAssocID="{852134B0-426E-45D6-B48C-78310B214D9D}" presName="compNode" presStyleCnt="0"/>
      <dgm:spPr/>
    </dgm:pt>
    <dgm:pt modelId="{EC7FD2C2-55A8-4B06-B325-8A9A86222B55}" type="pres">
      <dgm:prSet presAssocID="{852134B0-426E-45D6-B48C-78310B214D9D}" presName="iconBgRect" presStyleLbl="bgShp" presStyleIdx="0" presStyleCnt="5"/>
      <dgm:spPr/>
    </dgm:pt>
    <dgm:pt modelId="{AECECBF6-EDF8-4E2D-BBE6-C9ED4B2A9DEC}" type="pres">
      <dgm:prSet presAssocID="{852134B0-426E-45D6-B48C-78310B214D9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D05A041-C8A9-4F39-9AFB-13EB2E759FE9}" type="pres">
      <dgm:prSet presAssocID="{852134B0-426E-45D6-B48C-78310B214D9D}" presName="spaceRect" presStyleCnt="0"/>
      <dgm:spPr/>
    </dgm:pt>
    <dgm:pt modelId="{F21C35D8-4FAD-443A-84FA-CAFEC7C80599}" type="pres">
      <dgm:prSet presAssocID="{852134B0-426E-45D6-B48C-78310B214D9D}" presName="textRect" presStyleLbl="revTx" presStyleIdx="0" presStyleCnt="5">
        <dgm:presLayoutVars>
          <dgm:chMax val="1"/>
          <dgm:chPref val="1"/>
        </dgm:presLayoutVars>
      </dgm:prSet>
      <dgm:spPr/>
    </dgm:pt>
    <dgm:pt modelId="{0575F980-13A3-4373-A1C2-2B57F1BA0C7D}" type="pres">
      <dgm:prSet presAssocID="{D17AB1FA-6AF0-4AB8-AC24-D0A7DA741639}" presName="sibTrans" presStyleCnt="0"/>
      <dgm:spPr/>
    </dgm:pt>
    <dgm:pt modelId="{F6761C55-43BE-45A3-B207-F716BCAAA609}" type="pres">
      <dgm:prSet presAssocID="{2294B2DD-7BE0-48E2-BC13-02941C244AF9}" presName="compNode" presStyleCnt="0"/>
      <dgm:spPr/>
    </dgm:pt>
    <dgm:pt modelId="{37000203-56F2-49AE-84C2-3818C145706C}" type="pres">
      <dgm:prSet presAssocID="{2294B2DD-7BE0-48E2-BC13-02941C244AF9}" presName="iconBgRect" presStyleLbl="bgShp" presStyleIdx="1" presStyleCnt="5"/>
      <dgm:spPr/>
    </dgm:pt>
    <dgm:pt modelId="{2CDE9034-AD6D-411D-8CC4-91BFDAD416D5}" type="pres">
      <dgm:prSet presAssocID="{2294B2DD-7BE0-48E2-BC13-02941C244AF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EB37F868-CF67-42DB-995E-8A0646AB317D}" type="pres">
      <dgm:prSet presAssocID="{2294B2DD-7BE0-48E2-BC13-02941C244AF9}" presName="spaceRect" presStyleCnt="0"/>
      <dgm:spPr/>
    </dgm:pt>
    <dgm:pt modelId="{660BA9DD-090C-4CC5-9FF8-7728E883F31C}" type="pres">
      <dgm:prSet presAssocID="{2294B2DD-7BE0-48E2-BC13-02941C244AF9}" presName="textRect" presStyleLbl="revTx" presStyleIdx="1" presStyleCnt="5">
        <dgm:presLayoutVars>
          <dgm:chMax val="1"/>
          <dgm:chPref val="1"/>
        </dgm:presLayoutVars>
      </dgm:prSet>
      <dgm:spPr/>
    </dgm:pt>
    <dgm:pt modelId="{CD9261F7-2805-4C29-8675-20949C6BA2C6}" type="pres">
      <dgm:prSet presAssocID="{D2BF801D-8173-4184-A204-0118C33586F0}" presName="sibTrans" presStyleCnt="0"/>
      <dgm:spPr/>
    </dgm:pt>
    <dgm:pt modelId="{B73E8999-6388-4545-A759-CA8EB711916A}" type="pres">
      <dgm:prSet presAssocID="{B879BE96-BE56-4DAB-934B-3666717B2235}" presName="compNode" presStyleCnt="0"/>
      <dgm:spPr/>
    </dgm:pt>
    <dgm:pt modelId="{3DDED617-76C5-4512-BC9E-AB878CA8B19A}" type="pres">
      <dgm:prSet presAssocID="{B879BE96-BE56-4DAB-934B-3666717B2235}" presName="iconBgRect" presStyleLbl="bgShp" presStyleIdx="2" presStyleCnt="5"/>
      <dgm:spPr/>
    </dgm:pt>
    <dgm:pt modelId="{1E63EEF6-EE33-49E8-BD71-4C19D221D127}" type="pres">
      <dgm:prSet presAssocID="{B879BE96-BE56-4DAB-934B-3666717B223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9335970D-3D86-4653-9540-5437CDB55728}" type="pres">
      <dgm:prSet presAssocID="{B879BE96-BE56-4DAB-934B-3666717B2235}" presName="spaceRect" presStyleCnt="0"/>
      <dgm:spPr/>
    </dgm:pt>
    <dgm:pt modelId="{76AB57D4-1A5A-4A59-9F04-7C48C6F64BE4}" type="pres">
      <dgm:prSet presAssocID="{B879BE96-BE56-4DAB-934B-3666717B2235}" presName="textRect" presStyleLbl="revTx" presStyleIdx="2" presStyleCnt="5">
        <dgm:presLayoutVars>
          <dgm:chMax val="1"/>
          <dgm:chPref val="1"/>
        </dgm:presLayoutVars>
      </dgm:prSet>
      <dgm:spPr/>
    </dgm:pt>
    <dgm:pt modelId="{7798E299-BF98-47EE-96C7-81E4442775F0}" type="pres">
      <dgm:prSet presAssocID="{26FC8F92-EFAD-4217-BE09-33E1370C1558}" presName="sibTrans" presStyleCnt="0"/>
      <dgm:spPr/>
    </dgm:pt>
    <dgm:pt modelId="{5C6FED84-31F8-44F5-BD8E-CC099AA0CBA7}" type="pres">
      <dgm:prSet presAssocID="{C21DE17F-0F7E-43EF-9E81-24DAB3FD7B32}" presName="compNode" presStyleCnt="0"/>
      <dgm:spPr/>
    </dgm:pt>
    <dgm:pt modelId="{3521BB45-47F4-4251-8344-1FC169BA65E3}" type="pres">
      <dgm:prSet presAssocID="{C21DE17F-0F7E-43EF-9E81-24DAB3FD7B32}" presName="iconBgRect" presStyleLbl="bgShp" presStyleIdx="3" presStyleCnt="5"/>
      <dgm:spPr/>
    </dgm:pt>
    <dgm:pt modelId="{CB8557A0-D0E1-42F9-9EF8-09111B8AFE14}" type="pres">
      <dgm:prSet presAssocID="{C21DE17F-0F7E-43EF-9E81-24DAB3FD7B3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DFF40DF1-0359-4A25-AE55-F0E691DBB317}" type="pres">
      <dgm:prSet presAssocID="{C21DE17F-0F7E-43EF-9E81-24DAB3FD7B32}" presName="spaceRect" presStyleCnt="0"/>
      <dgm:spPr/>
    </dgm:pt>
    <dgm:pt modelId="{A3A4825D-CA04-4C21-9FAA-D709C255645A}" type="pres">
      <dgm:prSet presAssocID="{C21DE17F-0F7E-43EF-9E81-24DAB3FD7B32}" presName="textRect" presStyleLbl="revTx" presStyleIdx="3" presStyleCnt="5">
        <dgm:presLayoutVars>
          <dgm:chMax val="1"/>
          <dgm:chPref val="1"/>
        </dgm:presLayoutVars>
      </dgm:prSet>
      <dgm:spPr/>
    </dgm:pt>
    <dgm:pt modelId="{1AA81871-4315-44DE-8271-55E9B4B23D6B}" type="pres">
      <dgm:prSet presAssocID="{6FBE8B11-FAB7-4948-B9F3-EAFA1D83BEEA}" presName="sibTrans" presStyleCnt="0"/>
      <dgm:spPr/>
    </dgm:pt>
    <dgm:pt modelId="{60CDBA0E-521B-48FE-A4A9-5FA747DDE36A}" type="pres">
      <dgm:prSet presAssocID="{64E6CC72-4F2C-490D-BF31-81823B010BC6}" presName="compNode" presStyleCnt="0"/>
      <dgm:spPr/>
    </dgm:pt>
    <dgm:pt modelId="{ED1F7DE7-BBF3-49ED-AC7E-E0149BB123C6}" type="pres">
      <dgm:prSet presAssocID="{64E6CC72-4F2C-490D-BF31-81823B010BC6}" presName="iconBgRect" presStyleLbl="bgShp" presStyleIdx="4" presStyleCnt="5"/>
      <dgm:spPr/>
    </dgm:pt>
    <dgm:pt modelId="{6C30C677-B9C4-45FC-A887-0C7BD7754F71}" type="pres">
      <dgm:prSet presAssocID="{64E6CC72-4F2C-490D-BF31-81823B010BC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ustomer Review"/>
        </a:ext>
      </dgm:extLst>
    </dgm:pt>
    <dgm:pt modelId="{A1C57A01-8A61-42F7-91E3-726B302BD0CA}" type="pres">
      <dgm:prSet presAssocID="{64E6CC72-4F2C-490D-BF31-81823B010BC6}" presName="spaceRect" presStyleCnt="0"/>
      <dgm:spPr/>
    </dgm:pt>
    <dgm:pt modelId="{2D842754-62FA-47D8-8703-4087ABF4E880}" type="pres">
      <dgm:prSet presAssocID="{64E6CC72-4F2C-490D-BF31-81823B010BC6}" presName="textRect" presStyleLbl="revTx" presStyleIdx="4" presStyleCnt="5">
        <dgm:presLayoutVars>
          <dgm:chMax val="1"/>
          <dgm:chPref val="1"/>
        </dgm:presLayoutVars>
      </dgm:prSet>
      <dgm:spPr/>
    </dgm:pt>
  </dgm:ptLst>
  <dgm:cxnLst>
    <dgm:cxn modelId="{D512E40B-EEC6-417E-84C7-EB0321314387}" type="presOf" srcId="{E8EAF1C0-349B-4538-92D4-015B2A4FD597}" destId="{A43C4157-8068-4EE5-A134-34E6A615B5AB}" srcOrd="0" destOrd="0" presId="urn:microsoft.com/office/officeart/2018/5/layout/IconCircleLabelList"/>
    <dgm:cxn modelId="{86A25D1B-8E43-4BD9-8183-2BCB8DB7C6B3}" srcId="{E8EAF1C0-349B-4538-92D4-015B2A4FD597}" destId="{B879BE96-BE56-4DAB-934B-3666717B2235}" srcOrd="2" destOrd="0" parTransId="{6D4E2A73-E049-4553-9D22-92B6B00A7E4A}" sibTransId="{26FC8F92-EFAD-4217-BE09-33E1370C1558}"/>
    <dgm:cxn modelId="{A2B9A323-CCEE-4F95-8090-8F6725AE3374}" type="presOf" srcId="{B879BE96-BE56-4DAB-934B-3666717B2235}" destId="{76AB57D4-1A5A-4A59-9F04-7C48C6F64BE4}" srcOrd="0" destOrd="0" presId="urn:microsoft.com/office/officeart/2018/5/layout/IconCircleLabelList"/>
    <dgm:cxn modelId="{FA2B892E-B85C-4C8F-B99C-CAD6F79AAFC6}" type="presOf" srcId="{64E6CC72-4F2C-490D-BF31-81823B010BC6}" destId="{2D842754-62FA-47D8-8703-4087ABF4E880}" srcOrd="0" destOrd="0" presId="urn:microsoft.com/office/officeart/2018/5/layout/IconCircleLabelList"/>
    <dgm:cxn modelId="{7836602F-AF59-4F35-9814-02276F5E55EF}" srcId="{E8EAF1C0-349B-4538-92D4-015B2A4FD597}" destId="{852134B0-426E-45D6-B48C-78310B214D9D}" srcOrd="0" destOrd="0" parTransId="{34B7FDD2-A1C6-4BED-BAC2-CEDA256EEE2C}" sibTransId="{D17AB1FA-6AF0-4AB8-AC24-D0A7DA741639}"/>
    <dgm:cxn modelId="{20214B3B-A032-4D63-906B-BCBC6D9192D9}" type="presOf" srcId="{C21DE17F-0F7E-43EF-9E81-24DAB3FD7B32}" destId="{A3A4825D-CA04-4C21-9FAA-D709C255645A}" srcOrd="0" destOrd="0" presId="urn:microsoft.com/office/officeart/2018/5/layout/IconCircleLabelList"/>
    <dgm:cxn modelId="{48DD0B5F-1423-40D8-9ACF-1ABF9EE1ED6B}" srcId="{E8EAF1C0-349B-4538-92D4-015B2A4FD597}" destId="{2294B2DD-7BE0-48E2-BC13-02941C244AF9}" srcOrd="1" destOrd="0" parTransId="{5CB40DC5-03A9-42A5-898B-F07828BC3E8A}" sibTransId="{D2BF801D-8173-4184-A204-0118C33586F0}"/>
    <dgm:cxn modelId="{776AA382-2BE0-4302-9EF5-D8BD9357564F}" type="presOf" srcId="{2294B2DD-7BE0-48E2-BC13-02941C244AF9}" destId="{660BA9DD-090C-4CC5-9FF8-7728E883F31C}" srcOrd="0" destOrd="0" presId="urn:microsoft.com/office/officeart/2018/5/layout/IconCircleLabelList"/>
    <dgm:cxn modelId="{9DB08384-463F-4105-8411-7CB8FD650450}" type="presOf" srcId="{852134B0-426E-45D6-B48C-78310B214D9D}" destId="{F21C35D8-4FAD-443A-84FA-CAFEC7C80599}" srcOrd="0" destOrd="0" presId="urn:microsoft.com/office/officeart/2018/5/layout/IconCircleLabelList"/>
    <dgm:cxn modelId="{BA54FC8B-EF8B-427B-96B8-AD5D301F3546}" srcId="{E8EAF1C0-349B-4538-92D4-015B2A4FD597}" destId="{C21DE17F-0F7E-43EF-9E81-24DAB3FD7B32}" srcOrd="3" destOrd="0" parTransId="{98C3DB7B-6BED-4B4B-AB1A-4C8659416B01}" sibTransId="{6FBE8B11-FAB7-4948-B9F3-EAFA1D83BEEA}"/>
    <dgm:cxn modelId="{470294C4-C047-427C-A55E-928C776E727F}" srcId="{E8EAF1C0-349B-4538-92D4-015B2A4FD597}" destId="{64E6CC72-4F2C-490D-BF31-81823B010BC6}" srcOrd="4" destOrd="0" parTransId="{D96F8758-6E3F-47C4-828A-D4C93D543B2D}" sibTransId="{3724FDD4-3BF5-411E-95BA-534A1B7A12F4}"/>
    <dgm:cxn modelId="{F9403073-6D31-4F53-B124-4AA99B5B75D1}" type="presParOf" srcId="{A43C4157-8068-4EE5-A134-34E6A615B5AB}" destId="{D528E0ED-FC71-4A35-8CFE-585AE533DC75}" srcOrd="0" destOrd="0" presId="urn:microsoft.com/office/officeart/2018/5/layout/IconCircleLabelList"/>
    <dgm:cxn modelId="{84D73351-7BCE-4599-940A-BB0093B077B6}" type="presParOf" srcId="{D528E0ED-FC71-4A35-8CFE-585AE533DC75}" destId="{EC7FD2C2-55A8-4B06-B325-8A9A86222B55}" srcOrd="0" destOrd="0" presId="urn:microsoft.com/office/officeart/2018/5/layout/IconCircleLabelList"/>
    <dgm:cxn modelId="{712A794F-F1C4-4645-8B12-DF77F483BE42}" type="presParOf" srcId="{D528E0ED-FC71-4A35-8CFE-585AE533DC75}" destId="{AECECBF6-EDF8-4E2D-BBE6-C9ED4B2A9DEC}" srcOrd="1" destOrd="0" presId="urn:microsoft.com/office/officeart/2018/5/layout/IconCircleLabelList"/>
    <dgm:cxn modelId="{2A02FB3A-F229-4976-96D5-3743564F6837}" type="presParOf" srcId="{D528E0ED-FC71-4A35-8CFE-585AE533DC75}" destId="{8D05A041-C8A9-4F39-9AFB-13EB2E759FE9}" srcOrd="2" destOrd="0" presId="urn:microsoft.com/office/officeart/2018/5/layout/IconCircleLabelList"/>
    <dgm:cxn modelId="{B0EC8D09-0EE9-4663-BC0E-BBF2A446455D}" type="presParOf" srcId="{D528E0ED-FC71-4A35-8CFE-585AE533DC75}" destId="{F21C35D8-4FAD-443A-84FA-CAFEC7C80599}" srcOrd="3" destOrd="0" presId="urn:microsoft.com/office/officeart/2018/5/layout/IconCircleLabelList"/>
    <dgm:cxn modelId="{E262CA6D-ACDE-4606-8F7E-6D9D0436CFB8}" type="presParOf" srcId="{A43C4157-8068-4EE5-A134-34E6A615B5AB}" destId="{0575F980-13A3-4373-A1C2-2B57F1BA0C7D}" srcOrd="1" destOrd="0" presId="urn:microsoft.com/office/officeart/2018/5/layout/IconCircleLabelList"/>
    <dgm:cxn modelId="{178F0AB9-4CA6-45E9-92A1-5331B04E0051}" type="presParOf" srcId="{A43C4157-8068-4EE5-A134-34E6A615B5AB}" destId="{F6761C55-43BE-45A3-B207-F716BCAAA609}" srcOrd="2" destOrd="0" presId="urn:microsoft.com/office/officeart/2018/5/layout/IconCircleLabelList"/>
    <dgm:cxn modelId="{ED25B426-743F-49AB-9BDD-059A5DD2D0DA}" type="presParOf" srcId="{F6761C55-43BE-45A3-B207-F716BCAAA609}" destId="{37000203-56F2-49AE-84C2-3818C145706C}" srcOrd="0" destOrd="0" presId="urn:microsoft.com/office/officeart/2018/5/layout/IconCircleLabelList"/>
    <dgm:cxn modelId="{DADBD275-08E3-4A43-ACBE-088E8291DAFA}" type="presParOf" srcId="{F6761C55-43BE-45A3-B207-F716BCAAA609}" destId="{2CDE9034-AD6D-411D-8CC4-91BFDAD416D5}" srcOrd="1" destOrd="0" presId="urn:microsoft.com/office/officeart/2018/5/layout/IconCircleLabelList"/>
    <dgm:cxn modelId="{77E6762C-BF01-4EBA-8498-CCD22F9C713D}" type="presParOf" srcId="{F6761C55-43BE-45A3-B207-F716BCAAA609}" destId="{EB37F868-CF67-42DB-995E-8A0646AB317D}" srcOrd="2" destOrd="0" presId="urn:microsoft.com/office/officeart/2018/5/layout/IconCircleLabelList"/>
    <dgm:cxn modelId="{B7E180A5-B980-442D-A0A1-5DEDE030D7E3}" type="presParOf" srcId="{F6761C55-43BE-45A3-B207-F716BCAAA609}" destId="{660BA9DD-090C-4CC5-9FF8-7728E883F31C}" srcOrd="3" destOrd="0" presId="urn:microsoft.com/office/officeart/2018/5/layout/IconCircleLabelList"/>
    <dgm:cxn modelId="{6FC4BA89-3FDD-4DBB-93C5-9489FF08ACE6}" type="presParOf" srcId="{A43C4157-8068-4EE5-A134-34E6A615B5AB}" destId="{CD9261F7-2805-4C29-8675-20949C6BA2C6}" srcOrd="3" destOrd="0" presId="urn:microsoft.com/office/officeart/2018/5/layout/IconCircleLabelList"/>
    <dgm:cxn modelId="{5618D9C0-EEBA-4235-82CE-649244A697A5}" type="presParOf" srcId="{A43C4157-8068-4EE5-A134-34E6A615B5AB}" destId="{B73E8999-6388-4545-A759-CA8EB711916A}" srcOrd="4" destOrd="0" presId="urn:microsoft.com/office/officeart/2018/5/layout/IconCircleLabelList"/>
    <dgm:cxn modelId="{8D0F8C03-9CDA-4C0E-9217-AAC51B030715}" type="presParOf" srcId="{B73E8999-6388-4545-A759-CA8EB711916A}" destId="{3DDED617-76C5-4512-BC9E-AB878CA8B19A}" srcOrd="0" destOrd="0" presId="urn:microsoft.com/office/officeart/2018/5/layout/IconCircleLabelList"/>
    <dgm:cxn modelId="{9D771D17-624F-4076-8018-830E2248E15E}" type="presParOf" srcId="{B73E8999-6388-4545-A759-CA8EB711916A}" destId="{1E63EEF6-EE33-49E8-BD71-4C19D221D127}" srcOrd="1" destOrd="0" presId="urn:microsoft.com/office/officeart/2018/5/layout/IconCircleLabelList"/>
    <dgm:cxn modelId="{22401C9B-8ACE-4635-8B0E-EE81C8820ADA}" type="presParOf" srcId="{B73E8999-6388-4545-A759-CA8EB711916A}" destId="{9335970D-3D86-4653-9540-5437CDB55728}" srcOrd="2" destOrd="0" presId="urn:microsoft.com/office/officeart/2018/5/layout/IconCircleLabelList"/>
    <dgm:cxn modelId="{310FED2E-B7BE-4414-A0F7-4E7B22614D49}" type="presParOf" srcId="{B73E8999-6388-4545-A759-CA8EB711916A}" destId="{76AB57D4-1A5A-4A59-9F04-7C48C6F64BE4}" srcOrd="3" destOrd="0" presId="urn:microsoft.com/office/officeart/2018/5/layout/IconCircleLabelList"/>
    <dgm:cxn modelId="{1BAE554B-B149-4A44-82BD-A2179E47442F}" type="presParOf" srcId="{A43C4157-8068-4EE5-A134-34E6A615B5AB}" destId="{7798E299-BF98-47EE-96C7-81E4442775F0}" srcOrd="5" destOrd="0" presId="urn:microsoft.com/office/officeart/2018/5/layout/IconCircleLabelList"/>
    <dgm:cxn modelId="{5FCF64CF-F7B7-40D2-827B-C3C910097E68}" type="presParOf" srcId="{A43C4157-8068-4EE5-A134-34E6A615B5AB}" destId="{5C6FED84-31F8-44F5-BD8E-CC099AA0CBA7}" srcOrd="6" destOrd="0" presId="urn:microsoft.com/office/officeart/2018/5/layout/IconCircleLabelList"/>
    <dgm:cxn modelId="{A74E6DA4-0CBB-43D0-A936-6122C0314C1E}" type="presParOf" srcId="{5C6FED84-31F8-44F5-BD8E-CC099AA0CBA7}" destId="{3521BB45-47F4-4251-8344-1FC169BA65E3}" srcOrd="0" destOrd="0" presId="urn:microsoft.com/office/officeart/2018/5/layout/IconCircleLabelList"/>
    <dgm:cxn modelId="{D3D56656-1F87-4776-B5F6-CE6CC79B4909}" type="presParOf" srcId="{5C6FED84-31F8-44F5-BD8E-CC099AA0CBA7}" destId="{CB8557A0-D0E1-42F9-9EF8-09111B8AFE14}" srcOrd="1" destOrd="0" presId="urn:microsoft.com/office/officeart/2018/5/layout/IconCircleLabelList"/>
    <dgm:cxn modelId="{FDE53997-F966-4A4A-A0A9-FC572F23D695}" type="presParOf" srcId="{5C6FED84-31F8-44F5-BD8E-CC099AA0CBA7}" destId="{DFF40DF1-0359-4A25-AE55-F0E691DBB317}" srcOrd="2" destOrd="0" presId="urn:microsoft.com/office/officeart/2018/5/layout/IconCircleLabelList"/>
    <dgm:cxn modelId="{9ADC7E19-115B-4330-A05E-2785709E2CD7}" type="presParOf" srcId="{5C6FED84-31F8-44F5-BD8E-CC099AA0CBA7}" destId="{A3A4825D-CA04-4C21-9FAA-D709C255645A}" srcOrd="3" destOrd="0" presId="urn:microsoft.com/office/officeart/2018/5/layout/IconCircleLabelList"/>
    <dgm:cxn modelId="{8AF8C6F4-7AEE-4622-A746-D6C9CF491DC3}" type="presParOf" srcId="{A43C4157-8068-4EE5-A134-34E6A615B5AB}" destId="{1AA81871-4315-44DE-8271-55E9B4B23D6B}" srcOrd="7" destOrd="0" presId="urn:microsoft.com/office/officeart/2018/5/layout/IconCircleLabelList"/>
    <dgm:cxn modelId="{60AACCA1-C593-49F6-96E1-6E699B55640B}" type="presParOf" srcId="{A43C4157-8068-4EE5-A134-34E6A615B5AB}" destId="{60CDBA0E-521B-48FE-A4A9-5FA747DDE36A}" srcOrd="8" destOrd="0" presId="urn:microsoft.com/office/officeart/2018/5/layout/IconCircleLabelList"/>
    <dgm:cxn modelId="{7CC2F9A5-D9C9-48D4-B67F-AE5DD1EB422F}" type="presParOf" srcId="{60CDBA0E-521B-48FE-A4A9-5FA747DDE36A}" destId="{ED1F7DE7-BBF3-49ED-AC7E-E0149BB123C6}" srcOrd="0" destOrd="0" presId="urn:microsoft.com/office/officeart/2018/5/layout/IconCircleLabelList"/>
    <dgm:cxn modelId="{2124BD29-720C-4D97-8594-25A1B60838FC}" type="presParOf" srcId="{60CDBA0E-521B-48FE-A4A9-5FA747DDE36A}" destId="{6C30C677-B9C4-45FC-A887-0C7BD7754F71}" srcOrd="1" destOrd="0" presId="urn:microsoft.com/office/officeart/2018/5/layout/IconCircleLabelList"/>
    <dgm:cxn modelId="{B1D315FD-3B24-4D84-A4FF-8FA93AFA11AC}" type="presParOf" srcId="{60CDBA0E-521B-48FE-A4A9-5FA747DDE36A}" destId="{A1C57A01-8A61-42F7-91E3-726B302BD0CA}" srcOrd="2" destOrd="0" presId="urn:microsoft.com/office/officeart/2018/5/layout/IconCircleLabelList"/>
    <dgm:cxn modelId="{F9818275-A311-42EA-919D-DD937AEEC814}" type="presParOf" srcId="{60CDBA0E-521B-48FE-A4A9-5FA747DDE36A}" destId="{2D842754-62FA-47D8-8703-4087ABF4E88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01AACDC-CD91-4F25-A711-D5FC2294C5B5}" type="doc">
      <dgm:prSet loTypeId="urn:microsoft.com/office/officeart/2018/2/layout/IconVerticalSolidList" loCatId="icon" qsTypeId="urn:microsoft.com/office/officeart/2005/8/quickstyle/simple1" qsCatId="simple" csTypeId="urn:microsoft.com/office/officeart/2018/5/colors/Iconchunking_neutralicontext_accent0_3" csCatId="mainScheme" phldr="1"/>
      <dgm:spPr/>
      <dgm:t>
        <a:bodyPr/>
        <a:lstStyle/>
        <a:p>
          <a:endParaRPr lang="en-US"/>
        </a:p>
      </dgm:t>
    </dgm:pt>
    <dgm:pt modelId="{A899CAD6-5E6E-48C8-B788-356F2001E0B2}">
      <dgm:prSet custT="1"/>
      <dgm:spPr/>
      <dgm:t>
        <a:bodyPr/>
        <a:lstStyle/>
        <a:p>
          <a:pPr>
            <a:lnSpc>
              <a:spcPct val="100000"/>
            </a:lnSpc>
          </a:pPr>
          <a:r>
            <a:rPr lang="en-GB" sz="1300" baseline="0" dirty="0"/>
            <a:t>You work for an organisation that wishes to implement employee surveillance.  This will include trackers for vehicles, telephone recording, email monitoring, CCTV, keystroke logging, facial recognition, application monitoring and as technology advances, new things too!</a:t>
          </a:r>
          <a:endParaRPr lang="en-US" sz="1300" dirty="0"/>
        </a:p>
      </dgm:t>
    </dgm:pt>
    <dgm:pt modelId="{064D85B7-31A6-4F65-9743-4F06A1D7A737}" type="parTrans" cxnId="{BF83759B-B354-401C-9787-F1A221C4B2B0}">
      <dgm:prSet/>
      <dgm:spPr/>
      <dgm:t>
        <a:bodyPr/>
        <a:lstStyle/>
        <a:p>
          <a:endParaRPr lang="en-US"/>
        </a:p>
      </dgm:t>
    </dgm:pt>
    <dgm:pt modelId="{40406AD9-BFAC-473E-8D7D-A0E3CDB1A2AC}" type="sibTrans" cxnId="{BF83759B-B354-401C-9787-F1A221C4B2B0}">
      <dgm:prSet/>
      <dgm:spPr/>
      <dgm:t>
        <a:bodyPr/>
        <a:lstStyle/>
        <a:p>
          <a:endParaRPr lang="en-US"/>
        </a:p>
      </dgm:t>
    </dgm:pt>
    <dgm:pt modelId="{023C5938-0B07-4687-B2CA-DF95204A1492}">
      <dgm:prSet/>
      <dgm:spPr/>
      <dgm:t>
        <a:bodyPr/>
        <a:lstStyle/>
        <a:p>
          <a:pPr>
            <a:lnSpc>
              <a:spcPct val="100000"/>
            </a:lnSpc>
          </a:pPr>
          <a:r>
            <a:rPr lang="en-GB" baseline="0" dirty="0"/>
            <a:t>The organisation recognises a trade union and therefore will be consulting with them regarding the implementation of the surveillance software.</a:t>
          </a:r>
          <a:endParaRPr lang="en-US" dirty="0"/>
        </a:p>
      </dgm:t>
    </dgm:pt>
    <dgm:pt modelId="{E31EC9A8-2023-4D13-AEF6-8EBDFBDC997A}" type="parTrans" cxnId="{CE0BD980-04AC-417A-969B-BFFF27F352DA}">
      <dgm:prSet/>
      <dgm:spPr/>
      <dgm:t>
        <a:bodyPr/>
        <a:lstStyle/>
        <a:p>
          <a:endParaRPr lang="en-US"/>
        </a:p>
      </dgm:t>
    </dgm:pt>
    <dgm:pt modelId="{64E4F2D0-D621-4864-8D98-6E6C2F9D9CED}" type="sibTrans" cxnId="{CE0BD980-04AC-417A-969B-BFFF27F352DA}">
      <dgm:prSet/>
      <dgm:spPr/>
      <dgm:t>
        <a:bodyPr/>
        <a:lstStyle/>
        <a:p>
          <a:endParaRPr lang="en-US"/>
        </a:p>
      </dgm:t>
    </dgm:pt>
    <dgm:pt modelId="{FDD433B9-F9A1-4D7F-B984-76E8BBA84B5F}">
      <dgm:prSet/>
      <dgm:spPr/>
      <dgm:t>
        <a:bodyPr/>
        <a:lstStyle/>
        <a:p>
          <a:pPr>
            <a:lnSpc>
              <a:spcPct val="100000"/>
            </a:lnSpc>
          </a:pPr>
          <a:r>
            <a:rPr lang="en-GB" baseline="0"/>
            <a:t>Half the class will be the trade union representatives, and will work together to prepare for the trade union consultation forum.</a:t>
          </a:r>
          <a:endParaRPr lang="en-US"/>
        </a:p>
      </dgm:t>
    </dgm:pt>
    <dgm:pt modelId="{BA9133D3-A4B2-41A7-9441-55E37E0923E3}" type="parTrans" cxnId="{7D7C9A47-0069-4E44-8392-49D3670A7F9E}">
      <dgm:prSet/>
      <dgm:spPr/>
      <dgm:t>
        <a:bodyPr/>
        <a:lstStyle/>
        <a:p>
          <a:endParaRPr lang="en-US"/>
        </a:p>
      </dgm:t>
    </dgm:pt>
    <dgm:pt modelId="{1465AE17-7CFB-4482-9D50-70CB2E6A8C20}" type="sibTrans" cxnId="{7D7C9A47-0069-4E44-8392-49D3670A7F9E}">
      <dgm:prSet/>
      <dgm:spPr/>
      <dgm:t>
        <a:bodyPr/>
        <a:lstStyle/>
        <a:p>
          <a:endParaRPr lang="en-US"/>
        </a:p>
      </dgm:t>
    </dgm:pt>
    <dgm:pt modelId="{44F79AC6-F851-4A3B-B1DA-B4C0C107CF69}">
      <dgm:prSet/>
      <dgm:spPr/>
      <dgm:t>
        <a:bodyPr/>
        <a:lstStyle/>
        <a:p>
          <a:pPr>
            <a:lnSpc>
              <a:spcPct val="100000"/>
            </a:lnSpc>
          </a:pPr>
          <a:r>
            <a:rPr lang="en-GB" baseline="0" dirty="0"/>
            <a:t>The rest of the class will be members of the senior leadership team, who will be working together to prepare the business case for implementing surveillance and getting buy-in from the trade union.</a:t>
          </a:r>
          <a:endParaRPr lang="en-US" dirty="0"/>
        </a:p>
      </dgm:t>
    </dgm:pt>
    <dgm:pt modelId="{EA7B1327-9275-46FC-8A9E-A129EE06B8A2}" type="parTrans" cxnId="{45981034-C6DF-432A-BD02-489897F461E9}">
      <dgm:prSet/>
      <dgm:spPr/>
      <dgm:t>
        <a:bodyPr/>
        <a:lstStyle/>
        <a:p>
          <a:endParaRPr lang="en-US"/>
        </a:p>
      </dgm:t>
    </dgm:pt>
    <dgm:pt modelId="{F7BDF132-41CF-4797-B2E9-2AB8E4D0E575}" type="sibTrans" cxnId="{45981034-C6DF-432A-BD02-489897F461E9}">
      <dgm:prSet/>
      <dgm:spPr/>
      <dgm:t>
        <a:bodyPr/>
        <a:lstStyle/>
        <a:p>
          <a:endParaRPr lang="en-US"/>
        </a:p>
      </dgm:t>
    </dgm:pt>
    <dgm:pt modelId="{0AE85F2B-1369-4DB6-81D2-5FBAF89E37EB}">
      <dgm:prSet/>
      <dgm:spPr/>
      <dgm:t>
        <a:bodyPr/>
        <a:lstStyle/>
        <a:p>
          <a:pPr>
            <a:lnSpc>
              <a:spcPct val="100000"/>
            </a:lnSpc>
          </a:pPr>
          <a:r>
            <a:rPr lang="en-GB" baseline="0"/>
            <a:t>You have 40 minutes to prepare</a:t>
          </a:r>
          <a:endParaRPr lang="en-US"/>
        </a:p>
      </dgm:t>
    </dgm:pt>
    <dgm:pt modelId="{8668FE57-983A-4AD5-B96C-98BA99C4C90A}" type="parTrans" cxnId="{41A5425D-43CA-4F3A-A776-3B55F438FE46}">
      <dgm:prSet/>
      <dgm:spPr/>
      <dgm:t>
        <a:bodyPr/>
        <a:lstStyle/>
        <a:p>
          <a:endParaRPr lang="en-US"/>
        </a:p>
      </dgm:t>
    </dgm:pt>
    <dgm:pt modelId="{4EE575C8-F074-4984-85D6-8E0E4E23E12A}" type="sibTrans" cxnId="{41A5425D-43CA-4F3A-A776-3B55F438FE46}">
      <dgm:prSet/>
      <dgm:spPr/>
      <dgm:t>
        <a:bodyPr/>
        <a:lstStyle/>
        <a:p>
          <a:endParaRPr lang="en-US"/>
        </a:p>
      </dgm:t>
    </dgm:pt>
    <dgm:pt modelId="{86724649-34AD-4E85-B5EF-36EEA5D403B3}" type="pres">
      <dgm:prSet presAssocID="{101AACDC-CD91-4F25-A711-D5FC2294C5B5}" presName="root" presStyleCnt="0">
        <dgm:presLayoutVars>
          <dgm:dir/>
          <dgm:resizeHandles val="exact"/>
        </dgm:presLayoutVars>
      </dgm:prSet>
      <dgm:spPr/>
    </dgm:pt>
    <dgm:pt modelId="{3C78EBC2-F19D-40D5-A3FC-9183592BB22E}" type="pres">
      <dgm:prSet presAssocID="{A899CAD6-5E6E-48C8-B788-356F2001E0B2}" presName="compNode" presStyleCnt="0"/>
      <dgm:spPr/>
    </dgm:pt>
    <dgm:pt modelId="{1BB66FEF-2B0F-4F16-B447-AD4819B6C746}" type="pres">
      <dgm:prSet presAssocID="{A899CAD6-5E6E-48C8-B788-356F2001E0B2}" presName="bgRect" presStyleLbl="bgShp" presStyleIdx="0" presStyleCnt="5"/>
      <dgm:spPr/>
    </dgm:pt>
    <dgm:pt modelId="{E5D5810F-153D-42B6-84D6-4E0734EC52FC}" type="pres">
      <dgm:prSet presAssocID="{A899CAD6-5E6E-48C8-B788-356F2001E0B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curity Camera"/>
        </a:ext>
      </dgm:extLst>
    </dgm:pt>
    <dgm:pt modelId="{4967509E-3673-41AE-A0F6-1CEC2EFB0C77}" type="pres">
      <dgm:prSet presAssocID="{A899CAD6-5E6E-48C8-B788-356F2001E0B2}" presName="spaceRect" presStyleCnt="0"/>
      <dgm:spPr/>
    </dgm:pt>
    <dgm:pt modelId="{84B2AC39-C6D7-49B9-965D-5A5D8EC4DCFD}" type="pres">
      <dgm:prSet presAssocID="{A899CAD6-5E6E-48C8-B788-356F2001E0B2}" presName="parTx" presStyleLbl="revTx" presStyleIdx="0" presStyleCnt="5">
        <dgm:presLayoutVars>
          <dgm:chMax val="0"/>
          <dgm:chPref val="0"/>
        </dgm:presLayoutVars>
      </dgm:prSet>
      <dgm:spPr/>
    </dgm:pt>
    <dgm:pt modelId="{FC00C297-73AC-496C-9A7D-819703F205F1}" type="pres">
      <dgm:prSet presAssocID="{40406AD9-BFAC-473E-8D7D-A0E3CDB1A2AC}" presName="sibTrans" presStyleCnt="0"/>
      <dgm:spPr/>
    </dgm:pt>
    <dgm:pt modelId="{C618DA68-5D9A-4085-A0B4-1599F3BD752E}" type="pres">
      <dgm:prSet presAssocID="{023C5938-0B07-4687-B2CA-DF95204A1492}" presName="compNode" presStyleCnt="0"/>
      <dgm:spPr/>
    </dgm:pt>
    <dgm:pt modelId="{6115AC4D-28C9-4312-8520-F3DF37DEEBC4}" type="pres">
      <dgm:prSet presAssocID="{023C5938-0B07-4687-B2CA-DF95204A1492}" presName="bgRect" presStyleLbl="bgShp" presStyleIdx="1" presStyleCnt="5"/>
      <dgm:spPr/>
    </dgm:pt>
    <dgm:pt modelId="{FB3A8BC8-8DFC-4BF5-AA1E-C3C796A187D2}" type="pres">
      <dgm:prSet presAssocID="{023C5938-0B07-4687-B2CA-DF95204A149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0D8AFF2B-D243-49C2-852E-FF8610A2E614}" type="pres">
      <dgm:prSet presAssocID="{023C5938-0B07-4687-B2CA-DF95204A1492}" presName="spaceRect" presStyleCnt="0"/>
      <dgm:spPr/>
    </dgm:pt>
    <dgm:pt modelId="{0A85C17D-4CAE-477C-A4F8-AF153B809019}" type="pres">
      <dgm:prSet presAssocID="{023C5938-0B07-4687-B2CA-DF95204A1492}" presName="parTx" presStyleLbl="revTx" presStyleIdx="1" presStyleCnt="5">
        <dgm:presLayoutVars>
          <dgm:chMax val="0"/>
          <dgm:chPref val="0"/>
        </dgm:presLayoutVars>
      </dgm:prSet>
      <dgm:spPr/>
    </dgm:pt>
    <dgm:pt modelId="{351F3655-BAF1-4091-80A1-AD122A6F8558}" type="pres">
      <dgm:prSet presAssocID="{64E4F2D0-D621-4864-8D98-6E6C2F9D9CED}" presName="sibTrans" presStyleCnt="0"/>
      <dgm:spPr/>
    </dgm:pt>
    <dgm:pt modelId="{3071717C-2259-47E1-89C7-703155B79F6C}" type="pres">
      <dgm:prSet presAssocID="{FDD433B9-F9A1-4D7F-B984-76E8BBA84B5F}" presName="compNode" presStyleCnt="0"/>
      <dgm:spPr/>
    </dgm:pt>
    <dgm:pt modelId="{1884A692-01A4-45F8-95EC-D57B46A08FB1}" type="pres">
      <dgm:prSet presAssocID="{FDD433B9-F9A1-4D7F-B984-76E8BBA84B5F}" presName="bgRect" presStyleLbl="bgShp" presStyleIdx="2" presStyleCnt="5"/>
      <dgm:spPr/>
    </dgm:pt>
    <dgm:pt modelId="{CD43498A-436F-4963-BE44-5903FCBF6CAD}" type="pres">
      <dgm:prSet presAssocID="{FDD433B9-F9A1-4D7F-B984-76E8BBA84B5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ABAE1DCC-BCCE-4352-9F5E-5E25D97F681B}" type="pres">
      <dgm:prSet presAssocID="{FDD433B9-F9A1-4D7F-B984-76E8BBA84B5F}" presName="spaceRect" presStyleCnt="0"/>
      <dgm:spPr/>
    </dgm:pt>
    <dgm:pt modelId="{76FF3D53-A96F-40E3-A0C6-62D43A4AFB1F}" type="pres">
      <dgm:prSet presAssocID="{FDD433B9-F9A1-4D7F-B984-76E8BBA84B5F}" presName="parTx" presStyleLbl="revTx" presStyleIdx="2" presStyleCnt="5">
        <dgm:presLayoutVars>
          <dgm:chMax val="0"/>
          <dgm:chPref val="0"/>
        </dgm:presLayoutVars>
      </dgm:prSet>
      <dgm:spPr/>
    </dgm:pt>
    <dgm:pt modelId="{1E7EE988-8E0F-437E-92C4-7E996F822115}" type="pres">
      <dgm:prSet presAssocID="{1465AE17-7CFB-4482-9D50-70CB2E6A8C20}" presName="sibTrans" presStyleCnt="0"/>
      <dgm:spPr/>
    </dgm:pt>
    <dgm:pt modelId="{7215358E-2EB2-4661-9760-DEDEB2D0BEDC}" type="pres">
      <dgm:prSet presAssocID="{44F79AC6-F851-4A3B-B1DA-B4C0C107CF69}" presName="compNode" presStyleCnt="0"/>
      <dgm:spPr/>
    </dgm:pt>
    <dgm:pt modelId="{8707C4A0-65B0-455E-BFA9-DD783D90322C}" type="pres">
      <dgm:prSet presAssocID="{44F79AC6-F851-4A3B-B1DA-B4C0C107CF69}" presName="bgRect" presStyleLbl="bgShp" presStyleIdx="3" presStyleCnt="5"/>
      <dgm:spPr/>
    </dgm:pt>
    <dgm:pt modelId="{6F5BA1EA-1DE6-4978-B7D2-AADE33CAF142}" type="pres">
      <dgm:prSet presAssocID="{44F79AC6-F851-4A3B-B1DA-B4C0C107CF6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ptain"/>
        </a:ext>
      </dgm:extLst>
    </dgm:pt>
    <dgm:pt modelId="{5AF0E1D3-8B54-418B-B85E-EFB49171520C}" type="pres">
      <dgm:prSet presAssocID="{44F79AC6-F851-4A3B-B1DA-B4C0C107CF69}" presName="spaceRect" presStyleCnt="0"/>
      <dgm:spPr/>
    </dgm:pt>
    <dgm:pt modelId="{24A1167E-4B93-4C55-B6A1-1B02DD4E251F}" type="pres">
      <dgm:prSet presAssocID="{44F79AC6-F851-4A3B-B1DA-B4C0C107CF69}" presName="parTx" presStyleLbl="revTx" presStyleIdx="3" presStyleCnt="5">
        <dgm:presLayoutVars>
          <dgm:chMax val="0"/>
          <dgm:chPref val="0"/>
        </dgm:presLayoutVars>
      </dgm:prSet>
      <dgm:spPr/>
    </dgm:pt>
    <dgm:pt modelId="{B51630D6-A5EE-4CB2-874D-611FEF30B2BA}" type="pres">
      <dgm:prSet presAssocID="{F7BDF132-41CF-4797-B2E9-2AB8E4D0E575}" presName="sibTrans" presStyleCnt="0"/>
      <dgm:spPr/>
    </dgm:pt>
    <dgm:pt modelId="{DDACE1B2-39FF-40D5-BFBA-7ED5E5BBB500}" type="pres">
      <dgm:prSet presAssocID="{0AE85F2B-1369-4DB6-81D2-5FBAF89E37EB}" presName="compNode" presStyleCnt="0"/>
      <dgm:spPr/>
    </dgm:pt>
    <dgm:pt modelId="{BED6F948-57FA-4AE2-B24F-7616EDAA65CD}" type="pres">
      <dgm:prSet presAssocID="{0AE85F2B-1369-4DB6-81D2-5FBAF89E37EB}" presName="bgRect" presStyleLbl="bgShp" presStyleIdx="4" presStyleCnt="5"/>
      <dgm:spPr/>
    </dgm:pt>
    <dgm:pt modelId="{0663E392-FDFD-4DF3-8429-E7A066228DB5}" type="pres">
      <dgm:prSet presAssocID="{0AE85F2B-1369-4DB6-81D2-5FBAF89E37E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FCC5BCF3-AC59-409F-A9B5-3AD60D8AA40B}" type="pres">
      <dgm:prSet presAssocID="{0AE85F2B-1369-4DB6-81D2-5FBAF89E37EB}" presName="spaceRect" presStyleCnt="0"/>
      <dgm:spPr/>
    </dgm:pt>
    <dgm:pt modelId="{37800710-B87A-4866-B409-544091736C3D}" type="pres">
      <dgm:prSet presAssocID="{0AE85F2B-1369-4DB6-81D2-5FBAF89E37EB}" presName="parTx" presStyleLbl="revTx" presStyleIdx="4" presStyleCnt="5">
        <dgm:presLayoutVars>
          <dgm:chMax val="0"/>
          <dgm:chPref val="0"/>
        </dgm:presLayoutVars>
      </dgm:prSet>
      <dgm:spPr/>
    </dgm:pt>
  </dgm:ptLst>
  <dgm:cxnLst>
    <dgm:cxn modelId="{B73D841F-8036-4E4F-B378-4517907F9E82}" type="presOf" srcId="{101AACDC-CD91-4F25-A711-D5FC2294C5B5}" destId="{86724649-34AD-4E85-B5EF-36EEA5D403B3}" srcOrd="0" destOrd="0" presId="urn:microsoft.com/office/officeart/2018/2/layout/IconVerticalSolidList"/>
    <dgm:cxn modelId="{45981034-C6DF-432A-BD02-489897F461E9}" srcId="{101AACDC-CD91-4F25-A711-D5FC2294C5B5}" destId="{44F79AC6-F851-4A3B-B1DA-B4C0C107CF69}" srcOrd="3" destOrd="0" parTransId="{EA7B1327-9275-46FC-8A9E-A129EE06B8A2}" sibTransId="{F7BDF132-41CF-4797-B2E9-2AB8E4D0E575}"/>
    <dgm:cxn modelId="{41A5425D-43CA-4F3A-A776-3B55F438FE46}" srcId="{101AACDC-CD91-4F25-A711-D5FC2294C5B5}" destId="{0AE85F2B-1369-4DB6-81D2-5FBAF89E37EB}" srcOrd="4" destOrd="0" parTransId="{8668FE57-983A-4AD5-B96C-98BA99C4C90A}" sibTransId="{4EE575C8-F074-4984-85D6-8E0E4E23E12A}"/>
    <dgm:cxn modelId="{7D7C9A47-0069-4E44-8392-49D3670A7F9E}" srcId="{101AACDC-CD91-4F25-A711-D5FC2294C5B5}" destId="{FDD433B9-F9A1-4D7F-B984-76E8BBA84B5F}" srcOrd="2" destOrd="0" parTransId="{BA9133D3-A4B2-41A7-9441-55E37E0923E3}" sibTransId="{1465AE17-7CFB-4482-9D50-70CB2E6A8C20}"/>
    <dgm:cxn modelId="{CD495277-B259-4F39-8725-2355F6294276}" type="presOf" srcId="{44F79AC6-F851-4A3B-B1DA-B4C0C107CF69}" destId="{24A1167E-4B93-4C55-B6A1-1B02DD4E251F}" srcOrd="0" destOrd="0" presId="urn:microsoft.com/office/officeart/2018/2/layout/IconVerticalSolidList"/>
    <dgm:cxn modelId="{CE0BD980-04AC-417A-969B-BFFF27F352DA}" srcId="{101AACDC-CD91-4F25-A711-D5FC2294C5B5}" destId="{023C5938-0B07-4687-B2CA-DF95204A1492}" srcOrd="1" destOrd="0" parTransId="{E31EC9A8-2023-4D13-AEF6-8EBDFBDC997A}" sibTransId="{64E4F2D0-D621-4864-8D98-6E6C2F9D9CED}"/>
    <dgm:cxn modelId="{C463EB89-DDD3-40F6-A31E-5EC7B2148A9E}" type="presOf" srcId="{FDD433B9-F9A1-4D7F-B984-76E8BBA84B5F}" destId="{76FF3D53-A96F-40E3-A0C6-62D43A4AFB1F}" srcOrd="0" destOrd="0" presId="urn:microsoft.com/office/officeart/2018/2/layout/IconVerticalSolidList"/>
    <dgm:cxn modelId="{85D9CC99-93E2-4DD5-9C8F-1D9A20EEB6B4}" type="presOf" srcId="{023C5938-0B07-4687-B2CA-DF95204A1492}" destId="{0A85C17D-4CAE-477C-A4F8-AF153B809019}" srcOrd="0" destOrd="0" presId="urn:microsoft.com/office/officeart/2018/2/layout/IconVerticalSolidList"/>
    <dgm:cxn modelId="{BF83759B-B354-401C-9787-F1A221C4B2B0}" srcId="{101AACDC-CD91-4F25-A711-D5FC2294C5B5}" destId="{A899CAD6-5E6E-48C8-B788-356F2001E0B2}" srcOrd="0" destOrd="0" parTransId="{064D85B7-31A6-4F65-9743-4F06A1D7A737}" sibTransId="{40406AD9-BFAC-473E-8D7D-A0E3CDB1A2AC}"/>
    <dgm:cxn modelId="{7F6EBEE5-E9F5-4403-936B-2EB537D87452}" type="presOf" srcId="{A899CAD6-5E6E-48C8-B788-356F2001E0B2}" destId="{84B2AC39-C6D7-49B9-965D-5A5D8EC4DCFD}" srcOrd="0" destOrd="0" presId="urn:microsoft.com/office/officeart/2018/2/layout/IconVerticalSolidList"/>
    <dgm:cxn modelId="{B92BCCF0-F4DE-4DFE-95E8-7A87F359DA7A}" type="presOf" srcId="{0AE85F2B-1369-4DB6-81D2-5FBAF89E37EB}" destId="{37800710-B87A-4866-B409-544091736C3D}" srcOrd="0" destOrd="0" presId="urn:microsoft.com/office/officeart/2018/2/layout/IconVerticalSolidList"/>
    <dgm:cxn modelId="{7F59908A-A0E9-4EDF-8702-3241240720D7}" type="presParOf" srcId="{86724649-34AD-4E85-B5EF-36EEA5D403B3}" destId="{3C78EBC2-F19D-40D5-A3FC-9183592BB22E}" srcOrd="0" destOrd="0" presId="urn:microsoft.com/office/officeart/2018/2/layout/IconVerticalSolidList"/>
    <dgm:cxn modelId="{A410D18A-FEA6-44D5-92C6-4604D6A84360}" type="presParOf" srcId="{3C78EBC2-F19D-40D5-A3FC-9183592BB22E}" destId="{1BB66FEF-2B0F-4F16-B447-AD4819B6C746}" srcOrd="0" destOrd="0" presId="urn:microsoft.com/office/officeart/2018/2/layout/IconVerticalSolidList"/>
    <dgm:cxn modelId="{9B8D946B-2EB7-4E77-93CC-30D6ACD59EA0}" type="presParOf" srcId="{3C78EBC2-F19D-40D5-A3FC-9183592BB22E}" destId="{E5D5810F-153D-42B6-84D6-4E0734EC52FC}" srcOrd="1" destOrd="0" presId="urn:microsoft.com/office/officeart/2018/2/layout/IconVerticalSolidList"/>
    <dgm:cxn modelId="{F4AABA79-B5F0-4AE7-AAC3-504F94414113}" type="presParOf" srcId="{3C78EBC2-F19D-40D5-A3FC-9183592BB22E}" destId="{4967509E-3673-41AE-A0F6-1CEC2EFB0C77}" srcOrd="2" destOrd="0" presId="urn:microsoft.com/office/officeart/2018/2/layout/IconVerticalSolidList"/>
    <dgm:cxn modelId="{0C705FD0-0552-464D-9B51-12CED7D66D22}" type="presParOf" srcId="{3C78EBC2-F19D-40D5-A3FC-9183592BB22E}" destId="{84B2AC39-C6D7-49B9-965D-5A5D8EC4DCFD}" srcOrd="3" destOrd="0" presId="urn:microsoft.com/office/officeart/2018/2/layout/IconVerticalSolidList"/>
    <dgm:cxn modelId="{3AD02F02-56E6-4796-9BD9-D603134DB265}" type="presParOf" srcId="{86724649-34AD-4E85-B5EF-36EEA5D403B3}" destId="{FC00C297-73AC-496C-9A7D-819703F205F1}" srcOrd="1" destOrd="0" presId="urn:microsoft.com/office/officeart/2018/2/layout/IconVerticalSolidList"/>
    <dgm:cxn modelId="{DF7F1100-E017-469F-AEEB-17588713BCCD}" type="presParOf" srcId="{86724649-34AD-4E85-B5EF-36EEA5D403B3}" destId="{C618DA68-5D9A-4085-A0B4-1599F3BD752E}" srcOrd="2" destOrd="0" presId="urn:microsoft.com/office/officeart/2018/2/layout/IconVerticalSolidList"/>
    <dgm:cxn modelId="{7DAE14DA-A031-4C6E-9E4A-1061012ACF34}" type="presParOf" srcId="{C618DA68-5D9A-4085-A0B4-1599F3BD752E}" destId="{6115AC4D-28C9-4312-8520-F3DF37DEEBC4}" srcOrd="0" destOrd="0" presId="urn:microsoft.com/office/officeart/2018/2/layout/IconVerticalSolidList"/>
    <dgm:cxn modelId="{2871FCF8-9C75-4AC1-A09E-3A51B82CD25B}" type="presParOf" srcId="{C618DA68-5D9A-4085-A0B4-1599F3BD752E}" destId="{FB3A8BC8-8DFC-4BF5-AA1E-C3C796A187D2}" srcOrd="1" destOrd="0" presId="urn:microsoft.com/office/officeart/2018/2/layout/IconVerticalSolidList"/>
    <dgm:cxn modelId="{682658F9-9254-448B-8B02-6F23787910C0}" type="presParOf" srcId="{C618DA68-5D9A-4085-A0B4-1599F3BD752E}" destId="{0D8AFF2B-D243-49C2-852E-FF8610A2E614}" srcOrd="2" destOrd="0" presId="urn:microsoft.com/office/officeart/2018/2/layout/IconVerticalSolidList"/>
    <dgm:cxn modelId="{320C3FB7-5713-4756-BF4C-84316A07A5A0}" type="presParOf" srcId="{C618DA68-5D9A-4085-A0B4-1599F3BD752E}" destId="{0A85C17D-4CAE-477C-A4F8-AF153B809019}" srcOrd="3" destOrd="0" presId="urn:microsoft.com/office/officeart/2018/2/layout/IconVerticalSolidList"/>
    <dgm:cxn modelId="{9B8848B8-5A36-4EEF-AD54-E35A317BE488}" type="presParOf" srcId="{86724649-34AD-4E85-B5EF-36EEA5D403B3}" destId="{351F3655-BAF1-4091-80A1-AD122A6F8558}" srcOrd="3" destOrd="0" presId="urn:microsoft.com/office/officeart/2018/2/layout/IconVerticalSolidList"/>
    <dgm:cxn modelId="{1FB0E6D1-DA71-425E-9CCF-BB2CFF16E464}" type="presParOf" srcId="{86724649-34AD-4E85-B5EF-36EEA5D403B3}" destId="{3071717C-2259-47E1-89C7-703155B79F6C}" srcOrd="4" destOrd="0" presId="urn:microsoft.com/office/officeart/2018/2/layout/IconVerticalSolidList"/>
    <dgm:cxn modelId="{25BFE0FE-AC10-4256-B794-0806E866FE42}" type="presParOf" srcId="{3071717C-2259-47E1-89C7-703155B79F6C}" destId="{1884A692-01A4-45F8-95EC-D57B46A08FB1}" srcOrd="0" destOrd="0" presId="urn:microsoft.com/office/officeart/2018/2/layout/IconVerticalSolidList"/>
    <dgm:cxn modelId="{9186FB0F-AF6C-4A4B-AF68-34D279770972}" type="presParOf" srcId="{3071717C-2259-47E1-89C7-703155B79F6C}" destId="{CD43498A-436F-4963-BE44-5903FCBF6CAD}" srcOrd="1" destOrd="0" presId="urn:microsoft.com/office/officeart/2018/2/layout/IconVerticalSolidList"/>
    <dgm:cxn modelId="{24A24A95-9509-4FAE-A26C-4094C7AC098A}" type="presParOf" srcId="{3071717C-2259-47E1-89C7-703155B79F6C}" destId="{ABAE1DCC-BCCE-4352-9F5E-5E25D97F681B}" srcOrd="2" destOrd="0" presId="urn:microsoft.com/office/officeart/2018/2/layout/IconVerticalSolidList"/>
    <dgm:cxn modelId="{7B884A6A-F4D4-476B-843F-B0729983125E}" type="presParOf" srcId="{3071717C-2259-47E1-89C7-703155B79F6C}" destId="{76FF3D53-A96F-40E3-A0C6-62D43A4AFB1F}" srcOrd="3" destOrd="0" presId="urn:microsoft.com/office/officeart/2018/2/layout/IconVerticalSolidList"/>
    <dgm:cxn modelId="{74DB9174-1F00-48EA-81B6-5916E77FAC7C}" type="presParOf" srcId="{86724649-34AD-4E85-B5EF-36EEA5D403B3}" destId="{1E7EE988-8E0F-437E-92C4-7E996F822115}" srcOrd="5" destOrd="0" presId="urn:microsoft.com/office/officeart/2018/2/layout/IconVerticalSolidList"/>
    <dgm:cxn modelId="{44538E12-E079-441B-A4CA-53476000D3D5}" type="presParOf" srcId="{86724649-34AD-4E85-B5EF-36EEA5D403B3}" destId="{7215358E-2EB2-4661-9760-DEDEB2D0BEDC}" srcOrd="6" destOrd="0" presId="urn:microsoft.com/office/officeart/2018/2/layout/IconVerticalSolidList"/>
    <dgm:cxn modelId="{40582E4C-B6C9-49C3-9DF0-980B706109A8}" type="presParOf" srcId="{7215358E-2EB2-4661-9760-DEDEB2D0BEDC}" destId="{8707C4A0-65B0-455E-BFA9-DD783D90322C}" srcOrd="0" destOrd="0" presId="urn:microsoft.com/office/officeart/2018/2/layout/IconVerticalSolidList"/>
    <dgm:cxn modelId="{12F8F47D-47D4-48CA-BCF7-A126A471C137}" type="presParOf" srcId="{7215358E-2EB2-4661-9760-DEDEB2D0BEDC}" destId="{6F5BA1EA-1DE6-4978-B7D2-AADE33CAF142}" srcOrd="1" destOrd="0" presId="urn:microsoft.com/office/officeart/2018/2/layout/IconVerticalSolidList"/>
    <dgm:cxn modelId="{36D61303-05D3-4903-B323-13816CE76EFC}" type="presParOf" srcId="{7215358E-2EB2-4661-9760-DEDEB2D0BEDC}" destId="{5AF0E1D3-8B54-418B-B85E-EFB49171520C}" srcOrd="2" destOrd="0" presId="urn:microsoft.com/office/officeart/2018/2/layout/IconVerticalSolidList"/>
    <dgm:cxn modelId="{D4A9A855-7DA0-4A9A-B17C-EEFFD1159246}" type="presParOf" srcId="{7215358E-2EB2-4661-9760-DEDEB2D0BEDC}" destId="{24A1167E-4B93-4C55-B6A1-1B02DD4E251F}" srcOrd="3" destOrd="0" presId="urn:microsoft.com/office/officeart/2018/2/layout/IconVerticalSolidList"/>
    <dgm:cxn modelId="{1FA9BED2-E37C-4909-B71E-00FC104B6392}" type="presParOf" srcId="{86724649-34AD-4E85-B5EF-36EEA5D403B3}" destId="{B51630D6-A5EE-4CB2-874D-611FEF30B2BA}" srcOrd="7" destOrd="0" presId="urn:microsoft.com/office/officeart/2018/2/layout/IconVerticalSolidList"/>
    <dgm:cxn modelId="{29B026F5-EFD5-4B35-84E8-C0A2FE7263D1}" type="presParOf" srcId="{86724649-34AD-4E85-B5EF-36EEA5D403B3}" destId="{DDACE1B2-39FF-40D5-BFBA-7ED5E5BBB500}" srcOrd="8" destOrd="0" presId="urn:microsoft.com/office/officeart/2018/2/layout/IconVerticalSolidList"/>
    <dgm:cxn modelId="{8CF52742-F820-4862-A08B-455BE6210431}" type="presParOf" srcId="{DDACE1B2-39FF-40D5-BFBA-7ED5E5BBB500}" destId="{BED6F948-57FA-4AE2-B24F-7616EDAA65CD}" srcOrd="0" destOrd="0" presId="urn:microsoft.com/office/officeart/2018/2/layout/IconVerticalSolidList"/>
    <dgm:cxn modelId="{B118467B-C264-4DAF-89B2-9DE677AA9492}" type="presParOf" srcId="{DDACE1B2-39FF-40D5-BFBA-7ED5E5BBB500}" destId="{0663E392-FDFD-4DF3-8429-E7A066228DB5}" srcOrd="1" destOrd="0" presId="urn:microsoft.com/office/officeart/2018/2/layout/IconVerticalSolidList"/>
    <dgm:cxn modelId="{21FCBEE3-57C6-4C06-834F-724EE3A3BC9A}" type="presParOf" srcId="{DDACE1B2-39FF-40D5-BFBA-7ED5E5BBB500}" destId="{FCC5BCF3-AC59-409F-A9B5-3AD60D8AA40B}" srcOrd="2" destOrd="0" presId="urn:microsoft.com/office/officeart/2018/2/layout/IconVerticalSolidList"/>
    <dgm:cxn modelId="{E084E15C-ECCC-48C4-9376-19ABCEB2EE6D}" type="presParOf" srcId="{DDACE1B2-39FF-40D5-BFBA-7ED5E5BBB500}" destId="{37800710-B87A-4866-B409-544091736C3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EB150C-E5E0-4B6D-A5F0-4C7E23EF2C0C}">
      <dsp:nvSpPr>
        <dsp:cNvPr id="0" name=""/>
        <dsp:cNvSpPr/>
      </dsp:nvSpPr>
      <dsp:spPr>
        <a:xfrm>
          <a:off x="379476" y="0"/>
          <a:ext cx="5504687" cy="5504687"/>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23DA95-C24E-48BB-BFD5-7E9A979EA0A5}">
      <dsp:nvSpPr>
        <dsp:cNvPr id="0" name=""/>
        <dsp:cNvSpPr/>
      </dsp:nvSpPr>
      <dsp:spPr>
        <a:xfrm>
          <a:off x="902421" y="522945"/>
          <a:ext cx="2146828" cy="214682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Meikle V Nottinghamshire County Council</a:t>
          </a:r>
          <a:endParaRPr lang="en-US" sz="1900" kern="1200"/>
        </a:p>
      </dsp:txBody>
      <dsp:txXfrm>
        <a:off x="1007221" y="627745"/>
        <a:ext cx="1937228" cy="1937228"/>
      </dsp:txXfrm>
    </dsp:sp>
    <dsp:sp modelId="{E15E0C73-0A75-4CC5-B326-4BB986E95887}">
      <dsp:nvSpPr>
        <dsp:cNvPr id="0" name=""/>
        <dsp:cNvSpPr/>
      </dsp:nvSpPr>
      <dsp:spPr>
        <a:xfrm>
          <a:off x="3214390" y="522945"/>
          <a:ext cx="2146828" cy="2146828"/>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Archibald v Fife Council</a:t>
          </a:r>
          <a:endParaRPr lang="en-US" sz="1900" kern="1200"/>
        </a:p>
      </dsp:txBody>
      <dsp:txXfrm>
        <a:off x="3319190" y="627745"/>
        <a:ext cx="1937228" cy="1937228"/>
      </dsp:txXfrm>
    </dsp:sp>
    <dsp:sp modelId="{78642028-5C01-4C77-BB39-12E5E75029B8}">
      <dsp:nvSpPr>
        <dsp:cNvPr id="0" name=""/>
        <dsp:cNvSpPr/>
      </dsp:nvSpPr>
      <dsp:spPr>
        <a:xfrm>
          <a:off x="902421" y="2834914"/>
          <a:ext cx="2146828" cy="2146828"/>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Miller v Rentokil Initial UK Ltd</a:t>
          </a:r>
          <a:endParaRPr lang="en-US" sz="1900" kern="1200"/>
        </a:p>
      </dsp:txBody>
      <dsp:txXfrm>
        <a:off x="1007221" y="2939714"/>
        <a:ext cx="1937228" cy="1937228"/>
      </dsp:txXfrm>
    </dsp:sp>
    <dsp:sp modelId="{3AB12007-03F6-4BCE-A253-136912919614}">
      <dsp:nvSpPr>
        <dsp:cNvPr id="0" name=""/>
        <dsp:cNvSpPr/>
      </dsp:nvSpPr>
      <dsp:spPr>
        <a:xfrm>
          <a:off x="3214390" y="2834914"/>
          <a:ext cx="2146828" cy="2146828"/>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err="1"/>
            <a:t>Kikwera</a:t>
          </a:r>
          <a:r>
            <a:rPr lang="en-GB" sz="1900" kern="1200" dirty="0"/>
            <a:t>-Akaka v Salvation Army Trading Company</a:t>
          </a:r>
          <a:endParaRPr lang="en-US" sz="1900" kern="1200" dirty="0"/>
        </a:p>
      </dsp:txBody>
      <dsp:txXfrm>
        <a:off x="3319190" y="2939714"/>
        <a:ext cx="1937228" cy="19372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6A6B00-52F3-4F47-9C99-30C577C1D0EE}">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9744AD-DED4-45D2-91AD-617ED36705D2}">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F7408F-D008-45D7-8719-4F887AE05C59}">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baseline="0"/>
            <a:t>Helps prevent stress and create a positive working environment</a:t>
          </a:r>
          <a:endParaRPr lang="en-US" sz="2200" kern="1200"/>
        </a:p>
      </dsp:txBody>
      <dsp:txXfrm>
        <a:off x="1057183" y="1805"/>
        <a:ext cx="9458416" cy="915310"/>
      </dsp:txXfrm>
    </dsp:sp>
    <dsp:sp modelId="{7B056A8A-F9E8-4C9F-A3C5-5634737A7EC8}">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9F2D96-BCED-458A-8D79-E9C515AE6BE1}">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9BC693-FBD1-43B0-9478-81905CFB463C}">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baseline="0" dirty="0"/>
            <a:t>The CIPD reports that lack of line manager skills and confidence is the top challenge for employee wellbeing.</a:t>
          </a:r>
          <a:endParaRPr lang="en-US" sz="2200" kern="1200" dirty="0"/>
        </a:p>
      </dsp:txBody>
      <dsp:txXfrm>
        <a:off x="1057183" y="1145944"/>
        <a:ext cx="9458416" cy="915310"/>
      </dsp:txXfrm>
    </dsp:sp>
    <dsp:sp modelId="{B242C948-9CB6-4764-A626-46D58F27A05F}">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8D820D-F9ED-4361-9DCD-43BAE7D788FD}">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4D0EBA-20E8-42B5-801F-983362DE23DE}">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baseline="0"/>
            <a:t>Management style still a top cause of stress related absence</a:t>
          </a:r>
          <a:endParaRPr lang="en-US" sz="2200" kern="1200"/>
        </a:p>
      </dsp:txBody>
      <dsp:txXfrm>
        <a:off x="1057183" y="2290082"/>
        <a:ext cx="9458416" cy="915310"/>
      </dsp:txXfrm>
    </dsp:sp>
    <dsp:sp modelId="{487B69A7-013D-4D70-B9D2-50FCAFC5E05D}">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C02BFF-007C-4D09-B996-9E142475111B}">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996F48-24EF-41AB-987D-F0B0F58AC793}">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baseline="0"/>
            <a:t>People continue to work when unwell - even when working from home, while many use holiday or sick leave to work</a:t>
          </a:r>
          <a:endParaRPr lang="en-US" sz="2200" kern="1200"/>
        </a:p>
      </dsp:txBody>
      <dsp:txXfrm>
        <a:off x="1057183" y="3434221"/>
        <a:ext cx="9458416" cy="915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78CD43-A8F6-4C0E-A44E-CCEE02809B90}">
      <dsp:nvSpPr>
        <dsp:cNvPr id="0" name=""/>
        <dsp:cNvSpPr/>
      </dsp:nvSpPr>
      <dsp:spPr>
        <a:xfrm>
          <a:off x="0" y="346989"/>
          <a:ext cx="5568287" cy="159471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baseline="0"/>
            <a:t>More needs to be done to tackle rising absence, presenteeism and the impact of poor health</a:t>
          </a:r>
          <a:endParaRPr lang="en-US" sz="2900" kern="1200"/>
        </a:p>
      </dsp:txBody>
      <dsp:txXfrm>
        <a:off x="77847" y="424836"/>
        <a:ext cx="5412593" cy="1439016"/>
      </dsp:txXfrm>
    </dsp:sp>
    <dsp:sp modelId="{70C4E374-6150-4B1F-813C-82797504C19A}">
      <dsp:nvSpPr>
        <dsp:cNvPr id="0" name=""/>
        <dsp:cNvSpPr/>
      </dsp:nvSpPr>
      <dsp:spPr>
        <a:xfrm>
          <a:off x="0" y="2025220"/>
          <a:ext cx="5568287" cy="159471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baseline="0"/>
            <a:t>Employers should focus on employee health and wellbeing as a core part of any HR strategy</a:t>
          </a:r>
          <a:endParaRPr lang="en-US" sz="2900" kern="1200"/>
        </a:p>
      </dsp:txBody>
      <dsp:txXfrm>
        <a:off x="77847" y="2103067"/>
        <a:ext cx="5412593" cy="1439016"/>
      </dsp:txXfrm>
    </dsp:sp>
    <dsp:sp modelId="{B41E5792-D227-4AF8-988C-B30634454924}">
      <dsp:nvSpPr>
        <dsp:cNvPr id="0" name=""/>
        <dsp:cNvSpPr/>
      </dsp:nvSpPr>
      <dsp:spPr>
        <a:xfrm>
          <a:off x="0" y="3703450"/>
          <a:ext cx="5568287" cy="159471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baseline="0"/>
            <a:t>Employers should provide good work for people that helps to prevent ill health</a:t>
          </a:r>
          <a:endParaRPr lang="en-US" sz="2900" kern="1200"/>
        </a:p>
      </dsp:txBody>
      <dsp:txXfrm>
        <a:off x="77847" y="3781297"/>
        <a:ext cx="5412593" cy="14390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CCCACB-3B37-45DA-ACA8-1F1D2DE83DD8}">
      <dsp:nvSpPr>
        <dsp:cNvPr id="0" name=""/>
        <dsp:cNvSpPr/>
      </dsp:nvSpPr>
      <dsp:spPr>
        <a:xfrm>
          <a:off x="9242" y="1208829"/>
          <a:ext cx="1381199" cy="1933679"/>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7684" tIns="330200" rIns="107684" bIns="330200" numCol="1" spcCol="1270" anchor="t" anchorCtr="0">
          <a:noAutofit/>
        </a:bodyPr>
        <a:lstStyle/>
        <a:p>
          <a:pPr marL="0" lvl="0" indent="0" algn="l" defTabSz="466725">
            <a:lnSpc>
              <a:spcPct val="90000"/>
            </a:lnSpc>
            <a:spcBef>
              <a:spcPct val="0"/>
            </a:spcBef>
            <a:spcAft>
              <a:spcPct val="35000"/>
            </a:spcAft>
            <a:buNone/>
          </a:pPr>
          <a:r>
            <a:rPr lang="en-GB" sz="1050" kern="1200" baseline="0" dirty="0"/>
            <a:t>Make sure senior leaders are aware of the importance of workplace health and wellbeing</a:t>
          </a:r>
          <a:endParaRPr lang="en-US" sz="1050" kern="1200" dirty="0"/>
        </a:p>
      </dsp:txBody>
      <dsp:txXfrm>
        <a:off x="9242" y="1943627"/>
        <a:ext cx="1381199" cy="1160207"/>
      </dsp:txXfrm>
    </dsp:sp>
    <dsp:sp modelId="{6CA41888-B746-494D-94EB-A90FC0CAF7A4}">
      <dsp:nvSpPr>
        <dsp:cNvPr id="0" name=""/>
        <dsp:cNvSpPr/>
      </dsp:nvSpPr>
      <dsp:spPr>
        <a:xfrm>
          <a:off x="409790" y="1402197"/>
          <a:ext cx="580103" cy="580103"/>
        </a:xfrm>
        <a:prstGeom prst="ellips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27" tIns="12700" rIns="45227" bIns="12700" numCol="1" spcCol="1270" anchor="ctr" anchorCtr="0">
          <a:noAutofit/>
        </a:bodyPr>
        <a:lstStyle/>
        <a:p>
          <a:pPr marL="0" lvl="0" indent="0" algn="ctr" defTabSz="1200150">
            <a:lnSpc>
              <a:spcPct val="90000"/>
            </a:lnSpc>
            <a:spcBef>
              <a:spcPct val="0"/>
            </a:spcBef>
            <a:spcAft>
              <a:spcPct val="35000"/>
            </a:spcAft>
            <a:buNone/>
          </a:pPr>
          <a:r>
            <a:rPr lang="en-US" sz="2700" kern="1200"/>
            <a:t>1</a:t>
          </a:r>
        </a:p>
      </dsp:txBody>
      <dsp:txXfrm>
        <a:off x="494744" y="1487151"/>
        <a:ext cx="410195" cy="410195"/>
      </dsp:txXfrm>
    </dsp:sp>
    <dsp:sp modelId="{8429C7DA-EC53-4FF0-A509-C8C485210136}">
      <dsp:nvSpPr>
        <dsp:cNvPr id="0" name=""/>
        <dsp:cNvSpPr/>
      </dsp:nvSpPr>
      <dsp:spPr>
        <a:xfrm>
          <a:off x="9242" y="3142436"/>
          <a:ext cx="1381199" cy="72"/>
        </a:xfrm>
        <a:prstGeom prst="rect">
          <a:avLst/>
        </a:prstGeom>
        <a:solidFill>
          <a:schemeClr val="accent5">
            <a:hueOff val="-934781"/>
            <a:satOff val="-64"/>
            <a:lumOff val="151"/>
            <a:alphaOff val="0"/>
          </a:schemeClr>
        </a:solidFill>
        <a:ln w="19050" cap="flat" cmpd="sng" algn="ctr">
          <a:solidFill>
            <a:schemeClr val="accent5">
              <a:hueOff val="-934781"/>
              <a:satOff val="-64"/>
              <a:lumOff val="1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B4EB4B-67A9-4A07-B185-93A5B60D070B}">
      <dsp:nvSpPr>
        <dsp:cNvPr id="0" name=""/>
        <dsp:cNvSpPr/>
      </dsp:nvSpPr>
      <dsp:spPr>
        <a:xfrm>
          <a:off x="1528561" y="1208829"/>
          <a:ext cx="1381199" cy="1933679"/>
        </a:xfrm>
        <a:prstGeom prst="rect">
          <a:avLst/>
        </a:prstGeom>
        <a:solidFill>
          <a:schemeClr val="accent5">
            <a:tint val="40000"/>
            <a:alpha val="90000"/>
            <a:hueOff val="-1990778"/>
            <a:satOff val="444"/>
            <a:lumOff val="67"/>
            <a:alphaOff val="0"/>
          </a:schemeClr>
        </a:solidFill>
        <a:ln w="19050" cap="flat" cmpd="sng" algn="ctr">
          <a:solidFill>
            <a:schemeClr val="accent5">
              <a:tint val="40000"/>
              <a:alpha val="90000"/>
              <a:hueOff val="-1990778"/>
              <a:satOff val="444"/>
              <a:lumOff val="6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7684" tIns="330200" rIns="107684" bIns="330200" numCol="1" spcCol="1270" anchor="t" anchorCtr="0">
          <a:noAutofit/>
        </a:bodyPr>
        <a:lstStyle/>
        <a:p>
          <a:pPr marL="0" lvl="0" indent="0" algn="l" defTabSz="488950">
            <a:lnSpc>
              <a:spcPct val="90000"/>
            </a:lnSpc>
            <a:spcBef>
              <a:spcPct val="0"/>
            </a:spcBef>
            <a:spcAft>
              <a:spcPct val="35000"/>
            </a:spcAft>
            <a:buNone/>
          </a:pPr>
          <a:r>
            <a:rPr lang="en-GB" sz="1100" kern="1200" baseline="0"/>
            <a:t>Train line managers to train people well</a:t>
          </a:r>
          <a:endParaRPr lang="en-US" sz="1100" kern="1200"/>
        </a:p>
      </dsp:txBody>
      <dsp:txXfrm>
        <a:off x="1528561" y="1943627"/>
        <a:ext cx="1381199" cy="1160207"/>
      </dsp:txXfrm>
    </dsp:sp>
    <dsp:sp modelId="{05FDA90F-48FF-4F48-A2CA-4DB60E607971}">
      <dsp:nvSpPr>
        <dsp:cNvPr id="0" name=""/>
        <dsp:cNvSpPr/>
      </dsp:nvSpPr>
      <dsp:spPr>
        <a:xfrm>
          <a:off x="1929109" y="1402197"/>
          <a:ext cx="580103" cy="580103"/>
        </a:xfrm>
        <a:prstGeom prst="ellipse">
          <a:avLst/>
        </a:prstGeom>
        <a:solidFill>
          <a:schemeClr val="accent5">
            <a:hueOff val="-1869562"/>
            <a:satOff val="-127"/>
            <a:lumOff val="302"/>
            <a:alphaOff val="0"/>
          </a:schemeClr>
        </a:solidFill>
        <a:ln w="19050" cap="flat" cmpd="sng" algn="ctr">
          <a:solidFill>
            <a:schemeClr val="accent5">
              <a:hueOff val="-1869562"/>
              <a:satOff val="-127"/>
              <a:lumOff val="3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27" tIns="12700" rIns="45227" bIns="12700" numCol="1" spcCol="1270" anchor="ctr" anchorCtr="0">
          <a:noAutofit/>
        </a:bodyPr>
        <a:lstStyle/>
        <a:p>
          <a:pPr marL="0" lvl="0" indent="0" algn="ctr" defTabSz="1200150">
            <a:lnSpc>
              <a:spcPct val="90000"/>
            </a:lnSpc>
            <a:spcBef>
              <a:spcPct val="0"/>
            </a:spcBef>
            <a:spcAft>
              <a:spcPct val="35000"/>
            </a:spcAft>
            <a:buNone/>
          </a:pPr>
          <a:r>
            <a:rPr lang="en-US" sz="2700" kern="1200"/>
            <a:t>2</a:t>
          </a:r>
        </a:p>
      </dsp:txBody>
      <dsp:txXfrm>
        <a:off x="2014063" y="1487151"/>
        <a:ext cx="410195" cy="410195"/>
      </dsp:txXfrm>
    </dsp:sp>
    <dsp:sp modelId="{6887AF71-80D5-4123-907A-3D36FC0BAB32}">
      <dsp:nvSpPr>
        <dsp:cNvPr id="0" name=""/>
        <dsp:cNvSpPr/>
      </dsp:nvSpPr>
      <dsp:spPr>
        <a:xfrm>
          <a:off x="1528561" y="3142436"/>
          <a:ext cx="1381199" cy="72"/>
        </a:xfrm>
        <a:prstGeom prst="rect">
          <a:avLst/>
        </a:prstGeom>
        <a:solidFill>
          <a:schemeClr val="accent5">
            <a:hueOff val="-2804342"/>
            <a:satOff val="-191"/>
            <a:lumOff val="453"/>
            <a:alphaOff val="0"/>
          </a:schemeClr>
        </a:solidFill>
        <a:ln w="19050" cap="flat" cmpd="sng" algn="ctr">
          <a:solidFill>
            <a:schemeClr val="accent5">
              <a:hueOff val="-2804342"/>
              <a:satOff val="-191"/>
              <a:lumOff val="4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9CB7E2-175F-4C1D-AF9D-76211EAD322F}">
      <dsp:nvSpPr>
        <dsp:cNvPr id="0" name=""/>
        <dsp:cNvSpPr/>
      </dsp:nvSpPr>
      <dsp:spPr>
        <a:xfrm>
          <a:off x="3047880" y="1208829"/>
          <a:ext cx="1381199" cy="1933679"/>
        </a:xfrm>
        <a:prstGeom prst="rect">
          <a:avLst/>
        </a:prstGeom>
        <a:solidFill>
          <a:schemeClr val="accent5">
            <a:tint val="40000"/>
            <a:alpha val="90000"/>
            <a:hueOff val="-3981555"/>
            <a:satOff val="889"/>
            <a:lumOff val="134"/>
            <a:alphaOff val="0"/>
          </a:schemeClr>
        </a:solidFill>
        <a:ln w="19050" cap="flat" cmpd="sng" algn="ctr">
          <a:solidFill>
            <a:schemeClr val="accent5">
              <a:tint val="40000"/>
              <a:alpha val="90000"/>
              <a:hueOff val="-3981555"/>
              <a:satOff val="889"/>
              <a:lumOff val="1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7684" tIns="330200" rIns="107684" bIns="330200" numCol="1" spcCol="1270" anchor="t" anchorCtr="0">
          <a:noAutofit/>
        </a:bodyPr>
        <a:lstStyle/>
        <a:p>
          <a:pPr marL="0" lvl="0" indent="0" algn="l" defTabSz="488950">
            <a:lnSpc>
              <a:spcPct val="90000"/>
            </a:lnSpc>
            <a:spcBef>
              <a:spcPct val="0"/>
            </a:spcBef>
            <a:spcAft>
              <a:spcPct val="35000"/>
            </a:spcAft>
            <a:buNone/>
          </a:pPr>
          <a:r>
            <a:rPr lang="en-GB" sz="1100" kern="1200" baseline="0"/>
            <a:t>Provide early access to Occupational Health</a:t>
          </a:r>
          <a:endParaRPr lang="en-US" sz="1100" kern="1200"/>
        </a:p>
      </dsp:txBody>
      <dsp:txXfrm>
        <a:off x="3047880" y="1943627"/>
        <a:ext cx="1381199" cy="1160207"/>
      </dsp:txXfrm>
    </dsp:sp>
    <dsp:sp modelId="{D18B0F8F-52F5-4B07-A896-7C7415A2C07F}">
      <dsp:nvSpPr>
        <dsp:cNvPr id="0" name=""/>
        <dsp:cNvSpPr/>
      </dsp:nvSpPr>
      <dsp:spPr>
        <a:xfrm>
          <a:off x="3448428" y="1402197"/>
          <a:ext cx="580103" cy="580103"/>
        </a:xfrm>
        <a:prstGeom prst="ellipse">
          <a:avLst/>
        </a:prstGeom>
        <a:solidFill>
          <a:schemeClr val="accent5">
            <a:hueOff val="-3739123"/>
            <a:satOff val="-254"/>
            <a:lumOff val="603"/>
            <a:alphaOff val="0"/>
          </a:schemeClr>
        </a:solidFill>
        <a:ln w="19050" cap="flat" cmpd="sng" algn="ctr">
          <a:solidFill>
            <a:schemeClr val="accent5">
              <a:hueOff val="-3739123"/>
              <a:satOff val="-254"/>
              <a:lumOff val="60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27" tIns="12700" rIns="45227" bIns="12700" numCol="1" spcCol="1270" anchor="ctr" anchorCtr="0">
          <a:noAutofit/>
        </a:bodyPr>
        <a:lstStyle/>
        <a:p>
          <a:pPr marL="0" lvl="0" indent="0" algn="ctr" defTabSz="1200150">
            <a:lnSpc>
              <a:spcPct val="90000"/>
            </a:lnSpc>
            <a:spcBef>
              <a:spcPct val="0"/>
            </a:spcBef>
            <a:spcAft>
              <a:spcPct val="35000"/>
            </a:spcAft>
            <a:buNone/>
          </a:pPr>
          <a:r>
            <a:rPr lang="en-US" sz="2700" kern="1200"/>
            <a:t>3</a:t>
          </a:r>
        </a:p>
      </dsp:txBody>
      <dsp:txXfrm>
        <a:off x="3533382" y="1487151"/>
        <a:ext cx="410195" cy="410195"/>
      </dsp:txXfrm>
    </dsp:sp>
    <dsp:sp modelId="{62C7A3EB-AECF-4ED1-8FB5-68F762C59894}">
      <dsp:nvSpPr>
        <dsp:cNvPr id="0" name=""/>
        <dsp:cNvSpPr/>
      </dsp:nvSpPr>
      <dsp:spPr>
        <a:xfrm>
          <a:off x="3047880" y="3142436"/>
          <a:ext cx="1381199" cy="72"/>
        </a:xfrm>
        <a:prstGeom prst="rect">
          <a:avLst/>
        </a:prstGeom>
        <a:solidFill>
          <a:schemeClr val="accent5">
            <a:hueOff val="-4673904"/>
            <a:satOff val="-318"/>
            <a:lumOff val="754"/>
            <a:alphaOff val="0"/>
          </a:schemeClr>
        </a:solidFill>
        <a:ln w="19050" cap="flat" cmpd="sng" algn="ctr">
          <a:solidFill>
            <a:schemeClr val="accent5">
              <a:hueOff val="-4673904"/>
              <a:satOff val="-318"/>
              <a:lumOff val="7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678E10-F3BD-48BF-84B2-8495F01CFAD0}">
      <dsp:nvSpPr>
        <dsp:cNvPr id="0" name=""/>
        <dsp:cNvSpPr/>
      </dsp:nvSpPr>
      <dsp:spPr>
        <a:xfrm>
          <a:off x="4567200" y="1208829"/>
          <a:ext cx="1381199" cy="1933679"/>
        </a:xfrm>
        <a:prstGeom prst="rect">
          <a:avLst/>
        </a:prstGeom>
        <a:solidFill>
          <a:schemeClr val="accent5">
            <a:tint val="40000"/>
            <a:alpha val="90000"/>
            <a:hueOff val="-5972333"/>
            <a:satOff val="1333"/>
            <a:lumOff val="200"/>
            <a:alphaOff val="0"/>
          </a:schemeClr>
        </a:solidFill>
        <a:ln w="19050" cap="flat" cmpd="sng" algn="ctr">
          <a:solidFill>
            <a:schemeClr val="accent5">
              <a:tint val="40000"/>
              <a:alpha val="90000"/>
              <a:hueOff val="-5972333"/>
              <a:satOff val="1333"/>
              <a:lumOff val="20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7684" tIns="330200" rIns="107684" bIns="330200" numCol="1" spcCol="1270" anchor="t" anchorCtr="0">
          <a:noAutofit/>
        </a:bodyPr>
        <a:lstStyle/>
        <a:p>
          <a:pPr marL="0" lvl="0" indent="0" algn="l" defTabSz="488950">
            <a:lnSpc>
              <a:spcPct val="90000"/>
            </a:lnSpc>
            <a:spcBef>
              <a:spcPct val="0"/>
            </a:spcBef>
            <a:spcAft>
              <a:spcPct val="35000"/>
            </a:spcAft>
            <a:buNone/>
          </a:pPr>
          <a:r>
            <a:rPr lang="en-GB" sz="1100" kern="1200" baseline="0"/>
            <a:t>Understand the causes of absence and unhealthy practices at work</a:t>
          </a:r>
          <a:endParaRPr lang="en-US" sz="1100" kern="1200"/>
        </a:p>
      </dsp:txBody>
      <dsp:txXfrm>
        <a:off x="4567200" y="1943627"/>
        <a:ext cx="1381199" cy="1160207"/>
      </dsp:txXfrm>
    </dsp:sp>
    <dsp:sp modelId="{9A234437-0461-483F-93E8-B86C40A59C3E}">
      <dsp:nvSpPr>
        <dsp:cNvPr id="0" name=""/>
        <dsp:cNvSpPr/>
      </dsp:nvSpPr>
      <dsp:spPr>
        <a:xfrm>
          <a:off x="4967748" y="1402197"/>
          <a:ext cx="580103" cy="580103"/>
        </a:xfrm>
        <a:prstGeom prst="ellipse">
          <a:avLst/>
        </a:prstGeom>
        <a:solidFill>
          <a:schemeClr val="accent5">
            <a:hueOff val="-5608684"/>
            <a:satOff val="-381"/>
            <a:lumOff val="905"/>
            <a:alphaOff val="0"/>
          </a:schemeClr>
        </a:solidFill>
        <a:ln w="19050" cap="flat" cmpd="sng" algn="ctr">
          <a:solidFill>
            <a:schemeClr val="accent5">
              <a:hueOff val="-5608684"/>
              <a:satOff val="-381"/>
              <a:lumOff val="9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27" tIns="12700" rIns="45227" bIns="12700" numCol="1" spcCol="1270" anchor="ctr" anchorCtr="0">
          <a:noAutofit/>
        </a:bodyPr>
        <a:lstStyle/>
        <a:p>
          <a:pPr marL="0" lvl="0" indent="0" algn="ctr" defTabSz="1200150">
            <a:lnSpc>
              <a:spcPct val="90000"/>
            </a:lnSpc>
            <a:spcBef>
              <a:spcPct val="0"/>
            </a:spcBef>
            <a:spcAft>
              <a:spcPct val="35000"/>
            </a:spcAft>
            <a:buNone/>
          </a:pPr>
          <a:r>
            <a:rPr lang="en-US" sz="2700" kern="1200"/>
            <a:t>4</a:t>
          </a:r>
        </a:p>
      </dsp:txBody>
      <dsp:txXfrm>
        <a:off x="5052702" y="1487151"/>
        <a:ext cx="410195" cy="410195"/>
      </dsp:txXfrm>
    </dsp:sp>
    <dsp:sp modelId="{1416054C-C524-44E0-8E14-0B73E9EEE72F}">
      <dsp:nvSpPr>
        <dsp:cNvPr id="0" name=""/>
        <dsp:cNvSpPr/>
      </dsp:nvSpPr>
      <dsp:spPr>
        <a:xfrm>
          <a:off x="4567200" y="3142436"/>
          <a:ext cx="1381199" cy="72"/>
        </a:xfrm>
        <a:prstGeom prst="rect">
          <a:avLst/>
        </a:prstGeom>
        <a:solidFill>
          <a:schemeClr val="accent5">
            <a:hueOff val="-6543466"/>
            <a:satOff val="-445"/>
            <a:lumOff val="1056"/>
            <a:alphaOff val="0"/>
          </a:schemeClr>
        </a:solidFill>
        <a:ln w="19050" cap="flat" cmpd="sng" algn="ctr">
          <a:solidFill>
            <a:schemeClr val="accent5">
              <a:hueOff val="-6543466"/>
              <a:satOff val="-445"/>
              <a:lumOff val="105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CAE42B-2879-42F6-A1D6-D6FF72DC8D5E}">
      <dsp:nvSpPr>
        <dsp:cNvPr id="0" name=""/>
        <dsp:cNvSpPr/>
      </dsp:nvSpPr>
      <dsp:spPr>
        <a:xfrm>
          <a:off x="6086519" y="1208829"/>
          <a:ext cx="1381199" cy="1933679"/>
        </a:xfrm>
        <a:prstGeom prst="rect">
          <a:avLst/>
        </a:prstGeom>
        <a:solidFill>
          <a:schemeClr val="accent5">
            <a:tint val="40000"/>
            <a:alpha val="90000"/>
            <a:hueOff val="-7963110"/>
            <a:satOff val="1778"/>
            <a:lumOff val="267"/>
            <a:alphaOff val="0"/>
          </a:schemeClr>
        </a:solidFill>
        <a:ln w="19050" cap="flat" cmpd="sng" algn="ctr">
          <a:solidFill>
            <a:schemeClr val="accent5">
              <a:tint val="40000"/>
              <a:alpha val="90000"/>
              <a:hueOff val="-7963110"/>
              <a:satOff val="1778"/>
              <a:lumOff val="26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7684" tIns="330200" rIns="107684" bIns="330200" numCol="1" spcCol="1270" anchor="t" anchorCtr="0">
          <a:noAutofit/>
        </a:bodyPr>
        <a:lstStyle/>
        <a:p>
          <a:pPr marL="0" lvl="0" indent="0" algn="l" defTabSz="488950">
            <a:lnSpc>
              <a:spcPct val="90000"/>
            </a:lnSpc>
            <a:spcBef>
              <a:spcPct val="0"/>
            </a:spcBef>
            <a:spcAft>
              <a:spcPct val="35000"/>
            </a:spcAft>
            <a:buNone/>
          </a:pPr>
          <a:r>
            <a:rPr lang="en-GB" sz="1100" kern="1200" baseline="0"/>
            <a:t>Ensure policies and procedures "fit" the organisation</a:t>
          </a:r>
          <a:endParaRPr lang="en-US" sz="1100" kern="1200"/>
        </a:p>
      </dsp:txBody>
      <dsp:txXfrm>
        <a:off x="6086519" y="1943627"/>
        <a:ext cx="1381199" cy="1160207"/>
      </dsp:txXfrm>
    </dsp:sp>
    <dsp:sp modelId="{8B0F4160-A36D-4A5A-A990-21032E10867C}">
      <dsp:nvSpPr>
        <dsp:cNvPr id="0" name=""/>
        <dsp:cNvSpPr/>
      </dsp:nvSpPr>
      <dsp:spPr>
        <a:xfrm>
          <a:off x="6487067" y="1402197"/>
          <a:ext cx="580103" cy="580103"/>
        </a:xfrm>
        <a:prstGeom prst="ellipse">
          <a:avLst/>
        </a:prstGeom>
        <a:solidFill>
          <a:schemeClr val="accent5">
            <a:hueOff val="-7478246"/>
            <a:satOff val="-508"/>
            <a:lumOff val="1207"/>
            <a:alphaOff val="0"/>
          </a:schemeClr>
        </a:solidFill>
        <a:ln w="19050" cap="flat" cmpd="sng" algn="ctr">
          <a:solidFill>
            <a:schemeClr val="accent5">
              <a:hueOff val="-7478246"/>
              <a:satOff val="-508"/>
              <a:lumOff val="1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27" tIns="12700" rIns="45227" bIns="12700" numCol="1" spcCol="1270" anchor="ctr" anchorCtr="0">
          <a:noAutofit/>
        </a:bodyPr>
        <a:lstStyle/>
        <a:p>
          <a:pPr marL="0" lvl="0" indent="0" algn="ctr" defTabSz="1200150">
            <a:lnSpc>
              <a:spcPct val="90000"/>
            </a:lnSpc>
            <a:spcBef>
              <a:spcPct val="0"/>
            </a:spcBef>
            <a:spcAft>
              <a:spcPct val="35000"/>
            </a:spcAft>
            <a:buNone/>
          </a:pPr>
          <a:r>
            <a:rPr lang="en-US" sz="2700" kern="1200"/>
            <a:t>5</a:t>
          </a:r>
        </a:p>
      </dsp:txBody>
      <dsp:txXfrm>
        <a:off x="6572021" y="1487151"/>
        <a:ext cx="410195" cy="410195"/>
      </dsp:txXfrm>
    </dsp:sp>
    <dsp:sp modelId="{675BA78B-7D4F-4151-981C-F00828E41F3E}">
      <dsp:nvSpPr>
        <dsp:cNvPr id="0" name=""/>
        <dsp:cNvSpPr/>
      </dsp:nvSpPr>
      <dsp:spPr>
        <a:xfrm>
          <a:off x="6086519" y="3142436"/>
          <a:ext cx="1381199" cy="72"/>
        </a:xfrm>
        <a:prstGeom prst="rect">
          <a:avLst/>
        </a:prstGeom>
        <a:solidFill>
          <a:schemeClr val="accent5">
            <a:hueOff val="-8413027"/>
            <a:satOff val="-572"/>
            <a:lumOff val="1358"/>
            <a:alphaOff val="0"/>
          </a:schemeClr>
        </a:solidFill>
        <a:ln w="19050" cap="flat" cmpd="sng" algn="ctr">
          <a:solidFill>
            <a:schemeClr val="accent5">
              <a:hueOff val="-8413027"/>
              <a:satOff val="-572"/>
              <a:lumOff val="13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0EB21C-09FB-48E8-A4B8-3A87AE5EB83F}">
      <dsp:nvSpPr>
        <dsp:cNvPr id="0" name=""/>
        <dsp:cNvSpPr/>
      </dsp:nvSpPr>
      <dsp:spPr>
        <a:xfrm>
          <a:off x="7605839" y="1208829"/>
          <a:ext cx="1381199" cy="1933679"/>
        </a:xfrm>
        <a:prstGeom prst="rect">
          <a:avLst/>
        </a:prstGeom>
        <a:solidFill>
          <a:schemeClr val="accent5">
            <a:tint val="40000"/>
            <a:alpha val="90000"/>
            <a:hueOff val="-9953888"/>
            <a:satOff val="2222"/>
            <a:lumOff val="334"/>
            <a:alphaOff val="0"/>
          </a:schemeClr>
        </a:solidFill>
        <a:ln w="19050" cap="flat" cmpd="sng" algn="ctr">
          <a:solidFill>
            <a:schemeClr val="accent5">
              <a:tint val="40000"/>
              <a:alpha val="90000"/>
              <a:hueOff val="-9953888"/>
              <a:satOff val="2222"/>
              <a:lumOff val="3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7684" tIns="330200" rIns="107684" bIns="330200" numCol="1" spcCol="1270" anchor="t" anchorCtr="0">
          <a:noAutofit/>
        </a:bodyPr>
        <a:lstStyle/>
        <a:p>
          <a:pPr marL="0" lvl="0" indent="0" algn="l" defTabSz="488950">
            <a:lnSpc>
              <a:spcPct val="90000"/>
            </a:lnSpc>
            <a:spcBef>
              <a:spcPct val="0"/>
            </a:spcBef>
            <a:spcAft>
              <a:spcPct val="35000"/>
            </a:spcAft>
            <a:buNone/>
          </a:pPr>
          <a:r>
            <a:rPr lang="en-GB" sz="1100" kern="1200" baseline="0"/>
            <a:t>Build a robust framework to promote mental wellbeing</a:t>
          </a:r>
          <a:endParaRPr lang="en-US" sz="1100" kern="1200"/>
        </a:p>
      </dsp:txBody>
      <dsp:txXfrm>
        <a:off x="7605839" y="1943627"/>
        <a:ext cx="1381199" cy="1160207"/>
      </dsp:txXfrm>
    </dsp:sp>
    <dsp:sp modelId="{9A013411-371A-461C-8D31-F3042BE4907B}">
      <dsp:nvSpPr>
        <dsp:cNvPr id="0" name=""/>
        <dsp:cNvSpPr/>
      </dsp:nvSpPr>
      <dsp:spPr>
        <a:xfrm>
          <a:off x="8006386" y="1402197"/>
          <a:ext cx="580103" cy="580103"/>
        </a:xfrm>
        <a:prstGeom prst="ellipse">
          <a:avLst/>
        </a:prstGeom>
        <a:solidFill>
          <a:schemeClr val="accent5">
            <a:hueOff val="-9347808"/>
            <a:satOff val="-635"/>
            <a:lumOff val="1508"/>
            <a:alphaOff val="0"/>
          </a:schemeClr>
        </a:solidFill>
        <a:ln w="19050" cap="flat" cmpd="sng" algn="ctr">
          <a:solidFill>
            <a:schemeClr val="accent5">
              <a:hueOff val="-9347808"/>
              <a:satOff val="-635"/>
              <a:lumOff val="15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27" tIns="12700" rIns="45227" bIns="12700" numCol="1" spcCol="1270" anchor="ctr" anchorCtr="0">
          <a:noAutofit/>
        </a:bodyPr>
        <a:lstStyle/>
        <a:p>
          <a:pPr marL="0" lvl="0" indent="0" algn="ctr" defTabSz="1200150">
            <a:lnSpc>
              <a:spcPct val="90000"/>
            </a:lnSpc>
            <a:spcBef>
              <a:spcPct val="0"/>
            </a:spcBef>
            <a:spcAft>
              <a:spcPct val="35000"/>
            </a:spcAft>
            <a:buNone/>
          </a:pPr>
          <a:r>
            <a:rPr lang="en-US" sz="2700" kern="1200"/>
            <a:t>6</a:t>
          </a:r>
        </a:p>
      </dsp:txBody>
      <dsp:txXfrm>
        <a:off x="8091340" y="1487151"/>
        <a:ext cx="410195" cy="410195"/>
      </dsp:txXfrm>
    </dsp:sp>
    <dsp:sp modelId="{083FC180-EF9F-4D73-AA83-CFA3952E21F9}">
      <dsp:nvSpPr>
        <dsp:cNvPr id="0" name=""/>
        <dsp:cNvSpPr/>
      </dsp:nvSpPr>
      <dsp:spPr>
        <a:xfrm>
          <a:off x="7605839" y="3142436"/>
          <a:ext cx="1381199" cy="72"/>
        </a:xfrm>
        <a:prstGeom prst="rect">
          <a:avLst/>
        </a:prstGeom>
        <a:solidFill>
          <a:schemeClr val="accent5">
            <a:hueOff val="-10282588"/>
            <a:satOff val="-699"/>
            <a:lumOff val="1659"/>
            <a:alphaOff val="0"/>
          </a:schemeClr>
        </a:solidFill>
        <a:ln w="19050" cap="flat" cmpd="sng" algn="ctr">
          <a:solidFill>
            <a:schemeClr val="accent5">
              <a:hueOff val="-10282588"/>
              <a:satOff val="-699"/>
              <a:lumOff val="16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61C2EE-48D9-4E0D-A231-3D78F5263DE5}">
      <dsp:nvSpPr>
        <dsp:cNvPr id="0" name=""/>
        <dsp:cNvSpPr/>
      </dsp:nvSpPr>
      <dsp:spPr>
        <a:xfrm>
          <a:off x="9125158" y="1208829"/>
          <a:ext cx="1381199" cy="1933679"/>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7684" tIns="330200" rIns="107684" bIns="330200" numCol="1" spcCol="1270" anchor="t" anchorCtr="0">
          <a:noAutofit/>
        </a:bodyPr>
        <a:lstStyle/>
        <a:p>
          <a:pPr marL="0" lvl="0" indent="0" algn="l" defTabSz="488950">
            <a:lnSpc>
              <a:spcPct val="90000"/>
            </a:lnSpc>
            <a:spcBef>
              <a:spcPct val="0"/>
            </a:spcBef>
            <a:spcAft>
              <a:spcPct val="35000"/>
            </a:spcAft>
            <a:buNone/>
          </a:pPr>
          <a:r>
            <a:rPr lang="en-GB" sz="1100" kern="1200" baseline="0"/>
            <a:t>Carry out a risk assessment or audit on work-related stress</a:t>
          </a:r>
          <a:endParaRPr lang="en-US" sz="1100" kern="1200"/>
        </a:p>
      </dsp:txBody>
      <dsp:txXfrm>
        <a:off x="9125158" y="1943627"/>
        <a:ext cx="1381199" cy="1160207"/>
      </dsp:txXfrm>
    </dsp:sp>
    <dsp:sp modelId="{527A996F-05D7-4648-9E00-C5E1FF97789C}">
      <dsp:nvSpPr>
        <dsp:cNvPr id="0" name=""/>
        <dsp:cNvSpPr/>
      </dsp:nvSpPr>
      <dsp:spPr>
        <a:xfrm>
          <a:off x="9525706" y="1402197"/>
          <a:ext cx="580103" cy="580103"/>
        </a:xfrm>
        <a:prstGeom prst="ellipse">
          <a:avLst/>
        </a:prstGeom>
        <a:solidFill>
          <a:schemeClr val="accent5">
            <a:hueOff val="-11217369"/>
            <a:satOff val="-762"/>
            <a:lumOff val="1810"/>
            <a:alphaOff val="0"/>
          </a:schemeClr>
        </a:solidFill>
        <a:ln w="19050" cap="flat" cmpd="sng" algn="ctr">
          <a:solidFill>
            <a:schemeClr val="accent5">
              <a:hueOff val="-11217369"/>
              <a:satOff val="-762"/>
              <a:lumOff val="18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27" tIns="12700" rIns="45227" bIns="12700" numCol="1" spcCol="1270" anchor="ctr" anchorCtr="0">
          <a:noAutofit/>
        </a:bodyPr>
        <a:lstStyle/>
        <a:p>
          <a:pPr marL="0" lvl="0" indent="0" algn="ctr" defTabSz="1200150">
            <a:lnSpc>
              <a:spcPct val="90000"/>
            </a:lnSpc>
            <a:spcBef>
              <a:spcPct val="0"/>
            </a:spcBef>
            <a:spcAft>
              <a:spcPct val="35000"/>
            </a:spcAft>
            <a:buNone/>
          </a:pPr>
          <a:r>
            <a:rPr lang="en-US" sz="2700" kern="1200"/>
            <a:t>7</a:t>
          </a:r>
        </a:p>
      </dsp:txBody>
      <dsp:txXfrm>
        <a:off x="9610660" y="1487151"/>
        <a:ext cx="410195" cy="410195"/>
      </dsp:txXfrm>
    </dsp:sp>
    <dsp:sp modelId="{02444350-0B07-48C9-B799-0E2640710C23}">
      <dsp:nvSpPr>
        <dsp:cNvPr id="0" name=""/>
        <dsp:cNvSpPr/>
      </dsp:nvSpPr>
      <dsp:spPr>
        <a:xfrm>
          <a:off x="9125158" y="3142436"/>
          <a:ext cx="1381199" cy="72"/>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1BD494-7DE0-48ED-9F2A-81E8EDEDF411}">
      <dsp:nvSpPr>
        <dsp:cNvPr id="0" name=""/>
        <dsp:cNvSpPr/>
      </dsp:nvSpPr>
      <dsp:spPr>
        <a:xfrm>
          <a:off x="0" y="1805"/>
          <a:ext cx="10515600" cy="9153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7FC1A1-82E0-4BF4-9DC6-F9068734DB7E}">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7AA30A-9F3B-4E8F-A1A6-2BB2D000C31A}">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baseline="0"/>
            <a:t>Employers have a duty of care</a:t>
          </a:r>
          <a:endParaRPr lang="en-US" sz="2200" kern="1200"/>
        </a:p>
      </dsp:txBody>
      <dsp:txXfrm>
        <a:off x="1057183" y="1805"/>
        <a:ext cx="9458416" cy="915310"/>
      </dsp:txXfrm>
    </dsp:sp>
    <dsp:sp modelId="{D6EB328E-8085-436B-BC06-A28447093E46}">
      <dsp:nvSpPr>
        <dsp:cNvPr id="0" name=""/>
        <dsp:cNvSpPr/>
      </dsp:nvSpPr>
      <dsp:spPr>
        <a:xfrm>
          <a:off x="0" y="1145944"/>
          <a:ext cx="10515600" cy="91531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5EB04D-C6D5-4EB1-BB43-1FC987051C82}">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59D67B-F80E-4AFB-8C26-1FC44A84B842}">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baseline="0"/>
            <a:t>Brown et al 2019: high performance in a service and knowledge-based economy depends on engaged, supported employees</a:t>
          </a:r>
          <a:endParaRPr lang="en-US" sz="2200" kern="1200"/>
        </a:p>
      </dsp:txBody>
      <dsp:txXfrm>
        <a:off x="1057183" y="1145944"/>
        <a:ext cx="9458416" cy="915310"/>
      </dsp:txXfrm>
    </dsp:sp>
    <dsp:sp modelId="{D4B05F6E-014D-40A5-B515-48F1F16536B7}">
      <dsp:nvSpPr>
        <dsp:cNvPr id="0" name=""/>
        <dsp:cNvSpPr/>
      </dsp:nvSpPr>
      <dsp:spPr>
        <a:xfrm>
          <a:off x="0" y="2290082"/>
          <a:ext cx="10515600" cy="91531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24204B-B262-495F-852E-EE81876C7CA5}">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3C267E-3994-46CB-89C3-5B7E9DF8EE22}">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baseline="0"/>
            <a:t>Peccei (2004) researched the key role wellbeing has on performance</a:t>
          </a:r>
          <a:endParaRPr lang="en-US" sz="2200" kern="1200"/>
        </a:p>
      </dsp:txBody>
      <dsp:txXfrm>
        <a:off x="1057183" y="2290082"/>
        <a:ext cx="9458416" cy="915310"/>
      </dsp:txXfrm>
    </dsp:sp>
    <dsp:sp modelId="{FCD9387C-BC36-4447-ADDD-60A31577844C}">
      <dsp:nvSpPr>
        <dsp:cNvPr id="0" name=""/>
        <dsp:cNvSpPr/>
      </dsp:nvSpPr>
      <dsp:spPr>
        <a:xfrm>
          <a:off x="0" y="3434221"/>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F53322-91D6-43B6-91FD-021243D666AB}">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8383FA-AB3C-4571-BC38-41D94830C40A}">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baseline="0"/>
            <a:t>As did Donald et al 2005: increase in productivity explained by psychological wellbeing</a:t>
          </a:r>
          <a:endParaRPr lang="en-US" sz="2200" kern="1200"/>
        </a:p>
      </dsp:txBody>
      <dsp:txXfrm>
        <a:off x="1057183" y="3434221"/>
        <a:ext cx="9458416" cy="9153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D5F6D9-8C09-41BF-B854-B9089233A06E}">
      <dsp:nvSpPr>
        <dsp:cNvPr id="0" name=""/>
        <dsp:cNvSpPr/>
      </dsp:nvSpPr>
      <dsp:spPr>
        <a:xfrm>
          <a:off x="0" y="3399"/>
          <a:ext cx="10515600" cy="7240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A26F61-2862-45F3-A847-0589088D885A}">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3D59C6-D3C4-4DC7-8378-C5675ACAFF69}">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Plenty of business reasons for monitoring employees: health and safety, protect stock, safeguarding</a:t>
          </a:r>
          <a:endParaRPr lang="en-US" sz="1900" kern="1200"/>
        </a:p>
      </dsp:txBody>
      <dsp:txXfrm>
        <a:off x="836323" y="3399"/>
        <a:ext cx="9679276" cy="724089"/>
      </dsp:txXfrm>
    </dsp:sp>
    <dsp:sp modelId="{ED3B44D1-F177-41B9-835A-A0D2BD9E3E6D}">
      <dsp:nvSpPr>
        <dsp:cNvPr id="0" name=""/>
        <dsp:cNvSpPr/>
      </dsp:nvSpPr>
      <dsp:spPr>
        <a:xfrm>
          <a:off x="0" y="908511"/>
          <a:ext cx="10515600" cy="7240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C5E95-7847-4A39-9717-4F044ADD8C58}">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AEB703-C5A1-4C69-9658-5A7C23E02A11}">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Employees are also entitled to privacy; they must be told that they are being monitored and why</a:t>
          </a:r>
          <a:endParaRPr lang="en-US" sz="1900" kern="1200"/>
        </a:p>
      </dsp:txBody>
      <dsp:txXfrm>
        <a:off x="836323" y="908511"/>
        <a:ext cx="9679276" cy="724089"/>
      </dsp:txXfrm>
    </dsp:sp>
    <dsp:sp modelId="{842C2488-26F2-49A3-BCC7-BCCF3068B1CC}">
      <dsp:nvSpPr>
        <dsp:cNvPr id="0" name=""/>
        <dsp:cNvSpPr/>
      </dsp:nvSpPr>
      <dsp:spPr>
        <a:xfrm>
          <a:off x="0" y="1813624"/>
          <a:ext cx="10515600" cy="7240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704C5E-D46A-4771-8F8C-B8EDC3121BA5}">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7ABB56-004A-481B-9847-D6D88957ADE6}">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Other benefits to data collection and use it appropriately and ethically</a:t>
          </a:r>
          <a:endParaRPr lang="en-US" sz="1900" kern="1200"/>
        </a:p>
      </dsp:txBody>
      <dsp:txXfrm>
        <a:off x="836323" y="1813624"/>
        <a:ext cx="9679276" cy="724089"/>
      </dsp:txXfrm>
    </dsp:sp>
    <dsp:sp modelId="{3C9246CB-BA5C-4762-9712-2AC4E91DF19D}">
      <dsp:nvSpPr>
        <dsp:cNvPr id="0" name=""/>
        <dsp:cNvSpPr/>
      </dsp:nvSpPr>
      <dsp:spPr>
        <a:xfrm>
          <a:off x="0" y="2718736"/>
          <a:ext cx="10515600" cy="7240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A6E763-CEF6-4CBF-BCC2-A12130B3620B}">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982E65-DE2A-4B83-B407-CEFCF5F36747}">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56% of employees believe it likely they are being monitored at work</a:t>
          </a:r>
          <a:endParaRPr lang="en-US" sz="1900" kern="1200"/>
        </a:p>
      </dsp:txBody>
      <dsp:txXfrm>
        <a:off x="836323" y="2718736"/>
        <a:ext cx="9679276" cy="724089"/>
      </dsp:txXfrm>
    </dsp:sp>
    <dsp:sp modelId="{8224304D-A5E9-41B5-A11D-F3C0DDC7DA7F}">
      <dsp:nvSpPr>
        <dsp:cNvPr id="0" name=""/>
        <dsp:cNvSpPr/>
      </dsp:nvSpPr>
      <dsp:spPr>
        <a:xfrm>
          <a:off x="0" y="3623848"/>
          <a:ext cx="10515600" cy="72408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F3A1C0-3175-4FBB-8F1D-4CDECC3DEE56}">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604374-7587-47AF-AAB9-9A89A4B9694A}">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CIPD research: HR least likely to be involved in discussions about workplace implementation of AI and automation. Will this be the same for surveillance?</a:t>
          </a:r>
          <a:endParaRPr lang="en-US" sz="1900" kern="1200"/>
        </a:p>
      </dsp:txBody>
      <dsp:txXfrm>
        <a:off x="836323" y="3623848"/>
        <a:ext cx="9679276" cy="7240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7FD2C2-55A8-4B06-B325-8A9A86222B55}">
      <dsp:nvSpPr>
        <dsp:cNvPr id="0" name=""/>
        <dsp:cNvSpPr/>
      </dsp:nvSpPr>
      <dsp:spPr>
        <a:xfrm>
          <a:off x="478800" y="1095669"/>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CECBF6-EDF8-4E2D-BBE6-C9ED4B2A9DEC}">
      <dsp:nvSpPr>
        <dsp:cNvPr id="0" name=""/>
        <dsp:cNvSpPr/>
      </dsp:nvSpPr>
      <dsp:spPr>
        <a:xfrm>
          <a:off x="712800" y="1329669"/>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1C35D8-4FAD-443A-84FA-CAFEC7C80599}">
      <dsp:nvSpPr>
        <dsp:cNvPr id="0" name=""/>
        <dsp:cNvSpPr/>
      </dsp:nvSpPr>
      <dsp:spPr>
        <a:xfrm>
          <a:off x="12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Bias</a:t>
          </a:r>
          <a:endParaRPr lang="en-US" sz="1200" kern="1200"/>
        </a:p>
      </dsp:txBody>
      <dsp:txXfrm>
        <a:off x="127800" y="2535669"/>
        <a:ext cx="1800000" cy="720000"/>
      </dsp:txXfrm>
    </dsp:sp>
    <dsp:sp modelId="{37000203-56F2-49AE-84C2-3818C145706C}">
      <dsp:nvSpPr>
        <dsp:cNvPr id="0" name=""/>
        <dsp:cNvSpPr/>
      </dsp:nvSpPr>
      <dsp:spPr>
        <a:xfrm>
          <a:off x="2593800" y="1095669"/>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DE9034-AD6D-411D-8CC4-91BFDAD416D5}">
      <dsp:nvSpPr>
        <dsp:cNvPr id="0" name=""/>
        <dsp:cNvSpPr/>
      </dsp:nvSpPr>
      <dsp:spPr>
        <a:xfrm>
          <a:off x="2827800" y="132966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0BA9DD-090C-4CC5-9FF8-7728E883F31C}">
      <dsp:nvSpPr>
        <dsp:cNvPr id="0" name=""/>
        <dsp:cNvSpPr/>
      </dsp:nvSpPr>
      <dsp:spPr>
        <a:xfrm>
          <a:off x="2242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Fairness</a:t>
          </a:r>
          <a:endParaRPr lang="en-US" sz="1200" kern="1200"/>
        </a:p>
      </dsp:txBody>
      <dsp:txXfrm>
        <a:off x="2242800" y="2535669"/>
        <a:ext cx="1800000" cy="720000"/>
      </dsp:txXfrm>
    </dsp:sp>
    <dsp:sp modelId="{3DDED617-76C5-4512-BC9E-AB878CA8B19A}">
      <dsp:nvSpPr>
        <dsp:cNvPr id="0" name=""/>
        <dsp:cNvSpPr/>
      </dsp:nvSpPr>
      <dsp:spPr>
        <a:xfrm>
          <a:off x="4708800" y="1095669"/>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63EEF6-EE33-49E8-BD71-4C19D221D127}">
      <dsp:nvSpPr>
        <dsp:cNvPr id="0" name=""/>
        <dsp:cNvSpPr/>
      </dsp:nvSpPr>
      <dsp:spPr>
        <a:xfrm>
          <a:off x="4942800" y="132966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AB57D4-1A5A-4A59-9F04-7C48C6F64BE4}">
      <dsp:nvSpPr>
        <dsp:cNvPr id="0" name=""/>
        <dsp:cNvSpPr/>
      </dsp:nvSpPr>
      <dsp:spPr>
        <a:xfrm>
          <a:off x="435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Transparency</a:t>
          </a:r>
          <a:endParaRPr lang="en-US" sz="1200" kern="1200"/>
        </a:p>
      </dsp:txBody>
      <dsp:txXfrm>
        <a:off x="4357800" y="2535669"/>
        <a:ext cx="1800000" cy="720000"/>
      </dsp:txXfrm>
    </dsp:sp>
    <dsp:sp modelId="{3521BB45-47F4-4251-8344-1FC169BA65E3}">
      <dsp:nvSpPr>
        <dsp:cNvPr id="0" name=""/>
        <dsp:cNvSpPr/>
      </dsp:nvSpPr>
      <dsp:spPr>
        <a:xfrm>
          <a:off x="6823800" y="1095669"/>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8557A0-D0E1-42F9-9EF8-09111B8AFE14}">
      <dsp:nvSpPr>
        <dsp:cNvPr id="0" name=""/>
        <dsp:cNvSpPr/>
      </dsp:nvSpPr>
      <dsp:spPr>
        <a:xfrm>
          <a:off x="7057800" y="132966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A4825D-CA04-4C21-9FAA-D709C255645A}">
      <dsp:nvSpPr>
        <dsp:cNvPr id="0" name=""/>
        <dsp:cNvSpPr/>
      </dsp:nvSpPr>
      <dsp:spPr>
        <a:xfrm>
          <a:off x="6472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Accountability</a:t>
          </a:r>
          <a:endParaRPr lang="en-US" sz="1200" kern="1200"/>
        </a:p>
      </dsp:txBody>
      <dsp:txXfrm>
        <a:off x="6472800" y="2535669"/>
        <a:ext cx="1800000" cy="720000"/>
      </dsp:txXfrm>
    </dsp:sp>
    <dsp:sp modelId="{ED1F7DE7-BBF3-49ED-AC7E-E0149BB123C6}">
      <dsp:nvSpPr>
        <dsp:cNvPr id="0" name=""/>
        <dsp:cNvSpPr/>
      </dsp:nvSpPr>
      <dsp:spPr>
        <a:xfrm>
          <a:off x="8938800" y="1095669"/>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30C677-B9C4-45FC-A887-0C7BD7754F71}">
      <dsp:nvSpPr>
        <dsp:cNvPr id="0" name=""/>
        <dsp:cNvSpPr/>
      </dsp:nvSpPr>
      <dsp:spPr>
        <a:xfrm>
          <a:off x="9172800" y="132966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842754-62FA-47D8-8703-4087ABF4E880}">
      <dsp:nvSpPr>
        <dsp:cNvPr id="0" name=""/>
        <dsp:cNvSpPr/>
      </dsp:nvSpPr>
      <dsp:spPr>
        <a:xfrm>
          <a:off x="858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QUESTION – What strategies can promote fairness, integrity and trust?</a:t>
          </a:r>
          <a:endParaRPr lang="en-US" sz="1200" kern="1200"/>
        </a:p>
      </dsp:txBody>
      <dsp:txXfrm>
        <a:off x="8587800" y="2535669"/>
        <a:ext cx="180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66FEF-2B0F-4F16-B447-AD4819B6C746}">
      <dsp:nvSpPr>
        <dsp:cNvPr id="0" name=""/>
        <dsp:cNvSpPr/>
      </dsp:nvSpPr>
      <dsp:spPr>
        <a:xfrm>
          <a:off x="0" y="5520"/>
          <a:ext cx="10515600" cy="680830"/>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D5810F-153D-42B6-84D6-4E0734EC52FC}">
      <dsp:nvSpPr>
        <dsp:cNvPr id="0" name=""/>
        <dsp:cNvSpPr/>
      </dsp:nvSpPr>
      <dsp:spPr>
        <a:xfrm>
          <a:off x="205951" y="158707"/>
          <a:ext cx="374822" cy="3744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B2AC39-C6D7-49B9-965D-5A5D8EC4DCFD}">
      <dsp:nvSpPr>
        <dsp:cNvPr id="0" name=""/>
        <dsp:cNvSpPr/>
      </dsp:nvSpPr>
      <dsp:spPr>
        <a:xfrm>
          <a:off x="786725" y="5520"/>
          <a:ext cx="9705045" cy="723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58" tIns="76558" rIns="76558" bIns="76558" numCol="1" spcCol="1270" anchor="ctr" anchorCtr="0">
          <a:noAutofit/>
        </a:bodyPr>
        <a:lstStyle/>
        <a:p>
          <a:pPr marL="0" lvl="0" indent="0" algn="l" defTabSz="577850">
            <a:lnSpc>
              <a:spcPct val="100000"/>
            </a:lnSpc>
            <a:spcBef>
              <a:spcPct val="0"/>
            </a:spcBef>
            <a:spcAft>
              <a:spcPct val="35000"/>
            </a:spcAft>
            <a:buNone/>
          </a:pPr>
          <a:r>
            <a:rPr lang="en-GB" sz="1300" kern="1200" baseline="0" dirty="0"/>
            <a:t>You work for an organisation that wishes to implement employee surveillance.  This will include trackers for vehicles, telephone recording, email monitoring, CCTV, keystroke logging, facial recognition, application monitoring and as technology advances, new things too!</a:t>
          </a:r>
          <a:endParaRPr lang="en-US" sz="1300" kern="1200" dirty="0"/>
        </a:p>
      </dsp:txBody>
      <dsp:txXfrm>
        <a:off x="786725" y="5520"/>
        <a:ext cx="9705045" cy="723382"/>
      </dsp:txXfrm>
    </dsp:sp>
    <dsp:sp modelId="{6115AC4D-28C9-4312-8520-F3DF37DEEBC4}">
      <dsp:nvSpPr>
        <dsp:cNvPr id="0" name=""/>
        <dsp:cNvSpPr/>
      </dsp:nvSpPr>
      <dsp:spPr>
        <a:xfrm>
          <a:off x="0" y="909749"/>
          <a:ext cx="10515600" cy="680830"/>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3A8BC8-8DFC-4BF5-AA1E-C3C796A187D2}">
      <dsp:nvSpPr>
        <dsp:cNvPr id="0" name=""/>
        <dsp:cNvSpPr/>
      </dsp:nvSpPr>
      <dsp:spPr>
        <a:xfrm>
          <a:off x="205951" y="1062936"/>
          <a:ext cx="374822" cy="3744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85C17D-4CAE-477C-A4F8-AF153B809019}">
      <dsp:nvSpPr>
        <dsp:cNvPr id="0" name=""/>
        <dsp:cNvSpPr/>
      </dsp:nvSpPr>
      <dsp:spPr>
        <a:xfrm>
          <a:off x="786725" y="909749"/>
          <a:ext cx="9705045" cy="723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58" tIns="76558" rIns="76558" bIns="76558" numCol="1" spcCol="1270" anchor="ctr" anchorCtr="0">
          <a:noAutofit/>
        </a:bodyPr>
        <a:lstStyle/>
        <a:p>
          <a:pPr marL="0" lvl="0" indent="0" algn="l" defTabSz="755650">
            <a:lnSpc>
              <a:spcPct val="100000"/>
            </a:lnSpc>
            <a:spcBef>
              <a:spcPct val="0"/>
            </a:spcBef>
            <a:spcAft>
              <a:spcPct val="35000"/>
            </a:spcAft>
            <a:buNone/>
          </a:pPr>
          <a:r>
            <a:rPr lang="en-GB" sz="1700" kern="1200" baseline="0" dirty="0"/>
            <a:t>The organisation recognises a trade union and therefore will be consulting with them regarding the implementation of the surveillance software.</a:t>
          </a:r>
          <a:endParaRPr lang="en-US" sz="1700" kern="1200" dirty="0"/>
        </a:p>
      </dsp:txBody>
      <dsp:txXfrm>
        <a:off x="786725" y="909749"/>
        <a:ext cx="9705045" cy="723382"/>
      </dsp:txXfrm>
    </dsp:sp>
    <dsp:sp modelId="{1884A692-01A4-45F8-95EC-D57B46A08FB1}">
      <dsp:nvSpPr>
        <dsp:cNvPr id="0" name=""/>
        <dsp:cNvSpPr/>
      </dsp:nvSpPr>
      <dsp:spPr>
        <a:xfrm>
          <a:off x="0" y="1813977"/>
          <a:ext cx="10515600" cy="680830"/>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43498A-436F-4963-BE44-5903FCBF6CAD}">
      <dsp:nvSpPr>
        <dsp:cNvPr id="0" name=""/>
        <dsp:cNvSpPr/>
      </dsp:nvSpPr>
      <dsp:spPr>
        <a:xfrm>
          <a:off x="205951" y="1967164"/>
          <a:ext cx="374822" cy="3744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FF3D53-A96F-40E3-A0C6-62D43A4AFB1F}">
      <dsp:nvSpPr>
        <dsp:cNvPr id="0" name=""/>
        <dsp:cNvSpPr/>
      </dsp:nvSpPr>
      <dsp:spPr>
        <a:xfrm>
          <a:off x="786725" y="1813977"/>
          <a:ext cx="9705045" cy="723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58" tIns="76558" rIns="76558" bIns="76558" numCol="1" spcCol="1270" anchor="ctr" anchorCtr="0">
          <a:noAutofit/>
        </a:bodyPr>
        <a:lstStyle/>
        <a:p>
          <a:pPr marL="0" lvl="0" indent="0" algn="l" defTabSz="755650">
            <a:lnSpc>
              <a:spcPct val="100000"/>
            </a:lnSpc>
            <a:spcBef>
              <a:spcPct val="0"/>
            </a:spcBef>
            <a:spcAft>
              <a:spcPct val="35000"/>
            </a:spcAft>
            <a:buNone/>
          </a:pPr>
          <a:r>
            <a:rPr lang="en-GB" sz="1700" kern="1200" baseline="0"/>
            <a:t>Half the class will be the trade union representatives, and will work together to prepare for the trade union consultation forum.</a:t>
          </a:r>
          <a:endParaRPr lang="en-US" sz="1700" kern="1200"/>
        </a:p>
      </dsp:txBody>
      <dsp:txXfrm>
        <a:off x="786725" y="1813977"/>
        <a:ext cx="9705045" cy="723382"/>
      </dsp:txXfrm>
    </dsp:sp>
    <dsp:sp modelId="{8707C4A0-65B0-455E-BFA9-DD783D90322C}">
      <dsp:nvSpPr>
        <dsp:cNvPr id="0" name=""/>
        <dsp:cNvSpPr/>
      </dsp:nvSpPr>
      <dsp:spPr>
        <a:xfrm>
          <a:off x="0" y="2718206"/>
          <a:ext cx="10515600" cy="680830"/>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5BA1EA-1DE6-4978-B7D2-AADE33CAF142}">
      <dsp:nvSpPr>
        <dsp:cNvPr id="0" name=""/>
        <dsp:cNvSpPr/>
      </dsp:nvSpPr>
      <dsp:spPr>
        <a:xfrm>
          <a:off x="205951" y="2871392"/>
          <a:ext cx="374822" cy="3744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A1167E-4B93-4C55-B6A1-1B02DD4E251F}">
      <dsp:nvSpPr>
        <dsp:cNvPr id="0" name=""/>
        <dsp:cNvSpPr/>
      </dsp:nvSpPr>
      <dsp:spPr>
        <a:xfrm>
          <a:off x="786725" y="2718206"/>
          <a:ext cx="9705045" cy="723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58" tIns="76558" rIns="76558" bIns="76558" numCol="1" spcCol="1270" anchor="ctr" anchorCtr="0">
          <a:noAutofit/>
        </a:bodyPr>
        <a:lstStyle/>
        <a:p>
          <a:pPr marL="0" lvl="0" indent="0" algn="l" defTabSz="755650">
            <a:lnSpc>
              <a:spcPct val="100000"/>
            </a:lnSpc>
            <a:spcBef>
              <a:spcPct val="0"/>
            </a:spcBef>
            <a:spcAft>
              <a:spcPct val="35000"/>
            </a:spcAft>
            <a:buNone/>
          </a:pPr>
          <a:r>
            <a:rPr lang="en-GB" sz="1700" kern="1200" baseline="0" dirty="0"/>
            <a:t>The rest of the class will be members of the senior leadership team, who will be working together to prepare the business case for implementing surveillance and getting buy-in from the trade union.</a:t>
          </a:r>
          <a:endParaRPr lang="en-US" sz="1700" kern="1200" dirty="0"/>
        </a:p>
      </dsp:txBody>
      <dsp:txXfrm>
        <a:off x="786725" y="2718206"/>
        <a:ext cx="9705045" cy="723382"/>
      </dsp:txXfrm>
    </dsp:sp>
    <dsp:sp modelId="{BED6F948-57FA-4AE2-B24F-7616EDAA65CD}">
      <dsp:nvSpPr>
        <dsp:cNvPr id="0" name=""/>
        <dsp:cNvSpPr/>
      </dsp:nvSpPr>
      <dsp:spPr>
        <a:xfrm>
          <a:off x="0" y="3622434"/>
          <a:ext cx="10515600" cy="680830"/>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63E392-FDFD-4DF3-8429-E7A066228DB5}">
      <dsp:nvSpPr>
        <dsp:cNvPr id="0" name=""/>
        <dsp:cNvSpPr/>
      </dsp:nvSpPr>
      <dsp:spPr>
        <a:xfrm>
          <a:off x="205951" y="3775621"/>
          <a:ext cx="374822" cy="3744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800710-B87A-4866-B409-544091736C3D}">
      <dsp:nvSpPr>
        <dsp:cNvPr id="0" name=""/>
        <dsp:cNvSpPr/>
      </dsp:nvSpPr>
      <dsp:spPr>
        <a:xfrm>
          <a:off x="786725" y="3622434"/>
          <a:ext cx="9705045" cy="723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58" tIns="76558" rIns="76558" bIns="76558" numCol="1" spcCol="1270" anchor="ctr" anchorCtr="0">
          <a:noAutofit/>
        </a:bodyPr>
        <a:lstStyle/>
        <a:p>
          <a:pPr marL="0" lvl="0" indent="0" algn="l" defTabSz="755650">
            <a:lnSpc>
              <a:spcPct val="100000"/>
            </a:lnSpc>
            <a:spcBef>
              <a:spcPct val="0"/>
            </a:spcBef>
            <a:spcAft>
              <a:spcPct val="35000"/>
            </a:spcAft>
            <a:buNone/>
          </a:pPr>
          <a:r>
            <a:rPr lang="en-GB" sz="1700" kern="1200" baseline="0"/>
            <a:t>You have 40 minutes to prepare</a:t>
          </a:r>
          <a:endParaRPr lang="en-US" sz="1700" kern="1200"/>
        </a:p>
      </dsp:txBody>
      <dsp:txXfrm>
        <a:off x="786725" y="3622434"/>
        <a:ext cx="9705045" cy="723382"/>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4B6E94-1702-4120-9B63-AE63319883C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01D6FE79-A706-4BFD-9E00-AAA9385EFEA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87BFD21-0087-4529-9525-91C20CCBC1A6}" type="datetime1">
              <a:rPr lang="en-GB" smtClean="0"/>
              <a:t>10/03/2026</a:t>
            </a:fld>
            <a:endParaRPr lang="en-GB" dirty="0"/>
          </a:p>
        </p:txBody>
      </p:sp>
      <p:sp>
        <p:nvSpPr>
          <p:cNvPr id="4" name="Footer Placeholder 3">
            <a:extLst>
              <a:ext uri="{FF2B5EF4-FFF2-40B4-BE49-F238E27FC236}">
                <a16:creationId xmlns:a16="http://schemas.microsoft.com/office/drawing/2014/main" id="{6558AB23-6B18-451D-9D3B-16919243652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D1DD4F9-0494-427B-B1AB-C1B029FFE43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7C8D3AF-C96B-4339-ADFF-17CC2AEA7152}" type="slidenum">
              <a:rPr lang="en-GB" smtClean="0"/>
              <a:t>‹#›</a:t>
            </a:fld>
            <a:endParaRPr lang="en-GB"/>
          </a:p>
        </p:txBody>
      </p:sp>
    </p:spTree>
    <p:extLst>
      <p:ext uri="{BB962C8B-B14F-4D97-AF65-F5344CB8AC3E}">
        <p14:creationId xmlns:p14="http://schemas.microsoft.com/office/powerpoint/2010/main" val="10593291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6DC80F-3293-4CB9-AFF3-897E61B95F53}" type="datetime1">
              <a:rPr lang="en-GB" smtClean="0"/>
              <a:pPr/>
              <a:t>10/03/2026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806C3E-E119-438C-AE91-C1FA81E9FF18}" type="slidenum">
              <a:rPr lang="en-GB" noProof="0" smtClean="0"/>
              <a:t>‹#›</a:t>
            </a:fld>
            <a:endParaRPr lang="en-GB" noProof="0"/>
          </a:p>
        </p:txBody>
      </p:sp>
    </p:spTree>
    <p:extLst>
      <p:ext uri="{BB962C8B-B14F-4D97-AF65-F5344CB8AC3E}">
        <p14:creationId xmlns:p14="http://schemas.microsoft.com/office/powerpoint/2010/main" val="102776285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Effective absence management; different attendance management practices. Issues of </a:t>
            </a:r>
            <a:r>
              <a:rPr lang="en-GB" dirty="0" err="1"/>
              <a:t>leavism</a:t>
            </a:r>
            <a:r>
              <a:rPr lang="en-GB" dirty="0"/>
              <a:t> and presenteeism. Managing unsatisfactory performance ethically, lawfully and effectively. Use of technology to manage performance – surveillance software and ethical considerations. </a:t>
            </a:r>
          </a:p>
        </p:txBody>
      </p:sp>
      <p:sp>
        <p:nvSpPr>
          <p:cNvPr id="4" name="Slide Number Placeholder 3"/>
          <p:cNvSpPr>
            <a:spLocks noGrp="1"/>
          </p:cNvSpPr>
          <p:nvPr>
            <p:ph type="sldNum" sz="quarter" idx="5"/>
          </p:nvPr>
        </p:nvSpPr>
        <p:spPr/>
        <p:txBody>
          <a:bodyPr/>
          <a:lstStyle/>
          <a:p>
            <a:fld id="{39806C3E-E119-438C-AE91-C1FA81E9FF18}" type="slidenum">
              <a:rPr lang="en-GB" smtClean="0"/>
              <a:t>1</a:t>
            </a:fld>
            <a:endParaRPr lang="en-GB"/>
          </a:p>
        </p:txBody>
      </p:sp>
    </p:spTree>
    <p:extLst>
      <p:ext uri="{BB962C8B-B14F-4D97-AF65-F5344CB8AC3E}">
        <p14:creationId xmlns:p14="http://schemas.microsoft.com/office/powerpoint/2010/main" val="27224071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806C3E-E119-438C-AE91-C1FA81E9FF18}" type="slidenum">
              <a:rPr lang="en-GB" noProof="0" smtClean="0"/>
              <a:t>2</a:t>
            </a:fld>
            <a:endParaRPr lang="en-GB" noProof="0"/>
          </a:p>
        </p:txBody>
      </p:sp>
    </p:spTree>
    <p:extLst>
      <p:ext uri="{BB962C8B-B14F-4D97-AF65-F5344CB8AC3E}">
        <p14:creationId xmlns:p14="http://schemas.microsoft.com/office/powerpoint/2010/main" val="7246068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8113FC-9CCC-4ACF-AA83-43E9F69D31AC}" type="slidenum">
              <a:rPr lang="en-GB" smtClean="0"/>
              <a:t>3</a:t>
            </a:fld>
            <a:endParaRPr lang="en-GB"/>
          </a:p>
        </p:txBody>
      </p:sp>
    </p:spTree>
    <p:extLst>
      <p:ext uri="{BB962C8B-B14F-4D97-AF65-F5344CB8AC3E}">
        <p14:creationId xmlns:p14="http://schemas.microsoft.com/office/powerpoint/2010/main" val="4289305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var(--font-fk-grotesk)"/>
              </a:rPr>
              <a:t>Meikle v Nottinghamshire County Council</a:t>
            </a:r>
          </a:p>
          <a:p>
            <a:pPr algn="l"/>
            <a:r>
              <a:rPr lang="en-GB" b="0" i="0" dirty="0">
                <a:effectLst/>
                <a:latin typeface="fkGroteskNeue"/>
              </a:rPr>
              <a:t>This landmark Court of Appeal case established that constructive dismissal is covered by the Disability Discrimination Act (DDA). It also set the precedent that payments of sick pay by employers are subject to the duty to make reasonable adjustments</a:t>
            </a:r>
            <a:r>
              <a:rPr lang="en-GB" b="0" i="0" u="none" strike="noStrike" dirty="0">
                <a:effectLst/>
                <a:latin typeface="var(--font-berkeley-mono)"/>
              </a:rPr>
              <a:t>.</a:t>
            </a:r>
            <a:endParaRPr lang="en-GB" b="0" i="0" dirty="0">
              <a:effectLst/>
              <a:latin typeface="fkGroteskNeue"/>
            </a:endParaRPr>
          </a:p>
          <a:p>
            <a:pPr algn="l"/>
            <a:r>
              <a:rPr lang="en-GB" b="0" i="0" dirty="0">
                <a:effectLst/>
                <a:latin typeface="var(--font-fk-grotesk)"/>
              </a:rPr>
              <a:t>Archibald v Fife Council</a:t>
            </a:r>
          </a:p>
          <a:p>
            <a:pPr algn="l"/>
            <a:r>
              <a:rPr lang="en-GB" b="0" i="0" dirty="0">
                <a:effectLst/>
                <a:latin typeface="fkGroteskNeue"/>
              </a:rPr>
              <a:t>The House of Lords ruling in this case established that employers have a duty to make reasonable adjustments for disabled employees who become unable to carry out their current job due to disability. This includes considering transfer to another vacant post, even if at a higher grade</a:t>
            </a:r>
            <a:r>
              <a:rPr lang="en-GB" b="0" i="0" u="none" strike="noStrike" dirty="0">
                <a:effectLst/>
                <a:latin typeface="var(--font-berkeley-mono)"/>
              </a:rPr>
              <a:t>.</a:t>
            </a:r>
            <a:endParaRPr lang="en-GB" b="0" i="0" dirty="0">
              <a:effectLst/>
              <a:latin typeface="fkGroteskNeue"/>
            </a:endParaRPr>
          </a:p>
          <a:p>
            <a:pPr algn="l"/>
            <a:r>
              <a:rPr lang="en-GB" b="0" i="0" dirty="0">
                <a:effectLst/>
                <a:latin typeface="var(--font-fk-grotesk)"/>
              </a:rPr>
              <a:t>Miller v Rentokil Initial UK Ltd</a:t>
            </a:r>
          </a:p>
          <a:p>
            <a:pPr algn="l"/>
            <a:r>
              <a:rPr lang="en-GB" b="0" i="0" dirty="0">
                <a:effectLst/>
                <a:latin typeface="fkGroteskNeue"/>
              </a:rPr>
              <a:t>This case highlighted the need for employers to consider offering trial periods for alternative roles to employees who can no longer perform their original job due to disability. It emphasised that redeployment must be considered even when the employer has doubts about the employee's ability to perform the alternative role</a:t>
            </a:r>
            <a:r>
              <a:rPr lang="en-GB" b="0" i="0" u="none" strike="noStrike" dirty="0">
                <a:effectLst/>
                <a:latin typeface="var(--font-berkeley-mono)"/>
              </a:rPr>
              <a:t>.</a:t>
            </a:r>
            <a:endParaRPr lang="en-GB" b="0" i="0" dirty="0">
              <a:effectLst/>
              <a:latin typeface="fkGroteskNeue"/>
            </a:endParaRPr>
          </a:p>
          <a:p>
            <a:pPr algn="l"/>
            <a:r>
              <a:rPr lang="en-GB" b="0" i="0" dirty="0" err="1">
                <a:effectLst/>
                <a:latin typeface="var(--font-fk-grotesk)"/>
              </a:rPr>
              <a:t>Kikwera</a:t>
            </a:r>
            <a:r>
              <a:rPr lang="en-GB" b="0" i="0" dirty="0">
                <a:effectLst/>
                <a:latin typeface="var(--font-fk-grotesk)"/>
              </a:rPr>
              <a:t>-Akaka v Salvation Army Trading Company Ltd</a:t>
            </a:r>
          </a:p>
          <a:p>
            <a:pPr algn="l"/>
            <a:r>
              <a:rPr lang="en-GB" b="0" i="0" dirty="0">
                <a:effectLst/>
                <a:latin typeface="fkGroteskNeue"/>
              </a:rPr>
              <a:t>This recent Employment Appeal Tribunal case upheld a fair dismissal for poor performance. It illustrates the fine line between dismissals for capability and misconduct, noting that in some situations, the distinction may be blurred.</a:t>
            </a:r>
          </a:p>
          <a:p>
            <a:pPr algn="l"/>
            <a:endParaRPr lang="en-GB" b="0" i="0" dirty="0">
              <a:effectLst/>
              <a:latin typeface="fkGroteskNeue"/>
            </a:endParaRPr>
          </a:p>
          <a:p>
            <a:endParaRPr lang="en-GB" dirty="0"/>
          </a:p>
        </p:txBody>
      </p:sp>
      <p:sp>
        <p:nvSpPr>
          <p:cNvPr id="4" name="Slide Number Placeholder 3"/>
          <p:cNvSpPr>
            <a:spLocks noGrp="1"/>
          </p:cNvSpPr>
          <p:nvPr>
            <p:ph type="sldNum" sz="quarter" idx="5"/>
          </p:nvPr>
        </p:nvSpPr>
        <p:spPr/>
        <p:txBody>
          <a:bodyPr/>
          <a:lstStyle/>
          <a:p>
            <a:fld id="{39806C3E-E119-438C-AE91-C1FA81E9FF18}" type="slidenum">
              <a:rPr lang="en-GB" noProof="0" smtClean="0"/>
              <a:t>5</a:t>
            </a:fld>
            <a:endParaRPr lang="en-GB" noProof="0"/>
          </a:p>
        </p:txBody>
      </p:sp>
    </p:spTree>
    <p:extLst>
      <p:ext uri="{BB962C8B-B14F-4D97-AF65-F5344CB8AC3E}">
        <p14:creationId xmlns:p14="http://schemas.microsoft.com/office/powerpoint/2010/main" val="11920165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000000"/>
              </a:solidFill>
              <a:effectLst/>
              <a:latin typeface="var(--font-fk-grotesk)"/>
            </a:endParaRPr>
          </a:p>
          <a:p>
            <a:pPr algn="l">
              <a:spcBef>
                <a:spcPts val="450"/>
              </a:spcBef>
              <a:spcAft>
                <a:spcPts val="750"/>
              </a:spcAft>
            </a:pPr>
            <a:r>
              <a:rPr lang="en-GB" b="0" i="0" dirty="0">
                <a:solidFill>
                  <a:srgbClr val="424242"/>
                </a:solidFill>
                <a:effectLst/>
                <a:latin typeface="Segoe Sans"/>
              </a:rPr>
              <a:t>Background: </a:t>
            </a:r>
          </a:p>
          <a:p>
            <a:pPr algn="l">
              <a:spcBef>
                <a:spcPts val="450"/>
              </a:spcBef>
              <a:spcAft>
                <a:spcPts val="750"/>
              </a:spcAft>
            </a:pPr>
            <a:endParaRPr lang="en-GB" b="0" i="0" dirty="0">
              <a:solidFill>
                <a:srgbClr val="424242"/>
              </a:solidFill>
              <a:effectLst/>
              <a:latin typeface="Segoe Sans"/>
            </a:endParaRPr>
          </a:p>
          <a:p>
            <a:pPr algn="l">
              <a:spcBef>
                <a:spcPts val="450"/>
              </a:spcBef>
              <a:spcAft>
                <a:spcPts val="750"/>
              </a:spcAft>
            </a:pPr>
            <a:r>
              <a:rPr lang="en-GB" b="0" i="0" dirty="0">
                <a:solidFill>
                  <a:srgbClr val="424242"/>
                </a:solidFill>
                <a:effectLst/>
                <a:latin typeface="Segoe Sans"/>
              </a:rPr>
              <a:t>Mr. G. </a:t>
            </a:r>
            <a:r>
              <a:rPr lang="en-GB" b="0" i="0" dirty="0" err="1">
                <a:solidFill>
                  <a:srgbClr val="424242"/>
                </a:solidFill>
                <a:effectLst/>
                <a:latin typeface="Segoe Sans"/>
              </a:rPr>
              <a:t>Kikwera</a:t>
            </a:r>
            <a:r>
              <a:rPr lang="en-GB" b="0" i="0" dirty="0">
                <a:solidFill>
                  <a:srgbClr val="424242"/>
                </a:solidFill>
                <a:effectLst/>
                <a:latin typeface="Segoe Sans"/>
              </a:rPr>
              <a:t>-Akaka worked for the Salvation Army Trading Company Ltd in one of its charity shops. Many staff members in these shops are volunteers, some of whom have additional vulnerabilities. An incident occurred between Mr. </a:t>
            </a:r>
            <a:r>
              <a:rPr lang="en-GB" b="0" i="0" dirty="0" err="1">
                <a:solidFill>
                  <a:srgbClr val="424242"/>
                </a:solidFill>
                <a:effectLst/>
                <a:latin typeface="Segoe Sans"/>
              </a:rPr>
              <a:t>Kikwera</a:t>
            </a:r>
            <a:r>
              <a:rPr lang="en-GB" b="0" i="0" dirty="0">
                <a:solidFill>
                  <a:srgbClr val="424242"/>
                </a:solidFill>
                <a:effectLst/>
                <a:latin typeface="Segoe Sans"/>
              </a:rPr>
              <a:t>-Akaka and a vulnerable volunteer, leading to Mr. </a:t>
            </a:r>
            <a:r>
              <a:rPr lang="en-GB" b="0" i="0" dirty="0" err="1">
                <a:solidFill>
                  <a:srgbClr val="424242"/>
                </a:solidFill>
                <a:effectLst/>
                <a:latin typeface="Segoe Sans"/>
              </a:rPr>
              <a:t>Kikwera</a:t>
            </a:r>
            <a:r>
              <a:rPr lang="en-GB" b="0" i="0" dirty="0">
                <a:solidFill>
                  <a:srgbClr val="424242"/>
                </a:solidFill>
                <a:effectLst/>
                <a:latin typeface="Segoe Sans"/>
              </a:rPr>
              <a:t>-Akaka receiving a final written warning. This warning stated that further misconduct could result in dismissal. Additionally, he was placed on a Personal Improvement Plan (PIP) to improve his interactions with volunteers</a:t>
            </a:r>
          </a:p>
          <a:p>
            <a:endParaRPr lang="en-GB" dirty="0">
              <a:effectLst/>
            </a:endParaRPr>
          </a:p>
          <a:p>
            <a:pPr algn="l">
              <a:spcBef>
                <a:spcPts val="450"/>
              </a:spcBef>
              <a:spcAft>
                <a:spcPts val="750"/>
              </a:spcAft>
            </a:pPr>
            <a:r>
              <a:rPr lang="en-GB" dirty="0"/>
              <a:t>.</a:t>
            </a:r>
            <a:r>
              <a:rPr lang="en-GB" b="0" i="0" dirty="0">
                <a:solidFill>
                  <a:srgbClr val="424242"/>
                </a:solidFill>
                <a:effectLst/>
                <a:latin typeface="Segoe Sans"/>
              </a:rPr>
              <a:t>Key Issues:</a:t>
            </a:r>
          </a:p>
          <a:p>
            <a:pPr algn="l">
              <a:spcBef>
                <a:spcPts val="450"/>
              </a:spcBef>
              <a:spcAft>
                <a:spcPts val="750"/>
              </a:spcAft>
            </a:pPr>
            <a:endParaRPr lang="en-GB" b="0" i="0" dirty="0">
              <a:solidFill>
                <a:srgbClr val="424242"/>
              </a:solidFill>
              <a:effectLst/>
              <a:latin typeface="Segoe Sans"/>
            </a:endParaRPr>
          </a:p>
          <a:p>
            <a:pPr algn="l">
              <a:spcAft>
                <a:spcPts val="600"/>
              </a:spcAft>
              <a:buFont typeface="Arial" panose="020B0604020202020204" pitchFamily="34" charset="0"/>
              <a:buChar char="•"/>
            </a:pPr>
            <a:r>
              <a:rPr lang="en-GB" b="0" i="0" dirty="0">
                <a:solidFill>
                  <a:srgbClr val="424242"/>
                </a:solidFill>
                <a:effectLst/>
                <a:latin typeface="Segoe Sans"/>
              </a:rPr>
              <a:t>Capability and Performance: The PIP was specifically linked to the incident with the volunteer, focusing on improving Mr. </a:t>
            </a:r>
            <a:r>
              <a:rPr lang="en-GB" b="0" i="0" dirty="0" err="1">
                <a:solidFill>
                  <a:srgbClr val="424242"/>
                </a:solidFill>
                <a:effectLst/>
                <a:latin typeface="Segoe Sans"/>
              </a:rPr>
              <a:t>Kikwera</a:t>
            </a:r>
            <a:r>
              <a:rPr lang="en-GB" b="0" i="0" dirty="0">
                <a:solidFill>
                  <a:srgbClr val="424242"/>
                </a:solidFill>
                <a:effectLst/>
                <a:latin typeface="Segoe Sans"/>
              </a:rPr>
              <a:t>-Akaka's interactions with volunteers. Despite the PIP, Mr. </a:t>
            </a:r>
            <a:r>
              <a:rPr lang="en-GB" b="0" i="0" dirty="0" err="1">
                <a:solidFill>
                  <a:srgbClr val="424242"/>
                </a:solidFill>
                <a:effectLst/>
                <a:latin typeface="Segoe Sans"/>
              </a:rPr>
              <a:t>Kikwera</a:t>
            </a:r>
            <a:r>
              <a:rPr lang="en-GB" b="0" i="0" dirty="0">
                <a:solidFill>
                  <a:srgbClr val="424242"/>
                </a:solidFill>
                <a:effectLst/>
                <a:latin typeface="Segoe Sans"/>
              </a:rPr>
              <a:t>-Akaka did not believe he needed to address any issues in this regard</a:t>
            </a:r>
          </a:p>
          <a:p>
            <a:pPr algn="l">
              <a:spcAft>
                <a:spcPts val="600"/>
              </a:spcAft>
              <a:buFont typeface="Arial" panose="020B0604020202020204" pitchFamily="34" charset="0"/>
              <a:buNone/>
            </a:pPr>
            <a:endParaRPr lang="en-GB" b="0" i="0" dirty="0">
              <a:solidFill>
                <a:srgbClr val="424242"/>
              </a:solidFill>
              <a:effectLst/>
              <a:latin typeface="Segoe Sans"/>
            </a:endParaRPr>
          </a:p>
          <a:p>
            <a:pPr algn="l">
              <a:spcAft>
                <a:spcPts val="600"/>
              </a:spcAft>
              <a:buFont typeface="Arial" panose="020B0604020202020204" pitchFamily="34" charset="0"/>
              <a:buChar char="•"/>
            </a:pPr>
            <a:r>
              <a:rPr lang="en-GB" b="0" i="0" dirty="0">
                <a:solidFill>
                  <a:srgbClr val="424242"/>
                </a:solidFill>
                <a:effectLst/>
                <a:latin typeface="Segoe Sans"/>
              </a:rPr>
              <a:t>Dismissal: The PIP ended a few days earlier than planned, and Mr. </a:t>
            </a:r>
            <a:r>
              <a:rPr lang="en-GB" b="0" i="0" dirty="0" err="1">
                <a:solidFill>
                  <a:srgbClr val="424242"/>
                </a:solidFill>
                <a:effectLst/>
                <a:latin typeface="Segoe Sans"/>
              </a:rPr>
              <a:t>Kikwera</a:t>
            </a:r>
            <a:r>
              <a:rPr lang="en-GB" b="0" i="0" dirty="0">
                <a:solidFill>
                  <a:srgbClr val="424242"/>
                </a:solidFill>
                <a:effectLst/>
                <a:latin typeface="Segoe Sans"/>
              </a:rPr>
              <a:t>-Akaka was invited to a performance capability meeting where he was warned that dismissal might result. His stance on his interactions with volunteers did not change, and he rejected the need for improvement or further training. Consequently, he was dismissed</a:t>
            </a:r>
            <a:endParaRPr lang="en-GB" b="0" i="0" u="none" strike="noStrike" dirty="0">
              <a:solidFill>
                <a:srgbClr val="424242"/>
              </a:solidFill>
              <a:effectLst/>
              <a:latin typeface="var(--fontFamilyBase)"/>
            </a:endParaRPr>
          </a:p>
          <a:p>
            <a:pPr algn="l">
              <a:spcAft>
                <a:spcPts val="600"/>
              </a:spcAft>
              <a:buFont typeface="Arial" panose="020B0604020202020204" pitchFamily="34" charset="0"/>
              <a:buChar char="•"/>
            </a:pPr>
            <a:endParaRPr lang="en-GB" b="0" i="0" dirty="0">
              <a:solidFill>
                <a:srgbClr val="424242"/>
              </a:solidFill>
              <a:effectLst/>
              <a:latin typeface="Segoe Sans"/>
            </a:endParaRPr>
          </a:p>
          <a:p>
            <a:pPr algn="l">
              <a:spcBef>
                <a:spcPts val="450"/>
              </a:spcBef>
              <a:spcAft>
                <a:spcPts val="750"/>
              </a:spcAft>
            </a:pPr>
            <a:r>
              <a:rPr lang="en-GB" b="0" i="0" dirty="0">
                <a:solidFill>
                  <a:srgbClr val="424242"/>
                </a:solidFill>
                <a:effectLst/>
                <a:latin typeface="Segoe Sans"/>
              </a:rPr>
              <a:t>Tribunal Findings:</a:t>
            </a:r>
          </a:p>
          <a:p>
            <a:pPr algn="l">
              <a:spcAft>
                <a:spcPts val="600"/>
              </a:spcAft>
              <a:buFont typeface="Arial" panose="020B0604020202020204" pitchFamily="34" charset="0"/>
              <a:buChar char="•"/>
            </a:pPr>
            <a:r>
              <a:rPr lang="en-GB" b="0" i="0" dirty="0">
                <a:solidFill>
                  <a:srgbClr val="424242"/>
                </a:solidFill>
                <a:effectLst/>
                <a:latin typeface="Segoe Sans"/>
              </a:rPr>
              <a:t>The Employment Tribunal concluded that Mr. </a:t>
            </a:r>
            <a:r>
              <a:rPr lang="en-GB" b="0" i="0" dirty="0" err="1">
                <a:solidFill>
                  <a:srgbClr val="424242"/>
                </a:solidFill>
                <a:effectLst/>
                <a:latin typeface="Segoe Sans"/>
              </a:rPr>
              <a:t>Kikwera</a:t>
            </a:r>
            <a:r>
              <a:rPr lang="en-GB" b="0" i="0" dirty="0">
                <a:solidFill>
                  <a:srgbClr val="424242"/>
                </a:solidFill>
                <a:effectLst/>
                <a:latin typeface="Segoe Sans"/>
              </a:rPr>
              <a:t>-Akaka had been fairly dismissed for capability and performance. The Tribunal found that he had been given a fair opportunity to improve his performance, particularly his interactions with volunteers, which were a significant part of his role and linked to the misconduct leading to the final written warning</a:t>
            </a:r>
          </a:p>
          <a:p>
            <a:pPr algn="l">
              <a:spcAft>
                <a:spcPts val="600"/>
              </a:spcAft>
              <a:buFont typeface="Arial" panose="020B0604020202020204" pitchFamily="34" charset="0"/>
              <a:buNone/>
            </a:pPr>
            <a:endParaRPr lang="en-GB" b="0" i="0" dirty="0">
              <a:solidFill>
                <a:srgbClr val="424242"/>
              </a:solidFill>
              <a:effectLst/>
              <a:latin typeface="Segoe Sans"/>
            </a:endParaRPr>
          </a:p>
          <a:p>
            <a:pPr algn="l">
              <a:spcAft>
                <a:spcPts val="600"/>
              </a:spcAft>
              <a:buFont typeface="Arial" panose="020B0604020202020204" pitchFamily="34" charset="0"/>
              <a:buChar char="•"/>
            </a:pPr>
            <a:r>
              <a:rPr lang="en-GB" b="0" i="0" dirty="0">
                <a:solidFill>
                  <a:srgbClr val="424242"/>
                </a:solidFill>
                <a:effectLst/>
                <a:latin typeface="Segoe Sans"/>
              </a:rPr>
              <a:t>The Tribunal did not err in its approach or application of relevant legal principles. It observed the differences and similarities in a fair approach when an employer considers dismissal for capability compared to misconduct</a:t>
            </a:r>
          </a:p>
          <a:p>
            <a:pPr algn="l">
              <a:spcAft>
                <a:spcPts val="600"/>
              </a:spcAft>
              <a:buFont typeface="Arial" panose="020B0604020202020204" pitchFamily="34" charset="0"/>
              <a:buChar char="•"/>
            </a:pPr>
            <a:endParaRPr lang="en-GB" b="0" i="0" dirty="0">
              <a:solidFill>
                <a:srgbClr val="424242"/>
              </a:solidFill>
              <a:effectLst/>
              <a:latin typeface="Segoe Sans"/>
            </a:endParaRPr>
          </a:p>
          <a:p>
            <a:pPr algn="l">
              <a:spcBef>
                <a:spcPts val="450"/>
              </a:spcBef>
              <a:spcAft>
                <a:spcPts val="750"/>
              </a:spcAft>
            </a:pPr>
            <a:r>
              <a:rPr lang="en-GB" b="0" i="0" dirty="0">
                <a:solidFill>
                  <a:srgbClr val="424242"/>
                </a:solidFill>
                <a:effectLst/>
                <a:latin typeface="Segoe Sans"/>
              </a:rPr>
              <a:t>Appeal Outcome:</a:t>
            </a:r>
          </a:p>
          <a:p>
            <a:pPr algn="l">
              <a:spcAft>
                <a:spcPts val="600"/>
              </a:spcAft>
              <a:buFont typeface="Arial" panose="020B0604020202020204" pitchFamily="34" charset="0"/>
              <a:buChar char="•"/>
            </a:pPr>
            <a:r>
              <a:rPr lang="en-GB" b="0" i="0" dirty="0">
                <a:solidFill>
                  <a:srgbClr val="424242"/>
                </a:solidFill>
                <a:effectLst/>
                <a:latin typeface="Segoe Sans"/>
              </a:rPr>
              <a:t>Mr. </a:t>
            </a:r>
            <a:r>
              <a:rPr lang="en-GB" b="0" i="0" dirty="0" err="1">
                <a:solidFill>
                  <a:srgbClr val="424242"/>
                </a:solidFill>
                <a:effectLst/>
                <a:latin typeface="Segoe Sans"/>
              </a:rPr>
              <a:t>Kikwera</a:t>
            </a:r>
            <a:r>
              <a:rPr lang="en-GB" b="0" i="0" dirty="0">
                <a:solidFill>
                  <a:srgbClr val="424242"/>
                </a:solidFill>
                <a:effectLst/>
                <a:latin typeface="Segoe Sans"/>
              </a:rPr>
              <a:t>-Akaka's appeal against the dismissal was unsuccessful. The Tribunal upheld the decision that the dismissal was fair and justified based on the facts presented</a:t>
            </a:r>
          </a:p>
          <a:p>
            <a:endParaRPr lang="en-GB" dirty="0"/>
          </a:p>
        </p:txBody>
      </p:sp>
      <p:sp>
        <p:nvSpPr>
          <p:cNvPr id="4" name="Slide Number Placeholder 3"/>
          <p:cNvSpPr>
            <a:spLocks noGrp="1"/>
          </p:cNvSpPr>
          <p:nvPr>
            <p:ph type="sldNum" sz="quarter" idx="5"/>
          </p:nvPr>
        </p:nvSpPr>
        <p:spPr/>
        <p:txBody>
          <a:bodyPr/>
          <a:lstStyle/>
          <a:p>
            <a:fld id="{39806C3E-E119-438C-AE91-C1FA81E9FF18}" type="slidenum">
              <a:rPr lang="en-GB" noProof="0" smtClean="0"/>
              <a:t>6</a:t>
            </a:fld>
            <a:endParaRPr lang="en-GB" noProof="0"/>
          </a:p>
        </p:txBody>
      </p:sp>
    </p:spTree>
    <p:extLst>
      <p:ext uri="{BB962C8B-B14F-4D97-AF65-F5344CB8AC3E}">
        <p14:creationId xmlns:p14="http://schemas.microsoft.com/office/powerpoint/2010/main" val="26482624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Several comparable OECD member countries have more active case management approaches than the UK. These bring together the employee, employer and lead healthcare or occupational health professional to join up complex systems, help the employee access support and provide a forum for dialogue regarding options to facilitate a return to work for the employee or to explore alternative options if a return is not possible</a:t>
            </a:r>
            <a:endParaRPr lang="en-GB" dirty="0"/>
          </a:p>
        </p:txBody>
      </p:sp>
      <p:sp>
        <p:nvSpPr>
          <p:cNvPr id="4" name="Slide Number Placeholder 3"/>
          <p:cNvSpPr>
            <a:spLocks noGrp="1"/>
          </p:cNvSpPr>
          <p:nvPr>
            <p:ph type="sldNum" sz="quarter" idx="5"/>
          </p:nvPr>
        </p:nvSpPr>
        <p:spPr/>
        <p:txBody>
          <a:bodyPr/>
          <a:lstStyle/>
          <a:p>
            <a:fld id="{39806C3E-E119-438C-AE91-C1FA81E9FF18}" type="slidenum">
              <a:rPr lang="en-GB" noProof="0" smtClean="0"/>
              <a:t>7</a:t>
            </a:fld>
            <a:endParaRPr lang="en-GB" noProof="0"/>
          </a:p>
        </p:txBody>
      </p:sp>
    </p:spTree>
    <p:extLst>
      <p:ext uri="{BB962C8B-B14F-4D97-AF65-F5344CB8AC3E}">
        <p14:creationId xmlns:p14="http://schemas.microsoft.com/office/powerpoint/2010/main" val="4070571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good work look like?</a:t>
            </a:r>
          </a:p>
          <a:p>
            <a:endParaRPr lang="en-GB" dirty="0"/>
          </a:p>
        </p:txBody>
      </p:sp>
      <p:sp>
        <p:nvSpPr>
          <p:cNvPr id="4" name="Slide Number Placeholder 3"/>
          <p:cNvSpPr>
            <a:spLocks noGrp="1"/>
          </p:cNvSpPr>
          <p:nvPr>
            <p:ph type="sldNum" sz="quarter" idx="5"/>
          </p:nvPr>
        </p:nvSpPr>
        <p:spPr/>
        <p:txBody>
          <a:bodyPr/>
          <a:lstStyle/>
          <a:p>
            <a:fld id="{39806C3E-E119-438C-AE91-C1FA81E9FF18}" type="slidenum">
              <a:rPr lang="en-GB" noProof="0" smtClean="0"/>
              <a:t>9</a:t>
            </a:fld>
            <a:endParaRPr lang="en-GB" noProof="0"/>
          </a:p>
        </p:txBody>
      </p:sp>
    </p:spTree>
    <p:extLst>
      <p:ext uri="{BB962C8B-B14F-4D97-AF65-F5344CB8AC3E}">
        <p14:creationId xmlns:p14="http://schemas.microsoft.com/office/powerpoint/2010/main" val="8992898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806C3E-E119-438C-AE91-C1FA81E9FF18}" type="slidenum">
              <a:rPr lang="en-GB" noProof="0" smtClean="0"/>
              <a:t>10</a:t>
            </a:fld>
            <a:endParaRPr lang="en-GB" noProof="0"/>
          </a:p>
        </p:txBody>
      </p:sp>
    </p:spTree>
    <p:extLst>
      <p:ext uri="{BB962C8B-B14F-4D97-AF65-F5344CB8AC3E}">
        <p14:creationId xmlns:p14="http://schemas.microsoft.com/office/powerpoint/2010/main" val="8107057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can we determine the difference? What questions can you ask? </a:t>
            </a:r>
          </a:p>
        </p:txBody>
      </p:sp>
      <p:sp>
        <p:nvSpPr>
          <p:cNvPr id="4" name="Slide Number Placeholder 3"/>
          <p:cNvSpPr>
            <a:spLocks noGrp="1"/>
          </p:cNvSpPr>
          <p:nvPr>
            <p:ph type="sldNum" sz="quarter" idx="5"/>
          </p:nvPr>
        </p:nvSpPr>
        <p:spPr/>
        <p:txBody>
          <a:bodyPr/>
          <a:lstStyle/>
          <a:p>
            <a:fld id="{39806C3E-E119-438C-AE91-C1FA81E9FF18}" type="slidenum">
              <a:rPr lang="en-GB" noProof="0" smtClean="0"/>
              <a:t>14</a:t>
            </a:fld>
            <a:endParaRPr lang="en-GB" noProof="0"/>
          </a:p>
        </p:txBody>
      </p:sp>
    </p:spTree>
    <p:extLst>
      <p:ext uri="{BB962C8B-B14F-4D97-AF65-F5344CB8AC3E}">
        <p14:creationId xmlns:p14="http://schemas.microsoft.com/office/powerpoint/2010/main" val="38147908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a:t>
            </a:r>
            <a:r>
              <a:rPr lang="en-GB" b="0" i="0" dirty="0">
                <a:solidFill>
                  <a:srgbClr val="343A40"/>
                </a:solidFill>
                <a:effectLst/>
                <a:latin typeface="Roboto" panose="02000000000000000000" pitchFamily="2" charset="0"/>
              </a:rPr>
              <a:t>employees have faced ethical dilemmas in the workplace that they feel directly influenced their performance appraisals. This can lead to feelings of demotivation and disengagement. </a:t>
            </a:r>
          </a:p>
          <a:p>
            <a:r>
              <a:rPr lang="en-GB" b="0" i="0" dirty="0">
                <a:solidFill>
                  <a:srgbClr val="343A40"/>
                </a:solidFill>
                <a:effectLst/>
                <a:latin typeface="Roboto" panose="02000000000000000000" pitchFamily="2" charset="0"/>
              </a:rPr>
              <a:t>In a study conducted by the University of Greenwich, it was found that organizations that prioritize fair evaluations experience a 24% increase in employee retention rates compared to those with perceived biases in their assessment processes. Moreover, a report by Deloitte suggests that companies that incorporate ethical considerations into their evaluation systems see a 30% improvement in employee satisfaction and are able to enhance overall organizational performance. These statistics reinforce the notion that ethical considerations, such as transparency, consistency, and inclusivity, are essential for creating a balanced and effective evaluation process that benefits both employees and the organisation as a whole.</a:t>
            </a:r>
            <a:endParaRPr lang="en-GB" dirty="0"/>
          </a:p>
        </p:txBody>
      </p:sp>
      <p:sp>
        <p:nvSpPr>
          <p:cNvPr id="4" name="Slide Number Placeholder 3"/>
          <p:cNvSpPr>
            <a:spLocks noGrp="1"/>
          </p:cNvSpPr>
          <p:nvPr>
            <p:ph type="sldNum" sz="quarter" idx="5"/>
          </p:nvPr>
        </p:nvSpPr>
        <p:spPr/>
        <p:txBody>
          <a:bodyPr/>
          <a:lstStyle/>
          <a:p>
            <a:fld id="{39806C3E-E119-438C-AE91-C1FA81E9FF18}" type="slidenum">
              <a:rPr lang="en-GB" noProof="0" smtClean="0"/>
              <a:t>17</a:t>
            </a:fld>
            <a:endParaRPr lang="en-GB" noProof="0"/>
          </a:p>
        </p:txBody>
      </p:sp>
    </p:spTree>
    <p:extLst>
      <p:ext uri="{BB962C8B-B14F-4D97-AF65-F5344CB8AC3E}">
        <p14:creationId xmlns:p14="http://schemas.microsoft.com/office/powerpoint/2010/main" val="9589100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Questions to consider:</a:t>
            </a:r>
          </a:p>
          <a:p>
            <a:r>
              <a:rPr lang="en-GB" dirty="0"/>
              <a:t>What legislation is relevant?</a:t>
            </a:r>
          </a:p>
          <a:p>
            <a:r>
              <a:rPr lang="en-GB" dirty="0"/>
              <a:t>What ethical considerations should be taken?</a:t>
            </a:r>
          </a:p>
          <a:p>
            <a:r>
              <a:rPr lang="en-GB" dirty="0"/>
              <a:t>What justification is there?</a:t>
            </a:r>
          </a:p>
          <a:p>
            <a:r>
              <a:rPr lang="en-GB" dirty="0"/>
              <a:t>How will the surveillance be utilised?</a:t>
            </a:r>
          </a:p>
          <a:p>
            <a:endParaRPr lang="en-GB" dirty="0"/>
          </a:p>
        </p:txBody>
      </p:sp>
      <p:sp>
        <p:nvSpPr>
          <p:cNvPr id="4" name="Slide Number Placeholder 3"/>
          <p:cNvSpPr>
            <a:spLocks noGrp="1"/>
          </p:cNvSpPr>
          <p:nvPr>
            <p:ph type="sldNum" sz="quarter" idx="5"/>
          </p:nvPr>
        </p:nvSpPr>
        <p:spPr/>
        <p:txBody>
          <a:bodyPr/>
          <a:lstStyle/>
          <a:p>
            <a:fld id="{39806C3E-E119-438C-AE91-C1FA81E9FF18}" type="slidenum">
              <a:rPr lang="en-GB" noProof="0" smtClean="0"/>
              <a:t>19</a:t>
            </a:fld>
            <a:endParaRPr lang="en-GB" noProof="0"/>
          </a:p>
        </p:txBody>
      </p:sp>
    </p:spTree>
    <p:extLst>
      <p:ext uri="{BB962C8B-B14F-4D97-AF65-F5344CB8AC3E}">
        <p14:creationId xmlns:p14="http://schemas.microsoft.com/office/powerpoint/2010/main" val="2400176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834E6-500D-2995-5D32-82546DF042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7975FBC-21EC-D3C9-A8FC-73E627090C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9C379A-3ACD-0F0E-DCC1-3CAD9B93D566}"/>
              </a:ext>
            </a:extLst>
          </p:cNvPr>
          <p:cNvSpPr>
            <a:spLocks noGrp="1"/>
          </p:cNvSpPr>
          <p:nvPr>
            <p:ph type="dt" sz="half" idx="10"/>
          </p:nvPr>
        </p:nvSpPr>
        <p:spPr/>
        <p:txBody>
          <a:bodyPr/>
          <a:lstStyle/>
          <a:p>
            <a:fld id="{91F9259A-1FE3-4FF9-8A07-BDD8177164ED}" type="datetime4">
              <a:rPr lang="en-US" smtClean="0"/>
              <a:t>March 10, 2026</a:t>
            </a:fld>
            <a:endParaRPr lang="en-US"/>
          </a:p>
        </p:txBody>
      </p:sp>
      <p:sp>
        <p:nvSpPr>
          <p:cNvPr id="5" name="Footer Placeholder 4">
            <a:extLst>
              <a:ext uri="{FF2B5EF4-FFF2-40B4-BE49-F238E27FC236}">
                <a16:creationId xmlns:a16="http://schemas.microsoft.com/office/drawing/2014/main" id="{54C617FB-8D61-9626-BEE5-BDE711E831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822644-ED58-5BDE-7009-8764FDAA330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655702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47308-BFD1-4781-5B50-1BE5149D16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D6DAC1-84A7-A5C6-7B6F-097B42654E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110D43-0E2F-1AD0-7D69-BFA15CDABABA}"/>
              </a:ext>
            </a:extLst>
          </p:cNvPr>
          <p:cNvSpPr>
            <a:spLocks noGrp="1"/>
          </p:cNvSpPr>
          <p:nvPr>
            <p:ph type="dt" sz="half" idx="10"/>
          </p:nvPr>
        </p:nvSpPr>
        <p:spPr/>
        <p:txBody>
          <a:bodyPr/>
          <a:lstStyle/>
          <a:p>
            <a:fld id="{5D340FED-6E95-4177-A7EF-CD303B9E611D}" type="datetime4">
              <a:rPr lang="en-US" smtClean="0"/>
              <a:t>March 10, 2026</a:t>
            </a:fld>
            <a:endParaRPr lang="en-US"/>
          </a:p>
        </p:txBody>
      </p:sp>
      <p:sp>
        <p:nvSpPr>
          <p:cNvPr id="5" name="Footer Placeholder 4">
            <a:extLst>
              <a:ext uri="{FF2B5EF4-FFF2-40B4-BE49-F238E27FC236}">
                <a16:creationId xmlns:a16="http://schemas.microsoft.com/office/drawing/2014/main" id="{EBF27585-5A4D-0431-49B4-EAC6935C9D3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C5FA79F-8915-B082-DDAF-F35108F43F5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839450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B1216-A8AB-8AD8-C487-A0C80FF4D93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6195406-3E79-0AFF-1666-DB7D0F784AB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0533B1-3CE8-CB39-58B1-5B6BA5C903CB}"/>
              </a:ext>
            </a:extLst>
          </p:cNvPr>
          <p:cNvSpPr>
            <a:spLocks noGrp="1"/>
          </p:cNvSpPr>
          <p:nvPr>
            <p:ph type="dt" sz="half" idx="10"/>
          </p:nvPr>
        </p:nvSpPr>
        <p:spPr/>
        <p:txBody>
          <a:bodyPr/>
          <a:lstStyle/>
          <a:p>
            <a:fld id="{477962CB-39AD-45A9-800F-54DAB53D6021}" type="datetime4">
              <a:rPr lang="en-US" smtClean="0"/>
              <a:t>March 10, 2026</a:t>
            </a:fld>
            <a:endParaRPr lang="en-US"/>
          </a:p>
        </p:txBody>
      </p:sp>
      <p:sp>
        <p:nvSpPr>
          <p:cNvPr id="5" name="Footer Placeholder 4">
            <a:extLst>
              <a:ext uri="{FF2B5EF4-FFF2-40B4-BE49-F238E27FC236}">
                <a16:creationId xmlns:a16="http://schemas.microsoft.com/office/drawing/2014/main" id="{DDA089BF-AEA5-1E6A-862A-9C131F405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FE53E6-0284-6A97-F581-3E7E04B192C6}"/>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159352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7472E-94F6-68A0-6846-E6C0548D1E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514191-5BB5-EE34-DF50-9521765D27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B4F4F8-8EA3-306A-B22A-F0ABB4B5A3C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4FA68C6-AF24-8D00-6A30-31DA5098E2B4}"/>
              </a:ext>
            </a:extLst>
          </p:cNvPr>
          <p:cNvSpPr>
            <a:spLocks noGrp="1"/>
          </p:cNvSpPr>
          <p:nvPr>
            <p:ph type="dt" sz="half" idx="10"/>
          </p:nvPr>
        </p:nvSpPr>
        <p:spPr/>
        <p:txBody>
          <a:bodyPr/>
          <a:lstStyle/>
          <a:p>
            <a:fld id="{2DEDF93D-55AB-4606-B9D7-742F1FC51983}" type="datetime4">
              <a:rPr lang="en-US" smtClean="0"/>
              <a:t>March 10, 2026</a:t>
            </a:fld>
            <a:endParaRPr lang="en-US" dirty="0"/>
          </a:p>
        </p:txBody>
      </p:sp>
      <p:sp>
        <p:nvSpPr>
          <p:cNvPr id="6" name="Footer Placeholder 5">
            <a:extLst>
              <a:ext uri="{FF2B5EF4-FFF2-40B4-BE49-F238E27FC236}">
                <a16:creationId xmlns:a16="http://schemas.microsoft.com/office/drawing/2014/main" id="{9110DF45-940D-7764-A668-BA04657E885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BCB914C-E384-30FD-BDF4-AE5FA703368E}"/>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3122028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034A1-0985-EEEA-DE7B-50CDD8040B5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A5FA5D-187C-2F29-1B2F-65B078E373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57C07F-1EB1-99F5-295A-720117255EC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2925C0-F072-90BA-FAB3-96F92C6F50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57C8E1-4264-6642-C87A-E944A8860A2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D9916D-8DCF-0B45-D6D7-4BE73F079F8E}"/>
              </a:ext>
            </a:extLst>
          </p:cNvPr>
          <p:cNvSpPr>
            <a:spLocks noGrp="1"/>
          </p:cNvSpPr>
          <p:nvPr>
            <p:ph type="dt" sz="half" idx="10"/>
          </p:nvPr>
        </p:nvSpPr>
        <p:spPr/>
        <p:txBody>
          <a:bodyPr/>
          <a:lstStyle/>
          <a:p>
            <a:fld id="{DDF2841D-FB5C-47AB-B2FF-32E855C1EA71}" type="datetime4">
              <a:rPr lang="en-US" smtClean="0"/>
              <a:t>March 10, 2026</a:t>
            </a:fld>
            <a:endParaRPr lang="en-US"/>
          </a:p>
        </p:txBody>
      </p:sp>
      <p:sp>
        <p:nvSpPr>
          <p:cNvPr id="8" name="Footer Placeholder 7">
            <a:extLst>
              <a:ext uri="{FF2B5EF4-FFF2-40B4-BE49-F238E27FC236}">
                <a16:creationId xmlns:a16="http://schemas.microsoft.com/office/drawing/2014/main" id="{13F1393A-E3C4-0176-C665-00BA5E8C720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DBFD24E-1FA6-4769-4934-EEF2F0A51AE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3192678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65417-A28B-1FC5-11EE-0E6E8D984F5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306D092-CF2A-FA48-01E5-573D13D4ABC4}"/>
              </a:ext>
            </a:extLst>
          </p:cNvPr>
          <p:cNvSpPr>
            <a:spLocks noGrp="1"/>
          </p:cNvSpPr>
          <p:nvPr>
            <p:ph type="dt" sz="half" idx="10"/>
          </p:nvPr>
        </p:nvSpPr>
        <p:spPr/>
        <p:txBody>
          <a:bodyPr/>
          <a:lstStyle/>
          <a:p>
            <a:fld id="{118537E9-D174-424D-BEE8-AFC4CA5F9F97}" type="datetime4">
              <a:rPr lang="en-US" smtClean="0"/>
              <a:t>March 10, 2026</a:t>
            </a:fld>
            <a:endParaRPr lang="en-US"/>
          </a:p>
        </p:txBody>
      </p:sp>
      <p:sp>
        <p:nvSpPr>
          <p:cNvPr id="4" name="Footer Placeholder 3">
            <a:extLst>
              <a:ext uri="{FF2B5EF4-FFF2-40B4-BE49-F238E27FC236}">
                <a16:creationId xmlns:a16="http://schemas.microsoft.com/office/drawing/2014/main" id="{F3BAF1FE-8D36-F36B-EED5-765F5DFE6DE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3356F4-615B-A4E9-8412-44A35686085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89596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9740C6-243A-EB0C-B663-59D8629F3EA1}"/>
              </a:ext>
            </a:extLst>
          </p:cNvPr>
          <p:cNvSpPr>
            <a:spLocks noGrp="1"/>
          </p:cNvSpPr>
          <p:nvPr>
            <p:ph type="dt" sz="half" idx="10"/>
          </p:nvPr>
        </p:nvSpPr>
        <p:spPr/>
        <p:txBody>
          <a:bodyPr/>
          <a:lstStyle/>
          <a:p>
            <a:fld id="{1C7A44C0-F7AC-49C2-8289-1E7A86D9FB50}" type="datetime4">
              <a:rPr lang="en-US" smtClean="0"/>
              <a:t>March 10, 2026</a:t>
            </a:fld>
            <a:endParaRPr lang="en-US"/>
          </a:p>
        </p:txBody>
      </p:sp>
      <p:sp>
        <p:nvSpPr>
          <p:cNvPr id="3" name="Footer Placeholder 2">
            <a:extLst>
              <a:ext uri="{FF2B5EF4-FFF2-40B4-BE49-F238E27FC236}">
                <a16:creationId xmlns:a16="http://schemas.microsoft.com/office/drawing/2014/main" id="{D2C2ADF2-D21F-0024-C7A2-84034CA0C38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C0D8BBC-447E-C114-74C2-242C5F2B0987}"/>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507675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FEF09-1162-6A84-4CAB-E5D83CA843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888860-ADF8-A725-A841-230F1D3517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4A38D4B-FDE2-FF66-66F9-B66FE0282D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E4617F-288D-98F5-F2E1-E8BEEDA6F344}"/>
              </a:ext>
            </a:extLst>
          </p:cNvPr>
          <p:cNvSpPr>
            <a:spLocks noGrp="1"/>
          </p:cNvSpPr>
          <p:nvPr>
            <p:ph type="dt" sz="half" idx="10"/>
          </p:nvPr>
        </p:nvSpPr>
        <p:spPr/>
        <p:txBody>
          <a:bodyPr/>
          <a:lstStyle/>
          <a:p>
            <a:fld id="{73BB84BC-6E78-40D1-8831-40AB1F596614}" type="datetime4">
              <a:rPr lang="en-US" smtClean="0"/>
              <a:t>March 10, 2026</a:t>
            </a:fld>
            <a:endParaRPr lang="en-US"/>
          </a:p>
        </p:txBody>
      </p:sp>
      <p:sp>
        <p:nvSpPr>
          <p:cNvPr id="6" name="Footer Placeholder 5">
            <a:extLst>
              <a:ext uri="{FF2B5EF4-FFF2-40B4-BE49-F238E27FC236}">
                <a16:creationId xmlns:a16="http://schemas.microsoft.com/office/drawing/2014/main" id="{D2D7303E-5802-1FB9-85FA-275486FB35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4785A5-B239-9556-77B9-EE0D18936E3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24268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64343-E733-71C1-50DE-FEC4E1B927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0615BA-5A03-CCCE-DEA4-E5F7E595C7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0D36C4-3949-E26C-DCF8-3ECE931675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19307A-C39B-61ED-F07F-9563FCCFFDE8}"/>
              </a:ext>
            </a:extLst>
          </p:cNvPr>
          <p:cNvSpPr>
            <a:spLocks noGrp="1"/>
          </p:cNvSpPr>
          <p:nvPr>
            <p:ph type="dt" sz="half" idx="10"/>
          </p:nvPr>
        </p:nvSpPr>
        <p:spPr/>
        <p:txBody>
          <a:bodyPr/>
          <a:lstStyle/>
          <a:p>
            <a:fld id="{ADFA080F-3961-4D42-BEDE-84A1FED032F1}" type="datetime4">
              <a:rPr lang="en-US" smtClean="0"/>
              <a:t>March 10, 2026</a:t>
            </a:fld>
            <a:endParaRPr lang="en-US"/>
          </a:p>
        </p:txBody>
      </p:sp>
      <p:sp>
        <p:nvSpPr>
          <p:cNvPr id="6" name="Footer Placeholder 5">
            <a:extLst>
              <a:ext uri="{FF2B5EF4-FFF2-40B4-BE49-F238E27FC236}">
                <a16:creationId xmlns:a16="http://schemas.microsoft.com/office/drawing/2014/main" id="{16E309F8-641A-E9A2-D106-E17AC9FC96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EEF8C3-9811-1847-BAEA-8D2FCAF904D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070027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80ED3-6880-A433-8B54-F36E9B7455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DB7D7A-6FBA-4E5A-7561-61CB4AD6D5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BE9505-6D7A-D1C1-D939-BA18708B483A}"/>
              </a:ext>
            </a:extLst>
          </p:cNvPr>
          <p:cNvSpPr>
            <a:spLocks noGrp="1"/>
          </p:cNvSpPr>
          <p:nvPr>
            <p:ph type="dt" sz="half" idx="10"/>
          </p:nvPr>
        </p:nvSpPr>
        <p:spPr/>
        <p:txBody>
          <a:bodyPr/>
          <a:lstStyle/>
          <a:p>
            <a:fld id="{E5CC3C8F-D4A7-4EAD-92AD-82C91CB8BB85}" type="datetime4">
              <a:rPr lang="en-US" smtClean="0"/>
              <a:t>March 10, 2026</a:t>
            </a:fld>
            <a:endParaRPr lang="en-US"/>
          </a:p>
        </p:txBody>
      </p:sp>
      <p:sp>
        <p:nvSpPr>
          <p:cNvPr id="5" name="Footer Placeholder 4">
            <a:extLst>
              <a:ext uri="{FF2B5EF4-FFF2-40B4-BE49-F238E27FC236}">
                <a16:creationId xmlns:a16="http://schemas.microsoft.com/office/drawing/2014/main" id="{FED03D60-8D62-F517-070B-1C9ED741F6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2DA04F-D278-EE01-EDB0-66B24AD0CED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769399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C3961D-76B2-0CDC-F6A0-6D9B80699F4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057ECC-EA08-97E9-6CCC-DFEE217EE8D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68235B-670E-31F5-4996-D39BF8680C70}"/>
              </a:ext>
            </a:extLst>
          </p:cNvPr>
          <p:cNvSpPr>
            <a:spLocks noGrp="1"/>
          </p:cNvSpPr>
          <p:nvPr>
            <p:ph type="dt" sz="half" idx="10"/>
          </p:nvPr>
        </p:nvSpPr>
        <p:spPr/>
        <p:txBody>
          <a:bodyPr/>
          <a:lstStyle/>
          <a:p>
            <a:fld id="{BC011D41-E33C-4BC7-8272-37E8417FD097}" type="datetime4">
              <a:rPr lang="en-US" smtClean="0"/>
              <a:t>March 10, 2026</a:t>
            </a:fld>
            <a:endParaRPr lang="en-US"/>
          </a:p>
        </p:txBody>
      </p:sp>
      <p:sp>
        <p:nvSpPr>
          <p:cNvPr id="5" name="Footer Placeholder 4">
            <a:extLst>
              <a:ext uri="{FF2B5EF4-FFF2-40B4-BE49-F238E27FC236}">
                <a16:creationId xmlns:a16="http://schemas.microsoft.com/office/drawing/2014/main" id="{381A4253-B48D-ED7C-42D6-FE0965AC5A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6AF6CE-E457-B6BA-BE19-956EC5539FC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55857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CED04E-4957-F28E-559D-87514F6A02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60C13E-80DA-FDBB-D8D5-4C673C0827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28C397-C1EB-551B-3A3B-488B324E5A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33960BD-7AC1-4217-9611-AAA56D3EE38F}" type="datetime4">
              <a:rPr lang="en-US" smtClean="0"/>
              <a:pPr/>
              <a:t>March 10, 2026</a:t>
            </a:fld>
            <a:endParaRPr lang="en-US" dirty="0">
              <a:latin typeface="+mn-lt"/>
            </a:endParaRPr>
          </a:p>
        </p:txBody>
      </p:sp>
      <p:sp>
        <p:nvSpPr>
          <p:cNvPr id="5" name="Footer Placeholder 4">
            <a:extLst>
              <a:ext uri="{FF2B5EF4-FFF2-40B4-BE49-F238E27FC236}">
                <a16:creationId xmlns:a16="http://schemas.microsoft.com/office/drawing/2014/main" id="{24528DAF-DE09-6C3C-53B1-FE59B3108C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latin typeface="+mn-lt"/>
            </a:endParaRPr>
          </a:p>
        </p:txBody>
      </p:sp>
      <p:sp>
        <p:nvSpPr>
          <p:cNvPr id="6" name="Slide Number Placeholder 5">
            <a:extLst>
              <a:ext uri="{FF2B5EF4-FFF2-40B4-BE49-F238E27FC236}">
                <a16:creationId xmlns:a16="http://schemas.microsoft.com/office/drawing/2014/main" id="{05B0E617-4F91-DEFB-C0CD-FC00575D37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D4AEF59-F28E-467C-9EA3-92D1CFAD475A}" type="slidenum">
              <a:rPr lang="en-US" smtClean="0"/>
              <a:pPr/>
              <a:t>‹#›</a:t>
            </a:fld>
            <a:endParaRPr lang="en-US">
              <a:latin typeface="+mn-lt"/>
            </a:endParaRPr>
          </a:p>
        </p:txBody>
      </p:sp>
    </p:spTree>
    <p:extLst>
      <p:ext uri="{BB962C8B-B14F-4D97-AF65-F5344CB8AC3E}">
        <p14:creationId xmlns:p14="http://schemas.microsoft.com/office/powerpoint/2010/main" val="2972280755"/>
      </p:ext>
    </p:extLst>
  </p:cSld>
  <p:clrMap bg1="lt1" tx1="dk1" bg2="lt2" tx2="dk2" accent1="accent1" accent2="accent2" accent3="accent3" accent4="accent4" accent5="accent5" accent6="accent6" hlink="hlink" folHlink="folHlink"/>
  <p:sldLayoutIdLst>
    <p:sldLayoutId id="2147483848" r:id="rId1"/>
    <p:sldLayoutId id="2147483849" r:id="rId2"/>
    <p:sldLayoutId id="2147483850" r:id="rId3"/>
    <p:sldLayoutId id="2147483851" r:id="rId4"/>
    <p:sldLayoutId id="2147483852" r:id="rId5"/>
    <p:sldLayoutId id="2147483853" r:id="rId6"/>
    <p:sldLayoutId id="2147483854" r:id="rId7"/>
    <p:sldLayoutId id="2147483855" r:id="rId8"/>
    <p:sldLayoutId id="2147483856" r:id="rId9"/>
    <p:sldLayoutId id="2147483857" r:id="rId10"/>
    <p:sldLayoutId id="214748385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cipd.org/en/knowledge/case-studies/novarti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cipd.org/uk/about/press-releases/workplace-absence-soars-nearly-two-working-weeks-each-year/"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2.xml"/><Relationship Id="rId1" Type="http://schemas.openxmlformats.org/officeDocument/2006/relationships/video" Target="https://www.youtube.com/embed/p8FtSPGuAaI?start=357&amp;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389CFD3B-E18F-C8F0-9DCD-176D95575489}"/>
              </a:ext>
            </a:extLst>
          </p:cNvPr>
          <p:cNvPicPr>
            <a:picLocks noChangeAspect="1"/>
          </p:cNvPicPr>
          <p:nvPr/>
        </p:nvPicPr>
        <p:blipFill rotWithShape="1">
          <a:blip r:embed="rId3"/>
          <a:srcRect t="11869" r="-2" b="13130"/>
          <a:stretch/>
        </p:blipFill>
        <p:spPr>
          <a:xfrm>
            <a:off x="20" y="-1"/>
            <a:ext cx="12191980" cy="6858002"/>
          </a:xfrm>
          <a:custGeom>
            <a:avLst/>
            <a:gdLst/>
            <a:ahLst/>
            <a:cxnLst/>
            <a:rect l="l" t="t" r="r" b="b"/>
            <a:pathLst>
              <a:path w="12192000" h="6858002">
                <a:moveTo>
                  <a:pt x="5307101" y="6857999"/>
                </a:moveTo>
                <a:lnTo>
                  <a:pt x="12192000" y="6857999"/>
                </a:lnTo>
                <a:lnTo>
                  <a:pt x="12192000" y="6858002"/>
                </a:lnTo>
                <a:lnTo>
                  <a:pt x="5307088" y="6858002"/>
                </a:lnTo>
                <a:close/>
                <a:moveTo>
                  <a:pt x="0" y="0"/>
                </a:moveTo>
                <a:lnTo>
                  <a:pt x="12192000" y="0"/>
                </a:lnTo>
                <a:lnTo>
                  <a:pt x="12192000" y="6277972"/>
                </a:lnTo>
                <a:lnTo>
                  <a:pt x="12152890" y="6290206"/>
                </a:lnTo>
                <a:cubicBezTo>
                  <a:pt x="12105395" y="6304478"/>
                  <a:pt x="12054092" y="6317152"/>
                  <a:pt x="12009354" y="6315664"/>
                </a:cubicBezTo>
                <a:cubicBezTo>
                  <a:pt x="11994503" y="6311032"/>
                  <a:pt x="11985943" y="6310638"/>
                  <a:pt x="11978968" y="6319390"/>
                </a:cubicBezTo>
                <a:cubicBezTo>
                  <a:pt x="11941764" y="6318961"/>
                  <a:pt x="11901790" y="6339612"/>
                  <a:pt x="11878895" y="6327233"/>
                </a:cubicBezTo>
                <a:cubicBezTo>
                  <a:pt x="11878918" y="6346592"/>
                  <a:pt x="11826486" y="6319151"/>
                  <a:pt x="11814979" y="6337141"/>
                </a:cubicBezTo>
                <a:cubicBezTo>
                  <a:pt x="11820607" y="6367517"/>
                  <a:pt x="11727668" y="6353622"/>
                  <a:pt x="11687508" y="6364470"/>
                </a:cubicBezTo>
                <a:cubicBezTo>
                  <a:pt x="11692944" y="6381370"/>
                  <a:pt x="11638976" y="6383664"/>
                  <a:pt x="11672002" y="6397904"/>
                </a:cubicBezTo>
                <a:cubicBezTo>
                  <a:pt x="11645814" y="6406115"/>
                  <a:pt x="11642999" y="6389784"/>
                  <a:pt x="11629894" y="6384496"/>
                </a:cubicBezTo>
                <a:cubicBezTo>
                  <a:pt x="11597582" y="6386755"/>
                  <a:pt x="11602281" y="6372208"/>
                  <a:pt x="11597728" y="6361596"/>
                </a:cubicBezTo>
                <a:cubicBezTo>
                  <a:pt x="11567716" y="6387703"/>
                  <a:pt x="11505156" y="6361750"/>
                  <a:pt x="11448211" y="6357842"/>
                </a:cubicBezTo>
                <a:cubicBezTo>
                  <a:pt x="11414499" y="6357897"/>
                  <a:pt x="11370196" y="6408532"/>
                  <a:pt x="11336630" y="6383021"/>
                </a:cubicBezTo>
                <a:cubicBezTo>
                  <a:pt x="11316728" y="6389671"/>
                  <a:pt x="11284212" y="6365546"/>
                  <a:pt x="11267820" y="6388199"/>
                </a:cubicBezTo>
                <a:cubicBezTo>
                  <a:pt x="11215412" y="6380118"/>
                  <a:pt x="11199532" y="6391497"/>
                  <a:pt x="11153755" y="6378749"/>
                </a:cubicBezTo>
                <a:cubicBezTo>
                  <a:pt x="11097684" y="6376473"/>
                  <a:pt x="11142086" y="6407848"/>
                  <a:pt x="11063998" y="6397440"/>
                </a:cubicBezTo>
                <a:cubicBezTo>
                  <a:pt x="11028900" y="6406581"/>
                  <a:pt x="10989384" y="6411343"/>
                  <a:pt x="10949261" y="6411271"/>
                </a:cubicBezTo>
                <a:cubicBezTo>
                  <a:pt x="10946808" y="6404413"/>
                  <a:pt x="10928478" y="6413021"/>
                  <a:pt x="10920620" y="6414504"/>
                </a:cubicBezTo>
                <a:cubicBezTo>
                  <a:pt x="10921840" y="6410173"/>
                  <a:pt x="10906289" y="6407257"/>
                  <a:pt x="10899483" y="6410536"/>
                </a:cubicBezTo>
                <a:cubicBezTo>
                  <a:pt x="10774259" y="6419728"/>
                  <a:pt x="10854212" y="6382839"/>
                  <a:pt x="10774590" y="6403309"/>
                </a:cubicBezTo>
                <a:cubicBezTo>
                  <a:pt x="10724638" y="6405843"/>
                  <a:pt x="10739599" y="6355991"/>
                  <a:pt x="10682861" y="6377814"/>
                </a:cubicBezTo>
                <a:cubicBezTo>
                  <a:pt x="10622947" y="6375380"/>
                  <a:pt x="10589912" y="6355504"/>
                  <a:pt x="10530714" y="6366548"/>
                </a:cubicBezTo>
                <a:cubicBezTo>
                  <a:pt x="10474643" y="6364190"/>
                  <a:pt x="10428348" y="6354710"/>
                  <a:pt x="10379097" y="6358630"/>
                </a:cubicBezTo>
                <a:cubicBezTo>
                  <a:pt x="10361622" y="6351880"/>
                  <a:pt x="10344151" y="6348805"/>
                  <a:pt x="10323727" y="6357333"/>
                </a:cubicBezTo>
                <a:cubicBezTo>
                  <a:pt x="10272196" y="6352518"/>
                  <a:pt x="10263446" y="6339056"/>
                  <a:pt x="10227126" y="6348100"/>
                </a:cubicBezTo>
                <a:cubicBezTo>
                  <a:pt x="10196351" y="6318664"/>
                  <a:pt x="10199174" y="6342674"/>
                  <a:pt x="10163542" y="6343141"/>
                </a:cubicBezTo>
                <a:cubicBezTo>
                  <a:pt x="10134376" y="6345476"/>
                  <a:pt x="10177885" y="6359944"/>
                  <a:pt x="10151161" y="6358763"/>
                </a:cubicBezTo>
                <a:cubicBezTo>
                  <a:pt x="10126522" y="6349492"/>
                  <a:pt x="10117113" y="6369683"/>
                  <a:pt x="10092125" y="6358861"/>
                </a:cubicBezTo>
                <a:cubicBezTo>
                  <a:pt x="10107302" y="6344459"/>
                  <a:pt x="10032910" y="6356018"/>
                  <a:pt x="10037958" y="6342614"/>
                </a:cubicBezTo>
                <a:cubicBezTo>
                  <a:pt x="10003046" y="6359008"/>
                  <a:pt x="10003017" y="6334504"/>
                  <a:pt x="9966866" y="6337014"/>
                </a:cubicBezTo>
                <a:cubicBezTo>
                  <a:pt x="9947485" y="6342600"/>
                  <a:pt x="9935606" y="6342702"/>
                  <a:pt x="9924418" y="6333490"/>
                </a:cubicBezTo>
                <a:cubicBezTo>
                  <a:pt x="9834150" y="6361084"/>
                  <a:pt x="9880223" y="6330704"/>
                  <a:pt x="9806001" y="6337361"/>
                </a:cubicBezTo>
                <a:cubicBezTo>
                  <a:pt x="9740686" y="6345638"/>
                  <a:pt x="9670300" y="6348205"/>
                  <a:pt x="9596449" y="6376180"/>
                </a:cubicBezTo>
                <a:cubicBezTo>
                  <a:pt x="9581101" y="6384665"/>
                  <a:pt x="9553986" y="6385744"/>
                  <a:pt x="9535890" y="6378590"/>
                </a:cubicBezTo>
                <a:cubicBezTo>
                  <a:pt x="9532775" y="6377359"/>
                  <a:pt x="9530052" y="6375925"/>
                  <a:pt x="9527805" y="6374334"/>
                </a:cubicBezTo>
                <a:cubicBezTo>
                  <a:pt x="9481894" y="6394749"/>
                  <a:pt x="9464762" y="6381055"/>
                  <a:pt x="9441373" y="6395633"/>
                </a:cubicBezTo>
                <a:cubicBezTo>
                  <a:pt x="9381290" y="6397202"/>
                  <a:pt x="9341618" y="6377583"/>
                  <a:pt x="9320149" y="6390280"/>
                </a:cubicBezTo>
                <a:cubicBezTo>
                  <a:pt x="9291150" y="6386896"/>
                  <a:pt x="9257768" y="6367103"/>
                  <a:pt x="9229488" y="6380382"/>
                </a:cubicBezTo>
                <a:cubicBezTo>
                  <a:pt x="9230007" y="6377216"/>
                  <a:pt x="9227921" y="6376045"/>
                  <a:pt x="9224285" y="6375920"/>
                </a:cubicBezTo>
                <a:lnTo>
                  <a:pt x="9217537" y="6376762"/>
                </a:lnTo>
                <a:lnTo>
                  <a:pt x="9214728" y="6381637"/>
                </a:lnTo>
                <a:cubicBezTo>
                  <a:pt x="9202170" y="6398803"/>
                  <a:pt x="9191484" y="6381138"/>
                  <a:pt x="9161049" y="6384539"/>
                </a:cubicBezTo>
                <a:cubicBezTo>
                  <a:pt x="9146336" y="6385184"/>
                  <a:pt x="9147761" y="6380673"/>
                  <a:pt x="9149697" y="6376552"/>
                </a:cubicBezTo>
                <a:lnTo>
                  <a:pt x="9150803" y="6372240"/>
                </a:lnTo>
                <a:lnTo>
                  <a:pt x="9141448" y="6372359"/>
                </a:lnTo>
                <a:lnTo>
                  <a:pt x="9137486" y="6372055"/>
                </a:lnTo>
                <a:lnTo>
                  <a:pt x="9126952" y="6375163"/>
                </a:lnTo>
                <a:cubicBezTo>
                  <a:pt x="9117353" y="6375502"/>
                  <a:pt x="9107828" y="6372135"/>
                  <a:pt x="9098334" y="6372861"/>
                </a:cubicBezTo>
                <a:cubicBezTo>
                  <a:pt x="9093587" y="6373224"/>
                  <a:pt x="9088847" y="6374610"/>
                  <a:pt x="9084110" y="6377995"/>
                </a:cubicBezTo>
                <a:cubicBezTo>
                  <a:pt x="9105864" y="6390113"/>
                  <a:pt x="9028073" y="6387966"/>
                  <a:pt x="9039515" y="6400351"/>
                </a:cubicBezTo>
                <a:cubicBezTo>
                  <a:pt x="8997651" y="6388705"/>
                  <a:pt x="9009590" y="6412472"/>
                  <a:pt x="8973305" y="6414442"/>
                </a:cubicBezTo>
                <a:cubicBezTo>
                  <a:pt x="8951781" y="6411385"/>
                  <a:pt x="8940212" y="6412734"/>
                  <a:pt x="8933861" y="6423031"/>
                </a:cubicBezTo>
                <a:cubicBezTo>
                  <a:pt x="8832841" y="6407267"/>
                  <a:pt x="8892362" y="6431116"/>
                  <a:pt x="8817130" y="6433703"/>
                </a:cubicBezTo>
                <a:cubicBezTo>
                  <a:pt x="8749745" y="6433633"/>
                  <a:pt x="8680232" y="6439719"/>
                  <a:pt x="8594947" y="6421586"/>
                </a:cubicBezTo>
                <a:cubicBezTo>
                  <a:pt x="8575919" y="6415227"/>
                  <a:pt x="8549096" y="6417484"/>
                  <a:pt x="8535041" y="6426626"/>
                </a:cubicBezTo>
                <a:cubicBezTo>
                  <a:pt x="8532621" y="6428200"/>
                  <a:pt x="8530681" y="6429922"/>
                  <a:pt x="8529279" y="6431739"/>
                </a:cubicBezTo>
                <a:cubicBezTo>
                  <a:pt x="8474783" y="6417534"/>
                  <a:pt x="8464858" y="6432901"/>
                  <a:pt x="8435056" y="6421613"/>
                </a:cubicBezTo>
                <a:cubicBezTo>
                  <a:pt x="8376022" y="6427411"/>
                  <a:pt x="8347129" y="6451271"/>
                  <a:pt x="8320108" y="6441573"/>
                </a:cubicBezTo>
                <a:cubicBezTo>
                  <a:pt x="8293638" y="6448387"/>
                  <a:pt x="8270932" y="6471649"/>
                  <a:pt x="8237020" y="6462216"/>
                </a:cubicBezTo>
                <a:cubicBezTo>
                  <a:pt x="8245222" y="6474245"/>
                  <a:pt x="8197387" y="6460392"/>
                  <a:pt x="8188860" y="6471379"/>
                </a:cubicBezTo>
                <a:cubicBezTo>
                  <a:pt x="8184024" y="6480393"/>
                  <a:pt x="8168383" y="6478291"/>
                  <a:pt x="8155558" y="6480722"/>
                </a:cubicBezTo>
                <a:cubicBezTo>
                  <a:pt x="8144819" y="6489457"/>
                  <a:pt x="8082218" y="6493172"/>
                  <a:pt x="8061412" y="6490111"/>
                </a:cubicBezTo>
                <a:cubicBezTo>
                  <a:pt x="8004043" y="6475925"/>
                  <a:pt x="7947523" y="6510024"/>
                  <a:pt x="7901437" y="6499659"/>
                </a:cubicBezTo>
                <a:cubicBezTo>
                  <a:pt x="7888774" y="6499544"/>
                  <a:pt x="7877960" y="6500846"/>
                  <a:pt x="7868353" y="6503024"/>
                </a:cubicBezTo>
                <a:lnTo>
                  <a:pt x="7843779" y="6511212"/>
                </a:lnTo>
                <a:lnTo>
                  <a:pt x="7841448" y="6517728"/>
                </a:lnTo>
                <a:lnTo>
                  <a:pt x="7823871" y="6520429"/>
                </a:lnTo>
                <a:lnTo>
                  <a:pt x="7820005" y="6522254"/>
                </a:lnTo>
                <a:cubicBezTo>
                  <a:pt x="7812641" y="6525763"/>
                  <a:pt x="7805193" y="6529063"/>
                  <a:pt x="7797020" y="6531612"/>
                </a:cubicBezTo>
                <a:cubicBezTo>
                  <a:pt x="7782159" y="6505259"/>
                  <a:pt x="7725050" y="6548941"/>
                  <a:pt x="7727879" y="6524102"/>
                </a:cubicBezTo>
                <a:cubicBezTo>
                  <a:pt x="7680386" y="6533519"/>
                  <a:pt x="7695538" y="6507405"/>
                  <a:pt x="7659324" y="6537474"/>
                </a:cubicBezTo>
                <a:cubicBezTo>
                  <a:pt x="7566636" y="6535069"/>
                  <a:pt x="7462452" y="6568928"/>
                  <a:pt x="7374068" y="6552862"/>
                </a:cubicBezTo>
                <a:cubicBezTo>
                  <a:pt x="7393454" y="6562410"/>
                  <a:pt x="7373124" y="6578225"/>
                  <a:pt x="7346163" y="6577609"/>
                </a:cubicBezTo>
                <a:cubicBezTo>
                  <a:pt x="7419349" y="6615756"/>
                  <a:pt x="7219942" y="6557562"/>
                  <a:pt x="7235023" y="6591880"/>
                </a:cubicBezTo>
                <a:cubicBezTo>
                  <a:pt x="7203144" y="6564271"/>
                  <a:pt x="7057485" y="6539224"/>
                  <a:pt x="7039074" y="6572474"/>
                </a:cubicBezTo>
                <a:cubicBezTo>
                  <a:pt x="6966094" y="6582775"/>
                  <a:pt x="6893201" y="6571018"/>
                  <a:pt x="6833428" y="6596853"/>
                </a:cubicBezTo>
                <a:cubicBezTo>
                  <a:pt x="6827113" y="6593647"/>
                  <a:pt x="6820080" y="6591377"/>
                  <a:pt x="6812583" y="6589775"/>
                </a:cubicBezTo>
                <a:lnTo>
                  <a:pt x="6790242" y="6586880"/>
                </a:lnTo>
                <a:lnTo>
                  <a:pt x="6787846" y="6588046"/>
                </a:lnTo>
                <a:cubicBezTo>
                  <a:pt x="6776461" y="6590858"/>
                  <a:pt x="6768832" y="6590687"/>
                  <a:pt x="6762881" y="6589201"/>
                </a:cubicBezTo>
                <a:lnTo>
                  <a:pt x="6756732" y="6586412"/>
                </a:lnTo>
                <a:lnTo>
                  <a:pt x="6739390" y="6586250"/>
                </a:lnTo>
                <a:lnTo>
                  <a:pt x="6704653" y="6583365"/>
                </a:lnTo>
                <a:lnTo>
                  <a:pt x="6698694" y="6585233"/>
                </a:lnTo>
                <a:lnTo>
                  <a:pt x="6647142" y="6584630"/>
                </a:lnTo>
                <a:lnTo>
                  <a:pt x="6646688" y="6585765"/>
                </a:lnTo>
                <a:cubicBezTo>
                  <a:pt x="6644494" y="6588296"/>
                  <a:pt x="6640660" y="6590137"/>
                  <a:pt x="6633278" y="6590589"/>
                </a:cubicBezTo>
                <a:cubicBezTo>
                  <a:pt x="6648367" y="6606646"/>
                  <a:pt x="6630160" y="6597288"/>
                  <a:pt x="6607065" y="6597202"/>
                </a:cubicBezTo>
                <a:cubicBezTo>
                  <a:pt x="6625347" y="6622121"/>
                  <a:pt x="6557475" y="6611760"/>
                  <a:pt x="6549804" y="6626596"/>
                </a:cubicBezTo>
                <a:cubicBezTo>
                  <a:pt x="6532425" y="6625972"/>
                  <a:pt x="6514382" y="6625766"/>
                  <a:pt x="6496083" y="6626095"/>
                </a:cubicBezTo>
                <a:lnTo>
                  <a:pt x="6485389" y="6626617"/>
                </a:lnTo>
                <a:lnTo>
                  <a:pt x="6485223" y="6626886"/>
                </a:lnTo>
                <a:cubicBezTo>
                  <a:pt x="6483001" y="6627550"/>
                  <a:pt x="6479520" y="6627927"/>
                  <a:pt x="6474035" y="6627950"/>
                </a:cubicBezTo>
                <a:lnTo>
                  <a:pt x="6465888" y="6627571"/>
                </a:lnTo>
                <a:lnTo>
                  <a:pt x="6445139" y="6628585"/>
                </a:lnTo>
                <a:lnTo>
                  <a:pt x="6438312" y="6630646"/>
                </a:lnTo>
                <a:cubicBezTo>
                  <a:pt x="6417397" y="6642787"/>
                  <a:pt x="6447851" y="6675286"/>
                  <a:pt x="6392168" y="6665569"/>
                </a:cubicBezTo>
                <a:cubicBezTo>
                  <a:pt x="6343510" y="6677589"/>
                  <a:pt x="6330169" y="6701494"/>
                  <a:pt x="6272304" y="6700835"/>
                </a:cubicBezTo>
                <a:cubicBezTo>
                  <a:pt x="6226827" y="6712160"/>
                  <a:pt x="6194756" y="6728533"/>
                  <a:pt x="6150447" y="6732895"/>
                </a:cubicBezTo>
                <a:cubicBezTo>
                  <a:pt x="6140653" y="6742032"/>
                  <a:pt x="6128186" y="6747742"/>
                  <a:pt x="6104787" y="6743117"/>
                </a:cubicBezTo>
                <a:cubicBezTo>
                  <a:pt x="6064916" y="6755994"/>
                  <a:pt x="6067350" y="6769968"/>
                  <a:pt x="6030197" y="6767449"/>
                </a:cubicBezTo>
                <a:cubicBezTo>
                  <a:pt x="6025714" y="6799897"/>
                  <a:pt x="6010615" y="6777056"/>
                  <a:pt x="5980285" y="6782421"/>
                </a:cubicBezTo>
                <a:cubicBezTo>
                  <a:pt x="5954036" y="6784991"/>
                  <a:pt x="5980131" y="6764424"/>
                  <a:pt x="5958496" y="6769874"/>
                </a:cubicBezTo>
                <a:cubicBezTo>
                  <a:pt x="5944505" y="6782527"/>
                  <a:pt x="5921893" y="6765237"/>
                  <a:pt x="5908732" y="6779393"/>
                </a:cubicBezTo>
                <a:cubicBezTo>
                  <a:pt x="5931989" y="6790347"/>
                  <a:pt x="5860959" y="6791681"/>
                  <a:pt x="5874963" y="6803355"/>
                </a:cubicBezTo>
                <a:cubicBezTo>
                  <a:pt x="5833647" y="6793755"/>
                  <a:pt x="5851456" y="6816602"/>
                  <a:pt x="5819199" y="6820147"/>
                </a:cubicBezTo>
                <a:cubicBezTo>
                  <a:pt x="5798819" y="6818094"/>
                  <a:pt x="5788750" y="6819934"/>
                  <a:pt x="5786035" y="6830341"/>
                </a:cubicBezTo>
                <a:cubicBezTo>
                  <a:pt x="5689973" y="6819312"/>
                  <a:pt x="5750863" y="6840131"/>
                  <a:pt x="5683543" y="6846008"/>
                </a:cubicBezTo>
                <a:cubicBezTo>
                  <a:pt x="5622546" y="6848924"/>
                  <a:pt x="5561433" y="6857988"/>
                  <a:pt x="5478912" y="6843932"/>
                </a:cubicBezTo>
                <a:cubicBezTo>
                  <a:pt x="5459815" y="6838522"/>
                  <a:pt x="5436209" y="6841929"/>
                  <a:pt x="5426182" y="6851543"/>
                </a:cubicBezTo>
                <a:cubicBezTo>
                  <a:pt x="5424458" y="6853198"/>
                  <a:pt x="5423209" y="6854977"/>
                  <a:pt x="5422476" y="6856827"/>
                </a:cubicBezTo>
                <a:cubicBezTo>
                  <a:pt x="5368974" y="6845270"/>
                  <a:pt x="5364519" y="6860824"/>
                  <a:pt x="5334223" y="6851042"/>
                </a:cubicBezTo>
                <a:lnTo>
                  <a:pt x="5307101" y="6857999"/>
                </a:lnTo>
                <a:lnTo>
                  <a:pt x="0" y="6857999"/>
                </a:lnTo>
                <a:lnTo>
                  <a:pt x="0" y="2143233"/>
                </a:lnTo>
                <a:lnTo>
                  <a:pt x="23798" y="2139906"/>
                </a:lnTo>
                <a:cubicBezTo>
                  <a:pt x="74043" y="2136293"/>
                  <a:pt x="38977" y="2165571"/>
                  <a:pt x="87258" y="2143366"/>
                </a:cubicBezTo>
                <a:cubicBezTo>
                  <a:pt x="122965" y="2137787"/>
                  <a:pt x="117457" y="2188700"/>
                  <a:pt x="156013" y="2163361"/>
                </a:cubicBezTo>
                <a:cubicBezTo>
                  <a:pt x="199419" y="2162157"/>
                  <a:pt x="225310" y="2180084"/>
                  <a:pt x="266777" y="2165405"/>
                </a:cubicBezTo>
                <a:cubicBezTo>
                  <a:pt x="307408" y="2164360"/>
                  <a:pt x="341751" y="2171054"/>
                  <a:pt x="376805" y="2164126"/>
                </a:cubicBezTo>
                <a:cubicBezTo>
                  <a:pt x="390105" y="2169833"/>
                  <a:pt x="403012" y="2171855"/>
                  <a:pt x="416820" y="2162058"/>
                </a:cubicBezTo>
                <a:cubicBezTo>
                  <a:pt x="454441" y="2163754"/>
                  <a:pt x="462164" y="2176725"/>
                  <a:pt x="487366" y="2165444"/>
                </a:cubicBezTo>
                <a:cubicBezTo>
                  <a:pt x="512638" y="2193098"/>
                  <a:pt x="508069" y="2169186"/>
                  <a:pt x="533680" y="2166550"/>
                </a:cubicBezTo>
                <a:cubicBezTo>
                  <a:pt x="554439" y="2162433"/>
                  <a:pt x="521576" y="2150568"/>
                  <a:pt x="540946" y="2150128"/>
                </a:cubicBezTo>
                <a:cubicBezTo>
                  <a:pt x="559671" y="2157928"/>
                  <a:pt x="564313" y="2137102"/>
                  <a:pt x="583453" y="2146439"/>
                </a:cubicBezTo>
                <a:cubicBezTo>
                  <a:pt x="574045" y="2161807"/>
                  <a:pt x="626400" y="2145688"/>
                  <a:pt x="624180" y="2159439"/>
                </a:cubicBezTo>
                <a:cubicBezTo>
                  <a:pt x="647591" y="2140873"/>
                  <a:pt x="650201" y="2165450"/>
                  <a:pt x="675971" y="2160733"/>
                </a:cubicBezTo>
                <a:cubicBezTo>
                  <a:pt x="689339" y="2153950"/>
                  <a:pt x="697882" y="2153126"/>
                  <a:pt x="706914" y="2161686"/>
                </a:cubicBezTo>
                <a:cubicBezTo>
                  <a:pt x="769009" y="2128516"/>
                  <a:pt x="739035" y="2161792"/>
                  <a:pt x="791788" y="2150599"/>
                </a:cubicBezTo>
                <a:cubicBezTo>
                  <a:pt x="837950" y="2138324"/>
                  <a:pt x="852628" y="2155297"/>
                  <a:pt x="902857" y="2122745"/>
                </a:cubicBezTo>
                <a:cubicBezTo>
                  <a:pt x="913016" y="2113301"/>
                  <a:pt x="967730" y="2097173"/>
                  <a:pt x="981959" y="2092815"/>
                </a:cubicBezTo>
                <a:cubicBezTo>
                  <a:pt x="996188" y="2088456"/>
                  <a:pt x="986445" y="2095133"/>
                  <a:pt x="988232" y="2096592"/>
                </a:cubicBezTo>
                <a:cubicBezTo>
                  <a:pt x="1019139" y="2073321"/>
                  <a:pt x="1032924" y="2086016"/>
                  <a:pt x="1048229" y="2069972"/>
                </a:cubicBezTo>
                <a:cubicBezTo>
                  <a:pt x="1091335" y="2064742"/>
                  <a:pt x="1121978" y="2082008"/>
                  <a:pt x="1136098" y="2067967"/>
                </a:cubicBezTo>
                <a:cubicBezTo>
                  <a:pt x="1157340" y="2069596"/>
                  <a:pt x="1183471" y="2087419"/>
                  <a:pt x="1202436" y="2072380"/>
                </a:cubicBezTo>
                <a:cubicBezTo>
                  <a:pt x="1202276" y="2085209"/>
                  <a:pt x="1228778" y="2063479"/>
                  <a:pt x="1239614" y="2072295"/>
                </a:cubicBezTo>
                <a:cubicBezTo>
                  <a:pt x="1247024" y="2079920"/>
                  <a:pt x="1256792" y="2075104"/>
                  <a:pt x="1266687" y="2075072"/>
                </a:cubicBezTo>
                <a:cubicBezTo>
                  <a:pt x="1278018" y="2081364"/>
                  <a:pt x="1322622" y="2073526"/>
                  <a:pt x="1335495" y="2066868"/>
                </a:cubicBezTo>
                <a:cubicBezTo>
                  <a:pt x="1368381" y="2043096"/>
                  <a:pt x="1422617" y="2065011"/>
                  <a:pt x="1449503" y="2046887"/>
                </a:cubicBezTo>
                <a:cubicBezTo>
                  <a:pt x="1458132" y="2044484"/>
                  <a:pt x="1466138" y="2043753"/>
                  <a:pt x="1473714" y="2044066"/>
                </a:cubicBezTo>
                <a:lnTo>
                  <a:pt x="1494279" y="2047336"/>
                </a:lnTo>
                <a:lnTo>
                  <a:pt x="1498838" y="2053057"/>
                </a:lnTo>
                <a:lnTo>
                  <a:pt x="1512113" y="2052421"/>
                </a:lnTo>
                <a:lnTo>
                  <a:pt x="1515595" y="2053441"/>
                </a:lnTo>
                <a:cubicBezTo>
                  <a:pt x="1522236" y="2055416"/>
                  <a:pt x="1528840" y="2057179"/>
                  <a:pt x="1535601" y="2058100"/>
                </a:cubicBezTo>
                <a:cubicBezTo>
                  <a:pt x="1533819" y="2030557"/>
                  <a:pt x="1592812" y="2061403"/>
                  <a:pt x="1579590" y="2038490"/>
                </a:cubicBezTo>
                <a:cubicBezTo>
                  <a:pt x="1616426" y="2038767"/>
                  <a:pt x="1594177" y="2016885"/>
                  <a:pt x="1632661" y="2038680"/>
                </a:cubicBezTo>
                <a:cubicBezTo>
                  <a:pt x="1695112" y="2019618"/>
                  <a:pt x="1728303" y="2044586"/>
                  <a:pt x="1781597" y="2013421"/>
                </a:cubicBezTo>
                <a:cubicBezTo>
                  <a:pt x="1834196" y="2009160"/>
                  <a:pt x="1902538" y="2002271"/>
                  <a:pt x="1942299" y="1995238"/>
                </a:cubicBezTo>
                <a:cubicBezTo>
                  <a:pt x="1987356" y="1969382"/>
                  <a:pt x="2046051" y="1931285"/>
                  <a:pt x="2073776" y="1959306"/>
                </a:cubicBezTo>
                <a:cubicBezTo>
                  <a:pt x="2128486" y="1955797"/>
                  <a:pt x="2173117" y="1931503"/>
                  <a:pt x="2225830" y="1945035"/>
                </a:cubicBezTo>
                <a:cubicBezTo>
                  <a:pt x="2228705" y="1940868"/>
                  <a:pt x="2232493" y="1937453"/>
                  <a:pt x="2236906" y="1934583"/>
                </a:cubicBezTo>
                <a:lnTo>
                  <a:pt x="2250907" y="1927805"/>
                </a:lnTo>
                <a:lnTo>
                  <a:pt x="2253081" y="1928470"/>
                </a:lnTo>
                <a:cubicBezTo>
                  <a:pt x="2262162" y="1929060"/>
                  <a:pt x="2267315" y="1927517"/>
                  <a:pt x="2270720" y="1925037"/>
                </a:cubicBezTo>
                <a:lnTo>
                  <a:pt x="2273667" y="1921293"/>
                </a:lnTo>
                <a:lnTo>
                  <a:pt x="2285482" y="1917998"/>
                </a:lnTo>
                <a:lnTo>
                  <a:pt x="2307986" y="1908982"/>
                </a:lnTo>
                <a:lnTo>
                  <a:pt x="2312921" y="1909665"/>
                </a:lnTo>
                <a:lnTo>
                  <a:pt x="2347989" y="1899756"/>
                </a:lnTo>
                <a:lnTo>
                  <a:pt x="2348816" y="1900744"/>
                </a:lnTo>
                <a:cubicBezTo>
                  <a:pt x="2351467" y="1902733"/>
                  <a:pt x="2354933" y="1903776"/>
                  <a:pt x="2360199" y="1902864"/>
                </a:cubicBezTo>
                <a:cubicBezTo>
                  <a:pt x="2357148" y="1920740"/>
                  <a:pt x="2365381" y="1908616"/>
                  <a:pt x="2381173" y="1904351"/>
                </a:cubicBezTo>
                <a:cubicBezTo>
                  <a:pt x="2379960" y="1931162"/>
                  <a:pt x="2421782" y="1909095"/>
                  <a:pt x="2433782" y="1921696"/>
                </a:cubicBezTo>
                <a:cubicBezTo>
                  <a:pt x="2445411" y="1917959"/>
                  <a:pt x="2457686" y="1914495"/>
                  <a:pt x="2470381" y="1911489"/>
                </a:cubicBezTo>
                <a:lnTo>
                  <a:pt x="2477951" y="1910044"/>
                </a:lnTo>
                <a:lnTo>
                  <a:pt x="2478187" y="1910267"/>
                </a:lnTo>
                <a:cubicBezTo>
                  <a:pt x="2480012" y="1910490"/>
                  <a:pt x="2482569" y="1910217"/>
                  <a:pt x="2486339" y="1909244"/>
                </a:cubicBezTo>
                <a:lnTo>
                  <a:pt x="2491753" y="1907410"/>
                </a:lnTo>
                <a:lnTo>
                  <a:pt x="2506438" y="1904607"/>
                </a:lnTo>
                <a:lnTo>
                  <a:pt x="2512055" y="1905314"/>
                </a:lnTo>
                <a:cubicBezTo>
                  <a:pt x="2531909" y="1912973"/>
                  <a:pt x="2525790" y="1949139"/>
                  <a:pt x="2559550" y="1929886"/>
                </a:cubicBezTo>
                <a:cubicBezTo>
                  <a:pt x="2598368" y="1932405"/>
                  <a:pt x="2618373" y="1952531"/>
                  <a:pt x="2657743" y="1941427"/>
                </a:cubicBezTo>
                <a:cubicBezTo>
                  <a:pt x="2694066" y="1943866"/>
                  <a:pt x="2723489" y="1953496"/>
                  <a:pt x="2755845" y="1949581"/>
                </a:cubicBezTo>
                <a:cubicBezTo>
                  <a:pt x="2766710" y="1956423"/>
                  <a:pt x="2777851" y="1959550"/>
                  <a:pt x="2791790" y="1950948"/>
                </a:cubicBezTo>
                <a:cubicBezTo>
                  <a:pt x="2824975" y="1955867"/>
                  <a:pt x="2829653" y="1969486"/>
                  <a:pt x="2853980" y="1960379"/>
                </a:cubicBezTo>
                <a:cubicBezTo>
                  <a:pt x="2867339" y="1982719"/>
                  <a:pt x="2870664" y="1974650"/>
                  <a:pt x="2881292" y="1969035"/>
                </a:cubicBezTo>
                <a:lnTo>
                  <a:pt x="2882690" y="1968669"/>
                </a:lnTo>
                <a:lnTo>
                  <a:pt x="2884480" y="1971856"/>
                </a:lnTo>
                <a:lnTo>
                  <a:pt x="2889504" y="1973560"/>
                </a:lnTo>
                <a:lnTo>
                  <a:pt x="2904507" y="1973450"/>
                </a:lnTo>
                <a:lnTo>
                  <a:pt x="2910361" y="1972623"/>
                </a:lnTo>
                <a:cubicBezTo>
                  <a:pt x="2914314" y="1972346"/>
                  <a:pt x="2916841" y="1972538"/>
                  <a:pt x="2918476" y="1973085"/>
                </a:cubicBezTo>
                <a:cubicBezTo>
                  <a:pt x="2918519" y="1973172"/>
                  <a:pt x="2918565" y="1973259"/>
                  <a:pt x="2918608" y="1973346"/>
                </a:cubicBezTo>
                <a:lnTo>
                  <a:pt x="2926342" y="1973289"/>
                </a:lnTo>
                <a:cubicBezTo>
                  <a:pt x="2939546" y="1972624"/>
                  <a:pt x="2952540" y="1971432"/>
                  <a:pt x="2965031" y="1969856"/>
                </a:cubicBezTo>
                <a:cubicBezTo>
                  <a:pt x="2971305" y="1984385"/>
                  <a:pt x="3019698" y="1970246"/>
                  <a:pt x="3007773" y="1996347"/>
                </a:cubicBezTo>
                <a:cubicBezTo>
                  <a:pt x="3024413" y="1995002"/>
                  <a:pt x="3037063" y="1984582"/>
                  <a:pt x="3026997" y="2001580"/>
                </a:cubicBezTo>
                <a:cubicBezTo>
                  <a:pt x="3032338" y="2001634"/>
                  <a:pt x="3035193" y="2003280"/>
                  <a:pt x="3036901" y="2005710"/>
                </a:cubicBezTo>
                <a:lnTo>
                  <a:pt x="3037285" y="2006829"/>
                </a:lnTo>
                <a:lnTo>
                  <a:pt x="3074407" y="2003411"/>
                </a:lnTo>
                <a:lnTo>
                  <a:pt x="3078795" y="2004969"/>
                </a:lnTo>
                <a:lnTo>
                  <a:pt x="3103685" y="2000166"/>
                </a:lnTo>
                <a:lnTo>
                  <a:pt x="3116175" y="1999058"/>
                </a:lnTo>
                <a:lnTo>
                  <a:pt x="3120468" y="1995915"/>
                </a:lnTo>
                <a:cubicBezTo>
                  <a:pt x="3124679" y="1994091"/>
                  <a:pt x="3130170" y="1993504"/>
                  <a:pt x="3138514" y="1995716"/>
                </a:cubicBezTo>
                <a:lnTo>
                  <a:pt x="3140299" y="1996760"/>
                </a:lnTo>
                <a:lnTo>
                  <a:pt x="3156256" y="1992625"/>
                </a:lnTo>
                <a:cubicBezTo>
                  <a:pt x="3161579" y="1990603"/>
                  <a:pt x="3166532" y="1987932"/>
                  <a:pt x="3170922" y="1984357"/>
                </a:cubicBezTo>
                <a:cubicBezTo>
                  <a:pt x="3215296" y="2007127"/>
                  <a:pt x="3279153" y="1979394"/>
                  <a:pt x="3332263" y="1985792"/>
                </a:cubicBezTo>
                <a:cubicBezTo>
                  <a:pt x="3365071" y="1970632"/>
                  <a:pt x="3439000" y="1997025"/>
                  <a:pt x="3460591" y="1967471"/>
                </a:cubicBezTo>
                <a:cubicBezTo>
                  <a:pt x="3451444" y="2002870"/>
                  <a:pt x="3556491" y="1969109"/>
                  <a:pt x="3595015" y="1975790"/>
                </a:cubicBezTo>
                <a:cubicBezTo>
                  <a:pt x="3658347" y="1975113"/>
                  <a:pt x="3722805" y="1993634"/>
                  <a:pt x="3769101" y="1999150"/>
                </a:cubicBezTo>
                <a:cubicBezTo>
                  <a:pt x="3796708" y="2027471"/>
                  <a:pt x="3784478" y="2001987"/>
                  <a:pt x="3819178" y="2008885"/>
                </a:cubicBezTo>
                <a:cubicBezTo>
                  <a:pt x="3815893" y="1984013"/>
                  <a:pt x="3859241" y="2024909"/>
                  <a:pt x="3868628" y="1997548"/>
                </a:cubicBezTo>
                <a:cubicBezTo>
                  <a:pt x="3874646" y="1999671"/>
                  <a:pt x="3880179" y="2002589"/>
                  <a:pt x="3885662" y="2005723"/>
                </a:cubicBezTo>
                <a:lnTo>
                  <a:pt x="3888539" y="2007351"/>
                </a:lnTo>
                <a:lnTo>
                  <a:pt x="3901342" y="2009114"/>
                </a:lnTo>
                <a:lnTo>
                  <a:pt x="3903349" y="2015552"/>
                </a:lnTo>
                <a:lnTo>
                  <a:pt x="3921468" y="2022461"/>
                </a:lnTo>
                <a:cubicBezTo>
                  <a:pt x="3928503" y="2024132"/>
                  <a:pt x="3936363" y="2024854"/>
                  <a:pt x="3945480" y="2024047"/>
                </a:cubicBezTo>
                <a:cubicBezTo>
                  <a:pt x="3978176" y="2011092"/>
                  <a:pt x="4020619" y="2042364"/>
                  <a:pt x="4061250" y="2024945"/>
                </a:cubicBezTo>
                <a:cubicBezTo>
                  <a:pt x="4076090" y="2020726"/>
                  <a:pt x="4121392" y="2021057"/>
                  <a:pt x="4129570" y="2029272"/>
                </a:cubicBezTo>
                <a:cubicBezTo>
                  <a:pt x="4138935" y="2031020"/>
                  <a:pt x="4150099" y="2028050"/>
                  <a:pt x="4154036" y="2036868"/>
                </a:cubicBezTo>
                <a:cubicBezTo>
                  <a:pt x="4160735" y="2047472"/>
                  <a:pt x="4194512" y="2030907"/>
                  <a:pt x="4189204" y="2043474"/>
                </a:cubicBezTo>
                <a:cubicBezTo>
                  <a:pt x="4213171" y="2032123"/>
                  <a:pt x="4230703" y="2054320"/>
                  <a:pt x="4250119" y="2059743"/>
                </a:cubicBezTo>
                <a:cubicBezTo>
                  <a:pt x="4259612" y="2054119"/>
                  <a:pt x="4269863" y="2056925"/>
                  <a:pt x="4283096" y="2061464"/>
                </a:cubicBezTo>
                <a:lnTo>
                  <a:pt x="4301210" y="2067352"/>
                </a:lnTo>
                <a:lnTo>
                  <a:pt x="4308819" y="2066758"/>
                </a:lnTo>
                <a:cubicBezTo>
                  <a:pt x="4318024" y="2066868"/>
                  <a:pt x="4326429" y="2067593"/>
                  <a:pt x="4333907" y="2068098"/>
                </a:cubicBezTo>
                <a:lnTo>
                  <a:pt x="4348284" y="2068116"/>
                </a:lnTo>
                <a:lnTo>
                  <a:pt x="4354009" y="2067847"/>
                </a:lnTo>
                <a:lnTo>
                  <a:pt x="4366647" y="2061827"/>
                </a:lnTo>
                <a:lnTo>
                  <a:pt x="4383151" y="2064242"/>
                </a:lnTo>
                <a:lnTo>
                  <a:pt x="4401354" y="2058245"/>
                </a:lnTo>
                <a:cubicBezTo>
                  <a:pt x="4402457" y="2059998"/>
                  <a:pt x="4403942" y="2061629"/>
                  <a:pt x="4405765" y="2063081"/>
                </a:cubicBezTo>
                <a:lnTo>
                  <a:pt x="4420601" y="2068011"/>
                </a:lnTo>
                <a:lnTo>
                  <a:pt x="4433312" y="2062239"/>
                </a:lnTo>
                <a:cubicBezTo>
                  <a:pt x="4433913" y="2071826"/>
                  <a:pt x="4448053" y="2061159"/>
                  <a:pt x="4459938" y="2058655"/>
                </a:cubicBezTo>
                <a:lnTo>
                  <a:pt x="4467257" y="2059536"/>
                </a:lnTo>
                <a:lnTo>
                  <a:pt x="4492833" y="2051951"/>
                </a:lnTo>
                <a:cubicBezTo>
                  <a:pt x="4506830" y="2048890"/>
                  <a:pt x="4520326" y="2046915"/>
                  <a:pt x="4533444" y="2045543"/>
                </a:cubicBezTo>
                <a:lnTo>
                  <a:pt x="4579902" y="2042473"/>
                </a:lnTo>
                <a:lnTo>
                  <a:pt x="4593061" y="2036537"/>
                </a:lnTo>
                <a:cubicBezTo>
                  <a:pt x="4623093" y="2030020"/>
                  <a:pt x="4659310" y="2036776"/>
                  <a:pt x="4678455" y="2022033"/>
                </a:cubicBezTo>
                <a:cubicBezTo>
                  <a:pt x="4686902" y="2019123"/>
                  <a:pt x="4694854" y="2017915"/>
                  <a:pt x="4702453" y="2017770"/>
                </a:cubicBezTo>
                <a:lnTo>
                  <a:pt x="4723263" y="2019792"/>
                </a:lnTo>
                <a:lnTo>
                  <a:pt x="4728248" y="2025217"/>
                </a:lnTo>
                <a:lnTo>
                  <a:pt x="4741475" y="2023784"/>
                </a:lnTo>
                <a:lnTo>
                  <a:pt x="4745033" y="2024591"/>
                </a:lnTo>
                <a:cubicBezTo>
                  <a:pt x="4751823" y="2026159"/>
                  <a:pt x="4758560" y="2027516"/>
                  <a:pt x="4765390" y="2028029"/>
                </a:cubicBezTo>
                <a:cubicBezTo>
                  <a:pt x="4761540" y="2000715"/>
                  <a:pt x="4822843" y="2027885"/>
                  <a:pt x="4807902" y="2005868"/>
                </a:cubicBezTo>
                <a:cubicBezTo>
                  <a:pt x="4844760" y="2003930"/>
                  <a:pt x="4820870" y="1983482"/>
                  <a:pt x="4860989" y="2002871"/>
                </a:cubicBezTo>
                <a:cubicBezTo>
                  <a:pt x="4922008" y="1980146"/>
                  <a:pt x="5009783" y="1987933"/>
                  <a:pt x="5060738" y="1953707"/>
                </a:cubicBezTo>
                <a:cubicBezTo>
                  <a:pt x="5113014" y="1946308"/>
                  <a:pt x="5135414" y="1967863"/>
                  <a:pt x="5174646" y="1958475"/>
                </a:cubicBezTo>
                <a:cubicBezTo>
                  <a:pt x="5181576" y="1926245"/>
                  <a:pt x="5266302" y="1871146"/>
                  <a:pt x="5296127" y="1897377"/>
                </a:cubicBezTo>
                <a:cubicBezTo>
                  <a:pt x="5350570" y="1890601"/>
                  <a:pt x="5393378" y="1863736"/>
                  <a:pt x="5447102" y="1874045"/>
                </a:cubicBezTo>
                <a:cubicBezTo>
                  <a:pt x="5449663" y="1869724"/>
                  <a:pt x="5453194" y="1866097"/>
                  <a:pt x="5457394" y="1862976"/>
                </a:cubicBezTo>
                <a:lnTo>
                  <a:pt x="5470885" y="1855386"/>
                </a:lnTo>
                <a:lnTo>
                  <a:pt x="5473108" y="1855919"/>
                </a:lnTo>
                <a:cubicBezTo>
                  <a:pt x="5482234" y="1855961"/>
                  <a:pt x="5487271" y="1854115"/>
                  <a:pt x="5490487" y="1851442"/>
                </a:cubicBezTo>
                <a:lnTo>
                  <a:pt x="5493156" y="1847537"/>
                </a:lnTo>
                <a:lnTo>
                  <a:pt x="5504724" y="1843550"/>
                </a:lnTo>
                <a:lnTo>
                  <a:pt x="5526552" y="1833223"/>
                </a:lnTo>
                <a:lnTo>
                  <a:pt x="5531534" y="1833606"/>
                </a:lnTo>
                <a:lnTo>
                  <a:pt x="5565857" y="1821637"/>
                </a:lnTo>
                <a:lnTo>
                  <a:pt x="5566758" y="1822571"/>
                </a:lnTo>
                <a:cubicBezTo>
                  <a:pt x="5569560" y="1824391"/>
                  <a:pt x="5573104" y="1825220"/>
                  <a:pt x="5578300" y="1823998"/>
                </a:cubicBezTo>
                <a:cubicBezTo>
                  <a:pt x="5576590" y="1841977"/>
                  <a:pt x="5583913" y="1829412"/>
                  <a:pt x="5599385" y="1824219"/>
                </a:cubicBezTo>
                <a:cubicBezTo>
                  <a:pt x="5600181" y="1850985"/>
                  <a:pt x="5640346" y="1826505"/>
                  <a:pt x="5653291" y="1838330"/>
                </a:cubicBezTo>
                <a:cubicBezTo>
                  <a:pt x="5664639" y="1833911"/>
                  <a:pt x="5676656" y="1829727"/>
                  <a:pt x="5689123" y="1825972"/>
                </a:cubicBezTo>
                <a:lnTo>
                  <a:pt x="5696583" y="1824080"/>
                </a:lnTo>
                <a:lnTo>
                  <a:pt x="5696836" y="1824287"/>
                </a:lnTo>
                <a:cubicBezTo>
                  <a:pt x="5698678" y="1824400"/>
                  <a:pt x="5701213" y="1823974"/>
                  <a:pt x="5704910" y="1822779"/>
                </a:cubicBezTo>
                <a:lnTo>
                  <a:pt x="5710186" y="1820629"/>
                </a:lnTo>
                <a:lnTo>
                  <a:pt x="5724662" y="1816957"/>
                </a:lnTo>
                <a:lnTo>
                  <a:pt x="5730330" y="1817323"/>
                </a:lnTo>
                <a:lnTo>
                  <a:pt x="5733569" y="1819818"/>
                </a:lnTo>
                <a:lnTo>
                  <a:pt x="5734751" y="1819150"/>
                </a:lnTo>
                <a:cubicBezTo>
                  <a:pt x="5742385" y="1811473"/>
                  <a:pt x="5741789" y="1803283"/>
                  <a:pt x="5765286" y="1820584"/>
                </a:cubicBezTo>
                <a:cubicBezTo>
                  <a:pt x="5784532" y="1806446"/>
                  <a:pt x="5795499" y="1817814"/>
                  <a:pt x="5829951" y="1814425"/>
                </a:cubicBezTo>
                <a:cubicBezTo>
                  <a:pt x="5839381" y="1803221"/>
                  <a:pt x="5851644" y="1803437"/>
                  <a:pt x="5865400" y="1807121"/>
                </a:cubicBezTo>
                <a:cubicBezTo>
                  <a:pt x="5894873" y="1795832"/>
                  <a:pt x="5927910" y="1797657"/>
                  <a:pt x="5964230" y="1791246"/>
                </a:cubicBezTo>
                <a:cubicBezTo>
                  <a:pt x="5997095" y="1771694"/>
                  <a:pt x="6025977" y="1785382"/>
                  <a:pt x="6064751" y="1778450"/>
                </a:cubicBezTo>
                <a:cubicBezTo>
                  <a:pt x="6088334" y="1752766"/>
                  <a:pt x="6099508" y="1787374"/>
                  <a:pt x="6122352" y="1789671"/>
                </a:cubicBezTo>
                <a:lnTo>
                  <a:pt x="6128122" y="1788981"/>
                </a:lnTo>
                <a:lnTo>
                  <a:pt x="6141014" y="1782915"/>
                </a:lnTo>
                <a:lnTo>
                  <a:pt x="6145388" y="1779947"/>
                </a:lnTo>
                <a:cubicBezTo>
                  <a:pt x="6148578" y="1778158"/>
                  <a:pt x="6150926" y="1777299"/>
                  <a:pt x="6152799" y="1777068"/>
                </a:cubicBezTo>
                <a:lnTo>
                  <a:pt x="6153131" y="1777217"/>
                </a:lnTo>
                <a:lnTo>
                  <a:pt x="6159777" y="1774090"/>
                </a:lnTo>
                <a:cubicBezTo>
                  <a:pt x="6170646" y="1768312"/>
                  <a:pt x="6180893" y="1762216"/>
                  <a:pt x="6190386" y="1756022"/>
                </a:cubicBezTo>
                <a:cubicBezTo>
                  <a:pt x="6207960" y="1764717"/>
                  <a:pt x="6238019" y="1734533"/>
                  <a:pt x="6249518" y="1759399"/>
                </a:cubicBezTo>
                <a:cubicBezTo>
                  <a:pt x="6262790" y="1751731"/>
                  <a:pt x="6265029" y="1738657"/>
                  <a:pt x="6270527" y="1755769"/>
                </a:cubicBezTo>
                <a:cubicBezTo>
                  <a:pt x="6275192" y="1753681"/>
                  <a:pt x="6279041" y="1753811"/>
                  <a:pt x="6282550" y="1755003"/>
                </a:cubicBezTo>
                <a:lnTo>
                  <a:pt x="6283816" y="1755712"/>
                </a:lnTo>
                <a:lnTo>
                  <a:pt x="6313084" y="1738281"/>
                </a:lnTo>
                <a:lnTo>
                  <a:pt x="6318182" y="1737732"/>
                </a:lnTo>
                <a:lnTo>
                  <a:pt x="6335709" y="1724111"/>
                </a:lnTo>
                <a:lnTo>
                  <a:pt x="6345588" y="1718279"/>
                </a:lnTo>
                <a:lnTo>
                  <a:pt x="6346673" y="1714145"/>
                </a:lnTo>
                <a:cubicBezTo>
                  <a:pt x="6348796" y="1711062"/>
                  <a:pt x="6353055" y="1708421"/>
                  <a:pt x="6362126" y="1706799"/>
                </a:cubicBezTo>
                <a:lnTo>
                  <a:pt x="6364545" y="1706892"/>
                </a:lnTo>
                <a:cubicBezTo>
                  <a:pt x="6367637" y="1703281"/>
                  <a:pt x="6424942" y="1698254"/>
                  <a:pt x="6464076" y="1679171"/>
                </a:cubicBezTo>
                <a:cubicBezTo>
                  <a:pt x="6504464" y="1655724"/>
                  <a:pt x="6547114" y="1618110"/>
                  <a:pt x="6599352" y="1592397"/>
                </a:cubicBezTo>
                <a:cubicBezTo>
                  <a:pt x="6621028" y="1623320"/>
                  <a:pt x="6702628" y="1477903"/>
                  <a:pt x="6694106" y="1530854"/>
                </a:cubicBezTo>
                <a:cubicBezTo>
                  <a:pt x="6709146" y="1521510"/>
                  <a:pt x="6782557" y="1496994"/>
                  <a:pt x="6779808" y="1510598"/>
                </a:cubicBezTo>
                <a:cubicBezTo>
                  <a:pt x="6816671" y="1469344"/>
                  <a:pt x="6859225" y="1490432"/>
                  <a:pt x="6910674" y="1458095"/>
                </a:cubicBezTo>
                <a:cubicBezTo>
                  <a:pt x="6958236" y="1468911"/>
                  <a:pt x="6926351" y="1454150"/>
                  <a:pt x="6962144" y="1445637"/>
                </a:cubicBezTo>
                <a:cubicBezTo>
                  <a:pt x="6938512" y="1427780"/>
                  <a:pt x="7010208" y="1442012"/>
                  <a:pt x="6995460" y="1417188"/>
                </a:cubicBezTo>
                <a:lnTo>
                  <a:pt x="7017033" y="1416698"/>
                </a:lnTo>
                <a:lnTo>
                  <a:pt x="7020886" y="1416805"/>
                </a:lnTo>
                <a:lnTo>
                  <a:pt x="7033438" y="1413061"/>
                </a:lnTo>
                <a:lnTo>
                  <a:pt x="7040555" y="1417220"/>
                </a:lnTo>
                <a:lnTo>
                  <a:pt x="7062011" y="1415322"/>
                </a:lnTo>
                <a:cubicBezTo>
                  <a:pt x="7069494" y="1413805"/>
                  <a:pt x="7076899" y="1411231"/>
                  <a:pt x="7084117" y="1406974"/>
                </a:cubicBezTo>
                <a:cubicBezTo>
                  <a:pt x="7101577" y="1383961"/>
                  <a:pt x="7164447" y="1391139"/>
                  <a:pt x="7185047" y="1361519"/>
                </a:cubicBezTo>
                <a:cubicBezTo>
                  <a:pt x="7194363" y="1352352"/>
                  <a:pt x="7233839" y="1334552"/>
                  <a:pt x="7247783" y="1337622"/>
                </a:cubicBezTo>
                <a:cubicBezTo>
                  <a:pt x="7257348" y="1335236"/>
                  <a:pt x="7264529" y="1328498"/>
                  <a:pt x="7275307" y="1333722"/>
                </a:cubicBezTo>
                <a:cubicBezTo>
                  <a:pt x="7289966" y="1339225"/>
                  <a:pt x="7305349" y="1312996"/>
                  <a:pt x="7311261" y="1324795"/>
                </a:cubicBezTo>
                <a:cubicBezTo>
                  <a:pt x="7322509" y="1306494"/>
                  <a:pt x="7356236" y="1316612"/>
                  <a:pt x="7377571" y="1313050"/>
                </a:cubicBezTo>
                <a:cubicBezTo>
                  <a:pt x="7384603" y="1296817"/>
                  <a:pt x="7422434" y="1305349"/>
                  <a:pt x="7461694" y="1290297"/>
                </a:cubicBezTo>
                <a:cubicBezTo>
                  <a:pt x="7468925" y="1271946"/>
                  <a:pt x="7488273" y="1280301"/>
                  <a:pt x="7507193" y="1251613"/>
                </a:cubicBezTo>
                <a:cubicBezTo>
                  <a:pt x="7509613" y="1252526"/>
                  <a:pt x="7512260" y="1253190"/>
                  <a:pt x="7515052" y="1253584"/>
                </a:cubicBezTo>
                <a:cubicBezTo>
                  <a:pt x="7531272" y="1255869"/>
                  <a:pt x="7548775" y="1248744"/>
                  <a:pt x="7554146" y="1237669"/>
                </a:cubicBezTo>
                <a:cubicBezTo>
                  <a:pt x="7587383" y="1195873"/>
                  <a:pt x="7632956" y="1177588"/>
                  <a:pt x="7671846" y="1155347"/>
                </a:cubicBezTo>
                <a:cubicBezTo>
                  <a:pt x="7717626" y="1132532"/>
                  <a:pt x="7704339" y="1170169"/>
                  <a:pt x="7748774" y="1124980"/>
                </a:cubicBezTo>
                <a:cubicBezTo>
                  <a:pt x="7761564" y="1130678"/>
                  <a:pt x="7769446" y="1127888"/>
                  <a:pt x="7779182" y="1118490"/>
                </a:cubicBezTo>
                <a:cubicBezTo>
                  <a:pt x="7801901" y="1108032"/>
                  <a:pt x="7816047" y="1129940"/>
                  <a:pt x="7829932" y="1107346"/>
                </a:cubicBezTo>
                <a:cubicBezTo>
                  <a:pt x="7834286" y="1120482"/>
                  <a:pt x="7877354" y="1093242"/>
                  <a:pt x="7875510" y="1109570"/>
                </a:cubicBezTo>
                <a:cubicBezTo>
                  <a:pt x="7898453" y="1113571"/>
                  <a:pt x="7893102" y="1093377"/>
                  <a:pt x="7914918" y="1096070"/>
                </a:cubicBezTo>
                <a:cubicBezTo>
                  <a:pt x="7933463" y="1091055"/>
                  <a:pt x="7896037" y="1088002"/>
                  <a:pt x="7914188" y="1079287"/>
                </a:cubicBezTo>
                <a:cubicBezTo>
                  <a:pt x="7937737" y="1070775"/>
                  <a:pt x="7922008" y="1049943"/>
                  <a:pt x="7959552" y="1069277"/>
                </a:cubicBezTo>
                <a:cubicBezTo>
                  <a:pt x="7978616" y="1052937"/>
                  <a:pt x="7992226" y="1062990"/>
                  <a:pt x="8029450" y="1055589"/>
                </a:cubicBezTo>
                <a:lnTo>
                  <a:pt x="8038422" y="1049493"/>
                </a:lnTo>
                <a:lnTo>
                  <a:pt x="8053585" y="1058943"/>
                </a:lnTo>
                <a:cubicBezTo>
                  <a:pt x="8061619" y="1062358"/>
                  <a:pt x="8070634" y="1063636"/>
                  <a:pt x="8081474" y="1059840"/>
                </a:cubicBezTo>
                <a:cubicBezTo>
                  <a:pt x="8141491" y="1015057"/>
                  <a:pt x="8090266" y="1080479"/>
                  <a:pt x="8197391" y="1038853"/>
                </a:cubicBezTo>
                <a:cubicBezTo>
                  <a:pt x="8201677" y="1033108"/>
                  <a:pt x="8217224" y="1033020"/>
                  <a:pt x="8218531" y="1038736"/>
                </a:cubicBezTo>
                <a:cubicBezTo>
                  <a:pt x="8224749" y="1034989"/>
                  <a:pt x="8236410" y="1019803"/>
                  <a:pt x="8242405" y="1027800"/>
                </a:cubicBezTo>
                <a:cubicBezTo>
                  <a:pt x="8260401" y="1023020"/>
                  <a:pt x="8277595" y="1016764"/>
                  <a:pt x="8293586" y="1009216"/>
                </a:cubicBezTo>
                <a:lnTo>
                  <a:pt x="8325267" y="990249"/>
                </a:lnTo>
                <a:lnTo>
                  <a:pt x="8335565" y="995156"/>
                </a:lnTo>
                <a:cubicBezTo>
                  <a:pt x="8342208" y="997234"/>
                  <a:pt x="8349366" y="997680"/>
                  <a:pt x="8357350" y="994276"/>
                </a:cubicBezTo>
                <a:cubicBezTo>
                  <a:pt x="8398773" y="957879"/>
                  <a:pt x="8366593" y="1009035"/>
                  <a:pt x="8445003" y="972367"/>
                </a:cubicBezTo>
                <a:cubicBezTo>
                  <a:pt x="8447663" y="967887"/>
                  <a:pt x="8459739" y="966961"/>
                  <a:pt x="8461421" y="971111"/>
                </a:cubicBezTo>
                <a:cubicBezTo>
                  <a:pt x="8465819" y="968000"/>
                  <a:pt x="8473109" y="956137"/>
                  <a:pt x="8478704" y="961712"/>
                </a:cubicBezTo>
                <a:cubicBezTo>
                  <a:pt x="8505565" y="952663"/>
                  <a:pt x="8529238" y="939426"/>
                  <a:pt x="8547429" y="923277"/>
                </a:cubicBezTo>
                <a:cubicBezTo>
                  <a:pt x="8576531" y="919061"/>
                  <a:pt x="8579138" y="912461"/>
                  <a:pt x="8579319" y="905576"/>
                </a:cubicBezTo>
                <a:cubicBezTo>
                  <a:pt x="8579529" y="904096"/>
                  <a:pt x="8579740" y="902618"/>
                  <a:pt x="8579950" y="901139"/>
                </a:cubicBezTo>
                <a:lnTo>
                  <a:pt x="8589038" y="903946"/>
                </a:lnTo>
                <a:cubicBezTo>
                  <a:pt x="8598255" y="904433"/>
                  <a:pt x="8605836" y="900079"/>
                  <a:pt x="8612581" y="893445"/>
                </a:cubicBezTo>
                <a:lnTo>
                  <a:pt x="8620213" y="884417"/>
                </a:lnTo>
                <a:lnTo>
                  <a:pt x="8636849" y="879570"/>
                </a:lnTo>
                <a:cubicBezTo>
                  <a:pt x="8647569" y="875664"/>
                  <a:pt x="8658506" y="871048"/>
                  <a:pt x="8678353" y="868709"/>
                </a:cubicBezTo>
                <a:cubicBezTo>
                  <a:pt x="8676250" y="844726"/>
                  <a:pt x="8711895" y="858913"/>
                  <a:pt x="8721366" y="848445"/>
                </a:cubicBezTo>
                <a:cubicBezTo>
                  <a:pt x="8730651" y="852242"/>
                  <a:pt x="8737642" y="851631"/>
                  <a:pt x="8743257" y="848457"/>
                </a:cubicBezTo>
                <a:lnTo>
                  <a:pt x="8755719" y="834419"/>
                </a:lnTo>
                <a:lnTo>
                  <a:pt x="8776970" y="830126"/>
                </a:lnTo>
                <a:cubicBezTo>
                  <a:pt x="8786153" y="826014"/>
                  <a:pt x="8792888" y="819621"/>
                  <a:pt x="8795998" y="809645"/>
                </a:cubicBezTo>
                <a:cubicBezTo>
                  <a:pt x="8805952" y="821837"/>
                  <a:pt x="8809794" y="841181"/>
                  <a:pt x="8837498" y="830583"/>
                </a:cubicBezTo>
                <a:cubicBezTo>
                  <a:pt x="8851172" y="827584"/>
                  <a:pt x="8868029" y="799681"/>
                  <a:pt x="8878040" y="791651"/>
                </a:cubicBezTo>
                <a:lnTo>
                  <a:pt x="8897564" y="782401"/>
                </a:lnTo>
                <a:lnTo>
                  <a:pt x="8905560" y="786219"/>
                </a:lnTo>
                <a:lnTo>
                  <a:pt x="8917778" y="783256"/>
                </a:lnTo>
                <a:lnTo>
                  <a:pt x="8914746" y="775031"/>
                </a:lnTo>
                <a:lnTo>
                  <a:pt x="8947030" y="764252"/>
                </a:lnTo>
                <a:cubicBezTo>
                  <a:pt x="8970788" y="755523"/>
                  <a:pt x="8988067" y="745115"/>
                  <a:pt x="8977138" y="726774"/>
                </a:cubicBezTo>
                <a:cubicBezTo>
                  <a:pt x="8977490" y="701480"/>
                  <a:pt x="9039667" y="723232"/>
                  <a:pt x="9028928" y="698996"/>
                </a:cubicBezTo>
                <a:cubicBezTo>
                  <a:pt x="9056296" y="708989"/>
                  <a:pt x="9080686" y="673518"/>
                  <a:pt x="9114263" y="665106"/>
                </a:cubicBezTo>
                <a:cubicBezTo>
                  <a:pt x="9115667" y="652470"/>
                  <a:pt x="9123557" y="650905"/>
                  <a:pt x="9139429" y="653134"/>
                </a:cubicBezTo>
                <a:cubicBezTo>
                  <a:pt x="9248531" y="629411"/>
                  <a:pt x="9343720" y="468354"/>
                  <a:pt x="9380600" y="515628"/>
                </a:cubicBezTo>
                <a:cubicBezTo>
                  <a:pt x="9406272" y="509931"/>
                  <a:pt x="9503943" y="538669"/>
                  <a:pt x="9561831" y="513591"/>
                </a:cubicBezTo>
                <a:cubicBezTo>
                  <a:pt x="9577802" y="480860"/>
                  <a:pt x="9713285" y="478736"/>
                  <a:pt x="9742561" y="469315"/>
                </a:cubicBezTo>
                <a:cubicBezTo>
                  <a:pt x="9742569" y="450758"/>
                  <a:pt x="9797169" y="453829"/>
                  <a:pt x="9784394" y="429345"/>
                </a:cubicBezTo>
                <a:cubicBezTo>
                  <a:pt x="9787055" y="417172"/>
                  <a:pt x="9801869" y="413844"/>
                  <a:pt x="9811914" y="421889"/>
                </a:cubicBezTo>
                <a:cubicBezTo>
                  <a:pt x="9828901" y="415568"/>
                  <a:pt x="9835642" y="400341"/>
                  <a:pt x="9858388" y="412158"/>
                </a:cubicBezTo>
                <a:cubicBezTo>
                  <a:pt x="9881945" y="404057"/>
                  <a:pt x="9894276" y="360744"/>
                  <a:pt x="9921770" y="380896"/>
                </a:cubicBezTo>
                <a:cubicBezTo>
                  <a:pt x="9930032" y="337884"/>
                  <a:pt x="10038117" y="312408"/>
                  <a:pt x="10084861" y="294587"/>
                </a:cubicBezTo>
                <a:cubicBezTo>
                  <a:pt x="10141631" y="278266"/>
                  <a:pt x="10188248" y="249698"/>
                  <a:pt x="10271351" y="227987"/>
                </a:cubicBezTo>
                <a:cubicBezTo>
                  <a:pt x="10362764" y="229558"/>
                  <a:pt x="10358378" y="196042"/>
                  <a:pt x="10424673" y="178078"/>
                </a:cubicBezTo>
                <a:cubicBezTo>
                  <a:pt x="10452909" y="162753"/>
                  <a:pt x="10514634" y="185033"/>
                  <a:pt x="10534657" y="156701"/>
                </a:cubicBezTo>
                <a:cubicBezTo>
                  <a:pt x="10595265" y="170910"/>
                  <a:pt x="10637600" y="149657"/>
                  <a:pt x="10726300" y="150292"/>
                </a:cubicBezTo>
                <a:cubicBezTo>
                  <a:pt x="10775756" y="148210"/>
                  <a:pt x="10805324" y="153235"/>
                  <a:pt x="10861177" y="138253"/>
                </a:cubicBezTo>
                <a:cubicBezTo>
                  <a:pt x="10888992" y="99450"/>
                  <a:pt x="10971843" y="126363"/>
                  <a:pt x="10995894" y="78271"/>
                </a:cubicBezTo>
                <a:cubicBezTo>
                  <a:pt x="11009945" y="87061"/>
                  <a:pt x="11016683" y="79738"/>
                  <a:pt x="11031776" y="74275"/>
                </a:cubicBezTo>
                <a:cubicBezTo>
                  <a:pt x="11049588" y="91553"/>
                  <a:pt x="11064655" y="65479"/>
                  <a:pt x="11082485" y="73705"/>
                </a:cubicBezTo>
                <a:cubicBezTo>
                  <a:pt x="11124351" y="51595"/>
                  <a:pt x="11194283" y="44212"/>
                  <a:pt x="11230739" y="34792"/>
                </a:cubicBezTo>
                <a:cubicBezTo>
                  <a:pt x="11248967" y="30081"/>
                  <a:pt x="11257520" y="13218"/>
                  <a:pt x="11268645" y="482"/>
                </a:cubicBezTo>
                <a:lnTo>
                  <a:pt x="11269336" y="3"/>
                </a:lnTo>
                <a:lnTo>
                  <a:pt x="0" y="3"/>
                </a:lnTo>
                <a:close/>
              </a:path>
            </a:pathLst>
          </a:custGeom>
        </p:spPr>
      </p:pic>
      <p:sp>
        <p:nvSpPr>
          <p:cNvPr id="2" name="Title 1"/>
          <p:cNvSpPr>
            <a:spLocks noGrp="1"/>
          </p:cNvSpPr>
          <p:nvPr>
            <p:ph type="ctrTitle"/>
          </p:nvPr>
        </p:nvSpPr>
        <p:spPr>
          <a:xfrm>
            <a:off x="545318" y="381663"/>
            <a:ext cx="7223106" cy="826935"/>
          </a:xfrm>
        </p:spPr>
        <p:txBody>
          <a:bodyPr rtlCol="0">
            <a:normAutofit/>
          </a:bodyPr>
          <a:lstStyle/>
          <a:p>
            <a:pPr algn="l">
              <a:lnSpc>
                <a:spcPct val="100000"/>
              </a:lnSpc>
            </a:pPr>
            <a:r>
              <a:rPr lang="en-GB" sz="2400"/>
              <a:t>APPROACHES TO MANAGING ABSENCE AND CAPABILITY</a:t>
            </a:r>
            <a:endParaRPr lang="en-US" sz="2400"/>
          </a:p>
        </p:txBody>
      </p:sp>
      <p:sp>
        <p:nvSpPr>
          <p:cNvPr id="3" name="Subtitle 2"/>
          <p:cNvSpPr>
            <a:spLocks noGrp="1"/>
          </p:cNvSpPr>
          <p:nvPr>
            <p:ph type="subTitle" idx="1"/>
          </p:nvPr>
        </p:nvSpPr>
        <p:spPr>
          <a:xfrm>
            <a:off x="545318" y="1256307"/>
            <a:ext cx="5553331" cy="572493"/>
          </a:xfrm>
        </p:spPr>
        <p:txBody>
          <a:bodyPr vert="horz" lIns="91440" tIns="45720" rIns="91440" bIns="45720" rtlCol="0">
            <a:normAutofit/>
          </a:bodyPr>
          <a:lstStyle/>
          <a:p>
            <a:pPr algn="l"/>
            <a:r>
              <a:rPr lang="en-GB" sz="1800" dirty="0"/>
              <a:t>10TH MARCH 2026</a:t>
            </a:r>
          </a:p>
        </p:txBody>
      </p:sp>
    </p:spTree>
    <p:extLst>
      <p:ext uri="{BB962C8B-B14F-4D97-AF65-F5344CB8AC3E}">
        <p14:creationId xmlns:p14="http://schemas.microsoft.com/office/powerpoint/2010/main" val="11944402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B6E9DDC-4D05-8CD4-8FF8-A8833F83B3DA}"/>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Recap</a:t>
            </a:r>
          </a:p>
        </p:txBody>
      </p:sp>
      <p:sp>
        <p:nvSpPr>
          <p:cNvPr id="3" name="Content Placeholder 2">
            <a:extLst>
              <a:ext uri="{FF2B5EF4-FFF2-40B4-BE49-F238E27FC236}">
                <a16:creationId xmlns:a16="http://schemas.microsoft.com/office/drawing/2014/main" id="{C1A5E90B-79D9-13CE-2E0B-DFFD4D2EA953}"/>
              </a:ext>
            </a:extLst>
          </p:cNvPr>
          <p:cNvSpPr>
            <a:spLocks noGrp="1"/>
          </p:cNvSpPr>
          <p:nvPr>
            <p:ph idx="1"/>
          </p:nvPr>
        </p:nvSpPr>
        <p:spPr>
          <a:xfrm>
            <a:off x="6464410" y="841247"/>
            <a:ext cx="4484536" cy="5340097"/>
          </a:xfrm>
        </p:spPr>
        <p:txBody>
          <a:bodyPr anchor="ctr">
            <a:normAutofit/>
          </a:bodyPr>
          <a:lstStyle/>
          <a:p>
            <a:r>
              <a:rPr lang="en-GB" sz="1800">
                <a:solidFill>
                  <a:schemeClr val="tx2"/>
                </a:solidFill>
              </a:rPr>
              <a:t>Approaches to performance management</a:t>
            </a:r>
          </a:p>
          <a:p>
            <a:r>
              <a:rPr lang="en-GB" sz="1800">
                <a:solidFill>
                  <a:schemeClr val="tx2"/>
                </a:solidFill>
              </a:rPr>
              <a:t>Priorities rather than objectives</a:t>
            </a:r>
          </a:p>
          <a:p>
            <a:r>
              <a:rPr lang="en-GB" sz="1800">
                <a:solidFill>
                  <a:schemeClr val="tx2"/>
                </a:solidFill>
              </a:rPr>
              <a:t>Plan - Do – Review – Improve</a:t>
            </a:r>
          </a:p>
          <a:p>
            <a:r>
              <a:rPr lang="en-GB" sz="1800">
                <a:solidFill>
                  <a:schemeClr val="tx2"/>
                </a:solidFill>
              </a:rPr>
              <a:t>Appraisals</a:t>
            </a:r>
          </a:p>
          <a:p>
            <a:r>
              <a:rPr lang="en-GB" sz="1800">
                <a:solidFill>
                  <a:schemeClr val="tx2"/>
                </a:solidFill>
              </a:rPr>
              <a:t>The strengths based approach and performance conversations</a:t>
            </a:r>
          </a:p>
          <a:p>
            <a:pPr marL="0" indent="0">
              <a:buNone/>
            </a:pPr>
            <a:endParaRPr lang="en-GB" sz="1800">
              <a:solidFill>
                <a:schemeClr val="tx2"/>
              </a:solidFill>
            </a:endParaRPr>
          </a:p>
        </p:txBody>
      </p:sp>
    </p:spTree>
    <p:extLst>
      <p:ext uri="{BB962C8B-B14F-4D97-AF65-F5344CB8AC3E}">
        <p14:creationId xmlns:p14="http://schemas.microsoft.com/office/powerpoint/2010/main" val="3696207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F86EED-A4FC-3375-348B-A7396386C9CA}"/>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CASE STUDY - Novartis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 name="Content Placeholder 2">
            <a:extLst>
              <a:ext uri="{FF2B5EF4-FFF2-40B4-BE49-F238E27FC236}">
                <a16:creationId xmlns:a16="http://schemas.microsoft.com/office/drawing/2014/main" id="{6492595B-D6AE-2C57-A8E9-C28627595668}"/>
              </a:ext>
            </a:extLst>
          </p:cNvPr>
          <p:cNvSpPr>
            <a:spLocks noGrp="1"/>
          </p:cNvSpPr>
          <p:nvPr>
            <p:ph idx="1"/>
          </p:nvPr>
        </p:nvSpPr>
        <p:spPr>
          <a:xfrm>
            <a:off x="4447308" y="591344"/>
            <a:ext cx="6906491" cy="5585619"/>
          </a:xfrm>
        </p:spPr>
        <p:txBody>
          <a:bodyPr anchor="ctr">
            <a:normAutofit/>
          </a:bodyPr>
          <a:lstStyle/>
          <a:p>
            <a:pPr marL="0" indent="0">
              <a:buNone/>
            </a:pPr>
            <a:r>
              <a:rPr lang="en-GB" sz="2000" dirty="0"/>
              <a:t>Read and reflect on this case study from Novartis, highlighted by the CIPD</a:t>
            </a:r>
          </a:p>
          <a:p>
            <a:pPr marL="0" indent="0">
              <a:buNone/>
            </a:pPr>
            <a:r>
              <a:rPr lang="en-GB" sz="2000" dirty="0">
                <a:hlinkClick r:id="rId3"/>
              </a:rPr>
              <a:t>Novartis | CIPD</a:t>
            </a:r>
            <a:endParaRPr lang="en-GB" sz="2000" dirty="0">
              <a:ea typeface="+mn-lt"/>
              <a:cs typeface="+mn-lt"/>
            </a:endParaRPr>
          </a:p>
          <a:p>
            <a:pPr>
              <a:buFont typeface="+mj-lt"/>
              <a:buAutoNum type="arabicPeriod"/>
            </a:pPr>
            <a:r>
              <a:rPr lang="en-GB" sz="2000" b="0" i="0" dirty="0">
                <a:effectLst/>
                <a:latin typeface="+mj-lt"/>
              </a:rPr>
              <a:t> </a:t>
            </a:r>
            <a:r>
              <a:rPr lang="en-GB" sz="2000" dirty="0">
                <a:latin typeface="+mj-lt"/>
              </a:rPr>
              <a:t>What factors were important when considering the employees views on voting to ‘kill performance ratings’?</a:t>
            </a:r>
            <a:endParaRPr lang="en-GB" sz="2000" b="0" i="0" dirty="0">
              <a:effectLst/>
              <a:latin typeface="+mj-lt"/>
            </a:endParaRPr>
          </a:p>
          <a:p>
            <a:pPr>
              <a:buFont typeface="+mj-lt"/>
              <a:buAutoNum type="arabicPeriod"/>
            </a:pPr>
            <a:r>
              <a:rPr lang="en-GB" sz="2000" b="0" i="0" dirty="0">
                <a:effectLst/>
                <a:latin typeface="+mj-lt"/>
              </a:rPr>
              <a:t> What aspects about the change helped make the changes successful? Why are these sometimes missed in change programmes?</a:t>
            </a:r>
          </a:p>
          <a:p>
            <a:pPr>
              <a:buFont typeface="+mj-lt"/>
              <a:buAutoNum type="arabicPeriod"/>
            </a:pPr>
            <a:r>
              <a:rPr lang="en-GB" sz="2000" b="0" i="0" dirty="0">
                <a:effectLst/>
                <a:latin typeface="+mj-lt"/>
              </a:rPr>
              <a:t> People analytics was a clear driver of direction of changes for Novartis. Critically evaluate why other organisations may fall short of utilising these skills. </a:t>
            </a:r>
          </a:p>
          <a:p>
            <a:pPr marL="305435" indent="-305435"/>
            <a:endParaRPr lang="en-GB" sz="2000" dirty="0">
              <a:ea typeface="+mn-lt"/>
              <a:cs typeface="+mn-lt"/>
            </a:endParaRPr>
          </a:p>
          <a:p>
            <a:pPr marL="305435" indent="-305435"/>
            <a:endParaRPr lang="en-GB" sz="2000" dirty="0"/>
          </a:p>
        </p:txBody>
      </p:sp>
    </p:spTree>
    <p:extLst>
      <p:ext uri="{BB962C8B-B14F-4D97-AF65-F5344CB8AC3E}">
        <p14:creationId xmlns:p14="http://schemas.microsoft.com/office/powerpoint/2010/main" val="222791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21947-EB88-82E4-A1B7-2BEB911880C7}"/>
              </a:ext>
            </a:extLst>
          </p:cNvPr>
          <p:cNvSpPr>
            <a:spLocks noGrp="1"/>
          </p:cNvSpPr>
          <p:nvPr>
            <p:ph type="title"/>
          </p:nvPr>
        </p:nvSpPr>
        <p:spPr>
          <a:xfrm>
            <a:off x="5177859" y="609601"/>
            <a:ext cx="5683623" cy="1216024"/>
          </a:xfrm>
        </p:spPr>
        <p:txBody>
          <a:bodyPr>
            <a:normAutofit/>
          </a:bodyPr>
          <a:lstStyle/>
          <a:p>
            <a:r>
              <a:rPr lang="en-GB" dirty="0">
                <a:ea typeface="Batang"/>
              </a:rPr>
              <a:t>The legal perspective</a:t>
            </a:r>
            <a:endParaRPr lang="en-GB" dirty="0"/>
          </a:p>
        </p:txBody>
      </p:sp>
      <p:sp>
        <p:nvSpPr>
          <p:cNvPr id="3" name="Content Placeholder 2">
            <a:extLst>
              <a:ext uri="{FF2B5EF4-FFF2-40B4-BE49-F238E27FC236}">
                <a16:creationId xmlns:a16="http://schemas.microsoft.com/office/drawing/2014/main" id="{4BBE247A-083B-B0E6-275C-75E7BC60C388}"/>
              </a:ext>
            </a:extLst>
          </p:cNvPr>
          <p:cNvSpPr>
            <a:spLocks noGrp="1"/>
          </p:cNvSpPr>
          <p:nvPr>
            <p:ph idx="1"/>
          </p:nvPr>
        </p:nvSpPr>
        <p:spPr>
          <a:xfrm>
            <a:off x="5177859" y="2147356"/>
            <a:ext cx="5683624" cy="4107021"/>
          </a:xfrm>
        </p:spPr>
        <p:txBody>
          <a:bodyPr vert="horz" lIns="91440" tIns="45720" rIns="91440" bIns="45720" rtlCol="0">
            <a:normAutofit/>
          </a:bodyPr>
          <a:lstStyle/>
          <a:p>
            <a:pPr>
              <a:lnSpc>
                <a:spcPct val="90000"/>
              </a:lnSpc>
            </a:pPr>
            <a:r>
              <a:rPr lang="en-GB" sz="1700">
                <a:ea typeface="Batang"/>
              </a:rPr>
              <a:t>Covered in Advanced Application of Employment Law</a:t>
            </a:r>
          </a:p>
          <a:p>
            <a:pPr>
              <a:lnSpc>
                <a:spcPct val="90000"/>
              </a:lnSpc>
            </a:pPr>
            <a:r>
              <a:rPr lang="en-GB" sz="1700">
                <a:ea typeface="Batang"/>
              </a:rPr>
              <a:t>Capability is one of the five fair reasons for dismissal</a:t>
            </a:r>
          </a:p>
          <a:p>
            <a:pPr>
              <a:lnSpc>
                <a:spcPct val="90000"/>
              </a:lnSpc>
            </a:pPr>
            <a:r>
              <a:rPr lang="en-GB" sz="1700">
                <a:ea typeface="Batang"/>
              </a:rPr>
              <a:t>You can fairly dismiss someone if they are "incapable of doing their job properly or prevented by long-term illness from doing their job"</a:t>
            </a:r>
          </a:p>
          <a:p>
            <a:pPr>
              <a:lnSpc>
                <a:spcPct val="90000"/>
              </a:lnSpc>
            </a:pPr>
            <a:r>
              <a:rPr lang="en-GB" sz="1700">
                <a:ea typeface="Batang"/>
              </a:rPr>
              <a:t>ACAS Code of Practice crucial </a:t>
            </a:r>
          </a:p>
          <a:p>
            <a:pPr>
              <a:lnSpc>
                <a:spcPct val="90000"/>
              </a:lnSpc>
            </a:pPr>
            <a:r>
              <a:rPr lang="en-GB" sz="1700" dirty="0">
                <a:ea typeface="Batang"/>
              </a:rPr>
              <a:t>As is Access to Medical Records Act 1998</a:t>
            </a:r>
          </a:p>
          <a:p>
            <a:pPr>
              <a:lnSpc>
                <a:spcPct val="90000"/>
              </a:lnSpc>
            </a:pPr>
            <a:r>
              <a:rPr lang="en-GB" sz="1700" dirty="0">
                <a:ea typeface="Batang"/>
              </a:rPr>
              <a:t>And the Data Protection Act 2018 when collected or using absence data</a:t>
            </a:r>
            <a:endParaRPr lang="en-GB" sz="1700" dirty="0"/>
          </a:p>
          <a:p>
            <a:pPr>
              <a:lnSpc>
                <a:spcPct val="90000"/>
              </a:lnSpc>
            </a:pPr>
            <a:r>
              <a:rPr lang="en-GB" sz="1700">
                <a:ea typeface="Batang"/>
              </a:rPr>
              <a:t>And don't forget employee health are "special category personal data" under the DPA</a:t>
            </a:r>
          </a:p>
        </p:txBody>
      </p:sp>
      <p:pic>
        <p:nvPicPr>
          <p:cNvPr id="5" name="Picture 4" descr="Exclamation mark on a yellow background">
            <a:extLst>
              <a:ext uri="{FF2B5EF4-FFF2-40B4-BE49-F238E27FC236}">
                <a16:creationId xmlns:a16="http://schemas.microsoft.com/office/drawing/2014/main" id="{82CE77C6-6BA2-3942-D74E-977488E9C924}"/>
              </a:ext>
            </a:extLst>
          </p:cNvPr>
          <p:cNvPicPr>
            <a:picLocks noChangeAspect="1"/>
          </p:cNvPicPr>
          <p:nvPr/>
        </p:nvPicPr>
        <p:blipFill rotWithShape="1">
          <a:blip r:embed="rId2"/>
          <a:srcRect l="31461" r="18392" b="4"/>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Tree>
    <p:extLst>
      <p:ext uri="{BB962C8B-B14F-4D97-AF65-F5344CB8AC3E}">
        <p14:creationId xmlns:p14="http://schemas.microsoft.com/office/powerpoint/2010/main" val="2010897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70AB3-C7E6-41C0-0C71-01ED811B358B}"/>
              </a:ext>
            </a:extLst>
          </p:cNvPr>
          <p:cNvSpPr>
            <a:spLocks noGrp="1"/>
          </p:cNvSpPr>
          <p:nvPr>
            <p:ph type="title"/>
          </p:nvPr>
        </p:nvSpPr>
        <p:spPr>
          <a:xfrm>
            <a:off x="838200" y="557189"/>
            <a:ext cx="3374136" cy="5567891"/>
          </a:xfrm>
        </p:spPr>
        <p:txBody>
          <a:bodyPr>
            <a:normAutofit/>
          </a:bodyPr>
          <a:lstStyle/>
          <a:p>
            <a:r>
              <a:rPr lang="en-GB" sz="5200"/>
              <a:t>Case law examples</a:t>
            </a:r>
          </a:p>
        </p:txBody>
      </p:sp>
      <p:graphicFrame>
        <p:nvGraphicFramePr>
          <p:cNvPr id="5" name="Content Placeholder 2">
            <a:extLst>
              <a:ext uri="{FF2B5EF4-FFF2-40B4-BE49-F238E27FC236}">
                <a16:creationId xmlns:a16="http://schemas.microsoft.com/office/drawing/2014/main" id="{8B475443-D630-BDFD-9026-C816A48AD41C}"/>
              </a:ext>
            </a:extLst>
          </p:cNvPr>
          <p:cNvGraphicFramePr>
            <a:graphicFrameLocks noGrp="1"/>
          </p:cNvGraphicFramePr>
          <p:nvPr>
            <p:ph idx="1"/>
            <p:extLst>
              <p:ext uri="{D42A27DB-BD31-4B8C-83A1-F6EECF244321}">
                <p14:modId xmlns:p14="http://schemas.microsoft.com/office/powerpoint/2010/main" val="21906161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4047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14">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94FE28-07FB-AF4F-899B-249095495D9F}"/>
              </a:ext>
            </a:extLst>
          </p:cNvPr>
          <p:cNvSpPr>
            <a:spLocks noGrp="1"/>
          </p:cNvSpPr>
          <p:nvPr>
            <p:ph type="title"/>
          </p:nvPr>
        </p:nvSpPr>
        <p:spPr>
          <a:xfrm>
            <a:off x="956826" y="1112969"/>
            <a:ext cx="3937298" cy="4166010"/>
          </a:xfrm>
        </p:spPr>
        <p:txBody>
          <a:bodyPr>
            <a:normAutofit/>
          </a:bodyPr>
          <a:lstStyle/>
          <a:p>
            <a:r>
              <a:rPr lang="en-GB">
                <a:solidFill>
                  <a:srgbClr val="FFFFFF"/>
                </a:solidFill>
              </a:rPr>
              <a:t>Group Activity</a:t>
            </a:r>
          </a:p>
        </p:txBody>
      </p:sp>
      <p:sp>
        <p:nvSpPr>
          <p:cNvPr id="19" name="Freeform: Shape 18">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EB5969F-7E0D-6BEC-8C8E-B966A29891E3}"/>
              </a:ext>
            </a:extLst>
          </p:cNvPr>
          <p:cNvSpPr>
            <a:spLocks noGrp="1"/>
          </p:cNvSpPr>
          <p:nvPr>
            <p:ph idx="1"/>
          </p:nvPr>
        </p:nvSpPr>
        <p:spPr>
          <a:xfrm>
            <a:off x="6096000" y="820880"/>
            <a:ext cx="5257799" cy="4889350"/>
          </a:xfrm>
        </p:spPr>
        <p:txBody>
          <a:bodyPr anchor="t">
            <a:normAutofit/>
          </a:bodyPr>
          <a:lstStyle/>
          <a:p>
            <a:r>
              <a:rPr lang="en-GB" sz="1500"/>
              <a:t>Read the Kikwera-Akaka v Salvation Army Trading Company Ltd summary and answer the following questions:</a:t>
            </a:r>
          </a:p>
          <a:p>
            <a:pPr lvl="1"/>
            <a:r>
              <a:rPr lang="en-GB" sz="1500" kern="100">
                <a:effectLst/>
                <a:latin typeface="Aptos" panose="020B0004020202020204" pitchFamily="34" charset="0"/>
                <a:ea typeface="DengXian" panose="02010600030101010101" pitchFamily="2" charset="-122"/>
                <a:cs typeface="Arial" panose="020B0604020202020204" pitchFamily="34" charset="0"/>
              </a:rPr>
              <a:t>How does the ruling impact the way employers should approach performance management when it's linked to previous misconduct?</a:t>
            </a:r>
          </a:p>
          <a:p>
            <a:pPr lvl="1"/>
            <a:r>
              <a:rPr lang="en-GB" sz="1500">
                <a:effectLst/>
                <a:latin typeface="Aptos" panose="020B0004020202020204" pitchFamily="34" charset="0"/>
                <a:ea typeface="DengXian" panose="02010600030101010101" pitchFamily="2" charset="-122"/>
                <a:cs typeface="Arial" panose="020B0604020202020204" pitchFamily="34" charset="0"/>
              </a:rPr>
              <a:t>How might it influence the structuring of disciplinary and capability procedures, and what challenges might it present for both employers and employees in future cases?</a:t>
            </a:r>
          </a:p>
          <a:p>
            <a:pPr lvl="1"/>
            <a:r>
              <a:rPr lang="en-GB" sz="1500">
                <a:effectLst/>
                <a:latin typeface="Aptos" panose="020B0004020202020204" pitchFamily="34" charset="0"/>
                <a:ea typeface="DengXian" panose="02010600030101010101" pitchFamily="2" charset="-122"/>
                <a:cs typeface="Arial" panose="020B0604020202020204" pitchFamily="34" charset="0"/>
              </a:rPr>
              <a:t>What lessons can employers draw from this regarding fair procedures in capability dismissals?</a:t>
            </a:r>
            <a:endParaRPr lang="en-GB" sz="1500"/>
          </a:p>
          <a:p>
            <a:endParaRPr lang="en-GB" sz="15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688301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499E3-66A4-4837-14FD-A78E9BC8FE10}"/>
              </a:ext>
            </a:extLst>
          </p:cNvPr>
          <p:cNvSpPr>
            <a:spLocks noGrp="1"/>
          </p:cNvSpPr>
          <p:nvPr>
            <p:ph type="title"/>
          </p:nvPr>
        </p:nvSpPr>
        <p:spPr>
          <a:xfrm>
            <a:off x="1050879" y="609601"/>
            <a:ext cx="6967181" cy="1216024"/>
          </a:xfrm>
        </p:spPr>
        <p:txBody>
          <a:bodyPr>
            <a:normAutofit/>
          </a:bodyPr>
          <a:lstStyle/>
          <a:p>
            <a:r>
              <a:rPr lang="en-GB" dirty="0">
                <a:ea typeface="Batang"/>
              </a:rPr>
              <a:t>ABSENCE MANAGEMENT</a:t>
            </a:r>
            <a:endParaRPr lang="en-GB" dirty="0"/>
          </a:p>
        </p:txBody>
      </p:sp>
      <p:sp>
        <p:nvSpPr>
          <p:cNvPr id="3" name="Content Placeholder 2">
            <a:extLst>
              <a:ext uri="{FF2B5EF4-FFF2-40B4-BE49-F238E27FC236}">
                <a16:creationId xmlns:a16="http://schemas.microsoft.com/office/drawing/2014/main" id="{4CAEA478-B385-4AC7-1C2A-E3F6190B86F3}"/>
              </a:ext>
            </a:extLst>
          </p:cNvPr>
          <p:cNvSpPr>
            <a:spLocks noGrp="1"/>
          </p:cNvSpPr>
          <p:nvPr>
            <p:ph idx="1"/>
          </p:nvPr>
        </p:nvSpPr>
        <p:spPr>
          <a:xfrm>
            <a:off x="1050879" y="2147356"/>
            <a:ext cx="6967181" cy="4107021"/>
          </a:xfrm>
        </p:spPr>
        <p:txBody>
          <a:bodyPr vert="horz" lIns="91440" tIns="45720" rIns="91440" bIns="45720" rtlCol="0">
            <a:normAutofit/>
          </a:bodyPr>
          <a:lstStyle/>
          <a:p>
            <a:pPr>
              <a:lnSpc>
                <a:spcPct val="90000"/>
              </a:lnSpc>
            </a:pPr>
            <a:r>
              <a:rPr lang="en-GB" sz="1700" dirty="0">
                <a:ea typeface="Batang"/>
              </a:rPr>
              <a:t>Employee absence: average of 9.4 days per year (up from pre-pandemic levels of 5.8 days) (</a:t>
            </a:r>
            <a:r>
              <a:rPr lang="en-GB" sz="1700" dirty="0">
                <a:ea typeface="Batang"/>
                <a:hlinkClick r:id="rId3"/>
              </a:rPr>
              <a:t>CIPD, 2025</a:t>
            </a:r>
            <a:r>
              <a:rPr lang="en-GB" sz="1700" dirty="0">
                <a:ea typeface="Batang"/>
              </a:rPr>
              <a:t>)</a:t>
            </a:r>
            <a:endParaRPr lang="en-GB" sz="1700" dirty="0"/>
          </a:p>
          <a:p>
            <a:pPr>
              <a:lnSpc>
                <a:spcPct val="90000"/>
              </a:lnSpc>
            </a:pPr>
            <a:r>
              <a:rPr lang="en-GB" sz="1700" dirty="0">
                <a:ea typeface="Batang"/>
              </a:rPr>
              <a:t>Stress plays a significant role: 76% of respondents to the CIPD survey reporting stress-related absenteeism (heavy workloads, management style)</a:t>
            </a:r>
            <a:endParaRPr lang="en-GB" sz="1700" dirty="0"/>
          </a:p>
          <a:p>
            <a:pPr>
              <a:lnSpc>
                <a:spcPct val="90000"/>
              </a:lnSpc>
            </a:pPr>
            <a:r>
              <a:rPr lang="en-GB" sz="1700" dirty="0">
                <a:ea typeface="Batang"/>
              </a:rPr>
              <a:t>Long-term absence driven by mental health problems</a:t>
            </a:r>
          </a:p>
          <a:p>
            <a:pPr>
              <a:lnSpc>
                <a:spcPct val="90000"/>
              </a:lnSpc>
            </a:pPr>
            <a:r>
              <a:rPr lang="en-GB" sz="1700" dirty="0">
                <a:ea typeface="Batang"/>
              </a:rPr>
              <a:t>Managers feel more equipped to deal with these absences although inconsistency and overall organisations are afraid of doing the wrong thing</a:t>
            </a:r>
            <a:endParaRPr lang="en-GB" sz="1700" dirty="0"/>
          </a:p>
          <a:p>
            <a:r>
              <a:rPr lang="en-GB" sz="1700" dirty="0"/>
              <a:t>Research by the Business Disability Forum showed that only 22% of disabled employees and 25% of managers said occupational health had helped support the employee in managing barriers at work or understand the adjustment that would help</a:t>
            </a:r>
          </a:p>
        </p:txBody>
      </p:sp>
      <p:pic>
        <p:nvPicPr>
          <p:cNvPr id="5" name="Picture 4" descr="Magnifying glass showing decling performance">
            <a:extLst>
              <a:ext uri="{FF2B5EF4-FFF2-40B4-BE49-F238E27FC236}">
                <a16:creationId xmlns:a16="http://schemas.microsoft.com/office/drawing/2014/main" id="{FDAC1A34-6719-CFE1-880F-DE8486F02643}"/>
              </a:ext>
            </a:extLst>
          </p:cNvPr>
          <p:cNvPicPr>
            <a:picLocks noChangeAspect="1"/>
          </p:cNvPicPr>
          <p:nvPr/>
        </p:nvPicPr>
        <p:blipFill rotWithShape="1">
          <a:blip r:embed="rId4"/>
          <a:srcRect l="31467" r="27531"/>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1270747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503FA-8C5F-A0FB-2CE4-C63FDAD16A65}"/>
              </a:ext>
            </a:extLst>
          </p:cNvPr>
          <p:cNvSpPr>
            <a:spLocks noGrp="1"/>
          </p:cNvSpPr>
          <p:nvPr>
            <p:ph type="title"/>
          </p:nvPr>
        </p:nvSpPr>
        <p:spPr/>
        <p:txBody>
          <a:bodyPr/>
          <a:lstStyle/>
          <a:p>
            <a:r>
              <a:rPr lang="en-GB" dirty="0">
                <a:ea typeface="Batang"/>
              </a:rPr>
              <a:t>Why wellbeing?</a:t>
            </a:r>
            <a:endParaRPr lang="en-GB" dirty="0"/>
          </a:p>
        </p:txBody>
      </p:sp>
      <p:graphicFrame>
        <p:nvGraphicFramePr>
          <p:cNvPr id="5" name="Content Placeholder 2">
            <a:extLst>
              <a:ext uri="{FF2B5EF4-FFF2-40B4-BE49-F238E27FC236}">
                <a16:creationId xmlns:a16="http://schemas.microsoft.com/office/drawing/2014/main" id="{C9961A08-6C10-0A53-9949-FF3C6E8A114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7432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E5926-E0CE-2965-AA03-C89FECFECB69}"/>
              </a:ext>
            </a:extLst>
          </p:cNvPr>
          <p:cNvSpPr>
            <a:spLocks noGrp="1"/>
          </p:cNvSpPr>
          <p:nvPr>
            <p:ph type="title"/>
          </p:nvPr>
        </p:nvSpPr>
        <p:spPr>
          <a:xfrm>
            <a:off x="1050879" y="609600"/>
            <a:ext cx="4173942" cy="5644775"/>
          </a:xfrm>
        </p:spPr>
        <p:txBody>
          <a:bodyPr>
            <a:normAutofit/>
          </a:bodyPr>
          <a:lstStyle/>
          <a:p>
            <a:r>
              <a:rPr lang="en-GB" dirty="0">
                <a:ea typeface="Batang"/>
              </a:rPr>
              <a:t>CIPD viewpoint</a:t>
            </a:r>
            <a:endParaRPr lang="en-GB" dirty="0"/>
          </a:p>
        </p:txBody>
      </p:sp>
      <p:graphicFrame>
        <p:nvGraphicFramePr>
          <p:cNvPr id="5" name="Content Placeholder 2">
            <a:extLst>
              <a:ext uri="{FF2B5EF4-FFF2-40B4-BE49-F238E27FC236}">
                <a16:creationId xmlns:a16="http://schemas.microsoft.com/office/drawing/2014/main" id="{B8227F06-CEAF-A32E-8575-6471684D4997}"/>
              </a:ext>
            </a:extLst>
          </p:cNvPr>
          <p:cNvGraphicFramePr>
            <a:graphicFrameLocks noGrp="1"/>
          </p:cNvGraphicFramePr>
          <p:nvPr>
            <p:ph idx="1"/>
            <p:extLst>
              <p:ext uri="{D42A27DB-BD31-4B8C-83A1-F6EECF244321}">
                <p14:modId xmlns:p14="http://schemas.microsoft.com/office/powerpoint/2010/main" val="2982925953"/>
              </p:ext>
            </p:extLst>
          </p:nvPr>
        </p:nvGraphicFramePr>
        <p:xfrm>
          <a:off x="5629701" y="609601"/>
          <a:ext cx="5568287" cy="5645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8252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B8BA3-900A-283E-38F4-2C60701E8250}"/>
              </a:ext>
            </a:extLst>
          </p:cNvPr>
          <p:cNvSpPr>
            <a:spLocks noGrp="1"/>
          </p:cNvSpPr>
          <p:nvPr>
            <p:ph type="title"/>
          </p:nvPr>
        </p:nvSpPr>
        <p:spPr/>
        <p:txBody>
          <a:bodyPr>
            <a:normAutofit/>
          </a:bodyPr>
          <a:lstStyle/>
          <a:p>
            <a:r>
              <a:rPr lang="en-GB" dirty="0">
                <a:ea typeface="Batang"/>
              </a:rPr>
              <a:t>CIPD'S CHALLENGE TO EMPLOYERS (CIPD, 2023)</a:t>
            </a:r>
            <a:endParaRPr lang="en-GB" dirty="0"/>
          </a:p>
        </p:txBody>
      </p:sp>
      <p:graphicFrame>
        <p:nvGraphicFramePr>
          <p:cNvPr id="5" name="Content Placeholder 2">
            <a:extLst>
              <a:ext uri="{FF2B5EF4-FFF2-40B4-BE49-F238E27FC236}">
                <a16:creationId xmlns:a16="http://schemas.microsoft.com/office/drawing/2014/main" id="{E0B1DD8B-EF4E-FA4D-0835-A0DAEAA9959D}"/>
              </a:ext>
            </a:extLst>
          </p:cNvPr>
          <p:cNvGraphicFramePr>
            <a:graphicFrameLocks noGrp="1"/>
          </p:cNvGraphicFramePr>
          <p:nvPr>
            <p:ph idx="1"/>
            <p:extLst>
              <p:ext uri="{D42A27DB-BD31-4B8C-83A1-F6EECF244321}">
                <p14:modId xmlns:p14="http://schemas.microsoft.com/office/powerpoint/2010/main" val="238293211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5273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B05BC-ADB2-C00B-84B8-05B19BC04A13}"/>
              </a:ext>
            </a:extLst>
          </p:cNvPr>
          <p:cNvSpPr>
            <a:spLocks noGrp="1"/>
          </p:cNvSpPr>
          <p:nvPr>
            <p:ph type="title"/>
          </p:nvPr>
        </p:nvSpPr>
        <p:spPr/>
        <p:txBody>
          <a:bodyPr>
            <a:normAutofit/>
          </a:bodyPr>
          <a:lstStyle/>
          <a:p>
            <a:r>
              <a:rPr lang="en-GB" dirty="0">
                <a:ea typeface="Batang"/>
              </a:rPr>
              <a:t>The business case for wellbeing</a:t>
            </a:r>
            <a:endParaRPr lang="en-GB" dirty="0"/>
          </a:p>
        </p:txBody>
      </p:sp>
      <p:graphicFrame>
        <p:nvGraphicFramePr>
          <p:cNvPr id="5" name="Content Placeholder 2">
            <a:extLst>
              <a:ext uri="{FF2B5EF4-FFF2-40B4-BE49-F238E27FC236}">
                <a16:creationId xmlns:a16="http://schemas.microsoft.com/office/drawing/2014/main" id="{E588D22A-FBF9-5C86-4972-9C470DD35373}"/>
              </a:ext>
            </a:extLst>
          </p:cNvPr>
          <p:cNvGraphicFramePr>
            <a:graphicFrameLocks noGrp="1"/>
          </p:cNvGraphicFramePr>
          <p:nvPr>
            <p:ph idx="1"/>
            <p:extLst>
              <p:ext uri="{D42A27DB-BD31-4B8C-83A1-F6EECF244321}">
                <p14:modId xmlns:p14="http://schemas.microsoft.com/office/powerpoint/2010/main" val="17892097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49664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9713B-5FAC-B4A6-6CA0-7D0094B07936}"/>
              </a:ext>
            </a:extLst>
          </p:cNvPr>
          <p:cNvSpPr>
            <a:spLocks noGrp="1"/>
          </p:cNvSpPr>
          <p:nvPr>
            <p:ph type="title"/>
          </p:nvPr>
        </p:nvSpPr>
        <p:spPr/>
        <p:txBody>
          <a:bodyPr/>
          <a:lstStyle/>
          <a:p>
            <a:r>
              <a:rPr lang="en-GB" dirty="0">
                <a:ea typeface="Batang"/>
              </a:rPr>
              <a:t>Factors affecting wellbeing</a:t>
            </a:r>
          </a:p>
        </p:txBody>
      </p:sp>
      <p:graphicFrame>
        <p:nvGraphicFramePr>
          <p:cNvPr id="4" name="Content Placeholder 3">
            <a:extLst>
              <a:ext uri="{FF2B5EF4-FFF2-40B4-BE49-F238E27FC236}">
                <a16:creationId xmlns:a16="http://schemas.microsoft.com/office/drawing/2014/main" id="{E30F297E-6713-4667-854E-9EC3E9158BFC}"/>
              </a:ext>
            </a:extLst>
          </p:cNvPr>
          <p:cNvGraphicFramePr>
            <a:graphicFrameLocks noGrp="1"/>
          </p:cNvGraphicFramePr>
          <p:nvPr>
            <p:ph idx="1"/>
            <p:extLst>
              <p:ext uri="{D42A27DB-BD31-4B8C-83A1-F6EECF244321}">
                <p14:modId xmlns:p14="http://schemas.microsoft.com/office/powerpoint/2010/main" val="1225216657"/>
              </p:ext>
            </p:extLst>
          </p:nvPr>
        </p:nvGraphicFramePr>
        <p:xfrm>
          <a:off x="1050925" y="1825625"/>
          <a:ext cx="9926496" cy="4538979"/>
        </p:xfrm>
        <a:graphic>
          <a:graphicData uri="http://schemas.openxmlformats.org/drawingml/2006/table">
            <a:tbl>
              <a:tblPr firstRow="1" bandRow="1">
                <a:tableStyleId>{5C22544A-7EE6-4342-B048-85BDC9FD1C3A}</a:tableStyleId>
              </a:tblPr>
              <a:tblGrid>
                <a:gridCol w="4963248">
                  <a:extLst>
                    <a:ext uri="{9D8B030D-6E8A-4147-A177-3AD203B41FA5}">
                      <a16:colId xmlns:a16="http://schemas.microsoft.com/office/drawing/2014/main" val="1531797107"/>
                    </a:ext>
                  </a:extLst>
                </a:gridCol>
                <a:gridCol w="4963248">
                  <a:extLst>
                    <a:ext uri="{9D8B030D-6E8A-4147-A177-3AD203B41FA5}">
                      <a16:colId xmlns:a16="http://schemas.microsoft.com/office/drawing/2014/main" val="163791889"/>
                    </a:ext>
                  </a:extLst>
                </a:gridCol>
              </a:tblGrid>
              <a:tr h="907796">
                <a:tc>
                  <a:txBody>
                    <a:bodyPr/>
                    <a:lstStyle/>
                    <a:p>
                      <a:pPr lvl="0">
                        <a:buNone/>
                      </a:pPr>
                      <a:r>
                        <a:rPr lang="en-GB" dirty="0"/>
                        <a:t>Health</a:t>
                      </a:r>
                      <a:endParaRPr lang="en-US" dirty="0"/>
                    </a:p>
                  </a:txBody>
                  <a:tcPr/>
                </a:tc>
                <a:tc>
                  <a:txBody>
                    <a:bodyPr/>
                    <a:lstStyle/>
                    <a:p>
                      <a:r>
                        <a:rPr lang="en-GB" dirty="0"/>
                        <a:t>OH support, safe working practices, stress management, EAP</a:t>
                      </a:r>
                    </a:p>
                  </a:txBody>
                  <a:tcPr/>
                </a:tc>
                <a:extLst>
                  <a:ext uri="{0D108BD9-81ED-4DB2-BD59-A6C34878D82A}">
                    <a16:rowId xmlns:a16="http://schemas.microsoft.com/office/drawing/2014/main" val="1965758173"/>
                  </a:ext>
                </a:extLst>
              </a:tr>
              <a:tr h="1292921">
                <a:tc>
                  <a:txBody>
                    <a:bodyPr/>
                    <a:lstStyle/>
                    <a:p>
                      <a:r>
                        <a:rPr lang="en-GB" dirty="0"/>
                        <a:t>Work</a:t>
                      </a:r>
                    </a:p>
                  </a:txBody>
                  <a:tcPr/>
                </a:tc>
                <a:tc>
                  <a:txBody>
                    <a:bodyPr/>
                    <a:lstStyle/>
                    <a:p>
                      <a:r>
                        <a:rPr lang="en-GB" dirty="0"/>
                        <a:t>The working environment, work/life balance, ergonomically designed work spaces, good line management and financial wellbeing</a:t>
                      </a:r>
                    </a:p>
                  </a:txBody>
                  <a:tcPr/>
                </a:tc>
                <a:extLst>
                  <a:ext uri="{0D108BD9-81ED-4DB2-BD59-A6C34878D82A}">
                    <a16:rowId xmlns:a16="http://schemas.microsoft.com/office/drawing/2014/main" val="898271339"/>
                  </a:ext>
                </a:extLst>
              </a:tr>
              <a:tr h="907796">
                <a:tc>
                  <a:txBody>
                    <a:bodyPr/>
                    <a:lstStyle/>
                    <a:p>
                      <a:r>
                        <a:rPr lang="en-GB" dirty="0"/>
                        <a:t>Values and Principles</a:t>
                      </a:r>
                    </a:p>
                  </a:txBody>
                  <a:tcPr/>
                </a:tc>
                <a:tc>
                  <a:txBody>
                    <a:bodyPr/>
                    <a:lstStyle/>
                    <a:p>
                      <a:r>
                        <a:rPr lang="en-GB" dirty="0"/>
                        <a:t>Ethical standards, values based leadership, diversity and inclusion</a:t>
                      </a:r>
                    </a:p>
                  </a:txBody>
                  <a:tcPr/>
                </a:tc>
                <a:extLst>
                  <a:ext uri="{0D108BD9-81ED-4DB2-BD59-A6C34878D82A}">
                    <a16:rowId xmlns:a16="http://schemas.microsoft.com/office/drawing/2014/main" val="3836987972"/>
                  </a:ext>
                </a:extLst>
              </a:tr>
              <a:tr h="522670">
                <a:tc>
                  <a:txBody>
                    <a:bodyPr/>
                    <a:lstStyle/>
                    <a:p>
                      <a:r>
                        <a:rPr lang="en-GB" dirty="0"/>
                        <a:t>Collective/Social</a:t>
                      </a:r>
                    </a:p>
                  </a:txBody>
                  <a:tcPr/>
                </a:tc>
                <a:tc>
                  <a:txBody>
                    <a:bodyPr/>
                    <a:lstStyle/>
                    <a:p>
                      <a:r>
                        <a:rPr lang="en-GB" dirty="0"/>
                        <a:t>Voice, communications</a:t>
                      </a:r>
                    </a:p>
                  </a:txBody>
                  <a:tcPr/>
                </a:tc>
                <a:extLst>
                  <a:ext uri="{0D108BD9-81ED-4DB2-BD59-A6C34878D82A}">
                    <a16:rowId xmlns:a16="http://schemas.microsoft.com/office/drawing/2014/main" val="676763809"/>
                  </a:ext>
                </a:extLst>
              </a:tr>
              <a:tr h="907796">
                <a:tc>
                  <a:txBody>
                    <a:bodyPr/>
                    <a:lstStyle/>
                    <a:p>
                      <a:r>
                        <a:rPr lang="en-GB" dirty="0"/>
                        <a:t>Personal Growth</a:t>
                      </a:r>
                    </a:p>
                  </a:txBody>
                  <a:tcPr/>
                </a:tc>
                <a:tc>
                  <a:txBody>
                    <a:bodyPr/>
                    <a:lstStyle/>
                    <a:p>
                      <a:r>
                        <a:rPr lang="en-GB" dirty="0"/>
                        <a:t>Learning Cultures, life-long learning, career development programmes</a:t>
                      </a:r>
                    </a:p>
                  </a:txBody>
                  <a:tcPr/>
                </a:tc>
                <a:extLst>
                  <a:ext uri="{0D108BD9-81ED-4DB2-BD59-A6C34878D82A}">
                    <a16:rowId xmlns:a16="http://schemas.microsoft.com/office/drawing/2014/main" val="2940525267"/>
                  </a:ext>
                </a:extLst>
              </a:tr>
            </a:tbl>
          </a:graphicData>
        </a:graphic>
      </p:graphicFrame>
    </p:spTree>
    <p:extLst>
      <p:ext uri="{BB962C8B-B14F-4D97-AF65-F5344CB8AC3E}">
        <p14:creationId xmlns:p14="http://schemas.microsoft.com/office/powerpoint/2010/main" val="27660146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C7DEF-813F-B434-647F-C9832370A818}"/>
              </a:ext>
            </a:extLst>
          </p:cNvPr>
          <p:cNvSpPr>
            <a:spLocks noGrp="1"/>
          </p:cNvSpPr>
          <p:nvPr>
            <p:ph type="title"/>
          </p:nvPr>
        </p:nvSpPr>
        <p:spPr>
          <a:xfrm>
            <a:off x="5177859" y="609601"/>
            <a:ext cx="5683623" cy="1216024"/>
          </a:xfrm>
        </p:spPr>
        <p:txBody>
          <a:bodyPr>
            <a:normAutofit/>
          </a:bodyPr>
          <a:lstStyle/>
          <a:p>
            <a:pPr>
              <a:lnSpc>
                <a:spcPct val="100000"/>
              </a:lnSpc>
            </a:pPr>
            <a:r>
              <a:rPr lang="en-GB" sz="2400">
                <a:ea typeface="Batang"/>
              </a:rPr>
              <a:t>MANAGING UNDERPERFORMANCE- capability</a:t>
            </a:r>
            <a:endParaRPr lang="en-GB" sz="2400"/>
          </a:p>
        </p:txBody>
      </p:sp>
      <p:sp>
        <p:nvSpPr>
          <p:cNvPr id="3" name="Content Placeholder 2">
            <a:extLst>
              <a:ext uri="{FF2B5EF4-FFF2-40B4-BE49-F238E27FC236}">
                <a16:creationId xmlns:a16="http://schemas.microsoft.com/office/drawing/2014/main" id="{15F9E1D8-924F-6FDF-0D74-937433C94DE1}"/>
              </a:ext>
            </a:extLst>
          </p:cNvPr>
          <p:cNvSpPr>
            <a:spLocks noGrp="1"/>
          </p:cNvSpPr>
          <p:nvPr>
            <p:ph idx="1"/>
          </p:nvPr>
        </p:nvSpPr>
        <p:spPr>
          <a:xfrm>
            <a:off x="5177859" y="2147356"/>
            <a:ext cx="5683624" cy="4107021"/>
          </a:xfrm>
        </p:spPr>
        <p:txBody>
          <a:bodyPr vert="horz" lIns="91440" tIns="45720" rIns="91440" bIns="45720" rtlCol="0">
            <a:normAutofit fontScale="77500" lnSpcReduction="20000"/>
          </a:bodyPr>
          <a:lstStyle/>
          <a:p>
            <a:pPr>
              <a:lnSpc>
                <a:spcPct val="90000"/>
              </a:lnSpc>
            </a:pPr>
            <a:r>
              <a:rPr lang="en-GB" dirty="0">
                <a:ea typeface="Batang"/>
              </a:rPr>
              <a:t>Some organisations will use a disciplinary procedure to manage capability; many will have a separate policy.</a:t>
            </a:r>
            <a:endParaRPr lang="en-GB">
              <a:ea typeface="Batang"/>
            </a:endParaRPr>
          </a:p>
          <a:p>
            <a:pPr>
              <a:lnSpc>
                <a:spcPct val="90000"/>
              </a:lnSpc>
            </a:pPr>
            <a:r>
              <a:rPr lang="en-GB" dirty="0">
                <a:ea typeface="Batang"/>
              </a:rPr>
              <a:t>Capability Policy: the company aims to ensure that performance expectations and standards are defined, performance is monitored and employees are given appropriate feedback, training and support to meet those standards.</a:t>
            </a:r>
            <a:endParaRPr lang="en-GB"/>
          </a:p>
          <a:p>
            <a:pPr>
              <a:lnSpc>
                <a:spcPct val="90000"/>
              </a:lnSpc>
            </a:pPr>
            <a:r>
              <a:rPr lang="en-GB" dirty="0">
                <a:ea typeface="Batang"/>
              </a:rPr>
              <a:t>The tool used is commonly referred to as a "Performance Improvement Plan" or PIP.</a:t>
            </a:r>
            <a:endParaRPr lang="en-GB">
              <a:ea typeface="Batang"/>
            </a:endParaRPr>
          </a:p>
          <a:p>
            <a:pPr>
              <a:lnSpc>
                <a:spcPct val="90000"/>
              </a:lnSpc>
            </a:pPr>
            <a:r>
              <a:rPr lang="en-GB" dirty="0">
                <a:ea typeface="Batang"/>
              </a:rPr>
              <a:t>We always have to consider the question of Conduct or Capability to decide which process to follow.</a:t>
            </a:r>
            <a:endParaRPr lang="en-GB">
              <a:ea typeface="Batang"/>
            </a:endParaRPr>
          </a:p>
        </p:txBody>
      </p:sp>
      <p:pic>
        <p:nvPicPr>
          <p:cNvPr id="5" name="Picture 4" descr="Three arrows on bullseye">
            <a:extLst>
              <a:ext uri="{FF2B5EF4-FFF2-40B4-BE49-F238E27FC236}">
                <a16:creationId xmlns:a16="http://schemas.microsoft.com/office/drawing/2014/main" id="{B1001FBC-4156-8CA8-BF64-10E0957DBAC1}"/>
              </a:ext>
            </a:extLst>
          </p:cNvPr>
          <p:cNvPicPr>
            <a:picLocks noChangeAspect="1"/>
          </p:cNvPicPr>
          <p:nvPr/>
        </p:nvPicPr>
        <p:blipFill rotWithShape="1">
          <a:blip r:embed="rId2"/>
          <a:srcRect l="11568" r="44717" b="5"/>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Tree>
    <p:extLst>
      <p:ext uri="{BB962C8B-B14F-4D97-AF65-F5344CB8AC3E}">
        <p14:creationId xmlns:p14="http://schemas.microsoft.com/office/powerpoint/2010/main" val="10514074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and question mark">
            <a:extLst>
              <a:ext uri="{FF2B5EF4-FFF2-40B4-BE49-F238E27FC236}">
                <a16:creationId xmlns:a16="http://schemas.microsoft.com/office/drawing/2014/main" id="{5E1DCC02-C1D2-5961-B358-5743EC2139AE}"/>
              </a:ext>
            </a:extLst>
          </p:cNvPr>
          <p:cNvPicPr>
            <a:picLocks noChangeAspect="1"/>
          </p:cNvPicPr>
          <p:nvPr/>
        </p:nvPicPr>
        <p:blipFill>
          <a:blip r:embed="rId3"/>
          <a:srcRect/>
          <a:stretch/>
        </p:blipFill>
        <p:spPr>
          <a:xfrm>
            <a:off x="-3047" y="10"/>
            <a:ext cx="12191999" cy="6857990"/>
          </a:xfrm>
          <a:prstGeom prst="rect">
            <a:avLst/>
          </a:prstGeom>
        </p:spPr>
      </p:pic>
      <p:sp>
        <p:nvSpPr>
          <p:cNvPr id="2" name="Title 1">
            <a:extLst>
              <a:ext uri="{FF2B5EF4-FFF2-40B4-BE49-F238E27FC236}">
                <a16:creationId xmlns:a16="http://schemas.microsoft.com/office/drawing/2014/main" id="{10F39348-3DCE-B5FF-8802-1B2083A2EF06}"/>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Conduct or Capability?</a:t>
            </a:r>
          </a:p>
        </p:txBody>
      </p:sp>
    </p:spTree>
    <p:extLst>
      <p:ext uri="{BB962C8B-B14F-4D97-AF65-F5344CB8AC3E}">
        <p14:creationId xmlns:p14="http://schemas.microsoft.com/office/powerpoint/2010/main" val="6863539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409F7-B294-97CB-2FE5-5D1EDD3AAAE7}"/>
              </a:ext>
            </a:extLst>
          </p:cNvPr>
          <p:cNvSpPr>
            <a:spLocks noGrp="1"/>
          </p:cNvSpPr>
          <p:nvPr>
            <p:ph type="title"/>
          </p:nvPr>
        </p:nvSpPr>
        <p:spPr>
          <a:xfrm>
            <a:off x="1050879" y="609601"/>
            <a:ext cx="4476464" cy="1216024"/>
          </a:xfrm>
        </p:spPr>
        <p:txBody>
          <a:bodyPr>
            <a:normAutofit/>
          </a:bodyPr>
          <a:lstStyle/>
          <a:p>
            <a:r>
              <a:rPr lang="en-GB" dirty="0">
                <a:ea typeface="Batang"/>
              </a:rPr>
              <a:t>Skills for managers</a:t>
            </a:r>
            <a:endParaRPr lang="en-GB" dirty="0"/>
          </a:p>
        </p:txBody>
      </p:sp>
      <p:sp>
        <p:nvSpPr>
          <p:cNvPr id="3" name="Content Placeholder 2">
            <a:extLst>
              <a:ext uri="{FF2B5EF4-FFF2-40B4-BE49-F238E27FC236}">
                <a16:creationId xmlns:a16="http://schemas.microsoft.com/office/drawing/2014/main" id="{F6F5ED41-98EA-8E66-2444-20D89F7EBF6C}"/>
              </a:ext>
            </a:extLst>
          </p:cNvPr>
          <p:cNvSpPr>
            <a:spLocks noGrp="1"/>
          </p:cNvSpPr>
          <p:nvPr>
            <p:ph idx="1"/>
          </p:nvPr>
        </p:nvSpPr>
        <p:spPr>
          <a:xfrm>
            <a:off x="1050879" y="2163685"/>
            <a:ext cx="3875963" cy="4107020"/>
          </a:xfrm>
        </p:spPr>
        <p:txBody>
          <a:bodyPr vert="horz" lIns="91440" tIns="45720" rIns="91440" bIns="45720" rtlCol="0">
            <a:normAutofit fontScale="85000" lnSpcReduction="20000"/>
          </a:bodyPr>
          <a:lstStyle/>
          <a:p>
            <a:r>
              <a:rPr lang="en-GB" dirty="0">
                <a:ea typeface="Batang"/>
              </a:rPr>
              <a:t>Discuss in groups the specific skills needed by managers to manage capability in the workplace.</a:t>
            </a:r>
          </a:p>
          <a:p>
            <a:r>
              <a:rPr lang="en-GB" dirty="0">
                <a:ea typeface="Batang"/>
              </a:rPr>
              <a:t>How could these skills be developed?  How can we know that managers are equipped to manage capability?</a:t>
            </a:r>
            <a:endParaRPr lang="en-GB" dirty="0"/>
          </a:p>
          <a:p>
            <a:r>
              <a:rPr lang="en-GB" dirty="0">
                <a:ea typeface="Batang"/>
              </a:rPr>
              <a:t>Have you come across any innovative ideas for developing managers in this?</a:t>
            </a:r>
            <a:endParaRPr lang="en-GB" dirty="0"/>
          </a:p>
          <a:p>
            <a:endParaRPr lang="en-GB" dirty="0"/>
          </a:p>
        </p:txBody>
      </p:sp>
      <p:pic>
        <p:nvPicPr>
          <p:cNvPr id="5" name="Picture 4" descr="White paper ships being led by a yellow ship">
            <a:extLst>
              <a:ext uri="{FF2B5EF4-FFF2-40B4-BE49-F238E27FC236}">
                <a16:creationId xmlns:a16="http://schemas.microsoft.com/office/drawing/2014/main" id="{EEB39EBD-68EC-56FC-57C3-AE8A2B0A14D1}"/>
              </a:ext>
            </a:extLst>
          </p:cNvPr>
          <p:cNvPicPr>
            <a:picLocks noChangeAspect="1"/>
          </p:cNvPicPr>
          <p:nvPr/>
        </p:nvPicPr>
        <p:blipFill rotWithShape="1">
          <a:blip r:embed="rId2"/>
          <a:srcRect l="30174" r="2482" b="-3"/>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8035728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95EF2-ABA7-C504-A2BA-5744B7EEB189}"/>
              </a:ext>
            </a:extLst>
          </p:cNvPr>
          <p:cNvSpPr>
            <a:spLocks noGrp="1"/>
          </p:cNvSpPr>
          <p:nvPr>
            <p:ph type="title"/>
          </p:nvPr>
        </p:nvSpPr>
        <p:spPr/>
        <p:txBody>
          <a:bodyPr>
            <a:normAutofit/>
          </a:bodyPr>
          <a:lstStyle/>
          <a:p>
            <a:r>
              <a:rPr lang="en-GB">
                <a:ea typeface="Batang"/>
              </a:rPr>
              <a:t>MONITORING PERFORMANCE</a:t>
            </a:r>
            <a:endParaRPr lang="en-GB"/>
          </a:p>
        </p:txBody>
      </p:sp>
      <p:graphicFrame>
        <p:nvGraphicFramePr>
          <p:cNvPr id="16" name="Content Placeholder 2">
            <a:extLst>
              <a:ext uri="{FF2B5EF4-FFF2-40B4-BE49-F238E27FC236}">
                <a16:creationId xmlns:a16="http://schemas.microsoft.com/office/drawing/2014/main" id="{CAA93493-E11A-6513-A24C-FC9175257744}"/>
              </a:ext>
            </a:extLst>
          </p:cNvPr>
          <p:cNvGraphicFramePr>
            <a:graphicFrameLocks noGrp="1"/>
          </p:cNvGraphicFramePr>
          <p:nvPr>
            <p:ph idx="1"/>
            <p:extLst>
              <p:ext uri="{D42A27DB-BD31-4B8C-83A1-F6EECF244321}">
                <p14:modId xmlns:p14="http://schemas.microsoft.com/office/powerpoint/2010/main" val="201825799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21593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CABD9-966E-E552-787B-5F765D023976}"/>
              </a:ext>
            </a:extLst>
          </p:cNvPr>
          <p:cNvSpPr>
            <a:spLocks noGrp="1"/>
          </p:cNvSpPr>
          <p:nvPr>
            <p:ph type="title"/>
          </p:nvPr>
        </p:nvSpPr>
        <p:spPr>
          <a:xfrm>
            <a:off x="838200" y="459863"/>
            <a:ext cx="10515600" cy="1004594"/>
          </a:xfrm>
        </p:spPr>
        <p:txBody>
          <a:bodyPr>
            <a:normAutofit/>
          </a:bodyPr>
          <a:lstStyle/>
          <a:p>
            <a:pPr algn="ctr"/>
            <a:r>
              <a:rPr lang="en-GB" sz="4100">
                <a:solidFill>
                  <a:srgbClr val="FFFFFF"/>
                </a:solidFill>
              </a:rPr>
              <a:t>Ethical dilemmas in performance management</a:t>
            </a:r>
          </a:p>
        </p:txBody>
      </p:sp>
      <p:graphicFrame>
        <p:nvGraphicFramePr>
          <p:cNvPr id="5" name="Content Placeholder 2">
            <a:extLst>
              <a:ext uri="{FF2B5EF4-FFF2-40B4-BE49-F238E27FC236}">
                <a16:creationId xmlns:a16="http://schemas.microsoft.com/office/drawing/2014/main" id="{78C3C517-B5F1-9DD9-91A3-EB1A1AC53601}"/>
              </a:ext>
            </a:extLst>
          </p:cNvPr>
          <p:cNvGraphicFramePr>
            <a:graphicFrameLocks noGrp="1"/>
          </p:cNvGraphicFramePr>
          <p:nvPr>
            <p:ph idx="1"/>
            <p:extLst>
              <p:ext uri="{D42A27DB-BD31-4B8C-83A1-F6EECF244321}">
                <p14:modId xmlns:p14="http://schemas.microsoft.com/office/powerpoint/2010/main" val="3175729090"/>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03041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33CE7-CF68-6987-ED31-3B51870B5969}"/>
              </a:ext>
            </a:extLst>
          </p:cNvPr>
          <p:cNvSpPr>
            <a:spLocks noGrp="1"/>
          </p:cNvSpPr>
          <p:nvPr>
            <p:ph type="title"/>
          </p:nvPr>
        </p:nvSpPr>
        <p:spPr>
          <a:xfrm>
            <a:off x="723901" y="509587"/>
            <a:ext cx="7649239" cy="742951"/>
          </a:xfrm>
        </p:spPr>
        <p:txBody>
          <a:bodyPr vert="horz" lIns="91440" tIns="45720" rIns="91440" bIns="45720" rtlCol="0" anchor="ctr">
            <a:normAutofit/>
          </a:bodyPr>
          <a:lstStyle/>
          <a:p>
            <a:r>
              <a:rPr lang="en-US" dirty="0"/>
              <a:t>SURVEILLANCE AT WORK</a:t>
            </a:r>
          </a:p>
        </p:txBody>
      </p:sp>
      <p:pic>
        <p:nvPicPr>
          <p:cNvPr id="4" name="Online Media 3" title="Employee surveillance (HR’s role in remote working, spying &amp; privacy)">
            <a:hlinkClick r:id="" action="ppaction://media"/>
            <a:extLst>
              <a:ext uri="{FF2B5EF4-FFF2-40B4-BE49-F238E27FC236}">
                <a16:creationId xmlns:a16="http://schemas.microsoft.com/office/drawing/2014/main" id="{CA2EAAEC-4CA5-1326-6748-93C78394FF18}"/>
              </a:ext>
            </a:extLst>
          </p:cNvPr>
          <p:cNvPicPr>
            <a:picLocks noGrp="1" noRot="1" noChangeAspect="1"/>
          </p:cNvPicPr>
          <p:nvPr>
            <p:ph idx="1"/>
            <a:videoFile r:link="rId1"/>
          </p:nvPr>
        </p:nvPicPr>
        <p:blipFill>
          <a:blip r:embed="rId3"/>
          <a:stretch>
            <a:fillRect/>
          </a:stretch>
        </p:blipFill>
        <p:spPr>
          <a:xfrm>
            <a:off x="2244725" y="1825625"/>
            <a:ext cx="7700963" cy="4351338"/>
          </a:xfrm>
          <a:prstGeom prst="rect">
            <a:avLst/>
          </a:prstGeom>
        </p:spPr>
      </p:pic>
    </p:spTree>
    <p:extLst>
      <p:ext uri="{BB962C8B-B14F-4D97-AF65-F5344CB8AC3E}">
        <p14:creationId xmlns:p14="http://schemas.microsoft.com/office/powerpoint/2010/main" val="17382209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89ACC-5951-E44D-4F4E-CFD040416919}"/>
              </a:ext>
            </a:extLst>
          </p:cNvPr>
          <p:cNvSpPr>
            <a:spLocks noGrp="1"/>
          </p:cNvSpPr>
          <p:nvPr>
            <p:ph type="title"/>
          </p:nvPr>
        </p:nvSpPr>
        <p:spPr>
          <a:xfrm>
            <a:off x="838200" y="556995"/>
            <a:ext cx="10515600" cy="1133693"/>
          </a:xfrm>
        </p:spPr>
        <p:txBody>
          <a:bodyPr>
            <a:normAutofit/>
          </a:bodyPr>
          <a:lstStyle/>
          <a:p>
            <a:r>
              <a:rPr lang="en-GB" sz="5200">
                <a:ea typeface="Batang"/>
              </a:rPr>
              <a:t>Let's discuss</a:t>
            </a:r>
            <a:endParaRPr lang="en-GB" sz="5200"/>
          </a:p>
        </p:txBody>
      </p:sp>
      <p:graphicFrame>
        <p:nvGraphicFramePr>
          <p:cNvPr id="5" name="Content Placeholder 2">
            <a:extLst>
              <a:ext uri="{FF2B5EF4-FFF2-40B4-BE49-F238E27FC236}">
                <a16:creationId xmlns:a16="http://schemas.microsoft.com/office/drawing/2014/main" id="{2146E754-AFB4-759A-7862-88B56EE1387C}"/>
              </a:ext>
            </a:extLst>
          </p:cNvPr>
          <p:cNvGraphicFramePr>
            <a:graphicFrameLocks noGrp="1"/>
          </p:cNvGraphicFramePr>
          <p:nvPr>
            <p:ph idx="1"/>
            <p:extLst>
              <p:ext uri="{D42A27DB-BD31-4B8C-83A1-F6EECF244321}">
                <p14:modId xmlns:p14="http://schemas.microsoft.com/office/powerpoint/2010/main" val="41356904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03922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1949</Words>
  <Application>Microsoft Office PowerPoint</Application>
  <PresentationFormat>Widescreen</PresentationFormat>
  <Paragraphs>148</Paragraphs>
  <Slides>19</Slides>
  <Notes>11</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19</vt:i4>
      </vt:variant>
    </vt:vector>
  </HeadingPairs>
  <TitlesOfParts>
    <vt:vector size="31" baseType="lpstr">
      <vt:lpstr>Batang</vt:lpstr>
      <vt:lpstr>fkGroteskNeue</vt:lpstr>
      <vt:lpstr>Segoe Sans</vt:lpstr>
      <vt:lpstr>var(--font-berkeley-mono)</vt:lpstr>
      <vt:lpstr>var(--fontFamilyBase)</vt:lpstr>
      <vt:lpstr>var(--font-fk-grotesk)</vt:lpstr>
      <vt:lpstr>Aptos</vt:lpstr>
      <vt:lpstr>Aptos Display</vt:lpstr>
      <vt:lpstr>Arial</vt:lpstr>
      <vt:lpstr>Calibri</vt:lpstr>
      <vt:lpstr>Roboto</vt:lpstr>
      <vt:lpstr>Office Theme</vt:lpstr>
      <vt:lpstr>APPROACHES TO MANAGING ABSENCE AND CAPABILITY</vt:lpstr>
      <vt:lpstr>Recap</vt:lpstr>
      <vt:lpstr>CASE STUDY - Novartis</vt:lpstr>
      <vt:lpstr>The legal perspective</vt:lpstr>
      <vt:lpstr>Case law examples</vt:lpstr>
      <vt:lpstr>Group Activity</vt:lpstr>
      <vt:lpstr>ABSENCE MANAGEMENT</vt:lpstr>
      <vt:lpstr>Why wellbeing?</vt:lpstr>
      <vt:lpstr>CIPD viewpoint</vt:lpstr>
      <vt:lpstr>CIPD'S CHALLENGE TO EMPLOYERS (CIPD, 2023)</vt:lpstr>
      <vt:lpstr>The business case for wellbeing</vt:lpstr>
      <vt:lpstr>Factors affecting wellbeing</vt:lpstr>
      <vt:lpstr>MANAGING UNDERPERFORMANCE- capability</vt:lpstr>
      <vt:lpstr>Conduct or Capability?</vt:lpstr>
      <vt:lpstr>Skills for managers</vt:lpstr>
      <vt:lpstr>MONITORING PERFORMANCE</vt:lpstr>
      <vt:lpstr>Ethical dilemmas in performance management</vt:lpstr>
      <vt:lpstr>SURVEILLANCE AT WORK</vt:lpstr>
      <vt:lpstr>Let's discuss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Davies (IMH)</dc:creator>
  <cp:lastModifiedBy>Natasha Davies (IMH)</cp:lastModifiedBy>
  <cp:revision>505</cp:revision>
  <dcterms:created xsi:type="dcterms:W3CDTF">2024-03-06T12:55:41Z</dcterms:created>
  <dcterms:modified xsi:type="dcterms:W3CDTF">2026-03-10T11:19:30Z</dcterms:modified>
</cp:coreProperties>
</file>