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12"/>
  </p:notesMasterIdLst>
  <p:sldIdLst>
    <p:sldId id="256" r:id="rId2"/>
    <p:sldId id="265" r:id="rId3"/>
    <p:sldId id="266" r:id="rId4"/>
    <p:sldId id="271" r:id="rId5"/>
    <p:sldId id="267" r:id="rId6"/>
    <p:sldId id="272" r:id="rId7"/>
    <p:sldId id="268" r:id="rId8"/>
    <p:sldId id="269" r:id="rId9"/>
    <p:sldId id="264" r:id="rId10"/>
    <p:sldId id="27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75623" autoAdjust="0"/>
  </p:normalViewPr>
  <p:slideViewPr>
    <p:cSldViewPr snapToGrid="0">
      <p:cViewPr>
        <p:scale>
          <a:sx n="50" d="100"/>
          <a:sy n="50" d="100"/>
        </p:scale>
        <p:origin x="-1488"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F33E53-3D34-42E9-B63C-BE66F870AF45}" type="datetimeFigureOut">
              <a:rPr lang="en-GB" smtClean="0"/>
              <a:t>01/07/2018</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0FA030-AD32-410A-9120-474199F2A08D}" type="slidenum">
              <a:rPr lang="en-GB" smtClean="0"/>
              <a:t>‹#›</a:t>
            </a:fld>
            <a:endParaRPr lang="en-GB"/>
          </a:p>
        </p:txBody>
      </p:sp>
    </p:spTree>
    <p:extLst>
      <p:ext uri="{BB962C8B-B14F-4D97-AF65-F5344CB8AC3E}">
        <p14:creationId xmlns:p14="http://schemas.microsoft.com/office/powerpoint/2010/main" val="1621892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DC0FA030-AD32-410A-9120-474199F2A08D}" type="slidenum">
              <a:rPr lang="en-GB" smtClean="0"/>
              <a:t>1</a:t>
            </a:fld>
            <a:endParaRPr lang="en-GB"/>
          </a:p>
        </p:txBody>
      </p:sp>
    </p:spTree>
    <p:extLst>
      <p:ext uri="{BB962C8B-B14F-4D97-AF65-F5344CB8AC3E}">
        <p14:creationId xmlns:p14="http://schemas.microsoft.com/office/powerpoint/2010/main" val="1502666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Accessed via https://exchange.cim.co.uk/editorial/the-challenge-to-data-analytics/</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DC0FA030-AD32-410A-9120-474199F2A08D}" type="slidenum">
              <a:rPr lang="en-GB" smtClean="0"/>
              <a:t>2</a:t>
            </a:fld>
            <a:endParaRPr lang="en-GB"/>
          </a:p>
        </p:txBody>
      </p:sp>
    </p:spTree>
    <p:extLst>
      <p:ext uri="{BB962C8B-B14F-4D97-AF65-F5344CB8AC3E}">
        <p14:creationId xmlns:p14="http://schemas.microsoft.com/office/powerpoint/2010/main" val="379748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Accessed via https://www.sas.com/en_gb/insights/big-data/big-data-marketing.html</a:t>
            </a:r>
          </a:p>
          <a:p>
            <a:endParaRPr lang="en-GB" dirty="0"/>
          </a:p>
        </p:txBody>
      </p:sp>
      <p:sp>
        <p:nvSpPr>
          <p:cNvPr id="4" name="Slide Number Placeholder 3"/>
          <p:cNvSpPr>
            <a:spLocks noGrp="1"/>
          </p:cNvSpPr>
          <p:nvPr>
            <p:ph type="sldNum" sz="quarter" idx="10"/>
          </p:nvPr>
        </p:nvSpPr>
        <p:spPr/>
        <p:txBody>
          <a:bodyPr/>
          <a:lstStyle/>
          <a:p>
            <a:fld id="{DC0FA030-AD32-410A-9120-474199F2A08D}" type="slidenum">
              <a:rPr lang="en-GB" smtClean="0"/>
              <a:t>3</a:t>
            </a:fld>
            <a:endParaRPr lang="en-GB"/>
          </a:p>
        </p:txBody>
      </p:sp>
    </p:spTree>
    <p:extLst>
      <p:ext uri="{BB962C8B-B14F-4D97-AF65-F5344CB8AC3E}">
        <p14:creationId xmlns:p14="http://schemas.microsoft.com/office/powerpoint/2010/main" val="3552254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Accessed via https://exchange.cim.co.uk/editorial/the-challenge-to-data-analytics/</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DC0FA030-AD32-410A-9120-474199F2A08D}" type="slidenum">
              <a:rPr lang="en-GB" smtClean="0"/>
              <a:t>5</a:t>
            </a:fld>
            <a:endParaRPr lang="en-GB"/>
          </a:p>
        </p:txBody>
      </p:sp>
    </p:spTree>
    <p:extLst>
      <p:ext uri="{BB962C8B-B14F-4D97-AF65-F5344CB8AC3E}">
        <p14:creationId xmlns:p14="http://schemas.microsoft.com/office/powerpoint/2010/main" val="3038497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Accessed via https://exchange.cim.co.uk/editorial/the-challenge-to-data-analytics/</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DC0FA030-AD32-410A-9120-474199F2A08D}" type="slidenum">
              <a:rPr lang="en-GB" smtClean="0"/>
              <a:t>6</a:t>
            </a:fld>
            <a:endParaRPr lang="en-GB"/>
          </a:p>
        </p:txBody>
      </p:sp>
    </p:spTree>
    <p:extLst>
      <p:ext uri="{BB962C8B-B14F-4D97-AF65-F5344CB8AC3E}">
        <p14:creationId xmlns:p14="http://schemas.microsoft.com/office/powerpoint/2010/main" val="19211402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0FA030-AD32-410A-9120-474199F2A08D}" type="slidenum">
              <a:rPr lang="en-GB" smtClean="0"/>
              <a:t>9</a:t>
            </a:fld>
            <a:endParaRPr lang="en-GB"/>
          </a:p>
        </p:txBody>
      </p:sp>
    </p:spTree>
    <p:extLst>
      <p:ext uri="{BB962C8B-B14F-4D97-AF65-F5344CB8AC3E}">
        <p14:creationId xmlns:p14="http://schemas.microsoft.com/office/powerpoint/2010/main" val="1831869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914400" y="1752602"/>
            <a:ext cx="103632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5019" y="4953000"/>
            <a:ext cx="12197020"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3DCDB217-4E04-40D7-8323-490A3E05B679}" type="datetimeFigureOut">
              <a:rPr lang="en-GB" smtClean="0"/>
              <a:t>01/07/2018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1D43BCF-B11B-46E1-B96F-8FA43F3A70F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DCDB217-4E04-40D7-8323-490A3E05B679}" type="datetimeFigureOut">
              <a:rPr lang="en-GB" smtClean="0"/>
              <a:t>01/07/2018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1D43BCF-B11B-46E1-B96F-8FA43F3A70F2}"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168" y="1059712"/>
            <a:ext cx="103632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5230284" y="2931712"/>
            <a:ext cx="6096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3DCDB217-4E04-40D7-8323-490A3E05B679}" type="datetimeFigureOut">
              <a:rPr lang="en-GB" smtClean="0"/>
              <a:t>01/07/2018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1D43BCF-B11B-46E1-B96F-8FA43F3A70F2}" type="slidenum">
              <a:rPr lang="en-GB" smtClean="0"/>
              <a:t>‹#›</a:t>
            </a:fld>
            <a:endParaRPr lang="en-GB"/>
          </a:p>
        </p:txBody>
      </p:sp>
      <p:sp>
        <p:nvSpPr>
          <p:cNvPr id="7" name="Chevron 6"/>
          <p:cNvSpPr/>
          <p:nvPr/>
        </p:nvSpPr>
        <p:spPr>
          <a:xfrm>
            <a:off x="4848907"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4600352"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DCDB217-4E04-40D7-8323-490A3E05B679}" type="datetimeFigureOut">
              <a:rPr lang="en-GB" smtClean="0"/>
              <a:t>01/07/2018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1D43BCF-B11B-46E1-B96F-8FA43F3A70F2}"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3DCDB217-4E04-40D7-8323-490A3E05B679}" type="datetimeFigureOut">
              <a:rPr lang="en-GB" smtClean="0"/>
              <a:t>01/07/2018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F1D43BCF-B11B-46E1-B96F-8FA43F3A70F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3DCDB217-4E04-40D7-8323-490A3E05B679}" type="datetimeFigureOut">
              <a:rPr lang="en-GB" smtClean="0"/>
              <a:t>01/07/2018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F1D43BCF-B11B-46E1-B96F-8FA43F3A70F2}"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3DCDB217-4E04-40D7-8323-490A3E05B679}" type="datetimeFigureOut">
              <a:rPr lang="en-GB" smtClean="0"/>
              <a:t>01/07/2018</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F1D43BCF-B11B-46E1-B96F-8FA43F3A70F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8969376" y="6407944"/>
            <a:ext cx="2560320" cy="365760"/>
          </a:xfrm>
        </p:spPr>
        <p:txBody>
          <a:bodyPr/>
          <a:lstStyle>
            <a:extLst/>
          </a:lstStyle>
          <a:p>
            <a:fld id="{3DCDB217-4E04-40D7-8323-490A3E05B679}" type="datetimeFigureOut">
              <a:rPr lang="en-GB" smtClean="0"/>
              <a:t>01/07/2018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1D43BCF-B11B-46E1-B96F-8FA43F3A70F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521643" y="5443402"/>
            <a:ext cx="95504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3DCDB217-4E04-40D7-8323-490A3E05B679}" type="datetimeFigureOut">
              <a:rPr lang="en-GB" smtClean="0"/>
              <a:t>01/07/2018</a:t>
            </a:fld>
            <a:endParaRPr lang="en-GB"/>
          </a:p>
        </p:txBody>
      </p:sp>
      <p:sp>
        <p:nvSpPr>
          <p:cNvPr id="6" name="Footer Placeholder 5"/>
          <p:cNvSpPr>
            <a:spLocks noGrp="1"/>
          </p:cNvSpPr>
          <p:nvPr>
            <p:ph type="ftr" sz="quarter" idx="11"/>
          </p:nvPr>
        </p:nvSpPr>
        <p:spPr>
          <a:xfrm>
            <a:off x="5840097" y="6407945"/>
            <a:ext cx="313424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1D43BCF-B11B-46E1-B96F-8FA43F3A70F2}" type="slidenum">
              <a:rPr lang="en-GB" smtClean="0"/>
              <a:t>‹#›</a:t>
            </a:fld>
            <a:endParaRPr lang="en-GB"/>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8056" y="5791253"/>
            <a:ext cx="4536419"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11552149"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11303595"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1481330"/>
            <a:ext cx="109728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DCDB217-4E04-40D7-8323-490A3E05B679}" type="datetimeFigureOut">
              <a:rPr lang="en-GB" smtClean="0"/>
              <a:t>01/07/2018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1D43BCF-B11B-46E1-B96F-8FA43F3A70F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41"/>
            <a:ext cx="84328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DCDB217-4E04-40D7-8323-490A3E05B679}" type="datetimeFigureOut">
              <a:rPr lang="en-GB" smtClean="0"/>
              <a:t>01/07/2018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1D43BCF-B11B-46E1-B96F-8FA43F3A70F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8056" y="5791253"/>
            <a:ext cx="4536419"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609600" y="1481329"/>
            <a:ext cx="109728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8969376" y="6407944"/>
            <a:ext cx="2560320" cy="365760"/>
          </a:xfrm>
          <a:prstGeom prst="rect">
            <a:avLst/>
          </a:prstGeom>
        </p:spPr>
        <p:txBody>
          <a:bodyPr vert="horz" anchor="b"/>
          <a:lstStyle>
            <a:lvl1pPr algn="l" eaLnBrk="1" latinLnBrk="0" hangingPunct="1">
              <a:defRPr kumimoji="0" sz="1000">
                <a:solidFill>
                  <a:schemeClr val="tx1"/>
                </a:solidFill>
              </a:defRPr>
            </a:lvl1pPr>
            <a:extLst/>
          </a:lstStyle>
          <a:p>
            <a:fld id="{3DCDB217-4E04-40D7-8323-490A3E05B679}" type="datetimeFigureOut">
              <a:rPr lang="en-GB" smtClean="0"/>
              <a:t>01/07/2018</a:t>
            </a:fld>
            <a:endParaRPr lang="en-GB"/>
          </a:p>
        </p:txBody>
      </p:sp>
      <p:sp>
        <p:nvSpPr>
          <p:cNvPr id="22" name="Footer Placeholder 21"/>
          <p:cNvSpPr>
            <a:spLocks noGrp="1"/>
          </p:cNvSpPr>
          <p:nvPr>
            <p:ph type="ftr" sz="quarter" idx="3"/>
          </p:nvPr>
        </p:nvSpPr>
        <p:spPr>
          <a:xfrm>
            <a:off x="5840097" y="6407945"/>
            <a:ext cx="313424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11529696" y="6407945"/>
            <a:ext cx="487680" cy="365125"/>
          </a:xfrm>
          <a:prstGeom prst="rect">
            <a:avLst/>
          </a:prstGeom>
        </p:spPr>
        <p:txBody>
          <a:bodyPr vert="horz" anchor="b"/>
          <a:lstStyle>
            <a:lvl1pPr algn="r" eaLnBrk="1" latinLnBrk="0" hangingPunct="1">
              <a:defRPr kumimoji="0" sz="1000" b="0">
                <a:solidFill>
                  <a:schemeClr val="tx1"/>
                </a:solidFill>
              </a:defRPr>
            </a:lvl1pPr>
            <a:extLst/>
          </a:lstStyle>
          <a:p>
            <a:fld id="{F1D43BCF-B11B-46E1-B96F-8FA43F3A70F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bit.ly/2KtS8G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hbr.org/sponsored/2018/06/how-data-driven-is-your-company-calculate-your-data-value-index-dvi?utm_source=twitter&amp;utm_medium=social&amp;utm_campaign=hbr" TargetMode="External"/><Relationship Id="rId2" Type="http://schemas.openxmlformats.org/officeDocument/2006/relationships/hyperlink" Target="https://exchange.cim.co.uk/editorial/the-challenge-to-data-analytics/" TargetMode="External"/><Relationship Id="rId1" Type="http://schemas.openxmlformats.org/officeDocument/2006/relationships/slideLayout" Target="../slideLayouts/slideLayout2.xml"/><Relationship Id="rId4" Type="http://schemas.openxmlformats.org/officeDocument/2006/relationships/hyperlink" Target="https://www.sas.com/en_gb/insights/big-data/big-data-marketin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76300" y="419102"/>
            <a:ext cx="10363200" cy="1829761"/>
          </a:xfrm>
        </p:spPr>
        <p:txBody>
          <a:bodyPr>
            <a:noAutofit/>
          </a:bodyPr>
          <a:lstStyle/>
          <a:p>
            <a:r>
              <a:rPr lang="en-GB" sz="3200" dirty="0" smtClean="0">
                <a:latin typeface="Arial" panose="020B0604020202020204" pitchFamily="34" charset="0"/>
                <a:cs typeface="Arial" panose="020B0604020202020204" pitchFamily="34" charset="0"/>
              </a:rPr>
              <a:t>Jordan Evans</a:t>
            </a:r>
            <a:br>
              <a:rPr lang="en-GB" sz="3200" dirty="0" smtClean="0">
                <a:latin typeface="Arial" panose="020B0604020202020204" pitchFamily="34" charset="0"/>
                <a:cs typeface="Arial" panose="020B0604020202020204" pitchFamily="34" charset="0"/>
              </a:rPr>
            </a:br>
            <a:r>
              <a:rPr lang="en-GB" sz="3200" dirty="0" smtClean="0">
                <a:latin typeface="Arial" panose="020B0604020202020204" pitchFamily="34" charset="0"/>
                <a:cs typeface="Arial" panose="020B0604020202020204" pitchFamily="34" charset="0"/>
              </a:rPr>
              <a:t>Student Number: 1705691</a:t>
            </a:r>
            <a:br>
              <a:rPr lang="en-GB" sz="3200" dirty="0" smtClean="0">
                <a:latin typeface="Arial" panose="020B0604020202020204" pitchFamily="34" charset="0"/>
                <a:cs typeface="Arial" panose="020B0604020202020204" pitchFamily="34" charset="0"/>
              </a:rPr>
            </a:br>
            <a:r>
              <a:rPr lang="en-GB" sz="3200" dirty="0" smtClean="0">
                <a:latin typeface="Arial" panose="020B0604020202020204" pitchFamily="34" charset="0"/>
                <a:cs typeface="Arial" panose="020B0604020202020204" pitchFamily="34" charset="0"/>
              </a:rPr>
              <a:t>Marketing Management: SBMA7102D</a:t>
            </a:r>
            <a:endParaRPr lang="en-GB" sz="32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933450" y="2316206"/>
            <a:ext cx="10363200" cy="2331993"/>
          </a:xfrm>
        </p:spPr>
        <p:txBody>
          <a:bodyPr>
            <a:normAutofit fontScale="92500" lnSpcReduction="20000"/>
          </a:bodyPr>
          <a:lstStyle/>
          <a:p>
            <a:endParaRPr lang="en-GB" sz="3200" dirty="0" smtClean="0">
              <a:latin typeface="Arial" panose="020B0604020202020204" pitchFamily="34" charset="0"/>
              <a:cs typeface="Arial" panose="020B0604020202020204" pitchFamily="34" charset="0"/>
            </a:endParaRPr>
          </a:p>
          <a:p>
            <a:r>
              <a:rPr lang="en-GB" sz="3500" dirty="0" smtClean="0">
                <a:latin typeface="Arial" panose="020B0604020202020204" pitchFamily="34" charset="0"/>
                <a:cs typeface="Arial" panose="020B0604020202020204" pitchFamily="34" charset="0"/>
              </a:rPr>
              <a:t>Big Data in Marketing</a:t>
            </a:r>
          </a:p>
          <a:p>
            <a:r>
              <a:rPr lang="en-GB" sz="3500" i="1" dirty="0" smtClean="0">
                <a:latin typeface="Arial" panose="020B0604020202020204" pitchFamily="34" charset="0"/>
                <a:cs typeface="Arial" panose="020B0604020202020204" pitchFamily="34" charset="0"/>
              </a:rPr>
              <a:t>Advantages, Issues and Solutions</a:t>
            </a:r>
          </a:p>
          <a:p>
            <a:endParaRPr lang="en-GB" sz="3500" dirty="0" smtClean="0">
              <a:latin typeface="Arial" panose="020B0604020202020204" pitchFamily="34" charset="0"/>
              <a:cs typeface="Arial" panose="020B0604020202020204" pitchFamily="34" charset="0"/>
            </a:endParaRPr>
          </a:p>
          <a:p>
            <a:r>
              <a:rPr lang="en-GB" sz="3500" dirty="0" smtClean="0">
                <a:latin typeface="Arial" panose="020B0604020202020204" pitchFamily="34" charset="0"/>
                <a:cs typeface="Arial" panose="020B0604020202020204" pitchFamily="34" charset="0"/>
              </a:rPr>
              <a:t>July 2018</a:t>
            </a:r>
            <a:endParaRPr lang="en-GB" sz="3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04245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04850" y="1995679"/>
            <a:ext cx="10972800" cy="2823971"/>
          </a:xfrm>
        </p:spPr>
        <p:txBody>
          <a:bodyPr/>
          <a:lstStyle/>
          <a:p>
            <a:r>
              <a:rPr lang="en-GB" dirty="0" smtClean="0"/>
              <a:t>‘Big </a:t>
            </a:r>
            <a:r>
              <a:rPr lang="en-GB" dirty="0"/>
              <a:t>data refers to the huge swathes of information that have become available in the digital </a:t>
            </a:r>
            <a:r>
              <a:rPr lang="en-GB" dirty="0" smtClean="0"/>
              <a:t>age. Simply </a:t>
            </a:r>
            <a:r>
              <a:rPr lang="en-GB" dirty="0"/>
              <a:t>put, analytics involves combining and interpreting this data to make more informed decisions and shape commercial priorities</a:t>
            </a:r>
            <a:r>
              <a:rPr lang="en-GB" dirty="0" smtClean="0"/>
              <a:t>.’ (CIM, 2017).</a:t>
            </a:r>
          </a:p>
          <a:p>
            <a:endParaRPr lang="en-GB" dirty="0"/>
          </a:p>
        </p:txBody>
      </p:sp>
      <p:sp>
        <p:nvSpPr>
          <p:cNvPr id="3" name="Title 2"/>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What is it?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8080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By combining big data with an integrated marketing </a:t>
            </a:r>
            <a:r>
              <a:rPr lang="en-GB" sz="2800" dirty="0" smtClean="0">
                <a:latin typeface="Arial" panose="020B0604020202020204" pitchFamily="34" charset="0"/>
                <a:cs typeface="Arial" panose="020B0604020202020204" pitchFamily="34" charset="0"/>
              </a:rPr>
              <a:t>strategy</a:t>
            </a:r>
            <a:r>
              <a:rPr lang="en-GB" sz="2800" dirty="0">
                <a:latin typeface="Arial" panose="020B0604020202020204" pitchFamily="34" charset="0"/>
                <a:cs typeface="Arial" panose="020B0604020202020204" pitchFamily="34" charset="0"/>
              </a:rPr>
              <a:t>, </a:t>
            </a:r>
            <a:r>
              <a:rPr lang="en-GB" sz="2800" dirty="0" smtClean="0">
                <a:latin typeface="Arial" panose="020B0604020202020204" pitchFamily="34" charset="0"/>
                <a:cs typeface="Arial" panose="020B0604020202020204" pitchFamily="34" charset="0"/>
              </a:rPr>
              <a:t>organisations </a:t>
            </a:r>
            <a:r>
              <a:rPr lang="en-GB" sz="2800" dirty="0">
                <a:latin typeface="Arial" panose="020B0604020202020204" pitchFamily="34" charset="0"/>
                <a:cs typeface="Arial" panose="020B0604020202020204" pitchFamily="34" charset="0"/>
              </a:rPr>
              <a:t>can make a substantial impact in these key areas</a:t>
            </a:r>
            <a:r>
              <a:rPr lang="en-GB" sz="2800" dirty="0" smtClean="0">
                <a:latin typeface="Arial" panose="020B0604020202020204" pitchFamily="34" charset="0"/>
                <a:cs typeface="Arial" panose="020B0604020202020204" pitchFamily="34" charset="0"/>
              </a:rPr>
              <a:t>:</a:t>
            </a:r>
          </a:p>
          <a:p>
            <a:endParaRPr lang="en-GB" sz="2800" dirty="0">
              <a:latin typeface="Arial" panose="020B0604020202020204" pitchFamily="34" charset="0"/>
              <a:cs typeface="Arial" panose="020B0604020202020204" pitchFamily="34" charset="0"/>
            </a:endParaRPr>
          </a:p>
          <a:p>
            <a:pPr lvl="1"/>
            <a:r>
              <a:rPr lang="en-GB" sz="2400" dirty="0" smtClean="0">
                <a:latin typeface="Arial" panose="020B0604020202020204" pitchFamily="34" charset="0"/>
                <a:cs typeface="Arial" panose="020B0604020202020204" pitchFamily="34" charset="0"/>
              </a:rPr>
              <a:t>Better customer engagement.</a:t>
            </a:r>
          </a:p>
          <a:p>
            <a:pPr lvl="1"/>
            <a:r>
              <a:rPr lang="en-GB" sz="2400" dirty="0" smtClean="0">
                <a:latin typeface="Arial" panose="020B0604020202020204" pitchFamily="34" charset="0"/>
                <a:cs typeface="Arial" panose="020B0604020202020204" pitchFamily="34" charset="0"/>
              </a:rPr>
              <a:t>Improved customer </a:t>
            </a:r>
            <a:r>
              <a:rPr lang="en-GB" sz="2400" dirty="0">
                <a:latin typeface="Arial" panose="020B0604020202020204" pitchFamily="34" charset="0"/>
                <a:cs typeface="Arial" panose="020B0604020202020204" pitchFamily="34" charset="0"/>
              </a:rPr>
              <a:t>retention and loyalty. </a:t>
            </a:r>
            <a:endParaRPr lang="en-GB" sz="2400" dirty="0" smtClean="0">
              <a:latin typeface="Arial" panose="020B0604020202020204" pitchFamily="34" charset="0"/>
              <a:cs typeface="Arial" panose="020B0604020202020204" pitchFamily="34" charset="0"/>
            </a:endParaRPr>
          </a:p>
          <a:p>
            <a:pPr lvl="1"/>
            <a:r>
              <a:rPr lang="en-GB" sz="2400" dirty="0" smtClean="0">
                <a:latin typeface="Arial" panose="020B0604020202020204" pitchFamily="34" charset="0"/>
                <a:cs typeface="Arial" panose="020B0604020202020204" pitchFamily="34" charset="0"/>
              </a:rPr>
              <a:t>Increased efficiency in marketing optimisation performance</a:t>
            </a:r>
            <a:r>
              <a:rPr lang="en-GB" sz="2400" dirty="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a:t>
            </a:r>
            <a:r>
              <a:rPr lang="en-GB" sz="2400" dirty="0" smtClean="0">
                <a:latin typeface="Arial" panose="020B0604020202020204" pitchFamily="34" charset="0"/>
                <a:cs typeface="Arial" panose="020B0604020202020204" pitchFamily="34" charset="0"/>
              </a:rPr>
              <a:t>SAS UK).</a:t>
            </a:r>
            <a:endParaRPr lang="en-GB" sz="2400" dirty="0">
              <a:latin typeface="Arial" panose="020B0604020202020204" pitchFamily="34" charset="0"/>
              <a:cs typeface="Arial" panose="020B0604020202020204" pitchFamily="34" charset="0"/>
            </a:endParaRPr>
          </a:p>
          <a:p>
            <a:endParaRPr lang="en-GB" dirty="0"/>
          </a:p>
        </p:txBody>
      </p:sp>
      <p:sp>
        <p:nvSpPr>
          <p:cNvPr id="3" name="Title 2"/>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The benefits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8734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latin typeface="Arial" panose="020B0604020202020204" pitchFamily="34" charset="0"/>
                <a:cs typeface="Arial" panose="020B0604020202020204" pitchFamily="34" charset="0"/>
              </a:rPr>
              <a:t>Within my organisation and the marketing department that I work in, the team’s mantra is ‘Better Evidence; Better Decisions’, but more work to do.</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From the responses in learning step 6.3, I can see that some are in their infancy, while some are more advanced.</a:t>
            </a:r>
          </a:p>
        </p:txBody>
      </p:sp>
      <p:sp>
        <p:nvSpPr>
          <p:cNvPr id="3" name="Title 2"/>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In my organisation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8862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There’s a real risk of being left </a:t>
            </a:r>
            <a:r>
              <a:rPr lang="en-GB" dirty="0" smtClean="0">
                <a:latin typeface="Arial" panose="020B0604020202020204" pitchFamily="34" charset="0"/>
                <a:cs typeface="Arial" panose="020B0604020202020204" pitchFamily="34" charset="0"/>
              </a:rPr>
              <a:t>behind. Data </a:t>
            </a:r>
            <a:r>
              <a:rPr lang="en-GB" dirty="0">
                <a:latin typeface="Arial" panose="020B0604020202020204" pitchFamily="34" charset="0"/>
                <a:cs typeface="Arial" panose="020B0604020202020204" pitchFamily="34" charset="0"/>
              </a:rPr>
              <a:t>is becoming like a language that companies use to communicate. If you can’t speak this language, you’ll find it harder to participate in commercial </a:t>
            </a:r>
            <a:r>
              <a:rPr lang="en-GB" dirty="0" smtClean="0">
                <a:latin typeface="Arial" panose="020B0604020202020204" pitchFamily="34" charset="0"/>
                <a:cs typeface="Arial" panose="020B0604020202020204" pitchFamily="34" charset="0"/>
              </a:rPr>
              <a:t>transactions. The </a:t>
            </a:r>
            <a:r>
              <a:rPr lang="en-GB" dirty="0">
                <a:latin typeface="Arial" panose="020B0604020202020204" pitchFamily="34" charset="0"/>
                <a:cs typeface="Arial" panose="020B0604020202020204" pitchFamily="34" charset="0"/>
              </a:rPr>
              <a:t>skill set is moving more towards technology, statistics and data</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Jaime </a:t>
            </a:r>
            <a:r>
              <a:rPr lang="en-GB" dirty="0" err="1">
                <a:latin typeface="Arial" panose="020B0604020202020204" pitchFamily="34" charset="0"/>
                <a:cs typeface="Arial" panose="020B0604020202020204" pitchFamily="34" charset="0"/>
              </a:rPr>
              <a:t>Merchán</a:t>
            </a:r>
            <a:r>
              <a:rPr lang="en-GB" dirty="0">
                <a:latin typeface="Arial" panose="020B0604020202020204" pitchFamily="34" charset="0"/>
                <a:cs typeface="Arial" panose="020B0604020202020204" pitchFamily="34" charset="0"/>
              </a:rPr>
              <a:t>, director of analytics EMEA at IPG </a:t>
            </a:r>
            <a:r>
              <a:rPr lang="en-GB" dirty="0" err="1" smtClean="0">
                <a:latin typeface="Arial" panose="020B0604020202020204" pitchFamily="34" charset="0"/>
                <a:cs typeface="Arial" panose="020B0604020202020204" pitchFamily="34" charset="0"/>
              </a:rPr>
              <a:t>Mediabrands</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CIM</a:t>
            </a:r>
            <a:r>
              <a:rPr lang="en-GB" dirty="0" smtClean="0">
                <a:latin typeface="Arial" panose="020B0604020202020204" pitchFamily="34" charset="0"/>
                <a:cs typeface="Arial" panose="020B0604020202020204" pitchFamily="34" charset="0"/>
              </a:rPr>
              <a:t>, 2017).</a:t>
            </a:r>
          </a:p>
          <a:p>
            <a:endParaRPr lang="en-GB" dirty="0" smtClean="0">
              <a:latin typeface="Arial" panose="020B0604020202020204" pitchFamily="34" charset="0"/>
              <a:cs typeface="Arial" panose="020B0604020202020204" pitchFamily="34" charset="0"/>
              <a:sym typeface="Wingdings" panose="05000000000000000000" pitchFamily="2" charset="2"/>
            </a:endParaRPr>
          </a:p>
          <a:p>
            <a:pPr marL="109728" indent="0">
              <a:buNone/>
            </a:pPr>
            <a:r>
              <a:rPr lang="en-GB" dirty="0" smtClean="0">
                <a:latin typeface="Arial" panose="020B0604020202020204" pitchFamily="34" charset="0"/>
                <a:cs typeface="Arial" panose="020B0604020202020204" pitchFamily="34" charset="0"/>
                <a:sym typeface="Wingdings" panose="05000000000000000000" pitchFamily="2" charset="2"/>
              </a:rPr>
              <a:t></a:t>
            </a:r>
            <a:r>
              <a:rPr lang="en-GB" b="1" dirty="0">
                <a:latin typeface="Arial" panose="020B0604020202020204" pitchFamily="34" charset="0"/>
                <a:cs typeface="Arial" panose="020B0604020202020204" pitchFamily="34" charset="0"/>
              </a:rPr>
              <a:t>risk of being left behind; loss of competitive edge.</a:t>
            </a:r>
            <a:endParaRPr lang="en-GB" dirty="0">
              <a:latin typeface="Arial" panose="020B0604020202020204" pitchFamily="34" charset="0"/>
              <a:cs typeface="Arial" panose="020B0604020202020204" pitchFamily="34" charset="0"/>
            </a:endParaRPr>
          </a:p>
          <a:p>
            <a:endParaRPr lang="en-GB" dirty="0"/>
          </a:p>
        </p:txBody>
      </p:sp>
      <p:sp>
        <p:nvSpPr>
          <p:cNvPr id="3" name="Title 2"/>
          <p:cNvSpPr>
            <a:spLocks noGrp="1"/>
          </p:cNvSpPr>
          <p:nvPr>
            <p:ph type="title"/>
          </p:nvPr>
        </p:nvSpPr>
        <p:spPr/>
        <p:txBody>
          <a:bodyPr/>
          <a:lstStyle/>
          <a:p>
            <a:r>
              <a:rPr lang="en-GB" dirty="0">
                <a:latin typeface="Arial" panose="020B0604020202020204" pitchFamily="34" charset="0"/>
                <a:cs typeface="Arial" panose="020B0604020202020204" pitchFamily="34" charset="0"/>
              </a:rPr>
              <a:t>I</a:t>
            </a:r>
            <a:r>
              <a:rPr lang="en-GB" dirty="0" smtClean="0">
                <a:latin typeface="Arial" panose="020B0604020202020204" pitchFamily="34" charset="0"/>
                <a:cs typeface="Arial" panose="020B0604020202020204" pitchFamily="34" charset="0"/>
              </a:rPr>
              <a:t>ssues and risks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37458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25000" lnSpcReduction="20000"/>
          </a:bodyPr>
          <a:lstStyle/>
          <a:p>
            <a:r>
              <a:rPr lang="en-GB" sz="8000" dirty="0">
                <a:latin typeface="Arial" panose="020B0604020202020204" pitchFamily="34" charset="0"/>
                <a:cs typeface="Arial" panose="020B0604020202020204" pitchFamily="34" charset="0"/>
              </a:rPr>
              <a:t>Although it’s relatively easy to amass data, the real challenge lies in drawing useful conclusions and acting on </a:t>
            </a:r>
            <a:r>
              <a:rPr lang="en-GB" sz="8000" dirty="0" smtClean="0">
                <a:latin typeface="Arial" panose="020B0604020202020204" pitchFamily="34" charset="0"/>
                <a:cs typeface="Arial" panose="020B0604020202020204" pitchFamily="34" charset="0"/>
              </a:rPr>
              <a:t>them (CIM, 2017). Marketers must have the correct skillset to maximise the usefulness of the data. This also brings in the issue of data quality, to ensure the insights acted on are as accurate as possible.</a:t>
            </a:r>
          </a:p>
          <a:p>
            <a:pPr marL="109728" indent="0">
              <a:buNone/>
            </a:pPr>
            <a:r>
              <a:rPr lang="en-GB" sz="8000" dirty="0" smtClean="0">
                <a:latin typeface="Arial" panose="020B0604020202020204" pitchFamily="34" charset="0"/>
                <a:cs typeface="Arial" panose="020B0604020202020204" pitchFamily="34" charset="0"/>
                <a:sym typeface="Wingdings" panose="05000000000000000000" pitchFamily="2" charset="2"/>
              </a:rPr>
              <a:t></a:t>
            </a:r>
            <a:r>
              <a:rPr lang="en-GB" sz="8000" b="1" dirty="0">
                <a:latin typeface="Arial" panose="020B0604020202020204" pitchFamily="34" charset="0"/>
                <a:cs typeface="Arial" panose="020B0604020202020204" pitchFamily="34" charset="0"/>
                <a:sym typeface="Wingdings" panose="05000000000000000000" pitchFamily="2" charset="2"/>
              </a:rPr>
              <a:t>drawing useful insights and acting on </a:t>
            </a:r>
            <a:r>
              <a:rPr lang="en-GB" sz="8000" b="1" dirty="0" smtClean="0">
                <a:latin typeface="Arial" panose="020B0604020202020204" pitchFamily="34" charset="0"/>
                <a:cs typeface="Arial" panose="020B0604020202020204" pitchFamily="34" charset="0"/>
                <a:sym typeface="Wingdings" panose="05000000000000000000" pitchFamily="2" charset="2"/>
              </a:rPr>
              <a:t>them.</a:t>
            </a:r>
          </a:p>
          <a:p>
            <a:pPr marL="109728" indent="0">
              <a:buNone/>
            </a:pPr>
            <a:r>
              <a:rPr lang="en-GB" sz="8000" b="1" dirty="0" smtClean="0">
                <a:latin typeface="Arial" panose="020B0604020202020204" pitchFamily="34" charset="0"/>
                <a:cs typeface="Arial" panose="020B0604020202020204" pitchFamily="34" charset="0"/>
                <a:sym typeface="Wingdings" panose="05000000000000000000" pitchFamily="2" charset="2"/>
              </a:rPr>
              <a:t>data quality issues.</a:t>
            </a:r>
          </a:p>
          <a:p>
            <a:endParaRPr lang="en-GB" sz="8000" b="1" dirty="0" smtClean="0">
              <a:latin typeface="Arial" panose="020B0604020202020204" pitchFamily="34" charset="0"/>
              <a:cs typeface="Arial" panose="020B0604020202020204" pitchFamily="34" charset="0"/>
            </a:endParaRPr>
          </a:p>
          <a:p>
            <a:r>
              <a:rPr lang="en-GB" sz="8000" dirty="0">
                <a:latin typeface="Arial" panose="020B0604020202020204" pitchFamily="34" charset="0"/>
                <a:cs typeface="Arial" panose="020B0604020202020204" pitchFamily="34" charset="0"/>
              </a:rPr>
              <a:t>Selling data is fraught with </a:t>
            </a:r>
            <a:r>
              <a:rPr lang="en-GB" sz="8000" dirty="0" smtClean="0">
                <a:latin typeface="Arial" panose="020B0604020202020204" pitchFamily="34" charset="0"/>
                <a:cs typeface="Arial" panose="020B0604020202020204" pitchFamily="34" charset="0"/>
              </a:rPr>
              <a:t>legal </a:t>
            </a:r>
            <a:r>
              <a:rPr lang="en-GB" sz="8000" dirty="0">
                <a:latin typeface="Arial" panose="020B0604020202020204" pitchFamily="34" charset="0"/>
                <a:cs typeface="Arial" panose="020B0604020202020204" pitchFamily="34" charset="0"/>
              </a:rPr>
              <a:t>issues and there’s every reason to expect this to become problematic for </a:t>
            </a:r>
            <a:r>
              <a:rPr lang="en-GB" sz="8000" dirty="0" smtClean="0">
                <a:latin typeface="Arial" panose="020B0604020202020204" pitchFamily="34" charset="0"/>
                <a:cs typeface="Arial" panose="020B0604020202020204" pitchFamily="34" charset="0"/>
              </a:rPr>
              <a:t>marketers</a:t>
            </a:r>
            <a:r>
              <a:rPr lang="en-GB" sz="8000" dirty="0">
                <a:latin typeface="Arial" panose="020B0604020202020204" pitchFamily="34" charset="0"/>
                <a:cs typeface="Arial" panose="020B0604020202020204" pitchFamily="34" charset="0"/>
              </a:rPr>
              <a:t> </a:t>
            </a:r>
            <a:r>
              <a:rPr lang="en-GB" sz="8000" dirty="0" smtClean="0">
                <a:latin typeface="Arial" panose="020B0604020202020204" pitchFamily="34" charset="0"/>
                <a:cs typeface="Arial" panose="020B0604020202020204" pitchFamily="34" charset="0"/>
              </a:rPr>
              <a:t>(CIM, 2017). This extends to utilising data also, particularly with the new GDPR regulations recently introduced.</a:t>
            </a:r>
          </a:p>
          <a:p>
            <a:pPr marL="109728" indent="0">
              <a:buNone/>
            </a:pPr>
            <a:r>
              <a:rPr lang="en-GB" sz="8000" dirty="0" smtClean="0">
                <a:latin typeface="Arial" panose="020B0604020202020204" pitchFamily="34" charset="0"/>
                <a:cs typeface="Arial" panose="020B0604020202020204" pitchFamily="34" charset="0"/>
                <a:sym typeface="Wingdings" panose="05000000000000000000" pitchFamily="2" charset="2"/>
              </a:rPr>
              <a:t></a:t>
            </a:r>
            <a:r>
              <a:rPr lang="en-GB" sz="8000" b="1" dirty="0">
                <a:latin typeface="Arial" panose="020B0604020202020204" pitchFamily="34" charset="0"/>
                <a:cs typeface="Arial" panose="020B0604020202020204" pitchFamily="34" charset="0"/>
              </a:rPr>
              <a:t>legal and privacy issues as a result of the </a:t>
            </a:r>
            <a:r>
              <a:rPr lang="en-GB" sz="8000" b="1" dirty="0" smtClean="0">
                <a:latin typeface="Arial" panose="020B0604020202020204" pitchFamily="34" charset="0"/>
                <a:cs typeface="Arial" panose="020B0604020202020204" pitchFamily="34" charset="0"/>
              </a:rPr>
              <a:t>data.</a:t>
            </a:r>
          </a:p>
          <a:p>
            <a:endParaRPr lang="en-GB" sz="8000" b="1" dirty="0">
              <a:latin typeface="Arial" panose="020B0604020202020204" pitchFamily="34" charset="0"/>
              <a:cs typeface="Arial" panose="020B0604020202020204" pitchFamily="34" charset="0"/>
            </a:endParaRPr>
          </a:p>
          <a:p>
            <a:r>
              <a:rPr lang="en-GB" sz="8000" dirty="0">
                <a:latin typeface="Arial" panose="020B0604020202020204" pitchFamily="34" charset="0"/>
                <a:cs typeface="Arial" panose="020B0604020202020204" pitchFamily="34" charset="0"/>
              </a:rPr>
              <a:t>Although the trend towards greater data use is certain to continue, marketers should always be aware of becoming over-reliant on metrics and missing the bigger </a:t>
            </a:r>
            <a:r>
              <a:rPr lang="en-GB" sz="8000" dirty="0" smtClean="0">
                <a:latin typeface="Arial" panose="020B0604020202020204" pitchFamily="34" charset="0"/>
                <a:cs typeface="Arial" panose="020B0604020202020204" pitchFamily="34" charset="0"/>
              </a:rPr>
              <a:t>picture</a:t>
            </a:r>
            <a:r>
              <a:rPr lang="en-GB" sz="8000" dirty="0">
                <a:latin typeface="Arial" panose="020B0604020202020204" pitchFamily="34" charset="0"/>
                <a:cs typeface="Arial" panose="020B0604020202020204" pitchFamily="34" charset="0"/>
              </a:rPr>
              <a:t> </a:t>
            </a:r>
            <a:r>
              <a:rPr lang="en-GB" sz="8000" dirty="0" smtClean="0">
                <a:latin typeface="Arial" panose="020B0604020202020204" pitchFamily="34" charset="0"/>
                <a:cs typeface="Arial" panose="020B0604020202020204" pitchFamily="34" charset="0"/>
              </a:rPr>
              <a:t>(CIM, 2017).</a:t>
            </a:r>
          </a:p>
          <a:p>
            <a:pPr marL="109728" indent="0">
              <a:buNone/>
            </a:pPr>
            <a:r>
              <a:rPr lang="en-GB" sz="8000" b="1" dirty="0" smtClean="0">
                <a:latin typeface="Arial" panose="020B0604020202020204" pitchFamily="34" charset="0"/>
                <a:cs typeface="Arial" panose="020B0604020202020204" pitchFamily="34" charset="0"/>
                <a:sym typeface="Wingdings" panose="05000000000000000000" pitchFamily="2" charset="2"/>
              </a:rPr>
              <a:t></a:t>
            </a:r>
            <a:r>
              <a:rPr lang="en-GB" sz="8000" b="1" dirty="0" smtClean="0">
                <a:latin typeface="Arial" panose="020B0604020202020204" pitchFamily="34" charset="0"/>
                <a:cs typeface="Arial" panose="020B0604020202020204" pitchFamily="34" charset="0"/>
              </a:rPr>
              <a:t>over-reliance on </a:t>
            </a:r>
            <a:r>
              <a:rPr lang="en-GB" sz="8000" b="1" dirty="0">
                <a:latin typeface="Arial" panose="020B0604020202020204" pitchFamily="34" charset="0"/>
                <a:cs typeface="Arial" panose="020B0604020202020204" pitchFamily="34" charset="0"/>
              </a:rPr>
              <a:t>data and missing bigger </a:t>
            </a:r>
            <a:r>
              <a:rPr lang="en-GB" sz="8000" b="1" dirty="0" smtClean="0">
                <a:latin typeface="Arial" panose="020B0604020202020204" pitchFamily="34" charset="0"/>
                <a:cs typeface="Arial" panose="020B0604020202020204" pitchFamily="34" charset="0"/>
              </a:rPr>
              <a:t>picture.</a:t>
            </a:r>
          </a:p>
          <a:p>
            <a:endParaRPr lang="en-GB" b="1" dirty="0"/>
          </a:p>
          <a:p>
            <a:endParaRPr lang="en-GB" dirty="0"/>
          </a:p>
        </p:txBody>
      </p:sp>
      <p:sp>
        <p:nvSpPr>
          <p:cNvPr id="3" name="Title 2"/>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More issues and risks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3719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latin typeface="Arial" panose="020B0604020202020204" pitchFamily="34" charset="0"/>
                <a:cs typeface="Arial" panose="020B0604020202020204" pitchFamily="34" charset="0"/>
                <a:sym typeface="Wingdings" panose="05000000000000000000" pitchFamily="2" charset="2"/>
              </a:rPr>
              <a:t>Actively promote and raise the profile of big data within the organisation, to gain a competitive edge.</a:t>
            </a:r>
          </a:p>
          <a:p>
            <a:r>
              <a:rPr lang="en-GB" dirty="0" smtClean="0">
                <a:latin typeface="Arial" panose="020B0604020202020204" pitchFamily="34" charset="0"/>
                <a:cs typeface="Arial" panose="020B0604020202020204" pitchFamily="34" charset="0"/>
                <a:sym typeface="Wingdings" panose="05000000000000000000" pitchFamily="2" charset="2"/>
              </a:rPr>
              <a:t>Invest in both software, training and recruitment to ensure the organisation has the right infrastructure and staff to maximise big data, ensuring the correct skillsets and high data quality.</a:t>
            </a:r>
          </a:p>
          <a:p>
            <a:r>
              <a:rPr lang="en-GB" dirty="0" smtClean="0">
                <a:latin typeface="Arial" panose="020B0604020202020204" pitchFamily="34" charset="0"/>
                <a:cs typeface="Arial" panose="020B0604020202020204" pitchFamily="34" charset="0"/>
                <a:sym typeface="Wingdings" panose="05000000000000000000" pitchFamily="2" charset="2"/>
              </a:rPr>
              <a:t>Train staff on the GDPR issues surrounding the use of big data, particularly in the marketing context.</a:t>
            </a:r>
          </a:p>
          <a:p>
            <a:r>
              <a:rPr lang="en-GB" dirty="0">
                <a:latin typeface="Arial" panose="020B0604020202020204" pitchFamily="34" charset="0"/>
                <a:cs typeface="Arial" panose="020B0604020202020204" pitchFamily="34" charset="0"/>
                <a:sym typeface="Wingdings" panose="05000000000000000000" pitchFamily="2" charset="2"/>
              </a:rPr>
              <a:t>S</a:t>
            </a:r>
            <a:r>
              <a:rPr lang="en-GB" dirty="0" smtClean="0">
                <a:latin typeface="Arial" panose="020B0604020202020204" pitchFamily="34" charset="0"/>
                <a:cs typeface="Arial" panose="020B0604020202020204" pitchFamily="34" charset="0"/>
                <a:sym typeface="Wingdings" panose="05000000000000000000" pitchFamily="2" charset="2"/>
              </a:rPr>
              <a:t>tress as an organisation that while big data is extremely important, it is a tool to guide staff and creativity should not be stifled as a result.</a:t>
            </a:r>
          </a:p>
          <a:p>
            <a:endParaRPr lang="en-GB" dirty="0" smtClean="0">
              <a:sym typeface="Wingdings" panose="05000000000000000000" pitchFamily="2" charset="2"/>
            </a:endParaRPr>
          </a:p>
          <a:p>
            <a:endParaRPr lang="en-GB" dirty="0"/>
          </a:p>
        </p:txBody>
      </p:sp>
      <p:sp>
        <p:nvSpPr>
          <p:cNvPr id="3" name="Title 2"/>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Solutions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0388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latin typeface="Arial" panose="020B0604020202020204" pitchFamily="34" charset="0"/>
                <a:cs typeface="Arial" panose="020B0604020202020204" pitchFamily="34" charset="0"/>
                <a:hlinkClick r:id="rId2"/>
              </a:rPr>
              <a:t>https://</a:t>
            </a:r>
            <a:r>
              <a:rPr lang="en-GB" dirty="0" smtClean="0">
                <a:latin typeface="Arial" panose="020B0604020202020204" pitchFamily="34" charset="0"/>
                <a:cs typeface="Arial" panose="020B0604020202020204" pitchFamily="34" charset="0"/>
                <a:hlinkClick r:id="rId2"/>
              </a:rPr>
              <a:t>bit.ly/2KtS8Gt</a:t>
            </a:r>
            <a:r>
              <a:rPr lang="en-GB" dirty="0" smtClean="0">
                <a:latin typeface="Arial" panose="020B0604020202020204" pitchFamily="34" charset="0"/>
                <a:cs typeface="Arial" panose="020B0604020202020204" pitchFamily="34" charset="0"/>
              </a:rPr>
              <a:t> (Harvard Busines</a:t>
            </a:r>
            <a:r>
              <a:rPr lang="en-GB" dirty="0" smtClean="0">
                <a:latin typeface="Arial" panose="020B0604020202020204" pitchFamily="34" charset="0"/>
                <a:cs typeface="Arial" panose="020B0604020202020204" pitchFamily="34" charset="0"/>
              </a:rPr>
              <a:t>s Review, 2018).</a:t>
            </a:r>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My organisation’s data value index (DVI) was 71/100.</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What is yours?</a:t>
            </a:r>
          </a:p>
          <a:p>
            <a:endParaRPr lang="en-GB" dirty="0"/>
          </a:p>
        </p:txBody>
      </p:sp>
      <p:sp>
        <p:nvSpPr>
          <p:cNvPr id="3" name="Title 2"/>
          <p:cNvSpPr>
            <a:spLocks noGrp="1"/>
          </p:cNvSpPr>
          <p:nvPr>
            <p:ph type="title"/>
          </p:nvPr>
        </p:nvSpPr>
        <p:spPr>
          <a:xfrm>
            <a:off x="609600" y="522288"/>
            <a:ext cx="10972800" cy="1143000"/>
          </a:xfrm>
        </p:spPr>
        <p:txBody>
          <a:bodyPr>
            <a:normAutofit fontScale="90000"/>
          </a:bodyPr>
          <a:lstStyle/>
          <a:p>
            <a:r>
              <a:rPr lang="en-GB" dirty="0" smtClean="0">
                <a:effectLst/>
                <a:latin typeface="Arial" panose="020B0604020202020204" pitchFamily="34" charset="0"/>
                <a:cs typeface="Arial" panose="020B0604020202020204" pitchFamily="34" charset="0"/>
              </a:rPr>
              <a:t>How data-driven is your company?</a:t>
            </a:r>
            <a:r>
              <a:rPr lang="en-GB" b="0" dirty="0">
                <a:effectLst/>
                <a:latin typeface="Arial" panose="020B0604020202020204" pitchFamily="34" charset="0"/>
                <a:cs typeface="Arial" panose="020B0604020202020204" pitchFamily="34" charset="0"/>
              </a:rPr>
              <a:t/>
            </a:r>
            <a:br>
              <a:rPr lang="en-GB" b="0" dirty="0">
                <a:effectLst/>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84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62641" y="1915064"/>
            <a:ext cx="10363200" cy="1080703"/>
          </a:xfrm>
        </p:spPr>
        <p:txBody>
          <a:bodyPr/>
          <a:lstStyle/>
          <a:p>
            <a:pPr algn="ctr"/>
            <a:r>
              <a:rPr lang="en-GB" dirty="0" smtClean="0">
                <a:latin typeface="Arial" panose="020B0604020202020204" pitchFamily="34" charset="0"/>
                <a:cs typeface="Arial" panose="020B0604020202020204" pitchFamily="34" charset="0"/>
              </a:rPr>
              <a:t>Thanks for your attention.</a:t>
            </a:r>
            <a:endParaRPr lang="en-GB" dirty="0">
              <a:latin typeface="Arial" panose="020B0604020202020204" pitchFamily="34" charset="0"/>
              <a:cs typeface="Arial" panose="020B0604020202020204" pitchFamily="34" charset="0"/>
            </a:endParaRPr>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15354127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109728" indent="0">
              <a:buNone/>
            </a:pPr>
            <a:r>
              <a:rPr lang="en-GB" dirty="0" smtClean="0">
                <a:latin typeface="Arial" panose="020B0604020202020204" pitchFamily="34" charset="0"/>
                <a:cs typeface="Arial" panose="020B0604020202020204" pitchFamily="34" charset="0"/>
              </a:rPr>
              <a:t>CIM</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The challenge to data </a:t>
            </a:r>
            <a:r>
              <a:rPr lang="en-GB" dirty="0" smtClean="0">
                <a:latin typeface="Arial" panose="020B0604020202020204" pitchFamily="34" charset="0"/>
                <a:cs typeface="Arial" panose="020B0604020202020204" pitchFamily="34" charset="0"/>
              </a:rPr>
              <a:t>analytics’ April 2017.</a:t>
            </a:r>
          </a:p>
          <a:p>
            <a:pPr marL="109728" indent="0">
              <a:buNone/>
            </a:pPr>
            <a:r>
              <a:rPr lang="en-GB" dirty="0">
                <a:latin typeface="Arial" panose="020B0604020202020204" pitchFamily="34" charset="0"/>
                <a:cs typeface="Arial" panose="020B0604020202020204" pitchFamily="34" charset="0"/>
                <a:hlinkClick r:id="rId2"/>
              </a:rPr>
              <a:t>https://exchange.cim.co.uk/editorial/the-challenge-to-data-analytics</a:t>
            </a:r>
            <a:r>
              <a:rPr lang="en-GB" dirty="0" smtClean="0">
                <a:latin typeface="Arial" panose="020B0604020202020204" pitchFamily="34" charset="0"/>
                <a:cs typeface="Arial" panose="020B0604020202020204" pitchFamily="34" charset="0"/>
                <a:hlinkClick r:id="rId2"/>
              </a:rPr>
              <a:t>/</a:t>
            </a:r>
            <a:r>
              <a:rPr lang="en-GB" dirty="0" smtClean="0">
                <a:latin typeface="Arial" panose="020B0604020202020204" pitchFamily="34" charset="0"/>
                <a:cs typeface="Arial" panose="020B0604020202020204" pitchFamily="34" charset="0"/>
              </a:rPr>
              <a:t>       [Accessed: 30</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June 2018].</a:t>
            </a:r>
          </a:p>
          <a:p>
            <a:pPr marL="109728" indent="0">
              <a:buNone/>
            </a:pPr>
            <a:endParaRPr lang="en-GB" dirty="0" smtClean="0">
              <a:latin typeface="Arial" panose="020B0604020202020204" pitchFamily="34" charset="0"/>
              <a:cs typeface="Arial" panose="020B0604020202020204" pitchFamily="34" charset="0"/>
            </a:endParaRPr>
          </a:p>
          <a:p>
            <a:pPr marL="109728" indent="0">
              <a:buNone/>
            </a:pPr>
            <a:r>
              <a:rPr lang="en-GB" dirty="0">
                <a:latin typeface="Arial" panose="020B0604020202020204" pitchFamily="34" charset="0"/>
                <a:cs typeface="Arial" panose="020B0604020202020204" pitchFamily="34" charset="0"/>
              </a:rPr>
              <a:t>Harvard Business Review ‘How Data-Driven Is Your Company? Calculate Your Data Value Index (DVI</a:t>
            </a:r>
            <a:r>
              <a:rPr lang="en-GB" dirty="0" smtClean="0">
                <a:latin typeface="Arial" panose="020B0604020202020204" pitchFamily="34" charset="0"/>
                <a:cs typeface="Arial" panose="020B0604020202020204" pitchFamily="34" charset="0"/>
              </a:rPr>
              <a:t>)’ (sponsored content from Cloudera) June 2018</a:t>
            </a:r>
          </a:p>
          <a:p>
            <a:pPr marL="109728" indent="0">
              <a:buNone/>
            </a:pPr>
            <a:r>
              <a:rPr lang="en-GB" dirty="0">
                <a:latin typeface="Arial" panose="020B0604020202020204" pitchFamily="34" charset="0"/>
                <a:cs typeface="Arial" panose="020B0604020202020204" pitchFamily="34" charset="0"/>
                <a:hlinkClick r:id="rId3"/>
              </a:rPr>
              <a:t>https://</a:t>
            </a:r>
            <a:r>
              <a:rPr lang="en-GB" dirty="0" smtClean="0">
                <a:latin typeface="Arial" panose="020B0604020202020204" pitchFamily="34" charset="0"/>
                <a:cs typeface="Arial" panose="020B0604020202020204" pitchFamily="34" charset="0"/>
                <a:hlinkClick r:id="rId3"/>
              </a:rPr>
              <a:t>hbr.org/sponsored/2018/06/how-data-driven-is-your-company-calculate-your-data-value-index-dvi?utm_source=twitter&amp;utm_medium=social&amp;utm_campaign=hbr</a:t>
            </a:r>
            <a:r>
              <a:rPr lang="en-GB" dirty="0" smtClean="0">
                <a:latin typeface="Arial" panose="020B0604020202020204" pitchFamily="34" charset="0"/>
                <a:cs typeface="Arial" panose="020B0604020202020204" pitchFamily="34" charset="0"/>
              </a:rPr>
              <a:t>          [Accessed: 30</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June 2018].</a:t>
            </a:r>
          </a:p>
          <a:p>
            <a:pPr marL="109728" indent="0">
              <a:buNone/>
            </a:pPr>
            <a:endParaRPr lang="en-GB" dirty="0" smtClean="0">
              <a:latin typeface="Arial" panose="020B0604020202020204" pitchFamily="34" charset="0"/>
              <a:cs typeface="Arial" panose="020B0604020202020204" pitchFamily="34" charset="0"/>
            </a:endParaRPr>
          </a:p>
          <a:p>
            <a:pPr marL="109728" indent="0">
              <a:buNone/>
            </a:pPr>
            <a:r>
              <a:rPr lang="en-GB" dirty="0" smtClean="0">
                <a:latin typeface="Arial" panose="020B0604020202020204" pitchFamily="34" charset="0"/>
                <a:cs typeface="Arial" panose="020B0604020202020204" pitchFamily="34" charset="0"/>
              </a:rPr>
              <a:t>SAS UK ‘Big Data, Bigger Marketing’</a:t>
            </a:r>
          </a:p>
          <a:p>
            <a:pPr marL="109728" indent="0">
              <a:buNone/>
            </a:pPr>
            <a:r>
              <a:rPr lang="en-GB" dirty="0">
                <a:latin typeface="Arial" panose="020B0604020202020204" pitchFamily="34" charset="0"/>
                <a:cs typeface="Arial" panose="020B0604020202020204" pitchFamily="34" charset="0"/>
                <a:hlinkClick r:id="rId4"/>
              </a:rPr>
              <a:t>https://</a:t>
            </a:r>
            <a:r>
              <a:rPr lang="en-GB" dirty="0" smtClean="0">
                <a:latin typeface="Arial" panose="020B0604020202020204" pitchFamily="34" charset="0"/>
                <a:cs typeface="Arial" panose="020B0604020202020204" pitchFamily="34" charset="0"/>
                <a:hlinkClick r:id="rId4"/>
              </a:rPr>
              <a:t>www.sas.com/en_gb/insights/big-data/big-data-marketing.html</a:t>
            </a:r>
            <a:r>
              <a:rPr lang="en-GB" dirty="0" smtClean="0">
                <a:latin typeface="Arial" panose="020B0604020202020204" pitchFamily="34" charset="0"/>
                <a:cs typeface="Arial" panose="020B0604020202020204" pitchFamily="34" charset="0"/>
              </a:rPr>
              <a:t>     [Accessed: 30</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June 2018].</a:t>
            </a:r>
          </a:p>
          <a:p>
            <a:pPr marL="109728" indent="0">
              <a:buNone/>
            </a:pPr>
            <a:endParaRPr lang="en-GB" dirty="0">
              <a:latin typeface="Arial" panose="020B0604020202020204" pitchFamily="34" charset="0"/>
              <a:cs typeface="Arial" panose="020B0604020202020204" pitchFamily="34" charset="0"/>
            </a:endParaRPr>
          </a:p>
          <a:p>
            <a:pPr marL="109728" indent="0">
              <a:buNone/>
            </a:pPr>
            <a:endParaRPr lang="en-GB" dirty="0">
              <a:latin typeface="Arial" panose="020B0604020202020204" pitchFamily="34" charset="0"/>
              <a:cs typeface="Arial" panose="020B0604020202020204" pitchFamily="34" charset="0"/>
            </a:endParaRPr>
          </a:p>
          <a:p>
            <a:pPr marL="109728" indent="0">
              <a:buNone/>
            </a:pPr>
            <a:endParaRPr lang="en-GB" dirty="0">
              <a:latin typeface="Arial" panose="020B0604020202020204" pitchFamily="34" charset="0"/>
              <a:cs typeface="Arial" panose="020B0604020202020204" pitchFamily="34" charset="0"/>
            </a:endParaRPr>
          </a:p>
        </p:txBody>
      </p:sp>
      <p:sp>
        <p:nvSpPr>
          <p:cNvPr id="3" name="Title 2"/>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69386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2794</TotalTime>
  <Words>657</Words>
  <Application>Microsoft Office PowerPoint</Application>
  <PresentationFormat>Custom</PresentationFormat>
  <Paragraphs>64</Paragraphs>
  <Slides>10</Slides>
  <Notes>6</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Concourse</vt:lpstr>
      <vt:lpstr>Jordan Evans Student Number: 1705691 Marketing Management: SBMA7102D</vt:lpstr>
      <vt:lpstr>What is it?</vt:lpstr>
      <vt:lpstr>The benefits</vt:lpstr>
      <vt:lpstr>In my organisation</vt:lpstr>
      <vt:lpstr>Issues and risks</vt:lpstr>
      <vt:lpstr>More issues and risks</vt:lpstr>
      <vt:lpstr>Solutions</vt:lpstr>
      <vt:lpstr>How data-driven is your company? </vt:lpstr>
      <vt:lpstr>Thanks for your attention.</vt:lpstr>
      <vt:lpstr>References</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Jordan Evans</dc:title>
  <dc:creator>Evans, Jordan</dc:creator>
  <cp:lastModifiedBy>jordan</cp:lastModifiedBy>
  <cp:revision>69</cp:revision>
  <dcterms:created xsi:type="dcterms:W3CDTF">2017-03-24T12:26:50Z</dcterms:created>
  <dcterms:modified xsi:type="dcterms:W3CDTF">2018-07-01T16:41:40Z</dcterms:modified>
</cp:coreProperties>
</file>