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handoutMasterIdLst>
    <p:handoutMasterId r:id="rId27"/>
  </p:handoutMasterIdLst>
  <p:sldIdLst>
    <p:sldId id="256" r:id="rId3"/>
    <p:sldId id="259" r:id="rId5"/>
    <p:sldId id="260" r:id="rId6"/>
    <p:sldId id="273" r:id="rId7"/>
    <p:sldId id="302" r:id="rId8"/>
    <p:sldId id="293" r:id="rId9"/>
    <p:sldId id="294" r:id="rId10"/>
    <p:sldId id="265" r:id="rId11"/>
    <p:sldId id="291" r:id="rId12"/>
    <p:sldId id="289" r:id="rId13"/>
    <p:sldId id="269" r:id="rId14"/>
    <p:sldId id="296" r:id="rId15"/>
    <p:sldId id="290" r:id="rId16"/>
    <p:sldId id="277" r:id="rId17"/>
    <p:sldId id="295" r:id="rId18"/>
    <p:sldId id="276" r:id="rId19"/>
    <p:sldId id="292" r:id="rId20"/>
    <p:sldId id="272" r:id="rId21"/>
    <p:sldId id="297" r:id="rId22"/>
    <p:sldId id="298" r:id="rId23"/>
    <p:sldId id="299" r:id="rId24"/>
    <p:sldId id="300" r:id="rId25"/>
    <p:sldId id="301" r:id="rId26"/>
  </p:sldIdLst>
  <p:sldSz cx="9144000" cy="5143500" type="screen16x9"/>
  <p:notesSz cx="6858000" cy="9144000"/>
  <p:embeddedFontLst>
    <p:embeddedFont>
      <p:font typeface="Calibri" panose="020F0502020204030204"/>
      <p:regular r:id="rId31"/>
    </p:embeddedFont>
  </p:embeddedFontLst>
  <p:defaultTextStyle>
    <a:defPPr>
      <a:defRPr lang="zh-CN"/>
    </a:defPPr>
    <a:lvl1pPr marL="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10" userDrawn="1">
          <p15:clr>
            <a:srgbClr val="A4A3A4"/>
          </p15:clr>
        </p15:guide>
        <p15:guide id="2" orient="horz" pos="1816" userDrawn="1">
          <p15:clr>
            <a:srgbClr val="A4A3A4"/>
          </p15:clr>
        </p15:guide>
        <p15:guide id="3" pos="311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4966"/>
    <a:srgbClr val="E2E9EE"/>
    <a:srgbClr val="0D0B0C"/>
    <a:srgbClr val="3C434E"/>
    <a:srgbClr val="646F81"/>
    <a:srgbClr val="414956"/>
    <a:srgbClr val="3C444E"/>
    <a:srgbClr val="414954"/>
    <a:srgbClr val="5B9BD5"/>
    <a:srgbClr val="2323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>
        <p:scale>
          <a:sx n="78" d="100"/>
          <a:sy n="78" d="100"/>
        </p:scale>
        <p:origin x="2556" y="1266"/>
      </p:cViewPr>
      <p:guideLst>
        <p:guide orient="horz" pos="2210"/>
        <p:guide orient="horz" pos="1816"/>
        <p:guide pos="311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-3888" y="-72"/>
      </p:cViewPr>
      <p:guideLst>
        <p:guide orient="horz" pos="3102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1" Type="http://schemas.openxmlformats.org/officeDocument/2006/relationships/font" Target="fonts/font1.fntdata"/><Relationship Id="rId30" Type="http://schemas.openxmlformats.org/officeDocument/2006/relationships/tableStyles" Target="tableStyles.xml"/><Relationship Id="rId3" Type="http://schemas.openxmlformats.org/officeDocument/2006/relationships/slide" Target="slides/slide1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handoutMaster" Target="handoutMasters/handoutMaster1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90204" pitchFamily="34" charset="0"/>
                <a:ea typeface="Arial" panose="020B060402020209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90204" pitchFamily="34" charset="0"/>
                <a:ea typeface="Arial" panose="020B0604020202090204" pitchFamily="34" charset="0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90204" pitchFamily="34" charset="0"/>
                <a:ea typeface="Arial" panose="020B060402020209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90204" pitchFamily="34" charset="0"/>
                <a:ea typeface="Arial" panose="020B0604020202090204" pitchFamily="34" charset="0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Arial" panose="020B0604020202090204" pitchFamily="34" charset="0"/>
        <a:ea typeface="Arial" panose="020B0604020202090204" pitchFamily="34" charset="0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Arial" panose="020B0604020202090204" pitchFamily="34" charset="0"/>
        <a:ea typeface="Arial" panose="020B0604020202090204" pitchFamily="34" charset="0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Arial" panose="020B0604020202090204" pitchFamily="34" charset="0"/>
        <a:ea typeface="Arial" panose="020B0604020202090204" pitchFamily="34" charset="0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Arial" panose="020B0604020202090204" pitchFamily="34" charset="0"/>
        <a:ea typeface="Arial" panose="020B0604020202090204" pitchFamily="34" charset="0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Arial" panose="020B0604020202090204" pitchFamily="34" charset="0"/>
        <a:ea typeface="Arial" panose="020B0604020202090204" pitchFamily="34" charset="0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dirty="0" smtClean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4209510" y="260679"/>
            <a:ext cx="724981" cy="1954"/>
            <a:chOff x="4224656" y="261657"/>
            <a:chExt cx="724981" cy="1954"/>
          </a:xfrm>
        </p:grpSpPr>
        <p:cxnSp>
          <p:nvCxnSpPr>
            <p:cNvPr id="4" name="直接连接符 3"/>
            <p:cNvCxnSpPr/>
            <p:nvPr/>
          </p:nvCxnSpPr>
          <p:spPr>
            <a:xfrm flipH="1">
              <a:off x="4224656" y="262635"/>
              <a:ext cx="136028" cy="97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 flipH="1">
              <a:off x="4790303" y="261657"/>
              <a:ext cx="159334" cy="195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-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0" y="1333829"/>
            <a:ext cx="3655181" cy="617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400"/>
            </a:lvl4pPr>
            <a:lvl5pPr marL="1371600" indent="0">
              <a:buNone/>
              <a:defRPr sz="1400"/>
            </a:lvl5pPr>
            <a:lvl6pPr marL="1714500" indent="0">
              <a:buNone/>
              <a:defRPr sz="1400"/>
            </a:lvl6pPr>
            <a:lvl7pPr marL="2057400" indent="0">
              <a:buNone/>
              <a:defRPr sz="1400"/>
            </a:lvl7pPr>
            <a:lvl8pPr marL="2400300" indent="0">
              <a:buNone/>
              <a:defRPr sz="1400"/>
            </a:lvl8pPr>
            <a:lvl9pPr marL="27432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0" y="1999034"/>
            <a:ext cx="3655181" cy="26432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333829"/>
            <a:ext cx="3673182" cy="617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400"/>
            </a:lvl4pPr>
            <a:lvl5pPr marL="1371600" indent="0">
              <a:buNone/>
              <a:defRPr sz="1400"/>
            </a:lvl5pPr>
            <a:lvl6pPr marL="1714500" indent="0">
              <a:buNone/>
              <a:defRPr sz="1400"/>
            </a:lvl6pPr>
            <a:lvl7pPr marL="2057400" indent="0">
              <a:buNone/>
              <a:defRPr sz="1400"/>
            </a:lvl7pPr>
            <a:lvl8pPr marL="2400300" indent="0">
              <a:buNone/>
              <a:defRPr sz="1400"/>
            </a:lvl8pPr>
            <a:lvl9pPr marL="27432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1999034"/>
            <a:ext cx="3673182" cy="26432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3124012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342901"/>
            <a:ext cx="4629150" cy="4052888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3124012" cy="2858691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400"/>
            </a:lvl2pPr>
            <a:lvl3pPr marL="685800" indent="0">
              <a:buNone/>
              <a:defRPr sz="1200"/>
            </a:lvl3pPr>
            <a:lvl4pPr marL="1028700" indent="0">
              <a:buNone/>
              <a:defRPr sz="1100"/>
            </a:lvl4pPr>
            <a:lvl5pPr marL="1371600" indent="0">
              <a:buNone/>
              <a:defRPr sz="1100"/>
            </a:lvl5pPr>
            <a:lvl6pPr marL="1714500" indent="0">
              <a:buNone/>
              <a:defRPr sz="1100"/>
            </a:lvl6pPr>
            <a:lvl7pPr marL="2057400" indent="0">
              <a:buNone/>
              <a:defRPr sz="1100"/>
            </a:lvl7pPr>
            <a:lvl8pPr marL="2400300" indent="0">
              <a:buNone/>
              <a:defRPr sz="1100"/>
            </a:lvl8pPr>
            <a:lvl9pPr marL="2743200" indent="0">
              <a:buNone/>
              <a:defRPr sz="11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ver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28650" y="273844"/>
            <a:ext cx="7886700" cy="435887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9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ea typeface="Arial" panose="020B0604020202090204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ea typeface="Arial" panose="020B060402020209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ea typeface="Arial" panose="020B0604020202090204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2382570" y="0"/>
            <a:ext cx="4378861" cy="5143500"/>
          </a:xfrm>
          <a:prstGeom prst="rect">
            <a:avLst/>
          </a:prstGeom>
          <a:solidFill>
            <a:srgbClr val="3A49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/>
        </p:nvSpPr>
        <p:spPr>
          <a:xfrm>
            <a:off x="537210" y="457200"/>
            <a:ext cx="8069580" cy="42291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762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5"/>
          <p:cNvSpPr>
            <a:spLocks noEditPoints="1"/>
          </p:cNvSpPr>
          <p:nvPr userDrawn="1"/>
        </p:nvSpPr>
        <p:spPr bwMode="auto">
          <a:xfrm>
            <a:off x="4459439" y="2200604"/>
            <a:ext cx="3926048" cy="2281838"/>
          </a:xfrm>
          <a:custGeom>
            <a:avLst/>
            <a:gdLst>
              <a:gd name="T0" fmla="*/ 135 w 139"/>
              <a:gd name="T1" fmla="*/ 61 h 81"/>
              <a:gd name="T2" fmla="*/ 131 w 139"/>
              <a:gd name="T3" fmla="*/ 56 h 81"/>
              <a:gd name="T4" fmla="*/ 131 w 139"/>
              <a:gd name="T5" fmla="*/ 27 h 81"/>
              <a:gd name="T6" fmla="*/ 139 w 139"/>
              <a:gd name="T7" fmla="*/ 24 h 81"/>
              <a:gd name="T8" fmla="*/ 70 w 139"/>
              <a:gd name="T9" fmla="*/ 0 h 81"/>
              <a:gd name="T10" fmla="*/ 0 w 139"/>
              <a:gd name="T11" fmla="*/ 24 h 81"/>
              <a:gd name="T12" fmla="*/ 70 w 139"/>
              <a:gd name="T13" fmla="*/ 48 h 81"/>
              <a:gd name="T14" fmla="*/ 127 w 139"/>
              <a:gd name="T15" fmla="*/ 28 h 81"/>
              <a:gd name="T16" fmla="*/ 127 w 139"/>
              <a:gd name="T17" fmla="*/ 56 h 81"/>
              <a:gd name="T18" fmla="*/ 123 w 139"/>
              <a:gd name="T19" fmla="*/ 61 h 81"/>
              <a:gd name="T20" fmla="*/ 126 w 139"/>
              <a:gd name="T21" fmla="*/ 64 h 81"/>
              <a:gd name="T22" fmla="*/ 123 w 139"/>
              <a:gd name="T23" fmla="*/ 81 h 81"/>
              <a:gd name="T24" fmla="*/ 135 w 139"/>
              <a:gd name="T25" fmla="*/ 81 h 81"/>
              <a:gd name="T26" fmla="*/ 132 w 139"/>
              <a:gd name="T27" fmla="*/ 64 h 81"/>
              <a:gd name="T28" fmla="*/ 135 w 139"/>
              <a:gd name="T29" fmla="*/ 61 h 81"/>
              <a:gd name="T30" fmla="*/ 28 w 139"/>
              <a:gd name="T31" fmla="*/ 42 h 81"/>
              <a:gd name="T32" fmla="*/ 28 w 139"/>
              <a:gd name="T33" fmla="*/ 69 h 81"/>
              <a:gd name="T34" fmla="*/ 70 w 139"/>
              <a:gd name="T35" fmla="*/ 81 h 81"/>
              <a:gd name="T36" fmla="*/ 111 w 139"/>
              <a:gd name="T37" fmla="*/ 69 h 81"/>
              <a:gd name="T38" fmla="*/ 111 w 139"/>
              <a:gd name="T39" fmla="*/ 42 h 81"/>
              <a:gd name="T40" fmla="*/ 70 w 139"/>
              <a:gd name="T41" fmla="*/ 56 h 81"/>
              <a:gd name="T42" fmla="*/ 28 w 139"/>
              <a:gd name="T43" fmla="*/ 42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39" h="81">
                <a:moveTo>
                  <a:pt x="135" y="61"/>
                </a:moveTo>
                <a:cubicBezTo>
                  <a:pt x="135" y="58"/>
                  <a:pt x="134" y="56"/>
                  <a:pt x="131" y="56"/>
                </a:cubicBezTo>
                <a:cubicBezTo>
                  <a:pt x="131" y="27"/>
                  <a:pt x="131" y="27"/>
                  <a:pt x="131" y="27"/>
                </a:cubicBezTo>
                <a:cubicBezTo>
                  <a:pt x="139" y="24"/>
                  <a:pt x="139" y="24"/>
                  <a:pt x="139" y="24"/>
                </a:cubicBezTo>
                <a:cubicBezTo>
                  <a:pt x="70" y="0"/>
                  <a:pt x="70" y="0"/>
                  <a:pt x="70" y="0"/>
                </a:cubicBezTo>
                <a:cubicBezTo>
                  <a:pt x="0" y="24"/>
                  <a:pt x="0" y="24"/>
                  <a:pt x="0" y="24"/>
                </a:cubicBezTo>
                <a:cubicBezTo>
                  <a:pt x="70" y="48"/>
                  <a:pt x="70" y="48"/>
                  <a:pt x="70" y="48"/>
                </a:cubicBezTo>
                <a:cubicBezTo>
                  <a:pt x="127" y="28"/>
                  <a:pt x="127" y="28"/>
                  <a:pt x="127" y="28"/>
                </a:cubicBezTo>
                <a:cubicBezTo>
                  <a:pt x="127" y="56"/>
                  <a:pt x="127" y="56"/>
                  <a:pt x="127" y="56"/>
                </a:cubicBezTo>
                <a:cubicBezTo>
                  <a:pt x="125" y="56"/>
                  <a:pt x="123" y="58"/>
                  <a:pt x="123" y="61"/>
                </a:cubicBezTo>
                <a:cubicBezTo>
                  <a:pt x="123" y="63"/>
                  <a:pt x="125" y="64"/>
                  <a:pt x="126" y="64"/>
                </a:cubicBezTo>
                <a:cubicBezTo>
                  <a:pt x="123" y="81"/>
                  <a:pt x="123" y="81"/>
                  <a:pt x="123" y="81"/>
                </a:cubicBezTo>
                <a:cubicBezTo>
                  <a:pt x="135" y="81"/>
                  <a:pt x="135" y="81"/>
                  <a:pt x="135" y="81"/>
                </a:cubicBezTo>
                <a:cubicBezTo>
                  <a:pt x="132" y="64"/>
                  <a:pt x="132" y="64"/>
                  <a:pt x="132" y="64"/>
                </a:cubicBezTo>
                <a:cubicBezTo>
                  <a:pt x="134" y="64"/>
                  <a:pt x="135" y="63"/>
                  <a:pt x="135" y="61"/>
                </a:cubicBezTo>
                <a:close/>
                <a:moveTo>
                  <a:pt x="28" y="42"/>
                </a:moveTo>
                <a:cubicBezTo>
                  <a:pt x="28" y="69"/>
                  <a:pt x="28" y="69"/>
                  <a:pt x="28" y="69"/>
                </a:cubicBezTo>
                <a:cubicBezTo>
                  <a:pt x="28" y="76"/>
                  <a:pt x="47" y="81"/>
                  <a:pt x="70" y="81"/>
                </a:cubicBezTo>
                <a:cubicBezTo>
                  <a:pt x="92" y="81"/>
                  <a:pt x="111" y="76"/>
                  <a:pt x="111" y="69"/>
                </a:cubicBezTo>
                <a:cubicBezTo>
                  <a:pt x="111" y="42"/>
                  <a:pt x="111" y="42"/>
                  <a:pt x="111" y="42"/>
                </a:cubicBezTo>
                <a:cubicBezTo>
                  <a:pt x="70" y="56"/>
                  <a:pt x="70" y="56"/>
                  <a:pt x="70" y="56"/>
                </a:cubicBezTo>
                <a:lnTo>
                  <a:pt x="28" y="42"/>
                </a:lnTo>
                <a:close/>
              </a:path>
            </a:pathLst>
          </a:custGeom>
          <a:noFill/>
          <a:ln>
            <a:solidFill>
              <a:srgbClr val="E2E9EE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38" tIns="45719" rIns="91438" bIns="45719"/>
          <a:lstStyle/>
          <a:p>
            <a:pPr>
              <a:defRPr/>
            </a:pPr>
            <a:endParaRPr lang="en-US">
              <a:cs typeface="+mn-ea"/>
              <a:sym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Arial" panose="020B0604020202090204" pitchFamily="34" charset="0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90204" pitchFamily="34" charset="0"/>
        <a:buChar char="•"/>
        <a:defRPr sz="2100" kern="1200">
          <a:solidFill>
            <a:schemeClr val="tx1"/>
          </a:solidFill>
          <a:latin typeface="+mn-lt"/>
          <a:ea typeface="Arial" panose="020B0604020202090204" pitchFamily="34" charset="0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Arial" panose="020B0604020202090204" pitchFamily="34" charset="0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500" kern="1200">
          <a:solidFill>
            <a:schemeClr val="tx1"/>
          </a:solidFill>
          <a:latin typeface="+mn-lt"/>
          <a:ea typeface="Arial" panose="020B0604020202090204" pitchFamily="34" charset="0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Arial" panose="020B0604020202090204" pitchFamily="34" charset="0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Arial" panose="020B0604020202090204" pitchFamily="34" charset="0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9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bbs.portal.gov.bd/sites/default/files/files/bbs.portal.gov.bd/page/b343a8b4_956b_45ca_872f_4cf9b2f1a6e0/2024-01-31-15-51-b53c55dd692233ae401ba013060b9cbb.pdf.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://dspace.uiu.ac.bd/handle/52243/1009.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9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/>
          <p:cNvSpPr txBox="1"/>
          <p:nvPr/>
        </p:nvSpPr>
        <p:spPr>
          <a:xfrm>
            <a:off x="2695380" y="3405998"/>
            <a:ext cx="3871399" cy="291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1300" dirty="0" smtClean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                           </a:t>
            </a:r>
            <a:r>
              <a:rPr lang="en-US" altLang="zh-CN" sz="1300" dirty="0" smtClean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Student ID: 2429342</a:t>
            </a:r>
            <a:endParaRPr lang="en-US" altLang="zh-CN" sz="1300" dirty="0" smtClean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321685" y="3100070"/>
            <a:ext cx="2870835" cy="291465"/>
          </a:xfrm>
          <a:prstGeom prst="roundRect">
            <a:avLst>
              <a:gd name="adj" fmla="val 50000"/>
            </a:avLst>
          </a:prstGeom>
          <a:solidFill>
            <a:srgbClr val="3A4966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3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Mahbuba Sakia Najmee</a:t>
            </a:r>
            <a:endParaRPr lang="en-US" altLang="zh-CN" sz="13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586230" y="1379855"/>
            <a:ext cx="5972175" cy="1602105"/>
          </a:xfrm>
          <a:prstGeom prst="rect">
            <a:avLst/>
          </a:prstGeom>
          <a:noFill/>
        </p:spPr>
        <p:txBody>
          <a:bodyPr wrap="square" lIns="91413" tIns="45706" rIns="91413" bIns="45706" rtlCol="0">
            <a:noAutofit/>
          </a:bodyPr>
          <a:lstStyle/>
          <a:p>
            <a:pPr algn="ctr"/>
            <a:r>
              <a:rPr lang="en-US" sz="240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Exploring the challenges to Business Process Outsourcing (BPO) growth in Bangladesh through institutional, educational, and economic lenses.</a:t>
            </a:r>
            <a:endParaRPr lang="en-US" sz="2400" b="1" dirty="0">
              <a:solidFill>
                <a:srgbClr val="272525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algn="ctr"/>
            <a:endParaRPr lang="zh-CN" altLang="en-US" sz="2400" cap="all" dirty="0" smtClean="0">
              <a:solidFill>
                <a:srgbClr val="3A4966"/>
              </a:solidFill>
              <a:uFillTx/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</a:endParaRPr>
          </a:p>
        </p:txBody>
      </p:sp>
      <p:sp>
        <p:nvSpPr>
          <p:cNvPr id="11" name="文本框 45"/>
          <p:cNvSpPr txBox="1"/>
          <p:nvPr/>
        </p:nvSpPr>
        <p:spPr>
          <a:xfrm>
            <a:off x="2951457" y="3988994"/>
            <a:ext cx="32410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1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Talents come from diligence, </a:t>
            </a:r>
            <a:r>
              <a:rPr lang="en-US" altLang="zh-CN" sz="1100" dirty="0" smtClean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and </a:t>
            </a:r>
            <a:r>
              <a:rPr lang="en-US" altLang="zh-CN" sz="11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knowledge is gained by </a:t>
            </a:r>
            <a:r>
              <a:rPr lang="en-US" altLang="zh-CN" sz="1100" dirty="0" smtClean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accumulation.</a:t>
            </a:r>
            <a:endParaRPr lang="en-US" altLang="zh-CN" sz="1100" b="1" spc="600" dirty="0" smtClean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cs typeface="Arial" panose="020B0604020202090204" pitchFamily="34" charset="0"/>
              <a:sym typeface="Arial" panose="020B060402020209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955" y="467360"/>
            <a:ext cx="3006090" cy="8235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9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1653581" y="2195557"/>
            <a:ext cx="33362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Background </a:t>
            </a:r>
            <a:endParaRPr lang="zh-CN" altLang="en-US" sz="2000" dirty="0" smtClean="0">
              <a:solidFill>
                <a:srgbClr val="3A4966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1247401" y="2194462"/>
            <a:ext cx="413738" cy="413738"/>
          </a:xfrm>
          <a:prstGeom prst="ellipse">
            <a:avLst/>
          </a:prstGeom>
          <a:solidFill>
            <a:srgbClr val="3A4966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6" name="文本框 17"/>
          <p:cNvSpPr txBox="1"/>
          <p:nvPr/>
        </p:nvSpPr>
        <p:spPr>
          <a:xfrm>
            <a:off x="1183221" y="2201275"/>
            <a:ext cx="549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01</a:t>
            </a:r>
            <a:endParaRPr lang="en-US" altLang="zh-CN" sz="20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37" name="椭圆 36"/>
          <p:cNvSpPr/>
          <p:nvPr/>
        </p:nvSpPr>
        <p:spPr>
          <a:xfrm>
            <a:off x="1236384" y="3076336"/>
            <a:ext cx="413738" cy="413240"/>
          </a:xfrm>
          <a:prstGeom prst="ellipse">
            <a:avLst/>
          </a:prstGeom>
          <a:solidFill>
            <a:srgbClr val="3A4966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200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38" name="文本框 17"/>
          <p:cNvSpPr txBox="1"/>
          <p:nvPr/>
        </p:nvSpPr>
        <p:spPr>
          <a:xfrm>
            <a:off x="1172426" y="3081891"/>
            <a:ext cx="549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20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03</a:t>
            </a:r>
            <a:endParaRPr lang="en-US" altLang="zh-CN" sz="2000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41" name="文本框 10"/>
          <p:cNvSpPr txBox="1"/>
          <p:nvPr/>
        </p:nvSpPr>
        <p:spPr>
          <a:xfrm>
            <a:off x="1653581" y="3066777"/>
            <a:ext cx="331914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Research </a:t>
            </a:r>
            <a:r>
              <a:rPr lang="en-US" altLang="zh-CN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Methodology</a:t>
            </a:r>
            <a:r>
              <a:rPr lang="zh-CN" altLang="en-US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 </a:t>
            </a:r>
            <a:endParaRPr lang="zh-CN" altLang="en-US" sz="2000" dirty="0" smtClean="0">
              <a:solidFill>
                <a:srgbClr val="3A4966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36" name="文本框 10"/>
          <p:cNvSpPr txBox="1"/>
          <p:nvPr/>
        </p:nvSpPr>
        <p:spPr>
          <a:xfrm>
            <a:off x="5391512" y="2169561"/>
            <a:ext cx="30613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Literature Review </a:t>
            </a:r>
            <a:endParaRPr lang="en-US" altLang="zh-CN" sz="2000" dirty="0" smtClean="0">
              <a:solidFill>
                <a:srgbClr val="3A4966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4985332" y="2174040"/>
            <a:ext cx="413738" cy="413240"/>
          </a:xfrm>
          <a:prstGeom prst="ellipse">
            <a:avLst/>
          </a:prstGeom>
          <a:solidFill>
            <a:srgbClr val="3A4966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 sz="200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43" name="文本框 17"/>
          <p:cNvSpPr txBox="1"/>
          <p:nvPr/>
        </p:nvSpPr>
        <p:spPr>
          <a:xfrm>
            <a:off x="4910357" y="2180257"/>
            <a:ext cx="549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20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02</a:t>
            </a:r>
            <a:endParaRPr lang="en-US" altLang="zh-CN" sz="2000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50" name="文本框 10"/>
          <p:cNvSpPr txBox="1"/>
          <p:nvPr/>
        </p:nvSpPr>
        <p:spPr>
          <a:xfrm>
            <a:off x="5391512" y="3040781"/>
            <a:ext cx="30543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 smtClean="0">
                <a:solidFill>
                  <a:srgbClr val="3A4966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Kuhn’s Paradigm</a:t>
            </a:r>
            <a:endParaRPr lang="en-US" altLang="zh-CN" sz="2000" dirty="0" smtClean="0">
              <a:solidFill>
                <a:srgbClr val="3A4966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51" name="椭圆 50"/>
          <p:cNvSpPr/>
          <p:nvPr/>
        </p:nvSpPr>
        <p:spPr>
          <a:xfrm>
            <a:off x="5007366" y="3055420"/>
            <a:ext cx="413738" cy="413240"/>
          </a:xfrm>
          <a:prstGeom prst="ellipse">
            <a:avLst/>
          </a:prstGeom>
          <a:solidFill>
            <a:srgbClr val="3A4966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52" name="文本框 17"/>
          <p:cNvSpPr txBox="1"/>
          <p:nvPr/>
        </p:nvSpPr>
        <p:spPr>
          <a:xfrm>
            <a:off x="4921152" y="3060873"/>
            <a:ext cx="549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CN" sz="20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04</a:t>
            </a:r>
            <a:endParaRPr lang="en-US" altLang="zh-CN" sz="2000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15818" y="993756"/>
            <a:ext cx="4452730" cy="76944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4400" dirty="0" smtClean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</a:rPr>
              <a:t>CONTENTS</a:t>
            </a:r>
            <a:endParaRPr lang="en-US" altLang="zh-CN" sz="44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530887" y="1378911"/>
            <a:ext cx="2234054" cy="0"/>
          </a:xfrm>
          <a:prstGeom prst="line">
            <a:avLst/>
          </a:prstGeom>
          <a:ln w="12700">
            <a:solidFill>
              <a:srgbClr val="3A49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6375096" y="1378911"/>
            <a:ext cx="2234054" cy="0"/>
          </a:xfrm>
          <a:prstGeom prst="line">
            <a:avLst/>
          </a:prstGeom>
          <a:ln w="12700">
            <a:solidFill>
              <a:srgbClr val="3A49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矩形 52"/>
          <p:cNvSpPr/>
          <p:nvPr/>
        </p:nvSpPr>
        <p:spPr>
          <a:xfrm>
            <a:off x="780415" y="979170"/>
            <a:ext cx="7367270" cy="366903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lnSpc>
                <a:spcPts val="1500"/>
              </a:lnSpc>
              <a:buFont typeface="Arial" panose="020B0604020202090204" pitchFamily="34" charset="0"/>
              <a:buNone/>
            </a:pPr>
            <a:r>
              <a:rPr lang="en-US" altLang="en-US" sz="1800" b="1" dirty="0">
                <a:solidFill>
                  <a:srgbClr val="0D0B0C"/>
                </a:solidFill>
                <a:latin typeface="Arial Bold" panose="020B0604020202090204" charset="0"/>
                <a:ea typeface="Arial" panose="020B0604020202090204" pitchFamily="34" charset="0"/>
                <a:cs typeface="Arial Bold" panose="020B0604020202090204" charset="0"/>
                <a:sym typeface="+mn-ea"/>
              </a:rPr>
              <a:t>Business Process Outsourcing (BPO) – Overview</a:t>
            </a:r>
            <a:endParaRPr lang="en-US" altLang="en-US" sz="1800" b="1" dirty="0">
              <a:solidFill>
                <a:srgbClr val="0D0B0C"/>
              </a:solidFill>
              <a:latin typeface="Arial Bold" panose="020B0604020202090204" charset="0"/>
              <a:ea typeface="Arial" panose="020B0604020202090204" pitchFamily="34" charset="0"/>
              <a:cs typeface="Arial Bold" panose="020B0604020202090204" charset="0"/>
              <a:sym typeface="+mn-ea"/>
            </a:endParaRPr>
          </a:p>
          <a:p>
            <a:pPr indent="0">
              <a:lnSpc>
                <a:spcPts val="1500"/>
              </a:lnSpc>
              <a:buFont typeface="Arial" panose="020B0604020202090204" pitchFamily="34" charset="0"/>
              <a:buNone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Strategic outsourcing of business functions to external service providers (Kurshumov, 2013)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Enables firms to focus on core activities while improving efficiency and reducing costs (Dolgui &amp; Proth, 2013)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indent="0">
              <a:lnSpc>
                <a:spcPts val="1500"/>
              </a:lnSpc>
              <a:buFont typeface="Arial" panose="020B0604020202090204" pitchFamily="34" charset="0"/>
              <a:buNone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Key benefits include: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Cost efficiency and productivity gains (Sakib et al., 2023)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Access to global expertise and advanced technology (Giertl et al., 2015)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Flexibility, shared risk, and 24/7 service delivery (Overby, 2022)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  <a:p>
            <a:pPr marL="285750" indent="-285750">
              <a:lnSpc>
                <a:spcPts val="1500"/>
              </a:lnSpc>
              <a:buFont typeface="Arial" panose="020B0604020202090204" pitchFamily="34" charset="0"/>
              <a:buChar char="•"/>
            </a:pPr>
            <a:r>
              <a:rPr lang="en-US" altLang="en-US" sz="1800" dirty="0">
                <a:solidFill>
                  <a:srgbClr val="0D0B0C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Applied across sectors such as IT, healthcare, energy, and e-commerce (Harland et al., 2005)</a:t>
            </a:r>
            <a:endParaRPr lang="en-US" altLang="en-US" sz="1800" dirty="0">
              <a:solidFill>
                <a:srgbClr val="0D0B0C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01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10" name="文本框 10"/>
          <p:cNvSpPr txBox="1"/>
          <p:nvPr/>
        </p:nvSpPr>
        <p:spPr>
          <a:xfrm>
            <a:off x="2364740" y="411480"/>
            <a:ext cx="4415155" cy="5099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800" dirty="0" smtClean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</a:rPr>
              <a:t>Introduction</a:t>
            </a:r>
            <a:endParaRPr lang="en-US" altLang="zh-CN" sz="2800" dirty="0" smtClean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文本框 20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01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9" name="文本框 10"/>
          <p:cNvSpPr txBox="1"/>
          <p:nvPr/>
        </p:nvSpPr>
        <p:spPr>
          <a:xfrm>
            <a:off x="2364740" y="378460"/>
            <a:ext cx="4415155" cy="4972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zh-CN" altLang="en-US" sz="2400" dirty="0" smtClean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</a:rPr>
              <a:t>Background </a:t>
            </a:r>
            <a:endParaRPr lang="zh-CN" altLang="en-US" sz="2400" dirty="0" smtClean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535940" y="786765"/>
            <a:ext cx="8051800" cy="36988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0">
              <a:buFont typeface="Arial" panose="020B0604020202090204" pitchFamily="34" charset="0"/>
              <a:buNone/>
            </a:pPr>
            <a:r>
              <a:rPr lang="en-US" altLang="en-US" sz="1600" b="1">
                <a:latin typeface="Arial Bold" panose="020B0604020202090204" charset="0"/>
                <a:cs typeface="Arial Bold" panose="020B0604020202090204" charset="0"/>
              </a:rPr>
              <a:t>Bangladesh’s BPO Context &amp; Significance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Large, educated, and cost-competitive workforce (BBS, 2023)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Government incentives and global recognition as an outsourcing destination (Bose et al., 2013)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Identified among emerging economies with outsourcing potential (Basu, 2021)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Global BPO market growth: US$262bn (2022) to US$525bn by 2030 (Asad, 2023; The Future of BPO, 2024)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Sector growth below potential despite high graduate unemployment (Star Business Report, 2023; Galal et al., 2025)</a:t>
            </a: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en-US" sz="1600"/>
              <a:t>Addressing skill gaps and policy alignment is critical for sustainable growth (Kakabadse &amp; Kakabadse, 2005)</a:t>
            </a:r>
            <a:endParaRPr lang="en-US" sz="1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1" name="文本框 20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01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2167890" y="476885"/>
            <a:ext cx="4572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2400" dirty="0" smtClean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Background</a:t>
            </a:r>
            <a:endParaRPr lang="zh-CN" altLang="en-US" sz="2400" dirty="0" smtClean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899160" y="1132205"/>
            <a:ext cx="6882130" cy="3204210"/>
          </a:xfrm>
          <a:prstGeom prst="rect">
            <a:avLst/>
          </a:prstGeom>
        </p:spPr>
        <p:txBody>
          <a:bodyPr wrap="square">
            <a:noAutofit/>
          </a:bodyPr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 i="0">
                <a:solidFill>
                  <a:srgbClr val="222222"/>
                </a:solidFill>
                <a:latin typeface="Calibri" panose="020F0502020204030204"/>
                <a:ea typeface="SimSun"/>
              </a:rPr>
              <a:t>Despite the availability of a substantial skilled workforce, the growth of Bangladesh’s BPO sector has remained below expectations.</a:t>
            </a:r>
            <a:endParaRPr lang="en-US" altLang="zh-CN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 i="0">
                <a:solidFill>
                  <a:srgbClr val="222222"/>
                </a:solidFill>
                <a:latin typeface="Calibri" panose="020F0502020204030204"/>
                <a:ea typeface="SimSun"/>
              </a:rPr>
              <a:t>The GSLI ranking is dropping every year compared to the neighbouring countries like Pakistan, Sri Lanka and India. </a:t>
            </a:r>
            <a:endParaRPr lang="en-US" altLang="zh-CN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 i="0">
                <a:solidFill>
                  <a:srgbClr val="222222"/>
                </a:solidFill>
                <a:latin typeface="Calibri" panose="020F0502020204030204"/>
                <a:ea typeface="SimSun"/>
              </a:rPr>
              <a:t>**GSLI = </a:t>
            </a:r>
            <a:r>
              <a:rPr lang="en-US" altLang="en-US" sz="1600" i="0">
                <a:solidFill>
                  <a:srgbClr val="222222"/>
                </a:solidFill>
                <a:latin typeface="Calibri" panose="020F0502020204030204"/>
                <a:ea typeface="SimSun"/>
              </a:rPr>
              <a:t>Global Services Location Index; </a:t>
            </a:r>
            <a:endParaRPr lang="en-US" altLang="en-US" sz="1600" i="0">
              <a:solidFill>
                <a:srgbClr val="222222"/>
              </a:solidFill>
              <a:latin typeface="Calibri" panose="020F0502020204030204"/>
              <a:ea typeface="SimSun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Text Box 2"/>
          <p:cNvSpPr txBox="1"/>
          <p:nvPr/>
        </p:nvSpPr>
        <p:spPr>
          <a:xfrm>
            <a:off x="4232910" y="0"/>
            <a:ext cx="678180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01</a:t>
            </a:r>
            <a:endParaRPr lang="en-US" altLang="zh-CN" sz="2200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763270" y="1048385"/>
            <a:ext cx="7411085" cy="3291840"/>
          </a:xfrm>
          <a:prstGeom prst="rect">
            <a:avLst/>
          </a:prstGeom>
        </p:spPr>
        <p:txBody>
          <a:bodyPr wrap="square">
            <a:spAutoFit/>
          </a:bodyPr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atin typeface="Arial Regular" panose="020B0604020202090204" charset="0"/>
                <a:ea typeface="等线"/>
                <a:cs typeface="Arial Regular" panose="020B0604020202090204" charset="0"/>
              </a:rPr>
              <a:t>Which challenges are preventing Bangladesh’s BPO sector from reaching its expected growth level?</a:t>
            </a: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atin typeface="Arial Regular" panose="020B0604020202090204" charset="0"/>
                <a:ea typeface="等线"/>
                <a:cs typeface="Arial Regular" panose="020B0604020202090204" charset="0"/>
              </a:rPr>
              <a:t>What are the main barriers preventing the Bangladeshi BPO industry from achieving sustainable growth?</a:t>
            </a: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indent="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None/>
            </a:pP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atin typeface="Arial Regular" panose="020B0604020202090204" charset="0"/>
                <a:ea typeface="等线"/>
                <a:cs typeface="Arial Regular" panose="020B0604020202090204" charset="0"/>
              </a:rPr>
              <a:t>How does the education system in Bangladesh align with the skill requirements of the BPO industry? </a:t>
            </a: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atin typeface="Arial Regular" panose="020B0604020202090204" charset="0"/>
                <a:ea typeface="等线"/>
                <a:cs typeface="Arial Regular" panose="020B0604020202090204" charset="0"/>
              </a:rPr>
              <a:t>What role do government agencies play, and to what extent do they support the BPO sector?</a:t>
            </a: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600">
              <a:latin typeface="Arial Regular" panose="020B0604020202090204" charset="0"/>
              <a:ea typeface="等线"/>
              <a:cs typeface="Arial Regular" panose="020B0604020202090204" charset="0"/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2286000" y="503555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Research </a:t>
            </a:r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Questions 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4224020" y="0"/>
            <a:ext cx="678180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+mn-ea"/>
              </a:rPr>
              <a:t>01</a:t>
            </a:r>
            <a:endParaRPr lang="en-US" altLang="zh-CN" sz="2200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2286000" y="429895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Research </a:t>
            </a:r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Objectives 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814070" y="1233170"/>
            <a:ext cx="7498715" cy="2676525"/>
          </a:xfrm>
          <a:prstGeom prst="rect">
            <a:avLst/>
          </a:prstGeom>
        </p:spPr>
        <p:txBody>
          <a:bodyPr wrap="square">
            <a:sp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/>
              <a:t>To identify and analyse the key challenges hindering Bangladesh’s BPO sector from achieving its expected level of growth.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/>
              <a:t>To examine the major structural, institutional, and operational barriers affecting the sustainable growth of the BPO industry in Bangladesh.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/>
              <a:t>To assess the alignment between Bangladesh’s education system and the skill requirements of the BPO industry, with particular focus on technical and soft skills.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/>
              <a:t>To evaluate the role, effectiveness, and extent of support provided by government agencies in promoting the development and competitiveness of the BPO sector in Bangladesh.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02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17" name="文本框 10"/>
          <p:cNvSpPr txBox="1"/>
          <p:nvPr/>
        </p:nvSpPr>
        <p:spPr>
          <a:xfrm>
            <a:off x="2364740" y="476250"/>
            <a:ext cx="4415155" cy="4305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Literature Review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567055" y="977900"/>
            <a:ext cx="7912100" cy="3510915"/>
          </a:xfrm>
          <a:prstGeom prst="rect">
            <a:avLst/>
          </a:prstGeom>
        </p:spPr>
        <p:txBody>
          <a:bodyPr>
            <a:noAutofit/>
          </a:bodyPr>
          <a:p>
            <a:pPr>
              <a:spcAft>
                <a:spcPct val="60000"/>
              </a:spcAft>
            </a:pPr>
            <a:r>
              <a:rPr lang="en-US" altLang="zh-CN" sz="1600" b="1"/>
              <a:t>BPO in Bangladesh – Investment Drivers &amp; Business Environment</a:t>
            </a:r>
            <a:endParaRPr lang="en-US" altLang="zh-CN" sz="1600" b="1"/>
          </a:p>
          <a:p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Overview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/>
              <a:t> BPO involves outsourcing business tasks (Somjai, 2017).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/>
              <a:t> Bangladesh entered BPO in 2004; 500+ firms serve international clients (Ruslan, 2019).</a:t>
            </a:r>
            <a:endParaRPr lang="en-US" altLang="zh-CN"/>
          </a:p>
          <a:p>
            <a:endParaRPr lang="en-US" altLang="zh-CN"/>
          </a:p>
          <a:p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Investment Drivers</a:t>
            </a:r>
            <a:endParaRPr lang="en-US" altLang="zh-CN" b="1">
              <a:latin typeface="Arial Bold" panose="020B0604020202090204" charset="0"/>
              <a:cs typeface="Arial Bold" panose="020B0604020202090204" charset="0"/>
            </a:endParaRPr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FDI:</a:t>
            </a:r>
            <a:r>
              <a:rPr lang="en-US" altLang="zh-CN"/>
              <a:t> Capital &amp; tech transfer; limited by bureaucracy (Bairagi, 2024).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Government Policies:</a:t>
            </a:r>
            <a:r>
              <a:rPr lang="en-US" altLang="zh-CN"/>
              <a:t> ICT roadmap supports BPO, but implementation inconsistent (ICT Division, n.d.; Biswas, 2021).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Technology Infrastructure: </a:t>
            </a:r>
            <a:r>
              <a:rPr lang="en-US" altLang="zh-CN"/>
              <a:t>Urban improvements, rural gaps; power/internet issues (Zohir, 2023).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Workforce:</a:t>
            </a:r>
            <a:r>
              <a:rPr lang="en-US" altLang="zh-CN"/>
              <a:t> Young &amp; cost-effective, skill &amp; communication gaps (Mamun et al., 2019).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Cost Efficiency:</a:t>
            </a:r>
            <a:r>
              <a:rPr lang="en-US" altLang="zh-CN"/>
              <a:t> Low labor costs, must focus on value-based services (Sakib et al., 2023).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文本框 77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02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79" name="文本框 10"/>
          <p:cNvSpPr txBox="1"/>
          <p:nvPr/>
        </p:nvSpPr>
        <p:spPr>
          <a:xfrm>
            <a:off x="2364423" y="579627"/>
            <a:ext cx="44151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Literature Review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596900" y="978535"/>
            <a:ext cx="7910830" cy="378460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 b="1">
                <a:latin typeface="Arial Bold" panose="020B0604020202090204" charset="0"/>
                <a:cs typeface="Arial Bold" panose="020B0604020202090204" charset="0"/>
              </a:rPr>
              <a:t>Business Environment Factors</a:t>
            </a:r>
            <a:endParaRPr lang="en-US" altLang="zh-CN" sz="1600" b="1">
              <a:latin typeface="Arial Bold" panose="020B0604020202090204" charset="0"/>
              <a:cs typeface="Arial Bold" panose="020B0604020202090204" charset="0"/>
            </a:endParaRPr>
          </a:p>
          <a:p>
            <a:endParaRPr lang="en-US" altLang="zh-CN" sz="1600"/>
          </a:p>
          <a:p>
            <a:pPr>
              <a:buFont typeface="Arial" panose="020B0604020202090204"/>
              <a:buChar char="•"/>
            </a:pPr>
            <a:r>
              <a:rPr lang="en-US" altLang="zh-CN" sz="1600" b="1">
                <a:latin typeface="Arial Bold" panose="020B0604020202090204" charset="0"/>
                <a:cs typeface="Arial Bold" panose="020B0604020202090204" charset="0"/>
              </a:rPr>
              <a:t> Economic Stability:</a:t>
            </a:r>
            <a:r>
              <a:rPr lang="en-US" altLang="zh-CN" sz="1600"/>
              <a:t> Steady GDP supports investment; political/fiscal volatility reduces confidence (Asiabar &amp; Azami-Aghdash, 2021; Kulembayeva &amp; Seitkaziyeva, 2022).</a:t>
            </a:r>
            <a:endParaRPr lang="en-US" altLang="zh-CN" sz="1600"/>
          </a:p>
          <a:p>
            <a:pPr indent="0">
              <a:buFont typeface="Arial" panose="020B0604020202090204"/>
              <a:buNone/>
            </a:pPr>
            <a:endParaRPr lang="en-US" altLang="zh-CN" sz="1600"/>
          </a:p>
          <a:p>
            <a:pPr>
              <a:buFont typeface="Arial" panose="020B0604020202090204"/>
              <a:buChar char="•"/>
            </a:pPr>
            <a:r>
              <a:rPr lang="en-US" altLang="zh-CN" sz="1600" b="1">
                <a:latin typeface="Arial Bold" panose="020B0604020202090204" charset="0"/>
                <a:cs typeface="Arial Bold" panose="020B0604020202090204" charset="0"/>
              </a:rPr>
              <a:t> Regulatory Framework:</a:t>
            </a:r>
            <a:r>
              <a:rPr lang="en-US" altLang="zh-CN" sz="1600"/>
              <a:t> Red tape, corruption, weak data laws undermine investor trust (Dewar &amp; Templeton, 2020; Kang, 2021).</a:t>
            </a:r>
            <a:endParaRPr lang="en-US" altLang="zh-CN" sz="1600"/>
          </a:p>
          <a:p>
            <a:pPr>
              <a:buFont typeface="Arial" panose="020B0604020202090204"/>
              <a:buChar char="•"/>
            </a:pPr>
            <a:endParaRPr lang="en-US" altLang="zh-CN" sz="1600"/>
          </a:p>
          <a:p>
            <a:pPr>
              <a:buFont typeface="Arial" panose="020B0604020202090204"/>
              <a:buChar char="•"/>
            </a:pPr>
            <a:r>
              <a:rPr lang="en-US" altLang="zh-CN" sz="1600" b="1">
                <a:latin typeface="Arial Bold" panose="020B0604020202090204" charset="0"/>
                <a:cs typeface="Arial Bold" panose="020B0604020202090204" charset="0"/>
              </a:rPr>
              <a:t> ICT Development:</a:t>
            </a:r>
            <a:r>
              <a:rPr lang="en-US" altLang="zh-CN" sz="1600"/>
              <a:t> Progress in national strategies, but fragmented policies &amp; lack of innovation hubs limit competitiveness (Aziz, 2020).</a:t>
            </a:r>
            <a:endParaRPr lang="en-US" altLang="zh-CN" sz="1600"/>
          </a:p>
          <a:p>
            <a:pPr>
              <a:buFont typeface="Arial" panose="020B0604020202090204"/>
              <a:buChar char="•"/>
            </a:pPr>
            <a:endParaRPr lang="en-US" altLang="zh-CN" sz="1600"/>
          </a:p>
          <a:p>
            <a:pPr>
              <a:buFont typeface="Arial" panose="020B0604020202090204"/>
              <a:buChar char="•"/>
            </a:pPr>
            <a:r>
              <a:rPr lang="en-US" altLang="zh-CN" sz="1600" b="1">
                <a:latin typeface="Arial Bold" panose="020B0604020202090204" charset="0"/>
                <a:cs typeface="Arial Bold" panose="020B0604020202090204" charset="0"/>
              </a:rPr>
              <a:t> Education &amp; Training:</a:t>
            </a:r>
            <a:r>
              <a:rPr lang="en-US" altLang="zh-CN" sz="1600"/>
              <a:t> Programs exist but misaligned with global outsourcing demands; insufficient focus on cognitive, technical, managerial skills (Huda et al., 2025).</a:t>
            </a:r>
            <a:endParaRPr lang="en-US" altLang="zh-CN" sz="1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文本框 23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02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5" name="文本框 10"/>
          <p:cNvSpPr txBox="1"/>
          <p:nvPr/>
        </p:nvSpPr>
        <p:spPr>
          <a:xfrm>
            <a:off x="2364423" y="493267"/>
            <a:ext cx="44151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Literature Review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626745" y="908685"/>
            <a:ext cx="7744460" cy="3733800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spcAft>
                <a:spcPct val="60000"/>
              </a:spcAft>
            </a:pPr>
            <a:r>
              <a:rPr lang="en-US" altLang="zh-CN" sz="1600" b="1"/>
              <a:t>BPO Growth Opportunities in Bangladesh</a:t>
            </a:r>
            <a:endParaRPr lang="en-US" altLang="zh-CN" sz="1600" b="1"/>
          </a:p>
          <a:p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Growth Dimensions</a:t>
            </a:r>
            <a:endParaRPr lang="en-US" altLang="zh-CN" b="1">
              <a:latin typeface="Arial Bold" panose="020B0604020202090204" charset="0"/>
              <a:cs typeface="Arial Bold" panose="020B0604020202090204" charset="0"/>
            </a:endParaRPr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Service Expansion:</a:t>
            </a:r>
            <a:r>
              <a:rPr lang="en-US" altLang="zh-CN"/>
              <a:t> Moving from call centers to KPO &amp; ITES; revenues expected to reach $700M by 2023 at 17% growth, above global average (Huda et al., 2025).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 b="1">
              <a:latin typeface="Arial Bold" panose="020B0604020202090204" charset="0"/>
              <a:cs typeface="Arial Bold" panose="020B0604020202090204" charset="0"/>
            </a:endParaRPr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Employment Generation:</a:t>
            </a:r>
            <a:r>
              <a:rPr lang="en-US" altLang="zh-CN"/>
              <a:t> Jobs for youth &amp; women, but low quality &amp; limited career progression; need digital literacy &amp; English skill programs (Razzaque et al., 2025).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 b="1">
              <a:latin typeface="Arial Bold" panose="020B0604020202090204" charset="0"/>
              <a:cs typeface="Arial Bold" panose="020B0604020202090204" charset="0"/>
            </a:endParaRPr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Export Revenue Growth:</a:t>
            </a:r>
            <a:r>
              <a:rPr lang="en-US" altLang="zh-CN"/>
              <a:t> Outsourcing contributes to exports; limited branding &amp; marketing hinder international competitiveness (Razzaque et al., 2020).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Innovation &amp; Diversification:</a:t>
            </a:r>
            <a:r>
              <a:rPr lang="en-US" altLang="zh-CN"/>
              <a:t> Low R&amp;D, weak entrepreneurial culture; potential in AI, data analytics, fintech &amp; healthcare outsourcing (Larsen et al., 2023).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Regional Development:</a:t>
            </a:r>
            <a:r>
              <a:rPr lang="en-US" altLang="zh-CN"/>
              <a:t> Decentralization &amp; rural digital inclusion could expand benefits beyond Dhaka; infrastructure &amp; talent challenges persist (Ramces et al., 2022).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文本框 59"/>
          <p:cNvSpPr txBox="1"/>
          <p:nvPr/>
        </p:nvSpPr>
        <p:spPr>
          <a:xfrm>
            <a:off x="4307085" y="46213"/>
            <a:ext cx="529830" cy="42989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02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61" name="文本框 10"/>
          <p:cNvSpPr txBox="1"/>
          <p:nvPr/>
        </p:nvSpPr>
        <p:spPr>
          <a:xfrm>
            <a:off x="2364423" y="387222"/>
            <a:ext cx="44151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Research </a:t>
            </a:r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Gaps </a:t>
            </a:r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 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557530" y="786130"/>
            <a:ext cx="8019415" cy="3796030"/>
          </a:xfrm>
          <a:prstGeom prst="rect">
            <a:avLst/>
          </a:prstGeom>
        </p:spPr>
        <p:txBody>
          <a:bodyPr wrap="square">
            <a:no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FDI Constraints:</a:t>
            </a:r>
            <a:r>
              <a:rPr lang="en-US" altLang="zh-CN"/>
              <a:t> Investor interest high, but bureaucracy &amp; weak facilitation limit capital (Bairagi, 2024).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Policy &amp; Regulatory Issues:</a:t>
            </a:r>
            <a:r>
              <a:rPr lang="en-US" altLang="zh-CN"/>
              <a:t> Inconsistent ICT/BPO policies and weak data protection (ICT Division, n.d.; Dewar &amp; Templeton, 2020).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Infrastructure &amp; Technology Gaps: </a:t>
            </a:r>
            <a:r>
              <a:rPr lang="en-US" altLang="zh-CN"/>
              <a:t>Rural-urban digital divide, power/internet issues, limited cloud/cybersecurity (Zohir, 2023).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Workforce Skill Mismatch: </a:t>
            </a:r>
            <a:r>
              <a:rPr lang="en-US" altLang="zh-CN"/>
              <a:t>Soft skills, communication, and IT knowledge not aligned with industry needs (Mamun et al., 2019; Huda et al., 2025).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Innovation &amp; Service Limitations:</a:t>
            </a:r>
            <a:r>
              <a:rPr lang="en-US" altLang="zh-CN"/>
              <a:t> Low R&amp;D, weak collaboration, underdeveloped AI, data analytics, fintech, and healthcare outsourcing (Larsen et al., 2023).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Regional &amp; Export Challenges: </a:t>
            </a:r>
            <a:r>
              <a:rPr lang="en-US" altLang="zh-CN"/>
              <a:t>Growth concentrated in Dhaka; weak branding and marketing limit exports (Ramces et al., 2022; Razzaque et al., 2020).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Economic &amp; Political Uncertainty:</a:t>
            </a:r>
            <a:r>
              <a:rPr lang="en-US" altLang="zh-CN"/>
              <a:t> Instability affects long-term investment confidence (Asiabar &amp; Azami-Aghdash, 2021).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" name="Table 3"/>
          <p:cNvGraphicFramePr/>
          <p:nvPr/>
        </p:nvGraphicFramePr>
        <p:xfrm>
          <a:off x="581025" y="498475"/>
          <a:ext cx="8002905" cy="4044315"/>
        </p:xfrm>
        <a:graphic>
          <a:graphicData uri="http://schemas.openxmlformats.org/drawingml/2006/table">
            <a:tbl>
              <a:tblPr/>
              <a:tblGrid>
                <a:gridCol w="2667635"/>
                <a:gridCol w="2667635"/>
                <a:gridCol w="2667635"/>
              </a:tblGrid>
              <a:tr h="282575">
                <a:tc>
                  <a:txBody>
                    <a:bodyPr/>
                    <a:p>
                      <a:r>
                        <a:rPr lang="en-US" altLang="zh-CN" sz="1200" b="1">
                          <a:latin typeface="Arial Bold" panose="020B0604020202090204" charset="0"/>
                          <a:cs typeface="Arial Bold" panose="020B0604020202090204" charset="0"/>
                        </a:rPr>
                        <a:t>Stakeholder Group</a:t>
                      </a:r>
                      <a:endParaRPr lang="en-US" altLang="zh-CN" sz="1200" b="1">
                        <a:latin typeface="Arial Bold" panose="020B0604020202090204" charset="0"/>
                        <a:cs typeface="Arial Bold" panose="020B0604020202090204" charset="0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p>
                      <a:r>
                        <a:rPr lang="en-US" altLang="zh-CN" sz="1200" b="1">
                          <a:latin typeface="Arial Bold" panose="020B0604020202090204" charset="0"/>
                          <a:cs typeface="Arial Bold" panose="020B0604020202090204" charset="0"/>
                        </a:rPr>
                        <a:t>Role in BPO Sector</a:t>
                      </a:r>
                      <a:endParaRPr lang="en-US" altLang="zh-CN" sz="1200" b="1">
                        <a:latin typeface="Arial Bold" panose="020B0604020202090204" charset="0"/>
                        <a:cs typeface="Arial Bold" panose="020B0604020202090204" charset="0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p>
                      <a:r>
                        <a:rPr lang="en-US" altLang="zh-CN" sz="1200" b="1">
                          <a:latin typeface="Arial Bold" panose="020B0604020202090204" charset="0"/>
                          <a:cs typeface="Arial Bold" panose="020B0604020202090204" charset="0"/>
                        </a:rPr>
                        <a:t>Contribution to This Research</a:t>
                      </a:r>
                      <a:endParaRPr lang="en-US" altLang="zh-CN" sz="1200" b="1">
                        <a:latin typeface="Arial Bold" panose="020B0604020202090204" charset="0"/>
                        <a:cs typeface="Arial Bold" panose="020B0604020202090204" charset="0"/>
                      </a:endParaRPr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786765">
                <a:tc>
                  <a:txBody>
                    <a:bodyPr/>
                    <a:p>
                      <a:r>
                        <a:rPr lang="en-US" altLang="zh-CN" sz="1200"/>
                        <a:t>Government &amp; Policymakers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Policy formulation, regulation, incentives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Provide insights into ICT policy, regulations, incentives, and institutional challenges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786765">
                <a:tc>
                  <a:txBody>
                    <a:bodyPr/>
                    <a:p>
                      <a:r>
                        <a:rPr lang="en-US" altLang="zh-CN" sz="1200"/>
                        <a:t>BPO Firms &amp; Industry Practitioners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Service delivery, operations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Supply primary data on operational challenges, skill demand, and growth constraints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525780">
                <a:tc>
                  <a:txBody>
                    <a:bodyPr/>
                    <a:p>
                      <a:r>
                        <a:rPr lang="en-US" altLang="zh-CN" sz="1200"/>
                        <a:t>Investors &amp; Foreign Partners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Capital provision, outsourcing decisions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Offer perspectives on investment criteria, risks, and location preference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525145">
                <a:tc>
                  <a:txBody>
                    <a:bodyPr/>
                    <a:p>
                      <a:r>
                        <a:rPr lang="en-US" altLang="zh-CN" sz="1200"/>
                        <a:t>Workforce &amp; Graduates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Labour supply, service execution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Highlight skill availability, mismatch issues, and employment outcomes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525145">
                <a:tc>
                  <a:txBody>
                    <a:bodyPr/>
                    <a:p>
                      <a:r>
                        <a:rPr lang="en-US" altLang="zh-CN" sz="1200"/>
                        <a:t>Education &amp; Training Institutions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Skill development, curriculum design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Reveal gaps between academic training and industry requirements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612140">
                <a:tc>
                  <a:txBody>
                    <a:bodyPr/>
                    <a:p>
                      <a:r>
                        <a:rPr lang="en-US" altLang="zh-CN" sz="1200"/>
                        <a:t>Industry Bodies &amp; Support Organisations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Sector coordination, advocacy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lang="en-US" altLang="zh-CN" sz="1200"/>
                        <a:t>Provide sectoral data, ecosystem insights, and policy advocacy perspectives</a:t>
                      </a:r>
                      <a:endParaRPr lang="en-US" altLang="zh-CN" sz="1200"/>
                    </a:p>
                  </a:txBody>
                  <a:tcPr anchor="ctr" anchorCtr="0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6" name="文本框 115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03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文本框 115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03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117" name="文本框 10"/>
          <p:cNvSpPr txBox="1"/>
          <p:nvPr/>
        </p:nvSpPr>
        <p:spPr>
          <a:xfrm>
            <a:off x="2364423" y="476757"/>
            <a:ext cx="44151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Research </a:t>
            </a:r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Methodology</a:t>
            </a:r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 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146" name="AutoShape 59"/>
          <p:cNvSpPr/>
          <p:nvPr/>
        </p:nvSpPr>
        <p:spPr bwMode="auto">
          <a:xfrm>
            <a:off x="5224837" y="2592324"/>
            <a:ext cx="291916" cy="290630"/>
          </a:xfrm>
          <a:custGeom>
            <a:avLst/>
            <a:gdLst>
              <a:gd name="T0" fmla="+- 0 10794 23"/>
              <a:gd name="T1" fmla="*/ T0 w 21543"/>
              <a:gd name="T2" fmla="*/ 10800 h 21600"/>
              <a:gd name="T3" fmla="+- 0 10794 23"/>
              <a:gd name="T4" fmla="*/ T3 w 21543"/>
              <a:gd name="T5" fmla="*/ 10800 h 21600"/>
              <a:gd name="T6" fmla="+- 0 10794 23"/>
              <a:gd name="T7" fmla="*/ T6 w 21543"/>
              <a:gd name="T8" fmla="*/ 10800 h 21600"/>
              <a:gd name="T9" fmla="+- 0 10794 23"/>
              <a:gd name="T10" fmla="*/ T9 w 21543"/>
              <a:gd name="T11" fmla="*/ 10800 h 21600"/>
            </a:gdLst>
            <a:ahLst/>
            <a:cxnLst>
              <a:cxn ang="0">
                <a:pos x="T1" y="T2"/>
              </a:cxn>
              <a:cxn ang="0">
                <a:pos x="T4" y="T5"/>
              </a:cxn>
              <a:cxn ang="0">
                <a:pos x="T7" y="T8"/>
              </a:cxn>
              <a:cxn ang="0">
                <a:pos x="T10" y="T11"/>
              </a:cxn>
            </a:cxnLst>
            <a:rect l="0" t="0" r="r" b="b"/>
            <a:pathLst>
              <a:path w="21543" h="21600">
                <a:moveTo>
                  <a:pt x="16976" y="19986"/>
                </a:moveTo>
                <a:lnTo>
                  <a:pt x="11226" y="17680"/>
                </a:lnTo>
                <a:cubicBezTo>
                  <a:pt x="11088" y="17626"/>
                  <a:pt x="10946" y="17608"/>
                  <a:pt x="10806" y="17600"/>
                </a:cubicBezTo>
                <a:lnTo>
                  <a:pt x="19660" y="3837"/>
                </a:lnTo>
                <a:cubicBezTo>
                  <a:pt x="19660" y="3837"/>
                  <a:pt x="16976" y="19986"/>
                  <a:pt x="16976" y="19986"/>
                </a:cubicBezTo>
                <a:close/>
                <a:moveTo>
                  <a:pt x="6859" y="16244"/>
                </a:moveTo>
                <a:cubicBezTo>
                  <a:pt x="6858" y="16242"/>
                  <a:pt x="6855" y="16240"/>
                  <a:pt x="6854" y="16238"/>
                </a:cubicBezTo>
                <a:lnTo>
                  <a:pt x="19606" y="2552"/>
                </a:lnTo>
                <a:lnTo>
                  <a:pt x="8735" y="19536"/>
                </a:lnTo>
                <a:cubicBezTo>
                  <a:pt x="8735" y="19536"/>
                  <a:pt x="6859" y="16244"/>
                  <a:pt x="6859" y="16244"/>
                </a:cubicBezTo>
                <a:close/>
                <a:moveTo>
                  <a:pt x="2111" y="14024"/>
                </a:moveTo>
                <a:lnTo>
                  <a:pt x="17712" y="3595"/>
                </a:lnTo>
                <a:lnTo>
                  <a:pt x="6369" y="15770"/>
                </a:lnTo>
                <a:cubicBezTo>
                  <a:pt x="6309" y="15734"/>
                  <a:pt x="6256" y="15687"/>
                  <a:pt x="6190" y="15660"/>
                </a:cubicBezTo>
                <a:cubicBezTo>
                  <a:pt x="6190" y="15660"/>
                  <a:pt x="2111" y="14024"/>
                  <a:pt x="2111" y="14024"/>
                </a:cubicBezTo>
                <a:close/>
                <a:moveTo>
                  <a:pt x="21234" y="108"/>
                </a:moveTo>
                <a:cubicBezTo>
                  <a:pt x="21123" y="35"/>
                  <a:pt x="20996" y="0"/>
                  <a:pt x="20868" y="0"/>
                </a:cubicBezTo>
                <a:cubicBezTo>
                  <a:pt x="20738" y="0"/>
                  <a:pt x="20608" y="36"/>
                  <a:pt x="20495" y="113"/>
                </a:cubicBezTo>
                <a:lnTo>
                  <a:pt x="299" y="13613"/>
                </a:lnTo>
                <a:cubicBezTo>
                  <a:pt x="91" y="13751"/>
                  <a:pt x="-23" y="13995"/>
                  <a:pt x="3" y="14244"/>
                </a:cubicBezTo>
                <a:cubicBezTo>
                  <a:pt x="28" y="14494"/>
                  <a:pt x="190" y="14708"/>
                  <a:pt x="422" y="14801"/>
                </a:cubicBezTo>
                <a:lnTo>
                  <a:pt x="5689" y="16914"/>
                </a:lnTo>
                <a:lnTo>
                  <a:pt x="8166" y="21259"/>
                </a:lnTo>
                <a:cubicBezTo>
                  <a:pt x="8284" y="21468"/>
                  <a:pt x="8505" y="21597"/>
                  <a:pt x="8743" y="21599"/>
                </a:cubicBezTo>
                <a:lnTo>
                  <a:pt x="8751" y="21599"/>
                </a:lnTo>
                <a:cubicBezTo>
                  <a:pt x="8987" y="21599"/>
                  <a:pt x="9206" y="21474"/>
                  <a:pt x="9328" y="21271"/>
                </a:cubicBezTo>
                <a:lnTo>
                  <a:pt x="10726" y="18934"/>
                </a:lnTo>
                <a:lnTo>
                  <a:pt x="17253" y="21551"/>
                </a:lnTo>
                <a:cubicBezTo>
                  <a:pt x="17332" y="21584"/>
                  <a:pt x="17418" y="21599"/>
                  <a:pt x="17502" y="21599"/>
                </a:cubicBezTo>
                <a:cubicBezTo>
                  <a:pt x="17617" y="21599"/>
                  <a:pt x="17731" y="21571"/>
                  <a:pt x="17832" y="21512"/>
                </a:cubicBezTo>
                <a:cubicBezTo>
                  <a:pt x="18010" y="21412"/>
                  <a:pt x="18133" y="21238"/>
                  <a:pt x="18167" y="21035"/>
                </a:cubicBezTo>
                <a:lnTo>
                  <a:pt x="21533" y="785"/>
                </a:lnTo>
                <a:cubicBezTo>
                  <a:pt x="21576" y="520"/>
                  <a:pt x="21459" y="254"/>
                  <a:pt x="21234" y="108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lIns="19050" tIns="19050" rIns="19050" bIns="19050" anchor="ctr"/>
          <a:lstStyle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232323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anose="020B0604020202090204" pitchFamily="34" charset="0"/>
              <a:ea typeface="Arial" panose="020B0604020202090204" pitchFamily="34" charset="0"/>
              <a:sym typeface="Gill Sans" panose="020B0502020104020203" charset="0"/>
            </a:endParaRPr>
          </a:p>
        </p:txBody>
      </p:sp>
      <p:sp>
        <p:nvSpPr>
          <p:cNvPr id="148" name="AutoShape 112"/>
          <p:cNvSpPr/>
          <p:nvPr/>
        </p:nvSpPr>
        <p:spPr bwMode="auto">
          <a:xfrm>
            <a:off x="7004390" y="2592324"/>
            <a:ext cx="291918" cy="290630"/>
          </a:xfrm>
          <a:custGeom>
            <a:avLst/>
            <a:gdLst>
              <a:gd name="T0" fmla="*/ 10510 w 21020"/>
              <a:gd name="T1" fmla="*/ 10800 h 21600"/>
              <a:gd name="T2" fmla="*/ 10510 w 21020"/>
              <a:gd name="T3" fmla="*/ 10800 h 21600"/>
              <a:gd name="T4" fmla="*/ 10510 w 21020"/>
              <a:gd name="T5" fmla="*/ 10800 h 21600"/>
              <a:gd name="T6" fmla="*/ 10510 w 2102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lIns="19050" tIns="19050" rIns="19050" bIns="19050" anchor="ctr"/>
          <a:lstStyle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232323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anose="020B0604020202090204" pitchFamily="34" charset="0"/>
              <a:ea typeface="Arial" panose="020B0604020202090204" pitchFamily="34" charset="0"/>
              <a:sym typeface="Gill Sans" panose="020B0502020104020203" charset="0"/>
            </a:endParaRPr>
          </a:p>
        </p:txBody>
      </p:sp>
      <p:grpSp>
        <p:nvGrpSpPr>
          <p:cNvPr id="150" name="组合 149"/>
          <p:cNvGrpSpPr/>
          <p:nvPr/>
        </p:nvGrpSpPr>
        <p:grpSpPr>
          <a:xfrm>
            <a:off x="1711723" y="2591560"/>
            <a:ext cx="199934" cy="291442"/>
            <a:chOff x="2528974" y="2863357"/>
            <a:chExt cx="246811" cy="359779"/>
          </a:xfrm>
          <a:solidFill>
            <a:schemeClr val="bg1"/>
          </a:solidFill>
        </p:grpSpPr>
        <p:sp>
          <p:nvSpPr>
            <p:cNvPr id="151" name="AutoShape 113"/>
            <p:cNvSpPr/>
            <p:nvPr/>
          </p:nvSpPr>
          <p:spPr bwMode="auto">
            <a:xfrm>
              <a:off x="2528974" y="2863357"/>
              <a:ext cx="246811" cy="35977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23232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anose="020B0604020202090204" pitchFamily="34" charset="0"/>
                <a:ea typeface="Arial" panose="020B0604020202090204" pitchFamily="34" charset="0"/>
                <a:sym typeface="Gill Sans" panose="020B0502020104020203" charset="0"/>
              </a:endParaRPr>
            </a:p>
          </p:txBody>
        </p:sp>
        <p:sp>
          <p:nvSpPr>
            <p:cNvPr id="152" name="AutoShape 114"/>
            <p:cNvSpPr/>
            <p:nvPr/>
          </p:nvSpPr>
          <p:spPr bwMode="auto">
            <a:xfrm>
              <a:off x="2584843" y="2919841"/>
              <a:ext cx="73061" cy="7306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938" y="0"/>
                  </a:moveTo>
                  <a:cubicBezTo>
                    <a:pt x="8943" y="0"/>
                    <a:pt x="0" y="8942"/>
                    <a:pt x="0" y="19938"/>
                  </a:cubicBezTo>
                  <a:cubicBezTo>
                    <a:pt x="0" y="20855"/>
                    <a:pt x="743" y="21600"/>
                    <a:pt x="1661" y="21600"/>
                  </a:cubicBezTo>
                  <a:cubicBezTo>
                    <a:pt x="2579" y="21600"/>
                    <a:pt x="3323" y="20855"/>
                    <a:pt x="3323" y="19938"/>
                  </a:cubicBezTo>
                  <a:cubicBezTo>
                    <a:pt x="3323" y="10777"/>
                    <a:pt x="10777" y="3323"/>
                    <a:pt x="19938" y="3323"/>
                  </a:cubicBezTo>
                  <a:cubicBezTo>
                    <a:pt x="20856" y="3323"/>
                    <a:pt x="21600" y="2578"/>
                    <a:pt x="21600" y="1661"/>
                  </a:cubicBezTo>
                  <a:cubicBezTo>
                    <a:pt x="21600" y="744"/>
                    <a:pt x="20856" y="0"/>
                    <a:pt x="19938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23232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anose="020B0604020202090204" pitchFamily="34" charset="0"/>
                <a:ea typeface="Arial" panose="020B0604020202090204" pitchFamily="34" charset="0"/>
                <a:sym typeface="Gill Sans" panose="020B0502020104020203" charset="0"/>
              </a:endParaRPr>
            </a:p>
          </p:txBody>
        </p:sp>
      </p:grpSp>
      <p:grpSp>
        <p:nvGrpSpPr>
          <p:cNvPr id="154" name="组合 153"/>
          <p:cNvGrpSpPr/>
          <p:nvPr/>
        </p:nvGrpSpPr>
        <p:grpSpPr>
          <a:xfrm>
            <a:off x="3445770" y="2592028"/>
            <a:ext cx="290946" cy="290944"/>
            <a:chOff x="2473104" y="2145028"/>
            <a:chExt cx="359165" cy="359165"/>
          </a:xfrm>
          <a:solidFill>
            <a:schemeClr val="bg1"/>
          </a:solidFill>
        </p:grpSpPr>
        <p:sp>
          <p:nvSpPr>
            <p:cNvPr id="155" name="AutoShape 126"/>
            <p:cNvSpPr/>
            <p:nvPr/>
          </p:nvSpPr>
          <p:spPr bwMode="auto">
            <a:xfrm>
              <a:off x="247310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23232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anose="020B0604020202090204" pitchFamily="34" charset="0"/>
                <a:ea typeface="Arial" panose="020B0604020202090204" pitchFamily="34" charset="0"/>
                <a:sym typeface="Gill Sans" panose="020B0502020104020203" charset="0"/>
              </a:endParaRPr>
            </a:p>
          </p:txBody>
        </p:sp>
        <p:sp>
          <p:nvSpPr>
            <p:cNvPr id="156" name="AutoShape 127"/>
            <p:cNvSpPr/>
            <p:nvPr/>
          </p:nvSpPr>
          <p:spPr bwMode="auto">
            <a:xfrm>
              <a:off x="2618611" y="2200897"/>
              <a:ext cx="84727" cy="84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23232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anose="020B0604020202090204" pitchFamily="34" charset="0"/>
                <a:ea typeface="Arial" panose="020B0604020202090204" pitchFamily="34" charset="0"/>
                <a:sym typeface="Gill Sans" panose="020B0502020104020203" charset="0"/>
              </a:endParaRPr>
            </a:p>
          </p:txBody>
        </p:sp>
      </p:grpSp>
      <p:sp>
        <p:nvSpPr>
          <p:cNvPr id="2" name="Text Box 1"/>
          <p:cNvSpPr txBox="1"/>
          <p:nvPr/>
        </p:nvSpPr>
        <p:spPr>
          <a:xfrm>
            <a:off x="567690" y="875665"/>
            <a:ext cx="8007985" cy="3684905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Arial Bold" panose="020B0604020202090204" charset="0"/>
                <a:ea typeface="等线"/>
                <a:cs typeface="Arial Bold" panose="020B0604020202090204" charset="0"/>
              </a:rPr>
              <a:t>Qualitative-Dominant Mixed Methods</a:t>
            </a:r>
            <a:endParaRPr lang="en-US" altLang="zh-CN" sz="1600" b="1">
              <a:latin typeface="Arial Bold" panose="020B0604020202090204" charset="0"/>
              <a:ea typeface="等线"/>
              <a:cs typeface="Arial Bold" panose="020B060402020209020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ea typeface="等线"/>
                <a:cs typeface="+mn-lt"/>
              </a:rPr>
              <a:t>Interpretivist-pragmatic approach combining interviews, surveys, documents, and descriptive statistics for practical insights.</a:t>
            </a:r>
            <a:endParaRPr lang="en-US" altLang="zh-CN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ea typeface="等线"/>
                <a:cs typeface="+mn-lt"/>
              </a:rPr>
              <a:t> </a:t>
            </a:r>
            <a:endParaRPr lang="en-US" altLang="zh-CN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Arial Bold" panose="020B0604020202090204" charset="0"/>
                <a:ea typeface="等线"/>
                <a:cs typeface="Arial Bold" panose="020B0604020202090204" charset="0"/>
              </a:rPr>
              <a:t>Primary Data: Semi-Structured Interviews</a:t>
            </a:r>
            <a:endParaRPr lang="en-US" altLang="zh-CN" sz="1600" b="1">
              <a:latin typeface="Arial Bold" panose="020B0604020202090204" charset="0"/>
              <a:ea typeface="等线"/>
              <a:cs typeface="Arial Bold" panose="020B0604020202090204" charset="0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  <a:tabLst>
                <a:tab pos="266700" algn="l"/>
              </a:tabLst>
            </a:pPr>
            <a:r>
              <a:rPr lang="en-US" altLang="zh-CN" sz="1600">
                <a:ea typeface="等线"/>
                <a:cs typeface="+mn-lt"/>
              </a:rPr>
              <a:t>10–20 interviews with BPO managers, policymakers, educators, and employees using purposive sampling.</a:t>
            </a:r>
            <a:endParaRPr lang="en-US" altLang="zh-CN" sz="1600">
              <a:ea typeface="等线"/>
              <a:cs typeface="+mn-lt"/>
            </a:endParaRPr>
          </a:p>
          <a:p>
            <a:pPr marL="285750" indent="-28575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  <a:tabLst>
                <a:tab pos="266700" algn="l"/>
              </a:tabLst>
            </a:pPr>
            <a:r>
              <a:rPr lang="en-US" altLang="zh-CN" sz="1600">
                <a:ea typeface="等线"/>
                <a:cs typeface="+mn-lt"/>
              </a:rPr>
              <a:t>Survey of 100- 200 subjective students (trainees) / employees of BPO.</a:t>
            </a:r>
            <a:endParaRPr lang="en-US" altLang="zh-CN" sz="1600" b="1">
              <a:latin typeface="Arial Bold" panose="020B0604020202090204" charset="0"/>
              <a:ea typeface="等线"/>
              <a:cs typeface="Arial Bold" panose="020B060402020209020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Arial Bold" panose="020B0604020202090204" charset="0"/>
                <a:ea typeface="等线"/>
                <a:cs typeface="Arial Bold" panose="020B0604020202090204" charset="0"/>
              </a:rPr>
              <a:t>Secondary Data: Documents &amp; Statistics</a:t>
            </a:r>
            <a:endParaRPr lang="en-US" altLang="zh-CN" sz="1600" b="1">
              <a:latin typeface="Arial Bold" panose="020B0604020202090204" charset="0"/>
              <a:ea typeface="等线"/>
              <a:cs typeface="Arial Bold" panose="020B060402020209020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ea typeface="等线"/>
                <a:cs typeface="+mn-lt"/>
              </a:rPr>
              <a:t>Government reports, BASIS data, BBS statistics, and policy </a:t>
            </a:r>
            <a:endParaRPr lang="en-US" altLang="zh-CN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ea typeface="等线"/>
                <a:cs typeface="+mn-lt"/>
              </a:rPr>
              <a:t>papers provide contextual evidence.</a:t>
            </a:r>
            <a:endParaRPr lang="en-US" altLang="zh-CN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endParaRPr lang="en-US" altLang="zh-CN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>
                <a:latin typeface="Arial Bold" panose="020B0604020202090204" charset="0"/>
                <a:ea typeface="等线"/>
                <a:cs typeface="Arial Bold" panose="020B0604020202090204" charset="0"/>
              </a:rPr>
              <a:t>Analysis: Thematic &amp; Triangulation</a:t>
            </a:r>
            <a:endParaRPr lang="en-US" altLang="en-US" sz="1600" b="1">
              <a:latin typeface="Arial Bold" panose="020B0604020202090204" charset="0"/>
              <a:ea typeface="等线"/>
              <a:cs typeface="Arial Bold" panose="020B0604020202090204" charset="0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en-US" sz="1600">
                <a:ea typeface="等线"/>
                <a:cs typeface="+mn-lt"/>
              </a:rPr>
              <a:t>python coding/spss, descriptive statistics, and multi-source triangulation </a:t>
            </a:r>
            <a:endParaRPr lang="en-US" altLang="en-US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en-US" sz="1600">
                <a:ea typeface="等线"/>
                <a:cs typeface="+mn-lt"/>
              </a:rPr>
              <a:t>ensure credibility and depth.</a:t>
            </a:r>
            <a:endParaRPr lang="en-US" altLang="en-US" sz="1600">
              <a:ea typeface="等线"/>
              <a:cs typeface="+mn-lt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endParaRPr lang="en-US" altLang="en-US" sz="1600">
              <a:ea typeface="等线"/>
              <a:cs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矩形 27"/>
          <p:cNvSpPr/>
          <p:nvPr/>
        </p:nvSpPr>
        <p:spPr>
          <a:xfrm>
            <a:off x="951633" y="3128485"/>
            <a:ext cx="1486768" cy="668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CN" sz="10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The user can perform the presentation on a projector or computer</a:t>
            </a:r>
            <a:endParaRPr lang="en-US" altLang="zh-CN" sz="10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734782" y="2831912"/>
            <a:ext cx="165608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CN" sz="1800" b="1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Arial" panose="020B0604020202090204" pitchFamily="34" charset="0"/>
              </a:rPr>
              <a:t>ENTER TITLE</a:t>
            </a:r>
            <a:endParaRPr lang="en-US" altLang="zh-CN" sz="1800" b="1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Arial" panose="020B0604020202090204" pitchFamily="34" charset="0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4819439" y="3128485"/>
            <a:ext cx="1486768" cy="668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CN" sz="10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The user can perform the presentation on a projector or computer</a:t>
            </a:r>
            <a:endParaRPr lang="en-US" altLang="zh-CN" sz="10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2811389" y="1549239"/>
            <a:ext cx="165608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CN" sz="1800" b="1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Arial" panose="020B0604020202090204" pitchFamily="34" charset="0"/>
              </a:rPr>
              <a:t>ENTER TITLE</a:t>
            </a:r>
            <a:endParaRPr lang="en-US" altLang="zh-CN" sz="1800" b="1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Arial" panose="020B0604020202090204" pitchFamily="34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896046" y="1845812"/>
            <a:ext cx="1486768" cy="668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CN" sz="10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The user can perform the presentation on a projector or compute</a:t>
            </a:r>
            <a:endParaRPr lang="en-US" altLang="zh-CN" sz="10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689705" y="1549239"/>
            <a:ext cx="165608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zh-CN" sz="1800" b="1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  <a:sym typeface="Arial" panose="020B0604020202090204" pitchFamily="34" charset="0"/>
              </a:rPr>
              <a:t>ENTER TITLE</a:t>
            </a:r>
            <a:endParaRPr lang="en-US" altLang="zh-CN" sz="1800" b="1" dirty="0" smtClean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Arial" panose="020B0604020202090204" pitchFamily="34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6774362" y="1845812"/>
            <a:ext cx="1486768" cy="668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ts val="1500"/>
              </a:lnSpc>
            </a:pPr>
            <a:r>
              <a:rPr lang="en-US" altLang="zh-CN" sz="1000" dirty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The user can perform the presentation on a projector or computer</a:t>
            </a:r>
            <a:endParaRPr lang="en-US" altLang="zh-CN" sz="10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03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3" name="文本框 10"/>
          <p:cNvSpPr txBox="1"/>
          <p:nvPr/>
        </p:nvSpPr>
        <p:spPr>
          <a:xfrm>
            <a:off x="2364423" y="579627"/>
            <a:ext cx="44151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Conceptual Framework</a:t>
            </a:r>
            <a:r>
              <a:rPr lang="zh-CN" altLang="en-US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 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pic>
        <p:nvPicPr>
          <p:cNvPr id="4" name="Picture 3" descr="Screenshot 2025-12-10 at 20.49.4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8800" y="1081405"/>
            <a:ext cx="8015605" cy="353758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" name="文本框 21"/>
          <p:cNvSpPr txBox="1"/>
          <p:nvPr/>
        </p:nvSpPr>
        <p:spPr>
          <a:xfrm>
            <a:off x="4307085" y="46213"/>
            <a:ext cx="529830" cy="42989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04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pic>
        <p:nvPicPr>
          <p:cNvPr id="2" name="Picture 1" descr="Screenshot 2025-12-10 at 20.48.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470" y="638175"/>
            <a:ext cx="7982585" cy="3867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文本框 22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04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620" y="870585"/>
            <a:ext cx="3595370" cy="2901315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3929380" y="683260"/>
            <a:ext cx="4736465" cy="3982720"/>
          </a:xfrm>
          <a:prstGeom prst="rect">
            <a:avLst/>
          </a:prstGeom>
        </p:spPr>
        <p:txBody>
          <a:bodyPr>
            <a:noAutofit/>
          </a:bodyPr>
          <a:p>
            <a:pPr>
              <a:spcAft>
                <a:spcPct val="60000"/>
              </a:spcAft>
            </a:pPr>
            <a:endParaRPr lang="en-US" altLang="zh-CN" b="1"/>
          </a:p>
          <a:p>
            <a:pPr>
              <a:spcAft>
                <a:spcPct val="60000"/>
              </a:spcAft>
            </a:pPr>
            <a:r>
              <a:rPr lang="en-US" altLang="zh-CN" b="1"/>
              <a:t>Kuhn’s Paradigm: BPO in Bangladesh</a:t>
            </a:r>
            <a:endParaRPr lang="en-US" altLang="zh-CN" b="1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Current Paradigm:</a:t>
            </a:r>
            <a:r>
              <a:rPr lang="en-US" altLang="zh-CN"/>
              <a:t> Cost-led outsourcing based on low wages and labour abundance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Normal Science:</a:t>
            </a:r>
            <a:r>
              <a:rPr lang="en-US" altLang="zh-CN"/>
              <a:t> Incremental policies (ICT parks, incentives, basic training)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Anomalies:</a:t>
            </a:r>
            <a:r>
              <a:rPr lang="en-US" altLang="zh-CN"/>
              <a:t> Low BPO growth, skill mismatch, weak regulation, limited FDI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Paradigm Strain:</a:t>
            </a:r>
            <a:r>
              <a:rPr lang="en-US" altLang="zh-CN"/>
              <a:t> Cost advantage fails to explain underperformance</a:t>
            </a:r>
            <a:endParaRPr lang="en-US" altLang="zh-CN"/>
          </a:p>
          <a:p>
            <a:pPr>
              <a:buFont typeface="Arial" panose="020B0604020202090204"/>
              <a:buChar char="•"/>
            </a:pPr>
            <a:endParaRPr lang="en-US" altLang="zh-CN"/>
          </a:p>
          <a:p>
            <a:pPr>
              <a:buFont typeface="Arial" panose="020B0604020202090204"/>
              <a:buChar char="•"/>
            </a:pPr>
            <a:r>
              <a:rPr lang="en-US" altLang="zh-CN" b="1">
                <a:latin typeface="Arial Bold" panose="020B0604020202090204" charset="0"/>
                <a:cs typeface="Arial Bold" panose="020B0604020202090204" charset="0"/>
              </a:rPr>
              <a:t> Implication:</a:t>
            </a:r>
            <a:r>
              <a:rPr lang="en-US" altLang="zh-CN"/>
              <a:t> Shift needed toward skills, innovation, and value-added services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文本框 19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04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28" name="AutoShape 59"/>
          <p:cNvSpPr/>
          <p:nvPr/>
        </p:nvSpPr>
        <p:spPr bwMode="auto">
          <a:xfrm>
            <a:off x="5371469" y="3849783"/>
            <a:ext cx="209831" cy="208907"/>
          </a:xfrm>
          <a:custGeom>
            <a:avLst/>
            <a:gdLst>
              <a:gd name="T0" fmla="+- 0 10794 23"/>
              <a:gd name="T1" fmla="*/ T0 w 21543"/>
              <a:gd name="T2" fmla="*/ 10800 h 21600"/>
              <a:gd name="T3" fmla="+- 0 10794 23"/>
              <a:gd name="T4" fmla="*/ T3 w 21543"/>
              <a:gd name="T5" fmla="*/ 10800 h 21600"/>
              <a:gd name="T6" fmla="+- 0 10794 23"/>
              <a:gd name="T7" fmla="*/ T6 w 21543"/>
              <a:gd name="T8" fmla="*/ 10800 h 21600"/>
              <a:gd name="T9" fmla="+- 0 10794 23"/>
              <a:gd name="T10" fmla="*/ T9 w 21543"/>
              <a:gd name="T11" fmla="*/ 10800 h 21600"/>
            </a:gdLst>
            <a:ahLst/>
            <a:cxnLst>
              <a:cxn ang="0">
                <a:pos x="T1" y="T2"/>
              </a:cxn>
              <a:cxn ang="0">
                <a:pos x="T4" y="T5"/>
              </a:cxn>
              <a:cxn ang="0">
                <a:pos x="T7" y="T8"/>
              </a:cxn>
              <a:cxn ang="0">
                <a:pos x="T10" y="T11"/>
              </a:cxn>
            </a:cxnLst>
            <a:rect l="0" t="0" r="r" b="b"/>
            <a:pathLst>
              <a:path w="21543" h="21600">
                <a:moveTo>
                  <a:pt x="16976" y="19986"/>
                </a:moveTo>
                <a:lnTo>
                  <a:pt x="11226" y="17680"/>
                </a:lnTo>
                <a:cubicBezTo>
                  <a:pt x="11088" y="17626"/>
                  <a:pt x="10946" y="17608"/>
                  <a:pt x="10806" y="17600"/>
                </a:cubicBezTo>
                <a:lnTo>
                  <a:pt x="19660" y="3837"/>
                </a:lnTo>
                <a:cubicBezTo>
                  <a:pt x="19660" y="3837"/>
                  <a:pt x="16976" y="19986"/>
                  <a:pt x="16976" y="19986"/>
                </a:cubicBezTo>
                <a:close/>
                <a:moveTo>
                  <a:pt x="6859" y="16244"/>
                </a:moveTo>
                <a:cubicBezTo>
                  <a:pt x="6858" y="16242"/>
                  <a:pt x="6855" y="16240"/>
                  <a:pt x="6854" y="16238"/>
                </a:cubicBezTo>
                <a:lnTo>
                  <a:pt x="19606" y="2552"/>
                </a:lnTo>
                <a:lnTo>
                  <a:pt x="8735" y="19536"/>
                </a:lnTo>
                <a:cubicBezTo>
                  <a:pt x="8735" y="19536"/>
                  <a:pt x="6859" y="16244"/>
                  <a:pt x="6859" y="16244"/>
                </a:cubicBezTo>
                <a:close/>
                <a:moveTo>
                  <a:pt x="2111" y="14024"/>
                </a:moveTo>
                <a:lnTo>
                  <a:pt x="17712" y="3595"/>
                </a:lnTo>
                <a:lnTo>
                  <a:pt x="6369" y="15770"/>
                </a:lnTo>
                <a:cubicBezTo>
                  <a:pt x="6309" y="15734"/>
                  <a:pt x="6256" y="15687"/>
                  <a:pt x="6190" y="15660"/>
                </a:cubicBezTo>
                <a:cubicBezTo>
                  <a:pt x="6190" y="15660"/>
                  <a:pt x="2111" y="14024"/>
                  <a:pt x="2111" y="14024"/>
                </a:cubicBezTo>
                <a:close/>
                <a:moveTo>
                  <a:pt x="21234" y="108"/>
                </a:moveTo>
                <a:cubicBezTo>
                  <a:pt x="21123" y="35"/>
                  <a:pt x="20996" y="0"/>
                  <a:pt x="20868" y="0"/>
                </a:cubicBezTo>
                <a:cubicBezTo>
                  <a:pt x="20738" y="0"/>
                  <a:pt x="20608" y="36"/>
                  <a:pt x="20495" y="113"/>
                </a:cubicBezTo>
                <a:lnTo>
                  <a:pt x="299" y="13613"/>
                </a:lnTo>
                <a:cubicBezTo>
                  <a:pt x="91" y="13751"/>
                  <a:pt x="-23" y="13995"/>
                  <a:pt x="3" y="14244"/>
                </a:cubicBezTo>
                <a:cubicBezTo>
                  <a:pt x="28" y="14494"/>
                  <a:pt x="190" y="14708"/>
                  <a:pt x="422" y="14801"/>
                </a:cubicBezTo>
                <a:lnTo>
                  <a:pt x="5689" y="16914"/>
                </a:lnTo>
                <a:lnTo>
                  <a:pt x="8166" y="21259"/>
                </a:lnTo>
                <a:cubicBezTo>
                  <a:pt x="8284" y="21468"/>
                  <a:pt x="8505" y="21597"/>
                  <a:pt x="8743" y="21599"/>
                </a:cubicBezTo>
                <a:lnTo>
                  <a:pt x="8751" y="21599"/>
                </a:lnTo>
                <a:cubicBezTo>
                  <a:pt x="8987" y="21599"/>
                  <a:pt x="9206" y="21474"/>
                  <a:pt x="9328" y="21271"/>
                </a:cubicBezTo>
                <a:lnTo>
                  <a:pt x="10726" y="18934"/>
                </a:lnTo>
                <a:lnTo>
                  <a:pt x="17253" y="21551"/>
                </a:lnTo>
                <a:cubicBezTo>
                  <a:pt x="17332" y="21584"/>
                  <a:pt x="17418" y="21599"/>
                  <a:pt x="17502" y="21599"/>
                </a:cubicBezTo>
                <a:cubicBezTo>
                  <a:pt x="17617" y="21599"/>
                  <a:pt x="17731" y="21571"/>
                  <a:pt x="17832" y="21512"/>
                </a:cubicBezTo>
                <a:cubicBezTo>
                  <a:pt x="18010" y="21412"/>
                  <a:pt x="18133" y="21238"/>
                  <a:pt x="18167" y="21035"/>
                </a:cubicBezTo>
                <a:lnTo>
                  <a:pt x="21533" y="785"/>
                </a:lnTo>
                <a:cubicBezTo>
                  <a:pt x="21576" y="520"/>
                  <a:pt x="21459" y="254"/>
                  <a:pt x="21234" y="108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lIns="19050" tIns="19050" rIns="19050" bIns="19050" anchor="ctr"/>
          <a:lstStyle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Gill Sans" panose="020B0502020104020203" charset="0"/>
              <a:sym typeface="Gill Sans" panose="020B0502020104020203" charset="0"/>
            </a:endParaRPr>
          </a:p>
        </p:txBody>
      </p:sp>
      <p:sp>
        <p:nvSpPr>
          <p:cNvPr id="30" name="AutoShape 112"/>
          <p:cNvSpPr/>
          <p:nvPr/>
        </p:nvSpPr>
        <p:spPr bwMode="auto">
          <a:xfrm>
            <a:off x="6995832" y="3849783"/>
            <a:ext cx="209831" cy="208907"/>
          </a:xfrm>
          <a:custGeom>
            <a:avLst/>
            <a:gdLst>
              <a:gd name="T0" fmla="*/ 10510 w 21020"/>
              <a:gd name="T1" fmla="*/ 10800 h 21600"/>
              <a:gd name="T2" fmla="*/ 10510 w 21020"/>
              <a:gd name="T3" fmla="*/ 10800 h 21600"/>
              <a:gd name="T4" fmla="*/ 10510 w 21020"/>
              <a:gd name="T5" fmla="*/ 10800 h 21600"/>
              <a:gd name="T6" fmla="*/ 10510 w 2102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lIns="19050" tIns="19050" rIns="19050" bIns="19050" anchor="ctr"/>
          <a:lstStyle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Gill Sans" panose="020B0502020104020203" charset="0"/>
              <a:sym typeface="Gill Sans" panose="020B0502020104020203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2155801" y="3849199"/>
            <a:ext cx="143713" cy="209491"/>
            <a:chOff x="2528974" y="2863357"/>
            <a:chExt cx="246811" cy="359779"/>
          </a:xfrm>
          <a:solidFill>
            <a:schemeClr val="bg1"/>
          </a:solidFill>
        </p:grpSpPr>
        <p:sp>
          <p:nvSpPr>
            <p:cNvPr id="33" name="AutoShape 113"/>
            <p:cNvSpPr/>
            <p:nvPr/>
          </p:nvSpPr>
          <p:spPr bwMode="auto">
            <a:xfrm>
              <a:off x="2528974" y="2863357"/>
              <a:ext cx="246811" cy="35977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panose="020B0502020104020203" charset="0"/>
                <a:sym typeface="Gill Sans" panose="020B0502020104020203" charset="0"/>
              </a:endParaRPr>
            </a:p>
          </p:txBody>
        </p:sp>
        <p:sp>
          <p:nvSpPr>
            <p:cNvPr id="34" name="AutoShape 114"/>
            <p:cNvSpPr/>
            <p:nvPr/>
          </p:nvSpPr>
          <p:spPr bwMode="auto">
            <a:xfrm>
              <a:off x="2584843" y="2919841"/>
              <a:ext cx="73061" cy="7306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938" y="0"/>
                  </a:moveTo>
                  <a:cubicBezTo>
                    <a:pt x="8943" y="0"/>
                    <a:pt x="0" y="8942"/>
                    <a:pt x="0" y="19938"/>
                  </a:cubicBezTo>
                  <a:cubicBezTo>
                    <a:pt x="0" y="20855"/>
                    <a:pt x="743" y="21600"/>
                    <a:pt x="1661" y="21600"/>
                  </a:cubicBezTo>
                  <a:cubicBezTo>
                    <a:pt x="2579" y="21600"/>
                    <a:pt x="3323" y="20855"/>
                    <a:pt x="3323" y="19938"/>
                  </a:cubicBezTo>
                  <a:cubicBezTo>
                    <a:pt x="3323" y="10777"/>
                    <a:pt x="10777" y="3323"/>
                    <a:pt x="19938" y="3323"/>
                  </a:cubicBezTo>
                  <a:cubicBezTo>
                    <a:pt x="20856" y="3323"/>
                    <a:pt x="21600" y="2578"/>
                    <a:pt x="21600" y="1661"/>
                  </a:cubicBezTo>
                  <a:cubicBezTo>
                    <a:pt x="21600" y="744"/>
                    <a:pt x="20856" y="0"/>
                    <a:pt x="19938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panose="020B0502020104020203" charset="0"/>
                <a:sym typeface="Gill Sans" panose="020B0502020104020203" charset="0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3747454" y="3849556"/>
            <a:ext cx="209134" cy="209134"/>
            <a:chOff x="2473104" y="2145028"/>
            <a:chExt cx="359165" cy="359165"/>
          </a:xfrm>
          <a:solidFill>
            <a:schemeClr val="bg1"/>
          </a:solidFill>
        </p:grpSpPr>
        <p:sp>
          <p:nvSpPr>
            <p:cNvPr id="37" name="AutoShape 126"/>
            <p:cNvSpPr/>
            <p:nvPr/>
          </p:nvSpPr>
          <p:spPr bwMode="auto">
            <a:xfrm>
              <a:off x="247310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panose="020B0502020104020203" charset="0"/>
                <a:sym typeface="Gill Sans" panose="020B0502020104020203" charset="0"/>
              </a:endParaRPr>
            </a:p>
          </p:txBody>
        </p:sp>
        <p:sp>
          <p:nvSpPr>
            <p:cNvPr id="38" name="AutoShape 127"/>
            <p:cNvSpPr/>
            <p:nvPr/>
          </p:nvSpPr>
          <p:spPr bwMode="auto">
            <a:xfrm>
              <a:off x="2618611" y="2200897"/>
              <a:ext cx="84727" cy="84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panose="020B0502020104020203" charset="0"/>
                <a:sym typeface="Gill Sans" panose="020B0502020104020203" charset="0"/>
              </a:endParaRPr>
            </a:p>
          </p:txBody>
        </p:sp>
      </p:grpSp>
      <p:sp>
        <p:nvSpPr>
          <p:cNvPr id="3" name="Text Box 2"/>
          <p:cNvSpPr txBox="1"/>
          <p:nvPr/>
        </p:nvSpPr>
        <p:spPr>
          <a:xfrm>
            <a:off x="1978025" y="390525"/>
            <a:ext cx="530288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Conclusion and Recommendations</a:t>
            </a:r>
            <a:endParaRPr lang="zh-CN" altLang="en-US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535940" y="789305"/>
            <a:ext cx="8063230" cy="39052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r>
              <a:rPr lang="en-US" sz="1600" b="1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Strategic Recommendations:</a:t>
            </a:r>
            <a:r>
              <a:rPr lang="en-US" sz="1600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 </a:t>
            </a:r>
            <a:r>
              <a:rPr lang="en-US" sz="1600" dirty="0">
                <a:solidFill>
                  <a:srgbClr val="4323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Practical recommendations for policymakers and industry stakeholder.</a:t>
            </a: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r>
              <a:rPr lang="en-US" sz="1600" b="1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Challenges &amp; Solutions:</a:t>
            </a:r>
            <a:r>
              <a:rPr lang="en-US" sz="1600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 </a:t>
            </a:r>
            <a:r>
              <a:rPr lang="en-US" sz="1600" dirty="0">
                <a:solidFill>
                  <a:srgbClr val="4323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Identification of major challenges and potential solutions for the BPO sector.</a:t>
            </a: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r>
              <a:rPr lang="en-US" sz="1600" b="1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Growth Potential:</a:t>
            </a:r>
            <a:r>
              <a:rPr lang="en-US" sz="1600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 </a:t>
            </a:r>
            <a:r>
              <a:rPr lang="en-US" sz="1600" dirty="0">
                <a:solidFill>
                  <a:srgbClr val="4323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Assessment of the BPO industry's growth potential in Bangladesh.</a:t>
            </a: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r>
              <a:rPr lang="en-US" sz="1600" b="1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Investment Drivers:</a:t>
            </a:r>
            <a:r>
              <a:rPr lang="en-US" sz="1600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 i</a:t>
            </a:r>
            <a:r>
              <a:rPr lang="en-US" sz="1600" dirty="0">
                <a:solidFill>
                  <a:srgbClr val="4323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dentification of key factors driving investment in the BPO sector.</a:t>
            </a: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>
              <a:solidFill>
                <a:srgbClr val="432338"/>
              </a:solidFill>
              <a:latin typeface="Source Sans 3" pitchFamily="34" charset="0"/>
              <a:ea typeface="Source Sans 3" pitchFamily="34" charset="-122"/>
              <a:cs typeface="Source Sans 3" pitchFamily="34" charset="-120"/>
              <a:sym typeface="+mn-ea"/>
            </a:endParaRPr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r>
              <a:rPr lang="en-US" sz="1600" b="1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Comprehensive Overview:</a:t>
            </a:r>
            <a:r>
              <a:rPr lang="en-US" sz="1600" dirty="0">
                <a:solidFill>
                  <a:srgbClr val="432338"/>
                </a:solidFill>
                <a:latin typeface="Noto Serif HK Semi Bold" pitchFamily="34" charset="0"/>
                <a:ea typeface="Noto Serif HK Semi Bold" pitchFamily="34" charset="-122"/>
                <a:cs typeface="Noto Serif HK Semi Bold" pitchFamily="34" charset="-120"/>
                <a:sym typeface="+mn-ea"/>
              </a:rPr>
              <a:t> </a:t>
            </a:r>
            <a:r>
              <a:rPr lang="en-US" sz="1600" dirty="0">
                <a:solidFill>
                  <a:srgbClr val="4323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sym typeface="+mn-ea"/>
              </a:rPr>
              <a:t>A detailed overview of the current state of the BPO industry in Bangladesh.</a:t>
            </a: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/>
          </a:p>
          <a:p>
            <a:pPr marL="285750" indent="-285750" algn="l">
              <a:lnSpc>
                <a:spcPts val="2150"/>
              </a:lnSpc>
              <a:buFont typeface="Arial" panose="020B0604020202090204" pitchFamily="34" charset="0"/>
              <a:buChar char="•"/>
            </a:pPr>
            <a:endParaRPr lang="en-US" sz="1600" dirty="0">
              <a:solidFill>
                <a:srgbClr val="432338"/>
              </a:solidFill>
              <a:latin typeface="Noto Serif HK Semi Bold" pitchFamily="34" charset="0"/>
              <a:ea typeface="Noto Serif HK Semi Bold" pitchFamily="34" charset="-122"/>
              <a:cs typeface="Noto Serif HK Semi Bold" pitchFamily="34" charset="-120"/>
              <a:sym typeface="+mn-ea"/>
            </a:endParaRPr>
          </a:p>
          <a:p>
            <a:pPr marL="0" indent="0" algn="l">
              <a:lnSpc>
                <a:spcPts val="2150"/>
              </a:lnSpc>
              <a:buNone/>
            </a:pPr>
            <a:endParaRPr lang="en-US" sz="1600" dirty="0">
              <a:solidFill>
                <a:srgbClr val="432338"/>
              </a:solidFill>
              <a:latin typeface="Noto Serif HK Semi Bold" pitchFamily="34" charset="0"/>
              <a:ea typeface="Noto Serif HK Semi Bold" pitchFamily="34" charset="-122"/>
              <a:cs typeface="Noto Serif HK Semi Bold" pitchFamily="34" charset="-12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/>
          <p:cNvSpPr txBox="1"/>
          <p:nvPr/>
        </p:nvSpPr>
        <p:spPr>
          <a:xfrm>
            <a:off x="4307085" y="46213"/>
            <a:ext cx="529830" cy="43088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altLang="zh-CN" sz="2200" dirty="0" smtClean="0">
                <a:solidFill>
                  <a:schemeClr val="bg1"/>
                </a:solidFill>
                <a:latin typeface="Arial" panose="020B0604020202090204" pitchFamily="34" charset="0"/>
                <a:ea typeface="Arial" panose="020B0604020202090204" pitchFamily="34" charset="0"/>
              </a:rPr>
              <a:t>04</a:t>
            </a:r>
            <a:endParaRPr lang="en-US" altLang="zh-CN" sz="2200" dirty="0">
              <a:solidFill>
                <a:schemeClr val="bg1"/>
              </a:solidFill>
              <a:latin typeface="Arial" panose="020B0604020202090204" pitchFamily="34" charset="0"/>
              <a:ea typeface="Arial" panose="020B0604020202090204" pitchFamily="34" charset="0"/>
            </a:endParaRPr>
          </a:p>
        </p:txBody>
      </p:sp>
      <p:sp>
        <p:nvSpPr>
          <p:cNvPr id="38" name="文本框 10"/>
          <p:cNvSpPr txBox="1"/>
          <p:nvPr/>
        </p:nvSpPr>
        <p:spPr>
          <a:xfrm>
            <a:off x="2364740" y="477520"/>
            <a:ext cx="4415155" cy="4019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42" name="TextBox 11"/>
          <p:cNvSpPr txBox="1">
            <a:spLocks noChangeArrowheads="1"/>
          </p:cNvSpPr>
          <p:nvPr/>
        </p:nvSpPr>
        <p:spPr bwMode="auto">
          <a:xfrm>
            <a:off x="1709641" y="1925284"/>
            <a:ext cx="156863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9pPr>
          </a:lstStyle>
          <a:p>
            <a:pPr algn="ctr"/>
            <a:r>
              <a:rPr lang="en-US" altLang="zh-CN" sz="2000" b="1" dirty="0" smtClean="0">
                <a:solidFill>
                  <a:schemeClr val="bg1"/>
                </a:solidFill>
                <a:ea typeface="Arial" panose="020B0604020202090204" pitchFamily="34" charset="0"/>
              </a:rPr>
              <a:t>KEY WORDS</a:t>
            </a:r>
            <a:endParaRPr lang="en-US" altLang="zh-CN" sz="2000" b="1" dirty="0" smtClean="0">
              <a:solidFill>
                <a:schemeClr val="bg1"/>
              </a:solidFill>
              <a:ea typeface="Arial" panose="020B0604020202090204" pitchFamily="34" charset="0"/>
            </a:endParaRPr>
          </a:p>
        </p:txBody>
      </p:sp>
      <p:sp>
        <p:nvSpPr>
          <p:cNvPr id="43" name="TextBox 13"/>
          <p:cNvSpPr txBox="1">
            <a:spLocks noChangeArrowheads="1"/>
          </p:cNvSpPr>
          <p:nvPr/>
        </p:nvSpPr>
        <p:spPr bwMode="auto">
          <a:xfrm>
            <a:off x="3883705" y="1925284"/>
            <a:ext cx="156863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9pPr>
          </a:lstStyle>
          <a:p>
            <a:pPr algn="ctr"/>
            <a:r>
              <a:rPr lang="en-US" altLang="zh-CN" sz="2000" b="1" dirty="0" smtClean="0">
                <a:solidFill>
                  <a:schemeClr val="bg1"/>
                </a:solidFill>
                <a:ea typeface="Arial" panose="020B0604020202090204" pitchFamily="34" charset="0"/>
              </a:rPr>
              <a:t>KEY WORDS</a:t>
            </a:r>
            <a:endParaRPr lang="en-US" altLang="zh-CN" sz="2000" b="1" dirty="0" smtClean="0">
              <a:solidFill>
                <a:schemeClr val="bg1"/>
              </a:solidFill>
              <a:ea typeface="Arial" panose="020B0604020202090204" pitchFamily="34" charset="0"/>
            </a:endParaRPr>
          </a:p>
        </p:txBody>
      </p:sp>
      <p:sp>
        <p:nvSpPr>
          <p:cNvPr id="46" name="TextBox 14"/>
          <p:cNvSpPr txBox="1">
            <a:spLocks noChangeArrowheads="1"/>
          </p:cNvSpPr>
          <p:nvPr/>
        </p:nvSpPr>
        <p:spPr bwMode="auto">
          <a:xfrm>
            <a:off x="6067847" y="1925284"/>
            <a:ext cx="1467388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90204" pitchFamily="34" charset="0"/>
                <a:ea typeface="SimSun" pitchFamily="2" charset="-122"/>
              </a:defRPr>
            </a:lvl9pPr>
          </a:lstStyle>
          <a:p>
            <a:pPr algn="ctr"/>
            <a:r>
              <a:rPr lang="en-US" altLang="zh-CN" sz="2000" b="1" dirty="0" smtClean="0">
                <a:solidFill>
                  <a:schemeClr val="bg1"/>
                </a:solidFill>
                <a:ea typeface="Arial" panose="020B0604020202090204" pitchFamily="34" charset="0"/>
              </a:rPr>
              <a:t>KEY WORDS</a:t>
            </a:r>
            <a:endParaRPr lang="en-US" altLang="zh-CN" sz="2000" b="1" dirty="0" smtClean="0">
              <a:solidFill>
                <a:schemeClr val="bg1"/>
              </a:solidFill>
              <a:ea typeface="Arial" panose="020B0604020202090204" pitchFamily="34" charset="0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459740" y="810260"/>
            <a:ext cx="8088630" cy="3878580"/>
          </a:xfrm>
          <a:prstGeom prst="rect">
            <a:avLst/>
          </a:prstGeom>
        </p:spPr>
        <p:txBody>
          <a:bodyPr wrap="square">
            <a:noAutofit/>
          </a:bodyPr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Alharahsheh, H. H., &amp; Pius, A. (2020). A review of key paradigms: Positivism VS interpretivism. </a:t>
            </a:r>
            <a:r>
              <a:rPr lang="en-US" altLang="zh-CN" sz="1200" b="0" i="1">
                <a:latin typeface="Calibri" panose="020F0502020204030204"/>
                <a:ea typeface="等线"/>
              </a:rPr>
              <a:t>Global academic journal of humanities and social sciences, 2</a:t>
            </a:r>
            <a:r>
              <a:rPr lang="en-US" altLang="zh-CN" sz="1200" b="0">
                <a:latin typeface="Calibri" panose="020F0502020204030204"/>
                <a:ea typeface="等线"/>
              </a:rPr>
              <a:t>(3), 39-43.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>
                <a:latin typeface="Calibri" panose="020F0502020204030204"/>
                <a:ea typeface="等线"/>
              </a:rPr>
              <a:t> </a:t>
            </a:r>
            <a:endParaRPr lang="en-US" altLang="zh-CN" sz="1200" b="1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Ali, I. M. (2024). A guide for positivist research paradigm: From philosophy to methodology. </a:t>
            </a:r>
            <a:r>
              <a:rPr lang="en-US" altLang="zh-CN" sz="1200" b="0" i="1">
                <a:latin typeface="Calibri" panose="020F0502020204030204"/>
                <a:ea typeface="等线"/>
              </a:rPr>
              <a:t>Idealogy Journal</a:t>
            </a:r>
            <a:r>
              <a:rPr lang="en-US" altLang="zh-CN" sz="1200" b="0">
                <a:latin typeface="Calibri" panose="020F0502020204030204"/>
                <a:ea typeface="等线"/>
              </a:rPr>
              <a:t>, 9(2). 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endParaRPr lang="en-US" altLang="zh-CN" sz="1200" b="0">
              <a:solidFill>
                <a:srgbClr val="000000"/>
              </a:solidFill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Asad, S. (2023). The Future of the BPO Industry in Bangladesh - ASL BPO 2024.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ASL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. </a:t>
            </a:r>
            <a:endParaRPr lang="en-US" altLang="zh-CN" sz="1200">
              <a:solidFill>
                <a:srgbClr val="000000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Asiabar, A. S., Azami-Aghdash, S., Rezapour, A., Kalajahi, R. A., Taghizadeh, S., Amuzadeh, S., &amp; Derakhshani, N. (2021). Economic Consequences of Outsourcing in Public Hospitals in Iran: A Systematic Review. Journal of Health Administration, 24(1).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Aziz, A. (2020). Digital inclusion challenges in Bangladesh: The case of the National ICT Policy. Contemporary South Asia, 28(3), 304-319.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Bairagi, A. (2024). How Do Contributing Factors of FDI Inflows Relate to the Importance of Local Supplier Base? A Case for Bangladesh. </a:t>
            </a:r>
            <a:r>
              <a:rPr lang="en-US" altLang="zh-CN" sz="1200" i="1">
                <a:latin typeface="Calibri" panose="020F0502020204030204"/>
                <a:ea typeface="等线"/>
              </a:rPr>
              <a:t>Open Journal of Business and Management, 13</a:t>
            </a:r>
            <a:r>
              <a:rPr lang="en-US" altLang="zh-CN" sz="1200">
                <a:latin typeface="Calibri" panose="020F0502020204030204"/>
                <a:ea typeface="等线"/>
              </a:rPr>
              <a:t>(1), 301-324.  </a:t>
            </a:r>
            <a:endParaRPr lang="en-US" altLang="zh-CN" sz="120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1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Basu, K. (2021). The Bangladesh economy: navigating the turning point. Innovations: Technology, Governance, Globalization, 13(1-2), 28-40. </a:t>
            </a:r>
            <a:endParaRPr lang="en-US" altLang="zh-CN" sz="1200">
              <a:solidFill>
                <a:srgbClr val="000000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indent="0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None/>
            </a:pPr>
            <a:r>
              <a:rPr lang="en-US" altLang="zh-CN" sz="1200" b="1">
                <a:solidFill>
                  <a:srgbClr val="000000"/>
                </a:solidFill>
                <a:latin typeface="Wingdings" panose="05000000000000000000"/>
                <a:ea typeface="SimSun"/>
                <a:sym typeface="+mn-ea"/>
              </a:rPr>
              <a:t>l 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BBS., 2023. Bangladesh Bureau of Statistics.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Population and Housing Census: November, 2023. </a:t>
            </a:r>
            <a:endParaRPr lang="en-US" altLang="zh-CN" sz="1200" u="sng">
              <a:solidFill>
                <a:srgbClr val="0000FF"/>
              </a:solidFill>
              <a:latin typeface="Calibri" panose="020F0502020204030204"/>
              <a:ea typeface="SimSun"/>
              <a:hlinkClick r:id="rId1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537210" y="798195"/>
            <a:ext cx="8069580" cy="3969385"/>
          </a:xfrm>
          <a:prstGeom prst="rect">
            <a:avLst/>
          </a:prstGeom>
        </p:spPr>
        <p:txBody>
          <a:bodyPr wrap="square">
            <a:spAutoFit/>
          </a:bodyPr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Bhuiyan, M. R. I., Uddin, K. S., &amp; Milon, M. N. U. (2023). Prospective Areas of Digital Economy in the Context of ICT Usages: An Empirical Study in Bangladesh. FinTech, 2(3), 641-656.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Biswas, S. (2021). BPO Sector: The Next RMG of Bangladesh?.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Bose, T. K., Uddin, M. R., &amp; Huda, M. N. (2013). Prospects of Bangladesh as a leading outsourcing destination in IT sector.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International Journal of Managing Value and Supply Chains, 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4(2), 1.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 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Chaudhuri, S. (2020). Evolution of the pharmaceutical industry Bangladesh, 1982 to 2020. Centre for Development Studies, Working Paper, 495.  </a:t>
            </a:r>
            <a:endParaRPr lang="en-US" altLang="zh-CN" sz="120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Dewar, R., &amp; Templeton, E. (2020). The impact of regulatory frameworks on the global digital communications industry. </a:t>
            </a:r>
            <a:r>
              <a:rPr lang="en-US" altLang="zh-CN" sz="1200" b="0" i="1">
                <a:latin typeface="Calibri" panose="020F0502020204030204"/>
                <a:ea typeface="等线"/>
              </a:rPr>
              <a:t>Policy Brief, GCSP, October</a:t>
            </a:r>
            <a:r>
              <a:rPr lang="en-US" altLang="zh-CN" sz="1200" b="0">
                <a:latin typeface="Calibri" panose="020F0502020204030204"/>
                <a:ea typeface="等线"/>
              </a:rPr>
              <a:t>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Dolgui, A., &amp; Proth, J. M. (2013). Outsourcing: definitions and analysis. International Journal of Production Research, 51(23-24), 6769-6777.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Elgeddawy, M., &amp; Abouraia, M. (2024, July). Pragmatism as a research paradigm. </a:t>
            </a:r>
            <a:r>
              <a:rPr lang="en-US" altLang="zh-CN" sz="1200" b="0" i="1">
                <a:latin typeface="Calibri" panose="020F0502020204030204"/>
                <a:ea typeface="等线"/>
              </a:rPr>
              <a:t>In European Conference on Research Methodology for Business and Management Studies</a:t>
            </a:r>
            <a:r>
              <a:rPr lang="en-US" altLang="zh-CN" sz="1200" b="0">
                <a:latin typeface="Calibri" panose="020F0502020204030204"/>
                <a:ea typeface="等线"/>
              </a:rPr>
              <a:t> (pp. 71-74). Academic Conferences International Limited.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Findley, M. G., Kikuta, K., &amp; Denly, M. (2021). External validity. Annual review of political science, 24(1), 365-393.  </a:t>
            </a:r>
            <a:endParaRPr lang="en-US" altLang="zh-CN" sz="1200" b="0">
              <a:latin typeface="Calibri" panose="020F0502020204030204"/>
              <a:ea typeface="等线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2286000" y="474345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2286000" y="445135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527685" y="784225"/>
            <a:ext cx="8088630" cy="3896360"/>
          </a:xfrm>
          <a:prstGeom prst="rect">
            <a:avLst/>
          </a:prstGeom>
        </p:spPr>
        <p:txBody>
          <a:bodyPr wrap="square">
            <a:noAutofit/>
          </a:bodyPr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Galal, R., Schiffbauer, M., Rossignol, A., &amp; Dexter, G. (2025). FRONTIER FIRMS AND JOB CREATION.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Gary Teng, S., &amp; Jaramillo, H. (2005). A model for evaluation and selection of suppliers in global textile and apparel supply chains. International Journal of Physical Distribution &amp; Logistics Management, 35(7), 503–523.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Giertl, G., Potkany, M., &amp; Gejdos, M. (2015). Evaluation of outsourcing efficiency through costs for its use. </a:t>
            </a:r>
            <a:r>
              <a:rPr lang="en-US" altLang="zh-CN" sz="1200" b="0" i="1">
                <a:latin typeface="Calibri" panose="020F0502020204030204"/>
                <a:ea typeface="等线"/>
              </a:rPr>
              <a:t>Procedia Economics and Finance, 26,</a:t>
            </a:r>
            <a:r>
              <a:rPr lang="en-US" altLang="zh-CN" sz="1200" b="0">
                <a:latin typeface="Calibri" panose="020F0502020204030204"/>
                <a:ea typeface="等线"/>
              </a:rPr>
              <a:t> 1080-1085.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Harland, C., Knight, L., Lamming, R., &amp; Walker, H. (2005). Outsourcing: assessing the risks and benefits for organisations, sectors and nations. </a:t>
            </a:r>
            <a:r>
              <a:rPr lang="en-US" altLang="zh-CN" sz="1200" b="0" i="1">
                <a:latin typeface="Calibri" panose="020F0502020204030204"/>
                <a:ea typeface="等线"/>
              </a:rPr>
              <a:t>International Journal of Operations &amp; Production Management,</a:t>
            </a:r>
            <a:r>
              <a:rPr lang="en-US" altLang="zh-CN" sz="1200" b="0">
                <a:latin typeface="Calibri" panose="020F0502020204030204"/>
                <a:ea typeface="等线"/>
              </a:rPr>
              <a:t> 25(9), 831-850.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Hasan, H. R. U., Noh, M., &amp; Ward Randolph, A. (2022). Diagnostic analysis of US fashion brand’s Bangladeshi outsourcing. </a:t>
            </a:r>
            <a:r>
              <a:rPr lang="en-US" altLang="zh-CN" sz="1200" i="1">
                <a:latin typeface="Calibri" panose="020F0502020204030204"/>
                <a:ea typeface="等线"/>
              </a:rPr>
              <a:t>Journal of Global Scholars of Marketing Science, 32</a:t>
            </a:r>
            <a:r>
              <a:rPr lang="en-US" altLang="zh-CN" sz="1200">
                <a:latin typeface="Calibri" panose="020F0502020204030204"/>
                <a:ea typeface="等线"/>
              </a:rPr>
              <a:t>(2), 162-179.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Hasan, M. J., &amp; Karim, M. R. (2022). Business Process Outsourcing through Business Process Management and Knowledge Management Evidence from Bangladesh. </a:t>
            </a:r>
            <a:r>
              <a:rPr lang="en-US" altLang="zh-CN" sz="1200" i="1">
                <a:latin typeface="Calibri" panose="020F0502020204030204"/>
                <a:ea typeface="等线"/>
              </a:rPr>
              <a:t>Int. J. Manag. Account, 4</a:t>
            </a:r>
            <a:r>
              <a:rPr lang="en-US" altLang="zh-CN" sz="1200">
                <a:latin typeface="Calibri" panose="020F0502020204030204"/>
                <a:ea typeface="等线"/>
              </a:rPr>
              <a:t>(3), 49-58.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Huda, S. S., Hoq, M. Z., Mahbub, R. B., Arpita, T. H., &amp; Mowla, S. M. (2025). Evaluation of a value creation model of a BPO firm. </a:t>
            </a:r>
            <a:r>
              <a:rPr lang="en-US" altLang="zh-CN" sz="1200" b="0" i="1">
                <a:latin typeface="Calibri" panose="020F0502020204030204"/>
                <a:ea typeface="等线"/>
              </a:rPr>
              <a:t>Journal of Information Technology Teaching Cases</a:t>
            </a:r>
            <a:r>
              <a:rPr lang="en-US" altLang="zh-CN" sz="1200" b="0">
                <a:latin typeface="Calibri" panose="020F0502020204030204"/>
                <a:ea typeface="等线"/>
              </a:rPr>
              <a:t>, 20438869241296565. 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ts val="500"/>
              </a:spcBef>
              <a:spcAft>
                <a:spcPts val="50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ICT Division. (n.d.). I</a:t>
            </a:r>
            <a:r>
              <a:rPr lang="en-US" altLang="zh-CN" sz="1200" i="1">
                <a:latin typeface="Calibri" panose="020F0502020204030204"/>
                <a:ea typeface="等线"/>
              </a:rPr>
              <a:t>CT Industry Skills Council: BPO Sector Two-Pager.</a:t>
            </a:r>
            <a:r>
              <a:rPr lang="en-US" altLang="zh-CN" sz="1200">
                <a:latin typeface="Calibri" panose="020F0502020204030204"/>
                <a:ea typeface="等线"/>
              </a:rPr>
              <a:t> Government of the People's Republic of Bangladesh.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Iqbal, M. M., Islam, K. A., Zayed, N. M., Beg, T. H., &amp; Shahi, S. K. (2021). Impact of artificial intelligence and digital economy on industrial revolution 4: evidence from Bangladesh. </a:t>
            </a:r>
            <a:r>
              <a:rPr lang="en-US" altLang="zh-CN" sz="1200" i="1">
                <a:latin typeface="Calibri" panose="020F0502020204030204"/>
                <a:ea typeface="等线"/>
              </a:rPr>
              <a:t>American Finance &amp; Banking Review</a:t>
            </a:r>
            <a:r>
              <a:rPr lang="en-US" altLang="zh-CN" sz="1200">
                <a:latin typeface="Calibri" panose="020F0502020204030204"/>
                <a:ea typeface="等线"/>
              </a:rPr>
              <a:t>, 6(1), 42-55.  </a:t>
            </a:r>
            <a:endParaRPr lang="en-US" altLang="zh-CN" sz="1200">
              <a:latin typeface="Calibri" panose="020F0502020204030204"/>
              <a:ea typeface="等线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2286000" y="44450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537845" y="778510"/>
            <a:ext cx="8058785" cy="3917950"/>
          </a:xfrm>
          <a:prstGeom prst="rect">
            <a:avLst/>
          </a:prstGeom>
        </p:spPr>
        <p:txBody>
          <a:bodyPr wrap="square">
            <a:noAutofit/>
          </a:bodyPr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Islam, M., &amp; Rahman, L. (2020). </a:t>
            </a:r>
            <a:r>
              <a:rPr lang="en-US" altLang="zh-CN" sz="1200" i="1">
                <a:latin typeface="Calibri" panose="020F0502020204030204"/>
                <a:ea typeface="等线"/>
              </a:rPr>
              <a:t>Human Resource Outsourcing in Bangladesh: An Empirical Study</a:t>
            </a:r>
            <a:r>
              <a:rPr lang="en-US" altLang="zh-CN" sz="1200">
                <a:latin typeface="Calibri" panose="020F0502020204030204"/>
                <a:ea typeface="等线"/>
              </a:rPr>
              <a:t>. SSRN.  </a:t>
            </a:r>
            <a:endParaRPr lang="en-US" altLang="zh-CN" sz="120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Kakabadse, A., &amp; Kakabadse, N. (2005). Outsourcing: current and future trends. Thunderbird international business review, 47(2), 183-204. 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Kang, Y. (2021). The rise, demise and replacement of the Bangladesh experiment in transnational labour regulation. </a:t>
            </a:r>
            <a:r>
              <a:rPr lang="en-US" altLang="zh-CN" sz="1200" b="0" i="1">
                <a:latin typeface="Calibri" panose="020F0502020204030204"/>
                <a:ea typeface="等线"/>
              </a:rPr>
              <a:t>International Labour Review, 160</a:t>
            </a:r>
            <a:r>
              <a:rPr lang="en-US" altLang="zh-CN" sz="1200" b="0">
                <a:latin typeface="Calibri" panose="020F0502020204030204"/>
                <a:ea typeface="等线"/>
              </a:rPr>
              <a:t>(3), 407-430.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ts val="500"/>
              </a:spcBef>
              <a:spcAft>
                <a:spcPts val="50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Kulembayeva, F., Seitkaziyeva, A., &amp; Yelshibayev, R. (2022). Economic efficiency of outsourcing business models: A comparative assessment. </a:t>
            </a:r>
            <a:r>
              <a:rPr lang="en-US" altLang="zh-CN" sz="1200" i="1">
                <a:latin typeface="Calibri" panose="020F0502020204030204"/>
                <a:ea typeface="等线"/>
              </a:rPr>
              <a:t>Global Journal of Flexible Systems Management, 23</a:t>
            </a:r>
            <a:r>
              <a:rPr lang="en-US" altLang="zh-CN" sz="1200">
                <a:latin typeface="Calibri" panose="020F0502020204030204"/>
                <a:ea typeface="等线"/>
              </a:rPr>
              <a:t>(1), 75-88.  </a:t>
            </a:r>
            <a:endParaRPr lang="en-US" altLang="zh-CN" sz="120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Kurshumov, V. (2013). Strategic aspects of outsourcing. </a:t>
            </a:r>
            <a:r>
              <a:rPr lang="en-US" altLang="zh-CN" sz="1200" b="0" i="1">
                <a:latin typeface="Calibri" panose="020F0502020204030204"/>
                <a:ea typeface="等线"/>
              </a:rPr>
              <a:t>Izvestiya Journal of University of Economics</a:t>
            </a:r>
            <a:r>
              <a:rPr lang="en-US" altLang="zh-CN" sz="1200" b="0">
                <a:latin typeface="Calibri" panose="020F0502020204030204"/>
                <a:ea typeface="等线"/>
              </a:rPr>
              <a:t>,(3), 74-83.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Larsen, M. M., Mkalama, B., &amp; Mol, M. J. (2023). Outsourcing in Africa: How do the interactions between providers, multinationals, and the state lead to the evolution of the BPO industry?. </a:t>
            </a:r>
            <a:r>
              <a:rPr lang="en-US" altLang="zh-CN" sz="1200" b="0" i="1">
                <a:latin typeface="Calibri" panose="020F0502020204030204"/>
                <a:ea typeface="等线"/>
              </a:rPr>
              <a:t>Journal of International Business Policy, 6</a:t>
            </a:r>
            <a:r>
              <a:rPr lang="en-US" altLang="zh-CN" sz="1200" b="0">
                <a:latin typeface="Calibri" panose="020F0502020204030204"/>
                <a:ea typeface="等线"/>
              </a:rPr>
              <a:t>(4), 432-452.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Lawani, A. (2021). Critical realism: what you should know and how to apply it. </a:t>
            </a:r>
            <a:r>
              <a:rPr lang="en-US" altLang="zh-CN" sz="1200" b="0" i="1">
                <a:latin typeface="Calibri" panose="020F0502020204030204"/>
                <a:ea typeface="等线"/>
              </a:rPr>
              <a:t>Qualitative research journal, 21</a:t>
            </a:r>
            <a:r>
              <a:rPr lang="en-US" altLang="zh-CN" sz="1200" b="0">
                <a:latin typeface="Calibri" panose="020F0502020204030204"/>
                <a:ea typeface="等线"/>
              </a:rPr>
              <a:t>(3), 320-333.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Lin, H., Werner, K. M., &amp; Inzlicht, M. (2021). Promises and perils of experimentation: The mutual-internal-validity problem. Perspectives on Psychological Science, 16(4), 854-863.  </a:t>
            </a:r>
            <a:endParaRPr lang="en-US" altLang="zh-CN" sz="1200" b="0">
              <a:latin typeface="Calibri" panose="020F0502020204030204"/>
              <a:ea typeface="等线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2286000" y="40513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557530" y="743585"/>
            <a:ext cx="8039735" cy="3599815"/>
          </a:xfrm>
          <a:prstGeom prst="rect">
            <a:avLst/>
          </a:prstGeom>
        </p:spPr>
        <p:txBody>
          <a:bodyPr wrap="square">
            <a:spAutoFit/>
          </a:bodyPr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Mamun, M. Z., Ahmed, M., Jahan, S. M., Ahmed, M., Akhtaruzzaman, M., Younus, S., ... &amp; Islam, N. (2019). Bangladesh’s readiness for the international call center industry.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JOURNAL OF BANGLADESH STUDIES (ISSN 1529-0905)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, 1.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 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Overby, S. (2022). What is outsourcing? Definitions, benefits, challenges, processes, advice.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Pan, P. (2020). Ethics in research and publication. J</a:t>
            </a:r>
            <a:r>
              <a:rPr lang="en-US" altLang="zh-CN" sz="1200" b="0" i="1">
                <a:latin typeface="Calibri" panose="020F0502020204030204"/>
                <a:ea typeface="等线"/>
              </a:rPr>
              <a:t>ournal of Indian Association of Pediatric Surgeons, 25</a:t>
            </a:r>
            <a:r>
              <a:rPr lang="en-US" altLang="zh-CN" sz="1200" b="0">
                <a:latin typeface="Calibri" panose="020F0502020204030204"/>
                <a:ea typeface="等线"/>
              </a:rPr>
              <a:t>(6), 349-351. 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Razzaque, M. A., Ifteakhar, N., &amp; Rahman, J (2020). Tapping into Services Exports: Issues and Policy Options.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Razzaque, M. A., Rahman, J., &amp; Islam, D (2025). Creating employment opportunities for the youth: Urgent policy imperatives for Bangladesh.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Ruslan, M. S. S. (2019). BPO Industry Growth in Bangladesh And Taskeater as a Growing BPO Firm. </a:t>
            </a:r>
            <a:endParaRPr lang="en-US" altLang="zh-CN" sz="1200" u="sng">
              <a:solidFill>
                <a:srgbClr val="0000FF"/>
              </a:solidFill>
              <a:latin typeface="Calibri" panose="020F0502020204030204"/>
              <a:ea typeface="SimSun"/>
              <a:hlinkClick r:id="rId1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Sakib, M. N., Tabassum, F., &amp; Uddin, M. M. (2023). What we know about the trends, prospects, and challenges of human resource outsourcing: A systematic literature review. </a:t>
            </a:r>
            <a:r>
              <a:rPr lang="en-US" altLang="zh-CN" sz="1200" i="1">
                <a:latin typeface="Calibri" panose="020F0502020204030204"/>
                <a:ea typeface="等线"/>
              </a:rPr>
              <a:t>Heliyon, 9</a:t>
            </a:r>
            <a:r>
              <a:rPr lang="en-US" altLang="zh-CN" sz="1200">
                <a:latin typeface="Calibri" panose="020F0502020204030204"/>
                <a:ea typeface="等线"/>
              </a:rPr>
              <a:t>(8).  </a:t>
            </a:r>
            <a:endParaRPr lang="en-US" altLang="zh-CN" sz="1200">
              <a:latin typeface="Calibri" panose="020F0502020204030204"/>
              <a:ea typeface="等线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Star Business Report (2023). Nearly 8 lakh graduates unemployed.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The Daily Star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 </a:t>
            </a:r>
            <a:r>
              <a:rPr lang="en-US" altLang="zh-CN" sz="1200">
                <a:latin typeface="Calibri" panose="020F0502020204030204"/>
                <a:ea typeface="SimSun"/>
              </a:rPr>
              <a:t>[Accessed on 16 April 2025]</a:t>
            </a:r>
            <a:endParaRPr lang="en-US" altLang="zh-CN" sz="1200">
              <a:latin typeface="Calibri" panose="020F0502020204030204"/>
              <a:ea typeface="SimSun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2286000" y="40513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dirty="0">
                <a:solidFill>
                  <a:srgbClr val="3A4966"/>
                </a:solidFill>
                <a:latin typeface="Arial Black" panose="020B0A04020102020204" pitchFamily="34" charset="0"/>
                <a:ea typeface="Arial" panose="020B0604020202090204" pitchFamily="34" charset="0"/>
                <a:cs typeface="Arial Black" panose="020B0A04020102020204" pitchFamily="34" charset="0"/>
                <a:sym typeface="+mn-ea"/>
              </a:rPr>
              <a:t>References</a:t>
            </a:r>
            <a:endParaRPr lang="en-US" altLang="zh-CN" sz="2000" dirty="0">
              <a:solidFill>
                <a:srgbClr val="3A4966"/>
              </a:solidFill>
              <a:latin typeface="Arial Black" panose="020B0A04020102020204" pitchFamily="34" charset="0"/>
              <a:ea typeface="Arial" panose="020B0604020202090204" pitchFamily="34" charset="0"/>
              <a:cs typeface="Arial Black" panose="020B0A040201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537845" y="803910"/>
            <a:ext cx="8039100" cy="2306955"/>
          </a:xfrm>
          <a:prstGeom prst="rect">
            <a:avLst/>
          </a:prstGeom>
        </p:spPr>
        <p:txBody>
          <a:bodyPr wrap="square">
            <a:spAutoFit/>
          </a:bodyPr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Somjai, S. (2017). Advantages and disadvantages of outsourcing. The Business and Management Review, 9(1), 157-160.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 b="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 b="0">
                <a:latin typeface="Calibri" panose="020F0502020204030204"/>
                <a:ea typeface="等线"/>
              </a:rPr>
              <a:t>Sürücü, L., &amp; Maslakci, A. (2020). Validity and reliability in quantitative research. </a:t>
            </a:r>
            <a:r>
              <a:rPr lang="en-US" altLang="zh-CN" sz="1200" b="0" i="1">
                <a:latin typeface="Calibri" panose="020F0502020204030204"/>
                <a:ea typeface="等线"/>
              </a:rPr>
              <a:t>Business &amp; Management Studies: An International Journal</a:t>
            </a:r>
            <a:r>
              <a:rPr lang="en-US" altLang="zh-CN" sz="1200" b="0">
                <a:latin typeface="Calibri" panose="020F0502020204030204"/>
                <a:ea typeface="等线"/>
              </a:rPr>
              <a:t>, 8(3), 2694-2726. 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The Business Standard (2024). 2 more factories get LEED Gold certification.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The Business Standard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SimSun"/>
              </a:rPr>
              <a:t>l </a:t>
            </a:r>
            <a:r>
              <a:rPr lang="en-US" altLang="zh-CN" sz="1200">
                <a:solidFill>
                  <a:srgbClr val="000000"/>
                </a:solidFill>
                <a:latin typeface="Calibri" panose="020F0502020204030204"/>
                <a:ea typeface="SimSun"/>
              </a:rPr>
              <a:t>The Future of BPO: Why BPO Is a Rapidly Growing Industry (2024). </a:t>
            </a:r>
            <a:r>
              <a:rPr lang="en-US" altLang="zh-CN" sz="1200" i="1">
                <a:solidFill>
                  <a:srgbClr val="000000"/>
                </a:solidFill>
                <a:latin typeface="Calibri" panose="020F0502020204030204"/>
                <a:ea typeface="SimSun"/>
              </a:rPr>
              <a:t>CGS. </a:t>
            </a:r>
            <a:r>
              <a:rPr lang="en-US" altLang="zh-CN" sz="1200">
                <a:solidFill>
                  <a:srgbClr val="0000FF"/>
                </a:solidFill>
                <a:latin typeface="Calibri" panose="020F0502020204030204"/>
                <a:ea typeface="SimSun"/>
              </a:rPr>
              <a:t> </a:t>
            </a:r>
            <a:endParaRPr lang="en-US" altLang="zh-CN" sz="1200">
              <a:solidFill>
                <a:srgbClr val="0000FF"/>
              </a:solidFill>
              <a:latin typeface="Calibri" panose="020F0502020204030204"/>
              <a:ea typeface="SimSun"/>
            </a:endParaRPr>
          </a:p>
          <a:p>
            <a:pPr marL="0" indent="0" algn="l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1200" b="0">
                <a:latin typeface="Calibri" panose="020F0502020204030204"/>
                <a:ea typeface="等线"/>
              </a:rPr>
              <a:t> </a:t>
            </a:r>
            <a:endParaRPr lang="en-US" altLang="zh-CN" sz="1200" b="0">
              <a:latin typeface="Calibri" panose="020F0502020204030204"/>
              <a:ea typeface="等线"/>
            </a:endParaRPr>
          </a:p>
          <a:p>
            <a:pPr marL="266700" indent="-266700" algn="l" defTabSz="26670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</a:pPr>
            <a:r>
              <a:rPr lang="en-US" altLang="zh-CN" sz="1200">
                <a:solidFill>
                  <a:srgbClr val="000000"/>
                </a:solidFill>
                <a:latin typeface="Wingdings" panose="05000000000000000000"/>
                <a:ea typeface="等线"/>
              </a:rPr>
              <a:t>l </a:t>
            </a:r>
            <a:r>
              <a:rPr lang="en-US" altLang="zh-CN" sz="1200">
                <a:latin typeface="Calibri" panose="020F0502020204030204"/>
                <a:ea typeface="等线"/>
              </a:rPr>
              <a:t>Zohir, S. (2023). A Framework to Assess Digital Transformation in a Technologically Less-Developed Country: Challenges and Opportunities in Bangladesh.  </a:t>
            </a:r>
            <a:endParaRPr lang="en-US" altLang="zh-CN" sz="1200">
              <a:latin typeface="Calibri" panose="020F0502020204030204"/>
              <a:ea typeface="等线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3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15987</Words>
  <Application>WPS Slides</Application>
  <PresentationFormat>全屏显示(16:9)</PresentationFormat>
  <Paragraphs>384</Paragraphs>
  <Slides>23</Slides>
  <Notes>14</Notes>
  <HiddenSlides>0</HiddenSlides>
  <MMClips>0</MMClips>
  <ScaleCrop>false</ScaleCrop>
  <HeadingPairs>
    <vt:vector size="6" baseType="variant">
      <vt:variant>
        <vt:lpstr>已用的字体</vt:lpstr>
      </vt:variant>
      <vt:variant>
        <vt:i4>24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48" baseType="lpstr">
      <vt:lpstr>Arial</vt:lpstr>
      <vt:lpstr>SimSun</vt:lpstr>
      <vt:lpstr>Wingdings</vt:lpstr>
      <vt:lpstr>Source Sans 3</vt:lpstr>
      <vt:lpstr>苹方-简</vt:lpstr>
      <vt:lpstr>Source Sans 3</vt:lpstr>
      <vt:lpstr>Source Sans 3</vt:lpstr>
      <vt:lpstr>Arial Black</vt:lpstr>
      <vt:lpstr>Arial Bold</vt:lpstr>
      <vt:lpstr>Arial Regular</vt:lpstr>
      <vt:lpstr>等线</vt:lpstr>
      <vt:lpstr>Arial</vt:lpstr>
      <vt:lpstr>Microsoft YaHei</vt:lpstr>
      <vt:lpstr>汉仪旗黑</vt:lpstr>
      <vt:lpstr>Arial Unicode MS</vt:lpstr>
      <vt:lpstr>SimSun</vt:lpstr>
      <vt:lpstr>宋体-简</vt:lpstr>
      <vt:lpstr>Gill Sans</vt:lpstr>
      <vt:lpstr>Noto Serif HK Semi Bold</vt:lpstr>
      <vt:lpstr>Noto Serif HK Semi Bold</vt:lpstr>
      <vt:lpstr>Noto Serif HK Semi Bold</vt:lpstr>
      <vt:lpstr>Wingdings</vt:lpstr>
      <vt:lpstr>Calibri</vt:lpstr>
      <vt:lpstr>SimSun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rs-ieda</dc:title>
  <dc:creator>rs-ieda</dc:creator>
  <cp:keywords>rs-ieda</cp:keywords>
  <dc:description>rs-ieda</dc:description>
  <cp:lastModifiedBy>WPS_1701608988</cp:lastModifiedBy>
  <cp:revision>173</cp:revision>
  <dcterms:created xsi:type="dcterms:W3CDTF">2026-01-05T09:01:09Z</dcterms:created>
  <dcterms:modified xsi:type="dcterms:W3CDTF">2026-01-05T09:01:09Z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1033-6.13.0.8707</vt:lpwstr>
  </property>
  <property fmtid="{D5CDD505-2E9C-101B-9397-08002B2CF9AE}" pid="3" name="ICV">
    <vt:lpwstr>D4795B694AB8C5D1A2453969B4CB134D_41</vt:lpwstr>
  </property>
</Properties>
</file>