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0" r:id="rId5"/>
    <p:sldId id="261" r:id="rId6"/>
    <p:sldId id="262" r:id="rId7"/>
    <p:sldId id="266" r:id="rId8"/>
    <p:sldId id="264" r:id="rId9"/>
    <p:sldId id="270" r:id="rId10"/>
    <p:sldId id="271" r:id="rId11"/>
    <p:sldId id="272" r:id="rId12"/>
    <p:sldId id="269" r:id="rId13"/>
    <p:sldId id="267" r:id="rId14"/>
    <p:sldId id="273" r:id="rId15"/>
    <p:sldId id="268" r:id="rId16"/>
    <p:sldId id="274" r:id="rId17"/>
    <p:sldId id="265" r:id="rId18"/>
    <p:sldId id="259"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US" smtClean="0"/>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2/20/2018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smtClean="0"/>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2/20/2018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2/20/2018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2/20/2018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48A87A34-81AB-432B-8DAE-1953F412C126}" type="datetimeFigureOut">
              <a:rPr lang="en-US" dirty="0"/>
              <a:t>2/20/2018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US" smtClean="0"/>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2/20/2018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2/20/2018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rgbClr val="EAEAEA"/>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2/20/2018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US" smtClean="0"/>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US" smtClean="0"/>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2/20/2018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48A87A34-81AB-432B-8DAE-1953F412C126}" type="datetimeFigureOut">
              <a:rPr lang="en-US" dirty="0"/>
              <a:pPr/>
              <a:t>2/20/2018</a:t>
            </a:fld>
            <a:endParaRPr lang="en-US" dirty="0"/>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Research methods</a:t>
            </a:r>
            <a:endParaRPr lang="en-GB" dirty="0"/>
          </a:p>
        </p:txBody>
      </p:sp>
      <p:sp>
        <p:nvSpPr>
          <p:cNvPr id="3" name="Subtitle 2"/>
          <p:cNvSpPr>
            <a:spLocks noGrp="1"/>
          </p:cNvSpPr>
          <p:nvPr>
            <p:ph type="subTitle" idx="1"/>
          </p:nvPr>
        </p:nvSpPr>
        <p:spPr/>
        <p:txBody>
          <a:bodyPr/>
          <a:lstStyle/>
          <a:p>
            <a:r>
              <a:rPr lang="en-GB" dirty="0" smtClean="0"/>
              <a:t>Triangulation, Systematic reviews and Ethics</a:t>
            </a:r>
            <a:endParaRPr lang="en-GB" dirty="0"/>
          </a:p>
        </p:txBody>
      </p:sp>
    </p:spTree>
    <p:extLst>
      <p:ext uri="{BB962C8B-B14F-4D97-AF65-F5344CB8AC3E}">
        <p14:creationId xmlns:p14="http://schemas.microsoft.com/office/powerpoint/2010/main" val="1629218690"/>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6350" y="-65198"/>
            <a:ext cx="10364451" cy="1596177"/>
          </a:xfrm>
        </p:spPr>
        <p:txBody>
          <a:bodyPr/>
          <a:lstStyle/>
          <a:p>
            <a:r>
              <a:rPr lang="en-GB" cap="none" dirty="0" smtClean="0"/>
              <a:t>Triangulation</a:t>
            </a:r>
            <a:endParaRPr lang="en-GB" cap="none" dirty="0"/>
          </a:p>
        </p:txBody>
      </p:sp>
      <p:sp>
        <p:nvSpPr>
          <p:cNvPr id="3" name="Content Placeholder 2"/>
          <p:cNvSpPr>
            <a:spLocks noGrp="1"/>
          </p:cNvSpPr>
          <p:nvPr>
            <p:ph sz="quarter" idx="13"/>
          </p:nvPr>
        </p:nvSpPr>
        <p:spPr>
          <a:xfrm>
            <a:off x="875137" y="1352283"/>
            <a:ext cx="10363826" cy="5177306"/>
          </a:xfrm>
        </p:spPr>
        <p:txBody>
          <a:bodyPr>
            <a:normAutofit/>
          </a:bodyPr>
          <a:lstStyle/>
          <a:p>
            <a:pPr marL="0" indent="0">
              <a:buNone/>
            </a:pPr>
            <a:r>
              <a:rPr lang="en-GB" sz="2400" b="1" cap="none" dirty="0" smtClean="0">
                <a:latin typeface="Arial" panose="020B0604020202020204" pitchFamily="34" charset="0"/>
                <a:cs typeface="Arial" panose="020B0604020202020204" pitchFamily="34" charset="0"/>
              </a:rPr>
              <a:t>What is triangulation?</a:t>
            </a:r>
          </a:p>
          <a:p>
            <a:r>
              <a:rPr lang="en-GB" sz="2400" cap="none" dirty="0" smtClean="0">
                <a:latin typeface="Arial" panose="020B0604020202020204" pitchFamily="34" charset="0"/>
                <a:cs typeface="Arial" panose="020B0604020202020204" pitchFamily="34" charset="0"/>
              </a:rPr>
              <a:t>Triangulation is an approach used within research, where three or more research approach, data collection method or analysis technique is used  within a single study.</a:t>
            </a:r>
          </a:p>
          <a:p>
            <a:r>
              <a:rPr lang="en-GB" sz="2400" cap="none" dirty="0" smtClean="0">
                <a:latin typeface="Arial" panose="020B0604020202020204" pitchFamily="34" charset="0"/>
                <a:cs typeface="Arial" panose="020B0604020202020204" pitchFamily="34" charset="0"/>
              </a:rPr>
              <a:t>The use of triangulation is adds reliability to data.</a:t>
            </a:r>
          </a:p>
          <a:p>
            <a:r>
              <a:rPr lang="en-GB" sz="2400" cap="none" dirty="0" smtClean="0">
                <a:latin typeface="Arial" panose="020B0604020202020204" pitchFamily="34" charset="0"/>
                <a:cs typeface="Arial" panose="020B0604020202020204" pitchFamily="34" charset="0"/>
              </a:rPr>
              <a:t>Triangulation is used widely in the search for qualitative data.</a:t>
            </a:r>
          </a:p>
          <a:p>
            <a:r>
              <a:rPr lang="en-GB" sz="2400" cap="none" dirty="0" smtClean="0">
                <a:latin typeface="Arial" panose="020B0604020202020204" pitchFamily="34" charset="0"/>
                <a:cs typeface="Arial" panose="020B0604020202020204" pitchFamily="34" charset="0"/>
              </a:rPr>
              <a:t>Triangulation singles out biases that come from a single method or a single researcher.</a:t>
            </a:r>
          </a:p>
          <a:p>
            <a:r>
              <a:rPr lang="en-GB" sz="2400" cap="none" dirty="0" smtClean="0">
                <a:latin typeface="Arial" panose="020B0604020202020204" pitchFamily="34" charset="0"/>
                <a:cs typeface="Arial" panose="020B0604020202020204" pitchFamily="34" charset="0"/>
              </a:rPr>
              <a:t>Many researches use triangulation to confirm findings and conclusions</a:t>
            </a:r>
            <a:r>
              <a:rPr lang="en-GB" cap="none" dirty="0" smtClean="0">
                <a:latin typeface="Arial" panose="020B0604020202020204" pitchFamily="34" charset="0"/>
                <a:cs typeface="Arial" panose="020B0604020202020204" pitchFamily="34" charset="0"/>
              </a:rPr>
              <a:t>.</a:t>
            </a:r>
          </a:p>
          <a:p>
            <a:pPr marL="0" indent="0" algn="r">
              <a:buNone/>
            </a:pPr>
            <a:r>
              <a:rPr lang="en-GB" sz="1800" cap="none" dirty="0" smtClean="0">
                <a:latin typeface="Arial" panose="020B0604020202020204" pitchFamily="34" charset="0"/>
                <a:cs typeface="Arial" panose="020B0604020202020204" pitchFamily="34" charset="0"/>
              </a:rPr>
              <a:t>(</a:t>
            </a:r>
            <a:r>
              <a:rPr lang="en-GB" sz="1800" cap="none" dirty="0" err="1" smtClean="0">
                <a:latin typeface="Arial" panose="020B0604020202020204" pitchFamily="34" charset="0"/>
                <a:cs typeface="Arial" panose="020B0604020202020204" pitchFamily="34" charset="0"/>
              </a:rPr>
              <a:t>Streubert-Speziale</a:t>
            </a:r>
            <a:r>
              <a:rPr lang="en-GB" sz="1800" cap="none" dirty="0" smtClean="0">
                <a:latin typeface="Arial" panose="020B0604020202020204" pitchFamily="34" charset="0"/>
                <a:cs typeface="Arial" panose="020B0604020202020204" pitchFamily="34" charset="0"/>
              </a:rPr>
              <a:t> et al, 2011).</a:t>
            </a:r>
            <a:endParaRPr lang="en-GB" sz="1800"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7501539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6350" y="-65198"/>
            <a:ext cx="10364451" cy="1596177"/>
          </a:xfrm>
        </p:spPr>
        <p:txBody>
          <a:bodyPr/>
          <a:lstStyle/>
          <a:p>
            <a:r>
              <a:rPr lang="en-GB" cap="none" dirty="0" smtClean="0"/>
              <a:t>Triangulation</a:t>
            </a:r>
            <a:endParaRPr lang="en-GB" cap="none" dirty="0"/>
          </a:p>
        </p:txBody>
      </p:sp>
      <p:sp>
        <p:nvSpPr>
          <p:cNvPr id="3" name="Content Placeholder 2"/>
          <p:cNvSpPr>
            <a:spLocks noGrp="1"/>
          </p:cNvSpPr>
          <p:nvPr>
            <p:ph sz="quarter" idx="13"/>
          </p:nvPr>
        </p:nvSpPr>
        <p:spPr>
          <a:xfrm>
            <a:off x="875137" y="1352283"/>
            <a:ext cx="10363826" cy="5177306"/>
          </a:xfrm>
        </p:spPr>
        <p:txBody>
          <a:bodyPr>
            <a:normAutofit fontScale="92500" lnSpcReduction="10000"/>
          </a:bodyPr>
          <a:lstStyle/>
          <a:p>
            <a:pPr marL="0" indent="0">
              <a:buNone/>
            </a:pPr>
            <a:r>
              <a:rPr lang="en-GB" sz="2400" cap="none" dirty="0" smtClean="0">
                <a:latin typeface="Arial" panose="020B0604020202020204" pitchFamily="34" charset="0"/>
                <a:cs typeface="Arial" panose="020B0604020202020204" pitchFamily="34" charset="0"/>
              </a:rPr>
              <a:t>The term ‘triangulation’ may be used to describe studies that gather data in different ways (data triangulation) or those studies that use different researchers (researcher triangulation).</a:t>
            </a:r>
          </a:p>
          <a:p>
            <a:pPr marL="0" indent="0">
              <a:buNone/>
            </a:pPr>
            <a:endParaRPr lang="en-GB" sz="2400" cap="none" dirty="0" smtClean="0">
              <a:latin typeface="Arial" panose="020B0604020202020204" pitchFamily="34" charset="0"/>
              <a:cs typeface="Arial" panose="020B0604020202020204" pitchFamily="34" charset="0"/>
            </a:endParaRPr>
          </a:p>
          <a:p>
            <a:pPr marL="0" indent="0">
              <a:buNone/>
            </a:pPr>
            <a:r>
              <a:rPr lang="en-GB" sz="2400" cap="none" dirty="0" smtClean="0">
                <a:latin typeface="Arial" panose="020B0604020202020204" pitchFamily="34" charset="0"/>
                <a:cs typeface="Arial" panose="020B0604020202020204" pitchFamily="34" charset="0"/>
              </a:rPr>
              <a:t>For accuracy, triangulation often uses both qualitative and quantitative data collection methods. An example of this would be:</a:t>
            </a:r>
          </a:p>
          <a:p>
            <a:pPr>
              <a:buFont typeface="Symbol" panose="05050102010706020507" pitchFamily="18" charset="2"/>
              <a:buChar char=""/>
            </a:pPr>
            <a:r>
              <a:rPr lang="en-GB" sz="2400" cap="none" dirty="0" smtClean="0">
                <a:latin typeface="Arial" panose="020B0604020202020204" pitchFamily="34" charset="0"/>
                <a:cs typeface="Arial" panose="020B0604020202020204" pitchFamily="34" charset="0"/>
              </a:rPr>
              <a:t>Using a questionnaire with open and closed questions to ascertain client use of a new service, this would be followed by focus groups, interviews and analysis of individual diaries.</a:t>
            </a:r>
          </a:p>
          <a:p>
            <a:pPr marL="0" indent="0">
              <a:buNone/>
            </a:pPr>
            <a:endParaRPr lang="en-GB" sz="2400" cap="none" dirty="0">
              <a:latin typeface="Arial" panose="020B0604020202020204" pitchFamily="34" charset="0"/>
              <a:cs typeface="Arial" panose="020B0604020202020204" pitchFamily="34" charset="0"/>
            </a:endParaRPr>
          </a:p>
          <a:p>
            <a:pPr marL="0" indent="0" algn="r">
              <a:buNone/>
            </a:pPr>
            <a:endParaRPr lang="en-GB" sz="1800" cap="none" dirty="0">
              <a:latin typeface="Arial" panose="020B0604020202020204" pitchFamily="34" charset="0"/>
              <a:cs typeface="Arial" panose="020B0604020202020204" pitchFamily="34" charset="0"/>
            </a:endParaRPr>
          </a:p>
          <a:p>
            <a:pPr marL="0" indent="0" algn="r">
              <a:buNone/>
            </a:pPr>
            <a:r>
              <a:rPr lang="en-GB" sz="1800" cap="none" dirty="0" smtClean="0">
                <a:latin typeface="Arial" panose="020B0604020202020204" pitchFamily="34" charset="0"/>
                <a:cs typeface="Arial" panose="020B0604020202020204" pitchFamily="34" charset="0"/>
              </a:rPr>
              <a:t>(</a:t>
            </a:r>
            <a:r>
              <a:rPr lang="en-GB" sz="1800" cap="none" dirty="0" err="1" smtClean="0">
                <a:latin typeface="Arial" panose="020B0604020202020204" pitchFamily="34" charset="0"/>
                <a:cs typeface="Arial" panose="020B0604020202020204" pitchFamily="34" charset="0"/>
              </a:rPr>
              <a:t>Moule</a:t>
            </a:r>
            <a:r>
              <a:rPr lang="en-GB" sz="1800" cap="none" dirty="0" smtClean="0">
                <a:latin typeface="Arial" panose="020B0604020202020204" pitchFamily="34" charset="0"/>
                <a:cs typeface="Arial" panose="020B0604020202020204" pitchFamily="34" charset="0"/>
              </a:rPr>
              <a:t> and </a:t>
            </a:r>
            <a:r>
              <a:rPr lang="en-GB" sz="1800" cap="none" dirty="0" err="1" smtClean="0">
                <a:latin typeface="Arial" panose="020B0604020202020204" pitchFamily="34" charset="0"/>
                <a:cs typeface="Arial" panose="020B0604020202020204" pitchFamily="34" charset="0"/>
              </a:rPr>
              <a:t>Hek</a:t>
            </a:r>
            <a:r>
              <a:rPr lang="en-GB" sz="1800" cap="none" dirty="0" smtClean="0">
                <a:latin typeface="Arial" panose="020B0604020202020204" pitchFamily="34" charset="0"/>
                <a:cs typeface="Arial" panose="020B0604020202020204" pitchFamily="34" charset="0"/>
              </a:rPr>
              <a:t>, 2011).</a:t>
            </a:r>
            <a:endParaRPr lang="en-GB" sz="1800"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9960410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6350" y="-65198"/>
            <a:ext cx="10364451" cy="1596177"/>
          </a:xfrm>
        </p:spPr>
        <p:txBody>
          <a:bodyPr/>
          <a:lstStyle/>
          <a:p>
            <a:r>
              <a:rPr lang="en-GB" cap="none" dirty="0" smtClean="0"/>
              <a:t>Triangulation</a:t>
            </a:r>
            <a:endParaRPr lang="en-GB" cap="none" dirty="0"/>
          </a:p>
        </p:txBody>
      </p:sp>
      <p:sp>
        <p:nvSpPr>
          <p:cNvPr id="3" name="Content Placeholder 2"/>
          <p:cNvSpPr>
            <a:spLocks noGrp="1"/>
          </p:cNvSpPr>
          <p:nvPr>
            <p:ph sz="quarter" idx="13"/>
          </p:nvPr>
        </p:nvSpPr>
        <p:spPr>
          <a:xfrm>
            <a:off x="875137" y="1352283"/>
            <a:ext cx="10363826" cy="5177306"/>
          </a:xfrm>
        </p:spPr>
        <p:txBody>
          <a:bodyPr>
            <a:normAutofit fontScale="92500" lnSpcReduction="10000"/>
          </a:bodyPr>
          <a:lstStyle/>
          <a:p>
            <a:pPr marL="0" indent="0">
              <a:buNone/>
            </a:pPr>
            <a:r>
              <a:rPr lang="en-GB" sz="2400" cap="none" dirty="0" smtClean="0">
                <a:latin typeface="Arial" panose="020B0604020202020204" pitchFamily="34" charset="0"/>
                <a:cs typeface="Arial" panose="020B0604020202020204" pitchFamily="34" charset="0"/>
              </a:rPr>
              <a:t>The use of multiple methods of data collection is more commonly seen in heath and social care research.</a:t>
            </a:r>
          </a:p>
          <a:p>
            <a:pPr marL="0" indent="0">
              <a:buNone/>
            </a:pPr>
            <a:endParaRPr lang="en-GB" sz="2400" cap="none" dirty="0" smtClean="0">
              <a:latin typeface="Arial" panose="020B0604020202020204" pitchFamily="34" charset="0"/>
              <a:cs typeface="Arial" panose="020B0604020202020204" pitchFamily="34" charset="0"/>
            </a:endParaRPr>
          </a:p>
          <a:p>
            <a:pPr marL="0" indent="0">
              <a:buNone/>
            </a:pPr>
            <a:r>
              <a:rPr lang="en-GB" sz="2400" cap="none" dirty="0" smtClean="0">
                <a:latin typeface="Arial" panose="020B0604020202020204" pitchFamily="34" charset="0"/>
                <a:cs typeface="Arial" panose="020B0604020202020204" pitchFamily="34" charset="0"/>
              </a:rPr>
              <a:t>The main aim of triangulation is that each of the different techniques used, produces data that corresponds.</a:t>
            </a:r>
          </a:p>
          <a:p>
            <a:pPr marL="0" indent="0">
              <a:buNone/>
            </a:pPr>
            <a:endParaRPr lang="en-GB" sz="2400" cap="none" dirty="0">
              <a:latin typeface="Arial" panose="020B0604020202020204" pitchFamily="34" charset="0"/>
              <a:cs typeface="Arial" panose="020B0604020202020204" pitchFamily="34" charset="0"/>
            </a:endParaRPr>
          </a:p>
          <a:p>
            <a:pPr marL="0" indent="0">
              <a:buNone/>
            </a:pPr>
            <a:r>
              <a:rPr lang="en-GB" sz="2400" cap="none" dirty="0" smtClean="0">
                <a:latin typeface="Arial" panose="020B0604020202020204" pitchFamily="34" charset="0"/>
                <a:cs typeface="Arial" panose="020B0604020202020204" pitchFamily="34" charset="0"/>
              </a:rPr>
              <a:t>Triangulation adds precision, richness and depth into the research that has been undertaken and to the data that has been gathered.</a:t>
            </a:r>
            <a:endParaRPr lang="en-GB" sz="2400" cap="none" dirty="0">
              <a:latin typeface="Arial" panose="020B0604020202020204" pitchFamily="34" charset="0"/>
              <a:cs typeface="Arial" panose="020B0604020202020204" pitchFamily="34" charset="0"/>
            </a:endParaRPr>
          </a:p>
          <a:p>
            <a:pPr marL="0" indent="0">
              <a:buNone/>
            </a:pPr>
            <a:endParaRPr lang="en-GB" sz="2400" cap="none" dirty="0" smtClean="0">
              <a:latin typeface="Arial" panose="020B0604020202020204" pitchFamily="34" charset="0"/>
              <a:cs typeface="Arial" panose="020B0604020202020204" pitchFamily="34" charset="0"/>
            </a:endParaRPr>
          </a:p>
          <a:p>
            <a:pPr marL="0" indent="0">
              <a:buNone/>
            </a:pPr>
            <a:endParaRPr lang="en-GB" sz="2400" cap="none" dirty="0">
              <a:latin typeface="Arial" panose="020B0604020202020204" pitchFamily="34" charset="0"/>
              <a:cs typeface="Arial" panose="020B0604020202020204" pitchFamily="34" charset="0"/>
            </a:endParaRPr>
          </a:p>
          <a:p>
            <a:pPr marL="0" indent="0" algn="r">
              <a:buNone/>
            </a:pPr>
            <a:r>
              <a:rPr lang="en-GB" sz="1800" cap="none" dirty="0" smtClean="0">
                <a:latin typeface="Arial" panose="020B0604020202020204" pitchFamily="34" charset="0"/>
                <a:cs typeface="Arial" panose="020B0604020202020204" pitchFamily="34" charset="0"/>
              </a:rPr>
              <a:t>(</a:t>
            </a:r>
            <a:r>
              <a:rPr lang="en-GB" sz="1800" cap="none" dirty="0" err="1" smtClean="0">
                <a:latin typeface="Arial" panose="020B0604020202020204" pitchFamily="34" charset="0"/>
                <a:cs typeface="Arial" panose="020B0604020202020204" pitchFamily="34" charset="0"/>
              </a:rPr>
              <a:t>Moule</a:t>
            </a:r>
            <a:r>
              <a:rPr lang="en-GB" sz="1800" cap="none" dirty="0" smtClean="0">
                <a:latin typeface="Arial" panose="020B0604020202020204" pitchFamily="34" charset="0"/>
                <a:cs typeface="Arial" panose="020B0604020202020204" pitchFamily="34" charset="0"/>
              </a:rPr>
              <a:t> and </a:t>
            </a:r>
            <a:r>
              <a:rPr lang="en-GB" sz="1800" cap="none" dirty="0" err="1" smtClean="0">
                <a:latin typeface="Arial" panose="020B0604020202020204" pitchFamily="34" charset="0"/>
                <a:cs typeface="Arial" panose="020B0604020202020204" pitchFamily="34" charset="0"/>
              </a:rPr>
              <a:t>Hek</a:t>
            </a:r>
            <a:r>
              <a:rPr lang="en-GB" sz="1800" cap="none" dirty="0" smtClean="0">
                <a:latin typeface="Arial" panose="020B0604020202020204" pitchFamily="34" charset="0"/>
                <a:cs typeface="Arial" panose="020B0604020202020204" pitchFamily="34" charset="0"/>
              </a:rPr>
              <a:t>, 2011 and McMurray, 2004).</a:t>
            </a:r>
            <a:endParaRPr lang="en-GB" sz="1800"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8694162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6350" y="-65198"/>
            <a:ext cx="10364451" cy="1596177"/>
          </a:xfrm>
        </p:spPr>
        <p:txBody>
          <a:bodyPr/>
          <a:lstStyle/>
          <a:p>
            <a:r>
              <a:rPr lang="en-GB" cap="none" dirty="0" smtClean="0"/>
              <a:t>Systematic Reviews</a:t>
            </a:r>
            <a:endParaRPr lang="en-GB" cap="none" dirty="0"/>
          </a:p>
        </p:txBody>
      </p:sp>
      <p:sp>
        <p:nvSpPr>
          <p:cNvPr id="3" name="Content Placeholder 2"/>
          <p:cNvSpPr>
            <a:spLocks noGrp="1"/>
          </p:cNvSpPr>
          <p:nvPr>
            <p:ph sz="quarter" idx="13"/>
          </p:nvPr>
        </p:nvSpPr>
        <p:spPr>
          <a:xfrm>
            <a:off x="875137" y="1352283"/>
            <a:ext cx="10363826" cy="5177306"/>
          </a:xfrm>
        </p:spPr>
        <p:txBody>
          <a:bodyPr>
            <a:normAutofit fontScale="92500" lnSpcReduction="10000"/>
          </a:bodyPr>
          <a:lstStyle/>
          <a:p>
            <a:pPr marL="0" indent="0">
              <a:buNone/>
            </a:pPr>
            <a:r>
              <a:rPr lang="en-GB" sz="2400" cap="none" dirty="0" smtClean="0">
                <a:latin typeface="Arial" panose="020B0604020202020204" pitchFamily="34" charset="0"/>
                <a:cs typeface="Arial" panose="020B0604020202020204" pitchFamily="34" charset="0"/>
              </a:rPr>
              <a:t>A systematic review answers  a defined research question by gathering and summarising empirical evidence for a particular subject.</a:t>
            </a:r>
          </a:p>
          <a:p>
            <a:pPr marL="0" indent="0">
              <a:buNone/>
            </a:pPr>
            <a:endParaRPr lang="en-GB" sz="2400" cap="none" dirty="0" smtClean="0">
              <a:latin typeface="Arial" panose="020B0604020202020204" pitchFamily="34" charset="0"/>
              <a:cs typeface="Arial" panose="020B0604020202020204" pitchFamily="34" charset="0"/>
            </a:endParaRPr>
          </a:p>
          <a:p>
            <a:pPr marL="0" indent="0">
              <a:buNone/>
            </a:pPr>
            <a:r>
              <a:rPr lang="en-GB" sz="2400" cap="none" dirty="0" smtClean="0">
                <a:latin typeface="Arial" panose="020B0604020202020204" pitchFamily="34" charset="0"/>
                <a:cs typeface="Arial" panose="020B0604020202020204" pitchFamily="34" charset="0"/>
              </a:rPr>
              <a:t>Systematic reviews is a review of literature, and allows the researcher to explore all types of research including published and unpublished documents. </a:t>
            </a:r>
          </a:p>
          <a:p>
            <a:pPr marL="0" indent="0">
              <a:buNone/>
            </a:pPr>
            <a:endParaRPr lang="en-GB" sz="2400" cap="none" dirty="0" smtClean="0">
              <a:latin typeface="Arial" panose="020B0604020202020204" pitchFamily="34" charset="0"/>
              <a:cs typeface="Arial" panose="020B0604020202020204" pitchFamily="34" charset="0"/>
            </a:endParaRPr>
          </a:p>
          <a:p>
            <a:pPr marL="0" indent="0">
              <a:buNone/>
            </a:pPr>
            <a:r>
              <a:rPr lang="en-GB" sz="2400" cap="none" dirty="0" smtClean="0">
                <a:latin typeface="Arial" panose="020B0604020202020204" pitchFamily="34" charset="0"/>
                <a:cs typeface="Arial" panose="020B0604020202020204" pitchFamily="34" charset="0"/>
              </a:rPr>
              <a:t>Systematic reviews are often required as part of all degree types where there is a substantive research question, several studies have already been conducted or if there is an uncertainty about the results.</a:t>
            </a:r>
          </a:p>
          <a:p>
            <a:pPr marL="0" indent="0">
              <a:buNone/>
            </a:pPr>
            <a:endParaRPr lang="en-GB" sz="2400" cap="none" dirty="0">
              <a:latin typeface="Arial" panose="020B0604020202020204" pitchFamily="34" charset="0"/>
              <a:cs typeface="Arial" panose="020B0604020202020204" pitchFamily="34" charset="0"/>
            </a:endParaRPr>
          </a:p>
          <a:p>
            <a:pPr marL="0" indent="0" algn="r">
              <a:buNone/>
            </a:pPr>
            <a:r>
              <a:rPr lang="en-GB" sz="1800" cap="none" dirty="0" smtClean="0">
                <a:latin typeface="Arial" panose="020B0604020202020204" pitchFamily="34" charset="0"/>
                <a:cs typeface="Arial" panose="020B0604020202020204" pitchFamily="34" charset="0"/>
              </a:rPr>
              <a:t>(Centre for Cognitive Ageing and Cognitive Epidemiology, ND).</a:t>
            </a:r>
            <a:endParaRPr lang="en-GB" sz="1800"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7500336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6350" y="-65198"/>
            <a:ext cx="10364451" cy="1596177"/>
          </a:xfrm>
        </p:spPr>
        <p:txBody>
          <a:bodyPr/>
          <a:lstStyle/>
          <a:p>
            <a:r>
              <a:rPr lang="en-GB" cap="none" dirty="0" smtClean="0"/>
              <a:t>Systematic Reviews</a:t>
            </a:r>
            <a:endParaRPr lang="en-GB" cap="none" dirty="0"/>
          </a:p>
        </p:txBody>
      </p:sp>
      <p:sp>
        <p:nvSpPr>
          <p:cNvPr id="3" name="Content Placeholder 2"/>
          <p:cNvSpPr>
            <a:spLocks noGrp="1"/>
          </p:cNvSpPr>
          <p:nvPr>
            <p:ph sz="quarter" idx="13"/>
          </p:nvPr>
        </p:nvSpPr>
        <p:spPr>
          <a:xfrm>
            <a:off x="875137" y="1352283"/>
            <a:ext cx="10363826" cy="5177306"/>
          </a:xfrm>
        </p:spPr>
        <p:txBody>
          <a:bodyPr>
            <a:normAutofit fontScale="92500" lnSpcReduction="10000"/>
          </a:bodyPr>
          <a:lstStyle/>
          <a:p>
            <a:pPr marL="0" indent="0">
              <a:buNone/>
            </a:pPr>
            <a:r>
              <a:rPr lang="en-GB" sz="2400" cap="none" dirty="0" smtClean="0">
                <a:latin typeface="Arial" panose="020B0604020202020204" pitchFamily="34" charset="0"/>
                <a:cs typeface="Arial" panose="020B0604020202020204" pitchFamily="34" charset="0"/>
              </a:rPr>
              <a:t>The purpose of systematic reviews is to research syntheses to generate a trustworthy picture of the topic in question. </a:t>
            </a:r>
          </a:p>
          <a:p>
            <a:pPr marL="0" indent="0">
              <a:buNone/>
            </a:pPr>
            <a:endParaRPr lang="en-GB" sz="2400" cap="none" dirty="0" smtClean="0">
              <a:latin typeface="Arial" panose="020B0604020202020204" pitchFamily="34" charset="0"/>
              <a:cs typeface="Arial" panose="020B0604020202020204" pitchFamily="34" charset="0"/>
            </a:endParaRPr>
          </a:p>
          <a:p>
            <a:pPr marL="0" indent="0">
              <a:buNone/>
            </a:pPr>
            <a:r>
              <a:rPr lang="en-GB" sz="2400" cap="none" dirty="0" smtClean="0">
                <a:latin typeface="Arial" panose="020B0604020202020204" pitchFamily="34" charset="0"/>
                <a:cs typeface="Arial" panose="020B0604020202020204" pitchFamily="34" charset="0"/>
              </a:rPr>
              <a:t>Key terms:</a:t>
            </a:r>
          </a:p>
          <a:p>
            <a:r>
              <a:rPr lang="en-GB" sz="2400" cap="none" dirty="0" smtClean="0">
                <a:latin typeface="Arial" panose="020B0604020202020204" pitchFamily="34" charset="0"/>
                <a:cs typeface="Arial" panose="020B0604020202020204" pitchFamily="34" charset="0"/>
              </a:rPr>
              <a:t>Systematic – undertaken according to a fixed plan or system or method.</a:t>
            </a:r>
          </a:p>
          <a:p>
            <a:r>
              <a:rPr lang="en-GB" sz="2400" cap="none" dirty="0" smtClean="0">
                <a:latin typeface="Arial" panose="020B0604020202020204" pitchFamily="34" charset="0"/>
                <a:cs typeface="Arial" panose="020B0604020202020204" pitchFamily="34" charset="0"/>
              </a:rPr>
              <a:t>Review – A critical appraisal and analysis</a:t>
            </a:r>
          </a:p>
          <a:p>
            <a:pPr marL="0" indent="0">
              <a:buNone/>
            </a:pPr>
            <a:r>
              <a:rPr lang="en-GB" sz="2400" cap="none" dirty="0" smtClean="0">
                <a:latin typeface="Arial" panose="020B0604020202020204" pitchFamily="34" charset="0"/>
                <a:cs typeface="Arial" panose="020B0604020202020204" pitchFamily="34" charset="0"/>
              </a:rPr>
              <a:t> </a:t>
            </a:r>
          </a:p>
          <a:p>
            <a:pPr marL="0" indent="0">
              <a:buNone/>
            </a:pPr>
            <a:r>
              <a:rPr lang="en-GB" sz="2400" cap="none" dirty="0" smtClean="0">
                <a:latin typeface="Arial" panose="020B0604020202020204" pitchFamily="34" charset="0"/>
                <a:cs typeface="Arial" panose="020B0604020202020204" pitchFamily="34" charset="0"/>
              </a:rPr>
              <a:t>The main aim of a systematic review is applying the same standards as primary research.  </a:t>
            </a:r>
          </a:p>
          <a:p>
            <a:pPr marL="0" indent="0">
              <a:buNone/>
            </a:pPr>
            <a:endParaRPr lang="en-GB" sz="2400" cap="none" dirty="0">
              <a:latin typeface="Arial" panose="020B0604020202020204" pitchFamily="34" charset="0"/>
              <a:cs typeface="Arial" panose="020B0604020202020204" pitchFamily="34" charset="0"/>
            </a:endParaRPr>
          </a:p>
          <a:p>
            <a:pPr marL="0" indent="0" algn="r">
              <a:buNone/>
            </a:pPr>
            <a:r>
              <a:rPr lang="en-GB" sz="1800" cap="none" dirty="0" smtClean="0">
                <a:latin typeface="Arial" panose="020B0604020202020204" pitchFamily="34" charset="0"/>
                <a:cs typeface="Arial" panose="020B0604020202020204" pitchFamily="34" charset="0"/>
              </a:rPr>
              <a:t>(</a:t>
            </a:r>
            <a:r>
              <a:rPr lang="en-GB" sz="1800" cap="none" dirty="0">
                <a:latin typeface="Arial" panose="020B0604020202020204" pitchFamily="34" charset="0"/>
                <a:cs typeface="Arial" panose="020B0604020202020204" pitchFamily="34" charset="0"/>
              </a:rPr>
              <a:t>Centre for Cognitive Ageing and Cognitive Epidemiology, ND</a:t>
            </a:r>
            <a:r>
              <a:rPr lang="en-GB" sz="1800" cap="none" dirty="0" smtClean="0">
                <a:latin typeface="Arial" panose="020B0604020202020204" pitchFamily="34" charset="0"/>
                <a:cs typeface="Arial" panose="020B0604020202020204" pitchFamily="34" charset="0"/>
              </a:rPr>
              <a:t>).</a:t>
            </a:r>
            <a:endParaRPr lang="en-GB" sz="1800"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63082198"/>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6350" y="-65198"/>
            <a:ext cx="10364451" cy="1596177"/>
          </a:xfrm>
        </p:spPr>
        <p:txBody>
          <a:bodyPr/>
          <a:lstStyle/>
          <a:p>
            <a:r>
              <a:rPr lang="en-GB" cap="none" dirty="0" smtClean="0"/>
              <a:t>Ethics</a:t>
            </a:r>
            <a:endParaRPr lang="en-GB" cap="none" dirty="0"/>
          </a:p>
        </p:txBody>
      </p:sp>
      <p:sp>
        <p:nvSpPr>
          <p:cNvPr id="3" name="Content Placeholder 2"/>
          <p:cNvSpPr>
            <a:spLocks noGrp="1"/>
          </p:cNvSpPr>
          <p:nvPr>
            <p:ph sz="quarter" idx="13"/>
          </p:nvPr>
        </p:nvSpPr>
        <p:spPr>
          <a:xfrm>
            <a:off x="579549" y="1056069"/>
            <a:ext cx="10659414" cy="5679582"/>
          </a:xfrm>
        </p:spPr>
        <p:txBody>
          <a:bodyPr>
            <a:normAutofit fontScale="47500" lnSpcReduction="20000"/>
          </a:bodyPr>
          <a:lstStyle/>
          <a:p>
            <a:pPr marL="0" indent="0">
              <a:buNone/>
            </a:pPr>
            <a:r>
              <a:rPr lang="en-GB" sz="4200" cap="none" dirty="0" smtClean="0">
                <a:latin typeface="Arial" panose="020B0604020202020204" pitchFamily="34" charset="0"/>
                <a:cs typeface="Arial" panose="020B0604020202020204" pitchFamily="34" charset="0"/>
              </a:rPr>
              <a:t>Ethics is a system of moral principles. They affect how people make decisions and lead their lives.</a:t>
            </a:r>
          </a:p>
          <a:p>
            <a:pPr marL="0" indent="0">
              <a:buNone/>
            </a:pPr>
            <a:r>
              <a:rPr lang="en-GB" sz="4200" cap="none" dirty="0" smtClean="0">
                <a:latin typeface="Arial" panose="020B0604020202020204" pitchFamily="34" charset="0"/>
                <a:cs typeface="Arial" panose="020B0604020202020204" pitchFamily="34" charset="0"/>
              </a:rPr>
              <a:t>Ethics is concerned with what is good for individuals and society and is also described as moral philosophy.</a:t>
            </a:r>
          </a:p>
          <a:p>
            <a:r>
              <a:rPr lang="en-GB" sz="4200" cap="none" dirty="0" smtClean="0">
                <a:latin typeface="Arial" panose="020B0604020202020204" pitchFamily="34" charset="0"/>
                <a:cs typeface="Arial" panose="020B0604020202020204" pitchFamily="34" charset="0"/>
              </a:rPr>
              <a:t>This code, which has been produced by the ethics committee of the </a:t>
            </a:r>
            <a:r>
              <a:rPr lang="en-GB" sz="4200" cap="none" dirty="0">
                <a:latin typeface="Arial" panose="020B0604020202020204" pitchFamily="34" charset="0"/>
                <a:cs typeface="Arial" panose="020B0604020202020204" pitchFamily="34" charset="0"/>
              </a:rPr>
              <a:t>B</a:t>
            </a:r>
            <a:r>
              <a:rPr lang="en-GB" sz="4200" cap="none" dirty="0" smtClean="0">
                <a:latin typeface="Arial" panose="020B0604020202020204" pitchFamily="34" charset="0"/>
                <a:cs typeface="Arial" panose="020B0604020202020204" pitchFamily="34" charset="0"/>
              </a:rPr>
              <a:t>ritish </a:t>
            </a:r>
            <a:r>
              <a:rPr lang="en-GB" sz="4200" cap="none" dirty="0">
                <a:latin typeface="Arial" panose="020B0604020202020204" pitchFamily="34" charset="0"/>
                <a:cs typeface="Arial" panose="020B0604020202020204" pitchFamily="34" charset="0"/>
              </a:rPr>
              <a:t>P</a:t>
            </a:r>
            <a:r>
              <a:rPr lang="en-GB" sz="4200" cap="none" dirty="0" smtClean="0">
                <a:latin typeface="Arial" panose="020B0604020202020204" pitchFamily="34" charset="0"/>
                <a:cs typeface="Arial" panose="020B0604020202020204" pitchFamily="34" charset="0"/>
              </a:rPr>
              <a:t>sychological </a:t>
            </a:r>
            <a:r>
              <a:rPr lang="en-GB" sz="4200" cap="none" dirty="0">
                <a:latin typeface="Arial" panose="020B0604020202020204" pitchFamily="34" charset="0"/>
                <a:cs typeface="Arial" panose="020B0604020202020204" pitchFamily="34" charset="0"/>
              </a:rPr>
              <a:t>S</a:t>
            </a:r>
            <a:r>
              <a:rPr lang="en-GB" sz="4200" cap="none" dirty="0" smtClean="0">
                <a:latin typeface="Arial" panose="020B0604020202020204" pitchFamily="34" charset="0"/>
                <a:cs typeface="Arial" panose="020B0604020202020204" pitchFamily="34" charset="0"/>
              </a:rPr>
              <a:t>ociety, focusses on four primary ethical principles:</a:t>
            </a:r>
          </a:p>
          <a:p>
            <a:r>
              <a:rPr lang="en-GB" sz="4200" cap="none" dirty="0" smtClean="0">
                <a:latin typeface="Arial" panose="020B0604020202020204" pitchFamily="34" charset="0"/>
                <a:cs typeface="Arial" panose="020B0604020202020204" pitchFamily="34" charset="0"/>
              </a:rPr>
              <a:t>Respect</a:t>
            </a:r>
          </a:p>
          <a:p>
            <a:r>
              <a:rPr lang="en-GB" sz="4200" cap="none" dirty="0" smtClean="0">
                <a:latin typeface="Arial" panose="020B0604020202020204" pitchFamily="34" charset="0"/>
                <a:cs typeface="Arial" panose="020B0604020202020204" pitchFamily="34" charset="0"/>
              </a:rPr>
              <a:t>Competence</a:t>
            </a:r>
          </a:p>
          <a:p>
            <a:r>
              <a:rPr lang="en-GB" sz="4200" cap="none" dirty="0" smtClean="0">
                <a:latin typeface="Arial" panose="020B0604020202020204" pitchFamily="34" charset="0"/>
                <a:cs typeface="Arial" panose="020B0604020202020204" pitchFamily="34" charset="0"/>
              </a:rPr>
              <a:t>Responsibility</a:t>
            </a:r>
          </a:p>
          <a:p>
            <a:r>
              <a:rPr lang="en-GB" sz="4200" cap="none" dirty="0" smtClean="0">
                <a:latin typeface="Arial" panose="020B0604020202020204" pitchFamily="34" charset="0"/>
                <a:cs typeface="Arial" panose="020B0604020202020204" pitchFamily="34" charset="0"/>
              </a:rPr>
              <a:t>Integrity</a:t>
            </a:r>
          </a:p>
          <a:p>
            <a:pPr marL="0" indent="0">
              <a:buNone/>
            </a:pPr>
            <a:r>
              <a:rPr lang="en-GB" sz="4200" cap="none" dirty="0" smtClean="0">
                <a:latin typeface="Arial" panose="020B0604020202020204" pitchFamily="34" charset="0"/>
                <a:cs typeface="Arial" panose="020B0604020202020204" pitchFamily="34" charset="0"/>
              </a:rPr>
              <a:t>Each of these principles is described by a statement of key values and accompanied by a set of standards which lay out the precise forms of ethical conduct and behaviour which the society expects of its members</a:t>
            </a:r>
          </a:p>
          <a:p>
            <a:pPr marL="0" indent="0">
              <a:buNone/>
            </a:pPr>
            <a:endParaRPr lang="en-GB" sz="2400" cap="none" dirty="0" smtClean="0">
              <a:latin typeface="Arial" panose="020B0604020202020204" pitchFamily="34" charset="0"/>
              <a:cs typeface="Arial" panose="020B0604020202020204" pitchFamily="34" charset="0"/>
            </a:endParaRPr>
          </a:p>
          <a:p>
            <a:pPr marL="0" indent="0" algn="r">
              <a:buNone/>
            </a:pPr>
            <a:r>
              <a:rPr lang="en-GB" sz="2900" cap="none" dirty="0" smtClean="0">
                <a:latin typeface="Arial" panose="020B0604020202020204" pitchFamily="34" charset="0"/>
                <a:cs typeface="Arial" panose="020B0604020202020204" pitchFamily="34" charset="0"/>
              </a:rPr>
              <a:t>(BBC, 2014 and BPS, 2018)</a:t>
            </a:r>
            <a:endParaRPr lang="en-GB" sz="2900"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0279169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6350" y="-65198"/>
            <a:ext cx="10364451" cy="1596177"/>
          </a:xfrm>
        </p:spPr>
        <p:txBody>
          <a:bodyPr/>
          <a:lstStyle/>
          <a:p>
            <a:r>
              <a:rPr lang="en-GB" cap="none" dirty="0" smtClean="0"/>
              <a:t>Ethics</a:t>
            </a:r>
            <a:endParaRPr lang="en-GB" cap="none" dirty="0"/>
          </a:p>
        </p:txBody>
      </p:sp>
      <p:sp>
        <p:nvSpPr>
          <p:cNvPr id="3" name="Content Placeholder 2"/>
          <p:cNvSpPr>
            <a:spLocks noGrp="1"/>
          </p:cNvSpPr>
          <p:nvPr>
            <p:ph sz="quarter" idx="13"/>
          </p:nvPr>
        </p:nvSpPr>
        <p:spPr>
          <a:xfrm>
            <a:off x="875137" y="1352283"/>
            <a:ext cx="10363826" cy="5177306"/>
          </a:xfrm>
        </p:spPr>
        <p:txBody>
          <a:bodyPr>
            <a:normAutofit fontScale="92500" lnSpcReduction="10000"/>
          </a:bodyPr>
          <a:lstStyle/>
          <a:p>
            <a:pPr marL="0" indent="0">
              <a:buNone/>
            </a:pPr>
            <a:r>
              <a:rPr lang="en-GB" sz="2200" cap="none" dirty="0" smtClean="0">
                <a:latin typeface="Arial" panose="020B0604020202020204" pitchFamily="34" charset="0"/>
                <a:cs typeface="Arial" panose="020B0604020202020204" pitchFamily="34" charset="0"/>
              </a:rPr>
              <a:t>Statement of Values </a:t>
            </a:r>
            <a:r>
              <a:rPr lang="en-GB" sz="2200" cap="none" dirty="0" smtClean="0">
                <a:latin typeface="Arial" panose="020B0604020202020204" pitchFamily="34" charset="0"/>
                <a:cs typeface="Arial" panose="020B0604020202020204" pitchFamily="34" charset="0"/>
              </a:rPr>
              <a:t>from the British Psychological Society (BPS): </a:t>
            </a:r>
            <a:endParaRPr lang="en-GB" sz="2200" cap="none" dirty="0" smtClean="0">
              <a:latin typeface="Arial" panose="020B0604020202020204" pitchFamily="34" charset="0"/>
              <a:cs typeface="Arial" panose="020B0604020202020204" pitchFamily="34" charset="0"/>
            </a:endParaRPr>
          </a:p>
          <a:p>
            <a:pPr marL="0" indent="0">
              <a:buNone/>
            </a:pPr>
            <a:endParaRPr lang="en-GB" sz="2200" cap="none" dirty="0" smtClean="0">
              <a:latin typeface="Arial" panose="020B0604020202020204" pitchFamily="34" charset="0"/>
              <a:cs typeface="Arial" panose="020B0604020202020204" pitchFamily="34" charset="0"/>
            </a:endParaRPr>
          </a:p>
          <a:p>
            <a:pPr marL="0" indent="0">
              <a:buNone/>
            </a:pPr>
            <a:r>
              <a:rPr lang="en-GB" sz="2200" cap="none" dirty="0" smtClean="0">
                <a:latin typeface="Arial" panose="020B0604020202020204" pitchFamily="34" charset="0"/>
                <a:cs typeface="Arial" panose="020B0604020202020204" pitchFamily="34" charset="0"/>
              </a:rPr>
              <a:t>Respect</a:t>
            </a:r>
          </a:p>
          <a:p>
            <a:pPr lvl="1"/>
            <a:r>
              <a:rPr lang="en-GB" sz="2200" b="1" cap="none" dirty="0" smtClean="0">
                <a:latin typeface="Arial" panose="020B0604020202020204" pitchFamily="34" charset="0"/>
                <a:cs typeface="Arial" panose="020B0604020202020204" pitchFamily="34" charset="0"/>
              </a:rPr>
              <a:t>Standard of general respect </a:t>
            </a:r>
          </a:p>
          <a:p>
            <a:pPr lvl="1"/>
            <a:r>
              <a:rPr lang="en-GB" sz="2200" b="1" cap="none" dirty="0" smtClean="0">
                <a:latin typeface="Arial" panose="020B0604020202020204" pitchFamily="34" charset="0"/>
                <a:cs typeface="Arial" panose="020B0604020202020204" pitchFamily="34" charset="0"/>
              </a:rPr>
              <a:t>Standard of privacy and understanding</a:t>
            </a:r>
          </a:p>
          <a:p>
            <a:pPr lvl="1"/>
            <a:r>
              <a:rPr lang="en-GB" sz="2200" b="1" cap="none" dirty="0" smtClean="0">
                <a:latin typeface="Arial" panose="020B0604020202020204" pitchFamily="34" charset="0"/>
                <a:cs typeface="Arial" panose="020B0604020202020204" pitchFamily="34" charset="0"/>
              </a:rPr>
              <a:t>Standard of informed consent </a:t>
            </a:r>
          </a:p>
          <a:p>
            <a:pPr lvl="1"/>
            <a:r>
              <a:rPr lang="en-GB" sz="2200" b="1" cap="none" dirty="0" smtClean="0">
                <a:latin typeface="Arial" panose="020B0604020202020204" pitchFamily="34" charset="0"/>
                <a:cs typeface="Arial" panose="020B0604020202020204" pitchFamily="34" charset="0"/>
              </a:rPr>
              <a:t>Standards of self determination</a:t>
            </a:r>
          </a:p>
          <a:p>
            <a:pPr marL="457200" lvl="1" indent="0">
              <a:buNone/>
            </a:pPr>
            <a:endParaRPr lang="en-GB" sz="2200" cap="none" dirty="0" smtClean="0">
              <a:latin typeface="Arial" panose="020B0604020202020204" pitchFamily="34" charset="0"/>
              <a:cs typeface="Arial" panose="020B0604020202020204" pitchFamily="34" charset="0"/>
            </a:endParaRPr>
          </a:p>
          <a:p>
            <a:pPr marL="457200" lvl="1" indent="0">
              <a:buNone/>
            </a:pPr>
            <a:r>
              <a:rPr lang="en-GB" sz="2200" cap="none" dirty="0" smtClean="0">
                <a:latin typeface="Arial" panose="020B0604020202020204" pitchFamily="34" charset="0"/>
                <a:cs typeface="Arial" panose="020B0604020202020204" pitchFamily="34" charset="0"/>
              </a:rPr>
              <a:t>All elements of this value, aim to respect the participant. The researcher must make the participant aware of their right to withdraw and for all information to be destroyed if they do so.</a:t>
            </a:r>
          </a:p>
          <a:p>
            <a:pPr marL="457200" lvl="1" indent="0">
              <a:buNone/>
            </a:pPr>
            <a:endParaRPr lang="en-GB" sz="2000" cap="none" dirty="0">
              <a:latin typeface="Arial" panose="020B0604020202020204" pitchFamily="34" charset="0"/>
              <a:cs typeface="Arial" panose="020B0604020202020204" pitchFamily="34" charset="0"/>
            </a:endParaRPr>
          </a:p>
          <a:p>
            <a:pPr marL="457200" lvl="1" indent="0" algn="r">
              <a:buNone/>
            </a:pPr>
            <a:r>
              <a:rPr lang="en-GB" sz="1700" cap="none" dirty="0" smtClean="0">
                <a:latin typeface="Arial" panose="020B0604020202020204" pitchFamily="34" charset="0"/>
                <a:cs typeface="Arial" panose="020B0604020202020204" pitchFamily="34" charset="0"/>
              </a:rPr>
              <a:t>(BPS, 2018)</a:t>
            </a:r>
          </a:p>
        </p:txBody>
      </p:sp>
      <p:pic>
        <p:nvPicPr>
          <p:cNvPr id="4" name="Picture 3"/>
          <p:cNvPicPr>
            <a:picLocks noChangeAspect="1"/>
          </p:cNvPicPr>
          <p:nvPr/>
        </p:nvPicPr>
        <p:blipFill>
          <a:blip r:embed="rId2"/>
          <a:stretch>
            <a:fillRect/>
          </a:stretch>
        </p:blipFill>
        <p:spPr>
          <a:xfrm>
            <a:off x="7797890" y="2186460"/>
            <a:ext cx="3009900" cy="1524000"/>
          </a:xfrm>
          <a:prstGeom prst="rect">
            <a:avLst/>
          </a:prstGeom>
        </p:spPr>
      </p:pic>
    </p:spTree>
    <p:extLst>
      <p:ext uri="{BB962C8B-B14F-4D97-AF65-F5344CB8AC3E}">
        <p14:creationId xmlns:p14="http://schemas.microsoft.com/office/powerpoint/2010/main" val="49160739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6350" y="-65198"/>
            <a:ext cx="10364451" cy="1596177"/>
          </a:xfrm>
        </p:spPr>
        <p:txBody>
          <a:bodyPr/>
          <a:lstStyle/>
          <a:p>
            <a:r>
              <a:rPr lang="en-GB" cap="none" dirty="0" smtClean="0"/>
              <a:t>Ethics</a:t>
            </a:r>
            <a:endParaRPr lang="en-GB" cap="none" dirty="0"/>
          </a:p>
        </p:txBody>
      </p:sp>
      <p:sp>
        <p:nvSpPr>
          <p:cNvPr id="3" name="Content Placeholder 2"/>
          <p:cNvSpPr>
            <a:spLocks noGrp="1"/>
          </p:cNvSpPr>
          <p:nvPr>
            <p:ph sz="quarter" idx="13"/>
          </p:nvPr>
        </p:nvSpPr>
        <p:spPr>
          <a:xfrm>
            <a:off x="875137" y="1352283"/>
            <a:ext cx="10363826" cy="5177306"/>
          </a:xfrm>
        </p:spPr>
        <p:txBody>
          <a:bodyPr>
            <a:normAutofit lnSpcReduction="10000"/>
          </a:bodyPr>
          <a:lstStyle/>
          <a:p>
            <a:pPr marL="0" indent="0">
              <a:buNone/>
            </a:pPr>
            <a:r>
              <a:rPr lang="en-GB" cap="none" dirty="0" smtClean="0">
                <a:latin typeface="Arial" panose="020B0604020202020204" pitchFamily="34" charset="0"/>
                <a:cs typeface="Arial" panose="020B0604020202020204" pitchFamily="34" charset="0"/>
              </a:rPr>
              <a:t>Statement of Values from BPS: </a:t>
            </a:r>
          </a:p>
          <a:p>
            <a:pPr marL="0" indent="0">
              <a:buNone/>
            </a:pPr>
            <a:endParaRPr lang="en-GB" cap="none" dirty="0" smtClean="0">
              <a:latin typeface="Arial" panose="020B0604020202020204" pitchFamily="34" charset="0"/>
              <a:cs typeface="Arial" panose="020B0604020202020204" pitchFamily="34" charset="0"/>
            </a:endParaRPr>
          </a:p>
          <a:p>
            <a:pPr marL="0" indent="0">
              <a:buNone/>
            </a:pPr>
            <a:r>
              <a:rPr lang="en-GB" cap="none" dirty="0" smtClean="0">
                <a:latin typeface="Arial" panose="020B0604020202020204" pitchFamily="34" charset="0"/>
                <a:cs typeface="Arial" panose="020B0604020202020204" pitchFamily="34" charset="0"/>
              </a:rPr>
              <a:t>Competence</a:t>
            </a:r>
          </a:p>
          <a:p>
            <a:pPr lvl="1"/>
            <a:r>
              <a:rPr lang="en-GB" sz="2000" b="1" cap="none" dirty="0" smtClean="0">
                <a:latin typeface="Arial" panose="020B0604020202020204" pitchFamily="34" charset="0"/>
                <a:cs typeface="Arial" panose="020B0604020202020204" pitchFamily="34" charset="0"/>
              </a:rPr>
              <a:t>Standard of awareness of professional ethics</a:t>
            </a:r>
            <a:endParaRPr lang="en-GB" sz="2000" cap="none" dirty="0" smtClean="0">
              <a:latin typeface="Arial" panose="020B0604020202020204" pitchFamily="34" charset="0"/>
              <a:cs typeface="Arial" panose="020B0604020202020204" pitchFamily="34" charset="0"/>
            </a:endParaRPr>
          </a:p>
          <a:p>
            <a:pPr lvl="1"/>
            <a:r>
              <a:rPr lang="en-GB" sz="2000" b="1" cap="none" dirty="0" smtClean="0">
                <a:latin typeface="Arial" panose="020B0604020202020204" pitchFamily="34" charset="0"/>
                <a:cs typeface="Arial" panose="020B0604020202020204" pitchFamily="34" charset="0"/>
              </a:rPr>
              <a:t>Standard of ethical decision making </a:t>
            </a:r>
          </a:p>
          <a:p>
            <a:pPr lvl="1"/>
            <a:r>
              <a:rPr lang="en-GB" sz="2000" b="1" cap="none" dirty="0" smtClean="0">
                <a:latin typeface="Arial" panose="020B0604020202020204" pitchFamily="34" charset="0"/>
                <a:cs typeface="Arial" panose="020B0604020202020204" pitchFamily="34" charset="0"/>
              </a:rPr>
              <a:t>Standard of recognising limits of competence</a:t>
            </a:r>
            <a:endParaRPr lang="en-GB" sz="2000" cap="none" dirty="0" smtClean="0">
              <a:latin typeface="Arial" panose="020B0604020202020204" pitchFamily="34" charset="0"/>
              <a:cs typeface="Arial" panose="020B0604020202020204" pitchFamily="34" charset="0"/>
            </a:endParaRPr>
          </a:p>
          <a:p>
            <a:pPr lvl="1"/>
            <a:r>
              <a:rPr lang="en-GB" sz="2000" b="1" cap="none" dirty="0" smtClean="0">
                <a:latin typeface="Arial" panose="020B0604020202020204" pitchFamily="34" charset="0"/>
                <a:cs typeface="Arial" panose="020B0604020202020204" pitchFamily="34" charset="0"/>
              </a:rPr>
              <a:t>Standard of recognising impairment </a:t>
            </a:r>
          </a:p>
          <a:p>
            <a:pPr marL="0" indent="0">
              <a:buNone/>
            </a:pPr>
            <a:endParaRPr lang="en-GB" cap="none" dirty="0" smtClean="0">
              <a:latin typeface="Arial" panose="020B0604020202020204" pitchFamily="34" charset="0"/>
              <a:cs typeface="Arial" panose="020B0604020202020204" pitchFamily="34" charset="0"/>
            </a:endParaRPr>
          </a:p>
          <a:p>
            <a:pPr marL="0" indent="0">
              <a:buNone/>
            </a:pPr>
            <a:r>
              <a:rPr lang="en-GB" cap="none" dirty="0" smtClean="0">
                <a:latin typeface="Arial" panose="020B0604020202020204" pitchFamily="34" charset="0"/>
                <a:cs typeface="Arial" panose="020B0604020202020204" pitchFamily="34" charset="0"/>
              </a:rPr>
              <a:t>All elements of this value aim to keep the researcher committed to practice. The researcher should always be familiar with the ethics code and practice within boundaries of their own competence.</a:t>
            </a:r>
          </a:p>
          <a:p>
            <a:pPr marL="0" indent="0" algn="r">
              <a:buNone/>
            </a:pPr>
            <a:r>
              <a:rPr lang="en-GB" sz="1400" cap="none" dirty="0" smtClean="0">
                <a:latin typeface="Arial" panose="020B0604020202020204" pitchFamily="34" charset="0"/>
                <a:cs typeface="Arial" panose="020B0604020202020204" pitchFamily="34" charset="0"/>
              </a:rPr>
              <a:t>(BPS, 2018)</a:t>
            </a:r>
          </a:p>
          <a:p>
            <a:endParaRPr lang="en-GB" cap="none" dirty="0" smtClean="0">
              <a:latin typeface="Arial" panose="020B0604020202020204" pitchFamily="34" charset="0"/>
              <a:cs typeface="Arial" panose="020B0604020202020204" pitchFamily="34" charset="0"/>
            </a:endParaRPr>
          </a:p>
          <a:p>
            <a:endParaRPr lang="en-GB" cap="none" dirty="0" smtClean="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8328002" y="2076922"/>
            <a:ext cx="2619375" cy="1743075"/>
          </a:xfrm>
          <a:prstGeom prst="rect">
            <a:avLst/>
          </a:prstGeom>
        </p:spPr>
      </p:pic>
    </p:spTree>
    <p:extLst>
      <p:ext uri="{BB962C8B-B14F-4D97-AF65-F5344CB8AC3E}">
        <p14:creationId xmlns:p14="http://schemas.microsoft.com/office/powerpoint/2010/main" val="182066378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6350" y="-65198"/>
            <a:ext cx="10364451" cy="1596177"/>
          </a:xfrm>
        </p:spPr>
        <p:txBody>
          <a:bodyPr/>
          <a:lstStyle/>
          <a:p>
            <a:r>
              <a:rPr lang="en-GB" cap="none" dirty="0" smtClean="0"/>
              <a:t>Ethics</a:t>
            </a:r>
            <a:endParaRPr lang="en-GB" cap="none" dirty="0"/>
          </a:p>
        </p:txBody>
      </p:sp>
      <p:sp>
        <p:nvSpPr>
          <p:cNvPr id="3" name="Content Placeholder 2"/>
          <p:cNvSpPr>
            <a:spLocks noGrp="1"/>
          </p:cNvSpPr>
          <p:nvPr>
            <p:ph sz="quarter" idx="13"/>
          </p:nvPr>
        </p:nvSpPr>
        <p:spPr>
          <a:xfrm>
            <a:off x="875137" y="1352283"/>
            <a:ext cx="10363826" cy="5177306"/>
          </a:xfrm>
        </p:spPr>
        <p:txBody>
          <a:bodyPr>
            <a:normAutofit lnSpcReduction="10000"/>
          </a:bodyPr>
          <a:lstStyle/>
          <a:p>
            <a:pPr marL="0" indent="0">
              <a:buNone/>
            </a:pPr>
            <a:r>
              <a:rPr lang="en-GB" cap="none" dirty="0" smtClean="0">
                <a:latin typeface="Arial" panose="020B0604020202020204" pitchFamily="34" charset="0"/>
                <a:cs typeface="Arial" panose="020B0604020202020204" pitchFamily="34" charset="0"/>
              </a:rPr>
              <a:t>Statement of Values from BPS: </a:t>
            </a:r>
          </a:p>
          <a:p>
            <a:pPr marL="0" indent="0">
              <a:buNone/>
            </a:pPr>
            <a:endParaRPr lang="en-GB" cap="none" dirty="0" smtClean="0">
              <a:latin typeface="Arial" panose="020B0604020202020204" pitchFamily="34" charset="0"/>
              <a:cs typeface="Arial" panose="020B0604020202020204" pitchFamily="34" charset="0"/>
            </a:endParaRPr>
          </a:p>
          <a:p>
            <a:pPr marL="0" indent="0">
              <a:buNone/>
            </a:pPr>
            <a:r>
              <a:rPr lang="en-GB" cap="none" dirty="0" smtClean="0">
                <a:latin typeface="Arial" panose="020B0604020202020204" pitchFamily="34" charset="0"/>
                <a:cs typeface="Arial" panose="020B0604020202020204" pitchFamily="34" charset="0"/>
              </a:rPr>
              <a:t>Responsibility</a:t>
            </a:r>
          </a:p>
          <a:p>
            <a:pPr lvl="1"/>
            <a:r>
              <a:rPr lang="en-GB" sz="2000" b="1" cap="none" dirty="0" smtClean="0">
                <a:latin typeface="Arial" panose="020B0604020202020204" pitchFamily="34" charset="0"/>
                <a:cs typeface="Arial" panose="020B0604020202020204" pitchFamily="34" charset="0"/>
              </a:rPr>
              <a:t>Standards of general responsibility</a:t>
            </a:r>
          </a:p>
          <a:p>
            <a:pPr lvl="1"/>
            <a:r>
              <a:rPr lang="en-GB" sz="2000" b="1" cap="none" dirty="0" smtClean="0">
                <a:latin typeface="Arial" panose="020B0604020202020204" pitchFamily="34" charset="0"/>
                <a:cs typeface="Arial" panose="020B0604020202020204" pitchFamily="34" charset="0"/>
              </a:rPr>
              <a:t>Standards of termination and continuity of care</a:t>
            </a:r>
          </a:p>
          <a:p>
            <a:pPr lvl="1"/>
            <a:r>
              <a:rPr lang="en-GB" sz="2000" b="1" cap="none" dirty="0" smtClean="0">
                <a:latin typeface="Arial" panose="020B0604020202020204" pitchFamily="34" charset="0"/>
                <a:cs typeface="Arial" panose="020B0604020202020204" pitchFamily="34" charset="0"/>
              </a:rPr>
              <a:t>Standards of protection of research participants</a:t>
            </a:r>
          </a:p>
          <a:p>
            <a:pPr lvl="1"/>
            <a:r>
              <a:rPr lang="en-GB" sz="2000" b="1" cap="none" dirty="0" smtClean="0">
                <a:latin typeface="Arial" panose="020B0604020202020204" pitchFamily="34" charset="0"/>
                <a:cs typeface="Arial" panose="020B0604020202020204" pitchFamily="34" charset="0"/>
              </a:rPr>
              <a:t>Standard of debriefing of research participants</a:t>
            </a:r>
          </a:p>
          <a:p>
            <a:pPr marL="0" indent="0">
              <a:buNone/>
            </a:pPr>
            <a:endParaRPr lang="en-GB" cap="none" dirty="0" smtClean="0">
              <a:latin typeface="Arial" panose="020B0604020202020204" pitchFamily="34" charset="0"/>
              <a:cs typeface="Arial" panose="020B0604020202020204" pitchFamily="34" charset="0"/>
            </a:endParaRPr>
          </a:p>
          <a:p>
            <a:pPr marL="0" indent="0">
              <a:buNone/>
            </a:pPr>
            <a:r>
              <a:rPr lang="en-GB" cap="none" dirty="0" smtClean="0">
                <a:latin typeface="Arial" panose="020B0604020202020204" pitchFamily="34" charset="0"/>
                <a:cs typeface="Arial" panose="020B0604020202020204" pitchFamily="34" charset="0"/>
              </a:rPr>
              <a:t>All elements of this value aim to keep the participant protected and to keep the participants interests in mind. The researcher should also take care when discussing outcomes with the participant, some information may carry unintended weight.</a:t>
            </a:r>
          </a:p>
          <a:p>
            <a:pPr marL="0" indent="0" algn="r">
              <a:buNone/>
            </a:pPr>
            <a:r>
              <a:rPr lang="en-GB" sz="1400" cap="none" dirty="0" smtClean="0">
                <a:latin typeface="Arial" panose="020B0604020202020204" pitchFamily="34" charset="0"/>
                <a:cs typeface="Arial" panose="020B0604020202020204" pitchFamily="34" charset="0"/>
              </a:rPr>
              <a:t>(BPS, 2018)</a:t>
            </a:r>
          </a:p>
          <a:p>
            <a:endParaRPr lang="en-GB" cap="none" dirty="0" smtClean="0">
              <a:latin typeface="Arial" panose="020B0604020202020204" pitchFamily="34" charset="0"/>
              <a:cs typeface="Arial" panose="020B0604020202020204" pitchFamily="34" charset="0"/>
            </a:endParaRPr>
          </a:p>
          <a:p>
            <a:endParaRPr lang="en-GB" cap="none" dirty="0" smtClean="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8557743" y="1984420"/>
            <a:ext cx="3009900" cy="1524000"/>
          </a:xfrm>
          <a:prstGeom prst="rect">
            <a:avLst/>
          </a:prstGeom>
        </p:spPr>
      </p:pic>
    </p:spTree>
    <p:extLst>
      <p:ext uri="{BB962C8B-B14F-4D97-AF65-F5344CB8AC3E}">
        <p14:creationId xmlns:p14="http://schemas.microsoft.com/office/powerpoint/2010/main" val="52791906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6350" y="-65198"/>
            <a:ext cx="10364451" cy="1596177"/>
          </a:xfrm>
        </p:spPr>
        <p:txBody>
          <a:bodyPr/>
          <a:lstStyle/>
          <a:p>
            <a:r>
              <a:rPr lang="en-GB" cap="none" dirty="0" smtClean="0"/>
              <a:t>Ethics</a:t>
            </a:r>
            <a:endParaRPr lang="en-GB" cap="none" dirty="0"/>
          </a:p>
        </p:txBody>
      </p:sp>
      <p:sp>
        <p:nvSpPr>
          <p:cNvPr id="3" name="Content Placeholder 2"/>
          <p:cNvSpPr>
            <a:spLocks noGrp="1"/>
          </p:cNvSpPr>
          <p:nvPr>
            <p:ph sz="quarter" idx="13"/>
          </p:nvPr>
        </p:nvSpPr>
        <p:spPr>
          <a:xfrm>
            <a:off x="875137" y="1352283"/>
            <a:ext cx="10363826" cy="5177306"/>
          </a:xfrm>
        </p:spPr>
        <p:txBody>
          <a:bodyPr>
            <a:normAutofit lnSpcReduction="10000"/>
          </a:bodyPr>
          <a:lstStyle/>
          <a:p>
            <a:pPr marL="0" indent="0">
              <a:buNone/>
            </a:pPr>
            <a:r>
              <a:rPr lang="en-GB" cap="none" dirty="0" smtClean="0">
                <a:latin typeface="Arial" panose="020B0604020202020204" pitchFamily="34" charset="0"/>
                <a:cs typeface="Arial" panose="020B0604020202020204" pitchFamily="34" charset="0"/>
              </a:rPr>
              <a:t>Statement of Values from BPS: </a:t>
            </a:r>
          </a:p>
          <a:p>
            <a:pPr marL="0" indent="0">
              <a:buNone/>
            </a:pPr>
            <a:endParaRPr lang="en-GB" cap="none" dirty="0" smtClean="0">
              <a:latin typeface="Arial" panose="020B0604020202020204" pitchFamily="34" charset="0"/>
              <a:cs typeface="Arial" panose="020B0604020202020204" pitchFamily="34" charset="0"/>
            </a:endParaRPr>
          </a:p>
          <a:p>
            <a:pPr marL="0" indent="0">
              <a:buNone/>
            </a:pPr>
            <a:r>
              <a:rPr lang="en-GB" cap="none" dirty="0" smtClean="0">
                <a:latin typeface="Arial" panose="020B0604020202020204" pitchFamily="34" charset="0"/>
                <a:cs typeface="Arial" panose="020B0604020202020204" pitchFamily="34" charset="0"/>
              </a:rPr>
              <a:t>Integrity</a:t>
            </a:r>
          </a:p>
          <a:p>
            <a:pPr lvl="1"/>
            <a:r>
              <a:rPr lang="en-GB" sz="2000" b="1" cap="none" dirty="0" smtClean="0">
                <a:latin typeface="Arial" panose="020B0604020202020204" pitchFamily="34" charset="0"/>
                <a:cs typeface="Arial" panose="020B0604020202020204" pitchFamily="34" charset="0"/>
              </a:rPr>
              <a:t>Standard of honesty and accuracy</a:t>
            </a:r>
          </a:p>
          <a:p>
            <a:pPr lvl="1"/>
            <a:r>
              <a:rPr lang="en-GB" sz="2000" b="1" cap="none" dirty="0" smtClean="0">
                <a:latin typeface="Arial" panose="020B0604020202020204" pitchFamily="34" charset="0"/>
                <a:cs typeface="Arial" panose="020B0604020202020204" pitchFamily="34" charset="0"/>
              </a:rPr>
              <a:t>Standard of avoiding exploitation and conflicts of interest</a:t>
            </a:r>
          </a:p>
          <a:p>
            <a:pPr lvl="1"/>
            <a:r>
              <a:rPr lang="en-GB" sz="2000" b="1" cap="none" dirty="0" smtClean="0">
                <a:latin typeface="Arial" panose="020B0604020202020204" pitchFamily="34" charset="0"/>
                <a:cs typeface="Arial" panose="020B0604020202020204" pitchFamily="34" charset="0"/>
              </a:rPr>
              <a:t>Standard of maintaining personal boundaries</a:t>
            </a:r>
          </a:p>
          <a:p>
            <a:pPr lvl="1"/>
            <a:r>
              <a:rPr lang="en-GB" sz="2000" b="1" cap="none" dirty="0" smtClean="0">
                <a:latin typeface="Arial" panose="020B0604020202020204" pitchFamily="34" charset="0"/>
                <a:cs typeface="Arial" panose="020B0604020202020204" pitchFamily="34" charset="0"/>
              </a:rPr>
              <a:t>Standard of addressing professional misconduct</a:t>
            </a:r>
          </a:p>
          <a:p>
            <a:pPr marL="0" indent="0">
              <a:buNone/>
            </a:pPr>
            <a:endParaRPr lang="en-GB" cap="none" dirty="0" smtClean="0">
              <a:latin typeface="Arial" panose="020B0604020202020204" pitchFamily="34" charset="0"/>
              <a:cs typeface="Arial" panose="020B0604020202020204" pitchFamily="34" charset="0"/>
            </a:endParaRPr>
          </a:p>
          <a:p>
            <a:pPr marL="0" indent="0">
              <a:buNone/>
            </a:pPr>
            <a:r>
              <a:rPr lang="en-GB" cap="none" dirty="0" smtClean="0">
                <a:latin typeface="Arial" panose="020B0604020202020204" pitchFamily="34" charset="0"/>
                <a:cs typeface="Arial" panose="020B0604020202020204" pitchFamily="34" charset="0"/>
              </a:rPr>
              <a:t>All elements of this value aim to avoid unrealistic expectations. The researcher needs to be honest at all times, avoid forming relationships that may impair judgement of the research being undertaken and to be fair in all interactions with participants.</a:t>
            </a:r>
          </a:p>
          <a:p>
            <a:pPr marL="0" indent="0" algn="r">
              <a:buNone/>
            </a:pPr>
            <a:r>
              <a:rPr lang="en-GB" sz="1400" cap="none" dirty="0" smtClean="0">
                <a:latin typeface="Arial" panose="020B0604020202020204" pitchFamily="34" charset="0"/>
                <a:cs typeface="Arial" panose="020B0604020202020204" pitchFamily="34" charset="0"/>
              </a:rPr>
              <a:t>(BPS, 2018)</a:t>
            </a:r>
          </a:p>
          <a:p>
            <a:endParaRPr lang="en-GB" cap="none" dirty="0" smtClean="0">
              <a:latin typeface="Arial" panose="020B0604020202020204" pitchFamily="34" charset="0"/>
              <a:cs typeface="Arial" panose="020B0604020202020204" pitchFamily="34" charset="0"/>
            </a:endParaRPr>
          </a:p>
          <a:p>
            <a:endParaRPr lang="en-GB" cap="none" dirty="0" smtClean="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stretch>
            <a:fillRect/>
          </a:stretch>
        </p:blipFill>
        <p:spPr>
          <a:xfrm>
            <a:off x="8959067" y="2287208"/>
            <a:ext cx="2619375" cy="1743075"/>
          </a:xfrm>
          <a:prstGeom prst="rect">
            <a:avLst/>
          </a:prstGeom>
        </p:spPr>
      </p:pic>
    </p:spTree>
    <p:extLst>
      <p:ext uri="{BB962C8B-B14F-4D97-AF65-F5344CB8AC3E}">
        <p14:creationId xmlns:p14="http://schemas.microsoft.com/office/powerpoint/2010/main" val="222213802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6350" y="-65198"/>
            <a:ext cx="10364451" cy="1596177"/>
          </a:xfrm>
        </p:spPr>
        <p:txBody>
          <a:bodyPr/>
          <a:lstStyle/>
          <a:p>
            <a:r>
              <a:rPr lang="en-GB" cap="none" dirty="0" smtClean="0"/>
              <a:t>Ethics</a:t>
            </a:r>
            <a:endParaRPr lang="en-GB" cap="none" dirty="0"/>
          </a:p>
        </p:txBody>
      </p:sp>
      <p:sp>
        <p:nvSpPr>
          <p:cNvPr id="3" name="Content Placeholder 2"/>
          <p:cNvSpPr>
            <a:spLocks noGrp="1"/>
          </p:cNvSpPr>
          <p:nvPr>
            <p:ph sz="quarter" idx="13"/>
          </p:nvPr>
        </p:nvSpPr>
        <p:spPr>
          <a:xfrm>
            <a:off x="875137" y="1352283"/>
            <a:ext cx="10363826" cy="5177306"/>
          </a:xfrm>
        </p:spPr>
        <p:txBody>
          <a:bodyPr>
            <a:normAutofit/>
          </a:bodyPr>
          <a:lstStyle/>
          <a:p>
            <a:pPr marL="0" indent="0">
              <a:buNone/>
            </a:pPr>
            <a:r>
              <a:rPr lang="en-GB" sz="2600" cap="none" dirty="0" smtClean="0">
                <a:latin typeface="Arial" panose="020B0604020202020204" pitchFamily="34" charset="0"/>
                <a:cs typeface="Arial" panose="020B0604020202020204" pitchFamily="34" charset="0"/>
              </a:rPr>
              <a:t>Another ethics </a:t>
            </a:r>
            <a:r>
              <a:rPr lang="en-GB" sz="2600" cap="none" dirty="0" smtClean="0">
                <a:latin typeface="Arial" panose="020B0604020202020204" pitchFamily="34" charset="0"/>
                <a:cs typeface="Arial" panose="020B0604020202020204" pitchFamily="34" charset="0"/>
              </a:rPr>
              <a:t>guidelines </a:t>
            </a:r>
            <a:r>
              <a:rPr lang="en-GB" sz="2600" cap="none" dirty="0" smtClean="0">
                <a:latin typeface="Arial" panose="020B0604020202020204" pitchFamily="34" charset="0"/>
                <a:cs typeface="Arial" panose="020B0604020202020204" pitchFamily="34" charset="0"/>
              </a:rPr>
              <a:t>researchers follow are British Educational Research Association (BERA).</a:t>
            </a:r>
            <a:endParaRPr lang="en-GB" sz="2600" cap="none" dirty="0">
              <a:latin typeface="Arial" panose="020B0604020202020204" pitchFamily="34" charset="0"/>
              <a:cs typeface="Arial" panose="020B0604020202020204" pitchFamily="34" charset="0"/>
            </a:endParaRPr>
          </a:p>
          <a:p>
            <a:pPr marL="0" indent="0">
              <a:buNone/>
            </a:pPr>
            <a:r>
              <a:rPr lang="en-GB" sz="2600" cap="none" dirty="0">
                <a:latin typeface="Arial" panose="020B0604020202020204" pitchFamily="34" charset="0"/>
                <a:cs typeface="Arial" panose="020B0604020202020204" pitchFamily="34" charset="0"/>
              </a:rPr>
              <a:t>BERA strives to be inclusive of the diversity of educational research and scholarship and welcomes members from a wide range of disciplinary </a:t>
            </a:r>
            <a:r>
              <a:rPr lang="en-GB" sz="2600" cap="none" dirty="0" smtClean="0">
                <a:latin typeface="Arial" panose="020B0604020202020204" pitchFamily="34" charset="0"/>
                <a:cs typeface="Arial" panose="020B0604020202020204" pitchFamily="34" charset="0"/>
              </a:rPr>
              <a:t>backgrounds.</a:t>
            </a:r>
            <a:endParaRPr lang="en-GB" sz="2600" cap="none" dirty="0">
              <a:latin typeface="Arial" panose="020B0604020202020204" pitchFamily="34" charset="0"/>
              <a:cs typeface="Arial" panose="020B0604020202020204" pitchFamily="34" charset="0"/>
            </a:endParaRPr>
          </a:p>
          <a:p>
            <a:pPr marL="0" indent="0">
              <a:buNone/>
            </a:pPr>
            <a:r>
              <a:rPr lang="en-GB" sz="2600" cap="none" dirty="0">
                <a:latin typeface="Arial" panose="020B0604020202020204" pitchFamily="34" charset="0"/>
                <a:cs typeface="Arial" panose="020B0604020202020204" pitchFamily="34" charset="0"/>
              </a:rPr>
              <a:t>The BERA standards comply with data protection legislation and are set on </a:t>
            </a:r>
            <a:r>
              <a:rPr lang="en-GB" sz="2600" cap="none" dirty="0" smtClean="0">
                <a:latin typeface="Arial" panose="020B0604020202020204" pitchFamily="34" charset="0"/>
                <a:cs typeface="Arial" panose="020B0604020202020204" pitchFamily="34" charset="0"/>
              </a:rPr>
              <a:t>the same four </a:t>
            </a:r>
            <a:r>
              <a:rPr lang="en-GB" sz="2600" cap="none" dirty="0">
                <a:latin typeface="Arial" panose="020B0604020202020204" pitchFamily="34" charset="0"/>
                <a:cs typeface="Arial" panose="020B0604020202020204" pitchFamily="34" charset="0"/>
              </a:rPr>
              <a:t>moral </a:t>
            </a:r>
            <a:r>
              <a:rPr lang="en-GB" sz="2600" cap="none" dirty="0" smtClean="0">
                <a:latin typeface="Arial" panose="020B0604020202020204" pitchFamily="34" charset="0"/>
                <a:cs typeface="Arial" panose="020B0604020202020204" pitchFamily="34" charset="0"/>
              </a:rPr>
              <a:t>values as BPS.</a:t>
            </a:r>
            <a:endParaRPr lang="en-GB" sz="2400" cap="none" dirty="0" smtClean="0">
              <a:latin typeface="Arial" panose="020B0604020202020204" pitchFamily="34" charset="0"/>
              <a:cs typeface="Arial" panose="020B0604020202020204" pitchFamily="34" charset="0"/>
            </a:endParaRPr>
          </a:p>
          <a:p>
            <a:pPr marL="0" indent="0" algn="r">
              <a:buNone/>
            </a:pPr>
            <a:r>
              <a:rPr lang="en-GB" sz="1800" cap="none" dirty="0" smtClean="0">
                <a:latin typeface="Arial" panose="020B0604020202020204" pitchFamily="34" charset="0"/>
                <a:cs typeface="Arial" panose="020B0604020202020204" pitchFamily="34" charset="0"/>
              </a:rPr>
              <a:t>(</a:t>
            </a:r>
            <a:r>
              <a:rPr lang="en-GB" sz="1800" cap="none" dirty="0" err="1" smtClean="0">
                <a:latin typeface="Arial" panose="020B0604020202020204" pitchFamily="34" charset="0"/>
                <a:cs typeface="Arial" panose="020B0604020202020204" pitchFamily="34" charset="0"/>
              </a:rPr>
              <a:t>Remenyi</a:t>
            </a:r>
            <a:r>
              <a:rPr lang="en-GB" sz="1800" cap="none" dirty="0" smtClean="0">
                <a:latin typeface="Arial" panose="020B0604020202020204" pitchFamily="34" charset="0"/>
                <a:cs typeface="Arial" panose="020B0604020202020204" pitchFamily="34" charset="0"/>
              </a:rPr>
              <a:t> et al, 2011)</a:t>
            </a:r>
            <a:endParaRPr lang="en-GB" sz="1800"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1302709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6350" y="-65198"/>
            <a:ext cx="10364451" cy="1596177"/>
          </a:xfrm>
        </p:spPr>
        <p:txBody>
          <a:bodyPr/>
          <a:lstStyle/>
          <a:p>
            <a:r>
              <a:rPr lang="en-GB" cap="none" dirty="0" smtClean="0"/>
              <a:t>Ethics</a:t>
            </a:r>
            <a:endParaRPr lang="en-GB" cap="none" dirty="0"/>
          </a:p>
        </p:txBody>
      </p:sp>
      <p:sp>
        <p:nvSpPr>
          <p:cNvPr id="3" name="Content Placeholder 2"/>
          <p:cNvSpPr>
            <a:spLocks noGrp="1"/>
          </p:cNvSpPr>
          <p:nvPr>
            <p:ph sz="quarter" idx="13"/>
          </p:nvPr>
        </p:nvSpPr>
        <p:spPr>
          <a:xfrm>
            <a:off x="875137" y="1352283"/>
            <a:ext cx="10363826" cy="5177306"/>
          </a:xfrm>
        </p:spPr>
        <p:txBody>
          <a:bodyPr>
            <a:normAutofit/>
          </a:bodyPr>
          <a:lstStyle/>
          <a:p>
            <a:pPr marL="0" indent="0">
              <a:buNone/>
            </a:pPr>
            <a:r>
              <a:rPr lang="en-GB" sz="2600" cap="none" dirty="0" smtClean="0">
                <a:latin typeface="Arial" panose="020B0604020202020204" pitchFamily="34" charset="0"/>
                <a:cs typeface="Arial" panose="020B0604020202020204" pitchFamily="34" charset="0"/>
              </a:rPr>
              <a:t>Ethics are set in place to ensure that the participant taking part has their rights, well-being, safety and dignity fully protected, this is because the research carried out is usually to obtain information about the participant.</a:t>
            </a:r>
          </a:p>
          <a:p>
            <a:pPr marL="0" indent="0">
              <a:buNone/>
            </a:pPr>
            <a:r>
              <a:rPr lang="en-GB" sz="2600" cap="none" dirty="0" smtClean="0">
                <a:latin typeface="Arial" panose="020B0604020202020204" pitchFamily="34" charset="0"/>
                <a:cs typeface="Arial" panose="020B0604020202020204" pitchFamily="34" charset="0"/>
              </a:rPr>
              <a:t>Gaining ethical approval is a time consuming process, and there are times when researchers have their ethics proposal rejected. A rejected application may be simply because the researcher has not included enough information for ethical approval.</a:t>
            </a:r>
          </a:p>
          <a:p>
            <a:pPr marL="0" indent="0">
              <a:buNone/>
            </a:pPr>
            <a:endParaRPr lang="en-GB" sz="2400" cap="none" dirty="0" smtClean="0">
              <a:latin typeface="Arial" panose="020B0604020202020204" pitchFamily="34" charset="0"/>
              <a:cs typeface="Arial" panose="020B0604020202020204" pitchFamily="34" charset="0"/>
            </a:endParaRPr>
          </a:p>
          <a:p>
            <a:pPr marL="0" indent="0" algn="r">
              <a:buNone/>
            </a:pPr>
            <a:r>
              <a:rPr lang="en-GB" sz="1800" cap="none" dirty="0" smtClean="0">
                <a:latin typeface="Arial" panose="020B0604020202020204" pitchFamily="34" charset="0"/>
                <a:cs typeface="Arial" panose="020B0604020202020204" pitchFamily="34" charset="0"/>
              </a:rPr>
              <a:t>(</a:t>
            </a:r>
            <a:r>
              <a:rPr lang="en-GB" sz="1800" cap="none" dirty="0" err="1" smtClean="0">
                <a:latin typeface="Arial" panose="020B0604020202020204" pitchFamily="34" charset="0"/>
                <a:cs typeface="Arial" panose="020B0604020202020204" pitchFamily="34" charset="0"/>
              </a:rPr>
              <a:t>Remenyi</a:t>
            </a:r>
            <a:r>
              <a:rPr lang="en-GB" sz="1800" cap="none" dirty="0" smtClean="0">
                <a:latin typeface="Arial" panose="020B0604020202020204" pitchFamily="34" charset="0"/>
                <a:cs typeface="Arial" panose="020B0604020202020204" pitchFamily="34" charset="0"/>
              </a:rPr>
              <a:t> et al, 2011)</a:t>
            </a:r>
            <a:endParaRPr lang="en-GB" sz="1800"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6257237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6350" y="-65198"/>
            <a:ext cx="10364451" cy="1596177"/>
          </a:xfrm>
        </p:spPr>
        <p:txBody>
          <a:bodyPr/>
          <a:lstStyle/>
          <a:p>
            <a:r>
              <a:rPr lang="en-GB" cap="none" dirty="0" smtClean="0"/>
              <a:t>Ethics</a:t>
            </a:r>
            <a:endParaRPr lang="en-GB" cap="none" dirty="0"/>
          </a:p>
        </p:txBody>
      </p:sp>
      <p:sp>
        <p:nvSpPr>
          <p:cNvPr id="3" name="Content Placeholder 2"/>
          <p:cNvSpPr>
            <a:spLocks noGrp="1"/>
          </p:cNvSpPr>
          <p:nvPr>
            <p:ph sz="quarter" idx="13"/>
          </p:nvPr>
        </p:nvSpPr>
        <p:spPr>
          <a:xfrm>
            <a:off x="875137" y="1352283"/>
            <a:ext cx="10363826" cy="5177306"/>
          </a:xfrm>
        </p:spPr>
        <p:txBody>
          <a:bodyPr>
            <a:normAutofit/>
          </a:bodyPr>
          <a:lstStyle/>
          <a:p>
            <a:pPr marL="0" indent="0">
              <a:lnSpc>
                <a:spcPct val="90000"/>
              </a:lnSpc>
              <a:buNone/>
            </a:pPr>
            <a:r>
              <a:rPr lang="en-GB" altLang="en-US" sz="2600" cap="none" dirty="0" smtClean="0">
                <a:latin typeface="Arial" panose="020B0604020202020204" pitchFamily="34" charset="0"/>
                <a:cs typeface="Arial" panose="020B0604020202020204" pitchFamily="34" charset="0"/>
              </a:rPr>
              <a:t>Hardly a day goes by that we hear of some scandal relating to the misuse of data, disks being lost or data being accidentally made known to unauthorised individuals or organisations. </a:t>
            </a:r>
          </a:p>
          <a:p>
            <a:pPr marL="0" indent="0">
              <a:lnSpc>
                <a:spcPct val="90000"/>
              </a:lnSpc>
              <a:buNone/>
            </a:pPr>
            <a:endParaRPr lang="en-GB" altLang="en-US" sz="2600" cap="none" dirty="0" smtClean="0">
              <a:latin typeface="Arial" panose="020B0604020202020204" pitchFamily="34" charset="0"/>
              <a:cs typeface="Arial" panose="020B0604020202020204" pitchFamily="34" charset="0"/>
            </a:endParaRPr>
          </a:p>
          <a:p>
            <a:pPr marL="0" indent="0">
              <a:lnSpc>
                <a:spcPct val="90000"/>
              </a:lnSpc>
              <a:buNone/>
            </a:pPr>
            <a:r>
              <a:rPr lang="en-GB" altLang="en-US" sz="2600" cap="none" dirty="0" smtClean="0">
                <a:latin typeface="Arial" panose="020B0604020202020204" pitchFamily="34" charset="0"/>
                <a:cs typeface="Arial" panose="020B0604020202020204" pitchFamily="34" charset="0"/>
              </a:rPr>
              <a:t>An example of this is the patient information that is held by the NHS. It is easy to see how information that is stored on computers and transferred to other departments, hospitals, GPs, clinics </a:t>
            </a:r>
            <a:r>
              <a:rPr lang="en-GB" altLang="en-US" sz="2600" cap="none" dirty="0" err="1" smtClean="0">
                <a:latin typeface="Arial" panose="020B0604020202020204" pitchFamily="34" charset="0"/>
                <a:cs typeface="Arial" panose="020B0604020202020204" pitchFamily="34" charset="0"/>
              </a:rPr>
              <a:t>etc</a:t>
            </a:r>
            <a:r>
              <a:rPr lang="en-GB" altLang="en-US" sz="2600" cap="none" dirty="0" smtClean="0">
                <a:latin typeface="Arial" panose="020B0604020202020204" pitchFamily="34" charset="0"/>
                <a:cs typeface="Arial" panose="020B0604020202020204" pitchFamily="34" charset="0"/>
              </a:rPr>
              <a:t> might easily become available to individuals or organisations that have no right to that information. </a:t>
            </a:r>
            <a:endParaRPr lang="en-US" altLang="en-US" sz="2600"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86796083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6350" y="-65198"/>
            <a:ext cx="10364451" cy="1596177"/>
          </a:xfrm>
        </p:spPr>
        <p:txBody>
          <a:bodyPr/>
          <a:lstStyle/>
          <a:p>
            <a:r>
              <a:rPr lang="en-GB" cap="none" dirty="0" smtClean="0"/>
              <a:t>Ethics</a:t>
            </a:r>
            <a:endParaRPr lang="en-GB" cap="none" dirty="0"/>
          </a:p>
        </p:txBody>
      </p:sp>
      <p:sp>
        <p:nvSpPr>
          <p:cNvPr id="3" name="Content Placeholder 2"/>
          <p:cNvSpPr>
            <a:spLocks noGrp="1"/>
          </p:cNvSpPr>
          <p:nvPr>
            <p:ph sz="quarter" idx="13"/>
          </p:nvPr>
        </p:nvSpPr>
        <p:spPr>
          <a:xfrm>
            <a:off x="875137" y="1352283"/>
            <a:ext cx="10363826" cy="5177306"/>
          </a:xfrm>
        </p:spPr>
        <p:txBody>
          <a:bodyPr>
            <a:normAutofit/>
          </a:bodyPr>
          <a:lstStyle/>
          <a:p>
            <a:pPr marL="0" indent="0">
              <a:buNone/>
            </a:pPr>
            <a:r>
              <a:rPr lang="en-GB" sz="2400" cap="none" dirty="0" smtClean="0">
                <a:latin typeface="Arial" panose="020B0604020202020204" pitchFamily="34" charset="0"/>
                <a:cs typeface="Arial" panose="020B0604020202020204" pitchFamily="34" charset="0"/>
              </a:rPr>
              <a:t>Some may argue that ethics </a:t>
            </a:r>
            <a:r>
              <a:rPr lang="en-GB" sz="2400" cap="none" dirty="0" smtClean="0">
                <a:latin typeface="Arial" panose="020B0604020202020204" pitchFamily="34" charset="0"/>
                <a:cs typeface="Arial" panose="020B0604020202020204" pitchFamily="34" charset="0"/>
              </a:rPr>
              <a:t>is not </a:t>
            </a:r>
            <a:r>
              <a:rPr lang="en-GB" sz="2400" cap="none" dirty="0" smtClean="0">
                <a:latin typeface="Arial" panose="020B0604020202020204" pitchFamily="34" charset="0"/>
                <a:cs typeface="Arial" panose="020B0604020202020204" pitchFamily="34" charset="0"/>
              </a:rPr>
              <a:t>just an exercise for philosophers or intellectuals. It is at the core of everyday life.</a:t>
            </a:r>
            <a:br>
              <a:rPr lang="en-GB" sz="2400" cap="none" dirty="0" smtClean="0">
                <a:latin typeface="Arial" panose="020B0604020202020204" pitchFamily="34" charset="0"/>
                <a:cs typeface="Arial" panose="020B0604020202020204" pitchFamily="34" charset="0"/>
              </a:rPr>
            </a:br>
            <a:r>
              <a:rPr lang="en-GB" sz="2400" cap="none" dirty="0" smtClean="0">
                <a:latin typeface="Arial" panose="020B0604020202020204" pitchFamily="34" charset="0"/>
                <a:cs typeface="Arial" panose="020B0604020202020204" pitchFamily="34" charset="0"/>
              </a:rPr>
              <a:t/>
            </a:r>
            <a:br>
              <a:rPr lang="en-GB" sz="2400" cap="none" dirty="0" smtClean="0">
                <a:latin typeface="Arial" panose="020B0604020202020204" pitchFamily="34" charset="0"/>
                <a:cs typeface="Arial" panose="020B0604020202020204" pitchFamily="34" charset="0"/>
              </a:rPr>
            </a:br>
            <a:r>
              <a:rPr lang="en-GB" sz="2400" cap="none" dirty="0" smtClean="0">
                <a:latin typeface="Arial" panose="020B0604020202020204" pitchFamily="34" charset="0"/>
                <a:cs typeface="Arial" panose="020B0604020202020204" pitchFamily="34" charset="0"/>
              </a:rPr>
              <a:t>‘We ask ethical questions whenever we think about how we should act. Being ethical is a part of what defines us as human beings. We are rational, thinking, choosing creatures. We all have the capacity to make conscious choices – although we often act out of habit or in line with the views of the crowd. We could all make conscious and conscientious ethical choices if we wanted to’.</a:t>
            </a:r>
          </a:p>
          <a:p>
            <a:pPr marL="0" indent="0" algn="r">
              <a:buNone/>
            </a:pPr>
            <a:r>
              <a:rPr lang="en-GB" sz="1800" cap="none" dirty="0" smtClean="0">
                <a:latin typeface="Arial" panose="020B0604020202020204" pitchFamily="34" charset="0"/>
                <a:cs typeface="Arial" panose="020B0604020202020204" pitchFamily="34" charset="0"/>
              </a:rPr>
              <a:t>(The Ethics Centre, 2018)</a:t>
            </a:r>
            <a:endParaRPr lang="en-GB" sz="1800"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057372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46350" y="-65198"/>
            <a:ext cx="10364451" cy="1596177"/>
          </a:xfrm>
        </p:spPr>
        <p:txBody>
          <a:bodyPr/>
          <a:lstStyle/>
          <a:p>
            <a:r>
              <a:rPr lang="en-GB" cap="none" dirty="0" smtClean="0"/>
              <a:t>Ethics - Conclusion</a:t>
            </a:r>
            <a:endParaRPr lang="en-GB" cap="none" dirty="0"/>
          </a:p>
        </p:txBody>
      </p:sp>
      <p:sp>
        <p:nvSpPr>
          <p:cNvPr id="3" name="Content Placeholder 2"/>
          <p:cNvSpPr>
            <a:spLocks noGrp="1"/>
          </p:cNvSpPr>
          <p:nvPr>
            <p:ph sz="quarter" idx="13"/>
          </p:nvPr>
        </p:nvSpPr>
        <p:spPr>
          <a:xfrm>
            <a:off x="875137" y="1352283"/>
            <a:ext cx="10363826" cy="5177306"/>
          </a:xfrm>
        </p:spPr>
        <p:txBody>
          <a:bodyPr>
            <a:normAutofit/>
          </a:bodyPr>
          <a:lstStyle/>
          <a:p>
            <a:pPr marL="0" indent="0">
              <a:buNone/>
            </a:pPr>
            <a:r>
              <a:rPr lang="en-GB" altLang="en-US" sz="2600" cap="none" dirty="0" smtClean="0">
                <a:latin typeface="Arial" panose="020B0604020202020204" pitchFamily="34" charset="0"/>
                <a:cs typeface="Arial" panose="020B0604020202020204" pitchFamily="34" charset="0"/>
              </a:rPr>
              <a:t>The various  codes of practice, guidelines and policies which are frequently provided by academic institutions, departments, hospitals, funding bodies </a:t>
            </a:r>
            <a:r>
              <a:rPr lang="en-GB" altLang="en-US" sz="2600" cap="none" dirty="0" err="1" smtClean="0">
                <a:latin typeface="Arial" panose="020B0604020202020204" pitchFamily="34" charset="0"/>
                <a:cs typeface="Arial" panose="020B0604020202020204" pitchFamily="34" charset="0"/>
              </a:rPr>
              <a:t>etc</a:t>
            </a:r>
            <a:r>
              <a:rPr lang="en-GB" altLang="en-US" sz="2600" cap="none" dirty="0" smtClean="0">
                <a:latin typeface="Arial" panose="020B0604020202020204" pitchFamily="34" charset="0"/>
                <a:cs typeface="Arial" panose="020B0604020202020204" pitchFamily="34" charset="0"/>
              </a:rPr>
              <a:t>, eliminate unethical practice and understandings. </a:t>
            </a:r>
          </a:p>
          <a:p>
            <a:pPr marL="0" indent="0">
              <a:buNone/>
            </a:pPr>
            <a:r>
              <a:rPr lang="en-GB" altLang="en-US" sz="2600" cap="none" dirty="0" smtClean="0">
                <a:latin typeface="Arial" panose="020B0604020202020204" pitchFamily="34" charset="0"/>
                <a:cs typeface="Arial" panose="020B0604020202020204" pitchFamily="34" charset="0"/>
              </a:rPr>
              <a:t>However, though codes and protocols can eliminate unethical practice, no code of practice can resolve all problems, however they do at least clarify some of the major issues in this difficult area.</a:t>
            </a:r>
            <a:endParaRPr lang="en-GB" sz="2600"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50153673"/>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5137" y="2344760"/>
            <a:ext cx="10364451" cy="1596177"/>
          </a:xfrm>
        </p:spPr>
        <p:txBody>
          <a:bodyPr/>
          <a:lstStyle/>
          <a:p>
            <a:r>
              <a:rPr lang="en-GB" cap="none" dirty="0" smtClean="0"/>
              <a:t>Any questions?</a:t>
            </a:r>
            <a:endParaRPr lang="en-GB" cap="none" dirty="0"/>
          </a:p>
        </p:txBody>
      </p:sp>
      <p:sp>
        <p:nvSpPr>
          <p:cNvPr id="3" name="Content Placeholder 2"/>
          <p:cNvSpPr>
            <a:spLocks noGrp="1"/>
          </p:cNvSpPr>
          <p:nvPr>
            <p:ph sz="quarter" idx="13"/>
          </p:nvPr>
        </p:nvSpPr>
        <p:spPr>
          <a:xfrm>
            <a:off x="875137" y="1352283"/>
            <a:ext cx="10363826" cy="5177306"/>
          </a:xfrm>
        </p:spPr>
        <p:txBody>
          <a:bodyPr>
            <a:normAutofit/>
          </a:bodyPr>
          <a:lstStyle/>
          <a:p>
            <a:pPr marL="0" indent="0">
              <a:buNone/>
            </a:pPr>
            <a:r>
              <a:rPr lang="en-GB" sz="2400" dirty="0" smtClean="0"/>
              <a:t> </a:t>
            </a:r>
            <a:endParaRPr lang="en-GB" sz="2400" cap="none" dirty="0">
              <a:latin typeface="Arial" panose="020B0604020202020204" pitchFamily="34" charset="0"/>
              <a:cs typeface="Arial" panose="020B0604020202020204" pitchFamily="34" charset="0"/>
            </a:endParaRPr>
          </a:p>
          <a:p>
            <a:pPr marL="0" indent="0" algn="r">
              <a:buNone/>
            </a:pPr>
            <a:endParaRPr lang="en-GB"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2626252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913774" y="476518"/>
            <a:ext cx="10363826" cy="6143223"/>
          </a:xfrm>
        </p:spPr>
        <p:txBody>
          <a:bodyPr>
            <a:normAutofit fontScale="77500" lnSpcReduction="20000"/>
          </a:bodyPr>
          <a:lstStyle/>
          <a:p>
            <a:pPr marL="0" indent="0">
              <a:buNone/>
            </a:pPr>
            <a:r>
              <a:rPr lang="en-GB" sz="1800" b="1" cap="none" dirty="0" smtClean="0">
                <a:latin typeface="Arial" panose="020B0604020202020204" pitchFamily="34" charset="0"/>
                <a:cs typeface="Arial" panose="020B0604020202020204" pitchFamily="34" charset="0"/>
              </a:rPr>
              <a:t>References</a:t>
            </a:r>
          </a:p>
          <a:p>
            <a:pPr marL="0" indent="0">
              <a:buNone/>
            </a:pPr>
            <a:r>
              <a:rPr lang="en-GB" sz="1800" cap="none" dirty="0" smtClean="0">
                <a:latin typeface="Arial" panose="020B0604020202020204" pitchFamily="34" charset="0"/>
                <a:cs typeface="Arial" panose="020B0604020202020204" pitchFamily="34" charset="0"/>
              </a:rPr>
              <a:t>Best, S. (2013) </a:t>
            </a:r>
            <a:r>
              <a:rPr lang="en-GB" sz="1800" i="1" cap="none" dirty="0" smtClean="0">
                <a:latin typeface="Arial" panose="020B0604020202020204" pitchFamily="34" charset="0"/>
                <a:cs typeface="Arial" panose="020B0604020202020204" pitchFamily="34" charset="0"/>
              </a:rPr>
              <a:t>Understanding and Doing Successful Research: Data Collection and Analysis for the Social Sciences.</a:t>
            </a:r>
            <a:r>
              <a:rPr lang="en-GB" sz="1800" cap="none" dirty="0" smtClean="0">
                <a:latin typeface="Arial" panose="020B0604020202020204" pitchFamily="34" charset="0"/>
                <a:cs typeface="Arial" panose="020B0604020202020204" pitchFamily="34" charset="0"/>
              </a:rPr>
              <a:t> Abingdon: Routledge</a:t>
            </a:r>
          </a:p>
          <a:p>
            <a:pPr marL="0" indent="0">
              <a:buNone/>
            </a:pPr>
            <a:r>
              <a:rPr lang="en-GB" sz="1800" cap="none" dirty="0" smtClean="0">
                <a:latin typeface="Arial" panose="020B0604020202020204" pitchFamily="34" charset="0"/>
                <a:cs typeface="Arial" panose="020B0604020202020204" pitchFamily="34" charset="0"/>
              </a:rPr>
              <a:t>British Educational Research Association (BERA) (2011) </a:t>
            </a:r>
            <a:r>
              <a:rPr lang="en-GB" sz="1800" i="1" cap="none" dirty="0" smtClean="0">
                <a:latin typeface="Arial" panose="020B0604020202020204" pitchFamily="34" charset="0"/>
                <a:cs typeface="Arial" panose="020B0604020202020204" pitchFamily="34" charset="0"/>
              </a:rPr>
              <a:t>Ethical Guidelines for Educational Research. </a:t>
            </a:r>
            <a:r>
              <a:rPr lang="en-GB" sz="1800" cap="none" dirty="0" smtClean="0">
                <a:latin typeface="Arial" panose="020B0604020202020204" pitchFamily="34" charset="0"/>
                <a:cs typeface="Arial" panose="020B0604020202020204" pitchFamily="34" charset="0"/>
              </a:rPr>
              <a:t>London: British Educational Research Association</a:t>
            </a:r>
          </a:p>
          <a:p>
            <a:pPr marL="0" indent="0">
              <a:buNone/>
            </a:pPr>
            <a:r>
              <a:rPr lang="en-GB" sz="1800" cap="none" dirty="0" smtClean="0">
                <a:latin typeface="Arial" panose="020B0604020202020204" pitchFamily="34" charset="0"/>
                <a:cs typeface="Arial" panose="020B0604020202020204" pitchFamily="34" charset="0"/>
              </a:rPr>
              <a:t>British Broadcasting Corporation (BBC) (2014) </a:t>
            </a:r>
            <a:r>
              <a:rPr lang="en-GB" sz="1800" i="1" cap="none" dirty="0" smtClean="0">
                <a:latin typeface="Arial" panose="020B0604020202020204" pitchFamily="34" charset="0"/>
                <a:cs typeface="Arial" panose="020B0604020202020204" pitchFamily="34" charset="0"/>
              </a:rPr>
              <a:t>Ethics: A General Introduction</a:t>
            </a:r>
            <a:r>
              <a:rPr lang="en-GB" sz="1800" cap="none" dirty="0" smtClean="0">
                <a:latin typeface="Arial" panose="020B0604020202020204" pitchFamily="34" charset="0"/>
                <a:cs typeface="Arial" panose="020B0604020202020204" pitchFamily="34" charset="0"/>
              </a:rPr>
              <a:t> [Online] Available At: Http://Www.Bbc.Co.Uk/Ethics/Introduction/Intro_1.Shtml (Accessed17.01.2018)</a:t>
            </a:r>
          </a:p>
          <a:p>
            <a:pPr marL="0" indent="0">
              <a:buNone/>
            </a:pPr>
            <a:r>
              <a:rPr lang="en-GB" sz="1800" cap="none" dirty="0" smtClean="0">
                <a:latin typeface="Arial" panose="020B0604020202020204" pitchFamily="34" charset="0"/>
                <a:cs typeface="Arial" panose="020B0604020202020204" pitchFamily="34" charset="0"/>
              </a:rPr>
              <a:t>British Psychological Society (2018) </a:t>
            </a:r>
            <a:r>
              <a:rPr lang="en-GB" sz="1800" i="1" cap="none" dirty="0" smtClean="0">
                <a:latin typeface="Arial" panose="020B0604020202020204" pitchFamily="34" charset="0"/>
                <a:cs typeface="Arial" panose="020B0604020202020204" pitchFamily="34" charset="0"/>
              </a:rPr>
              <a:t>Code of Ethics and Conduct </a:t>
            </a:r>
            <a:r>
              <a:rPr lang="en-GB" sz="1800" cap="none" dirty="0" smtClean="0">
                <a:latin typeface="Arial" panose="020B0604020202020204" pitchFamily="34" charset="0"/>
                <a:cs typeface="Arial" panose="020B0604020202020204" pitchFamily="34" charset="0"/>
              </a:rPr>
              <a:t>[online</a:t>
            </a:r>
            <a:r>
              <a:rPr lang="en-GB" sz="1800" cap="none" dirty="0">
                <a:latin typeface="Arial" panose="020B0604020202020204" pitchFamily="34" charset="0"/>
                <a:cs typeface="Arial" panose="020B0604020202020204" pitchFamily="34" charset="0"/>
              </a:rPr>
              <a:t>] Available at: https://www.bps.org.uk/sites/beta.bps.org.uk/files/Policy%20-%20Files/Code%20of%20Ethics%20and%20Conduct%20(2009).</a:t>
            </a:r>
            <a:r>
              <a:rPr lang="en-GB" sz="1800" cap="none" dirty="0" smtClean="0">
                <a:latin typeface="Arial" panose="020B0604020202020204" pitchFamily="34" charset="0"/>
                <a:cs typeface="Arial" panose="020B0604020202020204" pitchFamily="34" charset="0"/>
              </a:rPr>
              <a:t>pdf (accessed 17.01.2018)</a:t>
            </a:r>
          </a:p>
          <a:p>
            <a:pPr marL="0" indent="0">
              <a:buNone/>
            </a:pPr>
            <a:r>
              <a:rPr lang="en-GB" sz="1800" cap="none" dirty="0" smtClean="0">
                <a:latin typeface="Arial" panose="020B0604020202020204" pitchFamily="34" charset="0"/>
                <a:cs typeface="Arial" panose="020B0604020202020204" pitchFamily="34" charset="0"/>
              </a:rPr>
              <a:t>Centre For Cognitive Ageing And Cognitive Epidemiology (ND) </a:t>
            </a:r>
            <a:r>
              <a:rPr lang="en-GB" sz="1800" i="1" cap="none" dirty="0" smtClean="0">
                <a:latin typeface="Arial" panose="020B0604020202020204" pitchFamily="34" charset="0"/>
                <a:cs typeface="Arial" panose="020B0604020202020204" pitchFamily="34" charset="0"/>
              </a:rPr>
              <a:t>Systematic Reviews And Meta-analyses: A Step by Step Guide</a:t>
            </a:r>
            <a:r>
              <a:rPr lang="en-GB" sz="1800" cap="none" dirty="0" smtClean="0">
                <a:latin typeface="Arial" panose="020B0604020202020204" pitchFamily="34" charset="0"/>
                <a:cs typeface="Arial" panose="020B0604020202020204" pitchFamily="34" charset="0"/>
              </a:rPr>
              <a:t> [Online] Available At: www.CCACE.Ed.Uk/Research/Software-resources/Systematic-reviews-and-meta-analyses (Accessed 17.01.2018)</a:t>
            </a:r>
          </a:p>
          <a:p>
            <a:pPr marL="0" indent="0">
              <a:buNone/>
            </a:pPr>
            <a:r>
              <a:rPr lang="en-GB" sz="1800" cap="none" dirty="0" err="1" smtClean="0">
                <a:latin typeface="Arial" panose="020B0604020202020204" pitchFamily="34" charset="0"/>
                <a:cs typeface="Arial" panose="020B0604020202020204" pitchFamily="34" charset="0"/>
              </a:rPr>
              <a:t>Mcmurray</a:t>
            </a:r>
            <a:r>
              <a:rPr lang="en-GB" sz="1800" cap="none" dirty="0" smtClean="0">
                <a:latin typeface="Arial" panose="020B0604020202020204" pitchFamily="34" charset="0"/>
                <a:cs typeface="Arial" panose="020B0604020202020204" pitchFamily="34" charset="0"/>
              </a:rPr>
              <a:t>, A. (2004) </a:t>
            </a:r>
            <a:r>
              <a:rPr lang="en-GB" sz="1800" i="1" cap="none" dirty="0" smtClean="0">
                <a:latin typeface="Arial" panose="020B0604020202020204" pitchFamily="34" charset="0"/>
                <a:cs typeface="Arial" panose="020B0604020202020204" pitchFamily="34" charset="0"/>
              </a:rPr>
              <a:t>Research: A Common-sense Approach. </a:t>
            </a:r>
            <a:r>
              <a:rPr lang="en-GB" sz="1800" cap="none" dirty="0" smtClean="0">
                <a:latin typeface="Arial" panose="020B0604020202020204" pitchFamily="34" charset="0"/>
                <a:cs typeface="Arial" panose="020B0604020202020204" pitchFamily="34" charset="0"/>
              </a:rPr>
              <a:t>Victoria, Australia: Thompson Social Science Press</a:t>
            </a:r>
          </a:p>
          <a:p>
            <a:pPr marL="0" indent="0">
              <a:buNone/>
            </a:pPr>
            <a:r>
              <a:rPr lang="en-GB" sz="1800" cap="none" dirty="0" err="1" smtClean="0">
                <a:latin typeface="Arial" panose="020B0604020202020204" pitchFamily="34" charset="0"/>
                <a:cs typeface="Arial" panose="020B0604020202020204" pitchFamily="34" charset="0"/>
              </a:rPr>
              <a:t>Moule</a:t>
            </a:r>
            <a:r>
              <a:rPr lang="en-GB" sz="1800" cap="none" dirty="0" smtClean="0">
                <a:latin typeface="Arial" panose="020B0604020202020204" pitchFamily="34" charset="0"/>
                <a:cs typeface="Arial" panose="020B0604020202020204" pitchFamily="34" charset="0"/>
              </a:rPr>
              <a:t>, P. And </a:t>
            </a:r>
            <a:r>
              <a:rPr lang="en-GB" sz="1800" cap="none" dirty="0" err="1" smtClean="0">
                <a:latin typeface="Arial" panose="020B0604020202020204" pitchFamily="34" charset="0"/>
                <a:cs typeface="Arial" panose="020B0604020202020204" pitchFamily="34" charset="0"/>
              </a:rPr>
              <a:t>Hek</a:t>
            </a:r>
            <a:r>
              <a:rPr lang="en-GB" sz="1800" cap="none" dirty="0" smtClean="0">
                <a:latin typeface="Arial" panose="020B0604020202020204" pitchFamily="34" charset="0"/>
                <a:cs typeface="Arial" panose="020B0604020202020204" pitchFamily="34" charset="0"/>
              </a:rPr>
              <a:t>, G, (2011)</a:t>
            </a:r>
            <a:r>
              <a:rPr lang="en-GB" sz="1800" i="1" cap="none" dirty="0" smtClean="0">
                <a:latin typeface="Arial" panose="020B0604020202020204" pitchFamily="34" charset="0"/>
                <a:cs typeface="Arial" panose="020B0604020202020204" pitchFamily="34" charset="0"/>
              </a:rPr>
              <a:t> Making Sense Of Research: An Introduction For Health and Social Care Practitioners</a:t>
            </a:r>
            <a:r>
              <a:rPr lang="en-GB" sz="1800" cap="none" dirty="0" smtClean="0">
                <a:latin typeface="Arial" panose="020B0604020202020204" pitchFamily="34" charset="0"/>
                <a:cs typeface="Arial" panose="020B0604020202020204" pitchFamily="34" charset="0"/>
              </a:rPr>
              <a:t>. 4</a:t>
            </a:r>
            <a:r>
              <a:rPr lang="en-GB" sz="1800" cap="none" baseline="30000" dirty="0" smtClean="0">
                <a:latin typeface="Arial" panose="020B0604020202020204" pitchFamily="34" charset="0"/>
                <a:cs typeface="Arial" panose="020B0604020202020204" pitchFamily="34" charset="0"/>
              </a:rPr>
              <a:t>th</a:t>
            </a:r>
            <a:r>
              <a:rPr lang="en-GB" sz="1800" cap="none" dirty="0" smtClean="0">
                <a:latin typeface="Arial" panose="020B0604020202020204" pitchFamily="34" charset="0"/>
                <a:cs typeface="Arial" panose="020B0604020202020204" pitchFamily="34" charset="0"/>
              </a:rPr>
              <a:t> Edition. London: Sage</a:t>
            </a:r>
          </a:p>
          <a:p>
            <a:pPr marL="0" indent="0">
              <a:buNone/>
            </a:pPr>
            <a:r>
              <a:rPr lang="en-GB" sz="1800" cap="none" dirty="0" err="1" smtClean="0">
                <a:latin typeface="Arial" panose="020B0604020202020204" pitchFamily="34" charset="0"/>
                <a:cs typeface="Arial" panose="020B0604020202020204" pitchFamily="34" charset="0"/>
              </a:rPr>
              <a:t>Remenyi</a:t>
            </a:r>
            <a:r>
              <a:rPr lang="en-GB" sz="1800" cap="none" dirty="0" smtClean="0">
                <a:latin typeface="Arial" panose="020B0604020202020204" pitchFamily="34" charset="0"/>
                <a:cs typeface="Arial" panose="020B0604020202020204" pitchFamily="34" charset="0"/>
              </a:rPr>
              <a:t>, D., Swan, N. And Van Den </a:t>
            </a:r>
            <a:r>
              <a:rPr lang="en-GB" sz="1800" cap="none" dirty="0" err="1" smtClean="0">
                <a:latin typeface="Arial" panose="020B0604020202020204" pitchFamily="34" charset="0"/>
                <a:cs typeface="Arial" panose="020B0604020202020204" pitchFamily="34" charset="0"/>
              </a:rPr>
              <a:t>Assem</a:t>
            </a:r>
            <a:r>
              <a:rPr lang="en-GB" sz="1800" cap="none" dirty="0" smtClean="0">
                <a:latin typeface="Arial" panose="020B0604020202020204" pitchFamily="34" charset="0"/>
                <a:cs typeface="Arial" panose="020B0604020202020204" pitchFamily="34" charset="0"/>
              </a:rPr>
              <a:t>, B (2011) </a:t>
            </a:r>
            <a:r>
              <a:rPr lang="en-GB" sz="1800" i="1" cap="none" dirty="0" smtClean="0">
                <a:latin typeface="Arial" panose="020B0604020202020204" pitchFamily="34" charset="0"/>
                <a:cs typeface="Arial" panose="020B0604020202020204" pitchFamily="34" charset="0"/>
              </a:rPr>
              <a:t>Ethics Protocols and Research Ethics Committees: Successfully Obtaining Approval For Your Academic Research.</a:t>
            </a:r>
            <a:r>
              <a:rPr lang="en-GB" sz="1800" cap="none" dirty="0" smtClean="0">
                <a:latin typeface="Arial" panose="020B0604020202020204" pitchFamily="34" charset="0"/>
                <a:cs typeface="Arial" panose="020B0604020202020204" pitchFamily="34" charset="0"/>
              </a:rPr>
              <a:t> Reading: Academic Publishing International Ltd</a:t>
            </a:r>
          </a:p>
          <a:p>
            <a:pPr marL="0" indent="0">
              <a:buNone/>
            </a:pPr>
            <a:r>
              <a:rPr lang="en-GB" sz="1800" cap="none" dirty="0" err="1" smtClean="0">
                <a:latin typeface="Arial" panose="020B0604020202020204" pitchFamily="34" charset="0"/>
                <a:cs typeface="Arial" panose="020B0604020202020204" pitchFamily="34" charset="0"/>
              </a:rPr>
              <a:t>Streubert-speziale</a:t>
            </a:r>
            <a:r>
              <a:rPr lang="en-GB" sz="1800" cap="none" dirty="0" smtClean="0">
                <a:latin typeface="Arial" panose="020B0604020202020204" pitchFamily="34" charset="0"/>
                <a:cs typeface="Arial" panose="020B0604020202020204" pitchFamily="34" charset="0"/>
              </a:rPr>
              <a:t>, H., </a:t>
            </a:r>
            <a:r>
              <a:rPr lang="en-GB" sz="1800" cap="none" dirty="0" err="1" smtClean="0">
                <a:latin typeface="Arial" panose="020B0604020202020204" pitchFamily="34" charset="0"/>
                <a:cs typeface="Arial" panose="020B0604020202020204" pitchFamily="34" charset="0"/>
              </a:rPr>
              <a:t>Streubert</a:t>
            </a:r>
            <a:r>
              <a:rPr lang="en-GB" sz="1800" cap="none" dirty="0" smtClean="0">
                <a:latin typeface="Arial" panose="020B0604020202020204" pitchFamily="34" charset="0"/>
                <a:cs typeface="Arial" panose="020B0604020202020204" pitchFamily="34" charset="0"/>
              </a:rPr>
              <a:t>, H. J. And Rinaldi-carpenter, D. (2011) </a:t>
            </a:r>
            <a:r>
              <a:rPr lang="en-GB" sz="1800" i="1" cap="none" dirty="0" smtClean="0">
                <a:latin typeface="Arial" panose="020B0604020202020204" pitchFamily="34" charset="0"/>
                <a:cs typeface="Arial" panose="020B0604020202020204" pitchFamily="34" charset="0"/>
              </a:rPr>
              <a:t>Qualitative Research In Nursing: Advancing The Humanistic Imperative</a:t>
            </a:r>
            <a:r>
              <a:rPr lang="en-GB" sz="1800" cap="none" dirty="0" smtClean="0">
                <a:latin typeface="Arial" panose="020B0604020202020204" pitchFamily="34" charset="0"/>
                <a:cs typeface="Arial" panose="020B0604020202020204" pitchFamily="34" charset="0"/>
              </a:rPr>
              <a:t>. London: Wolters Kluwer Health</a:t>
            </a:r>
          </a:p>
          <a:p>
            <a:pPr marL="0" indent="0">
              <a:buNone/>
            </a:pPr>
            <a:r>
              <a:rPr lang="en-GB" sz="1800" cap="none" dirty="0" smtClean="0">
                <a:latin typeface="Arial" panose="020B0604020202020204" pitchFamily="34" charset="0"/>
                <a:cs typeface="Arial" panose="020B0604020202020204" pitchFamily="34" charset="0"/>
              </a:rPr>
              <a:t>The Ethics Centre (2018) </a:t>
            </a:r>
            <a:r>
              <a:rPr lang="en-GB" sz="1800" i="1" cap="none" dirty="0" smtClean="0">
                <a:latin typeface="Arial" panose="020B0604020202020204" pitchFamily="34" charset="0"/>
                <a:cs typeface="Arial" panose="020B0604020202020204" pitchFamily="34" charset="0"/>
              </a:rPr>
              <a:t>What is Ethics? </a:t>
            </a:r>
            <a:r>
              <a:rPr lang="en-GB" sz="1800" cap="none" dirty="0" smtClean="0">
                <a:latin typeface="Arial" panose="020B0604020202020204" pitchFamily="34" charset="0"/>
                <a:cs typeface="Arial" panose="020B0604020202020204" pitchFamily="34" charset="0"/>
              </a:rPr>
              <a:t>[online</a:t>
            </a:r>
            <a:r>
              <a:rPr lang="en-GB" sz="1800" cap="none" dirty="0">
                <a:latin typeface="Arial" panose="020B0604020202020204" pitchFamily="34" charset="0"/>
                <a:cs typeface="Arial" panose="020B0604020202020204" pitchFamily="34" charset="0"/>
              </a:rPr>
              <a:t>] Available at: http://</a:t>
            </a:r>
            <a:r>
              <a:rPr lang="en-GB" sz="1800" cap="none" dirty="0" smtClean="0">
                <a:latin typeface="Arial" panose="020B0604020202020204" pitchFamily="34" charset="0"/>
                <a:cs typeface="Arial" panose="020B0604020202020204" pitchFamily="34" charset="0"/>
              </a:rPr>
              <a:t>www.ethics.org.au/about/what-is-ethics (accessed 17.01.2018)</a:t>
            </a:r>
          </a:p>
          <a:p>
            <a:pPr marL="0" indent="0">
              <a:buNone/>
            </a:pPr>
            <a:endParaRPr lang="en-GB" sz="1800" cap="none"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47462565"/>
      </p:ext>
    </p:extLst>
  </p:cSld>
  <p:clrMapOvr>
    <a:masterClrMapping/>
  </p:clrMapOvr>
  <p:timing>
    <p:tnLst>
      <p:par>
        <p:cTn id="1" dur="indefinite" restart="never" nodeType="tmRoot"/>
      </p:par>
    </p:tnLst>
  </p:timing>
</p:sld>
</file>

<file path=ppt/theme/theme1.xml><?xml version="1.0" encoding="utf-8"?>
<a:theme xmlns:a="http://schemas.openxmlformats.org/drawingml/2006/main" name="Droplet">
  <a:themeElements>
    <a:clrScheme name="Droplet">
      <a:dk1>
        <a:sysClr val="windowText" lastClr="000000"/>
      </a:dk1>
      <a:lt1>
        <a:sysClr val="window" lastClr="FFFFFF"/>
      </a:lt1>
      <a:dk2>
        <a:srgbClr val="355071"/>
      </a:dk2>
      <a:lt2>
        <a:srgbClr val="AABED7"/>
      </a:lt2>
      <a:accent1>
        <a:srgbClr val="2FA3EE"/>
      </a:accent1>
      <a:accent2>
        <a:srgbClr val="4BCAAD"/>
      </a:accent2>
      <a:accent3>
        <a:srgbClr val="86C157"/>
      </a:accent3>
      <a:accent4>
        <a:srgbClr val="D99C3F"/>
      </a:accent4>
      <a:accent5>
        <a:srgbClr val="CE6633"/>
      </a:accent5>
      <a:accent6>
        <a:srgbClr val="A35DD1"/>
      </a:accent6>
      <a:hlink>
        <a:srgbClr val="56BCFE"/>
      </a:hlink>
      <a:folHlink>
        <a:srgbClr val="97C5E3"/>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130000"/>
                <a:satMod val="150000"/>
                <a:lumMod val="112000"/>
              </a:schemeClr>
            </a:gs>
            <a:gs pos="100000">
              <a:schemeClr val="phClr">
                <a:shade val="92000"/>
                <a:satMod val="140000"/>
                <a:lumMod val="110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A633B6A3-9E7F-4C10-9C98-2517A3134361}"/>
    </a:ext>
  </a:extLst>
</a:theme>
</file>

<file path=docProps/app.xml><?xml version="1.0" encoding="utf-8"?>
<Properties xmlns="http://schemas.openxmlformats.org/officeDocument/2006/extended-properties" xmlns:vt="http://schemas.openxmlformats.org/officeDocument/2006/docPropsVTypes">
  <Template>TM04033925[[fn=Droplet]]</Template>
  <TotalTime>600</TotalTime>
  <Words>1395</Words>
  <Application>Microsoft Office PowerPoint</Application>
  <PresentationFormat>Widescreen</PresentationFormat>
  <Paragraphs>134</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Symbol</vt:lpstr>
      <vt:lpstr>Tw Cen MT</vt:lpstr>
      <vt:lpstr>Droplet</vt:lpstr>
      <vt:lpstr>Research methods</vt:lpstr>
      <vt:lpstr>Triangulation</vt:lpstr>
      <vt:lpstr>Triangulation</vt:lpstr>
      <vt:lpstr>Triangulation</vt:lpstr>
      <vt:lpstr>Systematic Reviews</vt:lpstr>
      <vt:lpstr>Systematic Reviews</vt:lpstr>
      <vt:lpstr>Ethics</vt:lpstr>
      <vt:lpstr>Ethics</vt:lpstr>
      <vt:lpstr>Ethics</vt:lpstr>
      <vt:lpstr>Ethics</vt:lpstr>
      <vt:lpstr>Ethics</vt:lpstr>
      <vt:lpstr>Ethics</vt:lpstr>
      <vt:lpstr>Ethics</vt:lpstr>
      <vt:lpstr>Ethics</vt:lpstr>
      <vt:lpstr>Ethics</vt:lpstr>
      <vt:lpstr>Ethics - Conclusion</vt:lpstr>
      <vt:lpstr>Any questions?</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dc:title>
  <dc:creator>Gemma Davies</dc:creator>
  <cp:lastModifiedBy>Gemma Davies</cp:lastModifiedBy>
  <cp:revision>30</cp:revision>
  <dcterms:created xsi:type="dcterms:W3CDTF">2018-01-17T13:34:35Z</dcterms:created>
  <dcterms:modified xsi:type="dcterms:W3CDTF">2018-02-20T22:03:14Z</dcterms:modified>
</cp:coreProperties>
</file>