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Maven Pro" pitchFamily="2" charset="0"/>
      <p:regular r:id="rId17"/>
      <p:bold r:id="rId18"/>
    </p:embeddedFont>
    <p:embeddedFont>
      <p:font typeface="Nunito"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hfo9T1BEpRsr2x0J+7VygiWvjNc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26" Type="http://customschemas.google.com/relationships/presentationmetadata" Target="metadata" /><Relationship Id="rId3" Type="http://schemas.openxmlformats.org/officeDocument/2006/relationships/slide" Target="slides/slide2.xml" /><Relationship Id="rId21" Type="http://schemas.openxmlformats.org/officeDocument/2006/relationships/font" Target="fonts/font5.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29"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8"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6.fntdata" /><Relationship Id="rId27" Type="http://schemas.openxmlformats.org/officeDocument/2006/relationships/presProps" Target="presProps.xml" /><Relationship Id="rId30"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5" name="Google Shape;275;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1" name="Google Shape;28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7" name="Google Shape;28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just" rtl="0">
              <a:lnSpc>
                <a:spcPct val="150000"/>
              </a:lnSpc>
              <a:spcBef>
                <a:spcPts val="0"/>
              </a:spcBef>
              <a:spcAft>
                <a:spcPts val="0"/>
              </a:spcAft>
              <a:buSzPts val="1100"/>
              <a:buNone/>
            </a:pPr>
            <a:r>
              <a:rPr lang="en-US" sz="1200" i="0" u="none" strike="noStrike" cap="none">
                <a:solidFill>
                  <a:srgbClr val="000000"/>
                </a:solidFill>
                <a:latin typeface="Times New Roman"/>
                <a:ea typeface="Times New Roman"/>
                <a:cs typeface="Times New Roman"/>
                <a:sym typeface="Times New Roman"/>
              </a:rPr>
              <a:t>Considering rising business growth in the Chinese market, it is beneficial for other global countries like the UK to engage in partnership with a Chinese firm to access the large market. In this aspect, this presentation is going to emphasise cultural awareness and adaptability norms in cross-cultural negotiations while involving a partnership engagement between a UK firm and a Chinese firm. </a:t>
            </a: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5" name="Google Shape;29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just" rtl="0">
              <a:lnSpc>
                <a:spcPct val="150000"/>
              </a:lnSpc>
              <a:spcBef>
                <a:spcPts val="0"/>
              </a:spcBef>
              <a:spcAft>
                <a:spcPts val="0"/>
              </a:spcAft>
              <a:buSzPts val="1100"/>
              <a:buNone/>
            </a:pPr>
            <a:r>
              <a:rPr lang="en-US" sz="1200" i="0" u="none" strike="noStrike" cap="none">
                <a:solidFill>
                  <a:srgbClr val="000000"/>
                </a:solidFill>
                <a:latin typeface="Times New Roman"/>
                <a:ea typeface="Times New Roman"/>
                <a:cs typeface="Times New Roman"/>
                <a:sym typeface="Times New Roman"/>
              </a:rPr>
              <a:t>In short, culture is likely encompassed by diversified drivers which include religion, language, to social customs by influencing people in how to perceive the world and also distinguish one group from another one group. Assess ongoing complex business scenario, culture plays an essential part in strengthening employee engagement as well as boosting people’s wellbeing through its impact on overall success outcomes. In this complex business dynamic, culture is becoming a major part of business, which influences decision making, shapes workers’ behaviours, by attracts top talent.</a:t>
            </a: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4" name="Google Shape;314;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200">
                <a:latin typeface="Times New Roman"/>
                <a:ea typeface="Times New Roman"/>
                <a:cs typeface="Times New Roman"/>
                <a:sym typeface="Times New Roman"/>
              </a:rPr>
              <a:t>In order to expand business into international markets, respecting and understanding each element of culture and cultural differences is ideally important for enriching success. In order to engage with a partnership bond, proper knowledge and norms about cultural differences are important, which is further effective in developing strong relations with international business partners and customers.  While partnering between a Chinese and a UK firm, all the essential elements of culture help to foster belonging sense through transmitting knowledge. </a:t>
            </a:r>
            <a:endParaRPr sz="1200">
              <a:latin typeface="Times New Roman"/>
              <a:ea typeface="Times New Roman"/>
              <a:cs typeface="Times New Roman"/>
              <a:sym typeface="Times New Roman"/>
            </a:endParaRPr>
          </a:p>
          <a:p>
            <a:pPr marL="0" lvl="0" indent="0" algn="just" rtl="0">
              <a:lnSpc>
                <a:spcPct val="150000"/>
              </a:lnSpc>
              <a:spcBef>
                <a:spcPts val="2400"/>
              </a:spcBef>
              <a:spcAft>
                <a:spcPts val="1200"/>
              </a:spcAft>
              <a:buClr>
                <a:schemeClr val="dk1"/>
              </a:buClr>
              <a:buSzPts val="1100"/>
              <a:buFont typeface="Arial"/>
              <a:buNone/>
            </a:pP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0" name="Google Shape;340;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200" b="0">
                <a:solidFill>
                  <a:schemeClr val="dk1"/>
                </a:solidFill>
                <a:latin typeface="Times New Roman"/>
                <a:ea typeface="Times New Roman"/>
                <a:cs typeface="Times New Roman"/>
                <a:sym typeface="Times New Roman"/>
              </a:rPr>
              <a:t>Hofstede’s Cultural Dimensions Theory is a cultural framework which helps to provide knowledge about key differences between national cultures and impacts behaviour, based on business and organisational settings. Country comparison assessment reflects that China's position into a higher place of Power Distance Index (PDI), which means this country's cultural authority forms a hierarchical structure with a norm of centralised decision-making. On the contrary, the UK forms an egalitarian structure and values open communication, which is incongruent with a tend of the historical British class system. Based on the assessment of the country comparison tool, the UK is usually focused on a medium short-term approach, China adopt a long-term approach with a value of 77.</a:t>
            </a:r>
            <a:endParaRPr b="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6"/>
        <p:cNvGrpSpPr/>
        <p:nvPr/>
      </p:nvGrpSpPr>
      <p:grpSpPr>
        <a:xfrm>
          <a:off x="0" y="0"/>
          <a:ext cx="0" cy="0"/>
          <a:chOff x="0" y="0"/>
          <a:chExt cx="0" cy="0"/>
        </a:xfrm>
      </p:grpSpPr>
      <p:sp>
        <p:nvSpPr>
          <p:cNvPr id="347" name="Google Shape;34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8" name="Google Shape;34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just" rtl="0">
              <a:lnSpc>
                <a:spcPct val="150000"/>
              </a:lnSpc>
              <a:spcBef>
                <a:spcPts val="0"/>
              </a:spcBef>
              <a:spcAft>
                <a:spcPts val="0"/>
              </a:spcAft>
              <a:buSzPts val="1100"/>
              <a:buNone/>
            </a:pPr>
            <a:r>
              <a:rPr lang="en-US" sz="1200" i="0" u="none" strike="noStrike" cap="none">
                <a:solidFill>
                  <a:srgbClr val="000000"/>
                </a:solidFill>
                <a:latin typeface="Times New Roman"/>
                <a:ea typeface="Times New Roman"/>
                <a:cs typeface="Times New Roman"/>
                <a:sym typeface="Times New Roman"/>
              </a:rPr>
              <a:t>As the individualistic culture of the UK remains higher than China, it leads to a risk of miscommunication and complexities in achieving organisational goals due to only considering individual autonomy and needs. On the other hand, the UK’s cultural dimension prioritises transparent communication and personal achievement, with a scope to hinder common goal achievement and communication issues in teamwork and collaboration Different landscapes of authority and hierarchical structure, the UK firm and the China firm’s partnership may clash in different cultural patterns of communication and leadership styles through indicate a complex understanding of communication systems and negotiation issues. It can be concluded that gaps in cross-cultural adoption and cultural awareness create a mismatch situation through hinders trust, work collaboration and partnership success. </a:t>
            </a:r>
            <a:endParaRPr sz="1200">
              <a:latin typeface="Times New Roman"/>
              <a:ea typeface="Times New Roman"/>
              <a:cs typeface="Times New Roman"/>
              <a:sym typeface="Times New Roman"/>
            </a:endParaRPr>
          </a:p>
          <a:p>
            <a:pPr marL="158750" lvl="0" indent="0" algn="just" rtl="0">
              <a:lnSpc>
                <a:spcPct val="150000"/>
              </a:lnSpc>
              <a:spcBef>
                <a:spcPts val="0"/>
              </a:spcBef>
              <a:spcAft>
                <a:spcPts val="0"/>
              </a:spcAft>
              <a:buSzPts val="1100"/>
              <a:buNone/>
            </a:pPr>
            <a:br>
              <a:rPr lang="en-US" sz="1200">
                <a:latin typeface="Times New Roman"/>
                <a:ea typeface="Times New Roman"/>
                <a:cs typeface="Times New Roman"/>
                <a:sym typeface="Times New Roman"/>
              </a:rPr>
            </a:b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6" name="Google Shape;356;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theoretical guidance of Confucian philosophy elaborates major elements of Chinese culture, which foster social orientation patterns with guidance of the expression orientation model. Each element of Chinese culture is rooted in interpersonal ethics, harmony and respect with certain norms of acceptable behavioural communication codes. Chinese culture aligns with combined elements which encompass cognitive patterns, cultural norms, and values embedded in the workplace management and consumer relations.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64" name="Google Shape;364;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just" rtl="0">
              <a:lnSpc>
                <a:spcPct val="150000"/>
              </a:lnSpc>
              <a:spcBef>
                <a:spcPts val="0"/>
              </a:spcBef>
              <a:spcAft>
                <a:spcPts val="0"/>
              </a:spcAft>
              <a:buSzPts val="1100"/>
              <a:buNone/>
            </a:pPr>
            <a:r>
              <a:rPr lang="en-US" sz="1200" i="0" u="none" strike="noStrike" cap="none">
                <a:solidFill>
                  <a:srgbClr val="000000"/>
                </a:solidFill>
                <a:latin typeface="Times New Roman"/>
                <a:ea typeface="Times New Roman"/>
                <a:cs typeface="Times New Roman"/>
                <a:sym typeface="Times New Roman"/>
              </a:rPr>
              <a:t>Tesco entered into a joint venture partnership with a diversified conglomerate Chinese firm named China Resources Holdings (CRH); however, the multi-format retailing business strategy in the Chinese market failed to foster long-term growth due to error link-up with local cultural knowledge. At the initial partnership stage, Tesco understand the value of long-term orientation instead of instant profitability outcome, leading to billion-dollar sales; however, the lack of adoption of cultural elements is the root cause of strategic failure in the Chinese market. The partnership engagement between Tesco and CRH highlights a unique strategic choice of Tesco to leverage the power of internationalisation of the Chinese economy. This case study evidences discover major importance of cultural elements of Chinese business, which remain an essential component through a comprehensive combination of international business practice with a dimension of local value insights. </a:t>
            </a:r>
            <a:br>
              <a:rPr lang="en-US" sz="1200">
                <a:latin typeface="Times New Roman"/>
                <a:ea typeface="Times New Roman"/>
                <a:cs typeface="Times New Roman"/>
                <a:sym typeface="Times New Roman"/>
              </a:rPr>
            </a:b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72" name="Google Shape;372;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1200"/>
              </a:spcAft>
              <a:buClr>
                <a:schemeClr val="dk1"/>
              </a:buClr>
              <a:buSzPts val="1100"/>
              <a:buFont typeface="Arial"/>
              <a:buNone/>
            </a:pPr>
            <a:r>
              <a:rPr lang="en-US" sz="1200">
                <a:latin typeface="Times New Roman"/>
                <a:ea typeface="Times New Roman"/>
                <a:cs typeface="Times New Roman"/>
                <a:sym typeface="Times New Roman"/>
              </a:rPr>
              <a:t>Principled negotiation strategy is one of the most valid approaches, as a pioneer of interest-based negotiation for a successful deal, which is based on four distinct components as people, options, interests and criteria. The entire strategic dimension of this engagement strategy breaks down into three stages, including analysis, planning and discussion to reach mutual agreement, which is likely effective for both parties to follow common objective criteria. </a:t>
            </a:r>
            <a:endParaRPr sz="1200">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0" name="Google Shape;380;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r>
              <a:rPr lang="en-US" sz="1200">
                <a:latin typeface="Times New Roman"/>
                <a:ea typeface="Times New Roman"/>
                <a:cs typeface="Times New Roman"/>
                <a:sym typeface="Times New Roman"/>
              </a:rPr>
              <a:t>Integrative negotiation strategy focused on the best mode to address the solution, satisfying the interests and needs of the involved parties. An integrative viewpoint of this negotiation strategy helps to conceptualise complex negotiation dynamics through capturing a strong knowledge of negotiation complexities with management principles across real-world scenarios. </a:t>
            </a:r>
            <a:endParaRPr sz="1200">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86" name="Google Shape;38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SzPts val="1100"/>
              <a:buNone/>
            </a:pPr>
            <a:r>
              <a:rPr lang="en-US" sz="1200">
                <a:latin typeface="Times New Roman"/>
                <a:ea typeface="Times New Roman"/>
                <a:cs typeface="Times New Roman"/>
                <a:sym typeface="Times New Roman"/>
              </a:rPr>
              <a:t>Cultural awareness remains an essential pillar in cross-cultural negotiation when engaging in a partnership between two different countries’ businesses. In this aspect, proper knowledge about cultural preferences influences a negotiator’s decision and behaviour to make a successful, long-term deal. </a:t>
            </a:r>
            <a:endParaRPr sz="1200">
              <a:latin typeface="Times New Roman"/>
              <a:ea typeface="Times New Roman"/>
              <a:cs typeface="Times New Roman"/>
              <a:sym typeface="Times New Roman"/>
            </a:endParaRPr>
          </a:p>
          <a:p>
            <a:pPr marL="0" lvl="0" indent="0" algn="just" rtl="0">
              <a:lnSpc>
                <a:spcPct val="150000"/>
              </a:lnSpc>
              <a:spcBef>
                <a:spcPts val="1200"/>
              </a:spcBef>
              <a:spcAft>
                <a:spcPts val="0"/>
              </a:spcAft>
              <a:buSzPts val="1100"/>
              <a:buNone/>
            </a:pPr>
            <a:endParaRPr sz="1200">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2" name="Google Shape;392;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p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8" name="Google Shape;398;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p16"/>
          <p:cNvGrpSpPr/>
          <p:nvPr/>
        </p:nvGrpSpPr>
        <p:grpSpPr>
          <a:xfrm>
            <a:off x="7343003" y="3409675"/>
            <a:ext cx="1691422" cy="1732548"/>
            <a:chOff x="7343003" y="3409675"/>
            <a:chExt cx="1691422" cy="1732548"/>
          </a:xfrm>
        </p:grpSpPr>
        <p:grpSp>
          <p:nvGrpSpPr>
            <p:cNvPr id="11" name="Google Shape;11;p16"/>
            <p:cNvGrpSpPr/>
            <p:nvPr/>
          </p:nvGrpSpPr>
          <p:grpSpPr>
            <a:xfrm>
              <a:off x="7343003" y="4453711"/>
              <a:ext cx="316800" cy="688512"/>
              <a:chOff x="7343003" y="4453711"/>
              <a:chExt cx="316800" cy="688512"/>
            </a:xfrm>
          </p:grpSpPr>
          <p:sp>
            <p:nvSpPr>
              <p:cNvPr id="12" name="Google Shape;12;p16"/>
              <p:cNvSpPr/>
              <p:nvPr/>
            </p:nvSpPr>
            <p:spPr>
              <a:xfrm>
                <a:off x="7343003"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6"/>
              <p:cNvSpPr/>
              <p:nvPr/>
            </p:nvSpPr>
            <p:spPr>
              <a:xfrm>
                <a:off x="7343003"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 name="Google Shape;14;p16"/>
            <p:cNvGrpSpPr/>
            <p:nvPr/>
          </p:nvGrpSpPr>
          <p:grpSpPr>
            <a:xfrm>
              <a:off x="7801210" y="4105700"/>
              <a:ext cx="316800" cy="1036523"/>
              <a:chOff x="7801210" y="4105700"/>
              <a:chExt cx="316800" cy="1036523"/>
            </a:xfrm>
          </p:grpSpPr>
          <p:sp>
            <p:nvSpPr>
              <p:cNvPr id="15" name="Google Shape;15;p16"/>
              <p:cNvSpPr/>
              <p:nvPr/>
            </p:nvSpPr>
            <p:spPr>
              <a:xfrm>
                <a:off x="7801210"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6"/>
              <p:cNvSpPr/>
              <p:nvPr/>
            </p:nvSpPr>
            <p:spPr>
              <a:xfrm>
                <a:off x="7801210"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6"/>
              <p:cNvSpPr/>
              <p:nvPr/>
            </p:nvSpPr>
            <p:spPr>
              <a:xfrm>
                <a:off x="7801210"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6"/>
            <p:cNvGrpSpPr/>
            <p:nvPr/>
          </p:nvGrpSpPr>
          <p:grpSpPr>
            <a:xfrm>
              <a:off x="8259418" y="3757688"/>
              <a:ext cx="316800" cy="1384535"/>
              <a:chOff x="8259418" y="3757688"/>
              <a:chExt cx="316800" cy="1384535"/>
            </a:xfrm>
          </p:grpSpPr>
          <p:sp>
            <p:nvSpPr>
              <p:cNvPr id="19" name="Google Shape;19;p16"/>
              <p:cNvSpPr/>
              <p:nvPr/>
            </p:nvSpPr>
            <p:spPr>
              <a:xfrm>
                <a:off x="8259418"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6"/>
              <p:cNvSpPr/>
              <p:nvPr/>
            </p:nvSpPr>
            <p:spPr>
              <a:xfrm>
                <a:off x="8259418" y="3757688"/>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6"/>
              <p:cNvSpPr/>
              <p:nvPr/>
            </p:nvSpPr>
            <p:spPr>
              <a:xfrm>
                <a:off x="8259418"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6"/>
              <p:cNvSpPr/>
              <p:nvPr/>
            </p:nvSpPr>
            <p:spPr>
              <a:xfrm>
                <a:off x="8259418"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 name="Google Shape;23;p16"/>
            <p:cNvGrpSpPr/>
            <p:nvPr/>
          </p:nvGrpSpPr>
          <p:grpSpPr>
            <a:xfrm>
              <a:off x="8717625" y="3409675"/>
              <a:ext cx="316800" cy="1732548"/>
              <a:chOff x="8717625" y="3409675"/>
              <a:chExt cx="316800" cy="1732548"/>
            </a:xfrm>
          </p:grpSpPr>
          <p:sp>
            <p:nvSpPr>
              <p:cNvPr id="24" name="Google Shape;24;p16"/>
              <p:cNvSpPr/>
              <p:nvPr/>
            </p:nvSpPr>
            <p:spPr>
              <a:xfrm>
                <a:off x="8717625"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6"/>
              <p:cNvSpPr/>
              <p:nvPr/>
            </p:nvSpPr>
            <p:spPr>
              <a:xfrm>
                <a:off x="8717625" y="3757688"/>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26;p16"/>
              <p:cNvSpPr/>
              <p:nvPr/>
            </p:nvSpPr>
            <p:spPr>
              <a:xfrm>
                <a:off x="8717625"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16"/>
              <p:cNvSpPr/>
              <p:nvPr/>
            </p:nvSpPr>
            <p:spPr>
              <a:xfrm>
                <a:off x="8717625" y="3409675"/>
                <a:ext cx="316800" cy="1732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6"/>
              <p:cNvSpPr/>
              <p:nvPr/>
            </p:nvSpPr>
            <p:spPr>
              <a:xfrm>
                <a:off x="8717625"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29" name="Google Shape;29;p16"/>
          <p:cNvGrpSpPr/>
          <p:nvPr/>
        </p:nvGrpSpPr>
        <p:grpSpPr>
          <a:xfrm>
            <a:off x="5043503" y="0"/>
            <a:ext cx="3814072" cy="3839102"/>
            <a:chOff x="5043503" y="0"/>
            <a:chExt cx="3814072" cy="3839102"/>
          </a:xfrm>
        </p:grpSpPr>
        <p:sp>
          <p:nvSpPr>
            <p:cNvPr id="30" name="Google Shape;30;p16"/>
            <p:cNvSpPr/>
            <p:nvPr/>
          </p:nvSpPr>
          <p:spPr>
            <a:xfrm>
              <a:off x="8460975" y="1817775"/>
              <a:ext cx="396600" cy="3966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16"/>
            <p:cNvSpPr/>
            <p:nvPr/>
          </p:nvSpPr>
          <p:spPr>
            <a:xfrm rot="-9830444">
              <a:off x="6469759" y="3480728"/>
              <a:ext cx="320148" cy="320148"/>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2" name="Google Shape;32;p16"/>
            <p:cNvGrpSpPr/>
            <p:nvPr/>
          </p:nvGrpSpPr>
          <p:grpSpPr>
            <a:xfrm>
              <a:off x="7647812" y="2704283"/>
              <a:ext cx="635219" cy="635219"/>
              <a:chOff x="6725724" y="2701260"/>
              <a:chExt cx="1208101" cy="1208100"/>
            </a:xfrm>
          </p:grpSpPr>
          <p:sp>
            <p:nvSpPr>
              <p:cNvPr id="33" name="Google Shape;33;p16"/>
              <p:cNvSpPr/>
              <p:nvPr/>
            </p:nvSpPr>
            <p:spPr>
              <a:xfrm rot="5400000">
                <a:off x="6725725" y="2701260"/>
                <a:ext cx="1208100" cy="12081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6"/>
              <p:cNvSpPr/>
              <p:nvPr/>
            </p:nvSpPr>
            <p:spPr>
              <a:xfrm rot="5400000">
                <a:off x="6725724" y="2701260"/>
                <a:ext cx="1208100" cy="1208100"/>
              </a:xfrm>
              <a:prstGeom prst="pie">
                <a:avLst>
                  <a:gd name="adj1" fmla="val 8244818"/>
                  <a:gd name="adj2" fmla="val 16246175"/>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6"/>
              <p:cNvSpPr/>
              <p:nvPr/>
            </p:nvSpPr>
            <p:spPr>
              <a:xfrm rot="5400000">
                <a:off x="6954988" y="2930398"/>
                <a:ext cx="749700" cy="7497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16"/>
            <p:cNvSpPr/>
            <p:nvPr/>
          </p:nvSpPr>
          <p:spPr>
            <a:xfrm>
              <a:off x="8460975" y="1817775"/>
              <a:ext cx="396600" cy="396600"/>
            </a:xfrm>
            <a:prstGeom prst="pie">
              <a:avLst>
                <a:gd name="adj1" fmla="val 1937684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7" name="Google Shape;37;p16"/>
            <p:cNvGrpSpPr/>
            <p:nvPr/>
          </p:nvGrpSpPr>
          <p:grpSpPr>
            <a:xfrm>
              <a:off x="7952720" y="179238"/>
              <a:ext cx="873165" cy="873003"/>
              <a:chOff x="7754428" y="208725"/>
              <a:chExt cx="541800" cy="541800"/>
            </a:xfrm>
          </p:grpSpPr>
          <p:sp>
            <p:nvSpPr>
              <p:cNvPr id="38" name="Google Shape;38;p16"/>
              <p:cNvSpPr/>
              <p:nvPr/>
            </p:nvSpPr>
            <p:spPr>
              <a:xfrm rot="-8647347">
                <a:off x="7831319" y="285616"/>
                <a:ext cx="388018" cy="388018"/>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6"/>
              <p:cNvSpPr/>
              <p:nvPr/>
            </p:nvSpPr>
            <p:spPr>
              <a:xfrm rot="-8647347">
                <a:off x="7831319" y="285616"/>
                <a:ext cx="388018" cy="388018"/>
              </a:xfrm>
              <a:prstGeom prst="pie">
                <a:avLst>
                  <a:gd name="adj1" fmla="val 19376841"/>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0" name="Google Shape;40;p16"/>
            <p:cNvSpPr/>
            <p:nvPr/>
          </p:nvSpPr>
          <p:spPr>
            <a:xfrm>
              <a:off x="5399840" y="356365"/>
              <a:ext cx="2577000" cy="25770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6"/>
            <p:cNvSpPr/>
            <p:nvPr/>
          </p:nvSpPr>
          <p:spPr>
            <a:xfrm rot="2043858">
              <a:off x="5503813" y="460310"/>
              <a:ext cx="2369480" cy="236948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16"/>
            <p:cNvSpPr/>
            <p:nvPr/>
          </p:nvSpPr>
          <p:spPr>
            <a:xfrm>
              <a:off x="5399795" y="360281"/>
              <a:ext cx="2577000" cy="2577000"/>
            </a:xfrm>
            <a:prstGeom prst="pie">
              <a:avLst>
                <a:gd name="adj1" fmla="val 8801158"/>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16"/>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16"/>
            <p:cNvSpPr/>
            <p:nvPr/>
          </p:nvSpPr>
          <p:spPr>
            <a:xfrm>
              <a:off x="5399795" y="356358"/>
              <a:ext cx="2577000" cy="2577000"/>
            </a:xfrm>
            <a:prstGeom prst="pie">
              <a:avLst>
                <a:gd name="adj1" fmla="val 1255410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16"/>
            <p:cNvSpPr/>
            <p:nvPr/>
          </p:nvSpPr>
          <p:spPr>
            <a:xfrm rot="-9830444">
              <a:off x="6469759" y="3480727"/>
              <a:ext cx="320148" cy="320148"/>
            </a:xfrm>
            <a:prstGeom prst="pie">
              <a:avLst>
                <a:gd name="adj1" fmla="val 1937684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6" name="Google Shape;46;p16"/>
          <p:cNvSpPr txBox="1">
            <a:spLocks noGrp="1"/>
          </p:cNvSpPr>
          <p:nvPr>
            <p:ph type="ctrTitle"/>
          </p:nvPr>
        </p:nvSpPr>
        <p:spPr>
          <a:xfrm>
            <a:off x="824000" y="1613813"/>
            <a:ext cx="4255500" cy="1872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47" name="Google Shape;47;p16"/>
          <p:cNvSpPr txBox="1">
            <a:spLocks noGrp="1"/>
          </p:cNvSpPr>
          <p:nvPr>
            <p:ph type="subTitle" idx="1"/>
          </p:nvPr>
        </p:nvSpPr>
        <p:spPr>
          <a:xfrm>
            <a:off x="824000" y="3596300"/>
            <a:ext cx="4255500" cy="695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16"/>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9"/>
        <p:cNvGrpSpPr/>
        <p:nvPr/>
      </p:nvGrpSpPr>
      <p:grpSpPr>
        <a:xfrm>
          <a:off x="0" y="0"/>
          <a:ext cx="0" cy="0"/>
          <a:chOff x="0" y="0"/>
          <a:chExt cx="0" cy="0"/>
        </a:xfrm>
      </p:grpSpPr>
      <p:grpSp>
        <p:nvGrpSpPr>
          <p:cNvPr id="50" name="Google Shape;50;p17"/>
          <p:cNvGrpSpPr/>
          <p:nvPr/>
        </p:nvGrpSpPr>
        <p:grpSpPr>
          <a:xfrm>
            <a:off x="625966" y="299376"/>
            <a:ext cx="999312" cy="999312"/>
            <a:chOff x="348199" y="179450"/>
            <a:chExt cx="1116300" cy="1116300"/>
          </a:xfrm>
        </p:grpSpPr>
        <p:sp>
          <p:nvSpPr>
            <p:cNvPr id="51" name="Google Shape;51;p17"/>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7"/>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3" name="Google Shape;53;p17"/>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4" name="Google Shape;54;p17"/>
          <p:cNvSpPr txBox="1">
            <a:spLocks noGrp="1"/>
          </p:cNvSpPr>
          <p:nvPr>
            <p:ph type="body" idx="1"/>
          </p:nvPr>
        </p:nvSpPr>
        <p:spPr>
          <a:xfrm>
            <a:off x="1303800" y="1990050"/>
            <a:ext cx="70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55" name="Google Shape;55;p17"/>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56"/>
        <p:cNvGrpSpPr/>
        <p:nvPr/>
      </p:nvGrpSpPr>
      <p:grpSpPr>
        <a:xfrm>
          <a:off x="0" y="0"/>
          <a:ext cx="0" cy="0"/>
          <a:chOff x="0" y="0"/>
          <a:chExt cx="0" cy="0"/>
        </a:xfrm>
      </p:grpSpPr>
      <p:grpSp>
        <p:nvGrpSpPr>
          <p:cNvPr id="57" name="Google Shape;57;p18"/>
          <p:cNvGrpSpPr/>
          <p:nvPr/>
        </p:nvGrpSpPr>
        <p:grpSpPr>
          <a:xfrm>
            <a:off x="146769" y="3406"/>
            <a:ext cx="1233214" cy="1384535"/>
            <a:chOff x="146769" y="3406"/>
            <a:chExt cx="1233214" cy="1384535"/>
          </a:xfrm>
        </p:grpSpPr>
        <p:grpSp>
          <p:nvGrpSpPr>
            <p:cNvPr id="58" name="Google Shape;58;p18"/>
            <p:cNvGrpSpPr/>
            <p:nvPr/>
          </p:nvGrpSpPr>
          <p:grpSpPr>
            <a:xfrm>
              <a:off x="1063183" y="3406"/>
              <a:ext cx="316800" cy="688513"/>
              <a:chOff x="1063183" y="3406"/>
              <a:chExt cx="316800" cy="688513"/>
            </a:xfrm>
          </p:grpSpPr>
          <p:sp>
            <p:nvSpPr>
              <p:cNvPr id="59" name="Google Shape;59;p18"/>
              <p:cNvSpPr/>
              <p:nvPr/>
            </p:nvSpPr>
            <p:spPr>
              <a:xfrm rot="10800000">
                <a:off x="1063183"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8"/>
              <p:cNvSpPr/>
              <p:nvPr/>
            </p:nvSpPr>
            <p:spPr>
              <a:xfrm rot="10800000">
                <a:off x="1063183"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1" name="Google Shape;61;p18"/>
            <p:cNvGrpSpPr/>
            <p:nvPr/>
          </p:nvGrpSpPr>
          <p:grpSpPr>
            <a:xfrm>
              <a:off x="604976" y="3406"/>
              <a:ext cx="316800" cy="1036524"/>
              <a:chOff x="604976" y="3406"/>
              <a:chExt cx="316800" cy="1036524"/>
            </a:xfrm>
          </p:grpSpPr>
          <p:sp>
            <p:nvSpPr>
              <p:cNvPr id="62" name="Google Shape;62;p18"/>
              <p:cNvSpPr/>
              <p:nvPr/>
            </p:nvSpPr>
            <p:spPr>
              <a:xfrm rot="10800000">
                <a:off x="604976"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18"/>
              <p:cNvSpPr/>
              <p:nvPr/>
            </p:nvSpPr>
            <p:spPr>
              <a:xfrm rot="10800000">
                <a:off x="604976" y="343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18"/>
              <p:cNvSpPr/>
              <p:nvPr/>
            </p:nvSpPr>
            <p:spPr>
              <a:xfrm rot="10800000">
                <a:off x="604976"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5" name="Google Shape;65;p18"/>
            <p:cNvGrpSpPr/>
            <p:nvPr/>
          </p:nvGrpSpPr>
          <p:grpSpPr>
            <a:xfrm>
              <a:off x="146769" y="3406"/>
              <a:ext cx="316800" cy="1384535"/>
              <a:chOff x="146769" y="3406"/>
              <a:chExt cx="316800" cy="1384535"/>
            </a:xfrm>
          </p:grpSpPr>
          <p:sp>
            <p:nvSpPr>
              <p:cNvPr id="66" name="Google Shape;66;p18"/>
              <p:cNvSpPr/>
              <p:nvPr/>
            </p:nvSpPr>
            <p:spPr>
              <a:xfrm rot="10800000">
                <a:off x="146769"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8"/>
              <p:cNvSpPr/>
              <p:nvPr/>
            </p:nvSpPr>
            <p:spPr>
              <a:xfrm rot="10800000">
                <a:off x="146769" y="3441"/>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8"/>
              <p:cNvSpPr/>
              <p:nvPr/>
            </p:nvSpPr>
            <p:spPr>
              <a:xfrm rot="10800000">
                <a:off x="146769" y="343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 name="Google Shape;69;p18"/>
              <p:cNvSpPr/>
              <p:nvPr/>
            </p:nvSpPr>
            <p:spPr>
              <a:xfrm rot="10800000">
                <a:off x="146769"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70" name="Google Shape;70;p18"/>
          <p:cNvGrpSpPr/>
          <p:nvPr/>
        </p:nvGrpSpPr>
        <p:grpSpPr>
          <a:xfrm>
            <a:off x="6775084" y="2904008"/>
            <a:ext cx="2186147" cy="2239500"/>
            <a:chOff x="6775084" y="2904008"/>
            <a:chExt cx="2186147" cy="2239500"/>
          </a:xfrm>
        </p:grpSpPr>
        <p:grpSp>
          <p:nvGrpSpPr>
            <p:cNvPr id="71" name="Google Shape;71;p18"/>
            <p:cNvGrpSpPr/>
            <p:nvPr/>
          </p:nvGrpSpPr>
          <p:grpSpPr>
            <a:xfrm>
              <a:off x="6775084" y="4253708"/>
              <a:ext cx="409500" cy="889800"/>
              <a:chOff x="6775084" y="4253708"/>
              <a:chExt cx="409500" cy="889800"/>
            </a:xfrm>
          </p:grpSpPr>
          <p:sp>
            <p:nvSpPr>
              <p:cNvPr id="72" name="Google Shape;72;p18"/>
              <p:cNvSpPr/>
              <p:nvPr/>
            </p:nvSpPr>
            <p:spPr>
              <a:xfrm>
                <a:off x="6775084"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8"/>
              <p:cNvSpPr/>
              <p:nvPr/>
            </p:nvSpPr>
            <p:spPr>
              <a:xfrm>
                <a:off x="6775084"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4" name="Google Shape;74;p18"/>
            <p:cNvGrpSpPr/>
            <p:nvPr/>
          </p:nvGrpSpPr>
          <p:grpSpPr>
            <a:xfrm>
              <a:off x="7367299" y="3804008"/>
              <a:ext cx="409500" cy="1339500"/>
              <a:chOff x="7367299" y="3804008"/>
              <a:chExt cx="409500" cy="1339500"/>
            </a:xfrm>
          </p:grpSpPr>
          <p:sp>
            <p:nvSpPr>
              <p:cNvPr id="75" name="Google Shape;75;p18"/>
              <p:cNvSpPr/>
              <p:nvPr/>
            </p:nvSpPr>
            <p:spPr>
              <a:xfrm>
                <a:off x="7367299"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18"/>
              <p:cNvSpPr/>
              <p:nvPr/>
            </p:nvSpPr>
            <p:spPr>
              <a:xfrm>
                <a:off x="7367299"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18"/>
              <p:cNvSpPr/>
              <p:nvPr/>
            </p:nvSpPr>
            <p:spPr>
              <a:xfrm>
                <a:off x="7367299"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8" name="Google Shape;78;p18"/>
            <p:cNvGrpSpPr/>
            <p:nvPr/>
          </p:nvGrpSpPr>
          <p:grpSpPr>
            <a:xfrm>
              <a:off x="7959516" y="3354008"/>
              <a:ext cx="409500" cy="1789500"/>
              <a:chOff x="7959516" y="3354008"/>
              <a:chExt cx="409500" cy="1789500"/>
            </a:xfrm>
          </p:grpSpPr>
          <p:sp>
            <p:nvSpPr>
              <p:cNvPr id="79" name="Google Shape;79;p18"/>
              <p:cNvSpPr/>
              <p:nvPr/>
            </p:nvSpPr>
            <p:spPr>
              <a:xfrm>
                <a:off x="7959516"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18"/>
              <p:cNvSpPr/>
              <p:nvPr/>
            </p:nvSpPr>
            <p:spPr>
              <a:xfrm>
                <a:off x="7959516" y="3354008"/>
                <a:ext cx="409500" cy="178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18"/>
              <p:cNvSpPr/>
              <p:nvPr/>
            </p:nvSpPr>
            <p:spPr>
              <a:xfrm>
                <a:off x="7959516"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18"/>
              <p:cNvSpPr/>
              <p:nvPr/>
            </p:nvSpPr>
            <p:spPr>
              <a:xfrm>
                <a:off x="7959516"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3" name="Google Shape;83;p18"/>
            <p:cNvGrpSpPr/>
            <p:nvPr/>
          </p:nvGrpSpPr>
          <p:grpSpPr>
            <a:xfrm>
              <a:off x="8551731" y="2904008"/>
              <a:ext cx="409500" cy="2239500"/>
              <a:chOff x="8551731" y="2904008"/>
              <a:chExt cx="409500" cy="2239500"/>
            </a:xfrm>
          </p:grpSpPr>
          <p:sp>
            <p:nvSpPr>
              <p:cNvPr id="84" name="Google Shape;84;p18"/>
              <p:cNvSpPr/>
              <p:nvPr/>
            </p:nvSpPr>
            <p:spPr>
              <a:xfrm>
                <a:off x="8551731"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18"/>
              <p:cNvSpPr/>
              <p:nvPr/>
            </p:nvSpPr>
            <p:spPr>
              <a:xfrm>
                <a:off x="8551731" y="3354008"/>
                <a:ext cx="409500" cy="178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18"/>
              <p:cNvSpPr/>
              <p:nvPr/>
            </p:nvSpPr>
            <p:spPr>
              <a:xfrm>
                <a:off x="8551731"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18"/>
              <p:cNvSpPr/>
              <p:nvPr/>
            </p:nvSpPr>
            <p:spPr>
              <a:xfrm>
                <a:off x="8551731" y="2904008"/>
                <a:ext cx="409500" cy="22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18"/>
              <p:cNvSpPr/>
              <p:nvPr/>
            </p:nvSpPr>
            <p:spPr>
              <a:xfrm>
                <a:off x="8551731"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89" name="Google Shape;89;p18"/>
          <p:cNvSpPr txBox="1">
            <a:spLocks noGrp="1"/>
          </p:cNvSpPr>
          <p:nvPr>
            <p:ph type="title"/>
          </p:nvPr>
        </p:nvSpPr>
        <p:spPr>
          <a:xfrm>
            <a:off x="824000" y="1613825"/>
            <a:ext cx="5857800" cy="1872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90" name="Google Shape;90;p18"/>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p19"/>
          <p:cNvGrpSpPr/>
          <p:nvPr/>
        </p:nvGrpSpPr>
        <p:grpSpPr>
          <a:xfrm>
            <a:off x="625966" y="299376"/>
            <a:ext cx="999312" cy="999312"/>
            <a:chOff x="348199" y="179450"/>
            <a:chExt cx="1116300" cy="1116300"/>
          </a:xfrm>
        </p:grpSpPr>
        <p:sp>
          <p:nvSpPr>
            <p:cNvPr id="93" name="Google Shape;93;p19"/>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19"/>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5" name="Google Shape;95;p19"/>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6" name="Google Shape;96;p19"/>
          <p:cNvSpPr txBox="1">
            <a:spLocks noGrp="1"/>
          </p:cNvSpPr>
          <p:nvPr>
            <p:ph type="body" idx="1"/>
          </p:nvPr>
        </p:nvSpPr>
        <p:spPr>
          <a:xfrm>
            <a:off x="130380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97" name="Google Shape;97;p19"/>
          <p:cNvSpPr txBox="1">
            <a:spLocks noGrp="1"/>
          </p:cNvSpPr>
          <p:nvPr>
            <p:ph type="body" idx="2"/>
          </p:nvPr>
        </p:nvSpPr>
        <p:spPr>
          <a:xfrm>
            <a:off x="490365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98" name="Google Shape;98;p19"/>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p20"/>
          <p:cNvGrpSpPr/>
          <p:nvPr/>
        </p:nvGrpSpPr>
        <p:grpSpPr>
          <a:xfrm>
            <a:off x="625966" y="299376"/>
            <a:ext cx="999312" cy="999312"/>
            <a:chOff x="348199" y="179450"/>
            <a:chExt cx="1116300" cy="1116300"/>
          </a:xfrm>
        </p:grpSpPr>
        <p:sp>
          <p:nvSpPr>
            <p:cNvPr id="101" name="Google Shape;101;p20"/>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20"/>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3" name="Google Shape;103;p20"/>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04" name="Google Shape;104;p20"/>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p21"/>
          <p:cNvGrpSpPr/>
          <p:nvPr/>
        </p:nvGrpSpPr>
        <p:grpSpPr>
          <a:xfrm>
            <a:off x="625966" y="299376"/>
            <a:ext cx="999312" cy="999312"/>
            <a:chOff x="348199" y="179450"/>
            <a:chExt cx="1116300" cy="1116300"/>
          </a:xfrm>
        </p:grpSpPr>
        <p:sp>
          <p:nvSpPr>
            <p:cNvPr id="107" name="Google Shape;107;p21"/>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21"/>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9" name="Google Shape;109;p21"/>
          <p:cNvSpPr txBox="1">
            <a:spLocks noGrp="1"/>
          </p:cNvSpPr>
          <p:nvPr>
            <p:ph type="title"/>
          </p:nvPr>
        </p:nvSpPr>
        <p:spPr>
          <a:xfrm>
            <a:off x="1303800" y="598575"/>
            <a:ext cx="3312000" cy="1590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0" name="Google Shape;110;p21"/>
          <p:cNvSpPr txBox="1">
            <a:spLocks noGrp="1"/>
          </p:cNvSpPr>
          <p:nvPr>
            <p:ph type="body" idx="1"/>
          </p:nvPr>
        </p:nvSpPr>
        <p:spPr>
          <a:xfrm>
            <a:off x="1303800" y="2309675"/>
            <a:ext cx="3312000" cy="2221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11" name="Google Shape;111;p2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2"/>
        <p:cNvGrpSpPr/>
        <p:nvPr/>
      </p:nvGrpSpPr>
      <p:grpSpPr>
        <a:xfrm>
          <a:off x="0" y="0"/>
          <a:ext cx="0" cy="0"/>
          <a:chOff x="0" y="0"/>
          <a:chExt cx="0" cy="0"/>
        </a:xfrm>
      </p:grpSpPr>
      <p:grpSp>
        <p:nvGrpSpPr>
          <p:cNvPr id="113" name="Google Shape;113;p22"/>
          <p:cNvGrpSpPr/>
          <p:nvPr/>
        </p:nvGrpSpPr>
        <p:grpSpPr>
          <a:xfrm>
            <a:off x="6866714" y="1255"/>
            <a:ext cx="2267380" cy="2601741"/>
            <a:chOff x="6790514" y="1255"/>
            <a:chExt cx="2267380" cy="2601741"/>
          </a:xfrm>
        </p:grpSpPr>
        <p:grpSp>
          <p:nvGrpSpPr>
            <p:cNvPr id="114" name="Google Shape;114;p22"/>
            <p:cNvGrpSpPr/>
            <p:nvPr/>
          </p:nvGrpSpPr>
          <p:grpSpPr>
            <a:xfrm>
              <a:off x="7067536" y="1255"/>
              <a:ext cx="1990358" cy="1990303"/>
              <a:chOff x="7067536" y="1255"/>
              <a:chExt cx="1990358" cy="1990303"/>
            </a:xfrm>
          </p:grpSpPr>
          <p:sp>
            <p:nvSpPr>
              <p:cNvPr id="115" name="Google Shape;115;p22"/>
              <p:cNvSpPr/>
              <p:nvPr/>
            </p:nvSpPr>
            <p:spPr>
              <a:xfrm rot="-8648551">
                <a:off x="7594313" y="527721"/>
                <a:ext cx="937226" cy="937226"/>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22"/>
              <p:cNvSpPr/>
              <p:nvPr/>
            </p:nvSpPr>
            <p:spPr>
              <a:xfrm rot="-8648551">
                <a:off x="7594313" y="527721"/>
                <a:ext cx="937226" cy="937226"/>
              </a:xfrm>
              <a:prstGeom prst="pie">
                <a:avLst>
                  <a:gd name="adj1" fmla="val 19376841"/>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2"/>
              <p:cNvSpPr/>
              <p:nvPr/>
            </p:nvSpPr>
            <p:spPr>
              <a:xfrm rot="-8649154">
                <a:off x="7349891" y="283705"/>
                <a:ext cx="1425647" cy="14254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8" name="Google Shape;118;p22"/>
            <p:cNvGrpSpPr/>
            <p:nvPr/>
          </p:nvGrpSpPr>
          <p:grpSpPr>
            <a:xfrm>
              <a:off x="8207126" y="1807997"/>
              <a:ext cx="795000" cy="795000"/>
              <a:chOff x="8207126" y="1807997"/>
              <a:chExt cx="795000" cy="795000"/>
            </a:xfrm>
          </p:grpSpPr>
          <p:sp>
            <p:nvSpPr>
              <p:cNvPr id="119" name="Google Shape;119;p22"/>
              <p:cNvSpPr/>
              <p:nvPr/>
            </p:nvSpPr>
            <p:spPr>
              <a:xfrm rot="2152054">
                <a:off x="8319942" y="1920813"/>
                <a:ext cx="569367" cy="569367"/>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22"/>
              <p:cNvSpPr/>
              <p:nvPr/>
            </p:nvSpPr>
            <p:spPr>
              <a:xfrm rot="2150259">
                <a:off x="8408218" y="2008610"/>
                <a:ext cx="393004" cy="3930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22"/>
              <p:cNvSpPr/>
              <p:nvPr/>
            </p:nvSpPr>
            <p:spPr>
              <a:xfrm rot="2150259">
                <a:off x="8408218" y="2008610"/>
                <a:ext cx="393004" cy="393004"/>
              </a:xfrm>
              <a:prstGeom prst="pie">
                <a:avLst>
                  <a:gd name="adj1" fmla="val 5699893"/>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2" name="Google Shape;122;p22"/>
            <p:cNvGrpSpPr/>
            <p:nvPr/>
          </p:nvGrpSpPr>
          <p:grpSpPr>
            <a:xfrm>
              <a:off x="6790514" y="118857"/>
              <a:ext cx="548700" cy="548700"/>
              <a:chOff x="6790514" y="118857"/>
              <a:chExt cx="548700" cy="548700"/>
            </a:xfrm>
          </p:grpSpPr>
          <p:sp>
            <p:nvSpPr>
              <p:cNvPr id="123" name="Google Shape;123;p22"/>
              <p:cNvSpPr/>
              <p:nvPr/>
            </p:nvSpPr>
            <p:spPr>
              <a:xfrm rot="2150259">
                <a:off x="6868362" y="196705"/>
                <a:ext cx="393004" cy="3930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22"/>
              <p:cNvSpPr/>
              <p:nvPr/>
            </p:nvSpPr>
            <p:spPr>
              <a:xfrm rot="2150259">
                <a:off x="6868362" y="196705"/>
                <a:ext cx="393004" cy="393004"/>
              </a:xfrm>
              <a:prstGeom prst="pie">
                <a:avLst>
                  <a:gd name="adj1" fmla="val 5699893"/>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125" name="Google Shape;125;p22"/>
          <p:cNvSpPr txBox="1">
            <a:spLocks noGrp="1"/>
          </p:cNvSpPr>
          <p:nvPr>
            <p:ph type="title"/>
          </p:nvPr>
        </p:nvSpPr>
        <p:spPr>
          <a:xfrm>
            <a:off x="824000" y="763600"/>
            <a:ext cx="5857800" cy="35733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126" name="Google Shape;126;p22"/>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23"/>
          <p:cNvGrpSpPr/>
          <p:nvPr/>
        </p:nvGrpSpPr>
        <p:grpSpPr>
          <a:xfrm>
            <a:off x="625966" y="299376"/>
            <a:ext cx="999312" cy="999312"/>
            <a:chOff x="348199" y="179450"/>
            <a:chExt cx="1116300" cy="1116300"/>
          </a:xfrm>
        </p:grpSpPr>
        <p:sp>
          <p:nvSpPr>
            <p:cNvPr id="129" name="Google Shape;129;p23"/>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23"/>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1" name="Google Shape;131;p23"/>
          <p:cNvSpPr txBox="1">
            <a:spLocks noGrp="1"/>
          </p:cNvSpPr>
          <p:nvPr>
            <p:ph type="title"/>
          </p:nvPr>
        </p:nvSpPr>
        <p:spPr>
          <a:xfrm>
            <a:off x="1303800" y="598575"/>
            <a:ext cx="3430500" cy="19902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32" name="Google Shape;132;p23"/>
          <p:cNvSpPr txBox="1">
            <a:spLocks noGrp="1"/>
          </p:cNvSpPr>
          <p:nvPr>
            <p:ph type="subTitle" idx="1"/>
          </p:nvPr>
        </p:nvSpPr>
        <p:spPr>
          <a:xfrm>
            <a:off x="1303800" y="2743203"/>
            <a:ext cx="3430500" cy="7260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133" name="Google Shape;133;p23"/>
          <p:cNvSpPr txBox="1">
            <a:spLocks noGrp="1"/>
          </p:cNvSpPr>
          <p:nvPr>
            <p:ph type="body" idx="2"/>
          </p:nvPr>
        </p:nvSpPr>
        <p:spPr>
          <a:xfrm>
            <a:off x="4903700" y="661000"/>
            <a:ext cx="3430500" cy="38706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34" name="Google Shape;134;p23"/>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24"/>
          <p:cNvGrpSpPr/>
          <p:nvPr/>
        </p:nvGrpSpPr>
        <p:grpSpPr>
          <a:xfrm>
            <a:off x="713373" y="3847119"/>
            <a:ext cx="825392" cy="825392"/>
            <a:chOff x="348199" y="179450"/>
            <a:chExt cx="1116300" cy="1116300"/>
          </a:xfrm>
        </p:grpSpPr>
        <p:sp>
          <p:nvSpPr>
            <p:cNvPr id="137" name="Google Shape;137;p24"/>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24"/>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9" name="Google Shape;139;p24"/>
          <p:cNvSpPr txBox="1">
            <a:spLocks noGrp="1"/>
          </p:cNvSpPr>
          <p:nvPr>
            <p:ph type="body" idx="1"/>
          </p:nvPr>
        </p:nvSpPr>
        <p:spPr>
          <a:xfrm>
            <a:off x="1303800" y="4138975"/>
            <a:ext cx="5843100" cy="534900"/>
          </a:xfrm>
          <a:prstGeom prst="rect">
            <a:avLst/>
          </a:prstGeom>
          <a:noFill/>
          <a:ln>
            <a:noFill/>
          </a:ln>
        </p:spPr>
        <p:txBody>
          <a:bodyPr spcFirstLastPara="1" wrap="square" lIns="91425" tIns="91425" rIns="91425" bIns="91425" anchor="t"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40" name="Google Shape;140;p24"/>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p25"/>
          <p:cNvGrpSpPr/>
          <p:nvPr/>
        </p:nvGrpSpPr>
        <p:grpSpPr>
          <a:xfrm>
            <a:off x="52" y="4099200"/>
            <a:ext cx="9144036" cy="1044300"/>
            <a:chOff x="52" y="4099200"/>
            <a:chExt cx="9144036" cy="1044300"/>
          </a:xfrm>
        </p:grpSpPr>
        <p:grpSp>
          <p:nvGrpSpPr>
            <p:cNvPr id="143" name="Google Shape;143;p25"/>
            <p:cNvGrpSpPr/>
            <p:nvPr/>
          </p:nvGrpSpPr>
          <p:grpSpPr>
            <a:xfrm>
              <a:off x="52" y="4309200"/>
              <a:ext cx="231622" cy="834300"/>
              <a:chOff x="2688737" y="4301380"/>
              <a:chExt cx="231900" cy="834300"/>
            </a:xfrm>
          </p:grpSpPr>
          <p:sp>
            <p:nvSpPr>
              <p:cNvPr id="144" name="Google Shape;144;p25"/>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25"/>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25"/>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25"/>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8" name="Google Shape;148;p25"/>
            <p:cNvGrpSpPr/>
            <p:nvPr/>
          </p:nvGrpSpPr>
          <p:grpSpPr>
            <a:xfrm>
              <a:off x="371406" y="4099200"/>
              <a:ext cx="231622" cy="1044300"/>
              <a:chOff x="2688737" y="4091380"/>
              <a:chExt cx="231900" cy="1044300"/>
            </a:xfrm>
          </p:grpSpPr>
          <p:sp>
            <p:nvSpPr>
              <p:cNvPr id="149" name="Google Shape;149;p25"/>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25"/>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5"/>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5"/>
              <p:cNvSpPr/>
              <p:nvPr/>
            </p:nvSpPr>
            <p:spPr>
              <a:xfrm flipH="1">
                <a:off x="2688737" y="4091380"/>
                <a:ext cx="2319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5"/>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4" name="Google Shape;154;p25"/>
            <p:cNvGrpSpPr/>
            <p:nvPr/>
          </p:nvGrpSpPr>
          <p:grpSpPr>
            <a:xfrm>
              <a:off x="742761" y="4309200"/>
              <a:ext cx="231622" cy="834300"/>
              <a:chOff x="2688737" y="4301380"/>
              <a:chExt cx="231900" cy="834300"/>
            </a:xfrm>
          </p:grpSpPr>
          <p:sp>
            <p:nvSpPr>
              <p:cNvPr id="155" name="Google Shape;155;p25"/>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5"/>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25"/>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25"/>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9" name="Google Shape;159;p25"/>
            <p:cNvGrpSpPr/>
            <p:nvPr/>
          </p:nvGrpSpPr>
          <p:grpSpPr>
            <a:xfrm>
              <a:off x="1114115" y="4518900"/>
              <a:ext cx="231622" cy="624600"/>
              <a:chOff x="2688737" y="4511080"/>
              <a:chExt cx="231900" cy="624600"/>
            </a:xfrm>
          </p:grpSpPr>
          <p:sp>
            <p:nvSpPr>
              <p:cNvPr id="160" name="Google Shape;160;p25"/>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25"/>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25"/>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3" name="Google Shape;163;p25"/>
            <p:cNvGrpSpPr/>
            <p:nvPr/>
          </p:nvGrpSpPr>
          <p:grpSpPr>
            <a:xfrm>
              <a:off x="1856753" y="4099200"/>
              <a:ext cx="231600" cy="1044300"/>
              <a:chOff x="1856753" y="4099200"/>
              <a:chExt cx="231600" cy="1044300"/>
            </a:xfrm>
          </p:grpSpPr>
          <p:sp>
            <p:nvSpPr>
              <p:cNvPr id="164" name="Google Shape;164;p25"/>
              <p:cNvSpPr/>
              <p:nvPr/>
            </p:nvSpPr>
            <p:spPr>
              <a:xfrm flipH="1">
                <a:off x="185675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5"/>
              <p:cNvSpPr/>
              <p:nvPr/>
            </p:nvSpPr>
            <p:spPr>
              <a:xfrm flipH="1">
                <a:off x="1856753"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5"/>
              <p:cNvSpPr/>
              <p:nvPr/>
            </p:nvSpPr>
            <p:spPr>
              <a:xfrm flipH="1">
                <a:off x="185675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25"/>
              <p:cNvSpPr/>
              <p:nvPr/>
            </p:nvSpPr>
            <p:spPr>
              <a:xfrm flipH="1">
                <a:off x="1856753"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25"/>
              <p:cNvSpPr/>
              <p:nvPr/>
            </p:nvSpPr>
            <p:spPr>
              <a:xfrm flipH="1">
                <a:off x="185675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9" name="Google Shape;169;p25"/>
            <p:cNvGrpSpPr/>
            <p:nvPr/>
          </p:nvGrpSpPr>
          <p:grpSpPr>
            <a:xfrm>
              <a:off x="2228107" y="4309200"/>
              <a:ext cx="231600" cy="834300"/>
              <a:chOff x="2228107" y="4309200"/>
              <a:chExt cx="231600" cy="834300"/>
            </a:xfrm>
          </p:grpSpPr>
          <p:sp>
            <p:nvSpPr>
              <p:cNvPr id="170" name="Google Shape;170;p25"/>
              <p:cNvSpPr/>
              <p:nvPr/>
            </p:nvSpPr>
            <p:spPr>
              <a:xfrm flipH="1">
                <a:off x="2228107"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5"/>
              <p:cNvSpPr/>
              <p:nvPr/>
            </p:nvSpPr>
            <p:spPr>
              <a:xfrm flipH="1">
                <a:off x="2228107"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5"/>
              <p:cNvSpPr/>
              <p:nvPr/>
            </p:nvSpPr>
            <p:spPr>
              <a:xfrm flipH="1">
                <a:off x="2228107"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25"/>
              <p:cNvSpPr/>
              <p:nvPr/>
            </p:nvSpPr>
            <p:spPr>
              <a:xfrm flipH="1">
                <a:off x="2228107"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4" name="Google Shape;174;p25"/>
            <p:cNvGrpSpPr/>
            <p:nvPr/>
          </p:nvGrpSpPr>
          <p:grpSpPr>
            <a:xfrm>
              <a:off x="2599462" y="4518900"/>
              <a:ext cx="231600" cy="624600"/>
              <a:chOff x="2599462" y="4518900"/>
              <a:chExt cx="231600" cy="624600"/>
            </a:xfrm>
          </p:grpSpPr>
          <p:sp>
            <p:nvSpPr>
              <p:cNvPr id="175" name="Google Shape;175;p25"/>
              <p:cNvSpPr/>
              <p:nvPr/>
            </p:nvSpPr>
            <p:spPr>
              <a:xfrm flipH="1">
                <a:off x="2599462"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5"/>
              <p:cNvSpPr/>
              <p:nvPr/>
            </p:nvSpPr>
            <p:spPr>
              <a:xfrm flipH="1">
                <a:off x="2599462"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5"/>
              <p:cNvSpPr/>
              <p:nvPr/>
            </p:nvSpPr>
            <p:spPr>
              <a:xfrm flipH="1">
                <a:off x="2599462"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8" name="Google Shape;178;p25"/>
            <p:cNvGrpSpPr/>
            <p:nvPr/>
          </p:nvGrpSpPr>
          <p:grpSpPr>
            <a:xfrm>
              <a:off x="3342171" y="4099200"/>
              <a:ext cx="231600" cy="1044300"/>
              <a:chOff x="3342171" y="4099200"/>
              <a:chExt cx="231600" cy="1044300"/>
            </a:xfrm>
          </p:grpSpPr>
          <p:sp>
            <p:nvSpPr>
              <p:cNvPr id="179" name="Google Shape;179;p25"/>
              <p:cNvSpPr/>
              <p:nvPr/>
            </p:nvSpPr>
            <p:spPr>
              <a:xfrm flipH="1">
                <a:off x="3342171"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5"/>
              <p:cNvSpPr/>
              <p:nvPr/>
            </p:nvSpPr>
            <p:spPr>
              <a:xfrm flipH="1">
                <a:off x="3342171"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5"/>
              <p:cNvSpPr/>
              <p:nvPr/>
            </p:nvSpPr>
            <p:spPr>
              <a:xfrm flipH="1">
                <a:off x="3342171"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5"/>
              <p:cNvSpPr/>
              <p:nvPr/>
            </p:nvSpPr>
            <p:spPr>
              <a:xfrm flipH="1">
                <a:off x="3342171"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5"/>
              <p:cNvSpPr/>
              <p:nvPr/>
            </p:nvSpPr>
            <p:spPr>
              <a:xfrm flipH="1">
                <a:off x="3342171"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4" name="Google Shape;184;p25"/>
            <p:cNvGrpSpPr/>
            <p:nvPr/>
          </p:nvGrpSpPr>
          <p:grpSpPr>
            <a:xfrm>
              <a:off x="3713525" y="4309200"/>
              <a:ext cx="231600" cy="834300"/>
              <a:chOff x="3713525" y="4309200"/>
              <a:chExt cx="231600" cy="834300"/>
            </a:xfrm>
          </p:grpSpPr>
          <p:sp>
            <p:nvSpPr>
              <p:cNvPr id="185" name="Google Shape;185;p25"/>
              <p:cNvSpPr/>
              <p:nvPr/>
            </p:nvSpPr>
            <p:spPr>
              <a:xfrm flipH="1">
                <a:off x="3713525"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25"/>
              <p:cNvSpPr/>
              <p:nvPr/>
            </p:nvSpPr>
            <p:spPr>
              <a:xfrm flipH="1">
                <a:off x="3713525"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25"/>
              <p:cNvSpPr/>
              <p:nvPr/>
            </p:nvSpPr>
            <p:spPr>
              <a:xfrm flipH="1">
                <a:off x="3713525"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25"/>
              <p:cNvSpPr/>
              <p:nvPr/>
            </p:nvSpPr>
            <p:spPr>
              <a:xfrm flipH="1">
                <a:off x="3713525"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9" name="Google Shape;189;p25"/>
            <p:cNvGrpSpPr/>
            <p:nvPr/>
          </p:nvGrpSpPr>
          <p:grpSpPr>
            <a:xfrm>
              <a:off x="1485398" y="4309200"/>
              <a:ext cx="231600" cy="834300"/>
              <a:chOff x="1485398" y="4309200"/>
              <a:chExt cx="231600" cy="834300"/>
            </a:xfrm>
          </p:grpSpPr>
          <p:sp>
            <p:nvSpPr>
              <p:cNvPr id="190" name="Google Shape;190;p25"/>
              <p:cNvSpPr/>
              <p:nvPr/>
            </p:nvSpPr>
            <p:spPr>
              <a:xfrm flipH="1">
                <a:off x="148539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25"/>
              <p:cNvSpPr/>
              <p:nvPr/>
            </p:nvSpPr>
            <p:spPr>
              <a:xfrm flipH="1">
                <a:off x="148539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25"/>
              <p:cNvSpPr/>
              <p:nvPr/>
            </p:nvSpPr>
            <p:spPr>
              <a:xfrm flipH="1">
                <a:off x="148539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 name="Google Shape;193;p25"/>
              <p:cNvSpPr/>
              <p:nvPr/>
            </p:nvSpPr>
            <p:spPr>
              <a:xfrm flipH="1">
                <a:off x="148539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4" name="Google Shape;194;p25"/>
            <p:cNvGrpSpPr/>
            <p:nvPr/>
          </p:nvGrpSpPr>
          <p:grpSpPr>
            <a:xfrm>
              <a:off x="4084879" y="4518900"/>
              <a:ext cx="231600" cy="624600"/>
              <a:chOff x="4084879" y="4518900"/>
              <a:chExt cx="231600" cy="624600"/>
            </a:xfrm>
          </p:grpSpPr>
          <p:sp>
            <p:nvSpPr>
              <p:cNvPr id="195" name="Google Shape;195;p25"/>
              <p:cNvSpPr/>
              <p:nvPr/>
            </p:nvSpPr>
            <p:spPr>
              <a:xfrm flipH="1">
                <a:off x="4084879"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5"/>
              <p:cNvSpPr/>
              <p:nvPr/>
            </p:nvSpPr>
            <p:spPr>
              <a:xfrm flipH="1">
                <a:off x="4084879"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25"/>
              <p:cNvSpPr/>
              <p:nvPr/>
            </p:nvSpPr>
            <p:spPr>
              <a:xfrm flipH="1">
                <a:off x="4084879"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8" name="Google Shape;198;p25"/>
            <p:cNvGrpSpPr/>
            <p:nvPr/>
          </p:nvGrpSpPr>
          <p:grpSpPr>
            <a:xfrm>
              <a:off x="2970816" y="4309200"/>
              <a:ext cx="231600" cy="834300"/>
              <a:chOff x="2970816" y="4309200"/>
              <a:chExt cx="231600" cy="834300"/>
            </a:xfrm>
          </p:grpSpPr>
          <p:sp>
            <p:nvSpPr>
              <p:cNvPr id="199" name="Google Shape;199;p25"/>
              <p:cNvSpPr/>
              <p:nvPr/>
            </p:nvSpPr>
            <p:spPr>
              <a:xfrm flipH="1">
                <a:off x="2970816"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 name="Google Shape;200;p25"/>
              <p:cNvSpPr/>
              <p:nvPr/>
            </p:nvSpPr>
            <p:spPr>
              <a:xfrm flipH="1">
                <a:off x="2970816"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25"/>
              <p:cNvSpPr/>
              <p:nvPr/>
            </p:nvSpPr>
            <p:spPr>
              <a:xfrm flipH="1">
                <a:off x="2970816"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 name="Google Shape;202;p25"/>
              <p:cNvSpPr/>
              <p:nvPr/>
            </p:nvSpPr>
            <p:spPr>
              <a:xfrm flipH="1">
                <a:off x="2970816"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3" name="Google Shape;203;p25"/>
            <p:cNvGrpSpPr/>
            <p:nvPr/>
          </p:nvGrpSpPr>
          <p:grpSpPr>
            <a:xfrm>
              <a:off x="4456234" y="4309200"/>
              <a:ext cx="231600" cy="834300"/>
              <a:chOff x="4456234" y="4309200"/>
              <a:chExt cx="231600" cy="834300"/>
            </a:xfrm>
          </p:grpSpPr>
          <p:sp>
            <p:nvSpPr>
              <p:cNvPr id="204" name="Google Shape;204;p25"/>
              <p:cNvSpPr/>
              <p:nvPr/>
            </p:nvSpPr>
            <p:spPr>
              <a:xfrm flipH="1">
                <a:off x="4456234"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 name="Google Shape;205;p25"/>
              <p:cNvSpPr/>
              <p:nvPr/>
            </p:nvSpPr>
            <p:spPr>
              <a:xfrm flipH="1">
                <a:off x="4456234"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25"/>
              <p:cNvSpPr/>
              <p:nvPr/>
            </p:nvSpPr>
            <p:spPr>
              <a:xfrm flipH="1">
                <a:off x="4456234"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25"/>
              <p:cNvSpPr/>
              <p:nvPr/>
            </p:nvSpPr>
            <p:spPr>
              <a:xfrm flipH="1">
                <a:off x="4456234"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8" name="Google Shape;208;p25"/>
            <p:cNvGrpSpPr/>
            <p:nvPr/>
          </p:nvGrpSpPr>
          <p:grpSpPr>
            <a:xfrm>
              <a:off x="4827588" y="4099200"/>
              <a:ext cx="231600" cy="1044300"/>
              <a:chOff x="4827588" y="4099200"/>
              <a:chExt cx="231600" cy="1044300"/>
            </a:xfrm>
          </p:grpSpPr>
          <p:sp>
            <p:nvSpPr>
              <p:cNvPr id="209" name="Google Shape;209;p25"/>
              <p:cNvSpPr/>
              <p:nvPr/>
            </p:nvSpPr>
            <p:spPr>
              <a:xfrm flipH="1">
                <a:off x="482758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25"/>
              <p:cNvSpPr/>
              <p:nvPr/>
            </p:nvSpPr>
            <p:spPr>
              <a:xfrm flipH="1">
                <a:off x="482758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25"/>
              <p:cNvSpPr/>
              <p:nvPr/>
            </p:nvSpPr>
            <p:spPr>
              <a:xfrm flipH="1">
                <a:off x="482758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25"/>
              <p:cNvSpPr/>
              <p:nvPr/>
            </p:nvSpPr>
            <p:spPr>
              <a:xfrm flipH="1">
                <a:off x="4827588"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25"/>
              <p:cNvSpPr/>
              <p:nvPr/>
            </p:nvSpPr>
            <p:spPr>
              <a:xfrm flipH="1">
                <a:off x="482758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4" name="Google Shape;214;p25"/>
            <p:cNvGrpSpPr/>
            <p:nvPr/>
          </p:nvGrpSpPr>
          <p:grpSpPr>
            <a:xfrm>
              <a:off x="5198943" y="4309200"/>
              <a:ext cx="231600" cy="834300"/>
              <a:chOff x="5198943" y="4309200"/>
              <a:chExt cx="231600" cy="834300"/>
            </a:xfrm>
          </p:grpSpPr>
          <p:sp>
            <p:nvSpPr>
              <p:cNvPr id="215" name="Google Shape;215;p25"/>
              <p:cNvSpPr/>
              <p:nvPr/>
            </p:nvSpPr>
            <p:spPr>
              <a:xfrm flipH="1">
                <a:off x="519894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25"/>
              <p:cNvSpPr/>
              <p:nvPr/>
            </p:nvSpPr>
            <p:spPr>
              <a:xfrm flipH="1">
                <a:off x="5198943"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5"/>
              <p:cNvSpPr/>
              <p:nvPr/>
            </p:nvSpPr>
            <p:spPr>
              <a:xfrm flipH="1">
                <a:off x="519894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25"/>
              <p:cNvSpPr/>
              <p:nvPr/>
            </p:nvSpPr>
            <p:spPr>
              <a:xfrm flipH="1">
                <a:off x="519894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9" name="Google Shape;219;p25"/>
            <p:cNvGrpSpPr/>
            <p:nvPr/>
          </p:nvGrpSpPr>
          <p:grpSpPr>
            <a:xfrm>
              <a:off x="5570297" y="4518900"/>
              <a:ext cx="231600" cy="624600"/>
              <a:chOff x="5570297" y="4518900"/>
              <a:chExt cx="231600" cy="624600"/>
            </a:xfrm>
          </p:grpSpPr>
          <p:sp>
            <p:nvSpPr>
              <p:cNvPr id="220" name="Google Shape;220;p25"/>
              <p:cNvSpPr/>
              <p:nvPr/>
            </p:nvSpPr>
            <p:spPr>
              <a:xfrm flipH="1">
                <a:off x="5570297"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5"/>
              <p:cNvSpPr/>
              <p:nvPr/>
            </p:nvSpPr>
            <p:spPr>
              <a:xfrm flipH="1">
                <a:off x="5570297"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5"/>
              <p:cNvSpPr/>
              <p:nvPr/>
            </p:nvSpPr>
            <p:spPr>
              <a:xfrm flipH="1">
                <a:off x="5570297"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3" name="Google Shape;223;p25"/>
            <p:cNvGrpSpPr/>
            <p:nvPr/>
          </p:nvGrpSpPr>
          <p:grpSpPr>
            <a:xfrm>
              <a:off x="5941652" y="4309200"/>
              <a:ext cx="231600" cy="834300"/>
              <a:chOff x="5941652" y="4309200"/>
              <a:chExt cx="231600" cy="834300"/>
            </a:xfrm>
          </p:grpSpPr>
          <p:sp>
            <p:nvSpPr>
              <p:cNvPr id="224" name="Google Shape;224;p25"/>
              <p:cNvSpPr/>
              <p:nvPr/>
            </p:nvSpPr>
            <p:spPr>
              <a:xfrm flipH="1">
                <a:off x="5941652"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25"/>
              <p:cNvSpPr/>
              <p:nvPr/>
            </p:nvSpPr>
            <p:spPr>
              <a:xfrm flipH="1">
                <a:off x="5941652"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25"/>
              <p:cNvSpPr/>
              <p:nvPr/>
            </p:nvSpPr>
            <p:spPr>
              <a:xfrm flipH="1">
                <a:off x="5941652"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25"/>
              <p:cNvSpPr/>
              <p:nvPr/>
            </p:nvSpPr>
            <p:spPr>
              <a:xfrm flipH="1">
                <a:off x="5941652"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8" name="Google Shape;228;p25"/>
            <p:cNvGrpSpPr/>
            <p:nvPr/>
          </p:nvGrpSpPr>
          <p:grpSpPr>
            <a:xfrm>
              <a:off x="6313006" y="4099200"/>
              <a:ext cx="231600" cy="1044300"/>
              <a:chOff x="6313006" y="4099200"/>
              <a:chExt cx="231600" cy="1044300"/>
            </a:xfrm>
          </p:grpSpPr>
          <p:sp>
            <p:nvSpPr>
              <p:cNvPr id="229" name="Google Shape;229;p25"/>
              <p:cNvSpPr/>
              <p:nvPr/>
            </p:nvSpPr>
            <p:spPr>
              <a:xfrm flipH="1">
                <a:off x="6313006"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 name="Google Shape;230;p25"/>
              <p:cNvSpPr/>
              <p:nvPr/>
            </p:nvSpPr>
            <p:spPr>
              <a:xfrm flipH="1">
                <a:off x="6313006"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25"/>
              <p:cNvSpPr/>
              <p:nvPr/>
            </p:nvSpPr>
            <p:spPr>
              <a:xfrm flipH="1">
                <a:off x="6313006"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25"/>
              <p:cNvSpPr/>
              <p:nvPr/>
            </p:nvSpPr>
            <p:spPr>
              <a:xfrm flipH="1">
                <a:off x="6313006"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 name="Google Shape;233;p25"/>
              <p:cNvSpPr/>
              <p:nvPr/>
            </p:nvSpPr>
            <p:spPr>
              <a:xfrm flipH="1">
                <a:off x="6313006"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4" name="Google Shape;234;p25"/>
            <p:cNvGrpSpPr/>
            <p:nvPr/>
          </p:nvGrpSpPr>
          <p:grpSpPr>
            <a:xfrm>
              <a:off x="6684361" y="4309200"/>
              <a:ext cx="231600" cy="834300"/>
              <a:chOff x="6684361" y="4309200"/>
              <a:chExt cx="231600" cy="834300"/>
            </a:xfrm>
          </p:grpSpPr>
          <p:sp>
            <p:nvSpPr>
              <p:cNvPr id="235" name="Google Shape;235;p25"/>
              <p:cNvSpPr/>
              <p:nvPr/>
            </p:nvSpPr>
            <p:spPr>
              <a:xfrm flipH="1">
                <a:off x="6684361"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25"/>
              <p:cNvSpPr/>
              <p:nvPr/>
            </p:nvSpPr>
            <p:spPr>
              <a:xfrm flipH="1">
                <a:off x="6684361"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25"/>
              <p:cNvSpPr/>
              <p:nvPr/>
            </p:nvSpPr>
            <p:spPr>
              <a:xfrm flipH="1">
                <a:off x="6684361"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25"/>
              <p:cNvSpPr/>
              <p:nvPr/>
            </p:nvSpPr>
            <p:spPr>
              <a:xfrm flipH="1">
                <a:off x="6684361"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9" name="Google Shape;239;p25"/>
            <p:cNvGrpSpPr/>
            <p:nvPr/>
          </p:nvGrpSpPr>
          <p:grpSpPr>
            <a:xfrm>
              <a:off x="7055715" y="4518900"/>
              <a:ext cx="231600" cy="624600"/>
              <a:chOff x="7055715" y="4518900"/>
              <a:chExt cx="231600" cy="624600"/>
            </a:xfrm>
          </p:grpSpPr>
          <p:sp>
            <p:nvSpPr>
              <p:cNvPr id="240" name="Google Shape;240;p25"/>
              <p:cNvSpPr/>
              <p:nvPr/>
            </p:nvSpPr>
            <p:spPr>
              <a:xfrm flipH="1">
                <a:off x="7055715"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25"/>
              <p:cNvSpPr/>
              <p:nvPr/>
            </p:nvSpPr>
            <p:spPr>
              <a:xfrm flipH="1">
                <a:off x="7055715"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25"/>
              <p:cNvSpPr/>
              <p:nvPr/>
            </p:nvSpPr>
            <p:spPr>
              <a:xfrm flipH="1">
                <a:off x="7055715"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3" name="Google Shape;243;p25"/>
            <p:cNvGrpSpPr/>
            <p:nvPr/>
          </p:nvGrpSpPr>
          <p:grpSpPr>
            <a:xfrm>
              <a:off x="7798424" y="4099200"/>
              <a:ext cx="231600" cy="1044300"/>
              <a:chOff x="7798424" y="4099200"/>
              <a:chExt cx="231600" cy="1044300"/>
            </a:xfrm>
          </p:grpSpPr>
          <p:sp>
            <p:nvSpPr>
              <p:cNvPr id="244" name="Google Shape;244;p25"/>
              <p:cNvSpPr/>
              <p:nvPr/>
            </p:nvSpPr>
            <p:spPr>
              <a:xfrm flipH="1">
                <a:off x="7798424"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25"/>
              <p:cNvSpPr/>
              <p:nvPr/>
            </p:nvSpPr>
            <p:spPr>
              <a:xfrm flipH="1">
                <a:off x="7798424"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 name="Google Shape;246;p25"/>
              <p:cNvSpPr/>
              <p:nvPr/>
            </p:nvSpPr>
            <p:spPr>
              <a:xfrm flipH="1">
                <a:off x="7798424"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 name="Google Shape;247;p25"/>
              <p:cNvSpPr/>
              <p:nvPr/>
            </p:nvSpPr>
            <p:spPr>
              <a:xfrm flipH="1">
                <a:off x="7798424"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 name="Google Shape;248;p25"/>
              <p:cNvSpPr/>
              <p:nvPr/>
            </p:nvSpPr>
            <p:spPr>
              <a:xfrm flipH="1">
                <a:off x="7798424"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9" name="Google Shape;249;p25"/>
            <p:cNvGrpSpPr/>
            <p:nvPr/>
          </p:nvGrpSpPr>
          <p:grpSpPr>
            <a:xfrm>
              <a:off x="8169779" y="4309200"/>
              <a:ext cx="231600" cy="834300"/>
              <a:chOff x="8169779" y="4309200"/>
              <a:chExt cx="231600" cy="834300"/>
            </a:xfrm>
          </p:grpSpPr>
          <p:sp>
            <p:nvSpPr>
              <p:cNvPr id="250" name="Google Shape;250;p25"/>
              <p:cNvSpPr/>
              <p:nvPr/>
            </p:nvSpPr>
            <p:spPr>
              <a:xfrm flipH="1">
                <a:off x="8169779"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 name="Google Shape;251;p25"/>
              <p:cNvSpPr/>
              <p:nvPr/>
            </p:nvSpPr>
            <p:spPr>
              <a:xfrm flipH="1">
                <a:off x="8169779"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 name="Google Shape;252;p25"/>
              <p:cNvSpPr/>
              <p:nvPr/>
            </p:nvSpPr>
            <p:spPr>
              <a:xfrm flipH="1">
                <a:off x="8169779"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25"/>
              <p:cNvSpPr/>
              <p:nvPr/>
            </p:nvSpPr>
            <p:spPr>
              <a:xfrm flipH="1">
                <a:off x="8169779"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4" name="Google Shape;254;p25"/>
            <p:cNvGrpSpPr/>
            <p:nvPr/>
          </p:nvGrpSpPr>
          <p:grpSpPr>
            <a:xfrm>
              <a:off x="7427070" y="4309200"/>
              <a:ext cx="231600" cy="834300"/>
              <a:chOff x="7427070" y="4309200"/>
              <a:chExt cx="231600" cy="834300"/>
            </a:xfrm>
          </p:grpSpPr>
          <p:sp>
            <p:nvSpPr>
              <p:cNvPr id="255" name="Google Shape;255;p25"/>
              <p:cNvSpPr/>
              <p:nvPr/>
            </p:nvSpPr>
            <p:spPr>
              <a:xfrm flipH="1">
                <a:off x="7427070"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 name="Google Shape;256;p25"/>
              <p:cNvSpPr/>
              <p:nvPr/>
            </p:nvSpPr>
            <p:spPr>
              <a:xfrm flipH="1">
                <a:off x="7427070"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 name="Google Shape;257;p25"/>
              <p:cNvSpPr/>
              <p:nvPr/>
            </p:nvSpPr>
            <p:spPr>
              <a:xfrm flipH="1">
                <a:off x="7427070"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25"/>
              <p:cNvSpPr/>
              <p:nvPr/>
            </p:nvSpPr>
            <p:spPr>
              <a:xfrm flipH="1">
                <a:off x="7427070"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9" name="Google Shape;259;p25"/>
            <p:cNvGrpSpPr/>
            <p:nvPr/>
          </p:nvGrpSpPr>
          <p:grpSpPr>
            <a:xfrm>
              <a:off x="8541133" y="4518900"/>
              <a:ext cx="231600" cy="624600"/>
              <a:chOff x="8541133" y="4518900"/>
              <a:chExt cx="231600" cy="624600"/>
            </a:xfrm>
          </p:grpSpPr>
          <p:sp>
            <p:nvSpPr>
              <p:cNvPr id="260" name="Google Shape;260;p25"/>
              <p:cNvSpPr/>
              <p:nvPr/>
            </p:nvSpPr>
            <p:spPr>
              <a:xfrm flipH="1">
                <a:off x="854113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 name="Google Shape;261;p25"/>
              <p:cNvSpPr/>
              <p:nvPr/>
            </p:nvSpPr>
            <p:spPr>
              <a:xfrm flipH="1">
                <a:off x="854113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 name="Google Shape;262;p25"/>
              <p:cNvSpPr/>
              <p:nvPr/>
            </p:nvSpPr>
            <p:spPr>
              <a:xfrm flipH="1">
                <a:off x="854113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3" name="Google Shape;263;p25"/>
            <p:cNvGrpSpPr/>
            <p:nvPr/>
          </p:nvGrpSpPr>
          <p:grpSpPr>
            <a:xfrm>
              <a:off x="8912488" y="4309200"/>
              <a:ext cx="231600" cy="834300"/>
              <a:chOff x="8912488" y="4309200"/>
              <a:chExt cx="231600" cy="834300"/>
            </a:xfrm>
          </p:grpSpPr>
          <p:sp>
            <p:nvSpPr>
              <p:cNvPr id="264" name="Google Shape;264;p25"/>
              <p:cNvSpPr/>
              <p:nvPr/>
            </p:nvSpPr>
            <p:spPr>
              <a:xfrm flipH="1">
                <a:off x="891248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 name="Google Shape;265;p25"/>
              <p:cNvSpPr/>
              <p:nvPr/>
            </p:nvSpPr>
            <p:spPr>
              <a:xfrm flipH="1">
                <a:off x="891248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 name="Google Shape;266;p25"/>
              <p:cNvSpPr/>
              <p:nvPr/>
            </p:nvSpPr>
            <p:spPr>
              <a:xfrm flipH="1">
                <a:off x="891248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 name="Google Shape;267;p25"/>
              <p:cNvSpPr/>
              <p:nvPr/>
            </p:nvSpPr>
            <p:spPr>
              <a:xfrm flipH="1">
                <a:off x="891248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68" name="Google Shape;268;p25"/>
          <p:cNvSpPr txBox="1">
            <a:spLocks noGrp="1"/>
          </p:cNvSpPr>
          <p:nvPr>
            <p:ph type="title" hasCustomPrompt="1"/>
          </p:nvPr>
        </p:nvSpPr>
        <p:spPr>
          <a:xfrm>
            <a:off x="1388625" y="772725"/>
            <a:ext cx="6366900" cy="18633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8000"/>
              <a:buNone/>
              <a:defRPr sz="8000">
                <a:solidFill>
                  <a:schemeClr val="lt1"/>
                </a:solidFill>
              </a:defRPr>
            </a:lvl1pPr>
            <a:lvl2pPr lvl="1" algn="ctr">
              <a:lnSpc>
                <a:spcPct val="100000"/>
              </a:lnSpc>
              <a:spcBef>
                <a:spcPts val="0"/>
              </a:spcBef>
              <a:spcAft>
                <a:spcPts val="0"/>
              </a:spcAft>
              <a:buClr>
                <a:schemeClr val="lt1"/>
              </a:buClr>
              <a:buSzPts val="8000"/>
              <a:buNone/>
              <a:defRPr sz="8000">
                <a:solidFill>
                  <a:schemeClr val="lt1"/>
                </a:solidFill>
              </a:defRPr>
            </a:lvl2pPr>
            <a:lvl3pPr lvl="2" algn="ctr">
              <a:lnSpc>
                <a:spcPct val="100000"/>
              </a:lnSpc>
              <a:spcBef>
                <a:spcPts val="0"/>
              </a:spcBef>
              <a:spcAft>
                <a:spcPts val="0"/>
              </a:spcAft>
              <a:buClr>
                <a:schemeClr val="lt1"/>
              </a:buClr>
              <a:buSzPts val="8000"/>
              <a:buNone/>
              <a:defRPr sz="8000">
                <a:solidFill>
                  <a:schemeClr val="lt1"/>
                </a:solidFill>
              </a:defRPr>
            </a:lvl3pPr>
            <a:lvl4pPr lvl="3" algn="ctr">
              <a:lnSpc>
                <a:spcPct val="100000"/>
              </a:lnSpc>
              <a:spcBef>
                <a:spcPts val="0"/>
              </a:spcBef>
              <a:spcAft>
                <a:spcPts val="0"/>
              </a:spcAft>
              <a:buClr>
                <a:schemeClr val="lt1"/>
              </a:buClr>
              <a:buSzPts val="8000"/>
              <a:buNone/>
              <a:defRPr sz="8000">
                <a:solidFill>
                  <a:schemeClr val="lt1"/>
                </a:solidFill>
              </a:defRPr>
            </a:lvl4pPr>
            <a:lvl5pPr lvl="4" algn="ctr">
              <a:lnSpc>
                <a:spcPct val="100000"/>
              </a:lnSpc>
              <a:spcBef>
                <a:spcPts val="0"/>
              </a:spcBef>
              <a:spcAft>
                <a:spcPts val="0"/>
              </a:spcAft>
              <a:buClr>
                <a:schemeClr val="lt1"/>
              </a:buClr>
              <a:buSzPts val="8000"/>
              <a:buNone/>
              <a:defRPr sz="8000">
                <a:solidFill>
                  <a:schemeClr val="lt1"/>
                </a:solidFill>
              </a:defRPr>
            </a:lvl5pPr>
            <a:lvl6pPr lvl="5" algn="ctr">
              <a:lnSpc>
                <a:spcPct val="100000"/>
              </a:lnSpc>
              <a:spcBef>
                <a:spcPts val="0"/>
              </a:spcBef>
              <a:spcAft>
                <a:spcPts val="0"/>
              </a:spcAft>
              <a:buClr>
                <a:schemeClr val="lt1"/>
              </a:buClr>
              <a:buSzPts val="8000"/>
              <a:buNone/>
              <a:defRPr sz="8000">
                <a:solidFill>
                  <a:schemeClr val="lt1"/>
                </a:solidFill>
              </a:defRPr>
            </a:lvl6pPr>
            <a:lvl7pPr lvl="6" algn="ctr">
              <a:lnSpc>
                <a:spcPct val="100000"/>
              </a:lnSpc>
              <a:spcBef>
                <a:spcPts val="0"/>
              </a:spcBef>
              <a:spcAft>
                <a:spcPts val="0"/>
              </a:spcAft>
              <a:buClr>
                <a:schemeClr val="lt1"/>
              </a:buClr>
              <a:buSzPts val="8000"/>
              <a:buNone/>
              <a:defRPr sz="8000">
                <a:solidFill>
                  <a:schemeClr val="lt1"/>
                </a:solidFill>
              </a:defRPr>
            </a:lvl7pPr>
            <a:lvl8pPr lvl="7" algn="ctr">
              <a:lnSpc>
                <a:spcPct val="100000"/>
              </a:lnSpc>
              <a:spcBef>
                <a:spcPts val="0"/>
              </a:spcBef>
              <a:spcAft>
                <a:spcPts val="0"/>
              </a:spcAft>
              <a:buClr>
                <a:schemeClr val="lt1"/>
              </a:buClr>
              <a:buSzPts val="8000"/>
              <a:buNone/>
              <a:defRPr sz="8000">
                <a:solidFill>
                  <a:schemeClr val="lt1"/>
                </a:solidFill>
              </a:defRPr>
            </a:lvl8pPr>
            <a:lvl9pPr lvl="8" algn="ctr">
              <a:lnSpc>
                <a:spcPct val="100000"/>
              </a:lnSpc>
              <a:spcBef>
                <a:spcPts val="0"/>
              </a:spcBef>
              <a:spcAft>
                <a:spcPts val="0"/>
              </a:spcAft>
              <a:buClr>
                <a:schemeClr val="lt1"/>
              </a:buClr>
              <a:buSzPts val="8000"/>
              <a:buNone/>
              <a:defRPr sz="8000">
                <a:solidFill>
                  <a:schemeClr val="lt1"/>
                </a:solidFill>
              </a:defRPr>
            </a:lvl9pPr>
          </a:lstStyle>
          <a:p>
            <a:r>
              <a:t>xx%</a:t>
            </a:r>
          </a:p>
        </p:txBody>
      </p:sp>
      <p:sp>
        <p:nvSpPr>
          <p:cNvPr id="269" name="Google Shape;269;p25"/>
          <p:cNvSpPr txBox="1">
            <a:spLocks noGrp="1"/>
          </p:cNvSpPr>
          <p:nvPr>
            <p:ph type="body" idx="1"/>
          </p:nvPr>
        </p:nvSpPr>
        <p:spPr>
          <a:xfrm>
            <a:off x="1388625" y="2712300"/>
            <a:ext cx="6366900" cy="11112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Clr>
                <a:schemeClr val="lt1"/>
              </a:buClr>
              <a:buSzPts val="1300"/>
              <a:buChar char="●"/>
              <a:defRPr>
                <a:solidFill>
                  <a:schemeClr val="lt1"/>
                </a:solidFill>
              </a:defRPr>
            </a:lvl1pPr>
            <a:lvl2pPr marL="914400" lvl="1" indent="-298450" algn="ctr">
              <a:lnSpc>
                <a:spcPct val="115000"/>
              </a:lnSpc>
              <a:spcBef>
                <a:spcPts val="0"/>
              </a:spcBef>
              <a:spcAft>
                <a:spcPts val="0"/>
              </a:spcAft>
              <a:buClr>
                <a:schemeClr val="lt1"/>
              </a:buClr>
              <a:buSzPts val="1100"/>
              <a:buChar char="○"/>
              <a:defRPr>
                <a:solidFill>
                  <a:schemeClr val="lt1"/>
                </a:solidFill>
              </a:defRPr>
            </a:lvl2pPr>
            <a:lvl3pPr marL="1371600" lvl="2" indent="-298450" algn="ctr">
              <a:lnSpc>
                <a:spcPct val="115000"/>
              </a:lnSpc>
              <a:spcBef>
                <a:spcPts val="0"/>
              </a:spcBef>
              <a:spcAft>
                <a:spcPts val="0"/>
              </a:spcAft>
              <a:buClr>
                <a:schemeClr val="lt1"/>
              </a:buClr>
              <a:buSzPts val="1100"/>
              <a:buChar char="■"/>
              <a:defRPr>
                <a:solidFill>
                  <a:schemeClr val="lt1"/>
                </a:solidFill>
              </a:defRPr>
            </a:lvl3pPr>
            <a:lvl4pPr marL="1828800" lvl="3" indent="-298450" algn="ctr">
              <a:lnSpc>
                <a:spcPct val="115000"/>
              </a:lnSpc>
              <a:spcBef>
                <a:spcPts val="0"/>
              </a:spcBef>
              <a:spcAft>
                <a:spcPts val="0"/>
              </a:spcAft>
              <a:buClr>
                <a:schemeClr val="lt1"/>
              </a:buClr>
              <a:buSzPts val="1100"/>
              <a:buChar char="●"/>
              <a:defRPr>
                <a:solidFill>
                  <a:schemeClr val="lt1"/>
                </a:solidFill>
              </a:defRPr>
            </a:lvl4pPr>
            <a:lvl5pPr marL="2286000" lvl="4" indent="-298450" algn="ctr">
              <a:lnSpc>
                <a:spcPct val="115000"/>
              </a:lnSpc>
              <a:spcBef>
                <a:spcPts val="0"/>
              </a:spcBef>
              <a:spcAft>
                <a:spcPts val="0"/>
              </a:spcAft>
              <a:buClr>
                <a:schemeClr val="lt1"/>
              </a:buClr>
              <a:buSzPts val="1100"/>
              <a:buChar char="○"/>
              <a:defRPr>
                <a:solidFill>
                  <a:schemeClr val="lt1"/>
                </a:solidFill>
              </a:defRPr>
            </a:lvl5pPr>
            <a:lvl6pPr marL="2743200" lvl="5" indent="-298450" algn="ctr">
              <a:lnSpc>
                <a:spcPct val="115000"/>
              </a:lnSpc>
              <a:spcBef>
                <a:spcPts val="0"/>
              </a:spcBef>
              <a:spcAft>
                <a:spcPts val="0"/>
              </a:spcAft>
              <a:buClr>
                <a:schemeClr val="lt1"/>
              </a:buClr>
              <a:buSzPts val="1100"/>
              <a:buChar char="■"/>
              <a:defRPr>
                <a:solidFill>
                  <a:schemeClr val="lt1"/>
                </a:solidFill>
              </a:defRPr>
            </a:lvl6pPr>
            <a:lvl7pPr marL="3200400" lvl="6" indent="-298450" algn="ctr">
              <a:lnSpc>
                <a:spcPct val="115000"/>
              </a:lnSpc>
              <a:spcBef>
                <a:spcPts val="0"/>
              </a:spcBef>
              <a:spcAft>
                <a:spcPts val="0"/>
              </a:spcAft>
              <a:buClr>
                <a:schemeClr val="lt1"/>
              </a:buClr>
              <a:buSzPts val="1100"/>
              <a:buChar char="●"/>
              <a:defRPr>
                <a:solidFill>
                  <a:schemeClr val="lt1"/>
                </a:solidFill>
              </a:defRPr>
            </a:lvl7pPr>
            <a:lvl8pPr marL="3657600" lvl="7" indent="-298450" algn="ctr">
              <a:lnSpc>
                <a:spcPct val="115000"/>
              </a:lnSpc>
              <a:spcBef>
                <a:spcPts val="0"/>
              </a:spcBef>
              <a:spcAft>
                <a:spcPts val="0"/>
              </a:spcAft>
              <a:buClr>
                <a:schemeClr val="lt1"/>
              </a:buClr>
              <a:buSzPts val="1100"/>
              <a:buChar char="○"/>
              <a:defRPr>
                <a:solidFill>
                  <a:schemeClr val="lt1"/>
                </a:solidFill>
              </a:defRPr>
            </a:lvl8pPr>
            <a:lvl9pPr marL="4114800" lvl="8" indent="-298450" algn="ctr">
              <a:lnSpc>
                <a:spcPct val="115000"/>
              </a:lnSpc>
              <a:spcBef>
                <a:spcPts val="0"/>
              </a:spcBef>
              <a:spcAft>
                <a:spcPts val="0"/>
              </a:spcAft>
              <a:buClr>
                <a:schemeClr val="lt1"/>
              </a:buClr>
              <a:buSzPts val="1100"/>
              <a:buChar char="■"/>
              <a:defRPr>
                <a:solidFill>
                  <a:schemeClr val="lt1"/>
                </a:solidFill>
              </a:defRPr>
            </a:lvl9pPr>
          </a:lstStyle>
          <a:p>
            <a:endParaRPr/>
          </a:p>
        </p:txBody>
      </p:sp>
      <p:sp>
        <p:nvSpPr>
          <p:cNvPr id="270" name="Google Shape;270;p25"/>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26"/>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1pPr>
            <a:lvl2pPr marR="0" lvl="1"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2pPr>
            <a:lvl3pPr marR="0" lvl="2"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3pPr>
            <a:lvl4pPr marR="0" lvl="3"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4pPr>
            <a:lvl5pPr marR="0" lvl="4"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5pPr>
            <a:lvl6pPr marR="0" lvl="5"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6pPr>
            <a:lvl7pPr marR="0" lvl="6"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7pPr>
            <a:lvl8pPr marR="0" lvl="7"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8pPr>
            <a:lvl9pPr marR="0" lvl="8"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9pPr>
          </a:lstStyle>
          <a:p>
            <a:endParaRPr/>
          </a:p>
        </p:txBody>
      </p:sp>
      <p:sp>
        <p:nvSpPr>
          <p:cNvPr id="7" name="Google Shape;7;p1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Nunito"/>
              <a:buChar char="●"/>
              <a:defRPr sz="1300" b="0" i="0" u="none" strike="noStrike" cap="none">
                <a:solidFill>
                  <a:schemeClr val="dk2"/>
                </a:solidFill>
                <a:latin typeface="Nunito"/>
                <a:ea typeface="Nunito"/>
                <a:cs typeface="Nunito"/>
                <a:sym typeface="Nunito"/>
              </a:defRPr>
            </a:lvl1pPr>
            <a:lvl2pPr marL="914400" marR="0" lvl="1"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2pPr>
            <a:lvl3pPr marL="1371600" marR="0" lvl="2"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3pPr>
            <a:lvl4pPr marL="1828800" marR="0" lvl="3"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4pPr>
            <a:lvl5pPr marL="2286000" marR="0" lvl="4"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5pPr>
            <a:lvl6pPr marL="2743200" marR="0" lvl="5"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6pPr>
            <a:lvl7pPr marL="3200400" marR="0" lvl="6"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7pPr>
            <a:lvl8pPr marL="3657600" marR="0" lvl="7"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8pPr>
            <a:lvl9pPr marL="4114800" marR="0" lvl="8"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9pPr>
          </a:lstStyle>
          <a:p>
            <a:endParaRPr/>
          </a:p>
        </p:txBody>
      </p:sp>
      <p:sp>
        <p:nvSpPr>
          <p:cNvPr id="8" name="Google Shape;8;p15"/>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276"/>
        <p:cNvGrpSpPr/>
        <p:nvPr/>
      </p:nvGrpSpPr>
      <p:grpSpPr>
        <a:xfrm>
          <a:off x="0" y="0"/>
          <a:ext cx="0" cy="0"/>
          <a:chOff x="0" y="0"/>
          <a:chExt cx="0" cy="0"/>
        </a:xfrm>
      </p:grpSpPr>
      <p:sp>
        <p:nvSpPr>
          <p:cNvPr id="277" name="Google Shape;277;p1"/>
          <p:cNvSpPr/>
          <p:nvPr/>
        </p:nvSpPr>
        <p:spPr>
          <a:xfrm>
            <a:off x="1137332" y="1663809"/>
            <a:ext cx="6725752" cy="3323987"/>
          </a:xfrm>
          <a:prstGeom prst="rect">
            <a:avLst/>
          </a:prstGeom>
          <a:noFill/>
          <a:ln>
            <a:noFill/>
          </a:ln>
        </p:spPr>
        <p:txBody>
          <a:bodyPr spcFirstLastPara="1" wrap="square" lIns="91425" tIns="45700" rIns="91425" bIns="45700" anchor="b" anchorCtr="0">
            <a:spAutoFit/>
          </a:bodyPr>
          <a:lstStyle/>
          <a:p>
            <a:pPr marL="0" marR="0" lvl="0" indent="0" algn="just" rtl="0">
              <a:lnSpc>
                <a:spcPct val="150000"/>
              </a:lnSpc>
              <a:spcBef>
                <a:spcPts val="0"/>
              </a:spcBef>
              <a:spcAft>
                <a:spcPts val="0"/>
              </a:spcAft>
              <a:buNone/>
            </a:pPr>
            <a:r>
              <a:rPr lang="en-US" sz="1400" b="1" i="0" u="none" strike="noStrike" cap="none">
                <a:solidFill>
                  <a:srgbClr val="000000"/>
                </a:solidFill>
                <a:latin typeface="Times New Roman"/>
                <a:ea typeface="Times New Roman"/>
                <a:cs typeface="Times New Roman"/>
                <a:sym typeface="Times New Roman"/>
              </a:rPr>
              <a:t>Programme: BA (Hons) Business Management</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1400" b="1" i="0" u="none" strike="noStrike" cap="none">
                <a:solidFill>
                  <a:srgbClr val="000000"/>
                </a:solidFill>
                <a:latin typeface="Times New Roman"/>
                <a:ea typeface="Times New Roman"/>
                <a:cs typeface="Times New Roman"/>
                <a:sym typeface="Times New Roman"/>
              </a:rPr>
              <a:t>Module: International Business Communications</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1400" b="1" i="0" u="none" strike="noStrike" cap="none">
                <a:solidFill>
                  <a:srgbClr val="000000"/>
                </a:solidFill>
                <a:latin typeface="Times New Roman"/>
                <a:ea typeface="Times New Roman"/>
                <a:cs typeface="Times New Roman"/>
                <a:sym typeface="Times New Roman"/>
              </a:rPr>
              <a:t>Component 2: Practical: Individual Presentation on Cross-Cultural Negotiations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1400" b="1" i="0" u="none" strike="noStrike" cap="none">
                <a:solidFill>
                  <a:srgbClr val="000000"/>
                </a:solidFill>
                <a:latin typeface="Times New Roman"/>
                <a:ea typeface="Times New Roman"/>
                <a:cs typeface="Times New Roman"/>
                <a:sym typeface="Times New Roman"/>
              </a:rPr>
              <a:t>Module code: LCBB6001</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1400" b="1" i="0" u="none" strike="noStrike" cap="none">
                <a:solidFill>
                  <a:srgbClr val="000000"/>
                </a:solidFill>
                <a:latin typeface="Times New Roman"/>
                <a:ea typeface="Times New Roman"/>
                <a:cs typeface="Times New Roman"/>
                <a:sym typeface="Times New Roman"/>
              </a:rPr>
              <a:t>Module Lead: Dr Rexon Nting</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1400" b="1" i="0" u="none" strike="noStrike" cap="none">
                <a:solidFill>
                  <a:srgbClr val="000000"/>
                </a:solidFill>
                <a:latin typeface="Times New Roman"/>
                <a:ea typeface="Times New Roman"/>
                <a:cs typeface="Times New Roman"/>
                <a:sym typeface="Times New Roman"/>
              </a:rPr>
              <a:t>Lecturer:Mr. Afzal Munna</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1400" b="1" i="0" u="none" strike="noStrike" cap="none">
                <a:solidFill>
                  <a:srgbClr val="000000"/>
                </a:solidFill>
                <a:latin typeface="Times New Roman"/>
                <a:ea typeface="Times New Roman"/>
                <a:cs typeface="Times New Roman"/>
                <a:sym typeface="Times New Roman"/>
              </a:rPr>
              <a:t>Student name: Dumitru Ciprian Iancu</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b="1">
                <a:latin typeface="Times New Roman"/>
                <a:ea typeface="Times New Roman"/>
                <a:cs typeface="Times New Roman"/>
                <a:sym typeface="Times New Roman"/>
              </a:rPr>
              <a:t>Student</a:t>
            </a:r>
            <a:r>
              <a:rPr lang="en-US" sz="1400" b="1" i="0" u="none" strike="noStrike" cap="none">
                <a:solidFill>
                  <a:srgbClr val="000000"/>
                </a:solidFill>
                <a:latin typeface="Times New Roman"/>
                <a:ea typeface="Times New Roman"/>
                <a:cs typeface="Times New Roman"/>
                <a:sym typeface="Times New Roman"/>
              </a:rPr>
              <a:t> number: 2133738</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br>
              <a:rPr lang="en-US" sz="1400" b="0" i="0" u="none" strike="noStrike" cap="none">
                <a:solidFill>
                  <a:srgbClr val="000000"/>
                </a:solidFill>
                <a:latin typeface="Times New Roman"/>
                <a:ea typeface="Times New Roman"/>
                <a:cs typeface="Times New Roman"/>
                <a:sym typeface="Times New Roman"/>
              </a:rPr>
            </a:br>
            <a:endParaRPr sz="1400" b="0" i="0" u="none" strike="noStrike" cap="none">
              <a:solidFill>
                <a:srgbClr val="000000"/>
              </a:solidFill>
              <a:latin typeface="Times New Roman"/>
              <a:ea typeface="Times New Roman"/>
              <a:cs typeface="Times New Roman"/>
              <a:sym typeface="Times New Roman"/>
            </a:endParaRPr>
          </a:p>
        </p:txBody>
      </p:sp>
      <p:pic>
        <p:nvPicPr>
          <p:cNvPr id="278" name="Google Shape;278;p1"/>
          <p:cNvPicPr preferRelativeResize="0"/>
          <p:nvPr/>
        </p:nvPicPr>
        <p:blipFill rotWithShape="1">
          <a:blip r:embed="rId3">
            <a:alphaModFix/>
          </a:blip>
          <a:srcRect/>
          <a:stretch/>
        </p:blipFill>
        <p:spPr>
          <a:xfrm>
            <a:off x="2962354" y="383991"/>
            <a:ext cx="2838450" cy="10382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2"/>
          <p:cNvSpPr txBox="1">
            <a:spLocks noGrp="1"/>
          </p:cNvSpPr>
          <p:nvPr>
            <p:ph type="ctrTitle"/>
          </p:nvPr>
        </p:nvSpPr>
        <p:spPr>
          <a:xfrm>
            <a:off x="1290150" y="327940"/>
            <a:ext cx="4255500" cy="350400"/>
          </a:xfrm>
          <a:prstGeom prst="rect">
            <a:avLst/>
          </a:prstGeom>
          <a:noFill/>
          <a:ln>
            <a:noFill/>
          </a:ln>
        </p:spPr>
        <p:txBody>
          <a:bodyPr spcFirstLastPara="1" wrap="square" lIns="91425" tIns="91425" rIns="91425" bIns="91425" anchor="ctr" anchorCtr="0">
            <a:normAutofit fontScale="90000"/>
          </a:bodyPr>
          <a:lstStyle/>
          <a:p>
            <a:pPr marL="0" lvl="0" indent="0" algn="l" rtl="0">
              <a:lnSpc>
                <a:spcPct val="100000"/>
              </a:lnSpc>
              <a:spcBef>
                <a:spcPts val="0"/>
              </a:spcBef>
              <a:spcAft>
                <a:spcPts val="0"/>
              </a:spcAft>
              <a:buSzPct val="111111"/>
              <a:buNone/>
            </a:pPr>
            <a:r>
              <a:rPr lang="en-US">
                <a:latin typeface="Times New Roman"/>
                <a:ea typeface="Times New Roman"/>
                <a:cs typeface="Times New Roman"/>
                <a:sym typeface="Times New Roman"/>
              </a:rPr>
              <a:t>Table of Contents</a:t>
            </a:r>
            <a:endParaRPr>
              <a:latin typeface="Times New Roman"/>
              <a:ea typeface="Times New Roman"/>
              <a:cs typeface="Times New Roman"/>
              <a:sym typeface="Times New Roman"/>
            </a:endParaRPr>
          </a:p>
        </p:txBody>
      </p:sp>
      <p:sp>
        <p:nvSpPr>
          <p:cNvPr id="284" name="Google Shape;284;p2"/>
          <p:cNvSpPr txBox="1">
            <a:spLocks noGrp="1"/>
          </p:cNvSpPr>
          <p:nvPr>
            <p:ph type="subTitle" idx="1"/>
          </p:nvPr>
        </p:nvSpPr>
        <p:spPr>
          <a:xfrm>
            <a:off x="716400" y="1035325"/>
            <a:ext cx="6710400" cy="32088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SzPts val="1600"/>
              <a:buNone/>
            </a:pPr>
            <a:r>
              <a:rPr lang="en-US" sz="1400" b="1">
                <a:solidFill>
                  <a:srgbClr val="000000"/>
                </a:solidFill>
                <a:latin typeface="Times New Roman"/>
                <a:ea typeface="Times New Roman"/>
                <a:cs typeface="Times New Roman"/>
                <a:sym typeface="Times New Roman"/>
              </a:rPr>
              <a:t>Introduction and Outline of the presentation	</a:t>
            </a:r>
            <a:endParaRPr/>
          </a:p>
          <a:p>
            <a:pPr marL="457200" lvl="0" indent="-311150" algn="just" rtl="0">
              <a:lnSpc>
                <a:spcPct val="150000"/>
              </a:lnSpc>
              <a:spcBef>
                <a:spcPts val="0"/>
              </a:spcBef>
              <a:spcAft>
                <a:spcPts val="0"/>
              </a:spcAft>
              <a:buSzPts val="1600"/>
              <a:buNone/>
            </a:pPr>
            <a:r>
              <a:rPr lang="en-US" sz="1400" b="1">
                <a:solidFill>
                  <a:srgbClr val="000000"/>
                </a:solidFill>
                <a:latin typeface="Times New Roman"/>
                <a:ea typeface="Times New Roman"/>
                <a:cs typeface="Times New Roman"/>
                <a:sym typeface="Times New Roman"/>
              </a:rPr>
              <a:t>Overview of Culture	</a:t>
            </a:r>
            <a:endParaRPr/>
          </a:p>
          <a:p>
            <a:pPr marL="457200" lvl="0" indent="-311150" algn="just" rtl="0">
              <a:lnSpc>
                <a:spcPct val="150000"/>
              </a:lnSpc>
              <a:spcBef>
                <a:spcPts val="0"/>
              </a:spcBef>
              <a:spcAft>
                <a:spcPts val="0"/>
              </a:spcAft>
              <a:buSzPts val="1600"/>
              <a:buNone/>
            </a:pPr>
            <a:r>
              <a:rPr lang="en-US" sz="1400" b="1">
                <a:solidFill>
                  <a:srgbClr val="000000"/>
                </a:solidFill>
                <a:latin typeface="Times New Roman"/>
                <a:ea typeface="Times New Roman"/>
                <a:cs typeface="Times New Roman"/>
                <a:sym typeface="Times New Roman"/>
              </a:rPr>
              <a:t>Various elements of culture	</a:t>
            </a:r>
            <a:endParaRPr/>
          </a:p>
          <a:p>
            <a:pPr marL="457200" lvl="0" indent="-311150" algn="just" rtl="0">
              <a:lnSpc>
                <a:spcPct val="150000"/>
              </a:lnSpc>
              <a:spcBef>
                <a:spcPts val="0"/>
              </a:spcBef>
              <a:spcAft>
                <a:spcPts val="0"/>
              </a:spcAft>
              <a:buSzPts val="1600"/>
              <a:buNone/>
            </a:pPr>
            <a:r>
              <a:rPr lang="en-US" sz="1400" b="1">
                <a:solidFill>
                  <a:srgbClr val="000000"/>
                </a:solidFill>
                <a:latin typeface="Times New Roman"/>
                <a:ea typeface="Times New Roman"/>
                <a:cs typeface="Times New Roman"/>
                <a:sym typeface="Times New Roman"/>
              </a:rPr>
              <a:t>Theoretical underpinning about the impact of culture	</a:t>
            </a:r>
            <a:endParaRPr/>
          </a:p>
          <a:p>
            <a:pPr marL="457200" lvl="0" indent="-311150" algn="just" rtl="0">
              <a:lnSpc>
                <a:spcPct val="150000"/>
              </a:lnSpc>
              <a:spcBef>
                <a:spcPts val="0"/>
              </a:spcBef>
              <a:spcAft>
                <a:spcPts val="0"/>
              </a:spcAft>
              <a:buSzPts val="1600"/>
              <a:buNone/>
            </a:pPr>
            <a:r>
              <a:rPr lang="en-US" sz="1400" b="1">
                <a:solidFill>
                  <a:srgbClr val="000000"/>
                </a:solidFill>
                <a:latin typeface="Times New Roman"/>
                <a:ea typeface="Times New Roman"/>
                <a:cs typeface="Times New Roman"/>
                <a:sym typeface="Times New Roman"/>
              </a:rPr>
              <a:t>Cultural elements based on the Chinese to overcome		</a:t>
            </a:r>
            <a:endParaRPr/>
          </a:p>
          <a:p>
            <a:pPr marL="457200" lvl="0" indent="-311150" algn="just" rtl="0">
              <a:lnSpc>
                <a:spcPct val="150000"/>
              </a:lnSpc>
              <a:spcBef>
                <a:spcPts val="0"/>
              </a:spcBef>
              <a:spcAft>
                <a:spcPts val="0"/>
              </a:spcAft>
              <a:buSzPts val="1600"/>
              <a:buNone/>
            </a:pPr>
            <a:r>
              <a:rPr lang="en-US" sz="1400" b="1">
                <a:solidFill>
                  <a:srgbClr val="000000"/>
                </a:solidFill>
                <a:latin typeface="Times New Roman"/>
                <a:ea typeface="Times New Roman"/>
                <a:cs typeface="Times New Roman"/>
                <a:sym typeface="Times New Roman"/>
              </a:rPr>
              <a:t>Negotiation Strategies for a Successful Deal	</a:t>
            </a:r>
            <a:endParaRPr/>
          </a:p>
          <a:p>
            <a:pPr marL="457200" lvl="0" indent="-311150" algn="just" rtl="0">
              <a:lnSpc>
                <a:spcPct val="150000"/>
              </a:lnSpc>
              <a:spcBef>
                <a:spcPts val="0"/>
              </a:spcBef>
              <a:spcAft>
                <a:spcPts val="0"/>
              </a:spcAft>
              <a:buSzPts val="1600"/>
              <a:buNone/>
            </a:pPr>
            <a:r>
              <a:rPr lang="en-US" sz="1400" b="1">
                <a:solidFill>
                  <a:srgbClr val="000000"/>
                </a:solidFill>
                <a:latin typeface="Times New Roman"/>
                <a:ea typeface="Times New Roman"/>
                <a:cs typeface="Times New Roman"/>
                <a:sym typeface="Times New Roman"/>
              </a:rPr>
              <a:t>Conclusion	</a:t>
            </a:r>
            <a:endParaRPr/>
          </a:p>
          <a:p>
            <a:pPr marL="457200" lvl="0" indent="-311150" algn="just" rtl="0">
              <a:lnSpc>
                <a:spcPct val="150000"/>
              </a:lnSpc>
              <a:spcBef>
                <a:spcPts val="0"/>
              </a:spcBef>
              <a:spcAft>
                <a:spcPts val="0"/>
              </a:spcAft>
              <a:buSzPts val="1600"/>
              <a:buNone/>
            </a:pPr>
            <a:r>
              <a:rPr lang="en-US" sz="1400" b="1">
                <a:solidFill>
                  <a:srgbClr val="000000"/>
                </a:solidFill>
                <a:latin typeface="Times New Roman"/>
                <a:ea typeface="Times New Roman"/>
                <a:cs typeface="Times New Roman"/>
                <a:sym typeface="Times New Roman"/>
              </a:rPr>
              <a:t>References	</a:t>
            </a:r>
            <a:endParaRPr/>
          </a:p>
          <a:p>
            <a:pPr marL="457200" lvl="0" indent="-311150" algn="just" rtl="0">
              <a:lnSpc>
                <a:spcPct val="150000"/>
              </a:lnSpc>
              <a:spcBef>
                <a:spcPts val="0"/>
              </a:spcBef>
              <a:spcAft>
                <a:spcPts val="0"/>
              </a:spcAft>
              <a:buSzPts val="1600"/>
              <a:buNone/>
            </a:pPr>
            <a:r>
              <a:rPr lang="en-US" sz="1400" b="1">
                <a:solidFill>
                  <a:srgbClr val="000000"/>
                </a:solidFill>
                <a:latin typeface="Times New Roman"/>
                <a:ea typeface="Times New Roman"/>
                <a:cs typeface="Times New Roman"/>
                <a:sym typeface="Times New Roman"/>
              </a:rPr>
              <a:t>Thank you	</a:t>
            </a:r>
            <a:endParaRPr sz="1540" b="1">
              <a:solidFill>
                <a:srgbClr val="000000"/>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FE2F3"/>
        </a:solidFill>
        <a:effectLst/>
      </p:bgPr>
    </p:bg>
    <p:spTree>
      <p:nvGrpSpPr>
        <p:cNvPr id="1" name="Shape 288"/>
        <p:cNvGrpSpPr/>
        <p:nvPr/>
      </p:nvGrpSpPr>
      <p:grpSpPr>
        <a:xfrm>
          <a:off x="0" y="0"/>
          <a:ext cx="0" cy="0"/>
          <a:chOff x="0" y="0"/>
          <a:chExt cx="0" cy="0"/>
        </a:xfrm>
      </p:grpSpPr>
      <p:sp>
        <p:nvSpPr>
          <p:cNvPr id="289" name="Google Shape;289;p3"/>
          <p:cNvSpPr txBox="1">
            <a:spLocks noGrp="1"/>
          </p:cNvSpPr>
          <p:nvPr>
            <p:ph type="title"/>
          </p:nvPr>
        </p:nvSpPr>
        <p:spPr>
          <a:xfrm>
            <a:off x="1258458" y="0"/>
            <a:ext cx="7030500" cy="1435399"/>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None/>
            </a:pPr>
            <a:r>
              <a:rPr lang="en-US" sz="1700">
                <a:latin typeface="Times New Roman"/>
                <a:ea typeface="Times New Roman"/>
                <a:cs typeface="Times New Roman"/>
                <a:sym typeface="Times New Roman"/>
              </a:rPr>
              <a:t>Introduction and Outline of the presentation </a:t>
            </a:r>
            <a:endParaRPr sz="3300"/>
          </a:p>
        </p:txBody>
      </p:sp>
      <p:sp>
        <p:nvSpPr>
          <p:cNvPr id="290" name="Google Shape;290;p3"/>
          <p:cNvSpPr txBox="1">
            <a:spLocks noGrp="1"/>
          </p:cNvSpPr>
          <p:nvPr>
            <p:ph type="body" idx="1"/>
          </p:nvPr>
        </p:nvSpPr>
        <p:spPr>
          <a:xfrm>
            <a:off x="238046" y="264496"/>
            <a:ext cx="8550775" cy="4477447"/>
          </a:xfrm>
          <a:prstGeom prst="rect">
            <a:avLst/>
          </a:prstGeom>
          <a:noFill/>
          <a:ln>
            <a:noFill/>
          </a:ln>
        </p:spPr>
        <p:txBody>
          <a:bodyPr spcFirstLastPara="1" wrap="square" lIns="91425" tIns="91425" rIns="91425" bIns="91425" anchor="t" anchorCtr="0">
            <a:normAutofit/>
          </a:bodyPr>
          <a:lstStyle/>
          <a:p>
            <a:pPr marL="457200" lvl="0" indent="-323850" algn="just" rtl="0">
              <a:lnSpc>
                <a:spcPct val="150000"/>
              </a:lnSpc>
              <a:spcBef>
                <a:spcPts val="1200"/>
              </a:spcBef>
              <a:spcAft>
                <a:spcPts val="0"/>
              </a:spcAft>
              <a:buClr>
                <a:srgbClr val="000000"/>
              </a:buClr>
              <a:buSzPts val="1500"/>
              <a:buFont typeface="Times New Roman"/>
              <a:buChar char="●"/>
            </a:pPr>
            <a:r>
              <a:rPr lang="en-US" sz="1100">
                <a:solidFill>
                  <a:srgbClr val="000000"/>
                </a:solidFill>
                <a:latin typeface="Times New Roman"/>
                <a:ea typeface="Times New Roman"/>
                <a:cs typeface="Times New Roman"/>
                <a:sym typeface="Times New Roman"/>
              </a:rPr>
              <a:t>International business actively engages in commercial business activities which exceed national frontiers. </a:t>
            </a:r>
            <a:endParaRPr/>
          </a:p>
          <a:p>
            <a:pPr marL="457200" lvl="0" indent="-323850" algn="just" rtl="0">
              <a:lnSpc>
                <a:spcPct val="150000"/>
              </a:lnSpc>
              <a:spcBef>
                <a:spcPts val="1200"/>
              </a:spcBef>
              <a:spcAft>
                <a:spcPts val="0"/>
              </a:spcAft>
              <a:buClr>
                <a:srgbClr val="000000"/>
              </a:buClr>
              <a:buSzPts val="1500"/>
              <a:buFont typeface="Times New Roman"/>
              <a:buChar char="●"/>
            </a:pPr>
            <a:r>
              <a:rPr lang="en-US" sz="1100">
                <a:solidFill>
                  <a:srgbClr val="000000"/>
                </a:solidFill>
                <a:latin typeface="Times New Roman"/>
                <a:ea typeface="Times New Roman"/>
                <a:cs typeface="Times New Roman"/>
                <a:sym typeface="Times New Roman"/>
              </a:rPr>
              <a:t>According to “The National Bureau of Statistics”, Chinese industrial production increased 6.2% in December 2024, with a 5.4% increase for November 2024 (CEIC, 2025). </a:t>
            </a:r>
            <a:endParaRPr/>
          </a:p>
          <a:p>
            <a:pPr marL="457200" lvl="0" indent="-323850" algn="just" rtl="0">
              <a:lnSpc>
                <a:spcPct val="150000"/>
              </a:lnSpc>
              <a:spcBef>
                <a:spcPts val="1200"/>
              </a:spcBef>
              <a:spcAft>
                <a:spcPts val="0"/>
              </a:spcAft>
              <a:buClr>
                <a:srgbClr val="000000"/>
              </a:buClr>
              <a:buSzPts val="1500"/>
              <a:buFont typeface="Times New Roman"/>
              <a:buChar char="●"/>
            </a:pPr>
            <a:r>
              <a:rPr lang="en-US" sz="1100">
                <a:solidFill>
                  <a:srgbClr val="000000"/>
                </a:solidFill>
                <a:latin typeface="Times New Roman"/>
                <a:ea typeface="Times New Roman"/>
                <a:cs typeface="Times New Roman"/>
                <a:sym typeface="Times New Roman"/>
              </a:rPr>
              <a:t>This presentation aims to provide knowledge about cross-cultural negotiations with an evaluation of the driving cultural elements for mutual collaboration between a UK-based firm with a Chinese firm. </a:t>
            </a:r>
            <a:endParaRPr/>
          </a:p>
          <a:p>
            <a:pPr marL="457200" lvl="0" indent="-323850" algn="just" rtl="0">
              <a:lnSpc>
                <a:spcPct val="150000"/>
              </a:lnSpc>
              <a:spcBef>
                <a:spcPts val="1200"/>
              </a:spcBef>
              <a:spcAft>
                <a:spcPts val="0"/>
              </a:spcAft>
              <a:buClr>
                <a:srgbClr val="000000"/>
              </a:buClr>
              <a:buSzPts val="1500"/>
              <a:buFont typeface="Times New Roman"/>
              <a:buChar char="●"/>
            </a:pPr>
            <a:r>
              <a:rPr lang="en-US" sz="1100">
                <a:solidFill>
                  <a:srgbClr val="000000"/>
                </a:solidFill>
                <a:latin typeface="Times New Roman"/>
                <a:ea typeface="Times New Roman"/>
                <a:cs typeface="Times New Roman"/>
                <a:sym typeface="Times New Roman"/>
              </a:rPr>
              <a:t>Specific theories and different types of Chinese business cultural elements will be represented throughout this presentation. </a:t>
            </a:r>
            <a:endParaRPr/>
          </a:p>
        </p:txBody>
      </p:sp>
      <p:sp>
        <p:nvSpPr>
          <p:cNvPr id="291" name="Google Shape;291;p3"/>
          <p:cNvSpPr/>
          <p:nvPr/>
        </p:nvSpPr>
        <p:spPr>
          <a:xfrm>
            <a:off x="3478488" y="4414382"/>
            <a:ext cx="3174900" cy="3048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1200"/>
              </a:spcAft>
              <a:buNone/>
            </a:pPr>
            <a:r>
              <a:rPr lang="en-US" sz="1200" b="0" i="0" u="none" strike="noStrike" cap="none">
                <a:solidFill>
                  <a:srgbClr val="000000"/>
                </a:solidFill>
                <a:latin typeface="Times New Roman"/>
                <a:ea typeface="Times New Roman"/>
                <a:cs typeface="Times New Roman"/>
                <a:sym typeface="Times New Roman"/>
              </a:rPr>
              <a:t>(Source: CEIC, 2025)</a:t>
            </a:r>
            <a:endParaRPr sz="1400" b="0" i="0" u="none" strike="noStrike" cap="none">
              <a:solidFill>
                <a:srgbClr val="000000"/>
              </a:solidFill>
              <a:latin typeface="Nunito"/>
              <a:ea typeface="Nunito"/>
              <a:cs typeface="Nunito"/>
              <a:sym typeface="Nunito"/>
            </a:endParaRPr>
          </a:p>
        </p:txBody>
      </p:sp>
      <p:pic>
        <p:nvPicPr>
          <p:cNvPr id="292" name="Google Shape;292;p3" descr="https://lh7-rt.googleusercontent.com/docsz/AD_4nXccNSopQ3oo2t3ueazkh__Ao46aaa91V47M868tC44ppsuUinPWdrukJi0OlpMXWSSxQH6n-PPeEh0knV3H91yPpDGmRjnuCjFVHXPZUmQcKIb_vEE0NSh3rhD46x5Mbc-028ePBw?key=Tcd4tA6YGdYnqsWZx7zVYQ"/>
          <p:cNvPicPr preferRelativeResize="0"/>
          <p:nvPr/>
        </p:nvPicPr>
        <p:blipFill rotWithShape="1">
          <a:blip r:embed="rId3">
            <a:alphaModFix/>
          </a:blip>
          <a:srcRect/>
          <a:stretch/>
        </p:blipFill>
        <p:spPr>
          <a:xfrm>
            <a:off x="2542939" y="2547953"/>
            <a:ext cx="4307505" cy="179598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AD1DC"/>
        </a:solidFill>
        <a:effectLst/>
      </p:bgPr>
    </p:bg>
    <p:spTree>
      <p:nvGrpSpPr>
        <p:cNvPr id="1" name="Shape 296"/>
        <p:cNvGrpSpPr/>
        <p:nvPr/>
      </p:nvGrpSpPr>
      <p:grpSpPr>
        <a:xfrm>
          <a:off x="0" y="0"/>
          <a:ext cx="0" cy="0"/>
          <a:chOff x="0" y="0"/>
          <a:chExt cx="0" cy="0"/>
        </a:xfrm>
      </p:grpSpPr>
      <p:sp>
        <p:nvSpPr>
          <p:cNvPr id="297" name="Google Shape;297;p4"/>
          <p:cNvSpPr txBox="1">
            <a:spLocks noGrp="1"/>
          </p:cNvSpPr>
          <p:nvPr>
            <p:ph type="title"/>
          </p:nvPr>
        </p:nvSpPr>
        <p:spPr>
          <a:xfrm>
            <a:off x="1126210" y="43134"/>
            <a:ext cx="7030500" cy="519865"/>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1200"/>
              </a:spcAft>
              <a:buSzPct val="172839"/>
              <a:buNone/>
            </a:pPr>
            <a:r>
              <a:rPr lang="en-US" sz="1800">
                <a:solidFill>
                  <a:srgbClr val="000000"/>
                </a:solidFill>
                <a:latin typeface="Times New Roman"/>
                <a:ea typeface="Times New Roman"/>
                <a:cs typeface="Times New Roman"/>
                <a:sym typeface="Times New Roman"/>
              </a:rPr>
              <a:t>Overview of Culture </a:t>
            </a:r>
            <a:endParaRPr sz="3400"/>
          </a:p>
        </p:txBody>
      </p:sp>
      <p:sp>
        <p:nvSpPr>
          <p:cNvPr id="298" name="Google Shape;298;p4"/>
          <p:cNvSpPr txBox="1">
            <a:spLocks noGrp="1"/>
          </p:cNvSpPr>
          <p:nvPr>
            <p:ph type="body" idx="1"/>
          </p:nvPr>
        </p:nvSpPr>
        <p:spPr>
          <a:xfrm>
            <a:off x="260376" y="754668"/>
            <a:ext cx="4749900" cy="3070500"/>
          </a:xfrm>
          <a:prstGeom prst="rect">
            <a:avLst/>
          </a:prstGeom>
          <a:noFill/>
          <a:ln>
            <a:noFill/>
          </a:ln>
        </p:spPr>
        <p:txBody>
          <a:bodyPr spcFirstLastPara="1" wrap="square" lIns="91425" tIns="91425" rIns="91425" bIns="91425" anchor="t" anchorCtr="0">
            <a:noAutofit/>
          </a:bodyPr>
          <a:lstStyle/>
          <a:p>
            <a:pPr marL="285750" lvl="0" indent="-285750" algn="just" rtl="0">
              <a:lnSpc>
                <a:spcPct val="150000"/>
              </a:lnSpc>
              <a:spcBef>
                <a:spcPts val="0"/>
              </a:spcBef>
              <a:spcAft>
                <a:spcPts val="0"/>
              </a:spcAft>
              <a:buSzPts val="1300"/>
              <a:buChar char="●"/>
            </a:pPr>
            <a:r>
              <a:rPr lang="en-US" sz="1600">
                <a:solidFill>
                  <a:srgbClr val="000000"/>
                </a:solidFill>
                <a:latin typeface="Times New Roman"/>
                <a:ea typeface="Times New Roman"/>
                <a:cs typeface="Times New Roman"/>
                <a:sym typeface="Times New Roman"/>
              </a:rPr>
              <a:t>In business, culture is represented as a major element, referring to shared attitudes, behaviours, beliefs and values to ensure organisational performance and sustainability (Akpa, Asikhia and Nneji, 2021). </a:t>
            </a:r>
            <a:endParaRPr/>
          </a:p>
          <a:p>
            <a:pPr marL="285750" lvl="0" indent="-285750" algn="just" rtl="0">
              <a:lnSpc>
                <a:spcPct val="150000"/>
              </a:lnSpc>
              <a:spcBef>
                <a:spcPts val="0"/>
              </a:spcBef>
              <a:spcAft>
                <a:spcPts val="0"/>
              </a:spcAft>
              <a:buSzPts val="1300"/>
              <a:buChar char="●"/>
            </a:pPr>
            <a:r>
              <a:rPr lang="en-US" sz="1600">
                <a:solidFill>
                  <a:srgbClr val="000000"/>
                </a:solidFill>
                <a:latin typeface="Times New Roman"/>
                <a:ea typeface="Times New Roman"/>
                <a:cs typeface="Times New Roman"/>
                <a:sym typeface="Times New Roman"/>
              </a:rPr>
              <a:t>UK business culture is characterised by politeness and professionalism, with greater emphasis on respect and punctuality. </a:t>
            </a:r>
            <a:endParaRPr/>
          </a:p>
        </p:txBody>
      </p:sp>
      <p:sp>
        <p:nvSpPr>
          <p:cNvPr id="299" name="Google Shape;299;p4"/>
          <p:cNvSpPr/>
          <p:nvPr/>
        </p:nvSpPr>
        <p:spPr>
          <a:xfrm>
            <a:off x="5656721" y="4103164"/>
            <a:ext cx="3492600" cy="6603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rgbClr val="000000"/>
              </a:buClr>
              <a:buSzPts val="1200"/>
              <a:buFont typeface="Arial"/>
              <a:buNone/>
            </a:pPr>
            <a:r>
              <a:rPr lang="en-US" sz="1200" b="0" i="0" u="none" strike="noStrike" cap="none">
                <a:solidFill>
                  <a:srgbClr val="000000"/>
                </a:solidFill>
                <a:latin typeface="Times New Roman"/>
                <a:ea typeface="Times New Roman"/>
                <a:cs typeface="Times New Roman"/>
                <a:sym typeface="Times New Roman"/>
              </a:rPr>
              <a:t>(Source: Self prepared)</a:t>
            </a:r>
            <a:endParaRPr sz="1400" b="0" i="0" u="none" strike="noStrike" cap="none">
              <a:solidFill>
                <a:srgbClr val="000000"/>
              </a:solidFill>
              <a:latin typeface="Nunito"/>
              <a:ea typeface="Nunito"/>
              <a:cs typeface="Nunito"/>
              <a:sym typeface="Nunito"/>
            </a:endParaRPr>
          </a:p>
          <a:p>
            <a:pPr marL="0" marR="0" lvl="0" indent="0" algn="ctr" rtl="0">
              <a:lnSpc>
                <a:spcPct val="100000"/>
              </a:lnSpc>
              <a:spcBef>
                <a:spcPts val="1200"/>
              </a:spcBef>
              <a:spcAft>
                <a:spcPts val="0"/>
              </a:spcAft>
              <a:buClr>
                <a:srgbClr val="000000"/>
              </a:buClr>
              <a:buSzPts val="1400"/>
              <a:buFont typeface="Arial"/>
              <a:buNone/>
            </a:pPr>
            <a:endParaRPr sz="1400" b="0" i="0" u="none" strike="noStrike" cap="none">
              <a:solidFill>
                <a:srgbClr val="000000"/>
              </a:solidFill>
              <a:latin typeface="Nunito"/>
              <a:ea typeface="Nunito"/>
              <a:cs typeface="Nunito"/>
              <a:sym typeface="Nunito"/>
            </a:endParaRPr>
          </a:p>
        </p:txBody>
      </p:sp>
      <p:grpSp>
        <p:nvGrpSpPr>
          <p:cNvPr id="300" name="Google Shape;300;p4"/>
          <p:cNvGrpSpPr/>
          <p:nvPr/>
        </p:nvGrpSpPr>
        <p:grpSpPr>
          <a:xfrm>
            <a:off x="5627463" y="1178894"/>
            <a:ext cx="2691835" cy="2985026"/>
            <a:chOff x="1372858" y="18892"/>
            <a:chExt cx="2691835" cy="2985026"/>
          </a:xfrm>
        </p:grpSpPr>
        <p:sp>
          <p:nvSpPr>
            <p:cNvPr id="301" name="Google Shape;301;p4"/>
            <p:cNvSpPr/>
            <p:nvPr/>
          </p:nvSpPr>
          <p:spPr>
            <a:xfrm>
              <a:off x="1627552" y="207118"/>
              <a:ext cx="2437141" cy="846387"/>
            </a:xfrm>
            <a:prstGeom prst="ellipse">
              <a:avLst/>
            </a:prstGeom>
            <a:solidFill>
              <a:srgbClr val="BAC4C8">
                <a:alpha val="4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4"/>
            <p:cNvSpPr/>
            <p:nvPr/>
          </p:nvSpPr>
          <p:spPr>
            <a:xfrm>
              <a:off x="2459180" y="2195316"/>
              <a:ext cx="472314" cy="302281"/>
            </a:xfrm>
            <a:prstGeom prst="downArrow">
              <a:avLst>
                <a:gd name="adj1" fmla="val 50000"/>
                <a:gd name="adj2" fmla="val 50000"/>
              </a:avLst>
            </a:prstGeom>
            <a:solidFill>
              <a:srgbClr val="A7B6BB"/>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4"/>
            <p:cNvSpPr/>
            <p:nvPr/>
          </p:nvSpPr>
          <p:spPr>
            <a:xfrm>
              <a:off x="1561783" y="2437141"/>
              <a:ext cx="2267108" cy="566777"/>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4"/>
            <p:cNvSpPr txBox="1"/>
            <p:nvPr/>
          </p:nvSpPr>
          <p:spPr>
            <a:xfrm>
              <a:off x="1561783" y="2437141"/>
              <a:ext cx="2267108" cy="566777"/>
            </a:xfrm>
            <a:prstGeom prst="rect">
              <a:avLst/>
            </a:prstGeom>
            <a:noFill/>
            <a:ln>
              <a:noFill/>
            </a:ln>
          </p:spPr>
          <p:txBody>
            <a:bodyPr spcFirstLastPara="1" wrap="square" lIns="142225" tIns="142225" rIns="142225" bIns="142225" anchor="ctr" anchorCtr="0">
              <a:noAutofit/>
            </a:bodyPr>
            <a:lstStyle/>
            <a:p>
              <a:pPr marL="0" marR="0" lvl="0" indent="0" algn="ctr" rtl="0">
                <a:lnSpc>
                  <a:spcPct val="90000"/>
                </a:lnSpc>
                <a:spcBef>
                  <a:spcPts val="0"/>
                </a:spcBef>
                <a:spcAft>
                  <a:spcPts val="0"/>
                </a:spcAft>
                <a:buClr>
                  <a:srgbClr val="000000"/>
                </a:buClr>
                <a:buSzPts val="2000"/>
                <a:buFont typeface="Arial"/>
                <a:buNone/>
              </a:pPr>
              <a:r>
                <a:rPr lang="en-US" sz="2000" b="0" i="0" u="none" strike="noStrike" cap="none">
                  <a:solidFill>
                    <a:srgbClr val="000000"/>
                  </a:solidFill>
                  <a:latin typeface="Arial"/>
                  <a:ea typeface="Arial"/>
                  <a:cs typeface="Arial"/>
                  <a:sym typeface="Arial"/>
                </a:rPr>
                <a:t>Culture </a:t>
              </a:r>
              <a:endParaRPr sz="2000" b="0" i="0" u="none" strike="noStrike" cap="none">
                <a:solidFill>
                  <a:srgbClr val="000000"/>
                </a:solidFill>
                <a:latin typeface="Arial"/>
                <a:ea typeface="Arial"/>
                <a:cs typeface="Arial"/>
                <a:sym typeface="Arial"/>
              </a:endParaRPr>
            </a:p>
          </p:txBody>
        </p:sp>
        <p:sp>
          <p:nvSpPr>
            <p:cNvPr id="305" name="Google Shape;305;p4"/>
            <p:cNvSpPr/>
            <p:nvPr/>
          </p:nvSpPr>
          <p:spPr>
            <a:xfrm>
              <a:off x="2359050" y="1034557"/>
              <a:ext cx="850165" cy="850165"/>
            </a:xfrm>
            <a:prstGeom prst="ellipse">
              <a:avLst/>
            </a:prstGeom>
            <a:solidFill>
              <a:srgbClr val="09627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4"/>
            <p:cNvSpPr txBox="1"/>
            <p:nvPr/>
          </p:nvSpPr>
          <p:spPr>
            <a:xfrm>
              <a:off x="2483554" y="1159061"/>
              <a:ext cx="601157" cy="601157"/>
            </a:xfrm>
            <a:prstGeom prst="rect">
              <a:avLst/>
            </a:prstGeom>
            <a:noFill/>
            <a:ln>
              <a:noFill/>
            </a:ln>
          </p:spPr>
          <p:txBody>
            <a:bodyPr spcFirstLastPara="1" wrap="square" lIns="12700" tIns="12700" rIns="12700" bIns="127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US" sz="1000" b="0" i="0" u="none" strike="noStrike" cap="none">
                  <a:solidFill>
                    <a:schemeClr val="lt1"/>
                  </a:solidFill>
                  <a:latin typeface="Arial"/>
                  <a:ea typeface="Arial"/>
                  <a:cs typeface="Arial"/>
                  <a:sym typeface="Arial"/>
                </a:rPr>
                <a:t>Values </a:t>
              </a:r>
              <a:endParaRPr sz="1000" b="0" i="0" u="none" strike="noStrike" cap="none">
                <a:solidFill>
                  <a:schemeClr val="lt1"/>
                </a:solidFill>
                <a:latin typeface="Arial"/>
                <a:ea typeface="Arial"/>
                <a:cs typeface="Arial"/>
                <a:sym typeface="Arial"/>
              </a:endParaRPr>
            </a:p>
          </p:txBody>
        </p:sp>
        <p:sp>
          <p:nvSpPr>
            <p:cNvPr id="307" name="Google Shape;307;p4"/>
            <p:cNvSpPr/>
            <p:nvPr/>
          </p:nvSpPr>
          <p:spPr>
            <a:xfrm>
              <a:off x="1692775" y="332509"/>
              <a:ext cx="1026498" cy="1001299"/>
            </a:xfrm>
            <a:prstGeom prst="ellipse">
              <a:avLst/>
            </a:prstGeom>
            <a:solidFill>
              <a:srgbClr val="09627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4"/>
            <p:cNvSpPr txBox="1"/>
            <p:nvPr/>
          </p:nvSpPr>
          <p:spPr>
            <a:xfrm>
              <a:off x="1843102" y="479146"/>
              <a:ext cx="725844" cy="708025"/>
            </a:xfrm>
            <a:prstGeom prst="rect">
              <a:avLst/>
            </a:prstGeom>
            <a:noFill/>
            <a:ln>
              <a:noFill/>
            </a:ln>
          </p:spPr>
          <p:txBody>
            <a:bodyPr spcFirstLastPara="1" wrap="square" lIns="12700" tIns="12700" rIns="12700" bIns="127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US" sz="1000" b="0" i="0" u="none" strike="noStrike" cap="none">
                  <a:solidFill>
                    <a:schemeClr val="lt1"/>
                  </a:solidFill>
                  <a:latin typeface="Arial"/>
                  <a:ea typeface="Arial"/>
                  <a:cs typeface="Arial"/>
                  <a:sym typeface="Arial"/>
                </a:rPr>
                <a:t>Behaviours and  beliefs</a:t>
              </a:r>
              <a:endParaRPr sz="1000" b="0" i="0" u="none" strike="noStrike" cap="none">
                <a:solidFill>
                  <a:schemeClr val="lt1"/>
                </a:solidFill>
                <a:latin typeface="Arial"/>
                <a:ea typeface="Arial"/>
                <a:cs typeface="Arial"/>
                <a:sym typeface="Arial"/>
              </a:endParaRPr>
            </a:p>
          </p:txBody>
        </p:sp>
        <p:sp>
          <p:nvSpPr>
            <p:cNvPr id="309" name="Google Shape;309;p4"/>
            <p:cNvSpPr/>
            <p:nvPr/>
          </p:nvSpPr>
          <p:spPr>
            <a:xfrm>
              <a:off x="2619767" y="202525"/>
              <a:ext cx="850165" cy="850165"/>
            </a:xfrm>
            <a:prstGeom prst="ellipse">
              <a:avLst/>
            </a:prstGeom>
            <a:solidFill>
              <a:srgbClr val="09627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4"/>
            <p:cNvSpPr txBox="1"/>
            <p:nvPr/>
          </p:nvSpPr>
          <p:spPr>
            <a:xfrm>
              <a:off x="2744271" y="327029"/>
              <a:ext cx="601157" cy="601157"/>
            </a:xfrm>
            <a:prstGeom prst="rect">
              <a:avLst/>
            </a:prstGeom>
            <a:noFill/>
            <a:ln>
              <a:noFill/>
            </a:ln>
          </p:spPr>
          <p:txBody>
            <a:bodyPr spcFirstLastPara="1" wrap="square" lIns="12700" tIns="12700" rIns="12700" bIns="127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US" sz="1000" b="0" i="0" u="none" strike="noStrike" cap="none">
                  <a:solidFill>
                    <a:schemeClr val="lt1"/>
                  </a:solidFill>
                  <a:latin typeface="Arial"/>
                  <a:ea typeface="Arial"/>
                  <a:cs typeface="Arial"/>
                  <a:sym typeface="Arial"/>
                </a:rPr>
                <a:t>Shared attitudes</a:t>
              </a:r>
              <a:endParaRPr sz="1000" b="0" i="0" u="none" strike="noStrike" cap="none">
                <a:solidFill>
                  <a:schemeClr val="lt1"/>
                </a:solidFill>
                <a:latin typeface="Arial"/>
                <a:ea typeface="Arial"/>
                <a:cs typeface="Arial"/>
                <a:sym typeface="Arial"/>
              </a:endParaRPr>
            </a:p>
          </p:txBody>
        </p:sp>
        <p:sp>
          <p:nvSpPr>
            <p:cNvPr id="311" name="Google Shape;311;p4"/>
            <p:cNvSpPr/>
            <p:nvPr/>
          </p:nvSpPr>
          <p:spPr>
            <a:xfrm>
              <a:off x="1372858" y="18892"/>
              <a:ext cx="2644959" cy="2115967"/>
            </a:xfrm>
            <a:custGeom>
              <a:avLst/>
              <a:gdLst/>
              <a:ahLst/>
              <a:cxnLst/>
              <a:rect l="l" t="t" r="r" b="b"/>
              <a:pathLst>
                <a:path w="120000" h="120000" extrusionOk="0">
                  <a:moveTo>
                    <a:pt x="584" y="34175"/>
                  </a:moveTo>
                  <a:lnTo>
                    <a:pt x="584" y="34175"/>
                  </a:lnTo>
                  <a:cubicBezTo>
                    <a:pt x="-2679" y="22567"/>
                    <a:pt x="7879" y="11072"/>
                    <a:pt x="27615" y="4745"/>
                  </a:cubicBezTo>
                  <a:cubicBezTo>
                    <a:pt x="47351" y="-1582"/>
                    <a:pt x="72649" y="-1582"/>
                    <a:pt x="92385" y="4745"/>
                  </a:cubicBezTo>
                  <a:cubicBezTo>
                    <a:pt x="112121" y="11072"/>
                    <a:pt x="122679" y="22567"/>
                    <a:pt x="119416" y="34175"/>
                  </a:cubicBezTo>
                  <a:lnTo>
                    <a:pt x="74854" y="113544"/>
                  </a:lnTo>
                  <a:cubicBezTo>
                    <a:pt x="73813" y="117246"/>
                    <a:pt x="67478" y="120000"/>
                    <a:pt x="60000" y="120000"/>
                  </a:cubicBezTo>
                  <a:cubicBezTo>
                    <a:pt x="52522" y="120000"/>
                    <a:pt x="46187" y="117246"/>
                    <a:pt x="45146" y="113544"/>
                  </a:cubicBezTo>
                  <a:close/>
                  <a:moveTo>
                    <a:pt x="4800" y="30000"/>
                  </a:moveTo>
                  <a:lnTo>
                    <a:pt x="4800" y="30000"/>
                  </a:lnTo>
                  <a:cubicBezTo>
                    <a:pt x="4800" y="43255"/>
                    <a:pt x="29514" y="54000"/>
                    <a:pt x="60000" y="54000"/>
                  </a:cubicBezTo>
                  <a:cubicBezTo>
                    <a:pt x="90486" y="54000"/>
                    <a:pt x="115200" y="43255"/>
                    <a:pt x="115200" y="30000"/>
                  </a:cubicBezTo>
                  <a:cubicBezTo>
                    <a:pt x="115200" y="16745"/>
                    <a:pt x="90486" y="6000"/>
                    <a:pt x="60000" y="6000"/>
                  </a:cubicBezTo>
                  <a:cubicBezTo>
                    <a:pt x="29514" y="6000"/>
                    <a:pt x="4800" y="16745"/>
                    <a:pt x="4800" y="30000"/>
                  </a:cubicBezTo>
                  <a:close/>
                </a:path>
              </a:pathLst>
            </a:custGeom>
            <a:solidFill>
              <a:schemeClr val="lt1">
                <a:alpha val="40000"/>
              </a:schemeClr>
            </a:solidFill>
            <a:ln w="9525" cap="flat" cmpd="sng">
              <a:solidFill>
                <a:srgbClr val="09627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CCCC"/>
        </a:solidFill>
        <a:effectLst/>
      </p:bgPr>
    </p:bg>
    <p:spTree>
      <p:nvGrpSpPr>
        <p:cNvPr id="1" name="Shape 315"/>
        <p:cNvGrpSpPr/>
        <p:nvPr/>
      </p:nvGrpSpPr>
      <p:grpSpPr>
        <a:xfrm>
          <a:off x="0" y="0"/>
          <a:ext cx="0" cy="0"/>
          <a:chOff x="0" y="0"/>
          <a:chExt cx="0" cy="0"/>
        </a:xfrm>
      </p:grpSpPr>
      <p:sp>
        <p:nvSpPr>
          <p:cNvPr id="316" name="Google Shape;316;p5"/>
          <p:cNvSpPr txBox="1">
            <a:spLocks noGrp="1"/>
          </p:cNvSpPr>
          <p:nvPr>
            <p:ph type="title"/>
          </p:nvPr>
        </p:nvSpPr>
        <p:spPr>
          <a:xfrm>
            <a:off x="1224451" y="69583"/>
            <a:ext cx="7030500" cy="587878"/>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1200"/>
              </a:spcAft>
              <a:buSzPct val="155555"/>
              <a:buNone/>
            </a:pPr>
            <a:r>
              <a:rPr lang="en-US" sz="2000">
                <a:solidFill>
                  <a:srgbClr val="000000"/>
                </a:solidFill>
                <a:latin typeface="Times New Roman"/>
                <a:ea typeface="Times New Roman"/>
                <a:cs typeface="Times New Roman"/>
                <a:sym typeface="Times New Roman"/>
              </a:rPr>
              <a:t>Various elements of culture </a:t>
            </a:r>
            <a:endParaRPr sz="3600"/>
          </a:p>
        </p:txBody>
      </p:sp>
      <p:sp>
        <p:nvSpPr>
          <p:cNvPr id="317" name="Google Shape;317;p5"/>
          <p:cNvSpPr txBox="1">
            <a:spLocks noGrp="1"/>
          </p:cNvSpPr>
          <p:nvPr>
            <p:ph type="body" idx="1"/>
          </p:nvPr>
        </p:nvSpPr>
        <p:spPr>
          <a:xfrm>
            <a:off x="314325" y="1219950"/>
            <a:ext cx="3902495" cy="3311700"/>
          </a:xfrm>
          <a:prstGeom prst="rect">
            <a:avLst/>
          </a:prstGeom>
          <a:noFill/>
          <a:ln>
            <a:noFill/>
          </a:ln>
        </p:spPr>
        <p:txBody>
          <a:bodyPr spcFirstLastPara="1" wrap="square" lIns="91425" tIns="91425" rIns="91425" bIns="91425" anchor="t" anchorCtr="0">
            <a:noAutofit/>
          </a:bodyPr>
          <a:lstStyle/>
          <a:p>
            <a:pPr marL="285750" lvl="0" indent="-285750" algn="just" rtl="0">
              <a:lnSpc>
                <a:spcPct val="130000"/>
              </a:lnSpc>
              <a:spcBef>
                <a:spcPts val="0"/>
              </a:spcBef>
              <a:spcAft>
                <a:spcPts val="0"/>
              </a:spcAft>
              <a:buSzPts val="1018"/>
              <a:buChar char="●"/>
            </a:pPr>
            <a:r>
              <a:rPr lang="en-US" sz="1310">
                <a:solidFill>
                  <a:srgbClr val="000000"/>
                </a:solidFill>
                <a:latin typeface="Times New Roman"/>
                <a:ea typeface="Times New Roman"/>
                <a:cs typeface="Times New Roman"/>
                <a:sym typeface="Times New Roman"/>
              </a:rPr>
              <a:t>Various elements of Culture: Languages, communication styles, social norms, beliefs and values wherein traditions, customs, social organisations and economic systems served as other essential elements of culture (Aliyevna, 2024). </a:t>
            </a:r>
            <a:endParaRPr/>
          </a:p>
          <a:p>
            <a:pPr marL="285750" lvl="0" indent="-285750" algn="just" rtl="0">
              <a:lnSpc>
                <a:spcPct val="130000"/>
              </a:lnSpc>
              <a:spcBef>
                <a:spcPts val="0"/>
              </a:spcBef>
              <a:spcAft>
                <a:spcPts val="0"/>
              </a:spcAft>
              <a:buSzPts val="1018"/>
              <a:buChar char="●"/>
            </a:pPr>
            <a:r>
              <a:rPr lang="en-US" sz="1310">
                <a:solidFill>
                  <a:srgbClr val="000000"/>
                </a:solidFill>
                <a:latin typeface="Times New Roman"/>
                <a:ea typeface="Times New Roman"/>
                <a:cs typeface="Times New Roman"/>
                <a:sym typeface="Times New Roman"/>
              </a:rPr>
              <a:t>A sense of cultural differences, including decision-making process, business etiquette, and communication styles are essential element.</a:t>
            </a:r>
            <a:endParaRPr/>
          </a:p>
        </p:txBody>
      </p:sp>
      <p:sp>
        <p:nvSpPr>
          <p:cNvPr id="318" name="Google Shape;318;p5"/>
          <p:cNvSpPr/>
          <p:nvPr/>
        </p:nvSpPr>
        <p:spPr>
          <a:xfrm>
            <a:off x="5864225" y="4064750"/>
            <a:ext cx="2984400" cy="3174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1200"/>
              </a:spcAft>
              <a:buClr>
                <a:srgbClr val="000000"/>
              </a:buClr>
              <a:buSzPts val="1200"/>
              <a:buFont typeface="Arial"/>
              <a:buNone/>
            </a:pPr>
            <a:r>
              <a:rPr lang="en-US" sz="1200" b="0" i="0" u="none" strike="noStrike" cap="none">
                <a:solidFill>
                  <a:srgbClr val="000000"/>
                </a:solidFill>
                <a:latin typeface="Times New Roman"/>
                <a:ea typeface="Times New Roman"/>
                <a:cs typeface="Times New Roman"/>
                <a:sym typeface="Times New Roman"/>
              </a:rPr>
              <a:t>(Source: Self prepared)</a:t>
            </a:r>
            <a:endParaRPr sz="1400" b="0" i="0" u="none" strike="noStrike" cap="none">
              <a:solidFill>
                <a:srgbClr val="000000"/>
              </a:solidFill>
              <a:latin typeface="Nunito"/>
              <a:ea typeface="Nunito"/>
              <a:cs typeface="Nunito"/>
              <a:sym typeface="Nunito"/>
            </a:endParaRPr>
          </a:p>
        </p:txBody>
      </p:sp>
      <p:grpSp>
        <p:nvGrpSpPr>
          <p:cNvPr id="319" name="Google Shape;319;p5"/>
          <p:cNvGrpSpPr/>
          <p:nvPr/>
        </p:nvGrpSpPr>
        <p:grpSpPr>
          <a:xfrm>
            <a:off x="5460517" y="831272"/>
            <a:ext cx="2928472" cy="3122572"/>
            <a:chOff x="834358" y="0"/>
            <a:chExt cx="2928472" cy="3122572"/>
          </a:xfrm>
        </p:grpSpPr>
        <p:sp>
          <p:nvSpPr>
            <p:cNvPr id="320" name="Google Shape;320;p5"/>
            <p:cNvSpPr/>
            <p:nvPr/>
          </p:nvSpPr>
          <p:spPr>
            <a:xfrm>
              <a:off x="1427646" y="1561286"/>
              <a:ext cx="389197" cy="1112416"/>
            </a:xfrm>
            <a:custGeom>
              <a:avLst/>
              <a:gdLst/>
              <a:ahLst/>
              <a:cxnLst/>
              <a:rect l="l" t="t" r="r" b="b"/>
              <a:pathLst>
                <a:path w="120000" h="120000" extrusionOk="0">
                  <a:moveTo>
                    <a:pt x="0" y="0"/>
                  </a:moveTo>
                  <a:lnTo>
                    <a:pt x="60000" y="0"/>
                  </a:lnTo>
                  <a:lnTo>
                    <a:pt x="60000" y="120000"/>
                  </a:lnTo>
                  <a:lnTo>
                    <a:pt x="120000" y="120000"/>
                  </a:lnTo>
                </a:path>
              </a:pathLst>
            </a:custGeom>
            <a:noFill/>
            <a:ln w="25400" cap="flat" cmpd="sng">
              <a:solidFill>
                <a:srgbClr val="D7E5A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5"/>
            <p:cNvSpPr txBox="1"/>
            <p:nvPr/>
          </p:nvSpPr>
          <p:spPr>
            <a:xfrm>
              <a:off x="1592781" y="2088031"/>
              <a:ext cx="58926" cy="58926"/>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rgbClr val="000000"/>
                </a:solidFill>
                <a:latin typeface="Arial"/>
                <a:ea typeface="Arial"/>
                <a:cs typeface="Arial"/>
                <a:sym typeface="Arial"/>
              </a:endParaRPr>
            </a:p>
          </p:txBody>
        </p:sp>
        <p:sp>
          <p:nvSpPr>
            <p:cNvPr id="322" name="Google Shape;322;p5"/>
            <p:cNvSpPr/>
            <p:nvPr/>
          </p:nvSpPr>
          <p:spPr>
            <a:xfrm>
              <a:off x="1427646" y="1561286"/>
              <a:ext cx="389197" cy="370805"/>
            </a:xfrm>
            <a:custGeom>
              <a:avLst/>
              <a:gdLst/>
              <a:ahLst/>
              <a:cxnLst/>
              <a:rect l="l" t="t" r="r" b="b"/>
              <a:pathLst>
                <a:path w="120000" h="120000" extrusionOk="0">
                  <a:moveTo>
                    <a:pt x="0" y="0"/>
                  </a:moveTo>
                  <a:lnTo>
                    <a:pt x="60000" y="0"/>
                  </a:lnTo>
                  <a:lnTo>
                    <a:pt x="60000" y="120000"/>
                  </a:lnTo>
                  <a:lnTo>
                    <a:pt x="120000" y="120000"/>
                  </a:lnTo>
                </a:path>
              </a:pathLst>
            </a:custGeom>
            <a:noFill/>
            <a:ln w="25400" cap="flat" cmpd="sng">
              <a:solidFill>
                <a:srgbClr val="D7E5A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5"/>
            <p:cNvSpPr txBox="1"/>
            <p:nvPr/>
          </p:nvSpPr>
          <p:spPr>
            <a:xfrm>
              <a:off x="1608806" y="1733250"/>
              <a:ext cx="26878" cy="26878"/>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rgbClr val="000000"/>
                </a:solidFill>
                <a:latin typeface="Arial"/>
                <a:ea typeface="Arial"/>
                <a:cs typeface="Arial"/>
                <a:sym typeface="Arial"/>
              </a:endParaRPr>
            </a:p>
          </p:txBody>
        </p:sp>
        <p:sp>
          <p:nvSpPr>
            <p:cNvPr id="324" name="Google Shape;324;p5"/>
            <p:cNvSpPr/>
            <p:nvPr/>
          </p:nvSpPr>
          <p:spPr>
            <a:xfrm>
              <a:off x="1427646" y="1190480"/>
              <a:ext cx="389197" cy="370805"/>
            </a:xfrm>
            <a:custGeom>
              <a:avLst/>
              <a:gdLst/>
              <a:ahLst/>
              <a:cxnLst/>
              <a:rect l="l" t="t" r="r" b="b"/>
              <a:pathLst>
                <a:path w="120000" h="120000" extrusionOk="0">
                  <a:moveTo>
                    <a:pt x="0" y="120000"/>
                  </a:moveTo>
                  <a:lnTo>
                    <a:pt x="60000" y="120000"/>
                  </a:lnTo>
                  <a:lnTo>
                    <a:pt x="60000" y="0"/>
                  </a:lnTo>
                  <a:lnTo>
                    <a:pt x="120000" y="0"/>
                  </a:lnTo>
                </a:path>
              </a:pathLst>
            </a:custGeom>
            <a:noFill/>
            <a:ln w="25400" cap="flat" cmpd="sng">
              <a:solidFill>
                <a:srgbClr val="D7E5A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5"/>
            <p:cNvSpPr txBox="1"/>
            <p:nvPr/>
          </p:nvSpPr>
          <p:spPr>
            <a:xfrm>
              <a:off x="1608806" y="1362444"/>
              <a:ext cx="26878" cy="26878"/>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rgbClr val="000000"/>
                </a:solidFill>
                <a:latin typeface="Arial"/>
                <a:ea typeface="Arial"/>
                <a:cs typeface="Arial"/>
                <a:sym typeface="Arial"/>
              </a:endParaRPr>
            </a:p>
          </p:txBody>
        </p:sp>
        <p:sp>
          <p:nvSpPr>
            <p:cNvPr id="326" name="Google Shape;326;p5"/>
            <p:cNvSpPr/>
            <p:nvPr/>
          </p:nvSpPr>
          <p:spPr>
            <a:xfrm>
              <a:off x="1427646" y="448869"/>
              <a:ext cx="389197" cy="1112416"/>
            </a:xfrm>
            <a:custGeom>
              <a:avLst/>
              <a:gdLst/>
              <a:ahLst/>
              <a:cxnLst/>
              <a:rect l="l" t="t" r="r" b="b"/>
              <a:pathLst>
                <a:path w="120000" h="120000" extrusionOk="0">
                  <a:moveTo>
                    <a:pt x="0" y="120000"/>
                  </a:moveTo>
                  <a:lnTo>
                    <a:pt x="60000" y="120000"/>
                  </a:lnTo>
                  <a:lnTo>
                    <a:pt x="60000" y="0"/>
                  </a:lnTo>
                  <a:lnTo>
                    <a:pt x="120000" y="0"/>
                  </a:lnTo>
                </a:path>
              </a:pathLst>
            </a:custGeom>
            <a:noFill/>
            <a:ln w="25400" cap="flat" cmpd="sng">
              <a:solidFill>
                <a:srgbClr val="D7E5A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5"/>
            <p:cNvSpPr txBox="1"/>
            <p:nvPr/>
          </p:nvSpPr>
          <p:spPr>
            <a:xfrm>
              <a:off x="1592781" y="975614"/>
              <a:ext cx="58926" cy="58926"/>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rgbClr val="000000"/>
                </a:buClr>
                <a:buSzPts val="500"/>
                <a:buFont typeface="Arial"/>
                <a:buNone/>
              </a:pPr>
              <a:endParaRPr sz="500" b="0" i="0" u="none" strike="noStrike" cap="none">
                <a:solidFill>
                  <a:srgbClr val="000000"/>
                </a:solidFill>
                <a:latin typeface="Arial"/>
                <a:ea typeface="Arial"/>
                <a:cs typeface="Arial"/>
                <a:sym typeface="Arial"/>
              </a:endParaRPr>
            </a:p>
          </p:txBody>
        </p:sp>
        <p:sp>
          <p:nvSpPr>
            <p:cNvPr id="328" name="Google Shape;328;p5"/>
            <p:cNvSpPr/>
            <p:nvPr/>
          </p:nvSpPr>
          <p:spPr>
            <a:xfrm rot="-5400000">
              <a:off x="-430284" y="1264642"/>
              <a:ext cx="3122572" cy="593288"/>
            </a:xfrm>
            <a:prstGeom prst="rect">
              <a:avLst/>
            </a:prstGeom>
            <a:solidFill>
              <a:srgbClr val="FC5B58"/>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5"/>
            <p:cNvSpPr txBox="1"/>
            <p:nvPr/>
          </p:nvSpPr>
          <p:spPr>
            <a:xfrm rot="-5400000">
              <a:off x="-430284" y="1264642"/>
              <a:ext cx="3122572" cy="593288"/>
            </a:xfrm>
            <a:prstGeom prst="rect">
              <a:avLst/>
            </a:prstGeom>
            <a:noFill/>
            <a:ln>
              <a:noFill/>
            </a:ln>
          </p:spPr>
          <p:txBody>
            <a:bodyPr spcFirstLastPara="1" wrap="square" lIns="12700" tIns="12700" rIns="12700" bIns="12700" anchor="ctr" anchorCtr="0">
              <a:noAutofit/>
            </a:bodyPr>
            <a:lstStyle/>
            <a:p>
              <a:pPr marL="0" marR="0" lvl="0" indent="0" algn="ctr" rtl="0">
                <a:lnSpc>
                  <a:spcPct val="90000"/>
                </a:lnSpc>
                <a:spcBef>
                  <a:spcPts val="0"/>
                </a:spcBef>
                <a:spcAft>
                  <a:spcPts val="0"/>
                </a:spcAft>
                <a:buClr>
                  <a:srgbClr val="000000"/>
                </a:buClr>
                <a:buSzPts val="2000"/>
                <a:buFont typeface="Arial"/>
                <a:buNone/>
              </a:pPr>
              <a:r>
                <a:rPr lang="en-US" sz="2000" b="1" i="0" u="none" strike="noStrike" cap="none">
                  <a:solidFill>
                    <a:srgbClr val="313131"/>
                  </a:solidFill>
                  <a:latin typeface="Times New Roman"/>
                  <a:ea typeface="Times New Roman"/>
                  <a:cs typeface="Times New Roman"/>
                  <a:sym typeface="Times New Roman"/>
                </a:rPr>
                <a:t>Cultural elements </a:t>
              </a:r>
              <a:endParaRPr sz="2000" b="1" i="0" u="none" strike="noStrike" cap="none">
                <a:solidFill>
                  <a:srgbClr val="313131"/>
                </a:solidFill>
                <a:latin typeface="Times New Roman"/>
                <a:ea typeface="Times New Roman"/>
                <a:cs typeface="Times New Roman"/>
                <a:sym typeface="Times New Roman"/>
              </a:endParaRPr>
            </a:p>
          </p:txBody>
        </p:sp>
        <p:sp>
          <p:nvSpPr>
            <p:cNvPr id="330" name="Google Shape;330;p5"/>
            <p:cNvSpPr/>
            <p:nvPr/>
          </p:nvSpPr>
          <p:spPr>
            <a:xfrm>
              <a:off x="1816843" y="152225"/>
              <a:ext cx="1945987" cy="593288"/>
            </a:xfrm>
            <a:prstGeom prst="rect">
              <a:avLst/>
            </a:prstGeom>
            <a:solidFill>
              <a:srgbClr val="D7E5A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5"/>
            <p:cNvSpPr txBox="1"/>
            <p:nvPr/>
          </p:nvSpPr>
          <p:spPr>
            <a:xfrm>
              <a:off x="1816843" y="152225"/>
              <a:ext cx="1945987" cy="593288"/>
            </a:xfrm>
            <a:prstGeom prst="rect">
              <a:avLst/>
            </a:prstGeom>
            <a:noFill/>
            <a:ln>
              <a:noFill/>
            </a:ln>
          </p:spPr>
          <p:txBody>
            <a:bodyPr spcFirstLastPara="1" wrap="square" lIns="7600" tIns="7600" rIns="7600" bIns="7600" anchor="ctr" anchorCtr="0">
              <a:noAutofit/>
            </a:bodyPr>
            <a:lstStyle/>
            <a:p>
              <a:pPr marL="0" marR="0" lvl="0" indent="0" algn="ctr" rtl="0">
                <a:lnSpc>
                  <a:spcPct val="90000"/>
                </a:lnSpc>
                <a:spcBef>
                  <a:spcPts val="0"/>
                </a:spcBef>
                <a:spcAft>
                  <a:spcPts val="0"/>
                </a:spcAft>
                <a:buClr>
                  <a:srgbClr val="000000"/>
                </a:buClr>
                <a:buSzPts val="1200"/>
                <a:buFont typeface="Arial"/>
                <a:buNone/>
              </a:pPr>
              <a:r>
                <a:rPr lang="en-US" sz="1200" b="1" i="0" u="none" strike="noStrike" cap="none">
                  <a:solidFill>
                    <a:srgbClr val="313131"/>
                  </a:solidFill>
                  <a:latin typeface="Times New Roman"/>
                  <a:ea typeface="Times New Roman"/>
                  <a:cs typeface="Times New Roman"/>
                  <a:sym typeface="Times New Roman"/>
                </a:rPr>
                <a:t>Languages</a:t>
              </a:r>
              <a:endParaRPr sz="1200" b="1" i="0" u="none" strike="noStrike" cap="none">
                <a:solidFill>
                  <a:srgbClr val="313131"/>
                </a:solidFill>
                <a:latin typeface="Times New Roman"/>
                <a:ea typeface="Times New Roman"/>
                <a:cs typeface="Times New Roman"/>
                <a:sym typeface="Times New Roman"/>
              </a:endParaRPr>
            </a:p>
          </p:txBody>
        </p:sp>
        <p:sp>
          <p:nvSpPr>
            <p:cNvPr id="332" name="Google Shape;332;p5"/>
            <p:cNvSpPr/>
            <p:nvPr/>
          </p:nvSpPr>
          <p:spPr>
            <a:xfrm>
              <a:off x="1816843" y="893836"/>
              <a:ext cx="1945987" cy="593288"/>
            </a:xfrm>
            <a:prstGeom prst="rect">
              <a:avLst/>
            </a:prstGeom>
            <a:solidFill>
              <a:srgbClr val="D7E5A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5"/>
            <p:cNvSpPr txBox="1"/>
            <p:nvPr/>
          </p:nvSpPr>
          <p:spPr>
            <a:xfrm>
              <a:off x="1816843" y="893836"/>
              <a:ext cx="1945987" cy="593288"/>
            </a:xfrm>
            <a:prstGeom prst="rect">
              <a:avLst/>
            </a:prstGeom>
            <a:noFill/>
            <a:ln>
              <a:noFill/>
            </a:ln>
          </p:spPr>
          <p:txBody>
            <a:bodyPr spcFirstLastPara="1" wrap="square" lIns="7600" tIns="7600" rIns="7600" bIns="7600" anchor="ctr" anchorCtr="0">
              <a:noAutofit/>
            </a:bodyPr>
            <a:lstStyle/>
            <a:p>
              <a:pPr marL="0" marR="0" lvl="0" indent="0" algn="ctr" rtl="0">
                <a:lnSpc>
                  <a:spcPct val="90000"/>
                </a:lnSpc>
                <a:spcBef>
                  <a:spcPts val="0"/>
                </a:spcBef>
                <a:spcAft>
                  <a:spcPts val="0"/>
                </a:spcAft>
                <a:buClr>
                  <a:srgbClr val="000000"/>
                </a:buClr>
                <a:buSzPts val="1200"/>
                <a:buFont typeface="Arial"/>
                <a:buNone/>
              </a:pPr>
              <a:r>
                <a:rPr lang="en-US" sz="1200" b="1" i="0" u="none" strike="noStrike" cap="none">
                  <a:solidFill>
                    <a:srgbClr val="313131"/>
                  </a:solidFill>
                  <a:latin typeface="Times New Roman"/>
                  <a:ea typeface="Times New Roman"/>
                  <a:cs typeface="Times New Roman"/>
                  <a:sym typeface="Times New Roman"/>
                </a:rPr>
                <a:t>Communication styles</a:t>
              </a:r>
              <a:endParaRPr sz="1200" b="1" i="0" u="none" strike="noStrike" cap="none">
                <a:solidFill>
                  <a:srgbClr val="313131"/>
                </a:solidFill>
                <a:latin typeface="Times New Roman"/>
                <a:ea typeface="Times New Roman"/>
                <a:cs typeface="Times New Roman"/>
                <a:sym typeface="Times New Roman"/>
              </a:endParaRPr>
            </a:p>
          </p:txBody>
        </p:sp>
        <p:sp>
          <p:nvSpPr>
            <p:cNvPr id="334" name="Google Shape;334;p5"/>
            <p:cNvSpPr/>
            <p:nvPr/>
          </p:nvSpPr>
          <p:spPr>
            <a:xfrm>
              <a:off x="1816843" y="1635447"/>
              <a:ext cx="1945987" cy="593288"/>
            </a:xfrm>
            <a:prstGeom prst="rect">
              <a:avLst/>
            </a:prstGeom>
            <a:solidFill>
              <a:srgbClr val="D7E5A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5"/>
            <p:cNvSpPr txBox="1"/>
            <p:nvPr/>
          </p:nvSpPr>
          <p:spPr>
            <a:xfrm>
              <a:off x="1816843" y="1635447"/>
              <a:ext cx="1945987" cy="593288"/>
            </a:xfrm>
            <a:prstGeom prst="rect">
              <a:avLst/>
            </a:prstGeom>
            <a:noFill/>
            <a:ln>
              <a:noFill/>
            </a:ln>
          </p:spPr>
          <p:txBody>
            <a:bodyPr spcFirstLastPara="1" wrap="square" lIns="7600" tIns="7600" rIns="7600" bIns="7600" anchor="ctr" anchorCtr="0">
              <a:noAutofit/>
            </a:bodyPr>
            <a:lstStyle/>
            <a:p>
              <a:pPr marL="0" marR="0" lvl="0" indent="0" algn="ctr" rtl="0">
                <a:lnSpc>
                  <a:spcPct val="90000"/>
                </a:lnSpc>
                <a:spcBef>
                  <a:spcPts val="0"/>
                </a:spcBef>
                <a:spcAft>
                  <a:spcPts val="0"/>
                </a:spcAft>
                <a:buClr>
                  <a:srgbClr val="000000"/>
                </a:buClr>
                <a:buSzPts val="1200"/>
                <a:buFont typeface="Arial"/>
                <a:buNone/>
              </a:pPr>
              <a:r>
                <a:rPr lang="en-US" sz="1200" b="1" i="0" u="none" strike="noStrike" cap="none">
                  <a:solidFill>
                    <a:srgbClr val="313131"/>
                  </a:solidFill>
                  <a:latin typeface="Times New Roman"/>
                  <a:ea typeface="Times New Roman"/>
                  <a:cs typeface="Times New Roman"/>
                  <a:sym typeface="Times New Roman"/>
                </a:rPr>
                <a:t>Social norms, beliefs</a:t>
              </a:r>
              <a:endParaRPr sz="1200" b="1" i="0" u="none" strike="noStrike" cap="none">
                <a:solidFill>
                  <a:srgbClr val="313131"/>
                </a:solidFill>
                <a:latin typeface="Times New Roman"/>
                <a:ea typeface="Times New Roman"/>
                <a:cs typeface="Times New Roman"/>
                <a:sym typeface="Times New Roman"/>
              </a:endParaRPr>
            </a:p>
          </p:txBody>
        </p:sp>
        <p:sp>
          <p:nvSpPr>
            <p:cNvPr id="336" name="Google Shape;336;p5"/>
            <p:cNvSpPr/>
            <p:nvPr/>
          </p:nvSpPr>
          <p:spPr>
            <a:xfrm>
              <a:off x="1816843" y="2377058"/>
              <a:ext cx="1945987" cy="593288"/>
            </a:xfrm>
            <a:prstGeom prst="rect">
              <a:avLst/>
            </a:prstGeom>
            <a:solidFill>
              <a:srgbClr val="D7E5A3"/>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5"/>
            <p:cNvSpPr txBox="1"/>
            <p:nvPr/>
          </p:nvSpPr>
          <p:spPr>
            <a:xfrm>
              <a:off x="1816843" y="2377058"/>
              <a:ext cx="1945987" cy="593288"/>
            </a:xfrm>
            <a:prstGeom prst="rect">
              <a:avLst/>
            </a:prstGeom>
            <a:noFill/>
            <a:ln>
              <a:noFill/>
            </a:ln>
          </p:spPr>
          <p:txBody>
            <a:bodyPr spcFirstLastPara="1" wrap="square" lIns="7600" tIns="7600" rIns="7600" bIns="7600" anchor="ctr" anchorCtr="0">
              <a:noAutofit/>
            </a:bodyPr>
            <a:lstStyle/>
            <a:p>
              <a:pPr marL="0" marR="0" lvl="0" indent="0" algn="ctr" rtl="0">
                <a:lnSpc>
                  <a:spcPct val="90000"/>
                </a:lnSpc>
                <a:spcBef>
                  <a:spcPts val="0"/>
                </a:spcBef>
                <a:spcAft>
                  <a:spcPts val="0"/>
                </a:spcAft>
                <a:buClr>
                  <a:srgbClr val="000000"/>
                </a:buClr>
                <a:buSzPts val="1200"/>
                <a:buFont typeface="Arial"/>
                <a:buNone/>
              </a:pPr>
              <a:r>
                <a:rPr lang="en-US" sz="1200" b="1" i="0" u="none" strike="noStrike" cap="none">
                  <a:solidFill>
                    <a:srgbClr val="313131"/>
                  </a:solidFill>
                  <a:latin typeface="Times New Roman"/>
                  <a:ea typeface="Times New Roman"/>
                  <a:cs typeface="Times New Roman"/>
                  <a:sym typeface="Times New Roman"/>
                </a:rPr>
                <a:t>Traditions and customs</a:t>
              </a:r>
              <a:endParaRPr sz="1200" b="1" i="0" u="none" strike="noStrike" cap="none">
                <a:solidFill>
                  <a:srgbClr val="313131"/>
                </a:solidFill>
                <a:latin typeface="Times New Roman"/>
                <a:ea typeface="Times New Roman"/>
                <a:cs typeface="Times New Roman"/>
                <a:sym typeface="Times New Roman"/>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D966"/>
        </a:solidFill>
        <a:effectLst/>
      </p:bgPr>
    </p:bg>
    <p:spTree>
      <p:nvGrpSpPr>
        <p:cNvPr id="1" name="Shape 341"/>
        <p:cNvGrpSpPr/>
        <p:nvPr/>
      </p:nvGrpSpPr>
      <p:grpSpPr>
        <a:xfrm>
          <a:off x="0" y="0"/>
          <a:ext cx="0" cy="0"/>
          <a:chOff x="0" y="0"/>
          <a:chExt cx="0" cy="0"/>
        </a:xfrm>
      </p:grpSpPr>
      <p:sp>
        <p:nvSpPr>
          <p:cNvPr id="342" name="Google Shape;342;p6"/>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1200"/>
              </a:spcAft>
              <a:buSzPts val="2800"/>
              <a:buNone/>
            </a:pPr>
            <a:r>
              <a:rPr lang="en-US" sz="1900">
                <a:solidFill>
                  <a:srgbClr val="000000"/>
                </a:solidFill>
                <a:latin typeface="Times New Roman"/>
                <a:ea typeface="Times New Roman"/>
                <a:cs typeface="Times New Roman"/>
                <a:sym typeface="Times New Roman"/>
              </a:rPr>
              <a:t>Theoretical underpinning about the impact of culture</a:t>
            </a:r>
            <a:endParaRPr sz="3500"/>
          </a:p>
        </p:txBody>
      </p:sp>
      <p:sp>
        <p:nvSpPr>
          <p:cNvPr id="343" name="Google Shape;343;p6"/>
          <p:cNvSpPr txBox="1">
            <a:spLocks noGrp="1"/>
          </p:cNvSpPr>
          <p:nvPr>
            <p:ph type="body" idx="1"/>
          </p:nvPr>
        </p:nvSpPr>
        <p:spPr>
          <a:xfrm>
            <a:off x="4632456" y="1207250"/>
            <a:ext cx="4160141" cy="3721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605"/>
              <a:buNone/>
            </a:pPr>
            <a:r>
              <a:rPr lang="en-US" sz="1400" b="1" i="1">
                <a:solidFill>
                  <a:srgbClr val="000000"/>
                </a:solidFill>
                <a:latin typeface="Times New Roman"/>
                <a:ea typeface="Times New Roman"/>
                <a:cs typeface="Times New Roman"/>
                <a:sym typeface="Times New Roman"/>
              </a:rPr>
              <a:t>Hofstede’s Cultural Dimensions Theory</a:t>
            </a:r>
            <a:endParaRPr/>
          </a:p>
          <a:p>
            <a:pPr marL="285750" lvl="0" indent="-285750" algn="just" rtl="0">
              <a:lnSpc>
                <a:spcPct val="150000"/>
              </a:lnSpc>
              <a:spcBef>
                <a:spcPts val="0"/>
              </a:spcBef>
              <a:spcAft>
                <a:spcPts val="0"/>
              </a:spcAft>
              <a:buSzPts val="605"/>
              <a:buChar char="●"/>
            </a:pPr>
            <a:r>
              <a:rPr lang="en-US" sz="1400">
                <a:solidFill>
                  <a:srgbClr val="000000"/>
                </a:solidFill>
                <a:latin typeface="Times New Roman"/>
                <a:ea typeface="Times New Roman"/>
                <a:cs typeface="Times New Roman"/>
                <a:sym typeface="Times New Roman"/>
              </a:rPr>
              <a:t>Hofstede's Cultural Dimensions Theory highlight cross cultural business communication (Lin and Lou, 2024).</a:t>
            </a:r>
            <a:endParaRPr/>
          </a:p>
          <a:p>
            <a:pPr marL="285750" lvl="0" indent="-285750" algn="just" rtl="0">
              <a:lnSpc>
                <a:spcPct val="150000"/>
              </a:lnSpc>
              <a:spcBef>
                <a:spcPts val="0"/>
              </a:spcBef>
              <a:spcAft>
                <a:spcPts val="0"/>
              </a:spcAft>
              <a:buSzPts val="605"/>
              <a:buChar char="●"/>
            </a:pPr>
            <a:r>
              <a:rPr lang="en-US" sz="1400">
                <a:solidFill>
                  <a:srgbClr val="000000"/>
                </a:solidFill>
                <a:latin typeface="Times New Roman"/>
                <a:ea typeface="Times New Roman"/>
                <a:cs typeface="Times New Roman"/>
                <a:sym typeface="Times New Roman"/>
              </a:rPr>
              <a:t>In the Power Distance Index (PDI) rank, China scored 80 (The Culture Factor, 2022).  </a:t>
            </a:r>
            <a:endParaRPr/>
          </a:p>
          <a:p>
            <a:pPr marL="285750" lvl="0" indent="-285750" algn="just" rtl="0">
              <a:lnSpc>
                <a:spcPct val="150000"/>
              </a:lnSpc>
              <a:spcBef>
                <a:spcPts val="0"/>
              </a:spcBef>
              <a:spcAft>
                <a:spcPts val="0"/>
              </a:spcAft>
              <a:buSzPts val="605"/>
              <a:buChar char="●"/>
            </a:pPr>
            <a:r>
              <a:rPr lang="en-US" sz="1400">
                <a:solidFill>
                  <a:srgbClr val="000000"/>
                </a:solidFill>
                <a:latin typeface="Times New Roman"/>
                <a:ea typeface="Times New Roman"/>
                <a:cs typeface="Times New Roman"/>
                <a:sym typeface="Times New Roman"/>
              </a:rPr>
              <a:t>The UK scored only 35, remaining lower rank of PDI (The Culture Factor, 2022).  </a:t>
            </a:r>
            <a:endParaRPr/>
          </a:p>
          <a:p>
            <a:pPr marL="285750" lvl="0" indent="-285750" algn="just" rtl="0">
              <a:lnSpc>
                <a:spcPct val="150000"/>
              </a:lnSpc>
              <a:spcBef>
                <a:spcPts val="0"/>
              </a:spcBef>
              <a:spcAft>
                <a:spcPts val="0"/>
              </a:spcAft>
              <a:buSzPts val="605"/>
              <a:buChar char="●"/>
            </a:pPr>
            <a:r>
              <a:rPr lang="en-US" sz="1400">
                <a:solidFill>
                  <a:srgbClr val="000000"/>
                </a:solidFill>
                <a:latin typeface="Times New Roman"/>
                <a:ea typeface="Times New Roman"/>
                <a:cs typeface="Times New Roman"/>
                <a:sym typeface="Times New Roman"/>
              </a:rPr>
              <a:t>Superior and subordinate relations in Chinese firms are likely polarised, without a defense against power abuse by employers.</a:t>
            </a:r>
            <a:endParaRPr/>
          </a:p>
        </p:txBody>
      </p:sp>
      <p:sp>
        <p:nvSpPr>
          <p:cNvPr id="344" name="Google Shape;344;p6"/>
          <p:cNvSpPr/>
          <p:nvPr/>
        </p:nvSpPr>
        <p:spPr>
          <a:xfrm>
            <a:off x="1271826" y="4053956"/>
            <a:ext cx="2412224"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0" i="0" u="none" strike="noStrike" cap="none">
                <a:solidFill>
                  <a:srgbClr val="000000"/>
                </a:solidFill>
                <a:latin typeface="Times New Roman"/>
                <a:ea typeface="Times New Roman"/>
                <a:cs typeface="Times New Roman"/>
                <a:sym typeface="Times New Roman"/>
              </a:rPr>
              <a:t>(Source: Lin and Lou, 2024)</a:t>
            </a:r>
            <a:endParaRPr sz="1400" b="0" i="0" u="none" strike="noStrike" cap="none">
              <a:solidFill>
                <a:srgbClr val="000000"/>
              </a:solidFill>
              <a:latin typeface="Times New Roman"/>
              <a:ea typeface="Times New Roman"/>
              <a:cs typeface="Times New Roman"/>
              <a:sym typeface="Times New Roman"/>
            </a:endParaRPr>
          </a:p>
        </p:txBody>
      </p:sp>
      <p:pic>
        <p:nvPicPr>
          <p:cNvPr id="345" name="Google Shape;345;p6"/>
          <p:cNvPicPr preferRelativeResize="0"/>
          <p:nvPr/>
        </p:nvPicPr>
        <p:blipFill rotWithShape="1">
          <a:blip r:embed="rId3">
            <a:alphaModFix/>
          </a:blip>
          <a:srcRect/>
          <a:stretch/>
        </p:blipFill>
        <p:spPr>
          <a:xfrm>
            <a:off x="882640" y="1303193"/>
            <a:ext cx="2756068" cy="259823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B6D7A8"/>
        </a:solidFill>
        <a:effectLst/>
      </p:bgPr>
    </p:bg>
    <p:spTree>
      <p:nvGrpSpPr>
        <p:cNvPr id="1" name="Shape 349"/>
        <p:cNvGrpSpPr/>
        <p:nvPr/>
      </p:nvGrpSpPr>
      <p:grpSpPr>
        <a:xfrm>
          <a:off x="0" y="0"/>
          <a:ext cx="0" cy="0"/>
          <a:chOff x="0" y="0"/>
          <a:chExt cx="0" cy="0"/>
        </a:xfrm>
      </p:grpSpPr>
      <p:sp>
        <p:nvSpPr>
          <p:cNvPr id="350" name="Google Shape;350;p7"/>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ts val="2800"/>
              <a:buNone/>
            </a:pPr>
            <a:r>
              <a:rPr lang="en-US" sz="2200">
                <a:solidFill>
                  <a:srgbClr val="000000"/>
                </a:solidFill>
                <a:latin typeface="Times New Roman"/>
                <a:ea typeface="Times New Roman"/>
                <a:cs typeface="Times New Roman"/>
                <a:sym typeface="Times New Roman"/>
              </a:rPr>
              <a:t>Theoretical underpinning about the impact of culture</a:t>
            </a:r>
            <a:endParaRPr/>
          </a:p>
        </p:txBody>
      </p:sp>
      <p:sp>
        <p:nvSpPr>
          <p:cNvPr id="351" name="Google Shape;351;p7"/>
          <p:cNvSpPr txBox="1">
            <a:spLocks noGrp="1"/>
          </p:cNvSpPr>
          <p:nvPr>
            <p:ph type="body" idx="1"/>
          </p:nvPr>
        </p:nvSpPr>
        <p:spPr>
          <a:xfrm>
            <a:off x="504825" y="1143750"/>
            <a:ext cx="4214537" cy="33879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SzPts val="1300"/>
              <a:buChar char="●"/>
            </a:pPr>
            <a:r>
              <a:rPr lang="en-US" sz="1400">
                <a:solidFill>
                  <a:srgbClr val="212121"/>
                </a:solidFill>
                <a:latin typeface="Times New Roman"/>
                <a:ea typeface="Times New Roman"/>
                <a:cs typeface="Times New Roman"/>
                <a:sym typeface="Times New Roman"/>
              </a:rPr>
              <a:t>Different authorities and the hierarchical structure of the UK firm and the Chinese discover miscommunication and negotiation risks</a:t>
            </a:r>
            <a:endParaRPr/>
          </a:p>
          <a:p>
            <a:pPr marL="457200" lvl="0" indent="-311150" algn="just" rtl="0">
              <a:lnSpc>
                <a:spcPct val="150000"/>
              </a:lnSpc>
              <a:spcBef>
                <a:spcPts val="0"/>
              </a:spcBef>
              <a:spcAft>
                <a:spcPts val="0"/>
              </a:spcAft>
              <a:buSzPts val="1300"/>
              <a:buChar char="●"/>
            </a:pPr>
            <a:r>
              <a:rPr lang="en-US" sz="1400">
                <a:solidFill>
                  <a:srgbClr val="212121"/>
                </a:solidFill>
                <a:latin typeface="Times New Roman"/>
                <a:ea typeface="Times New Roman"/>
                <a:cs typeface="Times New Roman"/>
                <a:sym typeface="Times New Roman"/>
              </a:rPr>
              <a:t>The collectivist culture of China fosters long-term relationships and group harmony (The Culture Factor, 2022)</a:t>
            </a:r>
            <a:endParaRPr/>
          </a:p>
          <a:p>
            <a:pPr marL="457200" lvl="0" indent="-311150" algn="just" rtl="0">
              <a:lnSpc>
                <a:spcPct val="150000"/>
              </a:lnSpc>
              <a:spcBef>
                <a:spcPts val="0"/>
              </a:spcBef>
              <a:spcAft>
                <a:spcPts val="0"/>
              </a:spcAft>
              <a:buSzPts val="1300"/>
              <a:buChar char="●"/>
            </a:pPr>
            <a:r>
              <a:rPr lang="en-US" sz="1400">
                <a:solidFill>
                  <a:srgbClr val="212121"/>
                </a:solidFill>
                <a:latin typeface="Times New Roman"/>
                <a:ea typeface="Times New Roman"/>
                <a:cs typeface="Times New Roman"/>
                <a:sym typeface="Times New Roman"/>
              </a:rPr>
              <a:t>The individualistic culture of the UK is very high, scoring 76, which may hinder goal achievement initiatives (The Culture Factor, 2022)</a:t>
            </a:r>
            <a:endParaRPr/>
          </a:p>
        </p:txBody>
      </p:sp>
      <p:sp>
        <p:nvSpPr>
          <p:cNvPr id="352" name="Google Shape;352;p7"/>
          <p:cNvSpPr/>
          <p:nvPr/>
        </p:nvSpPr>
        <p:spPr>
          <a:xfrm>
            <a:off x="5648325" y="3391650"/>
            <a:ext cx="3136800" cy="888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1200"/>
              </a:spcAft>
              <a:buNone/>
            </a:pPr>
            <a:r>
              <a:rPr lang="en-US" sz="1200" b="0" i="0" u="none" strike="noStrike" cap="none">
                <a:solidFill>
                  <a:srgbClr val="000000"/>
                </a:solidFill>
                <a:latin typeface="Times New Roman"/>
                <a:ea typeface="Times New Roman"/>
                <a:cs typeface="Times New Roman"/>
                <a:sym typeface="Times New Roman"/>
              </a:rPr>
              <a:t>(Source: The Culture Factor, 2022)</a:t>
            </a:r>
            <a:endParaRPr sz="1400" b="0" i="0" u="none" strike="noStrike" cap="none">
              <a:solidFill>
                <a:srgbClr val="000000"/>
              </a:solidFill>
              <a:latin typeface="Nunito"/>
              <a:ea typeface="Nunito"/>
              <a:cs typeface="Nunito"/>
              <a:sym typeface="Nunito"/>
            </a:endParaRPr>
          </a:p>
        </p:txBody>
      </p:sp>
      <p:pic>
        <p:nvPicPr>
          <p:cNvPr id="353" name="Google Shape;353;p7" descr="https://lh7-rt.googleusercontent.com/docsz/AD_4nXfvk0Kyyhnpi2S7G18Gm_Q3a2p4bCRFAAOsarxdZ-R0cDzbECktTDmjKnPKe5776ZzlpdFERLdB1y63DfDuBvWXbWVLck43jt2Z5Mpsd_jTdsYavqo25VE-67PcOROS2ps47PNOtQ?key=Tcd4tA6YGdYnqsWZx7zVYQ"/>
          <p:cNvPicPr preferRelativeResize="0"/>
          <p:nvPr/>
        </p:nvPicPr>
        <p:blipFill rotWithShape="1">
          <a:blip r:embed="rId3">
            <a:alphaModFix/>
          </a:blip>
          <a:srcRect/>
          <a:stretch/>
        </p:blipFill>
        <p:spPr>
          <a:xfrm>
            <a:off x="5017864" y="1229381"/>
            <a:ext cx="3860974" cy="207158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A9999"/>
        </a:solidFill>
        <a:effectLst/>
      </p:bgPr>
    </p:bg>
    <p:spTree>
      <p:nvGrpSpPr>
        <p:cNvPr id="1" name="Shape 357"/>
        <p:cNvGrpSpPr/>
        <p:nvPr/>
      </p:nvGrpSpPr>
      <p:grpSpPr>
        <a:xfrm>
          <a:off x="0" y="0"/>
          <a:ext cx="0" cy="0"/>
          <a:chOff x="0" y="0"/>
          <a:chExt cx="0" cy="0"/>
        </a:xfrm>
      </p:grpSpPr>
      <p:sp>
        <p:nvSpPr>
          <p:cNvPr id="358" name="Google Shape;358;p8"/>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1200"/>
              </a:spcAft>
              <a:buSzPts val="2800"/>
              <a:buNone/>
            </a:pPr>
            <a:r>
              <a:rPr lang="en-US" sz="1800">
                <a:solidFill>
                  <a:srgbClr val="000000"/>
                </a:solidFill>
                <a:latin typeface="Times New Roman"/>
                <a:ea typeface="Times New Roman"/>
                <a:cs typeface="Times New Roman"/>
                <a:sym typeface="Times New Roman"/>
              </a:rPr>
              <a:t>Cultural elements based on the Chinese to overcome</a:t>
            </a:r>
            <a:endParaRPr sz="3300">
              <a:solidFill>
                <a:srgbClr val="000000"/>
              </a:solidFill>
              <a:latin typeface="Times New Roman"/>
              <a:ea typeface="Times New Roman"/>
              <a:cs typeface="Times New Roman"/>
              <a:sym typeface="Times New Roman"/>
            </a:endParaRPr>
          </a:p>
        </p:txBody>
      </p:sp>
      <p:sp>
        <p:nvSpPr>
          <p:cNvPr id="359" name="Google Shape;359;p8"/>
          <p:cNvSpPr txBox="1">
            <a:spLocks noGrp="1"/>
          </p:cNvSpPr>
          <p:nvPr>
            <p:ph type="body" idx="1"/>
          </p:nvPr>
        </p:nvSpPr>
        <p:spPr>
          <a:xfrm>
            <a:off x="682625" y="1435850"/>
            <a:ext cx="4698900" cy="3707650"/>
          </a:xfrm>
          <a:prstGeom prst="rect">
            <a:avLst/>
          </a:prstGeom>
          <a:noFill/>
          <a:ln>
            <a:noFill/>
          </a:ln>
        </p:spPr>
        <p:txBody>
          <a:bodyPr spcFirstLastPara="1" wrap="square" lIns="91425" tIns="91425" rIns="91425" bIns="91425" anchor="t" anchorCtr="0">
            <a:noAutofit/>
          </a:bodyPr>
          <a:lstStyle/>
          <a:p>
            <a:pPr marL="457200" lvl="0" indent="-311150" algn="just" rtl="0">
              <a:lnSpc>
                <a:spcPct val="16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Indirect communication style, respect for authority, respect, relationship building and interpersonal ethics </a:t>
            </a:r>
            <a:endParaRPr/>
          </a:p>
          <a:p>
            <a:pPr marL="457200" lvl="0" indent="-311150" algn="just" rtl="0">
              <a:lnSpc>
                <a:spcPct val="16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As per the suggestion of Zhu </a:t>
            </a:r>
            <a:r>
              <a:rPr lang="en-US" sz="1400" i="1">
                <a:solidFill>
                  <a:srgbClr val="000000"/>
                </a:solidFill>
                <a:latin typeface="Times New Roman"/>
                <a:ea typeface="Times New Roman"/>
                <a:cs typeface="Times New Roman"/>
                <a:sym typeface="Times New Roman"/>
              </a:rPr>
              <a:t>et al. </a:t>
            </a:r>
            <a:r>
              <a:rPr lang="en-US" sz="1400">
                <a:solidFill>
                  <a:srgbClr val="000000"/>
                </a:solidFill>
                <a:latin typeface="Times New Roman"/>
                <a:ea typeface="Times New Roman"/>
                <a:cs typeface="Times New Roman"/>
                <a:sym typeface="Times New Roman"/>
              </a:rPr>
              <a:t>(2022), </a:t>
            </a:r>
            <a:r>
              <a:rPr lang="en-US" sz="1400" b="1" i="1">
                <a:solidFill>
                  <a:srgbClr val="000000"/>
                </a:solidFill>
                <a:latin typeface="Times New Roman"/>
                <a:ea typeface="Times New Roman"/>
                <a:cs typeface="Times New Roman"/>
                <a:sym typeface="Times New Roman"/>
              </a:rPr>
              <a:t>Confucian philosophy </a:t>
            </a:r>
            <a:r>
              <a:rPr lang="en-US" sz="1400">
                <a:solidFill>
                  <a:srgbClr val="000000"/>
                </a:solidFill>
                <a:latin typeface="Times New Roman"/>
                <a:ea typeface="Times New Roman"/>
                <a:cs typeface="Times New Roman"/>
                <a:sym typeface="Times New Roman"/>
              </a:rPr>
              <a:t>lies at the backbone of Chinese culture through represent diverse cultural elements  </a:t>
            </a:r>
            <a:endParaRPr sz="1400" b="1" i="1">
              <a:solidFill>
                <a:srgbClr val="000000"/>
              </a:solidFill>
              <a:latin typeface="Times New Roman"/>
              <a:ea typeface="Times New Roman"/>
              <a:cs typeface="Times New Roman"/>
              <a:sym typeface="Times New Roman"/>
            </a:endParaRPr>
          </a:p>
          <a:p>
            <a:pPr marL="457200" lvl="0" indent="-311150" algn="just" rtl="0">
              <a:lnSpc>
                <a:spcPct val="16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Chinese cultural elements line up with cognitive patterns, cultural norms, and values (Zhu </a:t>
            </a:r>
            <a:r>
              <a:rPr lang="en-US" sz="1400" i="1">
                <a:solidFill>
                  <a:srgbClr val="000000"/>
                </a:solidFill>
                <a:latin typeface="Times New Roman"/>
                <a:ea typeface="Times New Roman"/>
                <a:cs typeface="Times New Roman"/>
                <a:sym typeface="Times New Roman"/>
              </a:rPr>
              <a:t>et al. </a:t>
            </a:r>
            <a:r>
              <a:rPr lang="en-US" sz="1400">
                <a:solidFill>
                  <a:srgbClr val="000000"/>
                </a:solidFill>
                <a:latin typeface="Times New Roman"/>
                <a:ea typeface="Times New Roman"/>
                <a:cs typeface="Times New Roman"/>
                <a:sym typeface="Times New Roman"/>
              </a:rPr>
              <a:t>2022)</a:t>
            </a:r>
            <a:endParaRPr sz="1400" b="1" i="1">
              <a:solidFill>
                <a:srgbClr val="000000"/>
              </a:solidFill>
              <a:latin typeface="Times New Roman"/>
              <a:ea typeface="Times New Roman"/>
              <a:cs typeface="Times New Roman"/>
              <a:sym typeface="Times New Roman"/>
            </a:endParaRPr>
          </a:p>
          <a:p>
            <a:pPr marL="457200" lvl="0" indent="-311150" algn="just" rtl="0">
              <a:lnSpc>
                <a:spcPct val="16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On the contrary, Nguyen and Yehm (2022) claim that Chinese cultural elements blend social responsibility and work ethics </a:t>
            </a:r>
            <a:endParaRPr/>
          </a:p>
          <a:p>
            <a:pPr marL="0" lvl="0" indent="0" algn="just" rtl="0">
              <a:lnSpc>
                <a:spcPct val="160000"/>
              </a:lnSpc>
              <a:spcBef>
                <a:spcPts val="0"/>
              </a:spcBef>
              <a:spcAft>
                <a:spcPts val="0"/>
              </a:spcAft>
              <a:buSzPts val="1300"/>
              <a:buNone/>
            </a:pPr>
            <a:endParaRPr sz="1400">
              <a:solidFill>
                <a:srgbClr val="000000"/>
              </a:solidFill>
              <a:latin typeface="Times New Roman"/>
              <a:ea typeface="Times New Roman"/>
              <a:cs typeface="Times New Roman"/>
              <a:sym typeface="Times New Roman"/>
            </a:endParaRPr>
          </a:p>
        </p:txBody>
      </p:sp>
      <p:sp>
        <p:nvSpPr>
          <p:cNvPr id="360" name="Google Shape;360;p8"/>
          <p:cNvSpPr/>
          <p:nvPr/>
        </p:nvSpPr>
        <p:spPr>
          <a:xfrm>
            <a:off x="5638669" y="3849165"/>
            <a:ext cx="3314700" cy="5460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just" rtl="0">
              <a:lnSpc>
                <a:spcPct val="150000"/>
              </a:lnSpc>
              <a:spcBef>
                <a:spcPts val="0"/>
              </a:spcBef>
              <a:spcAft>
                <a:spcPts val="1200"/>
              </a:spcAft>
              <a:buNone/>
            </a:pPr>
            <a:r>
              <a:rPr lang="en-US" sz="1200" b="0" i="0" u="none" strike="noStrike" cap="none">
                <a:solidFill>
                  <a:srgbClr val="000000"/>
                </a:solidFill>
                <a:latin typeface="Times New Roman"/>
                <a:ea typeface="Times New Roman"/>
                <a:cs typeface="Times New Roman"/>
                <a:sym typeface="Times New Roman"/>
              </a:rPr>
              <a:t>(Source: Zhu </a:t>
            </a:r>
            <a:r>
              <a:rPr lang="en-US" sz="1200" b="0" i="1" u="none" strike="noStrike" cap="none">
                <a:solidFill>
                  <a:srgbClr val="000000"/>
                </a:solidFill>
                <a:latin typeface="Times New Roman"/>
                <a:ea typeface="Times New Roman"/>
                <a:cs typeface="Times New Roman"/>
                <a:sym typeface="Times New Roman"/>
              </a:rPr>
              <a:t>et al. </a:t>
            </a:r>
            <a:r>
              <a:rPr lang="en-US" sz="1200" b="0" i="0" u="none" strike="noStrike" cap="none">
                <a:solidFill>
                  <a:srgbClr val="000000"/>
                </a:solidFill>
                <a:latin typeface="Times New Roman"/>
                <a:ea typeface="Times New Roman"/>
                <a:cs typeface="Times New Roman"/>
                <a:sym typeface="Times New Roman"/>
              </a:rPr>
              <a:t>2022)</a:t>
            </a:r>
            <a:endParaRPr sz="1400" b="0" i="0" u="none" strike="noStrike" cap="none">
              <a:solidFill>
                <a:srgbClr val="000000"/>
              </a:solidFill>
              <a:latin typeface="Nunito"/>
              <a:ea typeface="Nunito"/>
              <a:cs typeface="Nunito"/>
              <a:sym typeface="Nunito"/>
            </a:endParaRPr>
          </a:p>
        </p:txBody>
      </p:sp>
      <p:pic>
        <p:nvPicPr>
          <p:cNvPr id="361" name="Google Shape;361;p8"/>
          <p:cNvPicPr preferRelativeResize="0"/>
          <p:nvPr/>
        </p:nvPicPr>
        <p:blipFill rotWithShape="1">
          <a:blip r:embed="rId3">
            <a:alphaModFix/>
          </a:blip>
          <a:srcRect/>
          <a:stretch/>
        </p:blipFill>
        <p:spPr>
          <a:xfrm>
            <a:off x="5638669" y="1097330"/>
            <a:ext cx="2317750" cy="25558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2C4C9"/>
        </a:solidFill>
        <a:effectLst/>
      </p:bgPr>
    </p:bg>
    <p:spTree>
      <p:nvGrpSpPr>
        <p:cNvPr id="1" name="Shape 365"/>
        <p:cNvGrpSpPr/>
        <p:nvPr/>
      </p:nvGrpSpPr>
      <p:grpSpPr>
        <a:xfrm>
          <a:off x="0" y="0"/>
          <a:ext cx="0" cy="0"/>
          <a:chOff x="0" y="0"/>
          <a:chExt cx="0" cy="0"/>
        </a:xfrm>
      </p:grpSpPr>
      <p:sp>
        <p:nvSpPr>
          <p:cNvPr id="366" name="Google Shape;366;p9"/>
          <p:cNvSpPr txBox="1">
            <a:spLocks noGrp="1"/>
          </p:cNvSpPr>
          <p:nvPr>
            <p:ph type="title"/>
          </p:nvPr>
        </p:nvSpPr>
        <p:spPr>
          <a:xfrm>
            <a:off x="1236067" y="131419"/>
            <a:ext cx="7030500" cy="731622"/>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29629"/>
              <a:buNone/>
            </a:pPr>
            <a:r>
              <a:rPr lang="en-US" sz="2400">
                <a:solidFill>
                  <a:srgbClr val="313131"/>
                </a:solidFill>
                <a:latin typeface="Times New Roman"/>
                <a:ea typeface="Times New Roman"/>
                <a:cs typeface="Times New Roman"/>
                <a:sym typeface="Times New Roman"/>
              </a:rPr>
              <a:t>Cultural elements based on the Chinese to overcome</a:t>
            </a:r>
            <a:br>
              <a:rPr lang="en-US" sz="2400" b="0"/>
            </a:br>
            <a:br>
              <a:rPr lang="en-US" sz="2400"/>
            </a:br>
            <a:endParaRPr/>
          </a:p>
        </p:txBody>
      </p:sp>
      <p:sp>
        <p:nvSpPr>
          <p:cNvPr id="367" name="Google Shape;367;p9"/>
          <p:cNvSpPr txBox="1">
            <a:spLocks noGrp="1"/>
          </p:cNvSpPr>
          <p:nvPr>
            <p:ph type="body" idx="1"/>
          </p:nvPr>
        </p:nvSpPr>
        <p:spPr>
          <a:xfrm>
            <a:off x="5050007" y="742408"/>
            <a:ext cx="3850276" cy="314974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In 2013, a UK retail giant, Tesco, partnered with China Resources Holdings CRH but exited in 2020 with a 275-million-pound stake sale (Reuters, 2020).  </a:t>
            </a:r>
            <a:endParaRPr/>
          </a:p>
          <a:p>
            <a:pPr marL="457200" lvl="0" indent="-311150" algn="just" rtl="0">
              <a:lnSpc>
                <a:spcPct val="15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Tesco developed </a:t>
            </a:r>
            <a:r>
              <a:rPr lang="en-US" sz="1400" b="1" i="1">
                <a:solidFill>
                  <a:srgbClr val="000000"/>
                </a:solidFill>
                <a:latin typeface="Times New Roman"/>
                <a:ea typeface="Times New Roman"/>
                <a:cs typeface="Times New Roman"/>
                <a:sym typeface="Times New Roman"/>
              </a:rPr>
              <a:t>the Gain Land venture with </a:t>
            </a:r>
            <a:r>
              <a:rPr lang="en-US" sz="1400">
                <a:solidFill>
                  <a:srgbClr val="000000"/>
                </a:solidFill>
                <a:latin typeface="Times New Roman"/>
                <a:ea typeface="Times New Roman"/>
                <a:cs typeface="Times New Roman"/>
                <a:sym typeface="Times New Roman"/>
              </a:rPr>
              <a:t>China Resources Enterprise in 2014, combining 131 retail stores in China with 3000 stores of its partner (Reuters, 2020). </a:t>
            </a:r>
            <a:endParaRPr/>
          </a:p>
          <a:p>
            <a:pPr marL="457200" lvl="0" indent="-311150" algn="just" rtl="0">
              <a:lnSpc>
                <a:spcPct val="15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The key reason for the complete withdrawal of the joint venture partnership from the Chinese market is the poor market regulatory performance, inadequate sense of the local market and cultural trends.</a:t>
            </a:r>
            <a:endParaRPr/>
          </a:p>
          <a:p>
            <a:pPr marL="0" lvl="0" indent="0" algn="just" rtl="0">
              <a:lnSpc>
                <a:spcPct val="150000"/>
              </a:lnSpc>
              <a:spcBef>
                <a:spcPts val="1200"/>
              </a:spcBef>
              <a:spcAft>
                <a:spcPts val="1200"/>
              </a:spcAft>
              <a:buSzPts val="1300"/>
              <a:buNone/>
            </a:pPr>
            <a:endParaRPr sz="1400">
              <a:solidFill>
                <a:srgbClr val="000000"/>
              </a:solidFill>
              <a:latin typeface="Times New Roman"/>
              <a:ea typeface="Times New Roman"/>
              <a:cs typeface="Times New Roman"/>
              <a:sym typeface="Times New Roman"/>
            </a:endParaRPr>
          </a:p>
        </p:txBody>
      </p:sp>
      <p:pic>
        <p:nvPicPr>
          <p:cNvPr id="368" name="Google Shape;368;p9" descr="Tesco completes joint venture deal with China Resources Enterprise | News |  Retail Week"/>
          <p:cNvPicPr preferRelativeResize="0"/>
          <p:nvPr/>
        </p:nvPicPr>
        <p:blipFill rotWithShape="1">
          <a:blip r:embed="rId3">
            <a:alphaModFix/>
          </a:blip>
          <a:srcRect/>
          <a:stretch/>
        </p:blipFill>
        <p:spPr>
          <a:xfrm>
            <a:off x="405281" y="1581557"/>
            <a:ext cx="4644726" cy="2431224"/>
          </a:xfrm>
          <a:prstGeom prst="rect">
            <a:avLst/>
          </a:prstGeom>
          <a:noFill/>
          <a:ln>
            <a:noFill/>
          </a:ln>
        </p:spPr>
      </p:pic>
      <p:sp>
        <p:nvSpPr>
          <p:cNvPr id="369" name="Google Shape;369;p9"/>
          <p:cNvSpPr/>
          <p:nvPr/>
        </p:nvSpPr>
        <p:spPr>
          <a:xfrm>
            <a:off x="2106761" y="4114414"/>
            <a:ext cx="1895071"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0" i="0" u="none" strike="noStrike" cap="none">
                <a:solidFill>
                  <a:srgbClr val="000000"/>
                </a:solidFill>
                <a:latin typeface="Times New Roman"/>
                <a:ea typeface="Times New Roman"/>
                <a:cs typeface="Times New Roman"/>
                <a:sym typeface="Times New Roman"/>
              </a:rPr>
              <a:t>(Source: Reuters, 2020)</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373"/>
        <p:cNvGrpSpPr/>
        <p:nvPr/>
      </p:nvGrpSpPr>
      <p:grpSpPr>
        <a:xfrm>
          <a:off x="0" y="0"/>
          <a:ext cx="0" cy="0"/>
          <a:chOff x="0" y="0"/>
          <a:chExt cx="0" cy="0"/>
        </a:xfrm>
      </p:grpSpPr>
      <p:sp>
        <p:nvSpPr>
          <p:cNvPr id="374" name="Google Shape;374;p10"/>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US" sz="2400">
                <a:latin typeface="Times New Roman"/>
                <a:ea typeface="Times New Roman"/>
                <a:cs typeface="Times New Roman"/>
                <a:sym typeface="Times New Roman"/>
              </a:rPr>
              <a:t> Negotiation Strategies for a Successful Deal</a:t>
            </a:r>
            <a:endParaRPr sz="2000">
              <a:solidFill>
                <a:srgbClr val="000000"/>
              </a:solidFill>
              <a:latin typeface="Times New Roman"/>
              <a:ea typeface="Times New Roman"/>
              <a:cs typeface="Times New Roman"/>
              <a:sym typeface="Times New Roman"/>
            </a:endParaRPr>
          </a:p>
        </p:txBody>
      </p:sp>
      <p:sp>
        <p:nvSpPr>
          <p:cNvPr id="375" name="Google Shape;375;p10"/>
          <p:cNvSpPr txBox="1">
            <a:spLocks noGrp="1"/>
          </p:cNvSpPr>
          <p:nvPr>
            <p:ph type="body" idx="1"/>
          </p:nvPr>
        </p:nvSpPr>
        <p:spPr>
          <a:xfrm>
            <a:off x="613546" y="1483192"/>
            <a:ext cx="4532788" cy="33978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Principled negotiation strategy which prioritises collaboration, not personal gain and competition (CIPD, 2022)</a:t>
            </a:r>
            <a:endParaRPr/>
          </a:p>
          <a:p>
            <a:pPr marL="457200" lvl="0" indent="-311150" algn="just" rtl="0">
              <a:lnSpc>
                <a:spcPct val="15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This negotiation strategy breaks into three stages to assess the situation, solve problems solving and help to avoid miscommunication (CIPD, 2022)</a:t>
            </a:r>
            <a:endParaRPr/>
          </a:p>
        </p:txBody>
      </p:sp>
      <p:pic>
        <p:nvPicPr>
          <p:cNvPr id="376" name="Google Shape;376;p10"/>
          <p:cNvPicPr preferRelativeResize="0"/>
          <p:nvPr/>
        </p:nvPicPr>
        <p:blipFill rotWithShape="1">
          <a:blip r:embed="rId3">
            <a:alphaModFix/>
          </a:blip>
          <a:srcRect/>
          <a:stretch/>
        </p:blipFill>
        <p:spPr>
          <a:xfrm>
            <a:off x="5175562" y="1326258"/>
            <a:ext cx="3847094" cy="2844432"/>
          </a:xfrm>
          <a:prstGeom prst="rect">
            <a:avLst/>
          </a:prstGeom>
          <a:noFill/>
          <a:ln>
            <a:noFill/>
          </a:ln>
        </p:spPr>
      </p:pic>
      <p:sp>
        <p:nvSpPr>
          <p:cNvPr id="377" name="Google Shape;377;p10"/>
          <p:cNvSpPr/>
          <p:nvPr/>
        </p:nvSpPr>
        <p:spPr>
          <a:xfrm>
            <a:off x="6697654" y="4352461"/>
            <a:ext cx="1754006"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US" sz="1400" b="0" i="0" u="none" strike="noStrike" cap="none">
                <a:solidFill>
                  <a:srgbClr val="000000"/>
                </a:solidFill>
                <a:latin typeface="Times New Roman"/>
                <a:ea typeface="Times New Roman"/>
                <a:cs typeface="Times New Roman"/>
                <a:sym typeface="Times New Roman"/>
              </a:rPr>
              <a:t>(Source: CIPD, 2022)</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0E0E3"/>
        </a:solidFill>
        <a:effectLst/>
      </p:bgPr>
    </p:bg>
    <p:spTree>
      <p:nvGrpSpPr>
        <p:cNvPr id="1" name="Shape 381"/>
        <p:cNvGrpSpPr/>
        <p:nvPr/>
      </p:nvGrpSpPr>
      <p:grpSpPr>
        <a:xfrm>
          <a:off x="0" y="0"/>
          <a:ext cx="0" cy="0"/>
          <a:chOff x="0" y="0"/>
          <a:chExt cx="0" cy="0"/>
        </a:xfrm>
      </p:grpSpPr>
      <p:sp>
        <p:nvSpPr>
          <p:cNvPr id="382" name="Google Shape;382;p11"/>
          <p:cNvSpPr txBox="1">
            <a:spLocks noGrp="1"/>
          </p:cNvSpPr>
          <p:nvPr>
            <p:ph type="title"/>
          </p:nvPr>
        </p:nvSpPr>
        <p:spPr>
          <a:xfrm>
            <a:off x="1303800" y="164600"/>
            <a:ext cx="7030500" cy="9993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1200"/>
              </a:spcAft>
              <a:buSzPts val="2800"/>
              <a:buNone/>
            </a:pPr>
            <a:r>
              <a:rPr lang="en-US" sz="2000">
                <a:latin typeface="Times New Roman"/>
                <a:ea typeface="Times New Roman"/>
                <a:cs typeface="Times New Roman"/>
                <a:sym typeface="Times New Roman"/>
              </a:rPr>
              <a:t> Negotiation Strategies for a Successful Deal</a:t>
            </a:r>
            <a:endParaRPr sz="1800"/>
          </a:p>
        </p:txBody>
      </p:sp>
      <p:sp>
        <p:nvSpPr>
          <p:cNvPr id="383" name="Google Shape;383;p11"/>
          <p:cNvSpPr txBox="1">
            <a:spLocks noGrp="1"/>
          </p:cNvSpPr>
          <p:nvPr>
            <p:ph type="body" idx="1"/>
          </p:nvPr>
        </p:nvSpPr>
        <p:spPr>
          <a:xfrm>
            <a:off x="683911" y="1194787"/>
            <a:ext cx="7573144" cy="25416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An integrative negotiation strategy is another solution for making a successful deal. </a:t>
            </a:r>
            <a:endParaRPr/>
          </a:p>
          <a:p>
            <a:pPr marL="457200" lvl="0" indent="-311150" algn="just" rtl="0">
              <a:lnSpc>
                <a:spcPct val="15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This unique kind of negation strategy develops a roadmap of a successful deal through addressing the complexity contributing factors (Zhang </a:t>
            </a:r>
            <a:r>
              <a:rPr lang="en-US" sz="1400" i="1">
                <a:solidFill>
                  <a:srgbClr val="000000"/>
                </a:solidFill>
                <a:latin typeface="Times New Roman"/>
                <a:ea typeface="Times New Roman"/>
                <a:cs typeface="Times New Roman"/>
                <a:sym typeface="Times New Roman"/>
              </a:rPr>
              <a:t>et al. </a:t>
            </a:r>
            <a:r>
              <a:rPr lang="en-US" sz="1400">
                <a:solidFill>
                  <a:srgbClr val="000000"/>
                </a:solidFill>
                <a:latin typeface="Times New Roman"/>
                <a:ea typeface="Times New Roman"/>
                <a:cs typeface="Times New Roman"/>
                <a:sym typeface="Times New Roman"/>
              </a:rPr>
              <a:t>2021)</a:t>
            </a:r>
            <a:endParaRPr/>
          </a:p>
          <a:p>
            <a:pPr marL="457200" lvl="0" indent="-311150" algn="just" rtl="0">
              <a:lnSpc>
                <a:spcPct val="150000"/>
              </a:lnSpc>
              <a:spcBef>
                <a:spcPts val="0"/>
              </a:spcBef>
              <a:spcAft>
                <a:spcPts val="0"/>
              </a:spcAft>
              <a:buSzPts val="1300"/>
              <a:buChar char="●"/>
            </a:pPr>
            <a:r>
              <a:rPr lang="en-US" sz="1400">
                <a:solidFill>
                  <a:srgbClr val="000000"/>
                </a:solidFill>
                <a:latin typeface="Times New Roman"/>
                <a:ea typeface="Times New Roman"/>
                <a:cs typeface="Times New Roman"/>
                <a:sym typeface="Times New Roman"/>
              </a:rPr>
              <a:t>As per the view of Zhang </a:t>
            </a:r>
            <a:r>
              <a:rPr lang="en-US" sz="1400" i="1">
                <a:solidFill>
                  <a:srgbClr val="000000"/>
                </a:solidFill>
                <a:latin typeface="Times New Roman"/>
                <a:ea typeface="Times New Roman"/>
                <a:cs typeface="Times New Roman"/>
                <a:sym typeface="Times New Roman"/>
              </a:rPr>
              <a:t>et al. </a:t>
            </a:r>
            <a:r>
              <a:rPr lang="en-US" sz="1400">
                <a:solidFill>
                  <a:srgbClr val="000000"/>
                </a:solidFill>
                <a:latin typeface="Times New Roman"/>
                <a:ea typeface="Times New Roman"/>
                <a:cs typeface="Times New Roman"/>
                <a:sym typeface="Times New Roman"/>
              </a:rPr>
              <a:t>(2021), the strategic initiative of the integrative negotiation strategy strongly depends on negotiation components like negotiation context, negotiator’s dynamic variables and negotiation task  </a:t>
            </a:r>
            <a:endParaRPr/>
          </a:p>
          <a:p>
            <a:pPr marL="0" lvl="0" indent="0" algn="just" rtl="0">
              <a:lnSpc>
                <a:spcPct val="150000"/>
              </a:lnSpc>
              <a:spcBef>
                <a:spcPts val="1200"/>
              </a:spcBef>
              <a:spcAft>
                <a:spcPts val="1200"/>
              </a:spcAft>
              <a:buSzPts val="1300"/>
              <a:buNone/>
            </a:pPr>
            <a:endParaRPr sz="1400">
              <a:solidFill>
                <a:srgbClr val="000000"/>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387"/>
        <p:cNvGrpSpPr/>
        <p:nvPr/>
      </p:nvGrpSpPr>
      <p:grpSpPr>
        <a:xfrm>
          <a:off x="0" y="0"/>
          <a:ext cx="0" cy="0"/>
          <a:chOff x="0" y="0"/>
          <a:chExt cx="0" cy="0"/>
        </a:xfrm>
      </p:grpSpPr>
      <p:sp>
        <p:nvSpPr>
          <p:cNvPr id="388" name="Google Shape;388;p12"/>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1200"/>
              </a:spcAft>
              <a:buSzPct val="103703"/>
              <a:buNone/>
            </a:pPr>
            <a:r>
              <a:rPr lang="en-US" sz="3000">
                <a:solidFill>
                  <a:srgbClr val="000000"/>
                </a:solidFill>
                <a:latin typeface="Times New Roman"/>
                <a:ea typeface="Times New Roman"/>
                <a:cs typeface="Times New Roman"/>
                <a:sym typeface="Times New Roman"/>
              </a:rPr>
              <a:t>Conclusion </a:t>
            </a:r>
            <a:endParaRPr sz="3000"/>
          </a:p>
        </p:txBody>
      </p:sp>
      <p:sp>
        <p:nvSpPr>
          <p:cNvPr id="389" name="Google Shape;389;p12"/>
          <p:cNvSpPr txBox="1">
            <a:spLocks noGrp="1"/>
          </p:cNvSpPr>
          <p:nvPr>
            <p:ph type="body" idx="1"/>
          </p:nvPr>
        </p:nvSpPr>
        <p:spPr>
          <a:xfrm>
            <a:off x="767038" y="1613425"/>
            <a:ext cx="7567262" cy="2918225"/>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SzPts val="1300"/>
              <a:buChar char="●"/>
            </a:pPr>
            <a:r>
              <a:rPr lang="en-US" sz="1800">
                <a:solidFill>
                  <a:srgbClr val="000000"/>
                </a:solidFill>
                <a:latin typeface="Times New Roman"/>
                <a:ea typeface="Times New Roman"/>
                <a:cs typeface="Times New Roman"/>
                <a:sym typeface="Times New Roman"/>
              </a:rPr>
              <a:t>In partnership engagement, negotiation strategy plays a pivotal role through prioritising mutual respect and gains to build rapport and trust. </a:t>
            </a:r>
            <a:endParaRPr/>
          </a:p>
          <a:p>
            <a:pPr marL="457200" lvl="0" indent="-311150" algn="just" rtl="0">
              <a:lnSpc>
                <a:spcPct val="150000"/>
              </a:lnSpc>
              <a:spcBef>
                <a:spcPts val="0"/>
              </a:spcBef>
              <a:spcAft>
                <a:spcPts val="0"/>
              </a:spcAft>
              <a:buSzPts val="1300"/>
              <a:buChar char="●"/>
            </a:pPr>
            <a:r>
              <a:rPr lang="en-US" sz="1800">
                <a:solidFill>
                  <a:srgbClr val="000000"/>
                </a:solidFill>
                <a:latin typeface="Times New Roman"/>
                <a:ea typeface="Times New Roman"/>
                <a:cs typeface="Times New Roman"/>
                <a:sym typeface="Times New Roman"/>
              </a:rPr>
              <a:t>Navigation of transparent communication with cross-cultural nuances</a:t>
            </a:r>
            <a:endParaRPr/>
          </a:p>
          <a:p>
            <a:pPr marL="457200" lvl="0" indent="-228600" algn="just" rtl="0">
              <a:lnSpc>
                <a:spcPct val="150000"/>
              </a:lnSpc>
              <a:spcBef>
                <a:spcPts val="0"/>
              </a:spcBef>
              <a:spcAft>
                <a:spcPts val="0"/>
              </a:spcAft>
              <a:buClr>
                <a:srgbClr val="000000"/>
              </a:buClr>
              <a:buSzPts val="1800"/>
              <a:buFont typeface="Times New Roman"/>
              <a:buNone/>
            </a:pP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p13"/>
          <p:cNvSpPr txBox="1">
            <a:spLocks noGrp="1"/>
          </p:cNvSpPr>
          <p:nvPr>
            <p:ph type="title"/>
          </p:nvPr>
        </p:nvSpPr>
        <p:spPr>
          <a:xfrm>
            <a:off x="1303800" y="0"/>
            <a:ext cx="7030500" cy="9993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2800"/>
              <a:buNone/>
            </a:pPr>
            <a:r>
              <a:rPr lang="en-US" sz="3000">
                <a:solidFill>
                  <a:srgbClr val="000000"/>
                </a:solidFill>
                <a:latin typeface="Times New Roman"/>
                <a:ea typeface="Times New Roman"/>
                <a:cs typeface="Times New Roman"/>
                <a:sym typeface="Times New Roman"/>
              </a:rPr>
              <a:t>References</a:t>
            </a:r>
            <a:endParaRPr sz="3000">
              <a:solidFill>
                <a:srgbClr val="000000"/>
              </a:solidFill>
              <a:latin typeface="Times New Roman"/>
              <a:ea typeface="Times New Roman"/>
              <a:cs typeface="Times New Roman"/>
              <a:sym typeface="Times New Roman"/>
            </a:endParaRPr>
          </a:p>
        </p:txBody>
      </p:sp>
      <p:sp>
        <p:nvSpPr>
          <p:cNvPr id="395" name="Google Shape;395;p13"/>
          <p:cNvSpPr txBox="1">
            <a:spLocks noGrp="1"/>
          </p:cNvSpPr>
          <p:nvPr>
            <p:ph type="body" idx="1"/>
          </p:nvPr>
        </p:nvSpPr>
        <p:spPr>
          <a:xfrm>
            <a:off x="0" y="561575"/>
            <a:ext cx="9144000" cy="4995900"/>
          </a:xfrm>
          <a:prstGeom prst="rect">
            <a:avLst/>
          </a:prstGeom>
          <a:noFill/>
          <a:ln>
            <a:noFill/>
          </a:ln>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SzPts val="1300"/>
              <a:buChar char="●"/>
            </a:pPr>
            <a:r>
              <a:rPr lang="en-US" sz="900">
                <a:latin typeface="Times New Roman"/>
                <a:ea typeface="Times New Roman"/>
                <a:cs typeface="Times New Roman"/>
                <a:sym typeface="Times New Roman"/>
              </a:rPr>
              <a:t>Akpa, V. O., Asikhia, O. U., and Nneji, N. E. (2021) ‘Organisational culture and organisational performance: A review of literature’. International Journal of Advances in Engineering and Management, 3(1), pp.361-372.</a:t>
            </a:r>
            <a:endParaRPr/>
          </a:p>
          <a:p>
            <a:pPr marL="457200" lvl="0" indent="-311150" algn="just" rtl="0">
              <a:lnSpc>
                <a:spcPct val="150000"/>
              </a:lnSpc>
              <a:spcBef>
                <a:spcPts val="0"/>
              </a:spcBef>
              <a:spcAft>
                <a:spcPts val="0"/>
              </a:spcAft>
              <a:buSzPts val="1300"/>
              <a:buChar char="●"/>
            </a:pPr>
            <a:r>
              <a:rPr lang="en-US" sz="900">
                <a:latin typeface="Times New Roman"/>
                <a:ea typeface="Times New Roman"/>
                <a:cs typeface="Times New Roman"/>
                <a:sym typeface="Times New Roman"/>
              </a:rPr>
              <a:t>Aliyevna, N. N. (2024) ‘Basic Concepts And Definitions Of Culture And Communication’, </a:t>
            </a:r>
            <a:r>
              <a:rPr lang="en-US" sz="900" i="1">
                <a:latin typeface="Times New Roman"/>
                <a:ea typeface="Times New Roman"/>
                <a:cs typeface="Times New Roman"/>
                <a:sym typeface="Times New Roman"/>
              </a:rPr>
              <a:t>Ethiopian International Journal of Multidisciplinary Research</a:t>
            </a:r>
            <a:r>
              <a:rPr lang="en-US" sz="900">
                <a:latin typeface="Times New Roman"/>
                <a:ea typeface="Times New Roman"/>
                <a:cs typeface="Times New Roman"/>
                <a:sym typeface="Times New Roman"/>
              </a:rPr>
              <a:t>, 11(06), pp. 414-416.</a:t>
            </a:r>
            <a:endParaRPr/>
          </a:p>
          <a:p>
            <a:pPr marL="457200" lvl="0" indent="-311150" algn="just" rtl="0">
              <a:lnSpc>
                <a:spcPct val="150000"/>
              </a:lnSpc>
              <a:spcBef>
                <a:spcPts val="0"/>
              </a:spcBef>
              <a:spcAft>
                <a:spcPts val="0"/>
              </a:spcAft>
              <a:buSzPts val="1300"/>
              <a:buChar char="●"/>
            </a:pPr>
            <a:r>
              <a:rPr lang="en-US" sz="900">
                <a:latin typeface="Times New Roman"/>
                <a:ea typeface="Times New Roman"/>
                <a:cs typeface="Times New Roman"/>
                <a:sym typeface="Times New Roman"/>
              </a:rPr>
              <a:t>CEIC (2025) </a:t>
            </a:r>
            <a:r>
              <a:rPr lang="en-US" sz="900" i="1">
                <a:latin typeface="Times New Roman"/>
                <a:ea typeface="Times New Roman"/>
                <a:cs typeface="Times New Roman"/>
                <a:sym typeface="Times New Roman"/>
              </a:rPr>
              <a:t>China Industrial Production Index Growth</a:t>
            </a:r>
            <a:r>
              <a:rPr lang="en-US" sz="900">
                <a:latin typeface="Times New Roman"/>
                <a:ea typeface="Times New Roman"/>
                <a:cs typeface="Times New Roman"/>
                <a:sym typeface="Times New Roman"/>
              </a:rPr>
              <a:t>. Available at: https://www.ceicdata.com/en/indicator/china/industrial-production-index-growth (Accessed: 27 June 2025)</a:t>
            </a:r>
            <a:endParaRPr/>
          </a:p>
          <a:p>
            <a:pPr marL="457200" lvl="0" indent="-311150" algn="just" rtl="0">
              <a:lnSpc>
                <a:spcPct val="150000"/>
              </a:lnSpc>
              <a:spcBef>
                <a:spcPts val="0"/>
              </a:spcBef>
              <a:spcAft>
                <a:spcPts val="0"/>
              </a:spcAft>
              <a:buSzPts val="1300"/>
              <a:buChar char="●"/>
            </a:pPr>
            <a:r>
              <a:rPr lang="en-US" sz="900">
                <a:latin typeface="Times New Roman"/>
                <a:ea typeface="Times New Roman"/>
                <a:cs typeface="Times New Roman"/>
                <a:sym typeface="Times New Roman"/>
              </a:rPr>
              <a:t>CIPD (2022) </a:t>
            </a:r>
            <a:r>
              <a:rPr lang="en-US" sz="900" i="1">
                <a:latin typeface="Times New Roman"/>
                <a:ea typeface="Times New Roman"/>
                <a:cs typeface="Times New Roman"/>
                <a:sym typeface="Times New Roman"/>
              </a:rPr>
              <a:t>Principled negotiation</a:t>
            </a:r>
            <a:r>
              <a:rPr lang="en-US" sz="900">
                <a:latin typeface="Times New Roman"/>
                <a:ea typeface="Times New Roman"/>
                <a:cs typeface="Times New Roman"/>
                <a:sym typeface="Times New Roman"/>
              </a:rPr>
              <a:t>. Available at: https://www.cips.org/intelligence-hub/negotiation/principled-negotiation (Accessed: 27 June 2025)</a:t>
            </a:r>
            <a:endParaRPr/>
          </a:p>
          <a:p>
            <a:pPr marL="457200" lvl="0" indent="-311150" algn="just" rtl="0">
              <a:lnSpc>
                <a:spcPct val="150000"/>
              </a:lnSpc>
              <a:spcBef>
                <a:spcPts val="0"/>
              </a:spcBef>
              <a:spcAft>
                <a:spcPts val="0"/>
              </a:spcAft>
              <a:buSzPts val="1300"/>
              <a:buChar char="●"/>
            </a:pPr>
            <a:r>
              <a:rPr lang="en-US" sz="900">
                <a:latin typeface="Times New Roman"/>
                <a:ea typeface="Times New Roman"/>
                <a:cs typeface="Times New Roman"/>
                <a:sym typeface="Times New Roman"/>
              </a:rPr>
              <a:t>Lin, H., and Lou, L. (2024) ‘A Study on Cross-Cultural Business Communication Based on Hofstede’s Cultural Dimensions Theory’, Open Journal of Social Sciences, 12(9), pp. 352-368</a:t>
            </a:r>
            <a:endParaRPr/>
          </a:p>
          <a:p>
            <a:pPr marL="457200" lvl="0" indent="-311150" algn="just" rtl="0">
              <a:lnSpc>
                <a:spcPct val="150000"/>
              </a:lnSpc>
              <a:spcBef>
                <a:spcPts val="0"/>
              </a:spcBef>
              <a:spcAft>
                <a:spcPts val="0"/>
              </a:spcAft>
              <a:buSzPts val="1300"/>
              <a:buChar char="●"/>
            </a:pPr>
            <a:r>
              <a:rPr lang="en-US" sz="900">
                <a:latin typeface="Times New Roman"/>
                <a:ea typeface="Times New Roman"/>
                <a:cs typeface="Times New Roman"/>
                <a:sym typeface="Times New Roman"/>
              </a:rPr>
              <a:t>Nguyen, T. H. N., and Yeh, Q. J. (2022) ‘Enhancing employee's work ethics and social responsibility awareness in Chinese organisations: the roles of Confucian diligence tradition, western values and participative leadership’, International Journal of Business Governance and Ethics, 16(1), pp. 54-87.</a:t>
            </a:r>
            <a:endParaRPr/>
          </a:p>
          <a:p>
            <a:pPr marL="457200" lvl="0" indent="-311150" algn="just" rtl="0">
              <a:lnSpc>
                <a:spcPct val="150000"/>
              </a:lnSpc>
              <a:spcBef>
                <a:spcPts val="0"/>
              </a:spcBef>
              <a:spcAft>
                <a:spcPts val="0"/>
              </a:spcAft>
              <a:buSzPts val="1300"/>
              <a:buChar char="●"/>
            </a:pPr>
            <a:r>
              <a:rPr lang="en-US" sz="900">
                <a:latin typeface="Times New Roman"/>
                <a:ea typeface="Times New Roman"/>
                <a:cs typeface="Times New Roman"/>
                <a:sym typeface="Times New Roman"/>
              </a:rPr>
              <a:t>Reuters (2020) </a:t>
            </a:r>
            <a:r>
              <a:rPr lang="en-US" sz="900" i="1">
                <a:latin typeface="Times New Roman"/>
                <a:ea typeface="Times New Roman"/>
                <a:cs typeface="Times New Roman"/>
                <a:sym typeface="Times New Roman"/>
              </a:rPr>
              <a:t>Tesco completes China exit with 275-million-pound stake sale</a:t>
            </a:r>
            <a:r>
              <a:rPr lang="en-US" sz="900">
                <a:latin typeface="Times New Roman"/>
                <a:ea typeface="Times New Roman"/>
                <a:cs typeface="Times New Roman"/>
                <a:sym typeface="Times New Roman"/>
              </a:rPr>
              <a:t>. Available at: https://www.reuters.com/article/world/tesco-completes-china-exit-with-275-million-pound-stake-sale-idUSKCN20J0TB/(Accessed: 27 June 2025)</a:t>
            </a:r>
            <a:endParaRPr/>
          </a:p>
          <a:p>
            <a:pPr marL="457200" lvl="0" indent="-311150" algn="just" rtl="0">
              <a:lnSpc>
                <a:spcPct val="150000"/>
              </a:lnSpc>
              <a:spcBef>
                <a:spcPts val="0"/>
              </a:spcBef>
              <a:spcAft>
                <a:spcPts val="0"/>
              </a:spcAft>
              <a:buSzPts val="1300"/>
              <a:buChar char="●"/>
            </a:pPr>
            <a:r>
              <a:rPr lang="en-US" sz="900">
                <a:latin typeface="Times New Roman"/>
                <a:ea typeface="Times New Roman"/>
                <a:cs typeface="Times New Roman"/>
                <a:sym typeface="Times New Roman"/>
              </a:rPr>
              <a:t>The Culture Factor (2022) </a:t>
            </a:r>
            <a:r>
              <a:rPr lang="en-US" sz="900" i="1">
                <a:latin typeface="Times New Roman"/>
                <a:ea typeface="Times New Roman"/>
                <a:cs typeface="Times New Roman"/>
                <a:sym typeface="Times New Roman"/>
              </a:rPr>
              <a:t>Country Comparison tool.</a:t>
            </a:r>
            <a:r>
              <a:rPr lang="en-US" sz="900">
                <a:latin typeface="Times New Roman"/>
                <a:ea typeface="Times New Roman"/>
                <a:cs typeface="Times New Roman"/>
                <a:sym typeface="Times New Roman"/>
              </a:rPr>
              <a:t> Available at: https://www.theculturefactor.com/country-comparison-tool?countries=china%2Cunited+kingdom(Accessed 27th June 2025)</a:t>
            </a:r>
            <a:endParaRPr/>
          </a:p>
          <a:p>
            <a:pPr marL="457200" lvl="0" indent="-311150" algn="just" rtl="0">
              <a:lnSpc>
                <a:spcPct val="150000"/>
              </a:lnSpc>
              <a:spcBef>
                <a:spcPts val="0"/>
              </a:spcBef>
              <a:spcAft>
                <a:spcPts val="0"/>
              </a:spcAft>
              <a:buSzPts val="1300"/>
              <a:buChar char="●"/>
            </a:pPr>
            <a:r>
              <a:rPr lang="en-US" sz="900">
                <a:latin typeface="Times New Roman"/>
                <a:ea typeface="Times New Roman"/>
                <a:cs typeface="Times New Roman"/>
                <a:sym typeface="Times New Roman"/>
              </a:rPr>
              <a:t>Zhang, H., Zhang, K., Warsitzka, M., and Trötschel, R. (2021) ‘Negotiation complexity: a review and an integrative model’, </a:t>
            </a:r>
            <a:r>
              <a:rPr lang="en-US" sz="900" i="1">
                <a:latin typeface="Times New Roman"/>
                <a:ea typeface="Times New Roman"/>
                <a:cs typeface="Times New Roman"/>
                <a:sym typeface="Times New Roman"/>
              </a:rPr>
              <a:t>International Journal of Conflict Management</a:t>
            </a:r>
            <a:r>
              <a:rPr lang="en-US" sz="900">
                <a:latin typeface="Times New Roman"/>
                <a:ea typeface="Times New Roman"/>
                <a:cs typeface="Times New Roman"/>
                <a:sym typeface="Times New Roman"/>
              </a:rPr>
              <a:t>, 32(4), pp. 554-573.</a:t>
            </a:r>
            <a:endParaRPr/>
          </a:p>
          <a:p>
            <a:pPr marL="457200" lvl="0" indent="-311150" algn="just" rtl="0">
              <a:lnSpc>
                <a:spcPct val="150000"/>
              </a:lnSpc>
              <a:spcBef>
                <a:spcPts val="0"/>
              </a:spcBef>
              <a:spcAft>
                <a:spcPts val="0"/>
              </a:spcAft>
              <a:buSzPts val="1300"/>
              <a:buChar char="●"/>
            </a:pPr>
            <a:r>
              <a:rPr lang="en-US" sz="900">
                <a:latin typeface="Times New Roman"/>
                <a:ea typeface="Times New Roman"/>
                <a:cs typeface="Times New Roman"/>
                <a:sym typeface="Times New Roman"/>
              </a:rPr>
              <a:t>Zhu, N., Yang, Z., Cai, S., and Sun, H. (2022) ‘Understanding the differences between Chinese and Western business practices: insights into Confucian philosophy’, </a:t>
            </a:r>
            <a:r>
              <a:rPr lang="en-US" sz="900" i="1">
                <a:latin typeface="Times New Roman"/>
                <a:ea typeface="Times New Roman"/>
                <a:cs typeface="Times New Roman"/>
                <a:sym typeface="Times New Roman"/>
              </a:rPr>
              <a:t>European Journal of International Management,</a:t>
            </a:r>
            <a:r>
              <a:rPr lang="en-US" sz="900">
                <a:latin typeface="Times New Roman"/>
                <a:ea typeface="Times New Roman"/>
                <a:cs typeface="Times New Roman"/>
                <a:sym typeface="Times New Roman"/>
              </a:rPr>
              <a:t> 17(2-3), pp. 180-197.</a:t>
            </a:r>
            <a:endParaRPr/>
          </a:p>
          <a:p>
            <a:pPr marL="457200" lvl="0" indent="-228600" algn="just" rtl="0">
              <a:lnSpc>
                <a:spcPct val="150000"/>
              </a:lnSpc>
              <a:spcBef>
                <a:spcPts val="0"/>
              </a:spcBef>
              <a:spcAft>
                <a:spcPts val="0"/>
              </a:spcAft>
              <a:buSzPts val="1300"/>
              <a:buNone/>
            </a:pPr>
            <a:endParaRPr sz="900">
              <a:latin typeface="Times New Roman"/>
              <a:ea typeface="Times New Roman"/>
              <a:cs typeface="Times New Roman"/>
              <a:sym typeface="Times New Roman"/>
            </a:endParaRPr>
          </a:p>
          <a:p>
            <a:pPr marL="457200" lvl="0" indent="-228600" algn="just" rtl="0">
              <a:lnSpc>
                <a:spcPct val="150000"/>
              </a:lnSpc>
              <a:spcBef>
                <a:spcPts val="0"/>
              </a:spcBef>
              <a:spcAft>
                <a:spcPts val="0"/>
              </a:spcAft>
              <a:buSzPts val="1300"/>
              <a:buNone/>
            </a:pPr>
            <a:endParaRPr sz="900">
              <a:latin typeface="Times New Roman"/>
              <a:ea typeface="Times New Roman"/>
              <a:cs typeface="Times New Roman"/>
              <a:sym typeface="Times New Roman"/>
            </a:endParaRPr>
          </a:p>
          <a:p>
            <a:pPr marL="457200" lvl="0" indent="-228600" algn="just" rtl="0">
              <a:lnSpc>
                <a:spcPct val="150000"/>
              </a:lnSpc>
              <a:spcBef>
                <a:spcPts val="0"/>
              </a:spcBef>
              <a:spcAft>
                <a:spcPts val="0"/>
              </a:spcAft>
              <a:buSzPts val="1300"/>
              <a:buNone/>
            </a:pPr>
            <a:endParaRPr sz="900">
              <a:latin typeface="Times New Roman"/>
              <a:ea typeface="Times New Roman"/>
              <a:cs typeface="Times New Roman"/>
              <a:sym typeface="Times New Roman"/>
            </a:endParaRPr>
          </a:p>
          <a:p>
            <a:pPr marL="457200" lvl="0" indent="-228600" algn="just" rtl="0">
              <a:lnSpc>
                <a:spcPct val="150000"/>
              </a:lnSpc>
              <a:spcBef>
                <a:spcPts val="0"/>
              </a:spcBef>
              <a:spcAft>
                <a:spcPts val="0"/>
              </a:spcAft>
              <a:buSzPts val="1300"/>
              <a:buNone/>
            </a:pPr>
            <a:endParaRPr sz="9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pic>
        <p:nvPicPr>
          <p:cNvPr id="400" name="Google Shape;400;p14"/>
          <p:cNvPicPr preferRelativeResize="0"/>
          <p:nvPr/>
        </p:nvPicPr>
        <p:blipFill rotWithShape="1">
          <a:blip r:embed="rId3">
            <a:alphaModFix/>
          </a:blip>
          <a:srcRect/>
          <a:stretch/>
        </p:blipFill>
        <p:spPr>
          <a:xfrm>
            <a:off x="2092125" y="97900"/>
            <a:ext cx="5808927" cy="5143500"/>
          </a:xfrm>
          <a:prstGeom prst="rect">
            <a:avLst/>
          </a:prstGeom>
          <a:noFill/>
          <a:ln>
            <a:noFill/>
          </a:ln>
        </p:spPr>
      </p:pic>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Expunere pe ecran (16:9)</PresentationFormat>
  <Slides>14</Slides>
  <Notes>14</Notes>
  <HiddenSlides>0</HiddenSlide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Momentum</vt:lpstr>
      <vt:lpstr>Prezentare PowerPoint</vt:lpstr>
      <vt:lpstr>Table of Contents</vt:lpstr>
      <vt:lpstr>Introduction and Outline of the presentation </vt:lpstr>
      <vt:lpstr>Overview of Culture </vt:lpstr>
      <vt:lpstr>Various elements of culture </vt:lpstr>
      <vt:lpstr>Theoretical underpinning about the impact of culture</vt:lpstr>
      <vt:lpstr>Theoretical underpinning about the impact of culture</vt:lpstr>
      <vt:lpstr>Cultural elements based on the Chinese to overcome</vt:lpstr>
      <vt:lpstr>Cultural elements based on the Chinese to overcome  </vt:lpstr>
      <vt:lpstr> Negotiation Strategies for a Successful Deal</vt:lpstr>
      <vt:lpstr> Negotiation Strategies for a Successful Deal</vt:lpstr>
      <vt:lpstr>Conclusion </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Mihaela Iancu</cp:lastModifiedBy>
  <cp:revision>1</cp:revision>
  <dcterms:modified xsi:type="dcterms:W3CDTF">2025-07-26T10:41:39Z</dcterms:modified>
</cp:coreProperties>
</file>