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1"/>
  </p:notesMasterIdLst>
  <p:sldIdLst>
    <p:sldId id="292" r:id="rId9"/>
    <p:sldId id="294" r:id="rId10"/>
    <p:sldId id="500" r:id="rId11"/>
    <p:sldId id="938" r:id="rId12"/>
    <p:sldId id="946" r:id="rId13"/>
    <p:sldId id="563" r:id="rId14"/>
    <p:sldId id="939" r:id="rId15"/>
    <p:sldId id="940" r:id="rId16"/>
    <p:sldId id="948" r:id="rId17"/>
    <p:sldId id="950" r:id="rId18"/>
    <p:sldId id="951" r:id="rId19"/>
    <p:sldId id="952" r:id="rId20"/>
    <p:sldId id="953" r:id="rId21"/>
    <p:sldId id="941" r:id="rId22"/>
    <p:sldId id="954" r:id="rId23"/>
    <p:sldId id="565" r:id="rId24"/>
    <p:sldId id="955" r:id="rId25"/>
    <p:sldId id="566" r:id="rId26"/>
    <p:sldId id="956" r:id="rId27"/>
    <p:sldId id="567" r:id="rId28"/>
    <p:sldId id="957" r:id="rId29"/>
    <p:sldId id="40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989D33-7A89-4F05-979E-3D9473402715}" v="19" dt="2023-03-14T07:57:25.9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2" autoAdjust="0"/>
    <p:restoredTop sz="86741" autoAdjust="0"/>
  </p:normalViewPr>
  <p:slideViewPr>
    <p:cSldViewPr snapToGrid="0">
      <p:cViewPr varScale="1">
        <p:scale>
          <a:sx n="96" d="100"/>
          <a:sy n="96" d="100"/>
        </p:scale>
        <p:origin x="42" y="165"/>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 Type="http://schemas.openxmlformats.org/officeDocument/2006/relationships/customXml" Target="../customXml/item3.xml"/><Relationship Id="rId21" Type="http://schemas.openxmlformats.org/officeDocument/2006/relationships/slide" Target="slides/slide13.xml"/><Relationship Id="rId34" Type="http://schemas.openxmlformats.org/officeDocument/2006/relationships/theme" Target="theme/theme1.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microsoft.com/office/2015/10/relationships/revisionInfo" Target="revisionInfo.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tableStyles" Target="tableStyles.xml"/><Relationship Id="rId8" Type="http://schemas.openxmlformats.org/officeDocument/2006/relationships/slideMaster" Target="slideMasters/slideMaster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14/03/2023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The finance industry needs to main high availability for continuous trading, compliance, and customer trust. </a:t>
            </a:r>
          </a:p>
          <a:p>
            <a:r>
              <a:rPr lang="en-US" sz="1200" dirty="0"/>
              <a:t>Healthcare facilities require high availability to provide around-the-clock care for patients. </a:t>
            </a:r>
          </a:p>
          <a:p>
            <a:r>
              <a:rPr lang="en-US" sz="1200" dirty="0"/>
              <a:t>The public safety industry includes agencies that provide security and services to a community, state, or nation. </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40860352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The finance industry needs to main high availability for continuous trading, compliance, and customer trust. </a:t>
            </a:r>
          </a:p>
          <a:p>
            <a:r>
              <a:rPr lang="en-US" sz="1200" dirty="0"/>
              <a:t>Healthcare facilities require high availability to provide around-the-clock care for patients. </a:t>
            </a:r>
          </a:p>
          <a:p>
            <a:r>
              <a:rPr lang="en-US" sz="1200" dirty="0"/>
              <a:t>The public safety industry includes agencies that provide security and services to a community, state, or nation. </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395042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625074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333333"/>
                </a:solidFill>
                <a:effectLst/>
                <a:highlight>
                  <a:srgbClr val="FFFF00"/>
                </a:highlight>
                <a:latin typeface="Helvetica" panose="020B0604020202020204" pitchFamily="34" charset="0"/>
                <a:ea typeface="DengXian" panose="02010600030101010101" pitchFamily="2" charset="-122"/>
              </a:rPr>
              <a:t>Asset standards identify specific hardware and software products that the organization uses and supports.</a:t>
            </a:r>
            <a:endParaRPr lang="en-US" sz="1200" dirty="0">
              <a:highlight>
                <a:srgbClr val="FFFF00"/>
              </a:highlight>
            </a:endParaRP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26789473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333333"/>
                </a:solidFill>
                <a:effectLst/>
                <a:highlight>
                  <a:srgbClr val="FFFF00"/>
                </a:highlight>
                <a:latin typeface="Helvetica" panose="020B0604020202020204" pitchFamily="34" charset="0"/>
                <a:ea typeface="DengXian" panose="02010600030101010101" pitchFamily="2" charset="-122"/>
              </a:rPr>
              <a:t>Asset standards identify specific hardware and software products that the organization uses and supports.</a:t>
            </a:r>
            <a:endParaRPr lang="en-US" sz="1200" dirty="0">
              <a:highlight>
                <a:srgbClr val="FFFF00"/>
              </a:highlight>
            </a:endParaRP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10759675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333333"/>
                </a:solidFill>
                <a:effectLst/>
                <a:highlight>
                  <a:srgbClr val="FFFF00"/>
                </a:highlight>
                <a:latin typeface="Helvetica" panose="020B0604020202020204" pitchFamily="34" charset="0"/>
                <a:ea typeface="DengXian" panose="02010600030101010101" pitchFamily="2" charset="-122"/>
              </a:rPr>
              <a:t>Asset standards identify specific hardware and software products that the organization uses and supports.</a:t>
            </a:r>
            <a:endParaRPr lang="en-US" sz="1200" dirty="0">
              <a:highlight>
                <a:srgbClr val="FFFF00"/>
              </a:highlight>
            </a:endParaRP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19057083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333333"/>
                </a:solidFill>
                <a:effectLst/>
                <a:highlight>
                  <a:srgbClr val="FFFF00"/>
                </a:highlight>
                <a:latin typeface="Helvetica" panose="020B0604020202020204" pitchFamily="34" charset="0"/>
                <a:ea typeface="DengXian" panose="02010600030101010101" pitchFamily="2" charset="-122"/>
              </a:rPr>
              <a:t>Asset standards identify specific hardware and software products that the organization uses and supports.</a:t>
            </a:r>
            <a:endParaRPr lang="en-US" sz="1200" dirty="0">
              <a:highlight>
                <a:srgbClr val="FFFF00"/>
              </a:highlight>
            </a:endParaRP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16187810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333333"/>
                </a:solidFill>
                <a:effectLst/>
                <a:highlight>
                  <a:srgbClr val="FFFF00"/>
                </a:highlight>
                <a:latin typeface="Helvetica" panose="020B0604020202020204" pitchFamily="34" charset="0"/>
                <a:ea typeface="DengXian" panose="02010600030101010101" pitchFamily="2" charset="-122"/>
              </a:rPr>
              <a:t>Asset standards identify specific hardware and software products that the organization uses and supports.</a:t>
            </a:r>
            <a:endParaRPr lang="en-US" sz="1200" dirty="0">
              <a:highlight>
                <a:srgbClr val="FFFF00"/>
              </a:highlight>
            </a:endParaRP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2824816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333333"/>
                </a:solidFill>
                <a:effectLst/>
                <a:highlight>
                  <a:srgbClr val="FFFF00"/>
                </a:highlight>
                <a:latin typeface="Helvetica" panose="020B0604020202020204" pitchFamily="34" charset="0"/>
                <a:ea typeface="DengXian" panose="02010600030101010101" pitchFamily="2" charset="-122"/>
              </a:rPr>
              <a:t>Asset standards identify specific hardware and software products that the organization uses and supports.</a:t>
            </a:r>
            <a:endParaRPr lang="en-US" sz="1200" dirty="0">
              <a:highlight>
                <a:srgbClr val="FFFF00"/>
              </a:highlight>
            </a:endParaRP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17693788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28239841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18758321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23183565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36481511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b="1" dirty="0"/>
              <a:t>Router Redundancy Options - </a:t>
            </a:r>
            <a:r>
              <a:rPr lang="en-US" sz="1200" dirty="0"/>
              <a:t> options available for router redundancy include:</a:t>
            </a:r>
          </a:p>
          <a:p>
            <a:r>
              <a:rPr lang="en-US" sz="1200" b="1" dirty="0"/>
              <a:t>Hot Standby Router Protocol (HSRP)</a:t>
            </a:r>
            <a:r>
              <a:rPr lang="en-US" sz="1200" dirty="0"/>
              <a:t> - HSRP provides high network availability by providing first-hop routing redundancy. </a:t>
            </a:r>
          </a:p>
          <a:p>
            <a:r>
              <a:rPr lang="en-US" sz="1200" b="1" dirty="0"/>
              <a:t>Virtual Router Redundancy Protocol (VRRP)</a:t>
            </a:r>
            <a:r>
              <a:rPr lang="en-US" sz="1200" dirty="0"/>
              <a:t> - A VRRP router runs the VRRP protocol in conjunction with one or more other routers attached to a LAN. In a VRRP configuration, the elected router is the virtual router master, and the other routers act as backups, in case the virtual router master fails.</a:t>
            </a:r>
          </a:p>
          <a:p>
            <a:r>
              <a:rPr lang="en-US" sz="1200" b="1" dirty="0"/>
              <a:t>Gateway Load Balancing Protocol (GLBP)</a:t>
            </a:r>
            <a:r>
              <a:rPr lang="en-US" sz="1200" dirty="0"/>
              <a:t> - GLBP protects data traffic from a failed router or circuit, like HSRP and VRRP, while also allowing load balancing (also called load sharing) between a group of redundant routers.</a:t>
            </a:r>
          </a:p>
          <a:p>
            <a:pPr marL="0" indent="0">
              <a:buNone/>
            </a:pPr>
            <a:endParaRPr lang="en-US" sz="1200" b="1" dirty="0"/>
          </a:p>
          <a:p>
            <a:endParaRPr lang="en-US" sz="1200" dirty="0"/>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11421993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b="1" dirty="0"/>
              <a:t>Router Redundancy Options - </a:t>
            </a:r>
            <a:r>
              <a:rPr lang="en-US" sz="1200" dirty="0"/>
              <a:t> options available for router redundancy include:</a:t>
            </a:r>
          </a:p>
          <a:p>
            <a:r>
              <a:rPr lang="en-US" sz="1200" b="1" dirty="0"/>
              <a:t>Hot Standby Router Protocol (HSRP)</a:t>
            </a:r>
            <a:r>
              <a:rPr lang="en-US" sz="1200" dirty="0"/>
              <a:t> - HSRP provides high network availability by providing first-hop routing redundancy. </a:t>
            </a:r>
          </a:p>
          <a:p>
            <a:r>
              <a:rPr lang="en-US" sz="1200" b="1" dirty="0"/>
              <a:t>Virtual Router Redundancy Protocol (VRRP)</a:t>
            </a:r>
            <a:r>
              <a:rPr lang="en-US" sz="1200" dirty="0"/>
              <a:t> - A VRRP router runs the VRRP protocol in conjunction with one or more other routers attached to a LAN. In a VRRP configuration, the elected router is the virtual router master, and the other routers act as backups, in case the virtual router master fails.</a:t>
            </a:r>
          </a:p>
          <a:p>
            <a:r>
              <a:rPr lang="en-US" sz="1200" b="1" dirty="0"/>
              <a:t>Gateway Load Balancing Protocol (GLBP)</a:t>
            </a:r>
            <a:r>
              <a:rPr lang="en-US" sz="1200" dirty="0"/>
              <a:t> - GLBP protects data traffic from a failed router or circuit, like HSRP and VRRP, while also allowing load balancing (also called load sharing) between a group of redundant routers.</a:t>
            </a:r>
          </a:p>
          <a:p>
            <a:pPr marL="0" indent="0">
              <a:buNone/>
            </a:pPr>
            <a:endParaRPr lang="en-US" sz="1200" b="1" dirty="0"/>
          </a:p>
          <a:p>
            <a:endParaRPr lang="en-US" sz="1200" dirty="0"/>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41519193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24875917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2978923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14/03/2023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69173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3/14/2023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tags" Target="../tags/tag1.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7" Type="http://schemas.openxmlformats.org/officeDocument/2006/relationships/image" Target="../media/image12.png"/><Relationship Id="rId2" Type="http://schemas.openxmlformats.org/officeDocument/2006/relationships/slideLayout" Target="../slideLayouts/slideLayout4.xml"/><Relationship Id="rId1" Type="http://schemas.openxmlformats.org/officeDocument/2006/relationships/tags" Target="../tags/tag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10.xml"/><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4.xml"/><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 Id="rId4" Type="http://schemas.openxmlformats.org/officeDocument/2006/relationships/image" Target="../media/image16.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6.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1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2"/>
            <a:ext cx="5519242" cy="620978"/>
          </a:xfrm>
        </p:spPr>
        <p:txBody>
          <a:bodyPr/>
          <a:lstStyle/>
          <a:p>
            <a:r>
              <a:rPr lang="en-GB" sz="4000" b="1" i="1" dirty="0">
                <a:effectLst>
                  <a:outerShdw blurRad="38100" dist="38100" dir="2700000" algn="tl">
                    <a:srgbClr val="000000">
                      <a:alpha val="43137"/>
                    </a:srgbClr>
                  </a:outerShdw>
                </a:effectLst>
              </a:rPr>
              <a:t>Availability</a:t>
            </a: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Cybersecurity </a:t>
            </a:r>
          </a:p>
          <a:p>
            <a:r>
              <a:rPr lang="en-GB" b="1" i="1" dirty="0"/>
              <a:t>Essentials </a:t>
            </a:r>
            <a:r>
              <a:rPr lang="en-GB" i="1" dirty="0"/>
              <a:t>(ACCA4029)</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30427" y="901556"/>
            <a:ext cx="5461876" cy="3508653"/>
          </a:xfrm>
          <a:prstGeom prst="rect">
            <a:avLst/>
          </a:prstGeom>
        </p:spPr>
        <p:txBody>
          <a:bodyPr wrap="square">
            <a:spAutoFit/>
          </a:bodyPr>
          <a:lstStyle/>
          <a:p>
            <a:pPr algn="just">
              <a:spcBef>
                <a:spcPts val="0"/>
              </a:spcBef>
            </a:pPr>
            <a:r>
              <a:rPr lang="en-US" sz="2800" i="1" dirty="0">
                <a:solidFill>
                  <a:schemeClr val="tx1">
                    <a:lumMod val="50000"/>
                  </a:schemeClr>
                </a:solidFill>
              </a:rPr>
              <a:t>During today’s lecture, we shall discuss the concept of high availability.</a:t>
            </a:r>
          </a:p>
          <a:p>
            <a:pPr marL="742950" lvl="1" indent="-285750" algn="just">
              <a:buFont typeface="Courier New" panose="02070309020205020404" pitchFamily="49" charset="0"/>
              <a:buChar char="o"/>
            </a:pPr>
            <a:r>
              <a:rPr lang="en-US" sz="2800" i="1" dirty="0">
                <a:solidFill>
                  <a:schemeClr val="tx1">
                    <a:lumMod val="50000"/>
                  </a:schemeClr>
                </a:solidFill>
              </a:rPr>
              <a:t>Why it is important?</a:t>
            </a:r>
          </a:p>
          <a:p>
            <a:pPr marL="742950" lvl="1" indent="-285750" algn="just">
              <a:buFont typeface="Courier New" panose="02070309020205020404" pitchFamily="49" charset="0"/>
              <a:buChar char="o"/>
            </a:pPr>
            <a:r>
              <a:rPr lang="en-US" sz="2800" i="1" dirty="0">
                <a:solidFill>
                  <a:schemeClr val="tx1">
                    <a:lumMod val="50000"/>
                  </a:schemeClr>
                </a:solidFill>
              </a:rPr>
              <a:t>How to improve availability?</a:t>
            </a:r>
          </a:p>
          <a:p>
            <a:pPr algn="just">
              <a:spcBef>
                <a:spcPts val="0"/>
              </a:spcBef>
            </a:pPr>
            <a:endParaRPr lang="en-US" sz="2800" i="1" dirty="0">
              <a:solidFill>
                <a:schemeClr val="tx1">
                  <a:lumMod val="50000"/>
                </a:schemeClr>
              </a:solidFill>
            </a:endParaRPr>
          </a:p>
          <a:p>
            <a:pPr algn="just">
              <a:spcBef>
                <a:spcPts val="0"/>
              </a:spcBef>
            </a:pPr>
            <a:endParaRPr lang="en-US" i="1" dirty="0">
              <a:solidFill>
                <a:schemeClr val="tx1">
                  <a:lumMod val="50000"/>
                </a:schemeClr>
              </a:solidFill>
            </a:endParaRP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1661993"/>
          </a:xfrm>
          <a:prstGeom prst="rect">
            <a:avLst/>
          </a:prstGeom>
        </p:spPr>
        <p:txBody>
          <a:bodyPr wrap="square">
            <a:spAutoFit/>
          </a:bodyPr>
          <a:lstStyle/>
          <a:p>
            <a:pPr fontAlgn="t"/>
            <a:r>
              <a:rPr lang="en-US" sz="2800" b="1" dirty="0">
                <a:solidFill>
                  <a:schemeClr val="bg1"/>
                </a:solidFill>
              </a:rPr>
              <a:t>Today’s Class</a:t>
            </a:r>
          </a:p>
          <a:p>
            <a:pPr marL="285750" indent="-285750" fontAlgn="t">
              <a:buFont typeface="Wingdings" panose="05000000000000000000" pitchFamily="2" charset="2"/>
              <a:buChar char="ü"/>
            </a:pPr>
            <a:r>
              <a:rPr lang="en-GB" sz="2800" b="1" dirty="0">
                <a:solidFill>
                  <a:schemeClr val="bg1"/>
                </a:solidFill>
              </a:rPr>
              <a:t>Availability</a:t>
            </a:r>
          </a:p>
          <a:p>
            <a:pPr marL="742950" lvl="1" indent="-285750" fontAlgn="t">
              <a:buFont typeface="Wingdings" panose="05000000000000000000" pitchFamily="2" charset="2"/>
              <a:buChar char="ü"/>
            </a:pPr>
            <a:r>
              <a:rPr lang="en-GB" sz="2800" b="1" dirty="0">
                <a:solidFill>
                  <a:schemeClr val="bg1"/>
                </a:solidFill>
              </a:rPr>
              <a:t>High Availability</a:t>
            </a:r>
          </a:p>
          <a:p>
            <a:pPr fontAlgn="t"/>
            <a:endParaRPr lang="en-GB" b="1" dirty="0">
              <a:solidFill>
                <a:schemeClr val="bg1"/>
              </a:solidFill>
            </a:endParaRPr>
          </a:p>
        </p:txBody>
      </p:sp>
    </p:spTree>
    <p:extLst>
      <p:ext uri="{BB962C8B-B14F-4D97-AF65-F5344CB8AC3E}">
        <p14:creationId xmlns:p14="http://schemas.microsoft.com/office/powerpoint/2010/main" val="9823677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dirty="0"/>
              <a:t>The Fine Nines</a:t>
            </a:r>
          </a:p>
        </p:txBody>
      </p:sp>
      <p:sp>
        <p:nvSpPr>
          <p:cNvPr id="6" name="Rectangle 5"/>
          <p:cNvSpPr/>
          <p:nvPr/>
        </p:nvSpPr>
        <p:spPr>
          <a:xfrm>
            <a:off x="271833" y="662556"/>
            <a:ext cx="11730980" cy="4216539"/>
          </a:xfrm>
          <a:prstGeom prst="rect">
            <a:avLst/>
          </a:prstGeom>
        </p:spPr>
        <p:txBody>
          <a:bodyPr wrap="square">
            <a:spAutoFit/>
          </a:bodyPr>
          <a:lstStyle/>
          <a:p>
            <a:pPr marL="285750" indent="-285750" algn="just">
              <a:buFont typeface="Courier New" panose="02070309020205020404" pitchFamily="49" charset="0"/>
              <a:buChar char="o"/>
            </a:pPr>
            <a:r>
              <a:rPr lang="en-US" sz="2400" dirty="0">
                <a:solidFill>
                  <a:srgbClr val="002060"/>
                </a:solidFill>
              </a:rPr>
              <a:t>Five nines mean that systems and services are </a:t>
            </a:r>
            <a:r>
              <a:rPr lang="en-US" sz="2400" b="1" i="1" dirty="0">
                <a:solidFill>
                  <a:srgbClr val="FF0000"/>
                </a:solidFill>
                <a:effectLst>
                  <a:outerShdw blurRad="38100" dist="38100" dir="2700000" algn="tl">
                    <a:srgbClr val="000000">
                      <a:alpha val="43137"/>
                    </a:srgbClr>
                  </a:outerShdw>
                </a:effectLst>
              </a:rPr>
              <a:t>available 99.999% </a:t>
            </a:r>
            <a:r>
              <a:rPr lang="en-US" sz="2400" dirty="0">
                <a:solidFill>
                  <a:srgbClr val="002060"/>
                </a:solidFill>
              </a:rPr>
              <a:t>of the time. </a:t>
            </a:r>
          </a:p>
          <a:p>
            <a:pPr marL="285750" indent="-285750" algn="just">
              <a:buFont typeface="Courier New" panose="02070309020205020404" pitchFamily="49" charset="0"/>
              <a:buChar char="o"/>
            </a:pPr>
            <a:r>
              <a:rPr lang="en-US" sz="2400" dirty="0">
                <a:solidFill>
                  <a:srgbClr val="002060"/>
                </a:solidFill>
              </a:rPr>
              <a:t>It also means that both planned and unplanned downtime is less than 5.26 minutes per year. </a:t>
            </a:r>
          </a:p>
          <a:p>
            <a:pPr marL="285750" indent="-285750" algn="just">
              <a:buFont typeface="Courier New" panose="02070309020205020404" pitchFamily="49" charset="0"/>
              <a:buChar char="o"/>
            </a:pPr>
            <a:r>
              <a:rPr lang="en-US" sz="2400" dirty="0">
                <a:solidFill>
                  <a:srgbClr val="002060"/>
                </a:solidFill>
              </a:rPr>
              <a:t>High availability refers to a system or component that is continuously operational for a given length of time. </a:t>
            </a:r>
          </a:p>
          <a:p>
            <a:pPr marL="285750" indent="-285750" algn="just">
              <a:buFont typeface="Courier New" panose="02070309020205020404" pitchFamily="49" charset="0"/>
              <a:buChar char="o"/>
            </a:pPr>
            <a:endParaRPr lang="en-US" dirty="0">
              <a:solidFill>
                <a:srgbClr val="002060"/>
              </a:solidFill>
            </a:endParaRPr>
          </a:p>
          <a:p>
            <a:pPr algn="just"/>
            <a:r>
              <a:rPr lang="en-US" sz="2800" b="1" dirty="0">
                <a:solidFill>
                  <a:srgbClr val="002060"/>
                </a:solidFill>
              </a:rPr>
              <a:t>To help ensure high availability:</a:t>
            </a:r>
          </a:p>
          <a:p>
            <a:pPr marL="742950" lvl="1" indent="-285750" algn="just">
              <a:buFont typeface="Courier New" panose="02070309020205020404" pitchFamily="49" charset="0"/>
              <a:buChar char="o"/>
            </a:pPr>
            <a:r>
              <a:rPr lang="en-US" sz="2800" dirty="0">
                <a:solidFill>
                  <a:srgbClr val="002060"/>
                </a:solidFill>
              </a:rPr>
              <a:t>Eliminate single points of failure</a:t>
            </a:r>
          </a:p>
          <a:p>
            <a:pPr marL="742950" lvl="1" indent="-285750" algn="just">
              <a:buFont typeface="Courier New" panose="02070309020205020404" pitchFamily="49" charset="0"/>
              <a:buChar char="o"/>
            </a:pPr>
            <a:r>
              <a:rPr lang="en-US" sz="2800" dirty="0">
                <a:solidFill>
                  <a:srgbClr val="002060"/>
                </a:solidFill>
              </a:rPr>
              <a:t>Design for reliability</a:t>
            </a:r>
          </a:p>
          <a:p>
            <a:pPr marL="742950" lvl="1" indent="-285750" algn="just">
              <a:buFont typeface="Courier New" panose="02070309020205020404" pitchFamily="49" charset="0"/>
              <a:buChar char="o"/>
            </a:pPr>
            <a:r>
              <a:rPr lang="en-US" sz="2800" dirty="0">
                <a:solidFill>
                  <a:srgbClr val="002060"/>
                </a:solidFill>
              </a:rPr>
              <a:t>Detect failures as they occur</a:t>
            </a:r>
          </a:p>
          <a:p>
            <a:pPr lvl="1" algn="just"/>
            <a:endParaRPr lang="en-US" dirty="0">
              <a:solidFill>
                <a:srgbClr val="002060"/>
              </a:solidFill>
            </a:endParaRPr>
          </a:p>
        </p:txBody>
      </p:sp>
      <p:pic>
        <p:nvPicPr>
          <p:cNvPr id="11" name="Picture 10"/>
          <p:cNvPicPr>
            <a:picLocks noChangeAspect="1"/>
          </p:cNvPicPr>
          <p:nvPr/>
        </p:nvPicPr>
        <p:blipFill>
          <a:blip r:embed="rId4"/>
          <a:stretch>
            <a:fillRect/>
          </a:stretch>
        </p:blipFill>
        <p:spPr>
          <a:xfrm>
            <a:off x="5712371" y="2770825"/>
            <a:ext cx="6432733" cy="1780687"/>
          </a:xfrm>
          <a:prstGeom prst="rect">
            <a:avLst/>
          </a:prstGeom>
        </p:spPr>
      </p:pic>
    </p:spTree>
    <p:custDataLst>
      <p:tags r:id="rId1"/>
    </p:custDataLst>
    <p:extLst>
      <p:ext uri="{BB962C8B-B14F-4D97-AF65-F5344CB8AC3E}">
        <p14:creationId xmlns:p14="http://schemas.microsoft.com/office/powerpoint/2010/main" val="1049317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Fine Nines</a:t>
            </a:r>
            <a:endParaRPr lang="en-US" sz="3200" dirty="0"/>
          </a:p>
        </p:txBody>
      </p:sp>
      <p:sp>
        <p:nvSpPr>
          <p:cNvPr id="6" name="Rectangle 5"/>
          <p:cNvSpPr/>
          <p:nvPr/>
        </p:nvSpPr>
        <p:spPr>
          <a:xfrm>
            <a:off x="271833" y="662556"/>
            <a:ext cx="11730980" cy="1600438"/>
          </a:xfrm>
          <a:prstGeom prst="rect">
            <a:avLst/>
          </a:prstGeom>
        </p:spPr>
        <p:txBody>
          <a:bodyPr wrap="square">
            <a:spAutoFit/>
          </a:bodyPr>
          <a:lstStyle/>
          <a:p>
            <a:pPr lvl="1" algn="just"/>
            <a:endParaRPr lang="en-US" dirty="0">
              <a:solidFill>
                <a:srgbClr val="002060"/>
              </a:solidFill>
            </a:endParaRPr>
          </a:p>
          <a:p>
            <a:pPr algn="just"/>
            <a:r>
              <a:rPr lang="en-US" sz="2400" b="1" dirty="0">
                <a:solidFill>
                  <a:srgbClr val="002060"/>
                </a:solidFill>
              </a:rPr>
              <a:t>Environments That Require Five Nines</a:t>
            </a:r>
          </a:p>
          <a:p>
            <a:pPr algn="just"/>
            <a:r>
              <a:rPr lang="en-US" sz="2800" i="1" dirty="0"/>
              <a:t>Although the cost of sustaining high availability may be too costly for some industries, several environments require five nines.</a:t>
            </a:r>
          </a:p>
        </p:txBody>
      </p:sp>
      <p:pic>
        <p:nvPicPr>
          <p:cNvPr id="12" name="Picture 11"/>
          <p:cNvPicPr>
            <a:picLocks noChangeAspect="1"/>
          </p:cNvPicPr>
          <p:nvPr/>
        </p:nvPicPr>
        <p:blipFill>
          <a:blip r:embed="rId4"/>
          <a:stretch>
            <a:fillRect/>
          </a:stretch>
        </p:blipFill>
        <p:spPr>
          <a:xfrm>
            <a:off x="271833" y="2149821"/>
            <a:ext cx="2599032" cy="2004419"/>
          </a:xfrm>
          <a:prstGeom prst="rect">
            <a:avLst/>
          </a:prstGeom>
        </p:spPr>
      </p:pic>
      <p:pic>
        <p:nvPicPr>
          <p:cNvPr id="13" name="Picture 12"/>
          <p:cNvPicPr>
            <a:picLocks noChangeAspect="1"/>
          </p:cNvPicPr>
          <p:nvPr/>
        </p:nvPicPr>
        <p:blipFill>
          <a:blip r:embed="rId5"/>
          <a:stretch>
            <a:fillRect/>
          </a:stretch>
        </p:blipFill>
        <p:spPr>
          <a:xfrm>
            <a:off x="2897840" y="2262994"/>
            <a:ext cx="2431603" cy="1891247"/>
          </a:xfrm>
          <a:prstGeom prst="rect">
            <a:avLst/>
          </a:prstGeom>
        </p:spPr>
      </p:pic>
      <p:pic>
        <p:nvPicPr>
          <p:cNvPr id="14" name="Picture 13"/>
          <p:cNvPicPr>
            <a:picLocks noChangeAspect="1"/>
          </p:cNvPicPr>
          <p:nvPr/>
        </p:nvPicPr>
        <p:blipFill>
          <a:blip r:embed="rId6"/>
          <a:stretch>
            <a:fillRect/>
          </a:stretch>
        </p:blipFill>
        <p:spPr>
          <a:xfrm>
            <a:off x="5479731" y="2223735"/>
            <a:ext cx="2244498" cy="1802400"/>
          </a:xfrm>
          <a:prstGeom prst="rect">
            <a:avLst/>
          </a:prstGeom>
        </p:spPr>
      </p:pic>
      <p:pic>
        <p:nvPicPr>
          <p:cNvPr id="2" name="Picture 1" descr="Warenkorb Symbol Push · Kostenlose Vektorgrafik auf Pixabay"/>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874518" y="2206270"/>
            <a:ext cx="2098759" cy="1891247"/>
          </a:xfrm>
          <a:prstGeom prst="rect">
            <a:avLst/>
          </a:prstGeom>
        </p:spPr>
      </p:pic>
      <p:sp>
        <p:nvSpPr>
          <p:cNvPr id="5" name="Rectangle 4"/>
          <p:cNvSpPr/>
          <p:nvPr/>
        </p:nvSpPr>
        <p:spPr>
          <a:xfrm>
            <a:off x="126124" y="4100049"/>
            <a:ext cx="11876690" cy="1384995"/>
          </a:xfrm>
          <a:prstGeom prst="rect">
            <a:avLst/>
          </a:prstGeom>
        </p:spPr>
        <p:txBody>
          <a:bodyPr wrap="square">
            <a:spAutoFit/>
          </a:bodyPr>
          <a:lstStyle/>
          <a:p>
            <a:pPr algn="just"/>
            <a:r>
              <a:rPr lang="en-US" sz="2800" i="1" dirty="0"/>
              <a:t>The retail industry depends on efficient supply chains and the delivery of products to customers. Disruption can be devastating, especially during peak demand times such as holidays.</a:t>
            </a:r>
          </a:p>
        </p:txBody>
      </p:sp>
    </p:spTree>
    <p:custDataLst>
      <p:tags r:id="rId1"/>
    </p:custDataLst>
    <p:extLst>
      <p:ext uri="{BB962C8B-B14F-4D97-AF65-F5344CB8AC3E}">
        <p14:creationId xmlns:p14="http://schemas.microsoft.com/office/powerpoint/2010/main" val="36901058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800" dirty="0"/>
              <a:t>High Availability</a:t>
            </a:r>
          </a:p>
        </p:txBody>
      </p:sp>
      <p:sp>
        <p:nvSpPr>
          <p:cNvPr id="6" name="Rectangle 5"/>
          <p:cNvSpPr/>
          <p:nvPr/>
        </p:nvSpPr>
        <p:spPr>
          <a:xfrm>
            <a:off x="271833" y="662556"/>
            <a:ext cx="11730980" cy="5078313"/>
          </a:xfrm>
          <a:prstGeom prst="rect">
            <a:avLst/>
          </a:prstGeom>
        </p:spPr>
        <p:txBody>
          <a:bodyPr wrap="square">
            <a:spAutoFit/>
          </a:bodyPr>
          <a:lstStyle/>
          <a:p>
            <a:pPr algn="just"/>
            <a:r>
              <a:rPr lang="en-US" sz="2400" b="1" dirty="0">
                <a:solidFill>
                  <a:srgbClr val="002060"/>
                </a:solidFill>
              </a:rPr>
              <a:t>Threats to Availability</a:t>
            </a:r>
          </a:p>
          <a:p>
            <a:pPr marL="285750" indent="-285750" algn="just">
              <a:buFont typeface="Courier New" panose="02070309020205020404" pitchFamily="49" charset="0"/>
              <a:buChar char="o"/>
            </a:pPr>
            <a:r>
              <a:rPr lang="en-US" sz="2400" dirty="0">
                <a:solidFill>
                  <a:srgbClr val="002060"/>
                </a:solidFill>
              </a:rPr>
              <a:t>There are many different types of threats to high availability, the threats can range from </a:t>
            </a:r>
          </a:p>
          <a:p>
            <a:pPr marL="742950" lvl="1" indent="-285750" algn="just">
              <a:buFont typeface="Courier New" panose="02070309020205020404" pitchFamily="49" charset="0"/>
              <a:buChar char="o"/>
            </a:pPr>
            <a:r>
              <a:rPr lang="en-US" sz="2400" dirty="0">
                <a:solidFill>
                  <a:srgbClr val="002060"/>
                </a:solidFill>
              </a:rPr>
              <a:t>failure of a mission-critical application to severe storm such as a hurricane or tornado. </a:t>
            </a:r>
          </a:p>
          <a:p>
            <a:pPr marL="742950" lvl="1" indent="-285750" algn="just">
              <a:buFont typeface="Courier New" panose="02070309020205020404" pitchFamily="49" charset="0"/>
              <a:buChar char="o"/>
            </a:pPr>
            <a:r>
              <a:rPr lang="en-US" sz="2400" dirty="0">
                <a:solidFill>
                  <a:srgbClr val="002060"/>
                </a:solidFill>
              </a:rPr>
              <a:t>Threats can also include catastrophic event such as a terrorist attack, building bombing, or building fires.</a:t>
            </a:r>
          </a:p>
          <a:p>
            <a:pPr marL="285750" indent="-285750" algn="just">
              <a:buFont typeface="Courier New" panose="02070309020205020404" pitchFamily="49" charset="0"/>
              <a:buChar char="o"/>
            </a:pPr>
            <a:endParaRPr lang="en-US" sz="2400" dirty="0">
              <a:solidFill>
                <a:srgbClr val="002060"/>
              </a:solidFill>
            </a:endParaRPr>
          </a:p>
          <a:p>
            <a:pPr algn="just"/>
            <a:r>
              <a:rPr lang="en-US" sz="2400" b="1" dirty="0">
                <a:solidFill>
                  <a:srgbClr val="002060"/>
                </a:solidFill>
              </a:rPr>
              <a:t>Designing a High Availability System</a:t>
            </a:r>
          </a:p>
          <a:p>
            <a:pPr marL="285750" indent="-285750" algn="just">
              <a:buFont typeface="Courier New" panose="02070309020205020404" pitchFamily="49" charset="0"/>
              <a:buChar char="o"/>
            </a:pPr>
            <a:r>
              <a:rPr lang="en-US" sz="2400" dirty="0">
                <a:solidFill>
                  <a:srgbClr val="002060"/>
                </a:solidFill>
              </a:rPr>
              <a:t>High availability incorporates three major principles to achieve the goal of uninterrupted access to data and services:</a:t>
            </a:r>
          </a:p>
          <a:p>
            <a:pPr marL="742950" lvl="1" indent="-285750" algn="just">
              <a:buFont typeface="Courier New" panose="02070309020205020404" pitchFamily="49" charset="0"/>
              <a:buChar char="o"/>
            </a:pPr>
            <a:r>
              <a:rPr lang="en-US" sz="2400" dirty="0">
                <a:solidFill>
                  <a:srgbClr val="002060"/>
                </a:solidFill>
              </a:rPr>
              <a:t>Elimination or reduction of single-points of failure</a:t>
            </a:r>
          </a:p>
          <a:p>
            <a:pPr marL="742950" lvl="1" indent="-285750" algn="just">
              <a:buFont typeface="Courier New" panose="02070309020205020404" pitchFamily="49" charset="0"/>
              <a:buChar char="o"/>
            </a:pPr>
            <a:r>
              <a:rPr lang="en-US" sz="2400" dirty="0">
                <a:solidFill>
                  <a:srgbClr val="002060"/>
                </a:solidFill>
              </a:rPr>
              <a:t>System Resiliency</a:t>
            </a:r>
          </a:p>
          <a:p>
            <a:pPr marL="742950" lvl="1" indent="-285750" algn="just">
              <a:buFont typeface="Courier New" panose="02070309020205020404" pitchFamily="49" charset="0"/>
              <a:buChar char="o"/>
            </a:pPr>
            <a:r>
              <a:rPr lang="en-US" sz="2400" dirty="0">
                <a:solidFill>
                  <a:srgbClr val="002060"/>
                </a:solidFill>
              </a:rPr>
              <a:t>Fault Tolerance</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endParaRPr lang="en-US" dirty="0">
              <a:solidFill>
                <a:srgbClr val="002060"/>
              </a:solidFill>
            </a:endParaRPr>
          </a:p>
        </p:txBody>
      </p:sp>
    </p:spTree>
    <p:custDataLst>
      <p:tags r:id="rId1"/>
    </p:custDataLst>
    <p:extLst>
      <p:ext uri="{BB962C8B-B14F-4D97-AF65-F5344CB8AC3E}">
        <p14:creationId xmlns:p14="http://schemas.microsoft.com/office/powerpoint/2010/main" val="911574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0800-D182-4412-91F3-B1645153ED28}"/>
              </a:ext>
            </a:extLst>
          </p:cNvPr>
          <p:cNvSpPr>
            <a:spLocks noGrp="1"/>
          </p:cNvSpPr>
          <p:nvPr>
            <p:ph type="ctrTitle"/>
          </p:nvPr>
        </p:nvSpPr>
        <p:spPr/>
        <p:txBody>
          <a:bodyPr>
            <a:normAutofit/>
          </a:bodyPr>
          <a:lstStyle/>
          <a:p>
            <a:r>
              <a:rPr lang="en-US" sz="5400" dirty="0">
                <a:solidFill>
                  <a:schemeClr val="bg1"/>
                </a:solidFill>
              </a:rPr>
              <a:t>Measures to Improve Availability</a:t>
            </a:r>
            <a:endParaRPr lang="en-GB" sz="5400" dirty="0">
              <a:solidFill>
                <a:schemeClr val="bg1"/>
              </a:solidFill>
            </a:endParaRPr>
          </a:p>
        </p:txBody>
      </p:sp>
    </p:spTree>
    <p:extLst>
      <p:ext uri="{BB962C8B-B14F-4D97-AF65-F5344CB8AC3E}">
        <p14:creationId xmlns:p14="http://schemas.microsoft.com/office/powerpoint/2010/main" val="29182484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Improve High Availability</a:t>
            </a:r>
            <a:br>
              <a:rPr lang="en-US" sz="2133" dirty="0"/>
            </a:br>
            <a:r>
              <a:rPr lang="en-US" sz="2133" dirty="0"/>
              <a:t>Asset Management</a:t>
            </a:r>
            <a:endParaRPr lang="en-US" sz="3200" dirty="0"/>
          </a:p>
        </p:txBody>
      </p:sp>
      <p:sp>
        <p:nvSpPr>
          <p:cNvPr id="17" name="Rectangle 16"/>
          <p:cNvSpPr/>
          <p:nvPr/>
        </p:nvSpPr>
        <p:spPr>
          <a:xfrm>
            <a:off x="175618" y="1166842"/>
            <a:ext cx="10881265" cy="4524315"/>
          </a:xfrm>
          <a:prstGeom prst="rect">
            <a:avLst/>
          </a:prstGeom>
        </p:spPr>
        <p:txBody>
          <a:bodyPr wrap="square">
            <a:spAutoFit/>
          </a:bodyPr>
          <a:lstStyle/>
          <a:p>
            <a:pPr algn="just"/>
            <a:r>
              <a:rPr lang="en-US" sz="2400" dirty="0">
                <a:solidFill>
                  <a:srgbClr val="235579"/>
                </a:solidFill>
              </a:rPr>
              <a:t>An organization needs to </a:t>
            </a:r>
            <a:r>
              <a:rPr lang="en-US" sz="2400" b="1" i="1" dirty="0">
                <a:solidFill>
                  <a:srgbClr val="235579"/>
                </a:solidFill>
              </a:rPr>
              <a:t>know what hardware and software assets </a:t>
            </a:r>
            <a:r>
              <a:rPr lang="en-US" sz="2400" dirty="0">
                <a:solidFill>
                  <a:srgbClr val="235579"/>
                </a:solidFill>
              </a:rPr>
              <a:t>they have in order to protect them. </a:t>
            </a:r>
            <a:r>
              <a:rPr lang="en-US" sz="2400" b="1" i="1" dirty="0">
                <a:solidFill>
                  <a:srgbClr val="235579"/>
                </a:solidFill>
                <a:effectLst>
                  <a:outerShdw blurRad="38100" dist="38100" dir="2700000" algn="tl">
                    <a:srgbClr val="000000">
                      <a:alpha val="43137"/>
                    </a:srgbClr>
                  </a:outerShdw>
                </a:effectLst>
              </a:rPr>
              <a:t>Asset management </a:t>
            </a:r>
            <a:r>
              <a:rPr lang="en-US" sz="2400" dirty="0">
                <a:solidFill>
                  <a:srgbClr val="235579"/>
                </a:solidFill>
              </a:rPr>
              <a:t>includes a complete inventory of hardware and software. </a:t>
            </a:r>
          </a:p>
          <a:p>
            <a:pPr algn="just"/>
            <a:endParaRPr lang="en-US" sz="2400" dirty="0">
              <a:solidFill>
                <a:srgbClr val="235579"/>
              </a:solidFill>
            </a:endParaRPr>
          </a:p>
          <a:p>
            <a:pPr algn="just"/>
            <a:r>
              <a:rPr lang="en-US" sz="2400" dirty="0">
                <a:solidFill>
                  <a:srgbClr val="235579"/>
                </a:solidFill>
              </a:rPr>
              <a:t>This means that the organization needs to know all of components that can be subject to security risks, including:</a:t>
            </a:r>
          </a:p>
          <a:p>
            <a:pPr marL="742950" lvl="1" indent="-285750" algn="just">
              <a:buFont typeface="Arial" panose="020B0604020202020204" pitchFamily="34" charset="0"/>
              <a:buChar char="•"/>
            </a:pPr>
            <a:r>
              <a:rPr lang="en-US" sz="2400" b="1" dirty="0">
                <a:solidFill>
                  <a:srgbClr val="235579"/>
                </a:solidFill>
              </a:rPr>
              <a:t>Every hardware system</a:t>
            </a:r>
          </a:p>
          <a:p>
            <a:pPr marL="742950" lvl="1" indent="-285750" algn="just">
              <a:buFont typeface="Arial" panose="020B0604020202020204" pitchFamily="34" charset="0"/>
              <a:buChar char="•"/>
            </a:pPr>
            <a:r>
              <a:rPr lang="en-US" sz="2400" b="1" dirty="0">
                <a:solidFill>
                  <a:srgbClr val="235579"/>
                </a:solidFill>
              </a:rPr>
              <a:t>Every operating system</a:t>
            </a:r>
          </a:p>
          <a:p>
            <a:pPr marL="742950" lvl="1" indent="-285750" algn="just">
              <a:buFont typeface="Arial" panose="020B0604020202020204" pitchFamily="34" charset="0"/>
              <a:buChar char="•"/>
            </a:pPr>
            <a:r>
              <a:rPr lang="en-US" sz="2400" b="1" dirty="0">
                <a:solidFill>
                  <a:srgbClr val="235579"/>
                </a:solidFill>
              </a:rPr>
              <a:t>Every hardware network device</a:t>
            </a:r>
          </a:p>
          <a:p>
            <a:pPr marL="742950" lvl="1" indent="-285750" algn="just">
              <a:buFont typeface="Arial" panose="020B0604020202020204" pitchFamily="34" charset="0"/>
              <a:buChar char="•"/>
            </a:pPr>
            <a:r>
              <a:rPr lang="en-US" sz="2400" b="1" dirty="0">
                <a:solidFill>
                  <a:srgbClr val="235579"/>
                </a:solidFill>
              </a:rPr>
              <a:t>Every network device operating system</a:t>
            </a:r>
          </a:p>
          <a:p>
            <a:pPr marL="742950" lvl="1" indent="-285750" algn="just">
              <a:buFont typeface="Arial" panose="020B0604020202020204" pitchFamily="34" charset="0"/>
              <a:buChar char="•"/>
            </a:pPr>
            <a:r>
              <a:rPr lang="en-US" sz="2400" b="1" dirty="0">
                <a:solidFill>
                  <a:srgbClr val="235579"/>
                </a:solidFill>
              </a:rPr>
              <a:t>Every software application</a:t>
            </a:r>
          </a:p>
          <a:p>
            <a:pPr algn="just"/>
            <a:r>
              <a:rPr lang="en-US" sz="2400" i="1" dirty="0">
                <a:solidFill>
                  <a:srgbClr val="235579"/>
                </a:solidFill>
              </a:rPr>
              <a:t>Many organizations may choose an automated solution to keep track of assets. </a:t>
            </a:r>
          </a:p>
        </p:txBody>
      </p:sp>
    </p:spTree>
    <p:custDataLst>
      <p:tags r:id="rId1"/>
    </p:custDataLst>
    <p:extLst>
      <p:ext uri="{BB962C8B-B14F-4D97-AF65-F5344CB8AC3E}">
        <p14:creationId xmlns:p14="http://schemas.microsoft.com/office/powerpoint/2010/main" val="6215856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dirty="0"/>
              <a:t>Improve High Availability</a:t>
            </a:r>
            <a:br>
              <a:rPr lang="en-US" sz="2400" dirty="0"/>
            </a:br>
            <a:r>
              <a:rPr lang="en-US" sz="2400" dirty="0"/>
              <a:t>Asset Management  </a:t>
            </a:r>
            <a:r>
              <a:rPr lang="en-US" sz="2400" dirty="0" err="1"/>
              <a:t>Cont</a:t>
            </a:r>
            <a:r>
              <a:rPr lang="en-US" sz="2400" dirty="0"/>
              <a:t>…</a:t>
            </a:r>
          </a:p>
        </p:txBody>
      </p:sp>
      <p:sp>
        <p:nvSpPr>
          <p:cNvPr id="17" name="Rectangle 16"/>
          <p:cNvSpPr/>
          <p:nvPr/>
        </p:nvSpPr>
        <p:spPr>
          <a:xfrm>
            <a:off x="170363" y="898829"/>
            <a:ext cx="10881265" cy="4832092"/>
          </a:xfrm>
          <a:prstGeom prst="rect">
            <a:avLst/>
          </a:prstGeom>
        </p:spPr>
        <p:txBody>
          <a:bodyPr wrap="square">
            <a:spAutoFit/>
          </a:bodyPr>
          <a:lstStyle/>
          <a:p>
            <a:r>
              <a:rPr lang="en-US" sz="2800" b="1" dirty="0"/>
              <a:t>Asset classification - </a:t>
            </a:r>
            <a:r>
              <a:rPr lang="en-US" sz="2800" dirty="0"/>
              <a:t>assigns all resources of an organization into a group based on common characteristics. An organization should apply an asset classification system to documents, data records, data files, and disks. </a:t>
            </a:r>
          </a:p>
          <a:p>
            <a:endParaRPr lang="en-US" sz="2800" b="1" dirty="0"/>
          </a:p>
          <a:p>
            <a:r>
              <a:rPr lang="en-US" sz="2800" b="1" dirty="0"/>
              <a:t>Asset Standardization - </a:t>
            </a:r>
            <a:r>
              <a:rPr lang="en-US" sz="2800" dirty="0"/>
              <a:t>as part of an IT asset management system, an organization specifies the acceptable IT assets that meet its objectives</a:t>
            </a:r>
          </a:p>
          <a:p>
            <a:endParaRPr lang="en-US" sz="2800" b="1" dirty="0"/>
          </a:p>
          <a:p>
            <a:r>
              <a:rPr lang="en-US" sz="2800" b="1" dirty="0"/>
              <a:t>Threat Identification -</a:t>
            </a:r>
            <a:r>
              <a:rPr lang="en-US" sz="2800" i="1" dirty="0">
                <a:solidFill>
                  <a:schemeClr val="tx1"/>
                </a:solidFill>
              </a:rPr>
              <a:t> a dictionary of common vulnerabilities and exposure (CVE) is available. The CVE identification contains a standard identifier number with a brief description, and references to related vulnerability reports and advisories. </a:t>
            </a:r>
            <a:endParaRPr lang="en-US" sz="2800" i="1" dirty="0">
              <a:solidFill>
                <a:srgbClr val="235579"/>
              </a:solidFill>
            </a:endParaRPr>
          </a:p>
        </p:txBody>
      </p:sp>
    </p:spTree>
    <p:custDataLst>
      <p:tags r:id="rId1"/>
    </p:custDataLst>
    <p:extLst>
      <p:ext uri="{BB962C8B-B14F-4D97-AF65-F5344CB8AC3E}">
        <p14:creationId xmlns:p14="http://schemas.microsoft.com/office/powerpoint/2010/main" val="3979568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800" dirty="0"/>
              <a:t>Improve High Availability</a:t>
            </a:r>
            <a:br>
              <a:rPr lang="en-US" sz="2800" dirty="0"/>
            </a:br>
            <a:r>
              <a:rPr lang="en-US" sz="2800" dirty="0"/>
              <a:t>Asset Management  </a:t>
            </a:r>
            <a:r>
              <a:rPr lang="en-US" sz="2800" dirty="0" err="1"/>
              <a:t>Cont</a:t>
            </a:r>
            <a:r>
              <a:rPr lang="en-US" sz="2800" dirty="0"/>
              <a:t>…</a:t>
            </a:r>
          </a:p>
        </p:txBody>
      </p:sp>
      <p:sp>
        <p:nvSpPr>
          <p:cNvPr id="17" name="Rectangle 16"/>
          <p:cNvSpPr/>
          <p:nvPr/>
        </p:nvSpPr>
        <p:spPr>
          <a:xfrm>
            <a:off x="175618" y="1166842"/>
            <a:ext cx="10881265" cy="3908762"/>
          </a:xfrm>
          <a:prstGeom prst="rect">
            <a:avLst/>
          </a:prstGeom>
        </p:spPr>
        <p:txBody>
          <a:bodyPr wrap="square">
            <a:spAutoFit/>
          </a:bodyPr>
          <a:lstStyle/>
          <a:p>
            <a:r>
              <a:rPr lang="en-US" sz="2800" b="1" dirty="0"/>
              <a:t>Risk Analysis - </a:t>
            </a:r>
            <a:r>
              <a:rPr lang="en-US" sz="2800" dirty="0"/>
              <a:t>is the process of analyzing the dangers posed by natural and human-caused events to the assets of an organization. A user performs an asset identification to help determine which assets to protect. </a:t>
            </a:r>
          </a:p>
          <a:p>
            <a:endParaRPr lang="en-US" sz="2800" dirty="0"/>
          </a:p>
          <a:p>
            <a:r>
              <a:rPr lang="en-US" sz="2800" b="1" dirty="0"/>
              <a:t>Mitigation - </a:t>
            </a:r>
            <a:r>
              <a:rPr lang="en-US" sz="2800" dirty="0"/>
              <a:t>Mitigation involves reducing the severity of the loss or the likelihood of the loss from occurring. Many technical controls mitigate risk including authentication systems, file permissions, and firewalls. </a:t>
            </a:r>
          </a:p>
          <a:p>
            <a:pPr algn="just"/>
            <a:endParaRPr lang="en-US" sz="2400" i="1" dirty="0">
              <a:solidFill>
                <a:srgbClr val="235579"/>
              </a:solidFill>
            </a:endParaRPr>
          </a:p>
        </p:txBody>
      </p:sp>
    </p:spTree>
    <p:custDataLst>
      <p:tags r:id="rId1"/>
    </p:custDataLst>
    <p:extLst>
      <p:ext uri="{BB962C8B-B14F-4D97-AF65-F5344CB8AC3E}">
        <p14:creationId xmlns:p14="http://schemas.microsoft.com/office/powerpoint/2010/main" val="33610551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800" dirty="0"/>
              <a:t>Improve High Availability</a:t>
            </a:r>
            <a:br>
              <a:rPr lang="en-US" sz="2800" dirty="0"/>
            </a:br>
            <a:r>
              <a:rPr lang="en-US" sz="2800" dirty="0">
                <a:latin typeface="Arial" charset="0"/>
              </a:rPr>
              <a:t>Defense in Depth</a:t>
            </a:r>
            <a:endParaRPr lang="en-US" sz="2800" dirty="0"/>
          </a:p>
        </p:txBody>
      </p:sp>
      <p:sp>
        <p:nvSpPr>
          <p:cNvPr id="17" name="Rectangle 16"/>
          <p:cNvSpPr/>
          <p:nvPr/>
        </p:nvSpPr>
        <p:spPr>
          <a:xfrm>
            <a:off x="175618" y="1166842"/>
            <a:ext cx="10881265" cy="4770537"/>
          </a:xfrm>
          <a:prstGeom prst="rect">
            <a:avLst/>
          </a:prstGeom>
        </p:spPr>
        <p:txBody>
          <a:bodyPr wrap="square">
            <a:spAutoFit/>
          </a:bodyPr>
          <a:lstStyle/>
          <a:p>
            <a:pPr marL="0" indent="0">
              <a:buNone/>
            </a:pPr>
            <a:r>
              <a:rPr lang="en-US" sz="2800" dirty="0"/>
              <a:t>To make sure data and information remains available, an organization must create different layers of protection:</a:t>
            </a:r>
          </a:p>
          <a:p>
            <a:endParaRPr lang="en-US" sz="2800" dirty="0"/>
          </a:p>
          <a:p>
            <a:r>
              <a:rPr lang="en-US" sz="2800" dirty="0"/>
              <a:t>A </a:t>
            </a:r>
            <a:r>
              <a:rPr lang="en-US" sz="2800" b="1" dirty="0"/>
              <a:t>layered</a:t>
            </a:r>
            <a:r>
              <a:rPr lang="en-US" sz="2800" dirty="0"/>
              <a:t> approach provides the most comprehensive protection. If cyber criminals penetrate one layer, they still have to contend with several more layers with each layer being more complicated than the previous one. </a:t>
            </a:r>
          </a:p>
          <a:p>
            <a:endParaRPr lang="en-US" sz="2800" b="1" dirty="0"/>
          </a:p>
          <a:p>
            <a:r>
              <a:rPr lang="en-US" sz="2800" b="1" dirty="0"/>
              <a:t>Limiting</a:t>
            </a:r>
            <a:r>
              <a:rPr lang="en-US" sz="2800" dirty="0"/>
              <a:t> access to data and information reduces the possibility of a threat. An organization should restrict access so that users only have the level of access required to do their job. </a:t>
            </a:r>
          </a:p>
          <a:p>
            <a:pPr algn="just"/>
            <a:endParaRPr lang="en-US" sz="2400" i="1" dirty="0">
              <a:solidFill>
                <a:srgbClr val="235579"/>
              </a:solidFill>
            </a:endParaRPr>
          </a:p>
        </p:txBody>
      </p:sp>
    </p:spTree>
    <p:custDataLst>
      <p:tags r:id="rId1"/>
    </p:custDataLst>
    <p:extLst>
      <p:ext uri="{BB962C8B-B14F-4D97-AF65-F5344CB8AC3E}">
        <p14:creationId xmlns:p14="http://schemas.microsoft.com/office/powerpoint/2010/main" val="32005734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800" dirty="0"/>
              <a:t>Improve High Availability</a:t>
            </a:r>
            <a:br>
              <a:rPr lang="en-US" sz="2800" dirty="0"/>
            </a:br>
            <a:r>
              <a:rPr lang="en-US" sz="2800" dirty="0">
                <a:latin typeface="Arial" charset="0"/>
              </a:rPr>
              <a:t>Defense in Depth Cont..</a:t>
            </a:r>
            <a:endParaRPr lang="en-US" sz="2800" dirty="0"/>
          </a:p>
        </p:txBody>
      </p:sp>
      <p:sp>
        <p:nvSpPr>
          <p:cNvPr id="17" name="Rectangle 16"/>
          <p:cNvSpPr/>
          <p:nvPr/>
        </p:nvSpPr>
        <p:spPr>
          <a:xfrm>
            <a:off x="175618" y="1166842"/>
            <a:ext cx="10881265" cy="3416320"/>
          </a:xfrm>
          <a:prstGeom prst="rect">
            <a:avLst/>
          </a:prstGeom>
        </p:spPr>
        <p:txBody>
          <a:bodyPr wrap="square">
            <a:spAutoFit/>
          </a:bodyPr>
          <a:lstStyle/>
          <a:p>
            <a:r>
              <a:rPr lang="en-US" sz="2400" b="1" dirty="0"/>
              <a:t>Diversity</a:t>
            </a:r>
            <a:r>
              <a:rPr lang="en-US" sz="2400" dirty="0"/>
              <a:t> refers to changing the controls and procedures at different layers. Breaching one layer of security does not compromise the whole system. An organization may use different encryption algorithms or authentication systems to protect data in different states.</a:t>
            </a:r>
          </a:p>
          <a:p>
            <a:endParaRPr lang="en-US" sz="2400" dirty="0"/>
          </a:p>
          <a:p>
            <a:r>
              <a:rPr lang="en-US" sz="2400" b="1" dirty="0"/>
              <a:t>Obscuring</a:t>
            </a:r>
            <a:r>
              <a:rPr lang="en-US" sz="2400" dirty="0"/>
              <a:t> information can also protect data and information. An organization should not reveal any information that cyber criminals can use to figure out what version of the operating system a server is running or the type of equipment it uses. </a:t>
            </a:r>
          </a:p>
          <a:p>
            <a:pPr algn="just"/>
            <a:endParaRPr lang="en-US" sz="2400" i="1" dirty="0">
              <a:solidFill>
                <a:srgbClr val="235579"/>
              </a:solidFill>
            </a:endParaRPr>
          </a:p>
        </p:txBody>
      </p:sp>
    </p:spTree>
    <p:custDataLst>
      <p:tags r:id="rId1"/>
    </p:custDataLst>
    <p:extLst>
      <p:ext uri="{BB962C8B-B14F-4D97-AF65-F5344CB8AC3E}">
        <p14:creationId xmlns:p14="http://schemas.microsoft.com/office/powerpoint/2010/main" val="3250328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800" dirty="0"/>
              <a:t>Improve High Availability</a:t>
            </a:r>
            <a:br>
              <a:rPr lang="en-US" sz="2800" dirty="0"/>
            </a:br>
            <a:r>
              <a:rPr lang="en-US" sz="2800" dirty="0">
                <a:latin typeface="Arial" charset="0"/>
              </a:rPr>
              <a:t>Defense in Depth Cont..</a:t>
            </a:r>
            <a:endParaRPr lang="en-US" sz="2800" dirty="0"/>
          </a:p>
        </p:txBody>
      </p:sp>
      <p:sp>
        <p:nvSpPr>
          <p:cNvPr id="17" name="Rectangle 16"/>
          <p:cNvSpPr/>
          <p:nvPr/>
        </p:nvSpPr>
        <p:spPr>
          <a:xfrm>
            <a:off x="175618" y="1166842"/>
            <a:ext cx="10881265" cy="1754326"/>
          </a:xfrm>
          <a:prstGeom prst="rect">
            <a:avLst/>
          </a:prstGeom>
        </p:spPr>
        <p:txBody>
          <a:bodyPr wrap="square">
            <a:spAutoFit/>
          </a:bodyPr>
          <a:lstStyle/>
          <a:p>
            <a:r>
              <a:rPr lang="en-US" sz="2800" dirty="0"/>
              <a:t>Complexity does not necessarily guarantee security. If the process or technology are too complex, misconfigurations or failure to comply can result. </a:t>
            </a:r>
            <a:r>
              <a:rPr lang="en-US" sz="2800" b="1" dirty="0"/>
              <a:t>Simplicity</a:t>
            </a:r>
            <a:r>
              <a:rPr lang="en-US" sz="2800" dirty="0"/>
              <a:t> can actually improve availability.</a:t>
            </a:r>
          </a:p>
          <a:p>
            <a:pPr algn="just"/>
            <a:endParaRPr lang="en-US" sz="2400" i="1" dirty="0">
              <a:solidFill>
                <a:srgbClr val="235579"/>
              </a:solidFill>
            </a:endParaRPr>
          </a:p>
        </p:txBody>
      </p:sp>
    </p:spTree>
    <p:custDataLst>
      <p:tags r:id="rId1"/>
    </p:custDataLst>
    <p:extLst>
      <p:ext uri="{BB962C8B-B14F-4D97-AF65-F5344CB8AC3E}">
        <p14:creationId xmlns:p14="http://schemas.microsoft.com/office/powerpoint/2010/main" val="3022620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400" dirty="0"/>
              <a:t>Improve High Availability</a:t>
            </a:r>
            <a:br>
              <a:rPr lang="en-US" sz="2133" dirty="0"/>
            </a:br>
            <a:r>
              <a:rPr lang="en-US" sz="2133" dirty="0"/>
              <a:t>Redundancy</a:t>
            </a:r>
            <a:endParaRPr lang="en-US" sz="3200" dirty="0"/>
          </a:p>
        </p:txBody>
      </p:sp>
      <p:sp>
        <p:nvSpPr>
          <p:cNvPr id="17" name="Rectangle 16"/>
          <p:cNvSpPr/>
          <p:nvPr/>
        </p:nvSpPr>
        <p:spPr>
          <a:xfrm>
            <a:off x="144087" y="681496"/>
            <a:ext cx="11837707" cy="5539978"/>
          </a:xfrm>
          <a:prstGeom prst="rect">
            <a:avLst/>
          </a:prstGeom>
        </p:spPr>
        <p:txBody>
          <a:bodyPr wrap="square">
            <a:spAutoFit/>
          </a:bodyPr>
          <a:lstStyle/>
          <a:p>
            <a:pPr marL="0" lvl="1" algn="just"/>
            <a:endParaRPr lang="en-US" sz="2400" dirty="0">
              <a:solidFill>
                <a:srgbClr val="002060"/>
              </a:solidFill>
            </a:endParaRPr>
          </a:p>
          <a:p>
            <a:pPr marL="0" lvl="1" algn="just"/>
            <a:endParaRPr lang="en-US" sz="2400" dirty="0">
              <a:solidFill>
                <a:srgbClr val="002060"/>
              </a:solidFill>
            </a:endParaRPr>
          </a:p>
          <a:p>
            <a:pPr marL="0" lvl="1" algn="just"/>
            <a:endParaRPr lang="en-US" sz="2400" dirty="0">
              <a:solidFill>
                <a:srgbClr val="002060"/>
              </a:solidFill>
            </a:endParaRPr>
          </a:p>
          <a:p>
            <a:pPr marL="0" lvl="1" algn="just"/>
            <a:endParaRPr lang="en-US" sz="2400" dirty="0">
              <a:solidFill>
                <a:srgbClr val="002060"/>
              </a:solidFill>
            </a:endParaRPr>
          </a:p>
          <a:p>
            <a:pPr marL="0" lvl="1" algn="just"/>
            <a:endParaRPr lang="en-US" sz="2400" dirty="0">
              <a:solidFill>
                <a:srgbClr val="002060"/>
              </a:solidFill>
            </a:endParaRPr>
          </a:p>
          <a:p>
            <a:pPr marL="0" lvl="1" algn="just"/>
            <a:r>
              <a:rPr lang="en-US" sz="2400" dirty="0">
                <a:solidFill>
                  <a:srgbClr val="002060"/>
                </a:solidFill>
              </a:rPr>
              <a:t>A single point of failure must be identified and addressed. A single point of failure can be a specific piece of hardware, a process, a specific piece of data, or even an essential utility. </a:t>
            </a:r>
          </a:p>
          <a:p>
            <a:pPr marL="0" lvl="1" indent="-357188" algn="just">
              <a:buFont typeface="Wingdings" panose="05000000000000000000" pitchFamily="2" charset="2"/>
              <a:buChar char="ü"/>
            </a:pPr>
            <a:endParaRPr lang="en-US" sz="2400" dirty="0">
              <a:solidFill>
                <a:srgbClr val="002060"/>
              </a:solidFill>
            </a:endParaRPr>
          </a:p>
          <a:p>
            <a:pPr marL="285750" lvl="1" indent="-285750" algn="just">
              <a:buFont typeface="Courier New" panose="02070309020205020404" pitchFamily="49" charset="0"/>
              <a:buChar char="o"/>
            </a:pPr>
            <a:r>
              <a:rPr lang="en-US" sz="2400" dirty="0">
                <a:solidFill>
                  <a:srgbClr val="002060"/>
                </a:solidFill>
              </a:rPr>
              <a:t>Single points of failure are the weak links in the chain that can cause disruption of the organization's operations. </a:t>
            </a:r>
          </a:p>
          <a:p>
            <a:pPr marL="285750" lvl="1" indent="-285750" algn="just">
              <a:buFont typeface="Courier New" panose="02070309020205020404" pitchFamily="49" charset="0"/>
              <a:buChar char="o"/>
            </a:pPr>
            <a:endParaRPr lang="en-US" sz="2400" dirty="0">
              <a:solidFill>
                <a:srgbClr val="002060"/>
              </a:solidFill>
            </a:endParaRPr>
          </a:p>
          <a:p>
            <a:pPr marL="285750" lvl="1" indent="-285750" algn="just">
              <a:buFont typeface="Courier New" panose="02070309020205020404" pitchFamily="49" charset="0"/>
              <a:buChar char="o"/>
            </a:pPr>
            <a:r>
              <a:rPr lang="en-US" sz="2400" dirty="0">
                <a:solidFill>
                  <a:srgbClr val="002060"/>
                </a:solidFill>
              </a:rPr>
              <a:t>Generally, the solution to a single point of failure is to modify the critical operation so that it does not rely on a single element. </a:t>
            </a:r>
          </a:p>
          <a:p>
            <a:pPr marL="285750" lvl="1" indent="-285750" algn="just">
              <a:buFont typeface="Courier New" panose="02070309020205020404" pitchFamily="49" charset="0"/>
              <a:buChar char="o"/>
            </a:pPr>
            <a:endParaRPr lang="en-US" sz="2400" dirty="0">
              <a:solidFill>
                <a:srgbClr val="002060"/>
              </a:solidFill>
            </a:endParaRPr>
          </a:p>
          <a:p>
            <a:pPr marL="285750" lvl="1" indent="-285750" algn="just">
              <a:buFont typeface="Courier New" panose="02070309020205020404" pitchFamily="49" charset="0"/>
              <a:buChar char="o"/>
            </a:pPr>
            <a:endParaRPr lang="en-US" dirty="0">
              <a:solidFill>
                <a:srgbClr val="002060"/>
              </a:solidFill>
            </a:endParaRPr>
          </a:p>
        </p:txBody>
      </p:sp>
      <p:pic>
        <p:nvPicPr>
          <p:cNvPr id="2" name="Picture 1">
            <a:extLst>
              <a:ext uri="{FF2B5EF4-FFF2-40B4-BE49-F238E27FC236}">
                <a16:creationId xmlns:a16="http://schemas.microsoft.com/office/drawing/2014/main" id="{E458EF12-A2FC-8432-1809-6F7FD9C631A2}"/>
              </a:ext>
            </a:extLst>
          </p:cNvPr>
          <p:cNvPicPr>
            <a:picLocks noChangeAspect="1"/>
          </p:cNvPicPr>
          <p:nvPr/>
        </p:nvPicPr>
        <p:blipFill>
          <a:blip r:embed="rId4"/>
          <a:stretch>
            <a:fillRect/>
          </a:stretch>
        </p:blipFill>
        <p:spPr>
          <a:xfrm>
            <a:off x="9090957" y="49982"/>
            <a:ext cx="2890837" cy="2145695"/>
          </a:xfrm>
          <a:prstGeom prst="rect">
            <a:avLst/>
          </a:prstGeom>
        </p:spPr>
      </p:pic>
    </p:spTree>
    <p:custDataLst>
      <p:tags r:id="rId1"/>
    </p:custDataLst>
    <p:extLst>
      <p:ext uri="{BB962C8B-B14F-4D97-AF65-F5344CB8AC3E}">
        <p14:creationId xmlns:p14="http://schemas.microsoft.com/office/powerpoint/2010/main" val="33635739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Redundancy</a:t>
            </a:r>
            <a:endParaRPr lang="en-US" sz="3200" dirty="0"/>
          </a:p>
        </p:txBody>
      </p:sp>
      <p:sp>
        <p:nvSpPr>
          <p:cNvPr id="17" name="Rectangle 16"/>
          <p:cNvSpPr/>
          <p:nvPr/>
        </p:nvSpPr>
        <p:spPr>
          <a:xfrm>
            <a:off x="144087" y="681496"/>
            <a:ext cx="11837707" cy="3323987"/>
          </a:xfrm>
          <a:prstGeom prst="rect">
            <a:avLst/>
          </a:prstGeom>
        </p:spPr>
        <p:txBody>
          <a:bodyPr wrap="square">
            <a:spAutoFit/>
          </a:bodyPr>
          <a:lstStyle/>
          <a:p>
            <a:pPr marL="0" lvl="1" algn="just"/>
            <a:endParaRPr lang="en-US" dirty="0">
              <a:solidFill>
                <a:srgbClr val="002060"/>
              </a:solidFill>
            </a:endParaRPr>
          </a:p>
          <a:p>
            <a:pPr marL="285750" lvl="1" indent="-285750" algn="just">
              <a:buFont typeface="Courier New" panose="02070309020205020404" pitchFamily="49" charset="0"/>
              <a:buChar char="o"/>
            </a:pPr>
            <a:r>
              <a:rPr lang="en-US" sz="2400" dirty="0">
                <a:solidFill>
                  <a:srgbClr val="002060"/>
                </a:solidFill>
              </a:rPr>
              <a:t>The organization can also build redundant components into the critical operation to take over the process should one of these points fail.</a:t>
            </a:r>
          </a:p>
          <a:p>
            <a:pPr marL="285750" lvl="1" indent="-285750" algn="just">
              <a:buFont typeface="Courier New" panose="02070309020205020404" pitchFamily="49" charset="0"/>
              <a:buChar char="o"/>
            </a:pPr>
            <a:endParaRPr lang="en-US" sz="2400" dirty="0">
              <a:solidFill>
                <a:srgbClr val="002060"/>
              </a:solidFill>
            </a:endParaRPr>
          </a:p>
          <a:p>
            <a:pPr marL="285750" lvl="1" indent="-285750" algn="just">
              <a:buFont typeface="Courier New" panose="02070309020205020404" pitchFamily="49" charset="0"/>
              <a:buChar char="o"/>
            </a:pPr>
            <a:r>
              <a:rPr lang="en-US" sz="2400" b="1" i="1" dirty="0">
                <a:solidFill>
                  <a:srgbClr val="002060"/>
                </a:solidFill>
                <a:effectLst>
                  <a:outerShdw blurRad="38100" dist="38100" dir="2700000" algn="tl">
                    <a:srgbClr val="000000">
                      <a:alpha val="43137"/>
                    </a:srgbClr>
                  </a:outerShdw>
                </a:effectLst>
              </a:rPr>
              <a:t>N+1 redundancy </a:t>
            </a:r>
            <a:r>
              <a:rPr lang="en-US" sz="2400" dirty="0">
                <a:solidFill>
                  <a:srgbClr val="002060"/>
                </a:solidFill>
              </a:rPr>
              <a:t>ensures system availability in the event of a component failure. </a:t>
            </a:r>
          </a:p>
          <a:p>
            <a:pPr marL="285750" lvl="1" indent="-285750" algn="just">
              <a:buFont typeface="Courier New" panose="02070309020205020404" pitchFamily="49" charset="0"/>
              <a:buChar char="o"/>
            </a:pPr>
            <a:endParaRPr lang="en-US" sz="2400" dirty="0">
              <a:solidFill>
                <a:srgbClr val="002060"/>
              </a:solidFill>
            </a:endParaRPr>
          </a:p>
          <a:p>
            <a:pPr marL="285750" lvl="1" indent="-285750" algn="just">
              <a:buFont typeface="Courier New" panose="02070309020205020404" pitchFamily="49" charset="0"/>
              <a:buChar char="o"/>
            </a:pPr>
            <a:r>
              <a:rPr lang="en-US" sz="2400" dirty="0">
                <a:solidFill>
                  <a:srgbClr val="002060"/>
                </a:solidFill>
              </a:rPr>
              <a:t>Components (N) need to have at least one backup component (+1). </a:t>
            </a:r>
          </a:p>
          <a:p>
            <a:pPr marL="285750" lvl="1" indent="-285750" algn="just">
              <a:buFont typeface="Courier New" panose="02070309020205020404" pitchFamily="49" charset="0"/>
              <a:buChar char="o"/>
            </a:pPr>
            <a:endParaRPr lang="en-US" sz="2400" dirty="0">
              <a:solidFill>
                <a:srgbClr val="002060"/>
              </a:solidFill>
            </a:endParaRPr>
          </a:p>
          <a:p>
            <a:pPr marL="285750" lvl="1" indent="-285750" algn="just">
              <a:buFont typeface="Courier New" panose="02070309020205020404" pitchFamily="49" charset="0"/>
              <a:buChar char="o"/>
            </a:pPr>
            <a:r>
              <a:rPr lang="en-US" sz="2400" dirty="0">
                <a:solidFill>
                  <a:srgbClr val="002060"/>
                </a:solidFill>
              </a:rPr>
              <a:t>For example, a car has four tires (N) and a spare tire in the trunk in case of a flat (+1).</a:t>
            </a:r>
          </a:p>
        </p:txBody>
      </p:sp>
      <p:pic>
        <p:nvPicPr>
          <p:cNvPr id="4" name="Picture 3"/>
          <p:cNvPicPr>
            <a:picLocks noChangeAspect="1"/>
          </p:cNvPicPr>
          <p:nvPr/>
        </p:nvPicPr>
        <p:blipFill>
          <a:blip r:embed="rId4"/>
          <a:stretch>
            <a:fillRect/>
          </a:stretch>
        </p:blipFill>
        <p:spPr>
          <a:xfrm>
            <a:off x="4921900" y="4005483"/>
            <a:ext cx="3507398" cy="1783567"/>
          </a:xfrm>
          <a:prstGeom prst="rect">
            <a:avLst/>
          </a:prstGeom>
        </p:spPr>
      </p:pic>
    </p:spTree>
    <p:custDataLst>
      <p:tags r:id="rId1"/>
    </p:custDataLst>
    <p:extLst>
      <p:ext uri="{BB962C8B-B14F-4D97-AF65-F5344CB8AC3E}">
        <p14:creationId xmlns:p14="http://schemas.microsoft.com/office/powerpoint/2010/main" val="25499968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Redundancy</a:t>
            </a:r>
            <a:endParaRPr lang="en-US" sz="3200" dirty="0"/>
          </a:p>
        </p:txBody>
      </p:sp>
      <p:sp>
        <p:nvSpPr>
          <p:cNvPr id="17" name="Rectangle 16"/>
          <p:cNvSpPr/>
          <p:nvPr/>
        </p:nvSpPr>
        <p:spPr>
          <a:xfrm>
            <a:off x="144087" y="681496"/>
            <a:ext cx="11837707" cy="4247317"/>
          </a:xfrm>
          <a:prstGeom prst="rect">
            <a:avLst/>
          </a:prstGeom>
        </p:spPr>
        <p:txBody>
          <a:bodyPr wrap="square">
            <a:spAutoFit/>
          </a:bodyPr>
          <a:lstStyle/>
          <a:p>
            <a:pPr marL="0" lvl="1" algn="just"/>
            <a:r>
              <a:rPr lang="en-US" sz="2800" dirty="0">
                <a:solidFill>
                  <a:srgbClr val="002060"/>
                </a:solidFill>
              </a:rPr>
              <a:t>A </a:t>
            </a:r>
            <a:r>
              <a:rPr lang="en-US" sz="2800" b="1" i="1" dirty="0">
                <a:solidFill>
                  <a:srgbClr val="002060"/>
                </a:solidFill>
                <a:effectLst>
                  <a:outerShdw blurRad="38100" dist="38100" dir="2700000" algn="tl">
                    <a:srgbClr val="000000">
                      <a:alpha val="43137"/>
                    </a:srgbClr>
                  </a:outerShdw>
                </a:effectLst>
              </a:rPr>
              <a:t>redundant array of independent disks </a:t>
            </a:r>
            <a:r>
              <a:rPr lang="en-US" sz="2800" dirty="0">
                <a:solidFill>
                  <a:srgbClr val="002060"/>
                </a:solidFill>
              </a:rPr>
              <a:t>(RAID) combines multiple physical hard drives into a single logical unit to provide data redundancy and improve performance. </a:t>
            </a:r>
          </a:p>
          <a:p>
            <a:pPr marL="0" lvl="1" algn="just"/>
            <a:endParaRPr lang="en-US" sz="2800" dirty="0">
              <a:solidFill>
                <a:srgbClr val="002060"/>
              </a:solidFill>
            </a:endParaRPr>
          </a:p>
          <a:p>
            <a:pPr marL="0" lvl="1" algn="just"/>
            <a:r>
              <a:rPr lang="en-US" sz="2800" dirty="0">
                <a:solidFill>
                  <a:srgbClr val="002060"/>
                </a:solidFill>
              </a:rPr>
              <a:t>RAID takes data that is normally stored on a single disk and spreads it out among several drives. If any single disk is lost, the user can recover data from the other disks where the data also resides.</a:t>
            </a:r>
          </a:p>
          <a:p>
            <a:pPr marL="0" lvl="1" algn="just"/>
            <a:endParaRPr lang="en-US" sz="2800" dirty="0">
              <a:solidFill>
                <a:srgbClr val="002060"/>
              </a:solidFill>
            </a:endParaRPr>
          </a:p>
          <a:p>
            <a:pPr marL="0" lvl="1" algn="just"/>
            <a:r>
              <a:rPr lang="en-US" sz="2800" dirty="0">
                <a:solidFill>
                  <a:srgbClr val="002060"/>
                </a:solidFill>
              </a:rPr>
              <a:t>RAID can also increase the speed of data recovery.  ???</a:t>
            </a:r>
          </a:p>
          <a:p>
            <a:pPr marL="0" lvl="1" algn="just"/>
            <a:endParaRPr lang="en-US" dirty="0">
              <a:solidFill>
                <a:srgbClr val="002060"/>
              </a:solidFill>
            </a:endParaRPr>
          </a:p>
        </p:txBody>
      </p:sp>
    </p:spTree>
    <p:custDataLst>
      <p:tags r:id="rId1"/>
    </p:custDataLst>
    <p:extLst>
      <p:ext uri="{BB962C8B-B14F-4D97-AF65-F5344CB8AC3E}">
        <p14:creationId xmlns:p14="http://schemas.microsoft.com/office/powerpoint/2010/main" val="1178527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dirty="0"/>
              <a:t>Redundancy  </a:t>
            </a:r>
            <a:r>
              <a:rPr lang="en-US" sz="2400" dirty="0" err="1"/>
              <a:t>Cont</a:t>
            </a:r>
            <a:r>
              <a:rPr lang="en-US" sz="2400" dirty="0"/>
              <a:t>…</a:t>
            </a:r>
          </a:p>
        </p:txBody>
      </p:sp>
      <p:sp>
        <p:nvSpPr>
          <p:cNvPr id="17" name="Rectangle 16"/>
          <p:cNvSpPr/>
          <p:nvPr/>
        </p:nvSpPr>
        <p:spPr>
          <a:xfrm>
            <a:off x="144087" y="681496"/>
            <a:ext cx="11837707" cy="4524315"/>
          </a:xfrm>
          <a:prstGeom prst="rect">
            <a:avLst/>
          </a:prstGeom>
        </p:spPr>
        <p:txBody>
          <a:bodyPr wrap="square">
            <a:spAutoFit/>
          </a:bodyPr>
          <a:lstStyle/>
          <a:p>
            <a:pPr marL="0" lvl="1" algn="just"/>
            <a:r>
              <a:rPr lang="en-US" sz="2400" dirty="0">
                <a:solidFill>
                  <a:srgbClr val="002060"/>
                </a:solidFill>
              </a:rPr>
              <a:t>RAID can also increase the speed of data recovery. </a:t>
            </a:r>
          </a:p>
          <a:p>
            <a:pPr marL="0" lvl="1" algn="just"/>
            <a:endParaRPr lang="en-US" sz="2400" dirty="0">
              <a:solidFill>
                <a:srgbClr val="002060"/>
              </a:solidFill>
            </a:endParaRPr>
          </a:p>
          <a:p>
            <a:pPr marL="0" lvl="1" algn="just"/>
            <a:r>
              <a:rPr lang="en-US" sz="2400" dirty="0">
                <a:solidFill>
                  <a:srgbClr val="002060"/>
                </a:solidFill>
              </a:rPr>
              <a:t>Using multiple drives makes retrieving requested data faster, instead of relying on just one disk to do the work.</a:t>
            </a:r>
          </a:p>
          <a:p>
            <a:pPr marL="0" lvl="1" algn="just"/>
            <a:endParaRPr lang="en-US" sz="2400" dirty="0">
              <a:solidFill>
                <a:srgbClr val="002060"/>
              </a:solidFill>
            </a:endParaRPr>
          </a:p>
          <a:p>
            <a:pPr marL="0" lvl="1" algn="just"/>
            <a:r>
              <a:rPr lang="en-US" sz="2400" dirty="0">
                <a:solidFill>
                  <a:srgbClr val="002060"/>
                </a:solidFill>
              </a:rPr>
              <a:t>A RAID solution can be either hardware-based or software-based. The following terms describe how RAID stores data on the various disks:</a:t>
            </a:r>
          </a:p>
          <a:p>
            <a:pPr marL="742950" lvl="2" indent="-285750" algn="just">
              <a:buFont typeface="Wingdings" panose="05000000000000000000" pitchFamily="2" charset="2"/>
              <a:buChar char="Ø"/>
            </a:pPr>
            <a:r>
              <a:rPr lang="en-US" sz="2400" dirty="0">
                <a:solidFill>
                  <a:srgbClr val="002060"/>
                </a:solidFill>
              </a:rPr>
              <a:t>Parity - Detects data errors.</a:t>
            </a:r>
          </a:p>
          <a:p>
            <a:pPr marL="742950" lvl="2" indent="-285750" algn="just">
              <a:buFont typeface="Wingdings" panose="05000000000000000000" pitchFamily="2" charset="2"/>
              <a:buChar char="Ø"/>
            </a:pPr>
            <a:endParaRPr lang="en-US" sz="2400" dirty="0">
              <a:solidFill>
                <a:srgbClr val="002060"/>
              </a:solidFill>
            </a:endParaRPr>
          </a:p>
          <a:p>
            <a:pPr marL="742950" lvl="2" indent="-285750" algn="just">
              <a:buFont typeface="Wingdings" panose="05000000000000000000" pitchFamily="2" charset="2"/>
              <a:buChar char="Ø"/>
            </a:pPr>
            <a:r>
              <a:rPr lang="en-US" sz="2400" dirty="0">
                <a:solidFill>
                  <a:srgbClr val="002060"/>
                </a:solidFill>
              </a:rPr>
              <a:t>Striping - Writes data across multiple drives.</a:t>
            </a:r>
          </a:p>
          <a:p>
            <a:pPr marL="742950" lvl="2" indent="-285750" algn="just">
              <a:buFont typeface="Wingdings" panose="05000000000000000000" pitchFamily="2" charset="2"/>
              <a:buChar char="Ø"/>
            </a:pPr>
            <a:endParaRPr lang="en-US" sz="2400" dirty="0">
              <a:solidFill>
                <a:srgbClr val="002060"/>
              </a:solidFill>
            </a:endParaRPr>
          </a:p>
          <a:p>
            <a:pPr marL="742950" lvl="2" indent="-285750" algn="just">
              <a:buFont typeface="Wingdings" panose="05000000000000000000" pitchFamily="2" charset="2"/>
              <a:buChar char="Ø"/>
            </a:pPr>
            <a:r>
              <a:rPr lang="en-US" sz="2400" dirty="0">
                <a:solidFill>
                  <a:srgbClr val="002060"/>
                </a:solidFill>
              </a:rPr>
              <a:t>Mirroring - Stores duplicate data on a second drive.</a:t>
            </a:r>
          </a:p>
        </p:txBody>
      </p:sp>
    </p:spTree>
    <p:custDataLst>
      <p:tags r:id="rId1"/>
    </p:custDataLst>
    <p:extLst>
      <p:ext uri="{BB962C8B-B14F-4D97-AF65-F5344CB8AC3E}">
        <p14:creationId xmlns:p14="http://schemas.microsoft.com/office/powerpoint/2010/main" val="11699295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Redundancy</a:t>
            </a:r>
            <a:endParaRPr lang="en-US" sz="3200" dirty="0"/>
          </a:p>
        </p:txBody>
      </p:sp>
      <p:sp>
        <p:nvSpPr>
          <p:cNvPr id="17" name="Rectangle 16"/>
          <p:cNvSpPr/>
          <p:nvPr/>
        </p:nvSpPr>
        <p:spPr>
          <a:xfrm>
            <a:off x="0" y="681496"/>
            <a:ext cx="6792740" cy="5078313"/>
          </a:xfrm>
          <a:prstGeom prst="rect">
            <a:avLst/>
          </a:prstGeom>
        </p:spPr>
        <p:txBody>
          <a:bodyPr wrap="square">
            <a:spAutoFit/>
          </a:bodyPr>
          <a:lstStyle/>
          <a:p>
            <a:pPr marL="0" lvl="1" algn="just"/>
            <a:r>
              <a:rPr lang="en-US" sz="2400" b="1" i="1" dirty="0">
                <a:solidFill>
                  <a:srgbClr val="002060"/>
                </a:solidFill>
                <a:effectLst>
                  <a:outerShdw blurRad="38100" dist="38100" dir="2700000" algn="tl">
                    <a:srgbClr val="000000">
                      <a:alpha val="43137"/>
                    </a:srgbClr>
                  </a:outerShdw>
                </a:effectLst>
              </a:rPr>
              <a:t>Spanning Tree </a:t>
            </a:r>
            <a:r>
              <a:rPr lang="en-US" sz="2400" dirty="0">
                <a:solidFill>
                  <a:srgbClr val="002060"/>
                </a:solidFill>
              </a:rPr>
              <a:t>is a network protocol that provides for redundancy: </a:t>
            </a:r>
          </a:p>
          <a:p>
            <a:pPr marL="285750" lvl="1" indent="-285750" algn="just">
              <a:buFont typeface="Courier New" panose="02070309020205020404" pitchFamily="49" charset="0"/>
              <a:buChar char="o"/>
            </a:pPr>
            <a:r>
              <a:rPr lang="en-US" sz="2400" dirty="0">
                <a:solidFill>
                  <a:srgbClr val="002060"/>
                </a:solidFill>
              </a:rPr>
              <a:t>The basic function of STP is to prevent loops on a network when switches interconnect via multiple paths. </a:t>
            </a:r>
          </a:p>
          <a:p>
            <a:pPr marL="285750" lvl="1" indent="-285750" algn="just">
              <a:buFont typeface="Courier New" panose="02070309020205020404" pitchFamily="49" charset="0"/>
              <a:buChar char="o"/>
            </a:pPr>
            <a:endParaRPr lang="en-US" sz="2400" dirty="0">
              <a:solidFill>
                <a:srgbClr val="002060"/>
              </a:solidFill>
            </a:endParaRPr>
          </a:p>
          <a:p>
            <a:pPr marL="285750" lvl="1" indent="-285750" algn="just">
              <a:buFont typeface="Courier New" panose="02070309020205020404" pitchFamily="49" charset="0"/>
              <a:buChar char="o"/>
            </a:pPr>
            <a:r>
              <a:rPr lang="en-US" sz="2400" dirty="0">
                <a:solidFill>
                  <a:srgbClr val="002060"/>
                </a:solidFill>
              </a:rPr>
              <a:t>STP ensures that redundant physical links are loop-free. It ensures that there is only one logical path between all destinations on the network. </a:t>
            </a:r>
          </a:p>
          <a:p>
            <a:pPr marL="285750" lvl="1" indent="-285750" algn="just">
              <a:buFont typeface="Courier New" panose="02070309020205020404" pitchFamily="49" charset="0"/>
              <a:buChar char="o"/>
            </a:pPr>
            <a:endParaRPr lang="en-US" sz="2400" dirty="0">
              <a:solidFill>
                <a:srgbClr val="002060"/>
              </a:solidFill>
            </a:endParaRPr>
          </a:p>
          <a:p>
            <a:pPr marL="285750" lvl="1" indent="-285750" algn="just">
              <a:buFont typeface="Courier New" panose="02070309020205020404" pitchFamily="49" charset="0"/>
              <a:buChar char="o"/>
            </a:pPr>
            <a:r>
              <a:rPr lang="en-US" sz="2400" dirty="0">
                <a:solidFill>
                  <a:srgbClr val="002060"/>
                </a:solidFill>
              </a:rPr>
              <a:t>STP intentionally blocks redundant paths that could cause a loop.</a:t>
            </a:r>
          </a:p>
          <a:p>
            <a:pPr marL="285750" lvl="1" indent="-285750" algn="just">
              <a:buFont typeface="Courier New" panose="02070309020205020404" pitchFamily="49" charset="0"/>
              <a:buChar char="o"/>
            </a:pPr>
            <a:endParaRPr lang="en-US" dirty="0">
              <a:solidFill>
                <a:srgbClr val="002060"/>
              </a:solidFill>
            </a:endParaRPr>
          </a:p>
          <a:p>
            <a:pPr marL="0" lvl="1" algn="just"/>
            <a:endParaRPr lang="en-US" dirty="0">
              <a:solidFill>
                <a:srgbClr val="002060"/>
              </a:solidFill>
            </a:endParaRPr>
          </a:p>
        </p:txBody>
      </p:sp>
      <p:pic>
        <p:nvPicPr>
          <p:cNvPr id="4" name="Picture 3"/>
          <p:cNvPicPr>
            <a:picLocks noChangeAspect="1"/>
          </p:cNvPicPr>
          <p:nvPr/>
        </p:nvPicPr>
        <p:blipFill>
          <a:blip r:embed="rId4"/>
          <a:stretch>
            <a:fillRect/>
          </a:stretch>
        </p:blipFill>
        <p:spPr>
          <a:xfrm>
            <a:off x="7048000" y="681496"/>
            <a:ext cx="5015557" cy="3559428"/>
          </a:xfrm>
          <a:prstGeom prst="rect">
            <a:avLst/>
          </a:prstGeom>
        </p:spPr>
      </p:pic>
    </p:spTree>
    <p:custDataLst>
      <p:tags r:id="rId1"/>
    </p:custDataLst>
    <p:extLst>
      <p:ext uri="{BB962C8B-B14F-4D97-AF65-F5344CB8AC3E}">
        <p14:creationId xmlns:p14="http://schemas.microsoft.com/office/powerpoint/2010/main" val="6754951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Redundancy</a:t>
            </a:r>
            <a:endParaRPr lang="en-US" sz="3200" dirty="0"/>
          </a:p>
        </p:txBody>
      </p:sp>
      <p:sp>
        <p:nvSpPr>
          <p:cNvPr id="17" name="Rectangle 16"/>
          <p:cNvSpPr/>
          <p:nvPr/>
        </p:nvSpPr>
        <p:spPr>
          <a:xfrm>
            <a:off x="144089" y="639455"/>
            <a:ext cx="7013456" cy="4339650"/>
          </a:xfrm>
          <a:prstGeom prst="rect">
            <a:avLst/>
          </a:prstGeom>
        </p:spPr>
        <p:txBody>
          <a:bodyPr wrap="square">
            <a:spAutoFit/>
          </a:bodyPr>
          <a:lstStyle/>
          <a:p>
            <a:pPr marL="285750" lvl="1" indent="-285750" algn="just">
              <a:buFont typeface="Courier New" panose="02070309020205020404" pitchFamily="49" charset="0"/>
              <a:buChar char="o"/>
            </a:pPr>
            <a:endParaRPr lang="en-US" dirty="0">
              <a:solidFill>
                <a:srgbClr val="002060"/>
              </a:solidFill>
            </a:endParaRPr>
          </a:p>
          <a:p>
            <a:pPr marL="0" lvl="1" algn="just"/>
            <a:endParaRPr lang="en-US" dirty="0">
              <a:solidFill>
                <a:srgbClr val="002060"/>
              </a:solidFill>
            </a:endParaRPr>
          </a:p>
          <a:p>
            <a:pPr marL="0" lvl="1" algn="just"/>
            <a:r>
              <a:rPr lang="en-US" sz="2400" dirty="0">
                <a:solidFill>
                  <a:srgbClr val="002060"/>
                </a:solidFill>
              </a:rPr>
              <a:t>The </a:t>
            </a:r>
            <a:r>
              <a:rPr lang="en-US" sz="2400" b="1" i="1" dirty="0">
                <a:solidFill>
                  <a:srgbClr val="002060"/>
                </a:solidFill>
                <a:effectLst>
                  <a:outerShdw blurRad="38100" dist="38100" dir="2700000" algn="tl">
                    <a:srgbClr val="000000">
                      <a:alpha val="43137"/>
                    </a:srgbClr>
                  </a:outerShdw>
                </a:effectLst>
              </a:rPr>
              <a:t>default gateway </a:t>
            </a:r>
            <a:r>
              <a:rPr lang="en-US" sz="2400" dirty="0">
                <a:solidFill>
                  <a:srgbClr val="002060"/>
                </a:solidFill>
              </a:rPr>
              <a:t>is typically the router that provides devices access to the rest of the network or to the Internet. If there is only one router serving as the default gateway, it is a single point of failure. </a:t>
            </a:r>
          </a:p>
          <a:p>
            <a:pPr marL="0" lvl="1" algn="just"/>
            <a:r>
              <a:rPr lang="en-US" sz="2400" dirty="0">
                <a:solidFill>
                  <a:srgbClr val="002060"/>
                </a:solidFill>
              </a:rPr>
              <a:t>Router redundancy involves:</a:t>
            </a:r>
          </a:p>
          <a:p>
            <a:pPr marL="742950" lvl="2" indent="-285750" algn="just">
              <a:buFont typeface="Wingdings" panose="05000000000000000000" pitchFamily="2" charset="2"/>
              <a:buChar char="ü"/>
            </a:pPr>
            <a:r>
              <a:rPr lang="en-US" sz="2400" dirty="0">
                <a:solidFill>
                  <a:srgbClr val="002060"/>
                </a:solidFill>
              </a:rPr>
              <a:t>Choosing to install an additional standby router.</a:t>
            </a:r>
          </a:p>
          <a:p>
            <a:pPr marL="742950" lvl="2" indent="-285750" algn="just">
              <a:buFont typeface="Wingdings" panose="05000000000000000000" pitchFamily="2" charset="2"/>
              <a:buChar char="ü"/>
            </a:pPr>
            <a:endParaRPr lang="en-US" sz="2400" dirty="0">
              <a:solidFill>
                <a:srgbClr val="002060"/>
              </a:solidFill>
            </a:endParaRPr>
          </a:p>
          <a:p>
            <a:pPr marL="742950" lvl="2" indent="-285750" algn="just">
              <a:buFont typeface="Wingdings" panose="05000000000000000000" pitchFamily="2" charset="2"/>
              <a:buChar char="ü"/>
            </a:pPr>
            <a:r>
              <a:rPr lang="en-US" sz="2400" dirty="0">
                <a:solidFill>
                  <a:srgbClr val="002060"/>
                </a:solidFill>
              </a:rPr>
              <a:t>The ability of a network to dynamically recover from the failure of a router acting as a default gateway is known as first-hop redundancy.</a:t>
            </a:r>
          </a:p>
        </p:txBody>
      </p:sp>
      <p:pic>
        <p:nvPicPr>
          <p:cNvPr id="5" name="Picture 4"/>
          <p:cNvPicPr>
            <a:picLocks noChangeAspect="1"/>
          </p:cNvPicPr>
          <p:nvPr/>
        </p:nvPicPr>
        <p:blipFill>
          <a:blip r:embed="rId4"/>
          <a:stretch>
            <a:fillRect/>
          </a:stretch>
        </p:blipFill>
        <p:spPr>
          <a:xfrm>
            <a:off x="7281508" y="487892"/>
            <a:ext cx="5288389" cy="4425694"/>
          </a:xfrm>
          <a:prstGeom prst="rect">
            <a:avLst/>
          </a:prstGeom>
        </p:spPr>
      </p:pic>
    </p:spTree>
    <p:custDataLst>
      <p:tags r:id="rId1"/>
    </p:custDataLst>
    <p:extLst>
      <p:ext uri="{BB962C8B-B14F-4D97-AF65-F5344CB8AC3E}">
        <p14:creationId xmlns:p14="http://schemas.microsoft.com/office/powerpoint/2010/main" val="21585850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Redundancy</a:t>
            </a:r>
            <a:endParaRPr lang="en-US" sz="3200" dirty="0"/>
          </a:p>
        </p:txBody>
      </p:sp>
      <p:sp>
        <p:nvSpPr>
          <p:cNvPr id="17" name="Rectangle 16"/>
          <p:cNvSpPr/>
          <p:nvPr/>
        </p:nvSpPr>
        <p:spPr>
          <a:xfrm>
            <a:off x="144087" y="639456"/>
            <a:ext cx="11900767" cy="4431983"/>
          </a:xfrm>
          <a:prstGeom prst="rect">
            <a:avLst/>
          </a:prstGeom>
        </p:spPr>
        <p:txBody>
          <a:bodyPr wrap="square">
            <a:spAutoFit/>
          </a:bodyPr>
          <a:lstStyle/>
          <a:p>
            <a:pPr marL="0" lvl="1" algn="just"/>
            <a:r>
              <a:rPr lang="en-US" sz="2400" b="1" dirty="0">
                <a:solidFill>
                  <a:srgbClr val="002060"/>
                </a:solidFill>
              </a:rPr>
              <a:t>Location Redundancy </a:t>
            </a:r>
          </a:p>
          <a:p>
            <a:pPr marL="0" lvl="1" algn="just"/>
            <a:r>
              <a:rPr lang="en-US" sz="2400" dirty="0">
                <a:solidFill>
                  <a:srgbClr val="002060"/>
                </a:solidFill>
              </a:rPr>
              <a:t>An organization may need to consider location redundancy depending on its needs. The following outlines three forms of location redundancy:</a:t>
            </a:r>
          </a:p>
          <a:p>
            <a:pPr marL="0" lvl="1" algn="just"/>
            <a:endParaRPr lang="en-US" sz="2400" b="1" dirty="0">
              <a:solidFill>
                <a:srgbClr val="002060"/>
              </a:solidFill>
            </a:endParaRPr>
          </a:p>
          <a:p>
            <a:pPr marL="0" lvl="1" algn="just"/>
            <a:r>
              <a:rPr lang="en-US" sz="2400" b="1" dirty="0">
                <a:solidFill>
                  <a:srgbClr val="002060"/>
                </a:solidFill>
              </a:rPr>
              <a:t>-Synchronous </a:t>
            </a:r>
          </a:p>
          <a:p>
            <a:pPr marL="0" lvl="1" algn="just"/>
            <a:r>
              <a:rPr lang="en-US" sz="2400" b="1" i="1" dirty="0">
                <a:solidFill>
                  <a:srgbClr val="C00000"/>
                </a:solidFill>
              </a:rPr>
              <a:t>Synchronizes both locations in real time</a:t>
            </a:r>
            <a:r>
              <a:rPr lang="en-US" sz="2400" dirty="0">
                <a:solidFill>
                  <a:srgbClr val="002060"/>
                </a:solidFill>
              </a:rPr>
              <a:t>, requires high bandwidth and locations must be close together to reduce latency.</a:t>
            </a:r>
          </a:p>
          <a:p>
            <a:pPr marL="0" lvl="1" algn="just"/>
            <a:endParaRPr lang="en-US" sz="2400" b="1" dirty="0">
              <a:solidFill>
                <a:srgbClr val="002060"/>
              </a:solidFill>
            </a:endParaRPr>
          </a:p>
          <a:p>
            <a:pPr marL="0" lvl="1" algn="just"/>
            <a:r>
              <a:rPr lang="en-US" sz="2400" b="1" dirty="0">
                <a:solidFill>
                  <a:srgbClr val="002060"/>
                </a:solidFill>
              </a:rPr>
              <a:t>-Asynchronous Replication</a:t>
            </a:r>
            <a:r>
              <a:rPr lang="en-US" sz="2400" dirty="0">
                <a:solidFill>
                  <a:srgbClr val="002060"/>
                </a:solidFill>
              </a:rPr>
              <a:t> </a:t>
            </a:r>
          </a:p>
          <a:p>
            <a:pPr marL="0" lvl="1" algn="just"/>
            <a:r>
              <a:rPr lang="en-US" sz="2400" b="1" i="1" dirty="0">
                <a:solidFill>
                  <a:srgbClr val="C00000"/>
                </a:solidFill>
              </a:rPr>
              <a:t>Not synchronized in real time</a:t>
            </a:r>
            <a:r>
              <a:rPr lang="en-US" sz="2400" dirty="0">
                <a:solidFill>
                  <a:srgbClr val="002060"/>
                </a:solidFill>
              </a:rPr>
              <a:t> but close to it, requires less bandwidth and sites can be further apart because latency is less of an issue.</a:t>
            </a:r>
          </a:p>
          <a:p>
            <a:pPr marL="0" lvl="1" algn="just"/>
            <a:endParaRPr lang="en-US" b="1" dirty="0">
              <a:solidFill>
                <a:srgbClr val="002060"/>
              </a:solidFill>
            </a:endParaRPr>
          </a:p>
        </p:txBody>
      </p:sp>
    </p:spTree>
    <p:custDataLst>
      <p:tags r:id="rId1"/>
    </p:custDataLst>
    <p:extLst>
      <p:ext uri="{BB962C8B-B14F-4D97-AF65-F5344CB8AC3E}">
        <p14:creationId xmlns:p14="http://schemas.microsoft.com/office/powerpoint/2010/main" val="15789081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Redundancy</a:t>
            </a:r>
            <a:endParaRPr lang="en-US" sz="3200" dirty="0"/>
          </a:p>
        </p:txBody>
      </p:sp>
      <p:sp>
        <p:nvSpPr>
          <p:cNvPr id="17" name="Rectangle 16"/>
          <p:cNvSpPr/>
          <p:nvPr/>
        </p:nvSpPr>
        <p:spPr>
          <a:xfrm>
            <a:off x="144087" y="639456"/>
            <a:ext cx="11900767" cy="1938992"/>
          </a:xfrm>
          <a:prstGeom prst="rect">
            <a:avLst/>
          </a:prstGeom>
        </p:spPr>
        <p:txBody>
          <a:bodyPr wrap="square">
            <a:spAutoFit/>
          </a:bodyPr>
          <a:lstStyle/>
          <a:p>
            <a:pPr marL="0" lvl="1" algn="just"/>
            <a:endParaRPr lang="en-US" b="1" dirty="0">
              <a:solidFill>
                <a:srgbClr val="002060"/>
              </a:solidFill>
            </a:endParaRPr>
          </a:p>
          <a:p>
            <a:pPr marL="0" lvl="1" algn="just"/>
            <a:r>
              <a:rPr lang="en-US" sz="2800" b="1" dirty="0">
                <a:solidFill>
                  <a:srgbClr val="002060"/>
                </a:solidFill>
              </a:rPr>
              <a:t>Point-in-time-Replication </a:t>
            </a:r>
          </a:p>
          <a:p>
            <a:pPr marL="0" lvl="1" algn="just"/>
            <a:r>
              <a:rPr lang="en-US" sz="2800" b="1" i="1" dirty="0">
                <a:solidFill>
                  <a:srgbClr val="C00000"/>
                </a:solidFill>
              </a:rPr>
              <a:t>Updates the backup data location periodically </a:t>
            </a:r>
            <a:r>
              <a:rPr lang="en-US" sz="2800" dirty="0">
                <a:solidFill>
                  <a:srgbClr val="002060"/>
                </a:solidFill>
              </a:rPr>
              <a:t>and is the most bandwidth conservative option because it does not require a constant connection.</a:t>
            </a:r>
          </a:p>
          <a:p>
            <a:pPr marL="0" lvl="1" algn="just"/>
            <a:endParaRPr lang="en-US" dirty="0">
              <a:solidFill>
                <a:srgbClr val="002060"/>
              </a:solidFill>
            </a:endParaRPr>
          </a:p>
        </p:txBody>
      </p:sp>
    </p:spTree>
    <p:custDataLst>
      <p:tags r:id="rId1"/>
    </p:custDataLst>
    <p:extLst>
      <p:ext uri="{BB962C8B-B14F-4D97-AF65-F5344CB8AC3E}">
        <p14:creationId xmlns:p14="http://schemas.microsoft.com/office/powerpoint/2010/main" val="2875376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endParaRPr lang="en-GB" sz="4000" b="1" dirty="0">
              <a:effectLst>
                <a:outerShdw blurRad="38100" dist="38100" dir="2700000" algn="tl">
                  <a:srgbClr val="000000">
                    <a:alpha val="43137"/>
                  </a:srgbClr>
                </a:outerShdw>
              </a:effectLst>
            </a:endParaRPr>
          </a:p>
          <a:p>
            <a:endParaRPr lang="en-GB" sz="4000" b="1" dirty="0">
              <a:effectLst>
                <a:outerShdw blurRad="38100" dist="38100" dir="2700000" algn="tl">
                  <a:srgbClr val="000000">
                    <a:alpha val="43137"/>
                  </a:srgbClr>
                </a:outerShdw>
              </a:effectLst>
            </a:endParaRPr>
          </a:p>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3341C0C2-F5F1-4B28-B166-BFFEC8B89FE5}">
  <ds:schemaRefs>
    <ds:schemaRef ds:uri="d2ec016d-25cf-4c07-aa6b-c53e267faa6f"/>
    <ds:schemaRef ds:uri="http://purl.org/dc/elements/1.1/"/>
    <ds:schemaRef ds:uri="http://schemas.microsoft.com/office/2006/metadata/properties"/>
    <ds:schemaRef ds:uri="http://purl.org/dc/terms/"/>
    <ds:schemaRef ds:uri="9902240c-f584-4322-946e-7b0be23bca91"/>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2851</TotalTime>
  <Words>1812</Words>
  <Application>Microsoft Office PowerPoint</Application>
  <PresentationFormat>Widescreen</PresentationFormat>
  <Paragraphs>183</Paragraphs>
  <Slides>22</Slides>
  <Notes>17</Notes>
  <HiddenSlides>0</HiddenSlides>
  <MMClips>0</MMClips>
  <ScaleCrop>false</ScaleCrop>
  <HeadingPairs>
    <vt:vector size="6" baseType="variant">
      <vt:variant>
        <vt:lpstr>Fonts Used</vt:lpstr>
      </vt:variant>
      <vt:variant>
        <vt:i4>6</vt:i4>
      </vt:variant>
      <vt:variant>
        <vt:lpstr>Theme</vt:lpstr>
      </vt:variant>
      <vt:variant>
        <vt:i4>5</vt:i4>
      </vt:variant>
      <vt:variant>
        <vt:lpstr>Slide Titles</vt:lpstr>
      </vt:variant>
      <vt:variant>
        <vt:i4>22</vt:i4>
      </vt:variant>
    </vt:vector>
  </HeadingPairs>
  <TitlesOfParts>
    <vt:vector size="33" baseType="lpstr">
      <vt:lpstr>Arial</vt:lpstr>
      <vt:lpstr>Calibri</vt:lpstr>
      <vt:lpstr>Calibri Light</vt:lpstr>
      <vt:lpstr>Courier New</vt:lpstr>
      <vt:lpstr>Helvetica</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The Fine Nines</vt:lpstr>
      <vt:lpstr>The Fine Nines</vt:lpstr>
      <vt:lpstr>High Availability</vt:lpstr>
      <vt:lpstr>Measures to Improve Availability</vt:lpstr>
      <vt:lpstr>Improve High Availability Asset Management</vt:lpstr>
      <vt:lpstr>Improve High Availability Asset Management  Cont…</vt:lpstr>
      <vt:lpstr>Improve High Availability Asset Management  Cont…</vt:lpstr>
      <vt:lpstr>Improve High Availability Defense in Depth</vt:lpstr>
      <vt:lpstr>Improve High Availability Defense in Depth Cont..</vt:lpstr>
      <vt:lpstr>Improve High Availability Defense in Depth Cont..</vt:lpstr>
      <vt:lpstr>Improve High Availability Redundancy</vt:lpstr>
      <vt:lpstr>Redundancy</vt:lpstr>
      <vt:lpstr>Redundancy</vt:lpstr>
      <vt:lpstr>Redundancy  Cont…</vt:lpstr>
      <vt:lpstr>Redundancy</vt:lpstr>
      <vt:lpstr>Redundancy</vt:lpstr>
      <vt:lpstr>Redundancy</vt:lpstr>
      <vt:lpstr>Redundancy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206</cp:revision>
  <dcterms:created xsi:type="dcterms:W3CDTF">2021-03-05T06:07:01Z</dcterms:created>
  <dcterms:modified xsi:type="dcterms:W3CDTF">2023-03-14T08:53:37Z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