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5" r:id="rId1"/>
  </p:sldMasterIdLst>
  <p:sldIdLst>
    <p:sldId id="256" r:id="rId2"/>
    <p:sldId id="257" r:id="rId3"/>
    <p:sldId id="258" r:id="rId4"/>
    <p:sldId id="261" r:id="rId5"/>
    <p:sldId id="262" r:id="rId6"/>
    <p:sldId id="266" r:id="rId7"/>
    <p:sldId id="264" r:id="rId8"/>
    <p:sldId id="267" r:id="rId9"/>
    <p:sldId id="268" r:id="rId10"/>
    <p:sldId id="269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1" d="100"/>
          <a:sy n="41" d="100"/>
        </p:scale>
        <p:origin x="966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627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93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DFA1846-DA80-1C48-A609-854EA85C59AD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1058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19920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9633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832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196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044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224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70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ED62726E-379B-B349-9EED-81ED093FA806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307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10/5/2017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6875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achel.wallis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cationscotland.gov.uk/Images/listeningtochildren_tcm4-324433.pdf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hyperlink" Target="http://www.pupilvoicewales.org.uk/nursery/get-involved/mosaic-approach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learning.gov.wales/resources/browse-all/observing-children/?skip=1&amp;lang=cy" TargetMode="External"/><Relationship Id="rId4" Type="http://schemas.openxmlformats.org/officeDocument/2006/relationships/hyperlink" Target="http://learning.gov.wales/docs/learningwales/publications/140828-observing-children-en.pdf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ECAD5004C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621328" cy="2042241"/>
          </a:xfrm>
        </p:spPr>
        <p:txBody>
          <a:bodyPr>
            <a:normAutofit/>
          </a:bodyPr>
          <a:lstStyle/>
          <a:p>
            <a:r>
              <a:rPr lang="en-GB" sz="2800" err="1"/>
              <a:t>Cyflwyniad</a:t>
            </a:r>
            <a:r>
              <a:rPr lang="en-GB" sz="2800"/>
              <a:t> </a:t>
            </a:r>
            <a:r>
              <a:rPr lang="en-GB" sz="2800" err="1"/>
              <a:t>i’r</a:t>
            </a:r>
            <a:r>
              <a:rPr lang="en-GB" sz="2800"/>
              <a:t> </a:t>
            </a:r>
            <a:r>
              <a:rPr lang="en-GB" sz="2800" err="1"/>
              <a:t>Modiwl</a:t>
            </a:r>
            <a:endParaRPr lang="en-GB" sz="2800"/>
          </a:p>
          <a:p>
            <a:r>
              <a:rPr lang="en-GB" sz="2800" err="1"/>
              <a:t>Arweinydd</a:t>
            </a:r>
            <a:r>
              <a:rPr lang="en-GB" sz="2800"/>
              <a:t> y </a:t>
            </a:r>
            <a:r>
              <a:rPr lang="en-GB" sz="2800" err="1"/>
              <a:t>Modiwl</a:t>
            </a:r>
            <a:r>
              <a:rPr lang="en-GB" sz="2800"/>
              <a:t>: Rachel Wallis</a:t>
            </a:r>
          </a:p>
          <a:p>
            <a:r>
              <a:rPr lang="en-GB" sz="2800">
                <a:hlinkClick r:id="rId2"/>
              </a:rPr>
              <a:t>rachel.wallis@uwtsd.ac.uk</a:t>
            </a:r>
            <a:endParaRPr lang="en-GB" sz="2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563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Amcanion</a:t>
            </a:r>
            <a:r>
              <a:rPr lang="en-GB"/>
              <a:t> y </a:t>
            </a:r>
            <a:r>
              <a:rPr lang="en-GB" err="1"/>
              <a:t>modiwl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•	</a:t>
            </a:r>
            <a:r>
              <a:rPr lang="en-GB" sz="3600" err="1"/>
              <a:t>Darparu</a:t>
            </a:r>
            <a:r>
              <a:rPr lang="en-GB" sz="3600"/>
              <a:t> </a:t>
            </a:r>
            <a:r>
              <a:rPr lang="en-GB" sz="3600" err="1"/>
              <a:t>cyfleoedd</a:t>
            </a:r>
            <a:r>
              <a:rPr lang="en-GB" sz="3600"/>
              <a:t> </a:t>
            </a:r>
            <a:r>
              <a:rPr lang="en-GB" sz="3600" err="1"/>
              <a:t>sy'n</a:t>
            </a:r>
            <a:r>
              <a:rPr lang="en-GB" sz="3600"/>
              <a:t> </a:t>
            </a:r>
            <a:r>
              <a:rPr lang="en-GB" sz="3600" err="1"/>
              <a:t>ymestyn</a:t>
            </a:r>
            <a:r>
              <a:rPr lang="en-GB" sz="3600"/>
              <a:t> </a:t>
            </a:r>
            <a:r>
              <a:rPr lang="en-GB" sz="3600" err="1"/>
              <a:t>gwybodaeth</a:t>
            </a:r>
            <a:r>
              <a:rPr lang="en-GB" sz="3600"/>
              <a:t>, </a:t>
            </a:r>
            <a:r>
              <a:rPr lang="en-GB" sz="3600" err="1"/>
              <a:t>sgiliau</a:t>
            </a:r>
            <a:r>
              <a:rPr lang="en-GB" sz="3600"/>
              <a:t> a </a:t>
            </a:r>
            <a:r>
              <a:rPr lang="en-GB" sz="3600" err="1"/>
              <a:t>dealltwriaeth</a:t>
            </a:r>
            <a:r>
              <a:rPr lang="en-GB" sz="3600"/>
              <a:t> </a:t>
            </a:r>
            <a:r>
              <a:rPr lang="en-GB" sz="3600" err="1"/>
              <a:t>ar</a:t>
            </a:r>
            <a:r>
              <a:rPr lang="en-GB" sz="3600"/>
              <a:t> </a:t>
            </a:r>
            <a:r>
              <a:rPr lang="en-GB" sz="3600" err="1"/>
              <a:t>gyfer</a:t>
            </a:r>
            <a:r>
              <a:rPr lang="en-GB" sz="3600"/>
              <a:t> </a:t>
            </a:r>
            <a:r>
              <a:rPr lang="en-GB" sz="3600" err="1"/>
              <a:t>addysgu</a:t>
            </a:r>
            <a:r>
              <a:rPr lang="en-GB" sz="3600"/>
              <a:t> a </a:t>
            </a:r>
            <a:r>
              <a:rPr lang="en-GB" sz="3600" err="1"/>
              <a:t>dysgu</a:t>
            </a:r>
            <a:r>
              <a:rPr lang="en-GB" sz="3600"/>
              <a:t> </a:t>
            </a:r>
            <a:r>
              <a:rPr lang="en-GB" sz="3600" err="1"/>
              <a:t>Iaith</a:t>
            </a:r>
            <a:r>
              <a:rPr lang="en-GB" sz="3600"/>
              <a:t> a </a:t>
            </a:r>
            <a:r>
              <a:rPr lang="en-GB" sz="3600" err="1"/>
              <a:t>Mathemateg</a:t>
            </a:r>
            <a:r>
              <a:rPr lang="en-GB" sz="3600"/>
              <a:t> </a:t>
            </a:r>
            <a:r>
              <a:rPr lang="en-GB" sz="3600" err="1"/>
              <a:t>yng</a:t>
            </a:r>
            <a:r>
              <a:rPr lang="en-GB" sz="3600"/>
              <a:t> </a:t>
            </a:r>
            <a:r>
              <a:rPr lang="en-GB" sz="3600" err="1"/>
              <a:t>nghwricwlwm</a:t>
            </a:r>
            <a:r>
              <a:rPr lang="en-GB" sz="3600"/>
              <a:t> </a:t>
            </a:r>
            <a:r>
              <a:rPr lang="en-GB" sz="3600" err="1"/>
              <a:t>yr</a:t>
            </a:r>
            <a:r>
              <a:rPr lang="en-GB" sz="3600"/>
              <a:t> </a:t>
            </a:r>
            <a:r>
              <a:rPr lang="en-GB" sz="3600" err="1"/>
              <a:t>ysgol</a:t>
            </a:r>
            <a:r>
              <a:rPr lang="en-GB" sz="3600"/>
              <a:t> </a:t>
            </a:r>
            <a:r>
              <a:rPr lang="en-GB" sz="3600" err="1"/>
              <a:t>gynradd</a:t>
            </a:r>
            <a:r>
              <a:rPr lang="en-GB" sz="3600"/>
              <a:t>.</a:t>
            </a:r>
          </a:p>
          <a:p>
            <a:pPr marL="0" indent="0">
              <a:buNone/>
            </a:pPr>
            <a:r>
              <a:rPr lang="en-GB" sz="3600"/>
              <a:t>• </a:t>
            </a:r>
            <a:r>
              <a:rPr lang="en-GB" sz="3600" err="1"/>
              <a:t>Darparu</a:t>
            </a:r>
            <a:r>
              <a:rPr lang="en-GB" sz="3600"/>
              <a:t> </a:t>
            </a:r>
            <a:r>
              <a:rPr lang="en-GB" sz="3600" err="1"/>
              <a:t>trosolwg</a:t>
            </a:r>
            <a:r>
              <a:rPr lang="en-GB" sz="3600"/>
              <a:t> </a:t>
            </a:r>
            <a:r>
              <a:rPr lang="en-GB" sz="3600" err="1"/>
              <a:t>beirniadol</a:t>
            </a:r>
            <a:r>
              <a:rPr lang="en-GB" sz="3600"/>
              <a:t> </a:t>
            </a:r>
            <a:r>
              <a:rPr lang="en-GB" sz="3600" err="1"/>
              <a:t>o'r</a:t>
            </a:r>
            <a:r>
              <a:rPr lang="en-GB" sz="3600"/>
              <a:t> </a:t>
            </a:r>
            <a:r>
              <a:rPr lang="en-GB" sz="3600" err="1"/>
              <a:t>disgwyliadau</a:t>
            </a:r>
            <a:r>
              <a:rPr lang="en-GB" sz="3600"/>
              <a:t> </a:t>
            </a:r>
            <a:r>
              <a:rPr lang="en-GB" sz="3600" err="1"/>
              <a:t>sy'n</a:t>
            </a:r>
            <a:r>
              <a:rPr lang="en-GB" sz="3600"/>
              <a:t> </a:t>
            </a:r>
            <a:r>
              <a:rPr lang="en-GB" sz="3600" err="1"/>
              <a:t>gysylltiedig</a:t>
            </a:r>
            <a:r>
              <a:rPr lang="en-GB" sz="3600"/>
              <a:t> ag </a:t>
            </a:r>
            <a:r>
              <a:rPr lang="en-GB" sz="3600" err="1"/>
              <a:t>oedran</a:t>
            </a:r>
            <a:r>
              <a:rPr lang="en-GB" sz="3600"/>
              <a:t> a </a:t>
            </a:r>
            <a:r>
              <a:rPr lang="en-GB" sz="3600" err="1"/>
              <a:t>dulliau</a:t>
            </a:r>
            <a:r>
              <a:rPr lang="en-GB" sz="3600"/>
              <a:t> </a:t>
            </a:r>
            <a:r>
              <a:rPr lang="en-GB" sz="3600" err="1"/>
              <a:t>addysgol</a:t>
            </a:r>
            <a:r>
              <a:rPr lang="en-GB" sz="3600"/>
              <a:t> </a:t>
            </a:r>
            <a:r>
              <a:rPr lang="en-GB" sz="3600" err="1"/>
              <a:t>ar</a:t>
            </a:r>
            <a:r>
              <a:rPr lang="en-GB" sz="3600"/>
              <a:t> </a:t>
            </a:r>
            <a:r>
              <a:rPr lang="en-GB" sz="3600" err="1"/>
              <a:t>gyfer</a:t>
            </a:r>
            <a:r>
              <a:rPr lang="en-GB" sz="3600"/>
              <a:t> </a:t>
            </a:r>
            <a:r>
              <a:rPr lang="en-GB" sz="3600" err="1"/>
              <a:t>dysgu</a:t>
            </a:r>
            <a:r>
              <a:rPr lang="en-GB" sz="3600"/>
              <a:t> </a:t>
            </a:r>
            <a:r>
              <a:rPr lang="en-GB" sz="3600" err="1"/>
              <a:t>Iaith</a:t>
            </a:r>
            <a:r>
              <a:rPr lang="en-GB" sz="3600"/>
              <a:t>  </a:t>
            </a:r>
            <a:r>
              <a:rPr lang="en-GB" sz="3600" err="1"/>
              <a:t>Mathemateg</a:t>
            </a:r>
            <a:r>
              <a:rPr lang="en-GB" sz="3600"/>
              <a:t>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578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deilliannau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> y </a:t>
            </a:r>
            <a:r>
              <a:rPr lang="en-GB" err="1"/>
              <a:t>modiwl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574" y="2011680"/>
            <a:ext cx="10955547" cy="46824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400"/>
              <a:t>Ar ôl cwblhau’r modwl hwn yn llwyddiannus, dylai’r myfyriwr allu dangos y gallu i: </a:t>
            </a:r>
          </a:p>
          <a:p>
            <a:pPr lvl="0"/>
            <a:r>
              <a:rPr lang="cy-GB" sz="2400"/>
              <a:t>roi tystiolaeth o wybodaeth gadarn o ddisgwyliadau cenedlaethol yn gysylltiedig ag oedran mewn iaith a mathemateg;</a:t>
            </a:r>
          </a:p>
          <a:p>
            <a:pPr lvl="0"/>
            <a:r>
              <a:rPr lang="cy-GB" sz="2400"/>
              <a:t>arddangos dealltwriaeth ddamcaniaethol o'r modd mae plant yn dysgu sgiliau iaith a mathemateg effeithiol;</a:t>
            </a:r>
          </a:p>
          <a:p>
            <a:pPr lvl="0"/>
            <a:r>
              <a:rPr lang="cy-GB" sz="2400"/>
              <a:t>arddangos gallu datblygol o ran sut i wneud dewisiadau addysgol sy’n sicrhau dysgu ac addysgu da;</a:t>
            </a:r>
          </a:p>
          <a:p>
            <a:r>
              <a:rPr lang="cy-GB" sz="2400"/>
              <a:t>drefnu eu gwybodaeth a’r hyn y maent wedi’i ddysgu drwy ddefnyddio amrywiaeth o ffynonellau gwybodaeth, a chyflwyno’u gwaith ar y lefel briodol.</a:t>
            </a:r>
            <a:r>
              <a:rPr lang="en-GB" sz="2400"/>
              <a:t> </a:t>
            </a:r>
            <a:endParaRPr lang="cy-GB" sz="2400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000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yr</a:t>
            </a:r>
            <a:r>
              <a:rPr lang="en-GB"/>
              <a:t> </a:t>
            </a:r>
            <a:r>
              <a:rPr lang="en-GB" err="1"/>
              <a:t>aseiniad</a:t>
            </a:r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2689934"/>
              </p:ext>
            </p:extLst>
          </p:nvPr>
        </p:nvGraphicFramePr>
        <p:xfrm>
          <a:off x="1202919" y="2373647"/>
          <a:ext cx="9201470" cy="345874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701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485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827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4198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3200">
                          <a:effectLst/>
                        </a:rPr>
                        <a:t> COD </a:t>
                      </a:r>
                      <a:r>
                        <a:rPr lang="en-US" sz="3200" baseline="0">
                          <a:effectLst/>
                        </a:rPr>
                        <a:t> Y </a:t>
                      </a:r>
                      <a:r>
                        <a:rPr lang="en-US" sz="3200" baseline="0" err="1">
                          <a:effectLst/>
                        </a:rPr>
                        <a:t>MODIWL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3200" err="1">
                          <a:effectLst/>
                          <a:latin typeface="+mn-lt"/>
                          <a:ea typeface="+mn-ea"/>
                        </a:rPr>
                        <a:t>TEITL</a:t>
                      </a:r>
                      <a:r>
                        <a:rPr lang="en-US" sz="3200" baseline="0">
                          <a:effectLst/>
                          <a:latin typeface="+mn-lt"/>
                          <a:ea typeface="+mn-ea"/>
                        </a:rPr>
                        <a:t> Y </a:t>
                      </a:r>
                      <a:r>
                        <a:rPr lang="en-US" sz="3200" baseline="0" err="1">
                          <a:effectLst/>
                          <a:latin typeface="+mn-lt"/>
                          <a:ea typeface="+mn-ea"/>
                        </a:rPr>
                        <a:t>MODIWL</a:t>
                      </a: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3543300" algn="l"/>
                        </a:tabLst>
                      </a:pPr>
                      <a:r>
                        <a:rPr lang="en-GB" sz="320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DULL</a:t>
                      </a:r>
                      <a:r>
                        <a:rPr lang="en-GB" sz="3200" baseline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200" baseline="0" err="1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ASESU</a:t>
                      </a:r>
                      <a:endParaRPr lang="en-GB" sz="320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1675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ECAD5004C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Addysgu Iaith a Mathemateg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3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3543300" algn="l"/>
                        </a:tabLst>
                      </a:pPr>
                      <a:r>
                        <a:rPr lang="en-US" sz="3200" err="1">
                          <a:effectLst/>
                        </a:rPr>
                        <a:t>Gwaith</a:t>
                      </a:r>
                      <a:r>
                        <a:rPr lang="en-US" sz="3200">
                          <a:effectLst/>
                        </a:rPr>
                        <a:t> </a:t>
                      </a:r>
                      <a:r>
                        <a:rPr lang="en-US" sz="3200" err="1">
                          <a:effectLst/>
                        </a:rPr>
                        <a:t>cwrs</a:t>
                      </a:r>
                      <a:r>
                        <a:rPr lang="en-US" sz="3200">
                          <a:effectLst/>
                        </a:rPr>
                        <a:t> </a:t>
                      </a:r>
                      <a:r>
                        <a:rPr lang="en-US" sz="3200" err="1">
                          <a:effectLst/>
                        </a:rPr>
                        <a:t>gyda</a:t>
                      </a:r>
                      <a:r>
                        <a:rPr lang="en-US" sz="3200">
                          <a:effectLst/>
                        </a:rPr>
                        <a:t> </a:t>
                      </a:r>
                      <a:r>
                        <a:rPr lang="en-US" sz="3200" err="1">
                          <a:effectLst/>
                        </a:rPr>
                        <a:t>phwysiad</a:t>
                      </a:r>
                      <a:r>
                        <a:rPr lang="en-US" sz="3200">
                          <a:effectLst/>
                        </a:rPr>
                        <a:t> 100% </a:t>
                      </a:r>
                      <a:endParaRPr lang="en-GB" sz="3200"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0304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48497" y="1112108"/>
            <a:ext cx="10000735" cy="501675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cy-GB" sz="4000" b="1"/>
              <a:t>Teitl yr Aseiniad: Beth sy’n fy helpu i ddysgu iaith a mathemateg? Dadansoddiad o sut mae plentyn yn dysgu iaith a mathemateg  gydag argymhellion ar sut i sicrhau cynnydd. </a:t>
            </a:r>
            <a:endParaRPr lang="cy-GB" sz="4000"/>
          </a:p>
          <a:p>
            <a:endParaRPr lang="en-GB" sz="4000"/>
          </a:p>
          <a:p>
            <a:r>
              <a:rPr lang="en-GB" sz="4000" err="1"/>
              <a:t>Aseiniad</a:t>
            </a:r>
            <a:r>
              <a:rPr lang="en-GB" sz="4000"/>
              <a:t> </a:t>
            </a:r>
            <a:r>
              <a:rPr lang="en-GB" sz="4000" err="1"/>
              <a:t>Ysgrifenedig</a:t>
            </a:r>
            <a:r>
              <a:rPr lang="en-GB" sz="4000"/>
              <a:t>: 3, 500 o </a:t>
            </a:r>
            <a:r>
              <a:rPr lang="en-GB" sz="4000" err="1"/>
              <a:t>eiriau</a:t>
            </a:r>
            <a:r>
              <a:rPr lang="en-GB" sz="4000"/>
              <a:t> </a:t>
            </a:r>
            <a:r>
              <a:rPr lang="en-GB" sz="4000" err="1"/>
              <a:t>gyda</a:t>
            </a:r>
            <a:r>
              <a:rPr lang="en-GB" sz="4000"/>
              <a:t>        1,500 </a:t>
            </a:r>
            <a:r>
              <a:rPr lang="en-GB" sz="4000" err="1"/>
              <a:t>cyfwerth</a:t>
            </a:r>
            <a:r>
              <a:rPr lang="en-GB" sz="4000"/>
              <a:t> o </a:t>
            </a:r>
            <a:r>
              <a:rPr lang="en-GB" sz="4000" err="1"/>
              <a:t>eiriau</a:t>
            </a:r>
            <a:r>
              <a:rPr lang="en-GB" sz="4000"/>
              <a:t> </a:t>
            </a:r>
            <a:r>
              <a:rPr lang="en-GB" sz="4000" err="1"/>
              <a:t>ar</a:t>
            </a:r>
            <a:r>
              <a:rPr lang="en-GB" sz="4000"/>
              <a:t> </a:t>
            </a:r>
            <a:r>
              <a:rPr lang="en-GB" sz="4000" err="1"/>
              <a:t>gyfer</a:t>
            </a:r>
            <a:r>
              <a:rPr lang="en-GB" sz="4000"/>
              <a:t> </a:t>
            </a:r>
            <a:r>
              <a:rPr lang="en-GB" sz="4000" err="1"/>
              <a:t>yr</a:t>
            </a:r>
            <a:r>
              <a:rPr lang="en-GB" sz="4000"/>
              <a:t> </a:t>
            </a:r>
            <a:r>
              <a:rPr lang="en-GB" sz="4000" err="1"/>
              <a:t>atodiadau</a:t>
            </a:r>
            <a:r>
              <a:rPr lang="en-GB" sz="400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90090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57402" y="5534025"/>
            <a:ext cx="48238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/>
              <a:t>http://www.slideshare.net/jabulani4/develop-ask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402" y="5962650"/>
            <a:ext cx="90204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/>
              <a:t>Nottingham, J. (2013) Encouraging Learning Oxon: Routledge is available in the library (</a:t>
            </a:r>
            <a:r>
              <a:rPr lang="en-GB" err="1"/>
              <a:t>ebook</a:t>
            </a:r>
            <a:r>
              <a:rPr lang="en-GB"/>
              <a:t>)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5207" y="4552950"/>
            <a:ext cx="2143125" cy="2143125"/>
          </a:xfrm>
          <a:prstGeom prst="rect">
            <a:avLst/>
          </a:prstGeom>
        </p:spPr>
      </p:pic>
      <p:pic>
        <p:nvPicPr>
          <p:cNvPr id="2" name="Picture 5" descr="Screen shot 2016-10-19 at 9.08.27 PM (1).png"/>
          <p:cNvPicPr>
            <a:picLocks noChangeAspect="1"/>
          </p:cNvPicPr>
          <p:nvPr/>
        </p:nvPicPr>
        <p:blipFill rotWithShape="1">
          <a:blip r:embed="rId3"/>
          <a:srcRect l="3144" r="9899"/>
          <a:stretch/>
        </p:blipFill>
        <p:spPr>
          <a:xfrm>
            <a:off x="708076" y="142875"/>
            <a:ext cx="9051258" cy="5143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133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47351" y="224122"/>
            <a:ext cx="10180724" cy="649408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GB" sz="2600" err="1"/>
              <a:t>Canllaw</a:t>
            </a:r>
            <a:r>
              <a:rPr lang="en-GB" sz="2600"/>
              <a:t> </a:t>
            </a:r>
            <a:r>
              <a:rPr lang="en-GB" sz="2600" err="1"/>
              <a:t>ar</a:t>
            </a:r>
            <a:r>
              <a:rPr lang="en-GB" sz="2600"/>
              <a:t> </a:t>
            </a:r>
            <a:r>
              <a:rPr lang="en-GB" sz="2600" err="1"/>
              <a:t>gyfer</a:t>
            </a:r>
            <a:r>
              <a:rPr lang="en-GB" sz="2600"/>
              <a:t> </a:t>
            </a:r>
            <a:r>
              <a:rPr lang="en-GB" sz="2600" err="1"/>
              <a:t>yr</a:t>
            </a:r>
            <a:r>
              <a:rPr lang="en-GB" sz="2600"/>
              <a:t> </a:t>
            </a:r>
            <a:r>
              <a:rPr lang="en-GB" sz="2600" err="1"/>
              <a:t>Aseiniad</a:t>
            </a:r>
            <a:r>
              <a:rPr lang="en-GB" sz="2600"/>
              <a:t>: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ystod</a:t>
            </a:r>
            <a:r>
              <a:rPr lang="en-GB" sz="2600"/>
              <a:t> PAP </a:t>
            </a:r>
            <a:r>
              <a:rPr lang="en-GB" sz="2600" err="1"/>
              <a:t>gofynnir</a:t>
            </a:r>
            <a:r>
              <a:rPr lang="en-GB" sz="2600"/>
              <a:t> </a:t>
            </a:r>
            <a:r>
              <a:rPr lang="en-GB" sz="2600" err="1"/>
              <a:t>i</a:t>
            </a:r>
            <a:r>
              <a:rPr lang="en-GB" sz="2600"/>
              <a:t> chi </a:t>
            </a:r>
            <a:r>
              <a:rPr lang="en-GB" sz="2600" err="1"/>
              <a:t>gasglu</a:t>
            </a:r>
            <a:r>
              <a:rPr lang="en-GB" sz="2600"/>
              <a:t> data </a:t>
            </a:r>
            <a:r>
              <a:rPr lang="en-GB" sz="2600" err="1"/>
              <a:t>gan</a:t>
            </a:r>
            <a:r>
              <a:rPr lang="en-GB" sz="2600"/>
              <a:t> </a:t>
            </a:r>
            <a:r>
              <a:rPr lang="en-GB" sz="2600" err="1"/>
              <a:t>ddefnyddio</a:t>
            </a:r>
            <a:r>
              <a:rPr lang="en-GB" sz="2600"/>
              <a:t> </a:t>
            </a:r>
            <a:r>
              <a:rPr lang="en-GB" sz="2600" err="1"/>
              <a:t>agweddau</a:t>
            </a:r>
            <a:r>
              <a:rPr lang="en-GB" sz="2600"/>
              <a:t> o ‘Y Dull </a:t>
            </a:r>
            <a:r>
              <a:rPr lang="en-GB" sz="2600" err="1"/>
              <a:t>Mosaig</a:t>
            </a:r>
            <a:r>
              <a:rPr lang="en-GB" sz="2600"/>
              <a:t>’. </a:t>
            </a:r>
            <a:r>
              <a:rPr lang="en-GB" sz="2600" err="1"/>
              <a:t>Dylai’r</a:t>
            </a:r>
            <a:r>
              <a:rPr lang="en-GB" sz="2600"/>
              <a:t> data, </a:t>
            </a:r>
            <a:r>
              <a:rPr lang="en-GB" sz="2600" err="1"/>
              <a:t>perthnasol</a:t>
            </a:r>
            <a:r>
              <a:rPr lang="en-GB" sz="2600"/>
              <a:t> </a:t>
            </a:r>
            <a:r>
              <a:rPr lang="en-GB" sz="2600" err="1"/>
              <a:t>i</a:t>
            </a:r>
            <a:r>
              <a:rPr lang="en-GB" sz="2600"/>
              <a:t> </a:t>
            </a:r>
            <a:r>
              <a:rPr lang="en-GB" sz="2600" b="1"/>
              <a:t>un </a:t>
            </a:r>
            <a:r>
              <a:rPr lang="en-GB" sz="2600" b="1" err="1"/>
              <a:t>plentyn</a:t>
            </a:r>
            <a:r>
              <a:rPr lang="en-GB" sz="2600"/>
              <a:t>, </a:t>
            </a:r>
            <a:r>
              <a:rPr lang="en-GB" sz="2600" err="1"/>
              <a:t>gefnogi</a:t>
            </a:r>
            <a:r>
              <a:rPr lang="en-GB" sz="2600"/>
              <a:t> </a:t>
            </a:r>
            <a:r>
              <a:rPr lang="en-GB" sz="2600" err="1"/>
              <a:t>ymateb</a:t>
            </a:r>
            <a:r>
              <a:rPr lang="en-GB" sz="2600"/>
              <a:t> </a:t>
            </a:r>
            <a:r>
              <a:rPr lang="en-GB" sz="2600" err="1"/>
              <a:t>i’r</a:t>
            </a:r>
            <a:r>
              <a:rPr lang="en-GB" sz="2600"/>
              <a:t> </a:t>
            </a:r>
            <a:r>
              <a:rPr lang="en-GB" sz="2600" err="1"/>
              <a:t>cwestiwn</a:t>
            </a:r>
            <a:r>
              <a:rPr lang="en-GB" sz="2600"/>
              <a:t>: ‘</a:t>
            </a:r>
            <a:r>
              <a:rPr lang="cy-GB" sz="2600"/>
              <a:t>Beth sy’n fy helpu i ddysgu iaith a mathemateg?'</a:t>
            </a:r>
            <a:endParaRPr lang="en-GB" sz="2600"/>
          </a:p>
          <a:p>
            <a:endParaRPr lang="en-GB" sz="2600"/>
          </a:p>
          <a:p>
            <a:r>
              <a:rPr lang="en-GB" sz="2600"/>
              <a:t>Fe </a:t>
            </a:r>
            <a:r>
              <a:rPr lang="en-GB" sz="2600" err="1"/>
              <a:t>ddylai’ch</a:t>
            </a:r>
            <a:r>
              <a:rPr lang="en-GB" sz="2600"/>
              <a:t> data </a:t>
            </a:r>
            <a:r>
              <a:rPr lang="en-GB" sz="2600" err="1"/>
              <a:t>gynnwys</a:t>
            </a:r>
            <a:r>
              <a:rPr lang="en-GB" sz="2600"/>
              <a:t>:</a:t>
            </a:r>
          </a:p>
          <a:p>
            <a:endParaRPr lang="en-GB" sz="2600"/>
          </a:p>
          <a:p>
            <a:r>
              <a:rPr lang="en-GB" sz="2600"/>
              <a:t>•	</a:t>
            </a:r>
            <a:r>
              <a:rPr lang="en-GB" sz="2600" err="1"/>
              <a:t>Arsylwad</a:t>
            </a:r>
            <a:r>
              <a:rPr lang="en-GB" sz="2600"/>
              <a:t>;</a:t>
            </a:r>
          </a:p>
          <a:p>
            <a:r>
              <a:rPr lang="en-GB" sz="2600"/>
              <a:t>•	</a:t>
            </a:r>
            <a:r>
              <a:rPr lang="en-GB" sz="2600" err="1"/>
              <a:t>Mapiau</a:t>
            </a:r>
            <a:r>
              <a:rPr lang="en-GB" sz="2600"/>
              <a:t>;</a:t>
            </a:r>
          </a:p>
          <a:p>
            <a:r>
              <a:rPr lang="en-GB" sz="2600"/>
              <a:t>•	</a:t>
            </a:r>
            <a:r>
              <a:rPr lang="en-GB" sz="2600" err="1"/>
              <a:t>Ffotograffau</a:t>
            </a:r>
            <a:r>
              <a:rPr lang="en-GB" sz="2600"/>
              <a:t>;</a:t>
            </a:r>
          </a:p>
          <a:p>
            <a:r>
              <a:rPr lang="en-GB" sz="2600"/>
              <a:t>•	</a:t>
            </a:r>
            <a:r>
              <a:rPr lang="en-GB" sz="2600" err="1"/>
              <a:t>Cyfweliad</a:t>
            </a:r>
            <a:r>
              <a:rPr lang="en-GB" sz="2600"/>
              <a:t> </a:t>
            </a:r>
            <a:r>
              <a:rPr lang="en-GB" sz="2600" err="1"/>
              <a:t>gyda</a:t>
            </a:r>
            <a:r>
              <a:rPr lang="en-GB" sz="2600"/>
              <a:t> </a:t>
            </a:r>
            <a:r>
              <a:rPr lang="en-GB" sz="2600" err="1"/>
              <a:t>naill</a:t>
            </a:r>
            <a:r>
              <a:rPr lang="en-GB" sz="2600"/>
              <a:t> </a:t>
            </a:r>
            <a:r>
              <a:rPr lang="en-GB" sz="2600" err="1"/>
              <a:t>ai</a:t>
            </a:r>
            <a:r>
              <a:rPr lang="en-GB" sz="2600"/>
              <a:t> y </a:t>
            </a:r>
            <a:r>
              <a:rPr lang="en-GB" sz="2600" err="1"/>
              <a:t>dysgwr</a:t>
            </a:r>
            <a:r>
              <a:rPr lang="en-GB" sz="2600"/>
              <a:t> </a:t>
            </a:r>
            <a:r>
              <a:rPr lang="en-GB" sz="2600" err="1"/>
              <a:t>neu’r</a:t>
            </a:r>
            <a:r>
              <a:rPr lang="en-GB" sz="2600"/>
              <a:t> </a:t>
            </a:r>
            <a:r>
              <a:rPr lang="en-GB" sz="2600" err="1"/>
              <a:t>athro</a:t>
            </a:r>
            <a:r>
              <a:rPr lang="en-GB" sz="2600"/>
              <a:t> </a:t>
            </a:r>
            <a:r>
              <a:rPr lang="en-GB" sz="2600" err="1"/>
              <a:t>dosbarth</a:t>
            </a:r>
            <a:r>
              <a:rPr lang="en-GB" sz="2600"/>
              <a:t>;</a:t>
            </a:r>
          </a:p>
          <a:p>
            <a:r>
              <a:rPr lang="en-GB" sz="2600"/>
              <a:t>•	</a:t>
            </a:r>
            <a:r>
              <a:rPr lang="en-GB" sz="2600" err="1"/>
              <a:t>Samplau</a:t>
            </a:r>
            <a:r>
              <a:rPr lang="en-GB" sz="2600"/>
              <a:t>  o </a:t>
            </a:r>
            <a:r>
              <a:rPr lang="en-GB" sz="2600" err="1"/>
              <a:t>waith</a:t>
            </a:r>
            <a:r>
              <a:rPr lang="en-GB" sz="2600"/>
              <a:t>.</a:t>
            </a:r>
          </a:p>
          <a:p>
            <a:endParaRPr lang="en-GB" sz="2600"/>
          </a:p>
          <a:p>
            <a:r>
              <a:rPr lang="en-GB" sz="2600"/>
              <a:t>Gall y data </a:t>
            </a:r>
            <a:r>
              <a:rPr lang="en-GB" sz="2600" err="1"/>
              <a:t>hwn</a:t>
            </a:r>
            <a:r>
              <a:rPr lang="en-GB" sz="2600"/>
              <a:t> </a:t>
            </a:r>
            <a:r>
              <a:rPr lang="en-GB" sz="2600" err="1"/>
              <a:t>gael</a:t>
            </a:r>
            <a:r>
              <a:rPr lang="en-GB" sz="2600"/>
              <a:t> </a:t>
            </a:r>
            <a:r>
              <a:rPr lang="en-GB" sz="2600" err="1"/>
              <a:t>ei</a:t>
            </a:r>
            <a:r>
              <a:rPr lang="en-GB" sz="2600"/>
              <a:t> </a:t>
            </a:r>
            <a:r>
              <a:rPr lang="en-GB" sz="2600" err="1"/>
              <a:t>ddefnyddio</a:t>
            </a:r>
            <a:r>
              <a:rPr lang="en-GB" sz="2600"/>
              <a:t> </a:t>
            </a:r>
            <a:r>
              <a:rPr lang="en-GB" sz="2600" err="1"/>
              <a:t>ar</a:t>
            </a:r>
            <a:r>
              <a:rPr lang="en-GB" sz="2600"/>
              <a:t> </a:t>
            </a:r>
            <a:r>
              <a:rPr lang="en-GB" sz="2600" err="1"/>
              <a:t>gyfer</a:t>
            </a:r>
            <a:r>
              <a:rPr lang="en-GB" sz="2600"/>
              <a:t> </a:t>
            </a:r>
            <a:r>
              <a:rPr lang="en-GB" sz="2600" err="1"/>
              <a:t>dadansoddiad</a:t>
            </a:r>
            <a:r>
              <a:rPr lang="en-GB" sz="2600"/>
              <a:t> o </a:t>
            </a:r>
            <a:r>
              <a:rPr lang="en-GB" sz="2600" err="1"/>
              <a:t>ddysgu</a:t>
            </a:r>
            <a:r>
              <a:rPr lang="en-GB" sz="2600"/>
              <a:t> </a:t>
            </a:r>
            <a:r>
              <a:rPr lang="en-GB" sz="2600" err="1"/>
              <a:t>iaith</a:t>
            </a:r>
            <a:r>
              <a:rPr lang="en-GB" sz="2600"/>
              <a:t> a </a:t>
            </a:r>
            <a:r>
              <a:rPr lang="en-GB" sz="2600" err="1"/>
              <a:t>mathemateg</a:t>
            </a:r>
            <a:r>
              <a:rPr lang="en-GB" sz="2600"/>
              <a:t> y </a:t>
            </a:r>
            <a:r>
              <a:rPr lang="en-GB" sz="2600" err="1"/>
              <a:t>plentyn</a:t>
            </a:r>
            <a:r>
              <a:rPr lang="en-GB" sz="2600"/>
              <a:t>. </a:t>
            </a:r>
            <a:r>
              <a:rPr lang="en-GB" sz="2600" err="1"/>
              <a:t>Dylai'r</a:t>
            </a:r>
            <a:r>
              <a:rPr lang="en-GB" sz="2600"/>
              <a:t> </a:t>
            </a:r>
            <a:r>
              <a:rPr lang="en-GB" sz="2600" err="1"/>
              <a:t>dadansoddiad</a:t>
            </a:r>
            <a:r>
              <a:rPr lang="en-GB" sz="2600"/>
              <a:t> </a:t>
            </a:r>
            <a:r>
              <a:rPr lang="en-GB" sz="2600" err="1"/>
              <a:t>gael</a:t>
            </a:r>
            <a:r>
              <a:rPr lang="en-GB" sz="2600"/>
              <a:t> </a:t>
            </a:r>
            <a:r>
              <a:rPr lang="en-GB" sz="2600" err="1"/>
              <a:t>ei</a:t>
            </a:r>
            <a:r>
              <a:rPr lang="en-GB" sz="2600"/>
              <a:t> </a:t>
            </a:r>
            <a:r>
              <a:rPr lang="en-GB" sz="2600" err="1"/>
              <a:t>gefnogi</a:t>
            </a:r>
            <a:r>
              <a:rPr lang="en-GB" sz="2600"/>
              <a:t> </a:t>
            </a:r>
            <a:r>
              <a:rPr lang="en-GB" sz="2600" err="1"/>
              <a:t>gyda</a:t>
            </a:r>
            <a:r>
              <a:rPr lang="en-GB" sz="2600"/>
              <a:t> </a:t>
            </a:r>
            <a:r>
              <a:rPr lang="en-GB" sz="2600" err="1"/>
              <a:t>chyfeiriad</a:t>
            </a:r>
            <a:r>
              <a:rPr lang="en-GB" sz="2600"/>
              <a:t> at </a:t>
            </a:r>
            <a:r>
              <a:rPr lang="en-GB" sz="2600" err="1"/>
              <a:t>ddarllen</a:t>
            </a:r>
            <a:r>
              <a:rPr lang="en-GB" sz="260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530950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Tools: tiles of the mosaic</a:t>
            </a:r>
            <a:br>
              <a:rPr lang="en-GB"/>
            </a:br>
            <a:r>
              <a:rPr lang="en-GB" err="1"/>
              <a:t>Arfau</a:t>
            </a:r>
            <a:r>
              <a:rPr lang="en-GB"/>
              <a:t>: </a:t>
            </a:r>
            <a:r>
              <a:rPr lang="en-GB" err="1"/>
              <a:t>teils</a:t>
            </a:r>
            <a:r>
              <a:rPr lang="en-GB"/>
              <a:t>  y </a:t>
            </a:r>
            <a:r>
              <a:rPr lang="en-GB" err="1"/>
              <a:t>mosaig</a:t>
            </a:r>
            <a:endParaRPr lang="en-GB"/>
          </a:p>
        </p:txBody>
      </p:sp>
      <p:sp>
        <p:nvSpPr>
          <p:cNvPr id="4" name="Rounded Rectangle 3"/>
          <p:cNvSpPr/>
          <p:nvPr/>
        </p:nvSpPr>
        <p:spPr>
          <a:xfrm>
            <a:off x="1818044" y="2841252"/>
            <a:ext cx="1662057" cy="1516153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4753" y="2529280"/>
            <a:ext cx="1508980" cy="150898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398497" y="4461956"/>
            <a:ext cx="250115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Bradley Hand ITC" panose="03070402050302030203" pitchFamily="66" charset="0"/>
              </a:rPr>
              <a:t>Child conferencing</a:t>
            </a:r>
          </a:p>
          <a:p>
            <a:r>
              <a:rPr lang="cy-GB" sz="2000">
                <a:latin typeface="Bradley Hand ITC" panose="03070402050302030203" pitchFamily="66" charset="0"/>
              </a:rPr>
              <a:t>Cynadledda Plant</a:t>
            </a:r>
          </a:p>
          <a:p>
            <a:endParaRPr lang="en-GB" sz="2000">
              <a:latin typeface="Bradley Hand ITC" panose="03070402050302030203" pitchFamily="66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109883" y="3276818"/>
            <a:ext cx="18950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Bradley Hand ITC" panose="03070402050302030203" pitchFamily="66" charset="0"/>
              </a:rPr>
              <a:t>Photographs </a:t>
            </a:r>
          </a:p>
          <a:p>
            <a:r>
              <a:rPr lang="en-GB" sz="2000" err="1">
                <a:latin typeface="Bradley Hand ITC" panose="03070402050302030203" pitchFamily="66" charset="0"/>
              </a:rPr>
              <a:t>Ffotograffau</a:t>
            </a:r>
            <a:endParaRPr lang="en-GB" sz="2000">
              <a:latin typeface="Bradley Hand ITC" panose="03070402050302030203" pitchFamily="66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637470" y="4969787"/>
            <a:ext cx="17534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Bradley Hand ITC" panose="03070402050302030203" pitchFamily="66" charset="0"/>
              </a:rPr>
              <a:t>Map making</a:t>
            </a:r>
          </a:p>
          <a:p>
            <a:r>
              <a:rPr lang="en-GB" sz="2000" err="1">
                <a:latin typeface="Bradley Hand ITC" panose="03070402050302030203" pitchFamily="66" charset="0"/>
              </a:rPr>
              <a:t>Creu</a:t>
            </a:r>
            <a:r>
              <a:rPr lang="en-GB" sz="2000">
                <a:latin typeface="Bradley Hand ITC" panose="03070402050302030203" pitchFamily="66" charset="0"/>
              </a:rPr>
              <a:t>/ </a:t>
            </a:r>
            <a:r>
              <a:rPr lang="en-GB" sz="2000" err="1">
                <a:latin typeface="Bradley Hand ITC" panose="03070402050302030203" pitchFamily="66" charset="0"/>
              </a:rPr>
              <a:t>gwneud</a:t>
            </a:r>
            <a:r>
              <a:rPr lang="en-GB" sz="2000">
                <a:latin typeface="Bradley Hand ITC" panose="03070402050302030203" pitchFamily="66" charset="0"/>
              </a:rPr>
              <a:t> </a:t>
            </a:r>
            <a:r>
              <a:rPr lang="en-GB" sz="2000" err="1">
                <a:latin typeface="Bradley Hand ITC" panose="03070402050302030203" pitchFamily="66" charset="0"/>
              </a:rPr>
              <a:t>mapiau</a:t>
            </a:r>
            <a:endParaRPr lang="en-GB" sz="2000">
              <a:latin typeface="Bradley Hand ITC" panose="03070402050302030203" pitchFamily="66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506829" y="4038260"/>
            <a:ext cx="28938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Bradley Hand ITC" panose="03070402050302030203" pitchFamily="66" charset="0"/>
              </a:rPr>
              <a:t>Observation</a:t>
            </a:r>
          </a:p>
          <a:p>
            <a:r>
              <a:rPr lang="en-GB" sz="2000" err="1">
                <a:latin typeface="Bradley Hand ITC" panose="03070402050302030203" pitchFamily="66" charset="0"/>
              </a:rPr>
              <a:t>Arsylwi</a:t>
            </a:r>
            <a:endParaRPr lang="en-GB" sz="2000">
              <a:latin typeface="Bradley Hand ITC" panose="03070402050302030203" pitchFamily="66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5109884" y="1925162"/>
            <a:ext cx="1420009" cy="1348630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ounded Rectangle 15"/>
          <p:cNvSpPr/>
          <p:nvPr/>
        </p:nvSpPr>
        <p:spPr>
          <a:xfrm>
            <a:off x="4771016" y="4819972"/>
            <a:ext cx="1758877" cy="1362649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156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Barn </a:t>
            </a:r>
            <a:r>
              <a:rPr lang="en-GB" err="1"/>
              <a:t>Gyfannol</a:t>
            </a:r>
            <a:r>
              <a:rPr lang="en-GB"/>
              <a:t>/ Holistic View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3396733" y="1960902"/>
            <a:ext cx="1662057" cy="1516153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1990" y="3327419"/>
            <a:ext cx="1508980" cy="150898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810977" y="5747295"/>
            <a:ext cx="25011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Bradley Hand ITC" panose="03070402050302030203" pitchFamily="66" charset="0"/>
              </a:rPr>
              <a:t>Child conferencing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953732" y="5147130"/>
            <a:ext cx="152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Bradley Hand ITC" panose="03070402050302030203" pitchFamily="66" charset="0"/>
              </a:rPr>
              <a:t>Photographs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953732" y="5347185"/>
            <a:ext cx="17534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Bradley Hand ITC" panose="03070402050302030203" pitchFamily="66" charset="0"/>
              </a:rPr>
              <a:t>Map making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953732" y="4836399"/>
            <a:ext cx="28938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Bradley Hand ITC" panose="03070402050302030203" pitchFamily="66" charset="0"/>
              </a:rPr>
              <a:t>Observation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5109884" y="1925162"/>
            <a:ext cx="1420009" cy="1348630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ounded Rectangle 15"/>
          <p:cNvSpPr/>
          <p:nvPr/>
        </p:nvSpPr>
        <p:spPr>
          <a:xfrm>
            <a:off x="3547334" y="3499417"/>
            <a:ext cx="1758877" cy="1362649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391886" y="4836399"/>
            <a:ext cx="19594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>
                <a:latin typeface="Bradley Hand ITC" panose="03070402050302030203" pitchFamily="66" charset="0"/>
              </a:rPr>
              <a:t>Arsylwi </a:t>
            </a:r>
          </a:p>
          <a:p>
            <a:r>
              <a:rPr lang="cy-GB">
                <a:latin typeface="Bradley Hand ITC" panose="03070402050302030203" pitchFamily="66" charset="0"/>
              </a:rPr>
              <a:t>Ffotograffau</a:t>
            </a:r>
          </a:p>
          <a:p>
            <a:r>
              <a:rPr lang="cy-GB">
                <a:latin typeface="Bradley Hand ITC" panose="03070402050302030203" pitchFamily="66" charset="0"/>
              </a:rPr>
              <a:t>Creu mapiau </a:t>
            </a:r>
          </a:p>
          <a:p>
            <a:r>
              <a:rPr lang="cy-GB">
                <a:latin typeface="Bradley Hand ITC" panose="03070402050302030203" pitchFamily="66" charset="0"/>
              </a:rPr>
              <a:t>Cynadledda Plant</a:t>
            </a:r>
            <a:endParaRPr lang="en-GB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7224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079156" y="654047"/>
            <a:ext cx="88556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b="1" err="1">
                <a:latin typeface="Arial" panose="020B0604020202020204" pitchFamily="34" charset="0"/>
                <a:ea typeface="Times New Roman" panose="02020603050405020304" pitchFamily="18" charset="0"/>
              </a:rPr>
              <a:t>Darllen</a:t>
            </a:r>
            <a:r>
              <a:rPr lang="en-US" b="1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b="1" err="1">
                <a:latin typeface="Arial" panose="020B0604020202020204" pitchFamily="34" charset="0"/>
                <a:ea typeface="Times New Roman" panose="02020603050405020304" pitchFamily="18" charset="0"/>
              </a:rPr>
              <a:t>yn</a:t>
            </a:r>
            <a:r>
              <a:rPr lang="en-US" b="1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b="1" err="1">
                <a:latin typeface="Arial" panose="020B0604020202020204" pitchFamily="34" charset="0"/>
                <a:ea typeface="Times New Roman" panose="02020603050405020304" pitchFamily="18" charset="0"/>
              </a:rPr>
              <a:t>ymwneud</a:t>
            </a:r>
            <a:r>
              <a:rPr lang="en-US" b="1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b="1" err="1">
                <a:latin typeface="Arial" panose="020B0604020202020204" pitchFamily="34" charset="0"/>
                <a:ea typeface="Times New Roman" panose="02020603050405020304" pitchFamily="18" charset="0"/>
              </a:rPr>
              <a:t>â'r</a:t>
            </a:r>
            <a:r>
              <a:rPr lang="en-US" b="1">
                <a:latin typeface="Arial" panose="020B0604020202020204" pitchFamily="34" charset="0"/>
                <a:ea typeface="Times New Roman" panose="02020603050405020304" pitchFamily="18" charset="0"/>
              </a:rPr>
              <a:t> dull </a:t>
            </a:r>
            <a:r>
              <a:rPr lang="en-US" b="1" err="1">
                <a:latin typeface="Arial" panose="020B0604020202020204" pitchFamily="34" charset="0"/>
                <a:ea typeface="Times New Roman" panose="02020603050405020304" pitchFamily="18" charset="0"/>
              </a:rPr>
              <a:t>mosaig</a:t>
            </a:r>
            <a:r>
              <a:rPr lang="en-US" b="1"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  <a:endParaRPr lang="en-GB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Clark, A. and Moss, P. (2011) </a:t>
            </a:r>
            <a:r>
              <a:rPr lang="en-US" i="1">
                <a:latin typeface="Arial" panose="020B0604020202020204" pitchFamily="34" charset="0"/>
                <a:ea typeface="Times New Roman" panose="02020603050405020304" pitchFamily="18" charset="0"/>
              </a:rPr>
              <a:t>Listening to Young Children: The Mosaic Approach </a:t>
            </a: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(2</a:t>
            </a:r>
            <a:r>
              <a:rPr lang="en-US" baseline="30000">
                <a:latin typeface="Arial" panose="020B0604020202020204" pitchFamily="34" charset="0"/>
                <a:ea typeface="Times New Roman" panose="02020603050405020304" pitchFamily="18" charset="0"/>
              </a:rPr>
              <a:t>nd</a:t>
            </a: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 ed.) National Children’s Bureau 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050" name="Picture 1" descr="https://images-na.ssl-images-amazon.com/images/I/51lKNqeLXKL._SX341_BO1,204,203,2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822" y="2204265"/>
            <a:ext cx="1634567" cy="2393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1079156" y="4691612"/>
            <a:ext cx="9695935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Moss, P. (2006) Listening to Young Children: Beyond Rights to Ethics in </a:t>
            </a:r>
            <a:r>
              <a:rPr lang="en-US" i="1">
                <a:latin typeface="Arial" panose="020B0604020202020204" pitchFamily="34" charset="0"/>
                <a:ea typeface="Times New Roman" panose="02020603050405020304" pitchFamily="18" charset="0"/>
              </a:rPr>
              <a:t>Let’s Talk about Listening to Children </a:t>
            </a: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Learning and Teaching Scotland: available at: </a:t>
            </a:r>
            <a:r>
              <a:rPr lang="en-US" i="1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i="1" u="sng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http://www.educationscotland.gov.uk/Images/listeningtochildren_tcm4-324433.pdf</a:t>
            </a:r>
            <a:endParaRPr lang="en-GB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i="1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u="sng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http://www.pupilvoicewales.org.uk/nursery/get-involved/mosaic-approach/</a:t>
            </a: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 (</a:t>
            </a:r>
            <a:r>
              <a:rPr lang="en-US" err="1">
                <a:latin typeface="Arial" panose="020B0604020202020204" pitchFamily="34" charset="0"/>
                <a:ea typeface="Times New Roman" panose="02020603050405020304" pitchFamily="18" charset="0"/>
              </a:rPr>
              <a:t>ar</a:t>
            </a: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err="1">
                <a:latin typeface="Arial" panose="020B0604020202020204" pitchFamily="34" charset="0"/>
                <a:ea typeface="Times New Roman" panose="02020603050405020304" pitchFamily="18" charset="0"/>
              </a:rPr>
              <a:t>gael</a:t>
            </a: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err="1">
                <a:latin typeface="Arial" panose="020B0604020202020204" pitchFamily="34" charset="0"/>
                <a:ea typeface="Times New Roman" panose="02020603050405020304" pitchFamily="18" charset="0"/>
              </a:rPr>
              <a:t>yn</a:t>
            </a: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err="1">
                <a:latin typeface="Arial" panose="020B0604020202020204" pitchFamily="34" charset="0"/>
                <a:ea typeface="Times New Roman" panose="02020603050405020304" pitchFamily="18" charset="0"/>
              </a:rPr>
              <a:t>Saesneg</a:t>
            </a: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 ac </a:t>
            </a:r>
            <a:r>
              <a:rPr lang="en-US" err="1">
                <a:latin typeface="Arial" panose="020B0604020202020204" pitchFamily="34" charset="0"/>
                <a:ea typeface="Times New Roman" panose="02020603050405020304" pitchFamily="18" charset="0"/>
              </a:rPr>
              <a:t>yn</a:t>
            </a: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err="1">
                <a:latin typeface="Arial" panose="020B0604020202020204" pitchFamily="34" charset="0"/>
                <a:ea typeface="Times New Roman" panose="02020603050405020304" pitchFamily="18" charset="0"/>
              </a:rPr>
              <a:t>Gymraeg</a:t>
            </a: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)</a:t>
            </a:r>
            <a:endParaRPr lang="en-GB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966" t="52187" r="16779" b="34017"/>
          <a:stretch/>
        </p:blipFill>
        <p:spPr bwMode="auto">
          <a:xfrm>
            <a:off x="3735342" y="2392053"/>
            <a:ext cx="2734038" cy="1730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38844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yr</a:t>
            </a:r>
            <a:r>
              <a:rPr lang="en-GB"/>
              <a:t> </a:t>
            </a:r>
            <a:r>
              <a:rPr lang="en-GB" err="1"/>
              <a:t>ysgol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err="1"/>
              <a:t>Nodwch</a:t>
            </a:r>
            <a:r>
              <a:rPr lang="en-GB" sz="4000"/>
              <a:t> </a:t>
            </a:r>
            <a:r>
              <a:rPr lang="en-GB" sz="4000" b="1"/>
              <a:t>un </a:t>
            </a:r>
            <a:r>
              <a:rPr lang="en-GB" sz="4000" err="1"/>
              <a:t>dysgwr</a:t>
            </a:r>
            <a:r>
              <a:rPr lang="en-GB" sz="4000"/>
              <a:t> (‘</a:t>
            </a:r>
            <a:r>
              <a:rPr lang="en-GB" sz="4000" err="1"/>
              <a:t>cyrhaeddiad</a:t>
            </a:r>
            <a:r>
              <a:rPr lang="en-GB" sz="4000"/>
              <a:t> </a:t>
            </a:r>
            <a:r>
              <a:rPr lang="en-GB" sz="4000" err="1"/>
              <a:t>canolig</a:t>
            </a:r>
            <a:r>
              <a:rPr lang="en-GB" sz="4000"/>
              <a:t>’).</a:t>
            </a:r>
          </a:p>
          <a:p>
            <a:r>
              <a:rPr lang="cy-GB" sz="4000"/>
              <a:t>Gofynnwch ganiatad yr athro a’r dysgwr  am gymorth gyda pheth gwaith Prifysgol- byddwch yn foesol ar bob adeg</a:t>
            </a:r>
            <a:endParaRPr lang="en-GB" sz="4000"/>
          </a:p>
          <a:p>
            <a:r>
              <a:rPr lang="en-GB" sz="4000" err="1"/>
              <a:t>Bydd</a:t>
            </a:r>
            <a:r>
              <a:rPr lang="en-GB" sz="4000"/>
              <a:t> </a:t>
            </a:r>
            <a:r>
              <a:rPr lang="en-GB" sz="4000" err="1"/>
              <a:t>angen</a:t>
            </a:r>
            <a:r>
              <a:rPr lang="en-GB" sz="4000"/>
              <a:t> </a:t>
            </a:r>
            <a:r>
              <a:rPr lang="en-GB" sz="4000" err="1"/>
              <a:t>i</a:t>
            </a:r>
            <a:r>
              <a:rPr lang="en-GB" sz="4000"/>
              <a:t> chi </a:t>
            </a:r>
            <a:r>
              <a:rPr lang="en-GB" sz="4000" err="1"/>
              <a:t>ddefnyddio'r</a:t>
            </a:r>
            <a:r>
              <a:rPr lang="en-GB" sz="4000"/>
              <a:t> </a:t>
            </a:r>
            <a:r>
              <a:rPr lang="en-GB" sz="4000" err="1"/>
              <a:t>llythyr</a:t>
            </a:r>
            <a:r>
              <a:rPr lang="en-GB" sz="4000"/>
              <a:t> </a:t>
            </a:r>
            <a:r>
              <a:rPr lang="en-GB" sz="4000" err="1"/>
              <a:t>cadarnhau</a:t>
            </a:r>
            <a:r>
              <a:rPr lang="en-GB" sz="4000"/>
              <a:t> </a:t>
            </a:r>
            <a:r>
              <a:rPr lang="en-GB" sz="4000" err="1"/>
              <a:t>yn</a:t>
            </a:r>
            <a:r>
              <a:rPr lang="en-GB" sz="4000"/>
              <a:t> y </a:t>
            </a:r>
            <a:r>
              <a:rPr lang="en-GB" sz="4000" err="1"/>
              <a:t>llawlyfr</a:t>
            </a:r>
            <a:r>
              <a:rPr lang="en-GB" sz="4000"/>
              <a:t>  </a:t>
            </a:r>
            <a:r>
              <a:rPr lang="en-GB" sz="4000" err="1"/>
              <a:t>modiwl</a:t>
            </a:r>
            <a:r>
              <a:rPr lang="en-GB" sz="4000"/>
              <a:t>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692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arsylwi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7804" y="2011680"/>
            <a:ext cx="11864196" cy="4846320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US" sz="4800" err="1"/>
              <a:t>Dylech</a:t>
            </a:r>
            <a:r>
              <a:rPr lang="en-US" sz="4800"/>
              <a:t> </a:t>
            </a:r>
            <a:r>
              <a:rPr lang="en-US" sz="4800" err="1"/>
              <a:t>anelu</a:t>
            </a:r>
            <a:r>
              <a:rPr lang="en-US" sz="4800"/>
              <a:t> at </a:t>
            </a:r>
            <a:r>
              <a:rPr lang="en-US" sz="4800" err="1"/>
              <a:t>arsylwi</a:t>
            </a:r>
            <a:r>
              <a:rPr lang="en-US" sz="4800"/>
              <a:t> </a:t>
            </a:r>
            <a:r>
              <a:rPr lang="en-US" sz="4800" err="1"/>
              <a:t>dysgu</a:t>
            </a:r>
            <a:r>
              <a:rPr lang="en-US" sz="4800"/>
              <a:t> </a:t>
            </a:r>
            <a:r>
              <a:rPr lang="en-US" sz="4800" err="1"/>
              <a:t>mewn</a:t>
            </a:r>
            <a:r>
              <a:rPr lang="en-US" sz="4800"/>
              <a:t> </a:t>
            </a:r>
            <a:r>
              <a:rPr lang="en-US" sz="4800" err="1"/>
              <a:t>amrywiaeth</a:t>
            </a:r>
            <a:r>
              <a:rPr lang="en-US" sz="4800"/>
              <a:t> o </a:t>
            </a:r>
            <a:r>
              <a:rPr lang="en-US" sz="4800" err="1"/>
              <a:t>gyd-destunau</a:t>
            </a:r>
            <a:r>
              <a:rPr lang="en-US" sz="4800"/>
              <a:t> </a:t>
            </a:r>
            <a:r>
              <a:rPr lang="en-US" sz="4800" err="1"/>
              <a:t>lle</a:t>
            </a:r>
            <a:r>
              <a:rPr lang="en-US" sz="4800"/>
              <a:t> </a:t>
            </a:r>
            <a:r>
              <a:rPr lang="en-US" sz="4800" err="1"/>
              <a:t>mae</a:t>
            </a:r>
            <a:r>
              <a:rPr lang="en-US" sz="4800"/>
              <a:t> </a:t>
            </a:r>
            <a:r>
              <a:rPr lang="en-US" sz="4800" err="1"/>
              <a:t>ef</a:t>
            </a:r>
            <a:r>
              <a:rPr lang="en-US" sz="4800"/>
              <a:t> / hi </a:t>
            </a:r>
            <a:r>
              <a:rPr lang="en-US" sz="4800" err="1"/>
              <a:t>yn</a:t>
            </a:r>
            <a:r>
              <a:rPr lang="en-US" sz="4800"/>
              <a:t> </a:t>
            </a:r>
            <a:r>
              <a:rPr lang="en-US" sz="4800" err="1"/>
              <a:t>defnyddio</a:t>
            </a:r>
            <a:r>
              <a:rPr lang="en-US" sz="4800"/>
              <a:t> </a:t>
            </a:r>
            <a:r>
              <a:rPr lang="en-US" sz="4800" err="1"/>
              <a:t>iaith</a:t>
            </a:r>
            <a:r>
              <a:rPr lang="en-US" sz="4800"/>
              <a:t> a </a:t>
            </a:r>
            <a:r>
              <a:rPr lang="en-US" sz="4800" err="1"/>
              <a:t>mathemateg</a:t>
            </a:r>
            <a:r>
              <a:rPr lang="en-US" sz="4800"/>
              <a:t>. </a:t>
            </a:r>
            <a:r>
              <a:rPr lang="en-US" sz="4800" err="1"/>
              <a:t>Yna</a:t>
            </a:r>
            <a:r>
              <a:rPr lang="en-US" sz="4800"/>
              <a:t> </a:t>
            </a:r>
            <a:r>
              <a:rPr lang="en-US" sz="4800" err="1"/>
              <a:t>gellir</a:t>
            </a:r>
            <a:r>
              <a:rPr lang="en-US" sz="4800"/>
              <a:t> </a:t>
            </a:r>
            <a:r>
              <a:rPr lang="en-US" sz="4800" err="1"/>
              <a:t>cynnwys</a:t>
            </a:r>
            <a:r>
              <a:rPr lang="en-US" sz="4800"/>
              <a:t> y </a:t>
            </a:r>
            <a:r>
              <a:rPr lang="en-US" sz="4800" err="1"/>
              <a:t>nodiadau</a:t>
            </a:r>
            <a:r>
              <a:rPr lang="en-US" sz="4800"/>
              <a:t> </a:t>
            </a:r>
            <a:r>
              <a:rPr lang="en-US" sz="4800" err="1"/>
              <a:t>arsylwi</a:t>
            </a:r>
            <a:r>
              <a:rPr lang="en-US" sz="4800"/>
              <a:t>  </a:t>
            </a:r>
            <a:r>
              <a:rPr lang="en-US" sz="4800" err="1"/>
              <a:t>fel</a:t>
            </a:r>
            <a:r>
              <a:rPr lang="en-US" sz="4800"/>
              <a:t> </a:t>
            </a:r>
            <a:r>
              <a:rPr lang="en-US" sz="4800" err="1"/>
              <a:t>atodiad</a:t>
            </a:r>
            <a:r>
              <a:rPr lang="en-US" sz="4800"/>
              <a:t>.</a:t>
            </a:r>
            <a:endParaRPr lang="en-GB" sz="4800"/>
          </a:p>
          <a:p>
            <a:pPr marL="0" indent="0">
              <a:buNone/>
            </a:pPr>
            <a:endParaRPr lang="en-GB" sz="4800"/>
          </a:p>
          <a:p>
            <a:pPr marL="0" indent="0">
              <a:buNone/>
            </a:pPr>
            <a:r>
              <a:rPr lang="en-US" sz="4800" err="1"/>
              <a:t>Gallai'r</a:t>
            </a:r>
            <a:r>
              <a:rPr lang="en-US" sz="4800"/>
              <a:t> </a:t>
            </a:r>
            <a:r>
              <a:rPr lang="en-US" sz="4800" err="1"/>
              <a:t>arsylwi</a:t>
            </a:r>
            <a:r>
              <a:rPr lang="en-US" sz="4800"/>
              <a:t> </a:t>
            </a:r>
            <a:r>
              <a:rPr lang="en-US" sz="4800" err="1"/>
              <a:t>fod</a:t>
            </a:r>
            <a:r>
              <a:rPr lang="en-US" sz="4800"/>
              <a:t> pan </a:t>
            </a:r>
            <a:r>
              <a:rPr lang="en-US" sz="4800" err="1"/>
              <a:t>rydych</a:t>
            </a:r>
            <a:r>
              <a:rPr lang="en-US" sz="4800"/>
              <a:t> </a:t>
            </a:r>
            <a:r>
              <a:rPr lang="en-US" sz="4800" err="1"/>
              <a:t>yn</a:t>
            </a:r>
            <a:r>
              <a:rPr lang="en-US" sz="4800"/>
              <a:t> </a:t>
            </a:r>
            <a:r>
              <a:rPr lang="en-US" sz="4800" err="1"/>
              <a:t>addysgu</a:t>
            </a:r>
            <a:r>
              <a:rPr lang="en-US" sz="4800"/>
              <a:t> </a:t>
            </a:r>
            <a:r>
              <a:rPr lang="en-US" sz="4800" err="1"/>
              <a:t>neu</a:t>
            </a:r>
            <a:r>
              <a:rPr lang="en-US" sz="4800"/>
              <a:t> pan </a:t>
            </a:r>
            <a:r>
              <a:rPr lang="en-US" sz="4800" err="1"/>
              <a:t>nad</a:t>
            </a:r>
            <a:r>
              <a:rPr lang="en-US" sz="4800"/>
              <a:t> </a:t>
            </a:r>
            <a:r>
              <a:rPr lang="en-US" sz="4800" err="1"/>
              <a:t>ydych</a:t>
            </a:r>
            <a:r>
              <a:rPr lang="en-US" sz="4800"/>
              <a:t> </a:t>
            </a:r>
            <a:r>
              <a:rPr lang="en-US" sz="4800" err="1"/>
              <a:t>yn</a:t>
            </a:r>
            <a:r>
              <a:rPr lang="en-US" sz="4800"/>
              <a:t> </a:t>
            </a:r>
            <a:r>
              <a:rPr lang="en-US" sz="4800" err="1"/>
              <a:t>addysgu</a:t>
            </a:r>
            <a:r>
              <a:rPr lang="en-US" sz="4800"/>
              <a:t>, </a:t>
            </a:r>
            <a:r>
              <a:rPr lang="en-US" sz="4800" err="1"/>
              <a:t>er</a:t>
            </a:r>
            <a:r>
              <a:rPr lang="en-US" sz="4800"/>
              <a:t> </a:t>
            </a:r>
            <a:r>
              <a:rPr lang="en-US" sz="4800" err="1"/>
              <a:t>bydd</a:t>
            </a:r>
            <a:r>
              <a:rPr lang="en-US" sz="4800"/>
              <a:t> </a:t>
            </a:r>
            <a:r>
              <a:rPr lang="en-US" sz="4800" err="1"/>
              <a:t>angen</a:t>
            </a:r>
            <a:r>
              <a:rPr lang="en-US" sz="4800"/>
              <a:t> </a:t>
            </a:r>
            <a:r>
              <a:rPr lang="en-US" sz="4800" err="1"/>
              <a:t>cofnodi</a:t>
            </a:r>
            <a:r>
              <a:rPr lang="en-US" sz="4800"/>
              <a:t> </a:t>
            </a:r>
            <a:r>
              <a:rPr lang="en-US" sz="4800" err="1"/>
              <a:t>unrhyw</a:t>
            </a:r>
            <a:r>
              <a:rPr lang="en-US" sz="4800"/>
              <a:t> </a:t>
            </a:r>
            <a:r>
              <a:rPr lang="en-US" sz="4800" err="1"/>
              <a:t>sylwadau</a:t>
            </a:r>
            <a:r>
              <a:rPr lang="en-US" sz="4800"/>
              <a:t> a </a:t>
            </a:r>
            <a:r>
              <a:rPr lang="en-US" sz="4800" err="1"/>
              <a:t>wneir</a:t>
            </a:r>
            <a:r>
              <a:rPr lang="en-US" sz="4800"/>
              <a:t> </a:t>
            </a:r>
            <a:r>
              <a:rPr lang="en-US" sz="4800" err="1"/>
              <a:t>tra’n</a:t>
            </a:r>
            <a:r>
              <a:rPr lang="en-US" sz="4800"/>
              <a:t> </a:t>
            </a:r>
            <a:r>
              <a:rPr lang="en-US" sz="4800" err="1"/>
              <a:t>addysgu</a:t>
            </a:r>
            <a:r>
              <a:rPr lang="en-US" sz="4800"/>
              <a:t> </a:t>
            </a:r>
            <a:r>
              <a:rPr lang="en-US" sz="4800" err="1"/>
              <a:t>ar</a:t>
            </a:r>
            <a:r>
              <a:rPr lang="en-US" sz="4800"/>
              <a:t> </a:t>
            </a:r>
            <a:r>
              <a:rPr lang="en-US" sz="4800" err="1"/>
              <a:t>ôl</a:t>
            </a:r>
            <a:r>
              <a:rPr lang="en-US" sz="4800"/>
              <a:t> y </a:t>
            </a:r>
            <a:r>
              <a:rPr lang="en-US" sz="4800" err="1"/>
              <a:t>wers</a:t>
            </a:r>
            <a:r>
              <a:rPr lang="en-US" sz="4800"/>
              <a:t> (</a:t>
            </a:r>
            <a:r>
              <a:rPr lang="en-US" sz="4800" err="1"/>
              <a:t>e.e</a:t>
            </a:r>
            <a:r>
              <a:rPr lang="en-US" sz="4800"/>
              <a:t>. </a:t>
            </a:r>
            <a:r>
              <a:rPr lang="en-US" sz="4800" err="1"/>
              <a:t>mewn</a:t>
            </a:r>
            <a:r>
              <a:rPr lang="en-US" sz="4800"/>
              <a:t> </a:t>
            </a:r>
            <a:r>
              <a:rPr lang="en-US" sz="4800" err="1"/>
              <a:t>llyfr</a:t>
            </a:r>
            <a:r>
              <a:rPr lang="en-US" sz="4800"/>
              <a:t> </a:t>
            </a:r>
            <a:r>
              <a:rPr lang="en-US" sz="4800" err="1"/>
              <a:t>nodiadau</a:t>
            </a:r>
            <a:r>
              <a:rPr lang="en-US" sz="4800"/>
              <a:t> </a:t>
            </a:r>
            <a:r>
              <a:rPr lang="en-US" sz="4800" err="1"/>
              <a:t>arsylwi</a:t>
            </a:r>
            <a:r>
              <a:rPr lang="en-US" sz="4800"/>
              <a:t>). </a:t>
            </a:r>
            <a:r>
              <a:rPr lang="en-US" sz="4800" err="1"/>
              <a:t>Nid</a:t>
            </a:r>
            <a:r>
              <a:rPr lang="en-US" sz="4800"/>
              <a:t> </a:t>
            </a:r>
            <a:r>
              <a:rPr lang="en-US" sz="4800" err="1"/>
              <a:t>oes</a:t>
            </a:r>
            <a:r>
              <a:rPr lang="en-US" sz="4800"/>
              <a:t> </a:t>
            </a:r>
            <a:r>
              <a:rPr lang="en-US" sz="4800" err="1"/>
              <a:t>angen</a:t>
            </a:r>
            <a:r>
              <a:rPr lang="en-US" sz="4800"/>
              <a:t> </a:t>
            </a:r>
            <a:r>
              <a:rPr lang="en-US" sz="4800" err="1"/>
              <a:t>i</a:t>
            </a:r>
            <a:r>
              <a:rPr lang="en-US" sz="4800"/>
              <a:t> </a:t>
            </a:r>
            <a:r>
              <a:rPr lang="en-US" sz="4800" err="1"/>
              <a:t>sylwadau</a:t>
            </a:r>
            <a:r>
              <a:rPr lang="en-US" sz="4800"/>
              <a:t>  </a:t>
            </a:r>
            <a:r>
              <a:rPr lang="en-US" sz="4800" err="1"/>
              <a:t>ymwneud</a:t>
            </a:r>
            <a:r>
              <a:rPr lang="en-US" sz="4800"/>
              <a:t> </a:t>
            </a:r>
            <a:r>
              <a:rPr lang="en-US" sz="4800" err="1"/>
              <a:t>yn</a:t>
            </a:r>
            <a:r>
              <a:rPr lang="en-US" sz="4800"/>
              <a:t> </a:t>
            </a:r>
            <a:r>
              <a:rPr lang="en-US" sz="4800" err="1"/>
              <a:t>benodol</a:t>
            </a:r>
            <a:r>
              <a:rPr lang="en-US" sz="4800"/>
              <a:t> â </a:t>
            </a:r>
            <a:r>
              <a:rPr lang="en-US" sz="4800" err="1"/>
              <a:t>gwersi</a:t>
            </a:r>
            <a:r>
              <a:rPr lang="en-US" sz="4800"/>
              <a:t> </a:t>
            </a:r>
            <a:r>
              <a:rPr lang="en-US" sz="4800" err="1"/>
              <a:t>mathemateg</a:t>
            </a:r>
            <a:r>
              <a:rPr lang="en-US" sz="4800"/>
              <a:t> </a:t>
            </a:r>
            <a:r>
              <a:rPr lang="en-US" sz="4800" err="1"/>
              <a:t>neu</a:t>
            </a:r>
            <a:r>
              <a:rPr lang="en-US" sz="4800"/>
              <a:t> </a:t>
            </a:r>
            <a:r>
              <a:rPr lang="en-US" sz="4800" err="1"/>
              <a:t>iaith</a:t>
            </a:r>
            <a:r>
              <a:rPr lang="en-US" sz="4800"/>
              <a:t>, </a:t>
            </a:r>
            <a:r>
              <a:rPr lang="en-US" sz="4800" err="1"/>
              <a:t>ond</a:t>
            </a:r>
            <a:r>
              <a:rPr lang="en-US" sz="4800"/>
              <a:t> </a:t>
            </a:r>
            <a:r>
              <a:rPr lang="en-US" sz="4800" err="1"/>
              <a:t>dylai'r</a:t>
            </a:r>
            <a:r>
              <a:rPr lang="en-US" sz="4800"/>
              <a:t> </a:t>
            </a:r>
            <a:r>
              <a:rPr lang="en-US" sz="4800" err="1"/>
              <a:t>sylwadau</a:t>
            </a:r>
            <a:r>
              <a:rPr lang="en-US" sz="4800"/>
              <a:t> </a:t>
            </a:r>
            <a:r>
              <a:rPr lang="en-US" sz="4800" err="1"/>
              <a:t>fod</a:t>
            </a:r>
            <a:r>
              <a:rPr lang="en-US" sz="4800"/>
              <a:t> </a:t>
            </a:r>
            <a:r>
              <a:rPr lang="en-US" sz="4800" err="1"/>
              <a:t>yn</a:t>
            </a:r>
            <a:r>
              <a:rPr lang="en-US" sz="4800"/>
              <a:t> </a:t>
            </a:r>
            <a:r>
              <a:rPr lang="en-US" sz="4800" err="1"/>
              <a:t>ymwneud</a:t>
            </a:r>
            <a:r>
              <a:rPr lang="en-US" sz="4800"/>
              <a:t> â </a:t>
            </a:r>
            <a:r>
              <a:rPr lang="en-US" sz="4800" err="1"/>
              <a:t>iaith</a:t>
            </a:r>
            <a:r>
              <a:rPr lang="en-US" sz="4800"/>
              <a:t> </a:t>
            </a:r>
            <a:r>
              <a:rPr lang="en-US" sz="4800" err="1"/>
              <a:t>neu</a:t>
            </a:r>
            <a:r>
              <a:rPr lang="en-US" sz="4800"/>
              <a:t> </a:t>
            </a:r>
            <a:r>
              <a:rPr lang="en-US" sz="4800" err="1"/>
              <a:t>lythrennedd</a:t>
            </a:r>
            <a:r>
              <a:rPr lang="en-US" sz="4800"/>
              <a:t> a </a:t>
            </a:r>
            <a:r>
              <a:rPr lang="en-US" sz="4800" err="1"/>
              <a:t>mathemateg</a:t>
            </a:r>
            <a:r>
              <a:rPr lang="en-US" sz="4800"/>
              <a:t> </a:t>
            </a:r>
            <a:r>
              <a:rPr lang="en-US" sz="4800" err="1"/>
              <a:t>neu</a:t>
            </a:r>
            <a:r>
              <a:rPr lang="en-US" sz="4800"/>
              <a:t> </a:t>
            </a:r>
            <a:r>
              <a:rPr lang="en-US" sz="4800" err="1"/>
              <a:t>rifedd</a:t>
            </a:r>
            <a:r>
              <a:rPr lang="en-US" sz="4800"/>
              <a:t>. </a:t>
            </a:r>
            <a:r>
              <a:rPr lang="en-US" sz="4800" err="1"/>
              <a:t>Er</a:t>
            </a:r>
            <a:r>
              <a:rPr lang="en-US" sz="4800"/>
              <a:t> </a:t>
            </a:r>
            <a:r>
              <a:rPr lang="en-US" sz="4800" err="1"/>
              <a:t>enghraifft</a:t>
            </a:r>
            <a:r>
              <a:rPr lang="en-US" sz="4800"/>
              <a:t>, o </a:t>
            </a:r>
            <a:r>
              <a:rPr lang="en-US" sz="4800" err="1"/>
              <a:t>fewn</a:t>
            </a:r>
            <a:r>
              <a:rPr lang="en-US" sz="4800"/>
              <a:t> y </a:t>
            </a:r>
            <a:r>
              <a:rPr lang="en-US" sz="4800" err="1"/>
              <a:t>Cyfnod</a:t>
            </a:r>
            <a:r>
              <a:rPr lang="en-US" sz="4800"/>
              <a:t> Sylfaen </a:t>
            </a:r>
            <a:r>
              <a:rPr lang="en-US" sz="4800" err="1"/>
              <a:t>efallai</a:t>
            </a:r>
            <a:r>
              <a:rPr lang="en-US" sz="4800"/>
              <a:t> y </a:t>
            </a:r>
            <a:r>
              <a:rPr lang="en-US" sz="4800" err="1"/>
              <a:t>byddwch</a:t>
            </a:r>
            <a:r>
              <a:rPr lang="en-US" sz="4800"/>
              <a:t> am </a:t>
            </a:r>
            <a:r>
              <a:rPr lang="en-US" sz="4800" err="1"/>
              <a:t>gynnwys</a:t>
            </a:r>
            <a:r>
              <a:rPr lang="en-US" sz="4800"/>
              <a:t> </a:t>
            </a:r>
            <a:r>
              <a:rPr lang="en-US" sz="4800" err="1"/>
              <a:t>nodiadau</a:t>
            </a:r>
            <a:r>
              <a:rPr lang="en-US" sz="4800"/>
              <a:t> </a:t>
            </a:r>
            <a:r>
              <a:rPr lang="en-US" sz="4800" err="1"/>
              <a:t>arsylwi</a:t>
            </a:r>
            <a:r>
              <a:rPr lang="en-US" sz="4800"/>
              <a:t> </a:t>
            </a:r>
            <a:r>
              <a:rPr lang="en-US" sz="4800" err="1"/>
              <a:t>yn</a:t>
            </a:r>
            <a:r>
              <a:rPr lang="en-US" sz="4800"/>
              <a:t> </a:t>
            </a:r>
            <a:r>
              <a:rPr lang="en-US" sz="4800" err="1"/>
              <a:t>seiliedig</a:t>
            </a:r>
            <a:r>
              <a:rPr lang="en-US" sz="4800"/>
              <a:t> </a:t>
            </a:r>
            <a:r>
              <a:rPr lang="en-US" sz="4800" err="1"/>
              <a:t>ar</a:t>
            </a:r>
            <a:r>
              <a:rPr lang="en-US" sz="4800"/>
              <a:t> </a:t>
            </a:r>
            <a:r>
              <a:rPr lang="en-US" sz="4800" err="1"/>
              <a:t>arsylwi</a:t>
            </a:r>
            <a:r>
              <a:rPr lang="en-US" sz="4800"/>
              <a:t> </a:t>
            </a:r>
            <a:r>
              <a:rPr lang="en-US" sz="4800" err="1"/>
              <a:t>ar</a:t>
            </a:r>
            <a:r>
              <a:rPr lang="en-US" sz="4800"/>
              <a:t> y </a:t>
            </a:r>
            <a:r>
              <a:rPr lang="en-US" sz="4800" err="1"/>
              <a:t>plentyn</a:t>
            </a:r>
            <a:r>
              <a:rPr lang="en-US" sz="4800"/>
              <a:t> o </a:t>
            </a:r>
            <a:r>
              <a:rPr lang="en-US" sz="4800" err="1"/>
              <a:t>fewn</a:t>
            </a:r>
            <a:r>
              <a:rPr lang="en-US" sz="4800"/>
              <a:t> </a:t>
            </a:r>
            <a:r>
              <a:rPr lang="en-US" sz="4800" err="1"/>
              <a:t>yr</a:t>
            </a:r>
            <a:r>
              <a:rPr lang="en-US" sz="4800"/>
              <a:t> </a:t>
            </a:r>
            <a:r>
              <a:rPr lang="en-US" sz="4800" err="1"/>
              <a:t>ardal</a:t>
            </a:r>
            <a:r>
              <a:rPr lang="en-US" sz="4800"/>
              <a:t> </a:t>
            </a:r>
            <a:r>
              <a:rPr lang="en-US" sz="4800" err="1"/>
              <a:t>chwarae</a:t>
            </a:r>
            <a:r>
              <a:rPr lang="en-US" sz="4800"/>
              <a:t> </a:t>
            </a:r>
            <a:r>
              <a:rPr lang="en-US" sz="4800" err="1"/>
              <a:t>rôl</a:t>
            </a:r>
            <a:r>
              <a:rPr lang="en-US" sz="4800"/>
              <a:t> </a:t>
            </a:r>
            <a:r>
              <a:rPr lang="en-US" sz="4800" err="1"/>
              <a:t>yn</a:t>
            </a:r>
            <a:r>
              <a:rPr lang="en-US" sz="4800"/>
              <a:t> y </a:t>
            </a:r>
            <a:r>
              <a:rPr lang="en-US" sz="4800" err="1"/>
              <a:t>dosbarth</a:t>
            </a:r>
            <a:r>
              <a:rPr lang="en-US" sz="4800"/>
              <a:t> </a:t>
            </a:r>
            <a:r>
              <a:rPr lang="en-US" sz="4800" err="1"/>
              <a:t>neu</a:t>
            </a:r>
            <a:r>
              <a:rPr lang="en-US" sz="4800"/>
              <a:t> o </a:t>
            </a:r>
            <a:r>
              <a:rPr lang="en-US" sz="4800" err="1"/>
              <a:t>fewn</a:t>
            </a:r>
            <a:r>
              <a:rPr lang="en-US" sz="4800"/>
              <a:t> </a:t>
            </a:r>
            <a:r>
              <a:rPr lang="en-US" sz="4800" err="1"/>
              <a:t>Cyfnod</a:t>
            </a:r>
            <a:r>
              <a:rPr lang="en-US" sz="4800"/>
              <a:t> </a:t>
            </a:r>
            <a:r>
              <a:rPr lang="en-US" sz="4800" err="1"/>
              <a:t>Allweddol</a:t>
            </a:r>
            <a:r>
              <a:rPr lang="en-US" sz="4800"/>
              <a:t> 2  </a:t>
            </a:r>
            <a:r>
              <a:rPr lang="en-US" sz="4800" err="1"/>
              <a:t>gallech</a:t>
            </a:r>
            <a:r>
              <a:rPr lang="en-US" sz="4800"/>
              <a:t> </a:t>
            </a:r>
            <a:r>
              <a:rPr lang="en-US" sz="4800" err="1"/>
              <a:t>gynnwys</a:t>
            </a:r>
            <a:r>
              <a:rPr lang="en-US" sz="4800"/>
              <a:t> </a:t>
            </a:r>
            <a:r>
              <a:rPr lang="en-US" sz="4800" err="1"/>
              <a:t>nodiadau</a:t>
            </a:r>
            <a:r>
              <a:rPr lang="en-US" sz="4800"/>
              <a:t> </a:t>
            </a:r>
            <a:r>
              <a:rPr lang="en-US" sz="4800" err="1"/>
              <a:t>arsylwi</a:t>
            </a:r>
            <a:r>
              <a:rPr lang="en-US" sz="4800"/>
              <a:t> </a:t>
            </a:r>
            <a:r>
              <a:rPr lang="en-US" sz="4800" err="1"/>
              <a:t>yn</a:t>
            </a:r>
            <a:r>
              <a:rPr lang="en-US" sz="4800"/>
              <a:t> </a:t>
            </a:r>
            <a:r>
              <a:rPr lang="en-US" sz="4800" err="1"/>
              <a:t>ymwneud</a:t>
            </a:r>
            <a:r>
              <a:rPr lang="en-US" sz="4800"/>
              <a:t> â </a:t>
            </a:r>
            <a:r>
              <a:rPr lang="en-US" sz="4800" err="1"/>
              <a:t>gwers</a:t>
            </a:r>
            <a:r>
              <a:rPr lang="en-US" sz="4800"/>
              <a:t> </a:t>
            </a:r>
            <a:r>
              <a:rPr lang="en-US" sz="4800" err="1"/>
              <a:t>wyddoniaeth</a:t>
            </a:r>
            <a:r>
              <a:rPr lang="en-US" sz="4800"/>
              <a:t> </a:t>
            </a:r>
            <a:r>
              <a:rPr lang="en-US" sz="4800" err="1"/>
              <a:t>lle</a:t>
            </a:r>
            <a:r>
              <a:rPr lang="en-US" sz="4800"/>
              <a:t> </a:t>
            </a:r>
            <a:r>
              <a:rPr lang="en-US" sz="4800" err="1"/>
              <a:t>mae'r</a:t>
            </a:r>
            <a:r>
              <a:rPr lang="en-US" sz="4800"/>
              <a:t> </a:t>
            </a:r>
            <a:r>
              <a:rPr lang="en-US" sz="4800" err="1"/>
              <a:t>plentyn</a:t>
            </a:r>
            <a:r>
              <a:rPr lang="en-US" sz="4800"/>
              <a:t> </a:t>
            </a:r>
            <a:r>
              <a:rPr lang="en-US" sz="4800" err="1"/>
              <a:t>yn</a:t>
            </a:r>
            <a:r>
              <a:rPr lang="en-US" sz="4800"/>
              <a:t> </a:t>
            </a:r>
            <a:r>
              <a:rPr lang="en-US" sz="4800" err="1"/>
              <a:t>defnyddio</a:t>
            </a:r>
            <a:r>
              <a:rPr lang="en-US" sz="4800"/>
              <a:t> </a:t>
            </a:r>
            <a:r>
              <a:rPr lang="en-US" sz="4800" err="1"/>
              <a:t>rhifedd</a:t>
            </a:r>
            <a:r>
              <a:rPr lang="en-US" sz="4800"/>
              <a:t>.</a:t>
            </a:r>
            <a:endParaRPr lang="en-GB" sz="4800"/>
          </a:p>
          <a:p>
            <a:pPr marL="0" indent="0">
              <a:buNone/>
            </a:pPr>
            <a:endParaRPr lang="en-US" sz="4800"/>
          </a:p>
          <a:p>
            <a:pPr marL="0" indent="0">
              <a:buNone/>
            </a:pPr>
            <a:r>
              <a:rPr lang="en-US" sz="4800" err="1"/>
              <a:t>Nid</a:t>
            </a:r>
            <a:r>
              <a:rPr lang="en-US" sz="4800"/>
              <a:t> </a:t>
            </a:r>
            <a:r>
              <a:rPr lang="en-US" sz="4800" err="1"/>
              <a:t>oes</a:t>
            </a:r>
            <a:r>
              <a:rPr lang="en-US" sz="4800"/>
              <a:t> </a:t>
            </a:r>
            <a:r>
              <a:rPr lang="en-US" sz="4800" err="1"/>
              <a:t>angen</a:t>
            </a:r>
            <a:r>
              <a:rPr lang="en-US" sz="4800"/>
              <a:t> </a:t>
            </a:r>
            <a:r>
              <a:rPr lang="en-US" sz="4800" err="1"/>
              <a:t>i</a:t>
            </a:r>
            <a:r>
              <a:rPr lang="en-US" sz="4800"/>
              <a:t> chi </a:t>
            </a:r>
            <a:r>
              <a:rPr lang="en-US" sz="4800" err="1"/>
              <a:t>gynnwys</a:t>
            </a:r>
            <a:r>
              <a:rPr lang="en-US" sz="4800"/>
              <a:t> </a:t>
            </a:r>
            <a:r>
              <a:rPr lang="en-US" sz="4800" err="1"/>
              <a:t>pob</a:t>
            </a:r>
            <a:r>
              <a:rPr lang="en-US" sz="4800"/>
              <a:t> </a:t>
            </a:r>
            <a:r>
              <a:rPr lang="en-US" sz="4800" err="1"/>
              <a:t>arsylwad</a:t>
            </a:r>
            <a:r>
              <a:rPr lang="en-US" sz="4800"/>
              <a:t> a </a:t>
            </a:r>
            <a:r>
              <a:rPr lang="en-US" sz="4800" err="1"/>
              <a:t>wnewch</a:t>
            </a:r>
            <a:r>
              <a:rPr lang="en-US" sz="4800"/>
              <a:t>;  </a:t>
            </a:r>
            <a:r>
              <a:rPr lang="en-US" sz="4800" err="1"/>
              <a:t>dylech</a:t>
            </a:r>
            <a:r>
              <a:rPr lang="en-US" sz="4800"/>
              <a:t> </a:t>
            </a:r>
            <a:r>
              <a:rPr lang="en-US" sz="4800" err="1"/>
              <a:t>gynnwys</a:t>
            </a:r>
            <a:r>
              <a:rPr lang="en-US" sz="4800"/>
              <a:t> </a:t>
            </a:r>
            <a:r>
              <a:rPr lang="en-US" sz="4800" err="1"/>
              <a:t>sylwadau</a:t>
            </a:r>
            <a:r>
              <a:rPr lang="en-US" sz="4800"/>
              <a:t> </a:t>
            </a:r>
            <a:r>
              <a:rPr lang="en-US" sz="4800" err="1"/>
              <a:t>sy'n</a:t>
            </a:r>
            <a:r>
              <a:rPr lang="en-US" sz="4800"/>
              <a:t> </a:t>
            </a:r>
            <a:r>
              <a:rPr lang="en-US" sz="4800" err="1"/>
              <a:t>ymwneud</a:t>
            </a:r>
            <a:r>
              <a:rPr lang="en-US" sz="4800"/>
              <a:t> </a:t>
            </a:r>
            <a:r>
              <a:rPr lang="en-US" sz="4800" err="1"/>
              <a:t>â'r</a:t>
            </a:r>
            <a:r>
              <a:rPr lang="en-US" sz="4800"/>
              <a:t> </a:t>
            </a:r>
            <a:r>
              <a:rPr lang="en-US" sz="4800" err="1"/>
              <a:t>drafodaeth</a:t>
            </a:r>
            <a:r>
              <a:rPr lang="en-US" sz="4800"/>
              <a:t> </a:t>
            </a:r>
            <a:r>
              <a:rPr lang="en-US" sz="4800" b="1" err="1"/>
              <a:t>yn</a:t>
            </a:r>
            <a:r>
              <a:rPr lang="en-US" sz="4800" b="1"/>
              <a:t> </a:t>
            </a:r>
            <a:r>
              <a:rPr lang="en-US" sz="4800" b="1" err="1"/>
              <a:t>unig</a:t>
            </a:r>
            <a:r>
              <a:rPr lang="en-US" sz="4800"/>
              <a:t>.</a:t>
            </a:r>
            <a:endParaRPr lang="en-GB" sz="4800"/>
          </a:p>
          <a:p>
            <a:pPr marL="0" indent="0">
              <a:buNone/>
            </a:pPr>
            <a:endParaRPr lang="en-GB" sz="4400"/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7077" y="202261"/>
            <a:ext cx="2390775" cy="1590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2443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2483" y="132752"/>
            <a:ext cx="4322915" cy="60370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7918" y="145360"/>
            <a:ext cx="4233100" cy="602906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23028" y="6159408"/>
            <a:ext cx="970417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u="sng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http://learning.gov.wales/docs/learningwales/publications/140828-observing-children-en.pdf</a:t>
            </a:r>
            <a:r>
              <a:rPr lang="en-US">
                <a:latin typeface="Arial" panose="020B0604020202020204" pitchFamily="34" charset="0"/>
                <a:ea typeface="Times New Roman" panose="02020603050405020304" pitchFamily="18" charset="0"/>
              </a:rPr>
              <a:t> /</a:t>
            </a:r>
            <a:endParaRPr lang="en-GB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US" u="sng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http://learning.gov.wales/resources/browse-all/observing-children/?skip=1&amp;lang=cy</a:t>
            </a:r>
            <a:endParaRPr lang="en-GB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89853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3908" y="282818"/>
            <a:ext cx="9784080" cy="1508760"/>
          </a:xfrm>
        </p:spPr>
        <p:txBody>
          <a:bodyPr/>
          <a:lstStyle/>
          <a:p>
            <a:r>
              <a:rPr lang="en-GB" err="1"/>
              <a:t>creu</a:t>
            </a:r>
            <a:r>
              <a:rPr lang="en-GB"/>
              <a:t>/ </a:t>
            </a:r>
            <a:r>
              <a:rPr lang="en-GB" err="1"/>
              <a:t>gwneud</a:t>
            </a:r>
            <a:r>
              <a:rPr lang="en-GB"/>
              <a:t> </a:t>
            </a:r>
            <a:r>
              <a:rPr lang="en-GB" err="1"/>
              <a:t>mapiau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6848" y="1876756"/>
            <a:ext cx="10415514" cy="4834595"/>
          </a:xfrm>
        </p:spPr>
        <p:txBody>
          <a:bodyPr>
            <a:normAutofit fontScale="92500" lnSpcReduction="20000"/>
          </a:bodyPr>
          <a:lstStyle/>
          <a:p>
            <a:r>
              <a:rPr lang="cy-GB" sz="2600"/>
              <a:t>Term a gaiff ei ddefnyddio yng nghyd-destun y dull mosaig yw’r term ‘gwneud mapiau’, ond nid yw’n cyfeirio at greu map daearyddol – yn hytrach mae’n ymwneud â nodi mannau pwysig. Ar gyfer yr aseiniad hwn, mae’r agwedd gwneud mapiau yn ymwneud â’r gallu i adnabod (gyda help y plentyn) mannau pwysig sy’n gysylltiedig â’r dasg o ddysgu iaith a mathemateg. Er enghraifft, gallech:</a:t>
            </a:r>
          </a:p>
          <a:p>
            <a:pPr marL="0" indent="0">
              <a:buNone/>
            </a:pPr>
            <a:r>
              <a:rPr lang="cy-GB" sz="2600"/>
              <a:t>-Ofyn i’r plentyn i fynd â chi  i fannau yn yr ysgol lle mae’n dysgu (neu yn defnyddio) iaith neu fathemateg.  </a:t>
            </a:r>
          </a:p>
          <a:p>
            <a:pPr marL="0" indent="0">
              <a:buNone/>
            </a:pPr>
            <a:r>
              <a:rPr lang="cy-GB" sz="2600"/>
              <a:t>- Ofyn i’r plentyn i dynnu llun /ddangos rhannau o’r ystafell ddosbarth lle mae’n hoffi dysgu iaith/mathemateg. </a:t>
            </a:r>
          </a:p>
          <a:p>
            <a:pPr marL="0" indent="0">
              <a:buNone/>
            </a:pPr>
            <a:r>
              <a:rPr lang="cy-GB" sz="2600"/>
              <a:t>-Arsylwi ar blentyn mewn mannau gwahanol gan nodi lle caiff iaith/mathemateg eu defnyddio. </a:t>
            </a:r>
          </a:p>
          <a:p>
            <a:r>
              <a:rPr lang="cy-GB" sz="2600"/>
              <a:t>Mae’r enghreifftiau uchod (a sut cânt eu gweithredu) yn dibynnu ar y lleoliad ac ar oedran y plant yr ydych yn gweithio â hwy; defnyddiwch eich barn broffesiynol wrth benderfynu ar sut i weithredu’r agwedd hon. 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4368" y="200356"/>
            <a:ext cx="2724150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6490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ffotograffau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3200"/>
          </a:p>
          <a:p>
            <a:pPr marL="0" indent="0">
              <a:buNone/>
            </a:pPr>
            <a:r>
              <a:rPr lang="cy-GB" sz="3200"/>
              <a:t>Mae defnyddio  ffotograffau fel agwedd o’r dull mosaig yn galluogi plentyn i ddweud pethau pwysig wrthych. Dylai’r lluniau sy’n ymddangos yn yr atodiad fod wedi cael eu tynnu gan y plentyn a dylai unrhyw ffotograffau gael eu tynnu a’u defnyddio yn unol â pholisi’r ysgol. Yng nghyd-destun yr aseiniad hwn, gallech ofyn i’r dysgwr i dynnu ffotograffau o’r pethau hynny sy’n ei helpu i ddysgu iaith a mathemateg. 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959" y="212476"/>
            <a:ext cx="2206943" cy="165215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9268" y="212476"/>
            <a:ext cx="2170364" cy="1627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1378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cyfweliad</a:t>
            </a:r>
            <a:r>
              <a:rPr lang="en-GB"/>
              <a:t> (</a:t>
            </a:r>
            <a:r>
              <a:rPr lang="en-GB" err="1"/>
              <a:t>anffurfiol</a:t>
            </a:r>
            <a:r>
              <a:rPr lang="en-GB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3200"/>
              <a:t>Byddai cyfweliad anffurfiol gyda’r dysgwr yn eich galluogi i ddefnyddio’r data a gasglwyd (e.e. a ddaw o wneud mapiau a ffotograffau) er mwyn archwilio a deall safbwynt y plentyn. Wrth wneud hyn, dylech geisio sicrhau nad ydych yn mynegi barn ar yr hyn y mae’r plentyn yn ei rannu, ond eich bod wir yn ceisio canfod safbwyntiau’r plentyn ar yr hyn a gaiff ei drafod. Gallech ddefnyddio’r cyfle hefyd i ddod o hyd i farn plant ar iaith a mathemateg. </a:t>
            </a:r>
            <a:endParaRPr lang="en-GB" sz="32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9479" y="380728"/>
            <a:ext cx="1993418" cy="1315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033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cyfweliad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090" y="2011679"/>
            <a:ext cx="11214339" cy="4371867"/>
          </a:xfrm>
        </p:spPr>
        <p:txBody>
          <a:bodyPr>
            <a:noAutofit/>
          </a:bodyPr>
          <a:lstStyle/>
          <a:p>
            <a:r>
              <a:rPr lang="cy-GB" sz="2800"/>
              <a:t>Pan fyddwch yn cyfweld â phlant, mae’n hanfodol eich bod yn sensitif ac yn ymddwyn yn foesegol bob amser, gan sicrhau bod y plentyn yn teimlo’n gyfforddus ac yn ymwybodol bod cymryd rhan yn opsiynol.  </a:t>
            </a:r>
          </a:p>
          <a:p>
            <a:pPr marL="0" indent="0">
              <a:buNone/>
            </a:pPr>
            <a:endParaRPr lang="cy-GB" sz="2800"/>
          </a:p>
          <a:p>
            <a:r>
              <a:rPr lang="cy-GB" sz="2800"/>
              <a:t>Cofiwch eich bod yn ceisio dod o hyd i safbwynt y plentyn ac nid rhoi’r plentyn ar brawf; ceisiwch ofyn cwestiynau sy’n gwestiynau ‘penagored’ ac sy’n eich galluogi i ddod o hyd i safbwynt y plentyn.  </a:t>
            </a:r>
          </a:p>
          <a:p>
            <a:pPr marL="0" indent="0">
              <a:buNone/>
            </a:pPr>
            <a:endParaRPr lang="cy-GB" sz="2800"/>
          </a:p>
          <a:p>
            <a:r>
              <a:rPr lang="cy-GB" sz="2800"/>
              <a:t>Gallech benderfynu rhoi cynnig ar ddull ‘creadigol’ er mwyn dod o hyd i safbwyntiau’r plentyn ar iaith a mathemateg. </a:t>
            </a:r>
            <a:endParaRPr lang="en-GB" sz="28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7198" y="409906"/>
            <a:ext cx="1905000" cy="125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2151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16" y="528035"/>
            <a:ext cx="11121191" cy="5795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1033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18" y="402073"/>
            <a:ext cx="11302964" cy="6053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9146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26508" y="1345880"/>
            <a:ext cx="855087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4400"/>
              <a:t> </a:t>
            </a:r>
          </a:p>
          <a:p>
            <a:r>
              <a:rPr lang="cy-GB" sz="4400"/>
              <a:t>Gallai fod o help pe baech yn trafod y dysgwr gyda’r athro dosbarth: gellir gwneud hyn yn lle neu yn ogystal â chyfweliad gyda’r plentyn. </a:t>
            </a:r>
          </a:p>
          <a:p>
            <a:pPr>
              <a:spcAft>
                <a:spcPts val="0"/>
              </a:spcAft>
            </a:pPr>
            <a:endParaRPr lang="en-GB" sz="36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7374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SAMPLau</a:t>
            </a:r>
            <a:r>
              <a:rPr lang="en-GB"/>
              <a:t> O </a:t>
            </a:r>
            <a:r>
              <a:rPr lang="en-GB" err="1"/>
              <a:t>Waith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298" y="2011680"/>
            <a:ext cx="11697419" cy="4206240"/>
          </a:xfrm>
        </p:spPr>
        <p:txBody>
          <a:bodyPr>
            <a:normAutofit fontScale="92500"/>
          </a:bodyPr>
          <a:lstStyle/>
          <a:p>
            <a:r>
              <a:rPr lang="cy-GB" sz="2600"/>
              <a:t>Drwy gydol PAP, dylech gasglu samplau o waith iaith a mathemateg y dysgwr. Nid oes rhaid i chi gasglu popeth y mae’r plentyn yn ei wneud o ran iaith a mathemateg, ond canolbwyntiwch yn benodol ar gasglu samplau o waith sy’n dweud rhywbeth wrthych am sut mae’r plentyn wedi dysgu iaith a mathemateg. </a:t>
            </a:r>
          </a:p>
          <a:p>
            <a:pPr marL="0" indent="0">
              <a:buNone/>
            </a:pPr>
            <a:endParaRPr lang="cy-GB" sz="2600"/>
          </a:p>
          <a:p>
            <a:r>
              <a:rPr lang="cy-GB" sz="2600"/>
              <a:t>Ar bob sampl, nodwch cyd-destun y gwaith yn gryno (e.e. amcan y dysgu / a gafodd y gwaith ei wneud gan unigolyn / grŵp / pâr ac a gafodd y plentyn unrhyw gymorth).  </a:t>
            </a:r>
          </a:p>
          <a:p>
            <a:pPr marL="0" indent="0">
              <a:buNone/>
            </a:pPr>
            <a:endParaRPr lang="cy-GB" sz="2600"/>
          </a:p>
          <a:p>
            <a:r>
              <a:rPr lang="cy-GB" sz="2600"/>
              <a:t>Caiff y samplau o waith a gasglwyd eu hystyried yn bellach pan fyddwch yn dychwelyd i’r brifysgol ar ôl PAP.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9209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byddwch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bROFfESiynol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err="1"/>
              <a:t>Defnyddiwch</a:t>
            </a:r>
            <a:r>
              <a:rPr lang="en-GB" sz="4000"/>
              <a:t> </a:t>
            </a:r>
            <a:r>
              <a:rPr lang="en-GB" sz="4000" err="1"/>
              <a:t>eich</a:t>
            </a:r>
            <a:r>
              <a:rPr lang="en-GB" sz="4000"/>
              <a:t> barn </a:t>
            </a:r>
            <a:r>
              <a:rPr lang="en-GB" sz="4000" err="1"/>
              <a:t>broffesiynol</a:t>
            </a:r>
            <a:r>
              <a:rPr lang="en-GB" sz="4000"/>
              <a:t> am y data </a:t>
            </a:r>
            <a:r>
              <a:rPr lang="en-GB" sz="4000" err="1"/>
              <a:t>sy'n</a:t>
            </a:r>
            <a:r>
              <a:rPr lang="en-GB" sz="4000"/>
              <a:t> </a:t>
            </a:r>
            <a:r>
              <a:rPr lang="en-GB" sz="4000" err="1"/>
              <a:t>briodol</a:t>
            </a:r>
            <a:r>
              <a:rPr lang="en-GB" sz="4000"/>
              <a:t> </a:t>
            </a:r>
            <a:r>
              <a:rPr lang="en-GB" sz="4000" err="1"/>
              <a:t>i'w</a:t>
            </a:r>
            <a:r>
              <a:rPr lang="en-GB" sz="4000"/>
              <a:t> </a:t>
            </a:r>
            <a:r>
              <a:rPr lang="en-GB" sz="4000" err="1"/>
              <a:t>gasglu</a:t>
            </a:r>
            <a:r>
              <a:rPr lang="en-GB" sz="4000"/>
              <a:t>; y </a:t>
            </a:r>
            <a:r>
              <a:rPr lang="en-GB" sz="4000" err="1"/>
              <a:t>peth</a:t>
            </a:r>
            <a:r>
              <a:rPr lang="en-GB" sz="4000"/>
              <a:t> </a:t>
            </a:r>
            <a:r>
              <a:rPr lang="en-GB" sz="4000" err="1"/>
              <a:t>allweddol</a:t>
            </a:r>
            <a:r>
              <a:rPr lang="en-GB" sz="4000"/>
              <a:t> </a:t>
            </a:r>
            <a:r>
              <a:rPr lang="en-GB" sz="4000" err="1"/>
              <a:t>yw</a:t>
            </a:r>
            <a:r>
              <a:rPr lang="en-GB" sz="4000"/>
              <a:t> </a:t>
            </a:r>
            <a:r>
              <a:rPr lang="en-GB" sz="4000" err="1"/>
              <a:t>eich</a:t>
            </a:r>
            <a:r>
              <a:rPr lang="en-GB" sz="4000"/>
              <a:t> bod </a:t>
            </a:r>
            <a:r>
              <a:rPr lang="en-GB" sz="4000" err="1"/>
              <a:t>yn</a:t>
            </a:r>
            <a:r>
              <a:rPr lang="en-GB" sz="4000"/>
              <a:t> </a:t>
            </a:r>
            <a:r>
              <a:rPr lang="en-GB" sz="4000" err="1"/>
              <a:t>gallu</a:t>
            </a:r>
            <a:r>
              <a:rPr lang="en-GB" sz="4000"/>
              <a:t> </a:t>
            </a:r>
            <a:r>
              <a:rPr lang="en-GB" sz="4000" err="1"/>
              <a:t>casglu</a:t>
            </a:r>
            <a:r>
              <a:rPr lang="en-GB" sz="4000"/>
              <a:t> </a:t>
            </a:r>
            <a:r>
              <a:rPr lang="en-GB" sz="4000" err="1"/>
              <a:t>rhywfaint</a:t>
            </a:r>
            <a:r>
              <a:rPr lang="en-GB" sz="4000"/>
              <a:t> o </a:t>
            </a:r>
            <a:r>
              <a:rPr lang="en-GB" sz="4000" err="1"/>
              <a:t>ddata</a:t>
            </a:r>
            <a:r>
              <a:rPr lang="en-GB" sz="4000"/>
              <a:t> a </a:t>
            </a:r>
            <a:r>
              <a:rPr lang="en-GB" sz="4000" err="1"/>
              <a:t>fydd</a:t>
            </a:r>
            <a:r>
              <a:rPr lang="en-GB" sz="4000"/>
              <a:t> </a:t>
            </a:r>
            <a:r>
              <a:rPr lang="en-GB" sz="4000" err="1"/>
              <a:t>yn</a:t>
            </a:r>
            <a:r>
              <a:rPr lang="en-GB" sz="4000"/>
              <a:t> </a:t>
            </a:r>
            <a:r>
              <a:rPr lang="en-GB" sz="4000" err="1"/>
              <a:t>eich</a:t>
            </a:r>
            <a:r>
              <a:rPr lang="en-GB" sz="4000"/>
              <a:t> </a:t>
            </a:r>
            <a:r>
              <a:rPr lang="en-GB" sz="4000" err="1"/>
              <a:t>hysbysu</a:t>
            </a:r>
            <a:r>
              <a:rPr lang="en-GB" sz="4000"/>
              <a:t>  am </a:t>
            </a:r>
            <a:r>
              <a:rPr lang="en-GB" sz="4000" err="1"/>
              <a:t>agweddau</a:t>
            </a:r>
            <a:r>
              <a:rPr lang="en-GB" sz="4000"/>
              <a:t>, </a:t>
            </a:r>
            <a:r>
              <a:rPr lang="en-GB" sz="4000" err="1"/>
              <a:t>sgiliau</a:t>
            </a:r>
            <a:r>
              <a:rPr lang="en-GB" sz="4000"/>
              <a:t> a </a:t>
            </a:r>
            <a:r>
              <a:rPr lang="en-GB" sz="4000" err="1"/>
              <a:t>gwybodaeth</a:t>
            </a:r>
            <a:r>
              <a:rPr lang="en-GB" sz="4000"/>
              <a:t> y </a:t>
            </a:r>
            <a:r>
              <a:rPr lang="en-GB" sz="4000" err="1"/>
              <a:t>dysgwr</a:t>
            </a:r>
            <a:r>
              <a:rPr lang="en-GB" sz="4000"/>
              <a:t> </a:t>
            </a:r>
            <a:r>
              <a:rPr lang="en-GB" sz="4000" err="1"/>
              <a:t>mewn</a:t>
            </a:r>
            <a:r>
              <a:rPr lang="en-GB" sz="4000"/>
              <a:t> </a:t>
            </a:r>
            <a:r>
              <a:rPr lang="en-GB" sz="4000" err="1"/>
              <a:t>perthynas</a:t>
            </a:r>
            <a:r>
              <a:rPr lang="en-GB" sz="4000"/>
              <a:t> ag </a:t>
            </a:r>
            <a:r>
              <a:rPr lang="en-GB" sz="4000" err="1"/>
              <a:t>iaith</a:t>
            </a:r>
            <a:r>
              <a:rPr lang="en-GB" sz="4000"/>
              <a:t> a </a:t>
            </a:r>
            <a:r>
              <a:rPr lang="en-GB" sz="4000" err="1"/>
              <a:t>mathemateg</a:t>
            </a:r>
            <a:r>
              <a:rPr lang="en-GB" sz="400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43094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Cychwyn</a:t>
            </a:r>
            <a:r>
              <a:rPr lang="en-GB"/>
              <a:t> </a:t>
            </a:r>
            <a:r>
              <a:rPr lang="en-GB" err="1"/>
              <a:t>arni</a:t>
            </a:r>
            <a:r>
              <a:rPr lang="en-GB"/>
              <a:t> ...</a:t>
            </a:r>
            <a:endParaRPr lang="cy-GB"/>
          </a:p>
        </p:txBody>
      </p:sp>
      <p:sp>
        <p:nvSpPr>
          <p:cNvPr id="3" name="Rectangle 2"/>
          <p:cNvSpPr/>
          <p:nvPr/>
        </p:nvSpPr>
        <p:spPr>
          <a:xfrm>
            <a:off x="638355" y="2189527"/>
            <a:ext cx="10058400" cy="42011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br>
              <a:rPr lang="en-GB"/>
            </a:br>
            <a:r>
              <a:rPr lang="en-GB" sz="4000" err="1"/>
              <a:t>Darllenwch</a:t>
            </a:r>
            <a:r>
              <a:rPr lang="en-GB" sz="4000"/>
              <a:t> y </a:t>
            </a:r>
            <a:r>
              <a:rPr lang="en-GB" sz="4000" err="1"/>
              <a:t>Llawlyfr</a:t>
            </a:r>
            <a:r>
              <a:rPr lang="en-GB" sz="4000"/>
              <a:t> </a:t>
            </a:r>
            <a:r>
              <a:rPr lang="en-GB" sz="4000" err="1"/>
              <a:t>Modiwl</a:t>
            </a:r>
            <a:endParaRPr lang="en-GB" sz="4000"/>
          </a:p>
          <a:p>
            <a:pPr>
              <a:lnSpc>
                <a:spcPct val="150000"/>
              </a:lnSpc>
            </a:pPr>
            <a:r>
              <a:rPr lang="en-GB" sz="4000" err="1"/>
              <a:t>Darllenwch</a:t>
            </a:r>
            <a:r>
              <a:rPr lang="en-GB" sz="4000"/>
              <a:t> '</a:t>
            </a:r>
            <a:r>
              <a:rPr lang="en-GB" sz="4000" err="1"/>
              <a:t>Arsylwi</a:t>
            </a:r>
            <a:r>
              <a:rPr lang="en-GB" sz="4000"/>
              <a:t> </a:t>
            </a:r>
            <a:r>
              <a:rPr lang="en-GB" sz="4000" err="1"/>
              <a:t>ar</a:t>
            </a:r>
            <a:r>
              <a:rPr lang="en-GB" sz="4000"/>
              <a:t> </a:t>
            </a:r>
            <a:r>
              <a:rPr lang="en-GB" sz="4000" err="1"/>
              <a:t>Blant</a:t>
            </a:r>
            <a:r>
              <a:rPr lang="en-GB" sz="4000"/>
              <a:t>'</a:t>
            </a:r>
          </a:p>
          <a:p>
            <a:pPr>
              <a:lnSpc>
                <a:spcPct val="150000"/>
              </a:lnSpc>
            </a:pPr>
            <a:r>
              <a:rPr lang="en-GB" sz="4000" err="1"/>
              <a:t>Gallech</a:t>
            </a:r>
            <a:r>
              <a:rPr lang="en-GB" sz="4000"/>
              <a:t> </a:t>
            </a:r>
            <a:r>
              <a:rPr lang="en-GB" sz="4000" err="1"/>
              <a:t>ddarllen</a:t>
            </a:r>
            <a:r>
              <a:rPr lang="en-GB" sz="4000"/>
              <a:t> am y model </a:t>
            </a:r>
            <a:r>
              <a:rPr lang="en-GB" sz="4000" err="1"/>
              <a:t>addysgol</a:t>
            </a:r>
            <a:r>
              <a:rPr lang="en-GB" sz="4000"/>
              <a:t> 'ASK' </a:t>
            </a:r>
          </a:p>
          <a:p>
            <a:pPr>
              <a:lnSpc>
                <a:spcPct val="150000"/>
              </a:lnSpc>
            </a:pPr>
            <a:r>
              <a:rPr lang="en-GB" sz="4000" err="1"/>
              <a:t>Gallech</a:t>
            </a:r>
            <a:r>
              <a:rPr lang="en-GB" sz="4000"/>
              <a:t> </a:t>
            </a:r>
            <a:r>
              <a:rPr lang="en-GB" sz="4000" err="1"/>
              <a:t>ddarllen</a:t>
            </a:r>
            <a:r>
              <a:rPr lang="en-GB" sz="4000"/>
              <a:t> am  ‘ Y Dull </a:t>
            </a:r>
            <a:r>
              <a:rPr lang="en-GB" sz="4000" err="1"/>
              <a:t>Mosaig</a:t>
            </a:r>
            <a:r>
              <a:rPr lang="en-GB" sz="4000"/>
              <a:t>'</a:t>
            </a:r>
          </a:p>
        </p:txBody>
      </p:sp>
    </p:spTree>
    <p:extLst>
      <p:ext uri="{BB962C8B-B14F-4D97-AF65-F5344CB8AC3E}">
        <p14:creationId xmlns:p14="http://schemas.microsoft.com/office/powerpoint/2010/main" val="36032067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1062</Words>
  <Application>Microsoft Office PowerPoint</Application>
  <PresentationFormat>Widescreen</PresentationFormat>
  <Paragraphs>106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Bradley Hand ITC</vt:lpstr>
      <vt:lpstr>Corbel</vt:lpstr>
      <vt:lpstr>Times New Roman</vt:lpstr>
      <vt:lpstr>Wingdings</vt:lpstr>
      <vt:lpstr>Banded</vt:lpstr>
      <vt:lpstr>ECAD5004C</vt:lpstr>
      <vt:lpstr>Amcanion y modiwl</vt:lpstr>
      <vt:lpstr>deilliannau dysgu y modiwl</vt:lpstr>
      <vt:lpstr>yr aseiniad</vt:lpstr>
      <vt:lpstr>PowerPoint Presentation</vt:lpstr>
      <vt:lpstr>PowerPoint Presentation</vt:lpstr>
      <vt:lpstr>PowerPoint Presentation</vt:lpstr>
      <vt:lpstr>Tools: tiles of the mosaic Arfau: teils  y mosaig</vt:lpstr>
      <vt:lpstr>Barn Gyfannol/ Holistic View</vt:lpstr>
      <vt:lpstr>PowerPoint Presentation</vt:lpstr>
      <vt:lpstr>yn yr ysgol</vt:lpstr>
      <vt:lpstr>arsylwi</vt:lpstr>
      <vt:lpstr>PowerPoint Presentation</vt:lpstr>
      <vt:lpstr>creu/ gwneud mapiau</vt:lpstr>
      <vt:lpstr>ffotograffau</vt:lpstr>
      <vt:lpstr>cyfweliad (anffurfiol)</vt:lpstr>
      <vt:lpstr>cyfweliad</vt:lpstr>
      <vt:lpstr>PowerPoint Presentation</vt:lpstr>
      <vt:lpstr>PowerPoint Presentation</vt:lpstr>
      <vt:lpstr>PowerPoint Presentation</vt:lpstr>
      <vt:lpstr>SAMPLau O Waith</vt:lpstr>
      <vt:lpstr>byddwch yn bROFfESiynol</vt:lpstr>
      <vt:lpstr>Cychwyn arni 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ECAD5004C</dc:title>
  <dc:creator>Rachel Wallis</dc:creator>
  <cp:lastModifiedBy>Rachel Wallis</cp:lastModifiedBy>
  <cp:revision>2</cp:revision>
  <dcterms:modified xsi:type="dcterms:W3CDTF">2017-10-05T10:57:04Z</dcterms:modified>
</cp:coreProperties>
</file>