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719" r:id="rId24"/>
    <p:sldId id="301" r:id="rId25"/>
    <p:sldId id="302" r:id="rId26"/>
    <p:sldId id="770" r:id="rId27"/>
    <p:sldId id="799" r:id="rId28"/>
    <p:sldId id="804" r:id="rId29"/>
    <p:sldId id="800" r:id="rId30"/>
    <p:sldId id="802" r:id="rId31"/>
    <p:sldId id="801" r:id="rId32"/>
    <p:sldId id="805" r:id="rId33"/>
    <p:sldId id="803" r:id="rId34"/>
    <p:sldId id="806" r:id="rId35"/>
    <p:sldId id="807" r:id="rId36"/>
    <p:sldId id="808" r:id="rId37"/>
    <p:sldId id="809" r:id="rId38"/>
    <p:sldId id="72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84FEB0-24B9-4472-ADB1-FB6BABD819B8}" v="8" dt="2023-11-21T08:04:22.1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77253"/>
  </p:normalViewPr>
  <p:slideViewPr>
    <p:cSldViewPr snapToGrid="0">
      <p:cViewPr varScale="1">
        <p:scale>
          <a:sx n="94" d="100"/>
          <a:sy n="94" d="100"/>
        </p:scale>
        <p:origin x="81" y="23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E184FEB0-24B9-4472-ADB1-FB6BABD819B8}"/>
    <pc:docChg chg="undo redo custSel addSld delSld modSld">
      <pc:chgData name="Stalin Jacob Wilson Packia Dhas" userId="050d7d71-3621-4503-95e8-1c9a9d962492" providerId="ADAL" clId="{E184FEB0-24B9-4472-ADB1-FB6BABD819B8}" dt="2023-11-21T08:04:22.170" v="25" actId="20577"/>
      <pc:docMkLst>
        <pc:docMk/>
      </pc:docMkLst>
      <pc:sldChg chg="modSp mod">
        <pc:chgData name="Stalin Jacob Wilson Packia Dhas" userId="050d7d71-3621-4503-95e8-1c9a9d962492" providerId="ADAL" clId="{E184FEB0-24B9-4472-ADB1-FB6BABD819B8}" dt="2023-05-03T08:35:57.646" v="1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E184FEB0-24B9-4472-ADB1-FB6BABD819B8}" dt="2023-05-03T08:35:57.646" v="1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E184FEB0-24B9-4472-ADB1-FB6BABD819B8}" dt="2023-06-08T23:03:40.784" v="22" actId="113"/>
        <pc:sldMkLst>
          <pc:docMk/>
          <pc:sldMk cId="728795885" sldId="803"/>
        </pc:sldMkLst>
        <pc:spChg chg="mod">
          <ac:chgData name="Stalin Jacob Wilson Packia Dhas" userId="050d7d71-3621-4503-95e8-1c9a9d962492" providerId="ADAL" clId="{E184FEB0-24B9-4472-ADB1-FB6BABD819B8}" dt="2023-06-08T23:03:40.784" v="22" actId="113"/>
          <ac:spMkLst>
            <pc:docMk/>
            <pc:sldMk cId="728795885" sldId="803"/>
            <ac:spMk id="3" creationId="{00000000-0000-0000-0000-000000000000}"/>
          </ac:spMkLst>
        </pc:spChg>
      </pc:sldChg>
      <pc:sldChg chg="modSp">
        <pc:chgData name="Stalin Jacob Wilson Packia Dhas" userId="050d7d71-3621-4503-95e8-1c9a9d962492" providerId="ADAL" clId="{E184FEB0-24B9-4472-ADB1-FB6BABD819B8}" dt="2023-06-08T22:19:32.184" v="2" actId="20577"/>
        <pc:sldMkLst>
          <pc:docMk/>
          <pc:sldMk cId="3859520317" sldId="805"/>
        </pc:sldMkLst>
        <pc:spChg chg="mod">
          <ac:chgData name="Stalin Jacob Wilson Packia Dhas" userId="050d7d71-3621-4503-95e8-1c9a9d962492" providerId="ADAL" clId="{E184FEB0-24B9-4472-ADB1-FB6BABD819B8}" dt="2023-06-08T22:19:32.184" v="2" actId="20577"/>
          <ac:spMkLst>
            <pc:docMk/>
            <pc:sldMk cId="3859520317" sldId="805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E184FEB0-24B9-4472-ADB1-FB6BABD819B8}" dt="2023-11-21T06:00:47.385" v="24" actId="20577"/>
        <pc:sldMkLst>
          <pc:docMk/>
          <pc:sldMk cId="3881274198" sldId="806"/>
        </pc:sldMkLst>
        <pc:spChg chg="mod">
          <ac:chgData name="Stalin Jacob Wilson Packia Dhas" userId="050d7d71-3621-4503-95e8-1c9a9d962492" providerId="ADAL" clId="{E184FEB0-24B9-4472-ADB1-FB6BABD819B8}" dt="2023-11-21T06:00:47.385" v="24" actId="20577"/>
          <ac:spMkLst>
            <pc:docMk/>
            <pc:sldMk cId="3881274198" sldId="806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E184FEB0-24B9-4472-ADB1-FB6BABD819B8}" dt="2023-06-08T23:03:26.133" v="18" actId="21"/>
        <pc:sldMkLst>
          <pc:docMk/>
          <pc:sldMk cId="3642395598" sldId="807"/>
        </pc:sldMkLst>
        <pc:spChg chg="mod">
          <ac:chgData name="Stalin Jacob Wilson Packia Dhas" userId="050d7d71-3621-4503-95e8-1c9a9d962492" providerId="ADAL" clId="{E184FEB0-24B9-4472-ADB1-FB6BABD819B8}" dt="2023-06-08T23:03:26.133" v="18" actId="21"/>
          <ac:spMkLst>
            <pc:docMk/>
            <pc:sldMk cId="3642395598" sldId="807"/>
            <ac:spMk id="3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E184FEB0-24B9-4472-ADB1-FB6BABD819B8}" dt="2023-06-08T23:03:21.617" v="13" actId="47"/>
        <pc:sldMkLst>
          <pc:docMk/>
          <pc:sldMk cId="2613154137" sldId="808"/>
        </pc:sldMkLst>
      </pc:sldChg>
      <pc:sldChg chg="modSp add del">
        <pc:chgData name="Stalin Jacob Wilson Packia Dhas" userId="050d7d71-3621-4503-95e8-1c9a9d962492" providerId="ADAL" clId="{E184FEB0-24B9-4472-ADB1-FB6BABD819B8}" dt="2023-11-21T08:04:22.170" v="25" actId="20577"/>
        <pc:sldMkLst>
          <pc:docMk/>
          <pc:sldMk cId="454858579" sldId="809"/>
        </pc:sldMkLst>
        <pc:spChg chg="mod">
          <ac:chgData name="Stalin Jacob Wilson Packia Dhas" userId="050d7d71-3621-4503-95e8-1c9a9d962492" providerId="ADAL" clId="{E184FEB0-24B9-4472-ADB1-FB6BABD819B8}" dt="2023-11-21T08:04:22.170" v="25" actId="20577"/>
          <ac:spMkLst>
            <pc:docMk/>
            <pc:sldMk cId="454858579" sldId="809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05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251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413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386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7272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4355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3038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9247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1361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1510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9707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7569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CBD95AA-28AB-4AFC-97FC-65255367FB34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81E5-7AF0-450C-9917-BA83646686B3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735FE72-C869-4B19-B319-2CABAC21A75B}" type="datetime1">
              <a:rPr lang="en-GB" smtClean="0"/>
              <a:t>21/11/2023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2900A59-530F-4FC9-92B5-2DBDBB339AED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C34D8-2C61-4FAB-B971-88A07FE0A146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9692BFE-1E9F-4F7A-B39A-916B60410E54}" type="datetime1">
              <a:rPr lang="en-GB" smtClean="0"/>
              <a:t>21/11/2023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65CD4E8-5A57-4337-9B02-08BCA49C7212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4FF758F-DB10-4793-BE2B-E5CEC27C88D6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6299D-7B93-409F-A543-838047036287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8AB5AA8-68B2-4F4E-B6BB-5951DE874C90}" type="datetime1">
              <a:rPr lang="en-GB" smtClean="0"/>
              <a:t>21/11/2023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6513FCD-AF7C-48BE-93F4-AEBA0F3833BE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843B0BC-CD73-4CEB-B327-A060695E81FD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D2D8-D327-45C7-8700-54F08D60CC9C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F4E911-2D43-4546-A5CF-BC5D12A16453}" type="datetime1">
              <a:rPr lang="en-GB" smtClean="0"/>
              <a:t>21/11/2023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2F1A-9F91-4ADF-A54A-6EB5CE805BF2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3196A1C-F9D1-4BE5-9315-C6EEF2EE0C0A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98E9B-E91A-436D-99C5-6B4E35A12070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56C73B7-DE0B-44DA-9A40-B6A84FC70874}" type="datetime1">
              <a:rPr lang="en-GB" smtClean="0"/>
              <a:t>21/11/2023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EBBD525-AF36-4BF9-BC30-F054B13ECA00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A983F38-6FE5-4CC1-9423-33758FEF8418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7E56A-42E4-40BA-BDFE-EDB4F8120F87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AF639E0-423B-4896-87FB-495EB71E83FA}" type="datetime1">
              <a:rPr lang="en-GB" smtClean="0"/>
              <a:t>21/11/2023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FC452F0-AB01-46EE-A831-36A88F2DB74C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8403901-6348-4D17-9B5B-8AFDF337B5A6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92E10-5B01-4714-83FC-4F0A79550BF4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1295231-F1B5-4D4B-A68F-A0A6DADD8257}" type="datetime1">
              <a:rPr lang="en-GB" smtClean="0"/>
              <a:t>21/11/2023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18618E9-2BC1-4265-A376-A90C24D68233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1EF7D84-09BF-4511-8416-910E1EC15BD1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4242D-422B-4C8C-B844-0DEC854B1BDB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616A88-2074-4C30-B90B-9E7A8FA22204}" type="datetime1">
              <a:rPr lang="en-GB" smtClean="0"/>
              <a:t>21/11/2023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64FAA35-8137-49BF-8FCB-37B171530F59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6A17FDD-0D54-4E6F-B394-0E350895A95B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AEFB8-B55A-4815-8BF1-FD16D4AECE4F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9A5511-66AC-4A6E-8D07-7E35021868F5}" type="datetime1">
              <a:rPr lang="en-GB" smtClean="0"/>
              <a:t>21/11/2023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0C6D3D2-9A94-4914-9354-355B777E6AA0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C9D5E20-F7AE-4202-AFFF-35CCD3C15505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8DDD-0ACE-492A-9115-094F21A36D8A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DAAFF21-0AA9-43F5-8921-11554664BB5F}" type="datetime1">
              <a:rPr lang="en-GB" smtClean="0"/>
              <a:t>21/11/2023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RLC series Circuit</a:t>
            </a:r>
          </a:p>
          <a:p>
            <a:pPr marL="536575" indent="-536575" algn="just"/>
            <a:r>
              <a:rPr lang="en-IN" sz="3000" b="1" dirty="0"/>
              <a:t>Resonance in Series RLC circuit</a:t>
            </a:r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12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Demonstrate the ability to design circuits using Resistor, capacitor and inductor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12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In an AC series circuit containing Resistance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, Inductance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Capacitance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GB" dirty="0"/>
                  <a:t>, the applied voltage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is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anti-phase, i.e. displaced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180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dirty="0"/>
                  <a:t>Voltage across the resistor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Voltage across the Inductor 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Voltage across the Capacitor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965" b="-2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56EDB40-9B46-E365-5DF6-925F911B2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5240" y="3660084"/>
            <a:ext cx="4904740" cy="2697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749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dirty="0"/>
                  <a:t>Impedance,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Z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𝑡𝑎𝑛</m:t>
                    </m:r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Phase angle,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Voltage,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820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dirty="0"/>
                  <a:t>Impedance,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Z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b="0" i="1" dirty="0" smtClean="0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</m:s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𝑡𝑎𝑛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b="0" dirty="0"/>
                  <a:t>Phase Angle,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Voltage,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014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D19FC51-1214-85C0-F0C5-9F6A9260BE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3578" y="2702867"/>
            <a:ext cx="2721142" cy="3550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970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5835AA-BD5D-73D2-5FD4-2E02166C66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0416" y="2676504"/>
            <a:ext cx="2400783" cy="341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380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BD810E-9E3F-14EF-95F4-57108CB2A6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0544" y="1903158"/>
            <a:ext cx="3322025" cy="445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588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, the applied voltage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and the current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are in phase. This effect is called </a:t>
                </a:r>
                <a:r>
                  <a:rPr lang="en-GB" b="1" dirty="0"/>
                  <a:t>series resonance.</a:t>
                </a:r>
              </a:p>
              <a:p>
                <a:pPr marL="0" indent="0">
                  <a:buNone/>
                </a:pPr>
                <a:r>
                  <a:rPr lang="en-GB" b="1" dirty="0"/>
                  <a:t>At series Resonance,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i="1" dirty="0"/>
                  <a:t> 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i="1" dirty="0"/>
                  <a:t> (the </a:t>
                </a:r>
                <a:r>
                  <a:rPr lang="en-GB" dirty="0"/>
                  <a:t>minimum circuit impedance possible in an L–C–R circuit)</a:t>
                </a:r>
                <a:endParaRPr lang="en-GB" b="1" dirty="0"/>
              </a:p>
              <a:p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(i.e. the maximum current possible in an L–C–R circuit)</a:t>
                </a:r>
                <a:endParaRPr lang="en-GB" b="1" dirty="0"/>
              </a:p>
              <a:p>
                <a:r>
                  <a:rPr lang="en-GB" dirty="0"/>
                  <a:t>Since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then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l-GR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𝐶</m:t>
                        </m:r>
                      </m:den>
                    </m:f>
                  </m:oMath>
                </a14:m>
                <a:endParaRPr lang="en-GB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𝑅𝑒𝑠𝑜𝑛𝑎𝑛𝑐𝑒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𝑓𝑟𝑒𝑞𝑢𝑒𝑛𝑐𝑦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,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5203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dirty="0"/>
              <a:t>The series resonant circuit is often described as an </a:t>
            </a:r>
            <a:r>
              <a:rPr lang="en-GB" b="1" dirty="0"/>
              <a:t>acceptor circuit</a:t>
            </a:r>
            <a:r>
              <a:rPr lang="en-GB" dirty="0"/>
              <a:t>, since it has its minimum impedance, and thus </a:t>
            </a:r>
            <a:r>
              <a:rPr lang="en-GB" b="1" dirty="0"/>
              <a:t>maximum current, at the resonant </a:t>
            </a:r>
            <a:r>
              <a:rPr lang="en-GB" dirty="0"/>
              <a:t>frequency.</a:t>
            </a:r>
          </a:p>
          <a:p>
            <a:r>
              <a:rPr lang="en-GB" dirty="0"/>
              <a:t>Typical graphs of current I and impedance Z against frequency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D19CB8-28FF-6A6C-C198-3B5B32609D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1895" y="3368984"/>
            <a:ext cx="3787037" cy="2874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95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Q- Factor</a:t>
                </a:r>
              </a:p>
              <a:p>
                <a:r>
                  <a:rPr lang="en-GB" dirty="0"/>
                  <a:t>At resonance, if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 is small compared with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it is possible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to have voltages many times greater than the supply voltage.</a:t>
                </a:r>
              </a:p>
              <a:p>
                <a:r>
                  <a:rPr lang="en-GB" dirty="0"/>
                  <a:t>Q-Factor is the ratio of a measure of the quality of a circuit (as a resonator or tuning device)</a:t>
                </a:r>
              </a:p>
              <a:p>
                <a:r>
                  <a:rPr lang="en-GB" dirty="0"/>
                  <a:t>With Inductor, Q-Factor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           ………………(1)      </a:t>
                </a:r>
              </a:p>
              <a:p>
                <a:r>
                  <a:rPr lang="en-GB" dirty="0"/>
                  <a:t>With Capacitor, Q-Factor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274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At resonance,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We can write as,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Substitute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in Equation (1)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𝐹𝑎𝑐𝑡𝑜𝑟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Q-Factor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ad>
                      <m:radPr>
                        <m:degHide m:val="on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den>
                        </m:f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4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3955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 graph shows, how current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varies with frequency in an R–L–C series circuit. At the resonant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current is a maximum value, shown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D0BCC1-D269-71D8-7BCD-F5583CF432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194" y="2777213"/>
            <a:ext cx="3895725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1541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points A and B where the current is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0.707 </m:t>
                    </m:r>
                  </m:oMath>
                </a14:m>
                <a:r>
                  <a:rPr lang="en-GB" dirty="0"/>
                  <a:t>of the maximum value at frequencies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r>
                  <a:rPr lang="en-GB" dirty="0"/>
                  <a:t>The power delivered to the circuit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/>
                  <a:t>. </a:t>
                </a:r>
              </a:p>
              <a:p>
                <a:r>
                  <a:rPr lang="en-GB"/>
                  <a:t>At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0.707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, the power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dirty="0"/>
                          <m:t>(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0.707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0.5</m:t>
                    </m:r>
                    <m:sSubSup>
                      <m:sSub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, i.e. half the power that occurs at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 . </a:t>
                </a:r>
              </a:p>
              <a:p>
                <a:r>
                  <a:rPr lang="en-GB" dirty="0"/>
                  <a:t>The points corresponding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called the half-power points. </a:t>
                </a:r>
              </a:p>
              <a:p>
                <a:r>
                  <a:rPr lang="en-GB" dirty="0"/>
                  <a:t>The distance between these points,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is called the bandwidth.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96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8585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12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724</Words>
  <Application>Microsoft Office PowerPoint</Application>
  <PresentationFormat>Widescreen</PresentationFormat>
  <Paragraphs>120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0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RLC Series circuit</vt:lpstr>
      <vt:lpstr>RLC Series circuit</vt:lpstr>
      <vt:lpstr>RLC Series circuit</vt:lpstr>
      <vt:lpstr>RLC Series circuit</vt:lpstr>
      <vt:lpstr>RLC Series circuit</vt:lpstr>
      <vt:lpstr>RLC Series circuit</vt:lpstr>
      <vt:lpstr>Series Resonance</vt:lpstr>
      <vt:lpstr>Series Resonance</vt:lpstr>
      <vt:lpstr>Series Resonance</vt:lpstr>
      <vt:lpstr>Series Resonance</vt:lpstr>
      <vt:lpstr>Bandwidth and Selectivity</vt:lpstr>
      <vt:lpstr>Bandwidth and Selectivity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154</cp:revision>
  <dcterms:created xsi:type="dcterms:W3CDTF">2021-03-09T15:35:42Z</dcterms:created>
  <dcterms:modified xsi:type="dcterms:W3CDTF">2023-11-21T08:04:34Z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