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xlsx" ContentType="application/vnd.openxmlformats-officedocument.spreadsheetml.sheet"/>
  <Default Extension="gif" ContentType="image/gif"/>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20.jpg" ContentType="image/png"/>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handoutMasterIdLst>
    <p:handoutMasterId r:id="rId27"/>
  </p:handoutMasterIdLst>
  <p:sldIdLst>
    <p:sldId id="257" r:id="rId2"/>
    <p:sldId id="286" r:id="rId3"/>
    <p:sldId id="285" r:id="rId4"/>
    <p:sldId id="283" r:id="rId5"/>
    <p:sldId id="277" r:id="rId6"/>
    <p:sldId id="275" r:id="rId7"/>
    <p:sldId id="287" r:id="rId8"/>
    <p:sldId id="292" r:id="rId9"/>
    <p:sldId id="289" r:id="rId10"/>
    <p:sldId id="290" r:id="rId11"/>
    <p:sldId id="269" r:id="rId12"/>
    <p:sldId id="291" r:id="rId13"/>
    <p:sldId id="293" r:id="rId14"/>
    <p:sldId id="270" r:id="rId15"/>
    <p:sldId id="278" r:id="rId16"/>
    <p:sldId id="279" r:id="rId17"/>
    <p:sldId id="272" r:id="rId18"/>
    <p:sldId id="284" r:id="rId19"/>
    <p:sldId id="276" r:id="rId20"/>
    <p:sldId id="258" r:id="rId21"/>
    <p:sldId id="273" r:id="rId22"/>
    <p:sldId id="263" r:id="rId23"/>
    <p:sldId id="280" r:id="rId24"/>
    <p:sldId id="262" r:id="rId25"/>
  </p:sldIdLst>
  <p:sldSz cx="12188825"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792">
          <p15:clr>
            <a:srgbClr val="A4A3A4"/>
          </p15:clr>
        </p15:guide>
        <p15:guide id="4" orient="horz" pos="1152">
          <p15:clr>
            <a:srgbClr val="A4A3A4"/>
          </p15:clr>
        </p15:guide>
        <p15:guide id="5" orient="horz" pos="3360">
          <p15:clr>
            <a:srgbClr val="A4A3A4"/>
          </p15:clr>
        </p15:guide>
        <p15:guide id="6" orient="horz" pos="3072">
          <p15:clr>
            <a:srgbClr val="A4A3A4"/>
          </p15:clr>
        </p15:guide>
        <p15:guide id="7" orient="horz" pos="864">
          <p15:clr>
            <a:srgbClr val="A4A3A4"/>
          </p15:clr>
        </p15:guide>
        <p15:guide id="8" orient="horz" pos="528">
          <p15:clr>
            <a:srgbClr val="A4A3A4"/>
          </p15:clr>
        </p15:guide>
        <p15:guide id="9" orient="horz" pos="2784">
          <p15:clr>
            <a:srgbClr val="A4A3A4"/>
          </p15:clr>
        </p15:guide>
        <p15:guide id="10" pos="3839">
          <p15:clr>
            <a:srgbClr val="A4A3A4"/>
          </p15:clr>
        </p15:guide>
        <p15:guide id="11" pos="959">
          <p15:clr>
            <a:srgbClr val="A4A3A4"/>
          </p15:clr>
        </p15:guide>
        <p15:guide id="12" pos="7007">
          <p15:clr>
            <a:srgbClr val="A4A3A4"/>
          </p15:clr>
        </p15:guide>
        <p15:guide id="13" pos="6719">
          <p15:clr>
            <a:srgbClr val="A4A3A4"/>
          </p15:clr>
        </p15:guide>
        <p15:guide id="14" pos="6143">
          <p15:clr>
            <a:srgbClr val="A4A3A4"/>
          </p15:clr>
        </p15:guide>
        <p15:guide id="15" pos="3983">
          <p15:clr>
            <a:srgbClr val="A4A3A4"/>
          </p15:clr>
        </p15:guide>
        <p15:guide id="16" pos="527">
          <p15:clr>
            <a:srgbClr val="A4A3A4"/>
          </p15:clr>
        </p15:guide>
        <p15:guide id="17" pos="7151">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FEFC"/>
    <a:srgbClr val="0070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5AB1C69-6EDB-4FF4-983F-18BD219EF32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588" autoAdjust="0"/>
    <p:restoredTop sz="78187" autoAdjust="0"/>
  </p:normalViewPr>
  <p:slideViewPr>
    <p:cSldViewPr>
      <p:cViewPr varScale="1">
        <p:scale>
          <a:sx n="85" d="100"/>
          <a:sy n="85" d="100"/>
        </p:scale>
        <p:origin x="1512" y="160"/>
      </p:cViewPr>
      <p:guideLst>
        <p:guide orient="horz" pos="2160"/>
        <p:guide orient="horz" pos="1008"/>
        <p:guide orient="horz" pos="3792"/>
        <p:guide orient="horz" pos="1152"/>
        <p:guide orient="horz" pos="3360"/>
        <p:guide orient="horz" pos="3072"/>
        <p:guide orient="horz" pos="864"/>
        <p:guide orient="horz" pos="528"/>
        <p:guide orient="horz" pos="2784"/>
        <p:guide pos="3839"/>
        <p:guide pos="959"/>
        <p:guide pos="7007"/>
        <p:guide pos="6719"/>
        <p:guide pos="6143"/>
        <p:guide pos="3983"/>
        <p:guide pos="527"/>
        <p:guide pos="7151"/>
      </p:guideLst>
    </p:cSldViewPr>
  </p:slideViewPr>
  <p:notesTextViewPr>
    <p:cViewPr>
      <p:scale>
        <a:sx n="1" d="1"/>
        <a:sy n="1" d="1"/>
      </p:scale>
      <p:origin x="0" y="0"/>
    </p:cViewPr>
  </p:notesTextViewPr>
  <p:notesViewPr>
    <p:cSldViewPr>
      <p:cViewPr varScale="1">
        <p:scale>
          <a:sx n="84" d="100"/>
          <a:sy n="84" d="100"/>
        </p:scale>
        <p:origin x="1002" y="6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notesMaster" Target="notesMasters/notesMaster1.xml"/><Relationship Id="rId27" Type="http://schemas.openxmlformats.org/officeDocument/2006/relationships/handoutMaster" Target="handoutMasters/handoutMaster1.xml"/><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1.xlsx"/><Relationship Id="rId4" Type="http://schemas.openxmlformats.org/officeDocument/2006/relationships/chartUserShapes" Target="../drawings/drawing1.xml"/><Relationship Id="rId1" Type="http://schemas.microsoft.com/office/2011/relationships/chartStyle" Target="style1.xml"/><Relationship Id="rId2" Type="http://schemas.microsoft.com/office/2011/relationships/chartColorStyle" Target="colors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dirty="0" err="1" smtClean="0"/>
              <a:t>Dyfodol</a:t>
            </a:r>
            <a:r>
              <a:rPr lang="en-GB" baseline="0" dirty="0" smtClean="0"/>
              <a:t> </a:t>
            </a:r>
            <a:r>
              <a:rPr lang="en-GB" baseline="0" dirty="0" err="1" smtClean="0"/>
              <a:t>Llwyddiannus</a:t>
            </a:r>
            <a:r>
              <a:rPr lang="en-GB" baseline="0" dirty="0" smtClean="0"/>
              <a:t>  / </a:t>
            </a:r>
            <a:r>
              <a:rPr lang="en-GB" baseline="0" dirty="0" smtClean="0">
                <a:solidFill>
                  <a:schemeClr val="accent3">
                    <a:lumMod val="75000"/>
                  </a:schemeClr>
                </a:solidFill>
              </a:rPr>
              <a:t>Successful Futures</a:t>
            </a:r>
            <a:endParaRPr lang="en-GB" dirty="0">
              <a:solidFill>
                <a:schemeClr val="accent3">
                  <a:lumMod val="75000"/>
                </a:schemeClr>
              </a:solidFill>
            </a:endParaRPr>
          </a:p>
        </c:rich>
      </c:tx>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0453756747427377"/>
          <c:y val="0.131929824561404"/>
          <c:w val="0.938523279380807"/>
          <c:h val="0.695510890086108"/>
        </c:manualLayout>
      </c:layout>
      <c:barChart>
        <c:barDir val="col"/>
        <c:grouping val="clustered"/>
        <c:varyColors val="0"/>
        <c:ser>
          <c:idx val="0"/>
          <c:order val="0"/>
          <c:tx>
            <c:strRef>
              <c:f>Sheet1!$B$1</c:f>
              <c:strCache>
                <c:ptCount val="1"/>
                <c:pt idx="0">
                  <c:v>Staff Yr Athrofa </c:v>
                </c:pt>
              </c:strCache>
            </c:strRef>
          </c:tx>
          <c:spPr>
            <a:solidFill>
              <a:schemeClr val="accent1"/>
            </a:solidFill>
            <a:ln>
              <a:noFill/>
            </a:ln>
            <a:effectLst/>
          </c:spPr>
          <c:invertIfNegative val="0"/>
          <c:cat>
            <c:strRef>
              <c:f>Sheet1!$A$2:$A$5</c:f>
              <c:strCache>
                <c:ptCount val="4"/>
                <c:pt idx="0">
                  <c:v>Hyder  Confidence</c:v>
                </c:pt>
                <c:pt idx="1">
                  <c:v>Gwybodaeth  Infromation</c:v>
                </c:pt>
                <c:pt idx="2">
                  <c:v>DPP  CPD</c:v>
                </c:pt>
                <c:pt idx="3">
                  <c:v>Rhagweithiol  Proactive</c:v>
                </c:pt>
              </c:strCache>
            </c:strRef>
          </c:cat>
          <c:val>
            <c:numRef>
              <c:f>Sheet1!$B$2:$B$5</c:f>
              <c:numCache>
                <c:formatCode>General</c:formatCode>
                <c:ptCount val="4"/>
                <c:pt idx="0">
                  <c:v>5.0</c:v>
                </c:pt>
                <c:pt idx="1">
                  <c:v>5.0</c:v>
                </c:pt>
                <c:pt idx="2">
                  <c:v>3.5</c:v>
                </c:pt>
                <c:pt idx="3">
                  <c:v>5.0</c:v>
                </c:pt>
              </c:numCache>
            </c:numRef>
          </c:val>
          <c:extLst xmlns:c16r2="http://schemas.microsoft.com/office/drawing/2015/06/chart">
            <c:ext xmlns:c16="http://schemas.microsoft.com/office/drawing/2014/chart" uri="{C3380CC4-5D6E-409C-BE32-E72D297353CC}">
              <c16:uniqueId val="{00000000-5CB9-450F-B7E5-E8077E387476}"/>
            </c:ext>
          </c:extLst>
        </c:ser>
        <c:ser>
          <c:idx val="1"/>
          <c:order val="1"/>
          <c:tx>
            <c:strRef>
              <c:f>Sheet1!$C$1</c:f>
              <c:strCache>
                <c:ptCount val="1"/>
                <c:pt idx="0">
                  <c:v>Staff Ysgol  School Staff</c:v>
                </c:pt>
              </c:strCache>
            </c:strRef>
          </c:tx>
          <c:spPr>
            <a:solidFill>
              <a:schemeClr val="accent2"/>
            </a:solidFill>
            <a:ln>
              <a:noFill/>
            </a:ln>
            <a:effectLst/>
          </c:spPr>
          <c:invertIfNegative val="0"/>
          <c:cat>
            <c:strRef>
              <c:f>Sheet1!$A$2:$A$5</c:f>
              <c:strCache>
                <c:ptCount val="4"/>
                <c:pt idx="0">
                  <c:v>Hyder  Confidence</c:v>
                </c:pt>
                <c:pt idx="1">
                  <c:v>Gwybodaeth  Infromation</c:v>
                </c:pt>
                <c:pt idx="2">
                  <c:v>DPP  CPD</c:v>
                </c:pt>
                <c:pt idx="3">
                  <c:v>Rhagweithiol  Proactive</c:v>
                </c:pt>
              </c:strCache>
            </c:strRef>
          </c:cat>
          <c:val>
            <c:numRef>
              <c:f>Sheet1!$C$2:$C$5</c:f>
              <c:numCache>
                <c:formatCode>General</c:formatCode>
                <c:ptCount val="4"/>
                <c:pt idx="0">
                  <c:v>1.5</c:v>
                </c:pt>
                <c:pt idx="1">
                  <c:v>1.0</c:v>
                </c:pt>
                <c:pt idx="2">
                  <c:v>1.8</c:v>
                </c:pt>
                <c:pt idx="3">
                  <c:v>2.8</c:v>
                </c:pt>
              </c:numCache>
            </c:numRef>
          </c:val>
          <c:extLst xmlns:c16r2="http://schemas.microsoft.com/office/drawing/2015/06/chart">
            <c:ext xmlns:c16="http://schemas.microsoft.com/office/drawing/2014/chart" uri="{C3380CC4-5D6E-409C-BE32-E72D297353CC}">
              <c16:uniqueId val="{00000001-5CB9-450F-B7E5-E8077E387476}"/>
            </c:ext>
          </c:extLst>
        </c:ser>
        <c:ser>
          <c:idx val="2"/>
          <c:order val="2"/>
          <c:tx>
            <c:strRef>
              <c:f>Sheet1!$D$1</c:f>
              <c:strCache>
                <c:ptCount val="1"/>
                <c:pt idx="0">
                  <c:v>Rhieni/Cyhoedd  Parents / Public</c:v>
                </c:pt>
              </c:strCache>
            </c:strRef>
          </c:tx>
          <c:spPr>
            <a:solidFill>
              <a:schemeClr val="accent3"/>
            </a:solidFill>
            <a:ln>
              <a:noFill/>
            </a:ln>
            <a:effectLst/>
          </c:spPr>
          <c:invertIfNegative val="0"/>
          <c:cat>
            <c:strRef>
              <c:f>Sheet1!$A$2:$A$5</c:f>
              <c:strCache>
                <c:ptCount val="4"/>
                <c:pt idx="0">
                  <c:v>Hyder  Confidence</c:v>
                </c:pt>
                <c:pt idx="1">
                  <c:v>Gwybodaeth  Infromation</c:v>
                </c:pt>
                <c:pt idx="2">
                  <c:v>DPP  CPD</c:v>
                </c:pt>
                <c:pt idx="3">
                  <c:v>Rhagweithiol  Proactive</c:v>
                </c:pt>
              </c:strCache>
            </c:strRef>
          </c:cat>
          <c:val>
            <c:numRef>
              <c:f>Sheet1!$D$2:$D$5</c:f>
              <c:numCache>
                <c:formatCode>General</c:formatCode>
                <c:ptCount val="4"/>
                <c:pt idx="0">
                  <c:v>0.5</c:v>
                </c:pt>
                <c:pt idx="1">
                  <c:v>0.5</c:v>
                </c:pt>
                <c:pt idx="2">
                  <c:v>0.0</c:v>
                </c:pt>
                <c:pt idx="3">
                  <c:v>1.0</c:v>
                </c:pt>
              </c:numCache>
            </c:numRef>
          </c:val>
          <c:extLst xmlns:c16r2="http://schemas.microsoft.com/office/drawing/2015/06/chart">
            <c:ext xmlns:c16="http://schemas.microsoft.com/office/drawing/2014/chart" uri="{C3380CC4-5D6E-409C-BE32-E72D297353CC}">
              <c16:uniqueId val="{00000002-5CB9-450F-B7E5-E8077E387476}"/>
            </c:ext>
          </c:extLst>
        </c:ser>
        <c:dLbls>
          <c:showLegendKey val="0"/>
          <c:showVal val="0"/>
          <c:showCatName val="0"/>
          <c:showSerName val="0"/>
          <c:showPercent val="0"/>
          <c:showBubbleSize val="0"/>
        </c:dLbls>
        <c:gapWidth val="219"/>
        <c:overlap val="-27"/>
        <c:axId val="289857104"/>
        <c:axId val="289857632"/>
      </c:barChart>
      <c:catAx>
        <c:axId val="289857104"/>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89857632"/>
        <c:crosses val="autoZero"/>
        <c:auto val="1"/>
        <c:lblAlgn val="ctr"/>
        <c:lblOffset val="100"/>
        <c:noMultiLvlLbl val="0"/>
      </c:catAx>
      <c:valAx>
        <c:axId val="289857632"/>
        <c:scaling>
          <c:orientation val="minMax"/>
        </c:scaling>
        <c:delete val="1"/>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crossAx val="289857104"/>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rawings/drawing1.xml><?xml version="1.0" encoding="utf-8"?>
<c:userShapes xmlns:c="http://schemas.openxmlformats.org/drawingml/2006/chart">
  <cdr:relSizeAnchor xmlns:cdr="http://schemas.openxmlformats.org/drawingml/2006/chartDrawing">
    <cdr:from>
      <cdr:x>0.02069</cdr:x>
      <cdr:y>0.15483</cdr:y>
    </cdr:from>
    <cdr:to>
      <cdr:x>0.04559</cdr:x>
      <cdr:y>0.83456</cdr:y>
    </cdr:to>
    <cdr:sp macro="" textlink="">
      <cdr:nvSpPr>
        <cdr:cNvPr id="2" name="TextBox 1"/>
        <cdr:cNvSpPr txBox="1"/>
      </cdr:nvSpPr>
      <cdr:spPr>
        <a:xfrm xmlns:a="http://schemas.openxmlformats.org/drawingml/2006/main">
          <a:off x="179511" y="672480"/>
          <a:ext cx="216024" cy="2952328"/>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GB" sz="1100" dirty="0"/>
        </a:p>
      </cdr:txBody>
    </cdr:sp>
  </cdr:relSizeAnchor>
  <cdr:relSizeAnchor xmlns:cdr="http://schemas.openxmlformats.org/drawingml/2006/chartDrawing">
    <cdr:from>
      <cdr:x>0</cdr:x>
      <cdr:y>0.10509</cdr:y>
    </cdr:from>
    <cdr:to>
      <cdr:x>0.05389</cdr:x>
      <cdr:y>0.81798</cdr:y>
    </cdr:to>
    <cdr:sp macro="" textlink="">
      <cdr:nvSpPr>
        <cdr:cNvPr id="3" name="TextBox 2"/>
        <cdr:cNvSpPr txBox="1"/>
      </cdr:nvSpPr>
      <cdr:spPr>
        <a:xfrm xmlns:a="http://schemas.openxmlformats.org/drawingml/2006/main">
          <a:off x="0" y="456456"/>
          <a:ext cx="467543" cy="3096344"/>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100" dirty="0" smtClean="0"/>
            <a:t>30</a:t>
          </a:r>
        </a:p>
        <a:p xmlns:a="http://schemas.openxmlformats.org/drawingml/2006/main">
          <a:endParaRPr lang="en-GB" dirty="0"/>
        </a:p>
        <a:p xmlns:a="http://schemas.openxmlformats.org/drawingml/2006/main">
          <a:endParaRPr lang="en-GB" sz="1100" dirty="0" smtClean="0"/>
        </a:p>
        <a:p xmlns:a="http://schemas.openxmlformats.org/drawingml/2006/main">
          <a:r>
            <a:rPr lang="en-GB" dirty="0" smtClean="0"/>
            <a:t>25</a:t>
          </a:r>
        </a:p>
        <a:p xmlns:a="http://schemas.openxmlformats.org/drawingml/2006/main">
          <a:endParaRPr lang="en-GB" sz="1100" dirty="0"/>
        </a:p>
        <a:p xmlns:a="http://schemas.openxmlformats.org/drawingml/2006/main">
          <a:endParaRPr lang="en-GB" dirty="0" smtClean="0"/>
        </a:p>
        <a:p xmlns:a="http://schemas.openxmlformats.org/drawingml/2006/main">
          <a:r>
            <a:rPr lang="en-GB" sz="1100" dirty="0" smtClean="0"/>
            <a:t>20</a:t>
          </a:r>
        </a:p>
        <a:p xmlns:a="http://schemas.openxmlformats.org/drawingml/2006/main">
          <a:endParaRPr lang="en-GB" dirty="0"/>
        </a:p>
        <a:p xmlns:a="http://schemas.openxmlformats.org/drawingml/2006/main">
          <a:endParaRPr lang="en-GB" sz="1100" dirty="0" smtClean="0"/>
        </a:p>
        <a:p xmlns:a="http://schemas.openxmlformats.org/drawingml/2006/main">
          <a:r>
            <a:rPr lang="en-GB" dirty="0" smtClean="0"/>
            <a:t>15</a:t>
          </a:r>
        </a:p>
        <a:p xmlns:a="http://schemas.openxmlformats.org/drawingml/2006/main">
          <a:endParaRPr lang="en-GB" sz="1100" dirty="0"/>
        </a:p>
        <a:p xmlns:a="http://schemas.openxmlformats.org/drawingml/2006/main">
          <a:endParaRPr lang="en-GB" dirty="0" smtClean="0"/>
        </a:p>
        <a:p xmlns:a="http://schemas.openxmlformats.org/drawingml/2006/main">
          <a:r>
            <a:rPr lang="en-GB" sz="1100" dirty="0" smtClean="0"/>
            <a:t>10</a:t>
          </a:r>
        </a:p>
        <a:p xmlns:a="http://schemas.openxmlformats.org/drawingml/2006/main">
          <a:endParaRPr lang="en-GB" dirty="0"/>
        </a:p>
        <a:p xmlns:a="http://schemas.openxmlformats.org/drawingml/2006/main">
          <a:endParaRPr lang="en-GB" sz="1100" dirty="0" smtClean="0"/>
        </a:p>
        <a:p xmlns:a="http://schemas.openxmlformats.org/drawingml/2006/main">
          <a:r>
            <a:rPr lang="en-GB" dirty="0" smtClean="0"/>
            <a:t>5</a:t>
          </a:r>
        </a:p>
        <a:p xmlns:a="http://schemas.openxmlformats.org/drawingml/2006/main">
          <a:endParaRPr lang="en-GB" sz="1100" dirty="0"/>
        </a:p>
        <a:p xmlns:a="http://schemas.openxmlformats.org/drawingml/2006/main">
          <a:endParaRPr lang="en-GB" sz="1100" dirty="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004A8D02-4E65-4CCD-8312-4AB164C6C77D}" type="datetimeFigureOut">
              <a:rPr lang="en-US"/>
              <a:t>9/16/18</a:t>
            </a:fld>
            <a:endParaRPr/>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7C119DBA-4540-49B3-8FA9-6259387ECF9E}" type="slidenum">
              <a:rPr/>
              <a:t>‹#›</a:t>
            </a:fld>
            <a:endParaRPr/>
          </a:p>
        </p:txBody>
      </p:sp>
    </p:spTree>
    <p:extLst>
      <p:ext uri="{BB962C8B-B14F-4D97-AF65-F5344CB8AC3E}">
        <p14:creationId xmlns:p14="http://schemas.microsoft.com/office/powerpoint/2010/main" val="35876198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67A755D9-D361-47B8-9652-3B4EA9776CE5}" type="datetimeFigureOut">
              <a:rPr lang="en-US"/>
              <a:t>9/16/18</a:t>
            </a:fld>
            <a:endParaRPr/>
          </a:p>
        </p:txBody>
      </p:sp>
      <p:sp>
        <p:nvSpPr>
          <p:cNvPr id="4" name="Slide Image Placeholder 3"/>
          <p:cNvSpPr>
            <a:spLocks noGrp="1" noRot="1" noChangeAspect="1"/>
          </p:cNvSpPr>
          <p:nvPr>
            <p:ph type="sldImg" idx="2"/>
          </p:nvPr>
        </p:nvSpPr>
        <p:spPr>
          <a:xfrm>
            <a:off x="85725" y="731838"/>
            <a:ext cx="6497638" cy="3657600"/>
          </a:xfrm>
          <a:prstGeom prst="rect">
            <a:avLst/>
          </a:prstGeom>
          <a:noFill/>
          <a:ln w="12700">
            <a:solidFill>
              <a:prstClr val="black"/>
            </a:solidFill>
          </a:ln>
        </p:spPr>
        <p:txBody>
          <a:bodyPr vert="horz" lIns="89785" tIns="44892" rIns="89785" bIns="44892" rtlCol="0" anchor="ctr"/>
          <a:lstStyle/>
          <a:p>
            <a:endParaRPr/>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E3B36274-F2B9-4C45-BBB4-0EDF4CD651A7}" type="slidenum">
              <a:rPr/>
              <a:t>‹#›</a:t>
            </a:fld>
            <a:endParaRPr/>
          </a:p>
        </p:txBody>
      </p:sp>
    </p:spTree>
    <p:extLst>
      <p:ext uri="{BB962C8B-B14F-4D97-AF65-F5344CB8AC3E}">
        <p14:creationId xmlns:p14="http://schemas.microsoft.com/office/powerpoint/2010/main" val="2147688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5 </a:t>
            </a:r>
            <a:r>
              <a:rPr lang="en-US" dirty="0" err="1" smtClean="0"/>
              <a:t>mun</a:t>
            </a:r>
            <a:r>
              <a:rPr lang="en-US" dirty="0" smtClean="0"/>
              <a:t> </a:t>
            </a:r>
            <a:r>
              <a:rPr lang="en-US" dirty="0" err="1" smtClean="0"/>
              <a:t>eglurhad</a:t>
            </a:r>
            <a:r>
              <a:rPr lang="en-US" dirty="0" smtClean="0"/>
              <a:t> </a:t>
            </a:r>
            <a:r>
              <a:rPr lang="en-US" dirty="0" err="1" smtClean="0"/>
              <a:t>o’r</a:t>
            </a:r>
            <a:r>
              <a:rPr lang="en-US" dirty="0" smtClean="0"/>
              <a:t> </a:t>
            </a:r>
            <a:r>
              <a:rPr lang="en-US" dirty="0" err="1" smtClean="0"/>
              <a:t>sesiwn</a:t>
            </a:r>
            <a:r>
              <a:rPr lang="en-US" dirty="0" smtClean="0"/>
              <a:t> </a:t>
            </a:r>
            <a:r>
              <a:rPr lang="en-US" dirty="0" err="1" smtClean="0"/>
              <a:t>heddiw</a:t>
            </a:r>
            <a:r>
              <a:rPr lang="en-US" dirty="0" smtClean="0"/>
              <a:t> +  </a:t>
            </a:r>
            <a:r>
              <a:rPr lang="en-US" dirty="0" err="1" smtClean="0"/>
              <a:t>adeiladu</a:t>
            </a:r>
            <a:r>
              <a:rPr lang="en-US" dirty="0" smtClean="0"/>
              <a:t> </a:t>
            </a:r>
            <a:r>
              <a:rPr lang="en-US" dirty="0" err="1" smtClean="0"/>
              <a:t>ar</a:t>
            </a:r>
            <a:r>
              <a:rPr lang="en-US" dirty="0" smtClean="0"/>
              <a:t> y </a:t>
            </a:r>
            <a:r>
              <a:rPr lang="en-US" dirty="0" err="1" smtClean="0"/>
              <a:t>sesiwn</a:t>
            </a:r>
            <a:r>
              <a:rPr lang="en-US" dirty="0" smtClean="0"/>
              <a:t> </a:t>
            </a:r>
            <a:r>
              <a:rPr lang="en-US" dirty="0" err="1" smtClean="0"/>
              <a:t>flaenorol</a:t>
            </a:r>
            <a:r>
              <a:rPr lang="en-US" dirty="0" smtClean="0"/>
              <a:t>   </a:t>
            </a:r>
            <a:r>
              <a:rPr lang="en-US" dirty="0" err="1" smtClean="0"/>
              <a:t>perthyn</a:t>
            </a:r>
            <a:r>
              <a:rPr lang="en-US" dirty="0" smtClean="0"/>
              <a:t> ac </a:t>
            </a:r>
            <a:r>
              <a:rPr lang="en-US" dirty="0" err="1" smtClean="0"/>
              <a:t>ati</a:t>
            </a:r>
            <a:r>
              <a:rPr lang="en-US" dirty="0" smtClean="0"/>
              <a:t>.</a:t>
            </a:r>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t>1</a:t>
            </a:fld>
            <a:endParaRPr lang="en-US"/>
          </a:p>
        </p:txBody>
      </p:sp>
    </p:spTree>
    <p:extLst>
      <p:ext uri="{BB962C8B-B14F-4D97-AF65-F5344CB8AC3E}">
        <p14:creationId xmlns:p14="http://schemas.microsoft.com/office/powerpoint/2010/main" val="1245023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3 </a:t>
            </a:r>
            <a:r>
              <a:rPr lang="en-US" dirty="0" err="1" smtClean="0"/>
              <a:t>gair</a:t>
            </a:r>
            <a:r>
              <a:rPr lang="en-US" dirty="0" smtClean="0"/>
              <a:t>  - </a:t>
            </a:r>
            <a:r>
              <a:rPr lang="en-US" dirty="0" err="1" smtClean="0"/>
              <a:t>trafod</a:t>
            </a:r>
            <a:r>
              <a:rPr lang="en-US" dirty="0" smtClean="0"/>
              <a:t>  -  10 </a:t>
            </a:r>
            <a:r>
              <a:rPr lang="en-US" dirty="0" err="1" smtClean="0"/>
              <a:t>munud</a:t>
            </a:r>
            <a:r>
              <a:rPr lang="en-US" dirty="0" smtClean="0"/>
              <a:t>  </a:t>
            </a:r>
            <a:r>
              <a:rPr lang="en-US" dirty="0" err="1" smtClean="0"/>
              <a:t>adborth</a:t>
            </a:r>
            <a:r>
              <a:rPr lang="en-US" dirty="0" smtClean="0"/>
              <a:t> a </a:t>
            </a:r>
            <a:r>
              <a:rPr lang="en-US" dirty="0" err="1" smtClean="0"/>
              <a:t>thrafod</a:t>
            </a:r>
            <a:endParaRPr lang="en-US" dirty="0" smtClean="0"/>
          </a:p>
          <a:p>
            <a:endParaRPr lang="en-US" dirty="0" smtClean="0"/>
          </a:p>
          <a:p>
            <a:r>
              <a:rPr lang="en-US" dirty="0" smtClean="0"/>
              <a:t>3 words - discuss</a:t>
            </a:r>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uk-UA" smtClean="0"/>
              <a:t>2</a:t>
            </a:fld>
            <a:endParaRPr lang="uk-UA"/>
          </a:p>
        </p:txBody>
      </p:sp>
    </p:spTree>
    <p:extLst>
      <p:ext uri="{BB962C8B-B14F-4D97-AF65-F5344CB8AC3E}">
        <p14:creationId xmlns:p14="http://schemas.microsoft.com/office/powerpoint/2010/main" val="6607576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Cymharwch</a:t>
            </a:r>
            <a:r>
              <a:rPr lang="en-US" dirty="0" smtClean="0"/>
              <a:t> a </a:t>
            </a:r>
            <a:r>
              <a:rPr lang="en-US" dirty="0" err="1" smtClean="0"/>
              <a:t>chyferbynnwch</a:t>
            </a:r>
            <a:r>
              <a:rPr lang="en-US" dirty="0" smtClean="0"/>
              <a:t> </a:t>
            </a:r>
            <a:r>
              <a:rPr lang="en-US" dirty="0" err="1" smtClean="0"/>
              <a:t>addysg</a:t>
            </a:r>
            <a:r>
              <a:rPr lang="en-US" dirty="0" smtClean="0"/>
              <a:t> a </a:t>
            </a:r>
            <a:r>
              <a:rPr lang="en-US" dirty="0" err="1" smtClean="0"/>
              <a:t>diwylliant</a:t>
            </a:r>
            <a:r>
              <a:rPr lang="en-US" dirty="0" smtClean="0"/>
              <a:t> </a:t>
            </a:r>
            <a:r>
              <a:rPr lang="en-US" dirty="0" err="1" smtClean="0"/>
              <a:t>Cymru</a:t>
            </a:r>
            <a:r>
              <a:rPr lang="en-US" dirty="0" smtClean="0"/>
              <a:t> a </a:t>
            </a:r>
            <a:r>
              <a:rPr lang="en-US" dirty="0" err="1" smtClean="0"/>
              <a:t>Lloegr</a:t>
            </a:r>
            <a:r>
              <a:rPr lang="en-US" dirty="0" smtClean="0"/>
              <a:t>  10 </a:t>
            </a:r>
            <a:r>
              <a:rPr lang="en-US" dirty="0" err="1" smtClean="0"/>
              <a:t>mun</a:t>
            </a:r>
            <a:r>
              <a:rPr lang="en-US" dirty="0" smtClean="0"/>
              <a:t> +  10 </a:t>
            </a:r>
            <a:r>
              <a:rPr lang="en-US" dirty="0" err="1" smtClean="0"/>
              <a:t>adborth</a:t>
            </a:r>
            <a:endParaRPr lang="en-US" dirty="0" smtClean="0"/>
          </a:p>
          <a:p>
            <a:endParaRPr lang="en-US" dirty="0" smtClean="0"/>
          </a:p>
          <a:p>
            <a:r>
              <a:rPr lang="en-US" dirty="0" smtClean="0"/>
              <a:t>Compare &amp; contrast education &amp; culture in Wales &amp; England </a:t>
            </a:r>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uk-UA" smtClean="0"/>
              <a:t>3</a:t>
            </a:fld>
            <a:endParaRPr lang="uk-UA"/>
          </a:p>
        </p:txBody>
      </p:sp>
    </p:spTree>
    <p:extLst>
      <p:ext uri="{BB962C8B-B14F-4D97-AF65-F5344CB8AC3E}">
        <p14:creationId xmlns:p14="http://schemas.microsoft.com/office/powerpoint/2010/main" val="1181657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Beth </a:t>
            </a:r>
            <a:r>
              <a:rPr lang="en-US" dirty="0" err="1" smtClean="0"/>
              <a:t>welwch</a:t>
            </a:r>
            <a:r>
              <a:rPr lang="en-US" dirty="0" smtClean="0"/>
              <a:t> </a:t>
            </a:r>
            <a:r>
              <a:rPr lang="en-US" dirty="0" err="1" smtClean="0"/>
              <a:t>yn</a:t>
            </a:r>
            <a:r>
              <a:rPr lang="en-US" baseline="0" dirty="0" smtClean="0"/>
              <a:t> y </a:t>
            </a:r>
            <a:r>
              <a:rPr lang="en-US" baseline="0" dirty="0" err="1" smtClean="0"/>
              <a:t>llun</a:t>
            </a:r>
            <a:r>
              <a:rPr lang="en-US" baseline="0" dirty="0" smtClean="0"/>
              <a:t>?</a:t>
            </a:r>
          </a:p>
          <a:p>
            <a:r>
              <a:rPr lang="en-US" baseline="0" dirty="0" err="1" smtClean="0"/>
              <a:t>Ble</a:t>
            </a:r>
            <a:r>
              <a:rPr lang="en-US" baseline="0" dirty="0" smtClean="0"/>
              <a:t> </a:t>
            </a:r>
            <a:r>
              <a:rPr lang="en-US" baseline="0" dirty="0" err="1" smtClean="0"/>
              <a:t>mae</a:t>
            </a:r>
            <a:r>
              <a:rPr lang="en-US" baseline="0" dirty="0" smtClean="0"/>
              <a:t> </a:t>
            </a:r>
            <a:r>
              <a:rPr lang="en-US" baseline="0" dirty="0" err="1" smtClean="0"/>
              <a:t>hyn</a:t>
            </a:r>
            <a:r>
              <a:rPr lang="en-US" baseline="0" dirty="0" smtClean="0"/>
              <a:t> </a:t>
            </a:r>
            <a:r>
              <a:rPr lang="en-US" baseline="0" dirty="0" err="1" smtClean="0"/>
              <a:t>yn</a:t>
            </a:r>
            <a:r>
              <a:rPr lang="en-US" baseline="0" dirty="0" smtClean="0"/>
              <a:t> </a:t>
            </a:r>
            <a:r>
              <a:rPr lang="en-US" baseline="0" dirty="0" err="1" smtClean="0"/>
              <a:t>digwydd</a:t>
            </a:r>
            <a:r>
              <a:rPr lang="en-US" baseline="0" dirty="0" smtClean="0"/>
              <a:t>?</a:t>
            </a:r>
          </a:p>
          <a:p>
            <a:endParaRPr lang="en-US" baseline="0" dirty="0" smtClean="0"/>
          </a:p>
          <a:p>
            <a:r>
              <a:rPr lang="en-US" baseline="0" dirty="0" smtClean="0"/>
              <a:t>What do you see?</a:t>
            </a:r>
          </a:p>
          <a:p>
            <a:r>
              <a:rPr lang="en-US" baseline="0" dirty="0" smtClean="0"/>
              <a:t>Where is this happening?</a:t>
            </a:r>
          </a:p>
          <a:p>
            <a:endParaRPr lang="en-US" baseline="0" dirty="0" smtClean="0"/>
          </a:p>
          <a:p>
            <a:r>
              <a:rPr lang="en-US" baseline="0" dirty="0" err="1" smtClean="0"/>
              <a:t>Gallai</a:t>
            </a:r>
            <a:r>
              <a:rPr lang="en-US" baseline="0" dirty="0" smtClean="0"/>
              <a:t> </a:t>
            </a:r>
            <a:r>
              <a:rPr lang="en-US" baseline="0" dirty="0" err="1" smtClean="0"/>
              <a:t>fod</a:t>
            </a:r>
            <a:r>
              <a:rPr lang="en-US" baseline="0" dirty="0" smtClean="0"/>
              <a:t> </a:t>
            </a:r>
            <a:r>
              <a:rPr lang="en-US" baseline="0" dirty="0" err="1" smtClean="0"/>
              <a:t>yn</a:t>
            </a:r>
            <a:r>
              <a:rPr lang="en-US" baseline="0" dirty="0" smtClean="0"/>
              <a:t> </a:t>
            </a:r>
            <a:r>
              <a:rPr lang="en-US" baseline="0" dirty="0" err="1" smtClean="0"/>
              <a:t>rhywle</a:t>
            </a:r>
            <a:r>
              <a:rPr lang="mr-IN" baseline="0" dirty="0" smtClean="0"/>
              <a:t>…</a:t>
            </a:r>
            <a:r>
              <a:rPr lang="cy-GB" baseline="0" dirty="0" smtClean="0"/>
              <a:t>Nid yw yn amlwg ble.  Ysgol yng Nghas Newydd  G8</a:t>
            </a:r>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uk-UA" smtClean="0"/>
              <a:t>4</a:t>
            </a:fld>
            <a:endParaRPr lang="uk-UA"/>
          </a:p>
        </p:txBody>
      </p:sp>
    </p:spTree>
    <p:extLst>
      <p:ext uri="{BB962C8B-B14F-4D97-AF65-F5344CB8AC3E}">
        <p14:creationId xmlns:p14="http://schemas.microsoft.com/office/powerpoint/2010/main" val="2060301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Darllen</a:t>
            </a:r>
            <a:r>
              <a:rPr lang="en-GB" dirty="0" smtClean="0"/>
              <a:t> </a:t>
            </a:r>
            <a:r>
              <a:rPr lang="en-GB" dirty="0" err="1" smtClean="0"/>
              <a:t>o’r</a:t>
            </a:r>
            <a:r>
              <a:rPr lang="en-GB" dirty="0" smtClean="0"/>
              <a:t> </a:t>
            </a:r>
            <a:r>
              <a:rPr lang="en-GB" dirty="0" err="1" smtClean="0"/>
              <a:t>llyfrau</a:t>
            </a:r>
            <a:r>
              <a:rPr lang="en-GB" dirty="0" smtClean="0"/>
              <a:t> I </a:t>
            </a:r>
            <a:r>
              <a:rPr lang="en-GB" dirty="0" err="1" smtClean="0"/>
              <a:t>gymharu</a:t>
            </a:r>
            <a:r>
              <a:rPr lang="en-GB" dirty="0" smtClean="0"/>
              <a:t> </a:t>
            </a:r>
            <a:r>
              <a:rPr lang="mr-IN" dirty="0" smtClean="0"/>
              <a:t>–</a:t>
            </a:r>
            <a:r>
              <a:rPr lang="en-GB" dirty="0" smtClean="0"/>
              <a:t> </a:t>
            </a:r>
            <a:r>
              <a:rPr lang="en-GB" dirty="0" err="1" smtClean="0"/>
              <a:t>eithafon</a:t>
            </a:r>
            <a:r>
              <a:rPr lang="en-GB" dirty="0" smtClean="0"/>
              <a:t>  10 </a:t>
            </a:r>
            <a:r>
              <a:rPr lang="en-GB" dirty="0" err="1" smtClean="0"/>
              <a:t>munud</a:t>
            </a:r>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t>5</a:t>
            </a:fld>
            <a:endParaRPr lang="en-GB"/>
          </a:p>
        </p:txBody>
      </p:sp>
    </p:spTree>
    <p:extLst>
      <p:ext uri="{BB962C8B-B14F-4D97-AF65-F5344CB8AC3E}">
        <p14:creationId xmlns:p14="http://schemas.microsoft.com/office/powerpoint/2010/main" val="39758146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Paratoi</a:t>
            </a:r>
            <a:r>
              <a:rPr lang="en-GB" baseline="0" dirty="0" smtClean="0"/>
              <a:t> am </a:t>
            </a:r>
            <a:r>
              <a:rPr lang="en-GB" baseline="0" dirty="0" err="1" smtClean="0"/>
              <a:t>ddyfodol</a:t>
            </a:r>
            <a:r>
              <a:rPr lang="en-GB" baseline="0" dirty="0" smtClean="0"/>
              <a:t> </a:t>
            </a:r>
            <a:r>
              <a:rPr lang="en-GB" baseline="0" dirty="0" err="1" smtClean="0"/>
              <a:t>na</a:t>
            </a:r>
            <a:r>
              <a:rPr lang="en-GB" baseline="0" dirty="0" smtClean="0"/>
              <a:t> </a:t>
            </a:r>
            <a:r>
              <a:rPr lang="en-GB" baseline="0" dirty="0" err="1" smtClean="0"/>
              <a:t>ellid</a:t>
            </a:r>
            <a:r>
              <a:rPr lang="en-GB" baseline="0" dirty="0" smtClean="0"/>
              <a:t> </a:t>
            </a:r>
            <a:r>
              <a:rPr lang="en-GB" baseline="0" dirty="0" err="1" smtClean="0"/>
              <a:t>ei</a:t>
            </a:r>
            <a:r>
              <a:rPr lang="en-GB" baseline="0" dirty="0" smtClean="0"/>
              <a:t> </a:t>
            </a:r>
            <a:r>
              <a:rPr lang="en-GB" baseline="0" dirty="0" err="1" smtClean="0"/>
              <a:t>ddarogan</a:t>
            </a:r>
            <a:r>
              <a:rPr lang="en-GB" baseline="0" dirty="0" smtClean="0"/>
              <a:t> </a:t>
            </a:r>
          </a:p>
          <a:p>
            <a:r>
              <a:rPr lang="en-GB" baseline="0" dirty="0" err="1" smtClean="0"/>
              <a:t>Nhw</a:t>
            </a:r>
            <a:r>
              <a:rPr lang="en-GB" baseline="0" dirty="0" smtClean="0"/>
              <a:t> </a:t>
            </a:r>
            <a:r>
              <a:rPr lang="en-GB" baseline="0" dirty="0" err="1" smtClean="0"/>
              <a:t>fydd</a:t>
            </a:r>
            <a:r>
              <a:rPr lang="en-GB" baseline="0" dirty="0" smtClean="0"/>
              <a:t> y </a:t>
            </a:r>
            <a:r>
              <a:rPr lang="en-GB" baseline="0" dirty="0" err="1" smtClean="0"/>
              <a:t>llysgenhadon</a:t>
            </a:r>
            <a:r>
              <a:rPr lang="en-GB" baseline="0" dirty="0" smtClean="0"/>
              <a:t> </a:t>
            </a:r>
            <a:r>
              <a:rPr lang="en-GB" baseline="0" dirty="0" err="1" smtClean="0"/>
              <a:t>ar</a:t>
            </a:r>
            <a:r>
              <a:rPr lang="en-GB" baseline="0" dirty="0" smtClean="0"/>
              <a:t> </a:t>
            </a:r>
            <a:r>
              <a:rPr lang="en-GB" baseline="0" dirty="0" err="1" smtClean="0"/>
              <a:t>gyfer</a:t>
            </a:r>
            <a:r>
              <a:rPr lang="en-GB" baseline="0" dirty="0" smtClean="0"/>
              <a:t> y </a:t>
            </a:r>
            <a:r>
              <a:rPr lang="en-GB" baseline="0" dirty="0" err="1" smtClean="0"/>
              <a:t>newid</a:t>
            </a:r>
            <a:endParaRPr lang="en-GB" baseline="0" dirty="0" smtClean="0"/>
          </a:p>
          <a:p>
            <a:endParaRPr lang="en-GB" baseline="0" dirty="0" smtClean="0"/>
          </a:p>
          <a:p>
            <a:r>
              <a:rPr lang="en-GB" baseline="0" dirty="0" smtClean="0"/>
              <a:t>Prepare children for a future we can’t </a:t>
            </a:r>
            <a:r>
              <a:rPr lang="en-GB" baseline="0" dirty="0" err="1" smtClean="0"/>
              <a:t>forsee</a:t>
            </a:r>
            <a:r>
              <a:rPr lang="en-GB" baseline="0" dirty="0" smtClean="0"/>
              <a:t> or predict. </a:t>
            </a:r>
          </a:p>
          <a:p>
            <a:r>
              <a:rPr lang="en-GB" baseline="0" dirty="0" smtClean="0"/>
              <a:t>You are the ambassadors/ agents of change.</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t>6</a:t>
            </a:fld>
            <a:endParaRPr lang="en-GB"/>
          </a:p>
        </p:txBody>
      </p:sp>
    </p:spTree>
    <p:extLst>
      <p:ext uri="{BB962C8B-B14F-4D97-AF65-F5344CB8AC3E}">
        <p14:creationId xmlns:p14="http://schemas.microsoft.com/office/powerpoint/2010/main" val="31282866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Cofnodi’r</a:t>
            </a:r>
            <a:r>
              <a:rPr lang="en-US" dirty="0" smtClean="0"/>
              <a:t> </a:t>
            </a:r>
            <a:r>
              <a:rPr lang="en-US" dirty="0" err="1" smtClean="0"/>
              <a:t>ymatebion</a:t>
            </a:r>
            <a:r>
              <a:rPr lang="en-US" dirty="0" smtClean="0"/>
              <a:t> </a:t>
            </a:r>
            <a:r>
              <a:rPr lang="en-US" dirty="0" err="1" smtClean="0"/>
              <a:t>ar</a:t>
            </a:r>
            <a:r>
              <a:rPr lang="en-US" dirty="0" smtClean="0"/>
              <a:t> </a:t>
            </a:r>
            <a:r>
              <a:rPr lang="en-US" dirty="0" err="1" smtClean="0"/>
              <a:t>fwrdd</a:t>
            </a:r>
            <a:r>
              <a:rPr lang="en-US" dirty="0" smtClean="0"/>
              <a:t> </a:t>
            </a:r>
            <a:r>
              <a:rPr lang="en-US" dirty="0" err="1" smtClean="0"/>
              <a:t>gwyn</a:t>
            </a:r>
            <a:r>
              <a:rPr lang="en-US" dirty="0" smtClean="0"/>
              <a:t> a </a:t>
            </a:r>
            <a:r>
              <a:rPr lang="en-US" dirty="0" err="1" smtClean="0"/>
              <a:t>chadarnhau</a:t>
            </a:r>
            <a:r>
              <a:rPr lang="en-US" dirty="0" smtClean="0"/>
              <a:t> </a:t>
            </a:r>
            <a:r>
              <a:rPr lang="en-US" dirty="0" err="1" smtClean="0"/>
              <a:t>eu</a:t>
            </a:r>
            <a:r>
              <a:rPr lang="en-US" dirty="0" smtClean="0"/>
              <a:t> </a:t>
            </a:r>
            <a:r>
              <a:rPr lang="en-US" dirty="0" err="1" smtClean="0"/>
              <a:t>pwyntiau</a:t>
            </a:r>
            <a:r>
              <a:rPr lang="en-US" dirty="0" smtClean="0"/>
              <a:t>.  15 mins</a:t>
            </a:r>
          </a:p>
          <a:p>
            <a:endParaRPr lang="en-US" dirty="0" smtClean="0"/>
          </a:p>
          <a:p>
            <a:r>
              <a:rPr lang="en-US" dirty="0" smtClean="0"/>
              <a:t>Rite</a:t>
            </a:r>
            <a:r>
              <a:rPr lang="en-US" baseline="0" dirty="0" smtClean="0"/>
              <a:t> responses on the whiteboard &amp; confirm</a:t>
            </a:r>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uk-UA" smtClean="0"/>
              <a:t>7</a:t>
            </a:fld>
            <a:endParaRPr lang="uk-UA"/>
          </a:p>
        </p:txBody>
      </p:sp>
    </p:spTree>
    <p:extLst>
      <p:ext uri="{BB962C8B-B14F-4D97-AF65-F5344CB8AC3E}">
        <p14:creationId xmlns:p14="http://schemas.microsoft.com/office/powerpoint/2010/main" val="2991480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Nol</a:t>
            </a:r>
            <a:r>
              <a:rPr lang="en-GB" dirty="0" smtClean="0"/>
              <a:t> </a:t>
            </a:r>
            <a:r>
              <a:rPr lang="en-GB" dirty="0" err="1" smtClean="0"/>
              <a:t>yn</a:t>
            </a:r>
            <a:r>
              <a:rPr lang="en-GB" dirty="0" smtClean="0"/>
              <a:t> 2017 </a:t>
            </a:r>
            <a:r>
              <a:rPr lang="en-GB" dirty="0" err="1" smtClean="0"/>
              <a:t>canlyniadau</a:t>
            </a:r>
            <a:r>
              <a:rPr lang="en-GB" dirty="0" smtClean="0"/>
              <a:t> </a:t>
            </a:r>
            <a:r>
              <a:rPr lang="en-GB" dirty="0" err="1" smtClean="0"/>
              <a:t>ymchwil</a:t>
            </a:r>
            <a:r>
              <a:rPr lang="en-GB" dirty="0" smtClean="0"/>
              <a:t> </a:t>
            </a:r>
            <a:r>
              <a:rPr lang="en-GB" dirty="0" err="1" smtClean="0"/>
              <a:t>graddfa</a:t>
            </a:r>
            <a:r>
              <a:rPr lang="en-GB" dirty="0" smtClean="0"/>
              <a:t> </a:t>
            </a:r>
            <a:r>
              <a:rPr lang="en-GB" dirty="0" err="1" smtClean="0"/>
              <a:t>fechan</a:t>
            </a:r>
            <a:r>
              <a:rPr lang="en-GB" dirty="0" smtClean="0"/>
              <a:t>.</a:t>
            </a:r>
          </a:p>
          <a:p>
            <a:endParaRPr lang="en-GB" dirty="0" smtClean="0"/>
          </a:p>
          <a:p>
            <a:endParaRPr lang="en-GB" dirty="0" smtClean="0"/>
          </a:p>
          <a:p>
            <a:r>
              <a:rPr lang="en-GB" dirty="0" smtClean="0"/>
              <a:t>Websites   / newsletters</a:t>
            </a:r>
          </a:p>
          <a:p>
            <a:endParaRPr lang="en-GB" dirty="0" smtClean="0"/>
          </a:p>
          <a:p>
            <a:r>
              <a:rPr lang="en-GB" dirty="0" err="1" smtClean="0"/>
              <a:t>Myfyrwyr</a:t>
            </a:r>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t>8</a:t>
            </a:fld>
            <a:endParaRPr lang="en-GB"/>
          </a:p>
        </p:txBody>
      </p:sp>
    </p:spTree>
    <p:extLst>
      <p:ext uri="{BB962C8B-B14F-4D97-AF65-F5344CB8AC3E}">
        <p14:creationId xmlns:p14="http://schemas.microsoft.com/office/powerpoint/2010/main" val="276202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Y</a:t>
            </a:r>
            <a:r>
              <a:rPr lang="en-US" baseline="0" dirty="0" smtClean="0"/>
              <a:t> </a:t>
            </a:r>
            <a:r>
              <a:rPr lang="en-US" baseline="0" dirty="0" err="1" smtClean="0"/>
              <a:t>siwrne</a:t>
            </a:r>
            <a:r>
              <a:rPr lang="en-US" baseline="0" dirty="0" smtClean="0"/>
              <a:t> </a:t>
            </a:r>
            <a:r>
              <a:rPr lang="en-US" baseline="0" dirty="0" err="1" smtClean="0"/>
              <a:t>hyd</a:t>
            </a:r>
            <a:r>
              <a:rPr lang="en-US" baseline="0" dirty="0" smtClean="0"/>
              <a:t> </a:t>
            </a:r>
            <a:r>
              <a:rPr lang="en-US" baseline="0" dirty="0" err="1" smtClean="0"/>
              <a:t>yma</a:t>
            </a:r>
            <a:r>
              <a:rPr lang="en-US" baseline="0" dirty="0" smtClean="0"/>
              <a:t>  </a:t>
            </a:r>
            <a:r>
              <a:rPr lang="en-US" baseline="0" dirty="0" err="1" smtClean="0"/>
              <a:t>parhau</a:t>
            </a:r>
            <a:r>
              <a:rPr lang="en-US" baseline="0" dirty="0" smtClean="0"/>
              <a:t> I </a:t>
            </a:r>
            <a:r>
              <a:rPr lang="en-US" baseline="0" dirty="0" err="1" smtClean="0"/>
              <a:t>esblygu</a:t>
            </a:r>
            <a:endParaRPr lang="en-US" baseline="0" dirty="0" smtClean="0"/>
          </a:p>
          <a:p>
            <a:endParaRPr lang="en-US" baseline="0" dirty="0" smtClean="0"/>
          </a:p>
          <a:p>
            <a:r>
              <a:rPr lang="en-US" baseline="0" dirty="0" smtClean="0"/>
              <a:t>The journey so far</a:t>
            </a:r>
            <a:endParaRPr lang="en-US" dirty="0"/>
          </a:p>
        </p:txBody>
      </p:sp>
      <p:sp>
        <p:nvSpPr>
          <p:cNvPr id="4" name="Slide Number Placeholder 3"/>
          <p:cNvSpPr>
            <a:spLocks noGrp="1"/>
          </p:cNvSpPr>
          <p:nvPr>
            <p:ph type="sldNum" sz="quarter" idx="10"/>
          </p:nvPr>
        </p:nvSpPr>
        <p:spPr/>
        <p:txBody>
          <a:bodyPr/>
          <a:lstStyle/>
          <a:p>
            <a:fld id="{E34098C6-BC0E-4BC5-AF80-870E9FD8E248}" type="slidenum">
              <a:rPr lang="en-US" smtClean="0"/>
              <a:t>9</a:t>
            </a:fld>
            <a:endParaRPr lang="en-US"/>
          </a:p>
        </p:txBody>
      </p:sp>
    </p:spTree>
    <p:extLst>
      <p:ext uri="{BB962C8B-B14F-4D97-AF65-F5344CB8AC3E}">
        <p14:creationId xmlns:p14="http://schemas.microsoft.com/office/powerpoint/2010/main" val="20170835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34098C6-BC0E-4BC5-AF80-870E9FD8E248}" type="slidenum">
              <a:rPr lang="en-US" smtClean="0"/>
              <a:t>10</a:t>
            </a:fld>
            <a:endParaRPr lang="en-US"/>
          </a:p>
        </p:txBody>
      </p:sp>
    </p:spTree>
    <p:extLst>
      <p:ext uri="{BB962C8B-B14F-4D97-AF65-F5344CB8AC3E}">
        <p14:creationId xmlns:p14="http://schemas.microsoft.com/office/powerpoint/2010/main" val="3883525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Eraill</a:t>
            </a:r>
            <a:r>
              <a:rPr lang="en-US" dirty="0" smtClean="0"/>
              <a:t>                                                                                                             Others</a:t>
            </a:r>
          </a:p>
          <a:p>
            <a:r>
              <a:rPr lang="en-US" dirty="0" smtClean="0"/>
              <a:t>                                                                                                                     A new curriculum for Wales link</a:t>
            </a:r>
          </a:p>
          <a:p>
            <a:endParaRPr lang="en-US" dirty="0" smtClean="0"/>
          </a:p>
          <a:p>
            <a:r>
              <a:rPr lang="en-US" dirty="0" err="1" smtClean="0"/>
              <a:t>Dangos</a:t>
            </a:r>
            <a:r>
              <a:rPr lang="en-US" baseline="0" dirty="0" smtClean="0"/>
              <a:t> y clip </a:t>
            </a:r>
            <a:r>
              <a:rPr lang="en-US" baseline="0" dirty="0" err="1" smtClean="0"/>
              <a:t>fidio</a:t>
            </a:r>
            <a:r>
              <a:rPr lang="en-US" baseline="0" dirty="0" smtClean="0"/>
              <a:t> </a:t>
            </a:r>
            <a:r>
              <a:rPr lang="en-US" baseline="0" dirty="0" err="1" smtClean="0"/>
              <a:t>iddynt</a:t>
            </a:r>
            <a:r>
              <a:rPr lang="en-US" baseline="0" dirty="0" smtClean="0"/>
              <a:t>. </a:t>
            </a:r>
            <a:r>
              <a:rPr lang="en-US" baseline="0" dirty="0" err="1" smtClean="0"/>
              <a:t>a’i</a:t>
            </a:r>
            <a:r>
              <a:rPr lang="en-US" baseline="0" dirty="0" smtClean="0"/>
              <a:t> </a:t>
            </a:r>
            <a:r>
              <a:rPr lang="en-US" baseline="0" dirty="0" err="1" smtClean="0"/>
              <a:t>drafod</a:t>
            </a:r>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t>11</a:t>
            </a:fld>
            <a:endParaRPr lang="en-US"/>
          </a:p>
        </p:txBody>
      </p:sp>
    </p:spTree>
    <p:extLst>
      <p:ext uri="{BB962C8B-B14F-4D97-AF65-F5344CB8AC3E}">
        <p14:creationId xmlns:p14="http://schemas.microsoft.com/office/powerpoint/2010/main" val="2786567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Pam </a:t>
            </a:r>
            <a:r>
              <a:rPr lang="en-GB" dirty="0" err="1" smtClean="0"/>
              <a:t>newid</a:t>
            </a:r>
            <a:r>
              <a:rPr lang="en-GB" dirty="0" smtClean="0"/>
              <a:t>  </a:t>
            </a:r>
            <a:r>
              <a:rPr lang="en-GB" dirty="0" err="1" smtClean="0"/>
              <a:t>Adolygu</a:t>
            </a:r>
            <a:r>
              <a:rPr lang="en-GB" dirty="0" smtClean="0"/>
              <a:t> a </a:t>
            </a:r>
            <a:r>
              <a:rPr lang="en-GB" dirty="0" err="1" smtClean="0"/>
              <a:t>gwerthuso</a:t>
            </a:r>
            <a:r>
              <a:rPr lang="en-GB" dirty="0" smtClean="0"/>
              <a:t> </a:t>
            </a:r>
            <a:r>
              <a:rPr lang="mr-IN" dirty="0" smtClean="0"/>
              <a:t>–</a:t>
            </a:r>
            <a:r>
              <a:rPr lang="en-GB" dirty="0" smtClean="0"/>
              <a:t> </a:t>
            </a:r>
            <a:r>
              <a:rPr lang="en-GB" dirty="0" err="1" smtClean="0"/>
              <a:t>ymhelaethu</a:t>
            </a:r>
            <a:r>
              <a:rPr lang="en-GB" dirty="0" smtClean="0"/>
              <a:t> </a:t>
            </a:r>
            <a:r>
              <a:rPr lang="en-GB" dirty="0" err="1" smtClean="0"/>
              <a:t>ar</a:t>
            </a:r>
            <a:r>
              <a:rPr lang="en-GB" dirty="0" smtClean="0"/>
              <a:t> y </a:t>
            </a:r>
            <a:r>
              <a:rPr lang="en-GB" dirty="0" err="1" smtClean="0"/>
              <a:t>sesiwn</a:t>
            </a:r>
            <a:r>
              <a:rPr lang="en-GB" dirty="0" smtClean="0"/>
              <a:t> </a:t>
            </a:r>
            <a:r>
              <a:rPr lang="en-GB" dirty="0" err="1" smtClean="0"/>
              <a:t>lles</a:t>
            </a:r>
            <a:endParaRPr lang="en-GB" dirty="0" smtClean="0"/>
          </a:p>
          <a:p>
            <a:endParaRPr lang="en-GB" dirty="0" smtClean="0"/>
          </a:p>
          <a:p>
            <a:r>
              <a:rPr lang="en-GB" dirty="0" smtClean="0"/>
              <a:t>Evaluating &amp; assessing </a:t>
            </a:r>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t>12</a:t>
            </a:fld>
            <a:endParaRPr lang="en-GB"/>
          </a:p>
        </p:txBody>
      </p:sp>
    </p:spTree>
    <p:extLst>
      <p:ext uri="{BB962C8B-B14F-4D97-AF65-F5344CB8AC3E}">
        <p14:creationId xmlns:p14="http://schemas.microsoft.com/office/powerpoint/2010/main" val="9145221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Symud</a:t>
            </a:r>
            <a:r>
              <a:rPr lang="en-US" dirty="0" smtClean="0"/>
              <a:t> </a:t>
            </a:r>
            <a:r>
              <a:rPr lang="en-US" dirty="0" err="1" smtClean="0"/>
              <a:t>ymlaen</a:t>
            </a:r>
            <a:r>
              <a:rPr lang="en-US" dirty="0" smtClean="0"/>
              <a:t> a </a:t>
            </a:r>
            <a:r>
              <a:rPr lang="en-US" dirty="0" err="1" smtClean="0"/>
              <a:t>gwella</a:t>
            </a:r>
            <a:r>
              <a:rPr lang="en-US" dirty="0" smtClean="0"/>
              <a:t>  - </a:t>
            </a:r>
            <a:r>
              <a:rPr lang="en-US" dirty="0" err="1" smtClean="0"/>
              <a:t>rhaid</a:t>
            </a:r>
            <a:r>
              <a:rPr lang="en-US" dirty="0" smtClean="0"/>
              <a:t> </a:t>
            </a:r>
            <a:r>
              <a:rPr lang="en-US" dirty="0" err="1" smtClean="0"/>
              <a:t>cofio’r</a:t>
            </a:r>
            <a:r>
              <a:rPr lang="en-US" dirty="0" smtClean="0"/>
              <a:t> </a:t>
            </a:r>
            <a:r>
              <a:rPr lang="en-US" dirty="0" err="1" smtClean="0"/>
              <a:t>gwerthoedd</a:t>
            </a:r>
            <a:r>
              <a:rPr lang="en-US" dirty="0" smtClean="0"/>
              <a:t> </a:t>
            </a:r>
            <a:r>
              <a:rPr lang="en-US" dirty="0" err="1" smtClean="0"/>
              <a:t>creiddiol</a:t>
            </a:r>
            <a:r>
              <a:rPr lang="en-US" dirty="0" smtClean="0"/>
              <a:t>.</a:t>
            </a:r>
          </a:p>
          <a:p>
            <a:endParaRPr lang="en-US" dirty="0" smtClean="0"/>
          </a:p>
          <a:p>
            <a:r>
              <a:rPr lang="en-US" dirty="0" err="1" smtClean="0"/>
              <a:t>Ddim</a:t>
            </a:r>
            <a:r>
              <a:rPr lang="en-US" dirty="0" smtClean="0"/>
              <a:t> </a:t>
            </a:r>
            <a:r>
              <a:rPr lang="en-US" dirty="0" err="1" smtClean="0"/>
              <a:t>yn</a:t>
            </a:r>
            <a:r>
              <a:rPr lang="en-US" dirty="0" smtClean="0"/>
              <a:t> </a:t>
            </a:r>
            <a:r>
              <a:rPr lang="en-US" dirty="0" err="1" smtClean="0"/>
              <a:t>newydd</a:t>
            </a:r>
            <a:r>
              <a:rPr lang="en-US" dirty="0" smtClean="0"/>
              <a:t> I </a:t>
            </a:r>
            <a:r>
              <a:rPr lang="en-US" dirty="0" err="1" smtClean="0"/>
              <a:t>gyd</a:t>
            </a:r>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uk-UA" smtClean="0"/>
              <a:t>13</a:t>
            </a:fld>
            <a:endParaRPr lang="uk-UA"/>
          </a:p>
        </p:txBody>
      </p:sp>
    </p:spTree>
    <p:extLst>
      <p:ext uri="{BB962C8B-B14F-4D97-AF65-F5344CB8AC3E}">
        <p14:creationId xmlns:p14="http://schemas.microsoft.com/office/powerpoint/2010/main" val="1549489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The last Welsh Government’s timescale for implementing the new curriculum was ambitious. While schools would have some flexibility, the new curriculum could be available by September 2018 with all schools using it from September 2021</a:t>
            </a:r>
          </a:p>
          <a:p>
            <a:endParaRPr lang="en-GB" dirty="0" smtClean="0">
              <a:effectLst/>
            </a:endParaRPr>
          </a:p>
          <a:p>
            <a:r>
              <a:rPr lang="en-GB" b="1" dirty="0" smtClean="0">
                <a:effectLst/>
              </a:rPr>
              <a:t>Key features of the new curriculum</a:t>
            </a:r>
            <a:endParaRPr lang="en-GB" dirty="0" smtClean="0">
              <a:effectLst/>
            </a:endParaRPr>
          </a:p>
          <a:p>
            <a:r>
              <a:rPr lang="en-GB" dirty="0" smtClean="0">
                <a:effectLst/>
              </a:rPr>
              <a:t> Four key purposes</a:t>
            </a:r>
          </a:p>
          <a:p>
            <a:r>
              <a:rPr lang="en-GB" dirty="0" smtClean="0">
                <a:effectLst/>
              </a:rPr>
              <a:t> Six areas of learning</a:t>
            </a:r>
          </a:p>
          <a:p>
            <a:r>
              <a:rPr lang="en-GB" dirty="0" smtClean="0">
                <a:effectLst/>
              </a:rPr>
              <a:t> Literacy, numeracy and digital competence expected of all teachers</a:t>
            </a:r>
          </a:p>
          <a:p>
            <a:r>
              <a:rPr lang="en-GB" dirty="0" smtClean="0">
                <a:effectLst/>
              </a:rPr>
              <a:t> No more key stages, but five, three-year progression steps</a:t>
            </a:r>
          </a:p>
          <a:p>
            <a:endParaRPr lang="en-GB" dirty="0" smtClean="0">
              <a:effectLst/>
            </a:endParaRPr>
          </a:p>
          <a:p>
            <a:r>
              <a:rPr lang="en-GB" dirty="0" err="1" smtClean="0">
                <a:effectLst/>
              </a:rPr>
              <a:t>Dysgu</a:t>
            </a:r>
            <a:r>
              <a:rPr lang="en-GB" dirty="0" smtClean="0">
                <a:effectLst/>
              </a:rPr>
              <a:t> </a:t>
            </a:r>
            <a:r>
              <a:rPr lang="en-GB" dirty="0" err="1" smtClean="0">
                <a:effectLst/>
              </a:rPr>
              <a:t>proffesiynol</a:t>
            </a:r>
            <a:r>
              <a:rPr lang="en-GB" dirty="0" smtClean="0">
                <a:effectLst/>
              </a:rPr>
              <a:t> </a:t>
            </a:r>
            <a:r>
              <a:rPr lang="en-GB" dirty="0" err="1" smtClean="0">
                <a:effectLst/>
              </a:rPr>
              <a:t>yn</a:t>
            </a:r>
            <a:r>
              <a:rPr lang="en-GB" dirty="0" smtClean="0">
                <a:effectLst/>
              </a:rPr>
              <a:t> </a:t>
            </a:r>
            <a:r>
              <a:rPr lang="en-GB" dirty="0" err="1" smtClean="0">
                <a:effectLst/>
              </a:rPr>
              <a:t>greiddiol</a:t>
            </a:r>
            <a:endParaRPr lang="en-GB" dirty="0" smtClean="0">
              <a:effectLst/>
            </a:endParaRPr>
          </a:p>
          <a:p>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t>14</a:t>
            </a:fld>
            <a:endParaRPr lang="en-US"/>
          </a:p>
        </p:txBody>
      </p:sp>
    </p:spTree>
    <p:extLst>
      <p:ext uri="{BB962C8B-B14F-4D97-AF65-F5344CB8AC3E}">
        <p14:creationId xmlns:p14="http://schemas.microsoft.com/office/powerpoint/2010/main" val="8205235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beth</a:t>
            </a:r>
            <a:r>
              <a:rPr lang="en-GB" dirty="0" smtClean="0"/>
              <a:t> </a:t>
            </a:r>
            <a:r>
              <a:rPr lang="en-GB" dirty="0" err="1" smtClean="0"/>
              <a:t>ydych</a:t>
            </a:r>
            <a:r>
              <a:rPr lang="en-GB" dirty="0" smtClean="0"/>
              <a:t> </a:t>
            </a:r>
            <a:r>
              <a:rPr lang="en-GB" dirty="0" err="1" smtClean="0"/>
              <a:t>chi’n</a:t>
            </a:r>
            <a:r>
              <a:rPr lang="en-GB" dirty="0" smtClean="0"/>
              <a:t> </a:t>
            </a:r>
            <a:r>
              <a:rPr lang="en-GB" dirty="0" err="1" smtClean="0"/>
              <a:t>teimlo</a:t>
            </a:r>
            <a:r>
              <a:rPr lang="en-GB" dirty="0" smtClean="0"/>
              <a:t> </a:t>
            </a:r>
            <a:r>
              <a:rPr lang="en-GB" dirty="0" err="1" smtClean="0"/>
              <a:t>sy’n</a:t>
            </a:r>
            <a:r>
              <a:rPr lang="en-GB" dirty="0" smtClean="0"/>
              <a:t> </a:t>
            </a:r>
            <a:r>
              <a:rPr lang="en-GB" dirty="0" err="1" smtClean="0"/>
              <a:t>bwysig</a:t>
            </a:r>
            <a:r>
              <a:rPr lang="en-GB" dirty="0" smtClean="0"/>
              <a:t>?  </a:t>
            </a:r>
            <a:r>
              <a:rPr lang="en-GB" dirty="0" err="1" smtClean="0"/>
              <a:t>Oes</a:t>
            </a:r>
            <a:r>
              <a:rPr lang="en-GB" dirty="0" smtClean="0"/>
              <a:t> </a:t>
            </a:r>
            <a:r>
              <a:rPr lang="en-GB" dirty="0" err="1" smtClean="0"/>
              <a:t>rhywbeth</a:t>
            </a:r>
            <a:r>
              <a:rPr lang="en-GB" dirty="0" smtClean="0"/>
              <a:t> </a:t>
            </a:r>
            <a:r>
              <a:rPr lang="en-GB" dirty="0" err="1" smtClean="0"/>
              <a:t>ar</a:t>
            </a:r>
            <a:r>
              <a:rPr lang="en-GB" dirty="0" smtClean="0"/>
              <a:t> </a:t>
            </a:r>
            <a:r>
              <a:rPr lang="en-GB" dirty="0" err="1" smtClean="0"/>
              <a:t>goll</a:t>
            </a:r>
            <a:r>
              <a:rPr lang="en-GB" dirty="0" smtClean="0"/>
              <a:t>?  20 </a:t>
            </a:r>
            <a:r>
              <a:rPr lang="en-GB" dirty="0" err="1" smtClean="0"/>
              <a:t>munud</a:t>
            </a:r>
            <a:endParaRPr lang="en-GB" dirty="0" smtClean="0"/>
          </a:p>
          <a:p>
            <a:endParaRPr lang="en-GB" dirty="0" smtClean="0"/>
          </a:p>
          <a:p>
            <a:endParaRPr lang="en-GB" dirty="0" smtClean="0"/>
          </a:p>
          <a:p>
            <a:r>
              <a:rPr lang="en-GB" dirty="0" smtClean="0"/>
              <a:t>4 </a:t>
            </a:r>
            <a:r>
              <a:rPr lang="en-GB" dirty="0" err="1" smtClean="0"/>
              <a:t>diben</a:t>
            </a:r>
            <a:r>
              <a:rPr lang="en-GB" dirty="0" smtClean="0"/>
              <a:t> </a:t>
            </a:r>
            <a:r>
              <a:rPr lang="en-GB" dirty="0" err="1" smtClean="0"/>
              <a:t>lan</a:t>
            </a:r>
            <a:r>
              <a:rPr lang="en-GB" dirty="0" smtClean="0"/>
              <a:t> </a:t>
            </a:r>
            <a:r>
              <a:rPr lang="en-GB" dirty="0" err="1" smtClean="0"/>
              <a:t>iddynt</a:t>
            </a:r>
            <a:r>
              <a:rPr lang="en-GB" dirty="0" smtClean="0"/>
              <a:t> </a:t>
            </a:r>
            <a:r>
              <a:rPr lang="en-GB" dirty="0" err="1" smtClean="0"/>
              <a:t>nodi</a:t>
            </a:r>
            <a:r>
              <a:rPr lang="en-GB" dirty="0" smtClean="0"/>
              <a:t> </a:t>
            </a:r>
            <a:r>
              <a:rPr lang="en-GB" dirty="0" err="1" smtClean="0"/>
              <a:t>arnynt</a:t>
            </a:r>
            <a:r>
              <a:rPr lang="en-GB" dirty="0" smtClean="0"/>
              <a:t> pa </a:t>
            </a:r>
            <a:r>
              <a:rPr lang="en-GB" dirty="0" err="1" smtClean="0"/>
              <a:t>eiriau</a:t>
            </a:r>
            <a:r>
              <a:rPr lang="en-GB" dirty="0" smtClean="0"/>
              <a:t> </a:t>
            </a:r>
            <a:r>
              <a:rPr lang="en-GB" dirty="0" err="1" smtClean="0"/>
              <a:t>sy’n</a:t>
            </a:r>
            <a:r>
              <a:rPr lang="en-GB" dirty="0" smtClean="0"/>
              <a:t> </a:t>
            </a:r>
            <a:r>
              <a:rPr lang="en-GB" dirty="0" err="1" smtClean="0"/>
              <a:t>bwysig</a:t>
            </a:r>
            <a:r>
              <a:rPr lang="en-GB" dirty="0" smtClean="0"/>
              <a:t>?</a:t>
            </a:r>
          </a:p>
          <a:p>
            <a:endParaRPr lang="en-GB" dirty="0" smtClean="0"/>
          </a:p>
          <a:p>
            <a:r>
              <a:rPr lang="en-GB" dirty="0" smtClean="0"/>
              <a:t>CENHADAETH EIN CENEDL</a:t>
            </a:r>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t>15</a:t>
            </a:fld>
            <a:endParaRPr lang="en-GB"/>
          </a:p>
        </p:txBody>
      </p:sp>
    </p:spTree>
    <p:extLst>
      <p:ext uri="{BB962C8B-B14F-4D97-AF65-F5344CB8AC3E}">
        <p14:creationId xmlns:p14="http://schemas.microsoft.com/office/powerpoint/2010/main" val="36791875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AROS AM SAIB </a:t>
            </a:r>
            <a:r>
              <a:rPr lang="mr-IN" dirty="0" smtClean="0"/>
              <a:t>–</a:t>
            </a:r>
            <a:r>
              <a:rPr lang="en-GB" dirty="0" smtClean="0"/>
              <a:t> Y CWRICWLWM PRESENNOL A DYFODOL LLWYDDIANNUS.</a:t>
            </a:r>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t>16</a:t>
            </a:fld>
            <a:endParaRPr lang="en-GB"/>
          </a:p>
        </p:txBody>
      </p:sp>
    </p:spTree>
    <p:extLst>
      <p:ext uri="{BB962C8B-B14F-4D97-AF65-F5344CB8AC3E}">
        <p14:creationId xmlns:p14="http://schemas.microsoft.com/office/powerpoint/2010/main" val="29388703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Cultural tendencies impact the way children participate in education.  The table below describes different expectations about "normal" school </a:t>
            </a:r>
            <a:r>
              <a:rPr lang="en-GB" dirty="0" err="1" smtClean="0">
                <a:effectLst/>
              </a:rPr>
              <a:t>behavior</a:t>
            </a:r>
            <a:r>
              <a:rPr lang="en-GB" dirty="0" smtClean="0">
                <a:effectLst/>
              </a:rPr>
              <a:t> for students from individualist and collectivist cultures As you review this information, take a moment to think about how teachers who lack knowledge about culture might interpret the </a:t>
            </a:r>
            <a:r>
              <a:rPr lang="en-GB" dirty="0" err="1" smtClean="0">
                <a:effectLst/>
              </a:rPr>
              <a:t>behavior</a:t>
            </a:r>
            <a:r>
              <a:rPr lang="en-GB" dirty="0" smtClean="0">
                <a:effectLst/>
              </a:rPr>
              <a:t> of a child from a collectivist culture These differences may cause educators to inaccurately judge students from some cultures as poorly behaved or disrespectful In addition, because cultural differences are hard to perceive, students may find themselves reprimanded by teachers but fail to understand what they did that caused concern  </a:t>
            </a:r>
            <a:r>
              <a:rPr lang="en-GB" b="1" dirty="0" smtClean="0">
                <a:effectLst/>
              </a:rPr>
              <a:t>The Impact of Culture on Education  </a:t>
            </a:r>
          </a:p>
          <a:p>
            <a:endParaRPr lang="en-GB" b="1" dirty="0" smtClean="0">
              <a:effectLst/>
            </a:endParaRPr>
          </a:p>
          <a:p>
            <a:r>
              <a:rPr lang="en-GB" dirty="0" smtClean="0">
                <a:effectLst/>
              </a:rPr>
              <a:t>M.S. </a:t>
            </a:r>
            <a:r>
              <a:rPr lang="en-GB" dirty="0" err="1" smtClean="0">
                <a:effectLst/>
              </a:rPr>
              <a:t>Rosenberg|D.L</a:t>
            </a:r>
            <a:r>
              <a:rPr lang="en-GB" dirty="0" smtClean="0">
                <a:effectLst/>
              </a:rPr>
              <a:t>. </a:t>
            </a:r>
            <a:r>
              <a:rPr lang="en-GB" dirty="0" err="1" smtClean="0">
                <a:effectLst/>
              </a:rPr>
              <a:t>Westling|J</a:t>
            </a:r>
            <a:r>
              <a:rPr lang="en-GB" dirty="0" smtClean="0">
                <a:effectLst/>
              </a:rPr>
              <a:t>. </a:t>
            </a:r>
            <a:r>
              <a:rPr lang="en-GB" dirty="0" err="1" smtClean="0">
                <a:effectLst/>
              </a:rPr>
              <a:t>McLeskey</a:t>
            </a:r>
            <a:r>
              <a:rPr lang="en-GB" dirty="0" smtClean="0">
                <a:effectLst/>
              </a:rPr>
              <a:t> — Pearson </a:t>
            </a:r>
            <a:r>
              <a:rPr lang="en-GB" dirty="0" err="1" smtClean="0">
                <a:effectLst/>
              </a:rPr>
              <a:t>Allyn</a:t>
            </a:r>
            <a:r>
              <a:rPr lang="en-GB" dirty="0" smtClean="0">
                <a:effectLst/>
              </a:rPr>
              <a:t> Bacon Prentice Hall </a:t>
            </a:r>
          </a:p>
          <a:p>
            <a:r>
              <a:rPr lang="en-GB" dirty="0" smtClean="0">
                <a:effectLst/>
              </a:rPr>
              <a:t>Updated on Jul 20, 2010</a:t>
            </a:r>
          </a:p>
          <a:p>
            <a:endParaRPr lang="en-US" dirty="0" smtClean="0"/>
          </a:p>
          <a:p>
            <a:endParaRPr lang="en-US" dirty="0" smtClean="0"/>
          </a:p>
          <a:p>
            <a:r>
              <a:rPr lang="en-GB" dirty="0" smtClean="0"/>
              <a:t>‘It is only through having high quality arts and creative experiences in schools, by valuing them and giving them their deserved place in our curriculum, by making them available to all children, especially those from deprived backgrounds, that we can nurture the potential of our learners and develop skills we need for our economy.'</a:t>
            </a:r>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t>17</a:t>
            </a:fld>
            <a:endParaRPr lang="en-US"/>
          </a:p>
        </p:txBody>
      </p:sp>
    </p:spTree>
    <p:extLst>
      <p:ext uri="{BB962C8B-B14F-4D97-AF65-F5344CB8AC3E}">
        <p14:creationId xmlns:p14="http://schemas.microsoft.com/office/powerpoint/2010/main" val="15640900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Artistiaid</a:t>
            </a:r>
            <a:r>
              <a:rPr lang="en-GB" dirty="0" smtClean="0"/>
              <a:t> </a:t>
            </a:r>
            <a:r>
              <a:rPr lang="en-GB" dirty="0" err="1" smtClean="0"/>
              <a:t>ardal</a:t>
            </a:r>
            <a:r>
              <a:rPr lang="en-GB" dirty="0" smtClean="0"/>
              <a:t> </a:t>
            </a:r>
            <a:r>
              <a:rPr lang="en-GB" dirty="0" err="1" smtClean="0"/>
              <a:t>yr</a:t>
            </a:r>
            <a:r>
              <a:rPr lang="en-GB" dirty="0" smtClean="0"/>
              <a:t> </a:t>
            </a:r>
            <a:r>
              <a:rPr lang="en-GB" dirty="0" err="1" smtClean="0"/>
              <a:t>ysgol</a:t>
            </a:r>
            <a:r>
              <a:rPr lang="en-GB" dirty="0" smtClean="0"/>
              <a:t> y </a:t>
            </a:r>
            <a:r>
              <a:rPr lang="en-GB" dirty="0" err="1" smtClean="0"/>
              <a:t>byddant</a:t>
            </a:r>
            <a:r>
              <a:rPr lang="en-GB" dirty="0" smtClean="0"/>
              <a:t> </a:t>
            </a:r>
            <a:r>
              <a:rPr lang="en-GB" dirty="0" err="1" smtClean="0"/>
              <a:t>ar</a:t>
            </a:r>
            <a:r>
              <a:rPr lang="en-GB" dirty="0" smtClean="0"/>
              <a:t> </a:t>
            </a:r>
            <a:r>
              <a:rPr lang="en-GB" dirty="0" err="1" smtClean="0"/>
              <a:t>brofiad</a:t>
            </a:r>
            <a:r>
              <a:rPr lang="en-GB" dirty="0" smtClean="0"/>
              <a:t>.</a:t>
            </a:r>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t>18</a:t>
            </a:fld>
            <a:endParaRPr lang="en-GB"/>
          </a:p>
        </p:txBody>
      </p:sp>
    </p:spTree>
    <p:extLst>
      <p:ext uri="{BB962C8B-B14F-4D97-AF65-F5344CB8AC3E}">
        <p14:creationId xmlns:p14="http://schemas.microsoft.com/office/powerpoint/2010/main" val="39355606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Cwestiwn</a:t>
            </a:r>
            <a:r>
              <a:rPr lang="en-GB" dirty="0"/>
              <a:t> – Globalisation </a:t>
            </a:r>
            <a:r>
              <a:rPr lang="en-GB" dirty="0" err="1"/>
              <a:t>cymhlethu</a:t>
            </a:r>
            <a:r>
              <a:rPr lang="en-GB" dirty="0"/>
              <a:t> </a:t>
            </a:r>
            <a:r>
              <a:rPr lang="en-GB" dirty="0" err="1"/>
              <a:t>pethau</a:t>
            </a:r>
            <a:r>
              <a:rPr lang="en-GB" dirty="0"/>
              <a:t>?</a:t>
            </a:r>
          </a:p>
        </p:txBody>
      </p:sp>
      <p:sp>
        <p:nvSpPr>
          <p:cNvPr id="4" name="Slide Number Placeholder 3"/>
          <p:cNvSpPr>
            <a:spLocks noGrp="1"/>
          </p:cNvSpPr>
          <p:nvPr>
            <p:ph type="sldNum" sz="quarter" idx="10"/>
          </p:nvPr>
        </p:nvSpPr>
        <p:spPr/>
        <p:txBody>
          <a:bodyPr/>
          <a:lstStyle/>
          <a:p>
            <a:fld id="{E3B36274-F2B9-4C45-BBB4-0EDF4CD651A7}" type="slidenum">
              <a:rPr lang="en-GB" smtClean="0"/>
              <a:t>19</a:t>
            </a:fld>
            <a:endParaRPr lang="en-GB"/>
          </a:p>
        </p:txBody>
      </p:sp>
    </p:spTree>
    <p:extLst>
      <p:ext uri="{BB962C8B-B14F-4D97-AF65-F5344CB8AC3E}">
        <p14:creationId xmlns:p14="http://schemas.microsoft.com/office/powerpoint/2010/main" val="29318002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smtClean="0">
                <a:effectLst/>
              </a:rPr>
              <a:t>Barbara </a:t>
            </a:r>
            <a:r>
              <a:rPr lang="en-GB" dirty="0" err="1" smtClean="0">
                <a:effectLst/>
              </a:rPr>
              <a:t>Rogoff</a:t>
            </a:r>
            <a:r>
              <a:rPr lang="en-GB" dirty="0" smtClean="0">
                <a:effectLst/>
              </a:rPr>
              <a:t> investigates cultural variation in learning processes and settings, with special interest in communities where schooling has not been prevalent. She is particularly interested in cultural aspects of collaboration, learning through observation, children's interest and keen attention to ongoing events, roles of adults as guides or as instructors, and children's opportunities to participate in cultural activities or in age-specific child-focused settings.</a:t>
            </a:r>
          </a:p>
          <a:p>
            <a:pPr rtl="0"/>
            <a:r>
              <a:rPr lang="en-GB" dirty="0" smtClean="0">
                <a:effectLst/>
              </a:rPr>
              <a:t>Her interests include cultural variation in learning processes (especially observation), the organization of people's participation in shared problem solving, children's interest and keen attention to ongoing events, and children's opportunities to participate in cultural activities or in age-specific child-focused settings, with special interest in communities where schooling has not been prevalent.</a:t>
            </a:r>
          </a:p>
          <a:p>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t>20</a:t>
            </a:fld>
            <a:endParaRPr lang="en-US"/>
          </a:p>
        </p:txBody>
      </p:sp>
    </p:spTree>
    <p:extLst>
      <p:ext uri="{BB962C8B-B14F-4D97-AF65-F5344CB8AC3E}">
        <p14:creationId xmlns:p14="http://schemas.microsoft.com/office/powerpoint/2010/main" val="24056130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B36274-F2B9-4C45-BBB4-0EDF4CD651A7}" type="slidenum">
              <a:rPr lang="en-GB" smtClean="0"/>
              <a:t>21</a:t>
            </a:fld>
            <a:endParaRPr lang="en-GB"/>
          </a:p>
        </p:txBody>
      </p:sp>
    </p:spTree>
    <p:extLst>
      <p:ext uri="{BB962C8B-B14F-4D97-AF65-F5344CB8AC3E}">
        <p14:creationId xmlns:p14="http://schemas.microsoft.com/office/powerpoint/2010/main" val="12235714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Bronfenbrenner</a:t>
            </a:r>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t>22</a:t>
            </a:fld>
            <a:endParaRPr lang="en-US"/>
          </a:p>
        </p:txBody>
      </p:sp>
    </p:spTree>
    <p:extLst>
      <p:ext uri="{BB962C8B-B14F-4D97-AF65-F5344CB8AC3E}">
        <p14:creationId xmlns:p14="http://schemas.microsoft.com/office/powerpoint/2010/main" val="2912789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3B36274-F2B9-4C45-BBB4-0EDF4CD651A7}" type="slidenum">
              <a:rPr lang="en-GB" smtClean="0"/>
              <a:t>23</a:t>
            </a:fld>
            <a:endParaRPr lang="en-GB"/>
          </a:p>
        </p:txBody>
      </p:sp>
    </p:spTree>
    <p:extLst>
      <p:ext uri="{BB962C8B-B14F-4D97-AF65-F5344CB8AC3E}">
        <p14:creationId xmlns:p14="http://schemas.microsoft.com/office/powerpoint/2010/main" val="9541335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3B36274-F2B9-4C45-BBB4-0EDF4CD651A7}" type="slidenum">
              <a:rPr lang="en-US"/>
              <a:t>24</a:t>
            </a:fld>
            <a:endParaRPr lang="en-US"/>
          </a:p>
        </p:txBody>
      </p:sp>
    </p:spTree>
    <p:extLst>
      <p:ext uri="{BB962C8B-B14F-4D97-AF65-F5344CB8AC3E}">
        <p14:creationId xmlns:p14="http://schemas.microsoft.com/office/powerpoint/2010/main" val="2189152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eg"/><Relationship Id="rId3" Type="http://schemas.openxmlformats.org/officeDocument/2006/relationships/image" Target="../media/image7.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5" Type="http://schemas.openxmlformats.org/officeDocument/2006/relationships/image" Target="../media/image11.png"/><Relationship Id="rId6" Type="http://schemas.openxmlformats.org/officeDocument/2006/relationships/image" Target="../media/image12.png"/><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2413" y="1371600"/>
            <a:ext cx="9144000" cy="3505200"/>
          </a:xfrm>
        </p:spPr>
        <p:txBody>
          <a:bodyPr>
            <a:noAutofit/>
          </a:bodyPr>
          <a:lstStyle>
            <a:lvl1pPr>
              <a:defRPr sz="7200"/>
            </a:lvl1pPr>
          </a:lstStyle>
          <a:p>
            <a:r>
              <a:rPr lang="en-US" smtClean="0"/>
              <a:t>Click to edit Master title style</a:t>
            </a:r>
            <a:endParaRPr/>
          </a:p>
        </p:txBody>
      </p:sp>
      <p:sp>
        <p:nvSpPr>
          <p:cNvPr id="3" name="Subtitle 2"/>
          <p:cNvSpPr>
            <a:spLocks noGrp="1"/>
          </p:cNvSpPr>
          <p:nvPr>
            <p:ph type="subTitle" idx="1"/>
          </p:nvPr>
        </p:nvSpPr>
        <p:spPr>
          <a:xfrm>
            <a:off x="1522413" y="4953000"/>
            <a:ext cx="8229600" cy="10668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t>9/16/18</a:t>
            </a:fld>
            <a:endParaRPr dirty="0"/>
          </a:p>
        </p:txBody>
      </p:sp>
      <p:sp>
        <p:nvSpPr>
          <p:cNvPr id="6" name="Slide Number Placeholder 5"/>
          <p:cNvSpPr>
            <a:spLocks noGrp="1"/>
          </p:cNvSpPr>
          <p:nvPr>
            <p:ph type="sldNum" sz="quarter" idx="12"/>
          </p:nvPr>
        </p:nvSpPr>
        <p:spPr/>
        <p:txBody>
          <a:bodyPr/>
          <a:lstStyle/>
          <a:p>
            <a:fld id="{E5137D0E-4A4F-4307-8994-C1891D747D59}" type="slidenum">
              <a:rPr/>
              <a:t>‹#›</a:t>
            </a:fld>
            <a:endParaRPr dirty="0"/>
          </a:p>
        </p:txBody>
      </p:sp>
    </p:spTree>
    <p:extLst>
      <p:ext uri="{BB962C8B-B14F-4D97-AF65-F5344CB8AC3E}">
        <p14:creationId xmlns:p14="http://schemas.microsoft.com/office/powerpoint/2010/main" val="2856865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baseline="0"/>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t>9/16/18</a:t>
            </a:fld>
            <a:endParaRPr dirty="0"/>
          </a:p>
        </p:txBody>
      </p:sp>
      <p:sp>
        <p:nvSpPr>
          <p:cNvPr id="6" name="Slide Number Placeholder 5"/>
          <p:cNvSpPr>
            <a:spLocks noGrp="1"/>
          </p:cNvSpPr>
          <p:nvPr>
            <p:ph type="sldNum" sz="quarter" idx="12"/>
          </p:nvPr>
        </p:nvSpPr>
        <p:spPr/>
        <p:txBody>
          <a:bodyPr/>
          <a:lstStyle/>
          <a:p>
            <a:fld id="{E5137D0E-4A4F-4307-8994-C1891D747D59}" type="slidenum">
              <a:rPr/>
              <a:t>‹#›</a:t>
            </a:fld>
            <a:endParaRPr dirty="0"/>
          </a:p>
        </p:txBody>
      </p:sp>
    </p:spTree>
    <p:extLst>
      <p:ext uri="{BB962C8B-B14F-4D97-AF65-F5344CB8AC3E}">
        <p14:creationId xmlns:p14="http://schemas.microsoft.com/office/powerpoint/2010/main" val="1299455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22414" y="2514601"/>
            <a:ext cx="9144000" cy="2819400"/>
          </a:xfrm>
        </p:spPr>
        <p:txBody>
          <a:bodyPr anchor="b">
            <a:noAutofit/>
          </a:bodyPr>
          <a:lstStyle>
            <a:lvl1pPr algn="l">
              <a:defRPr sz="6600" b="0" i="0" cap="none" baseline="0"/>
            </a:lvl1pPr>
          </a:lstStyle>
          <a:p>
            <a:r>
              <a:rPr lang="en-US" smtClean="0"/>
              <a:t>Click to edit Master title style</a:t>
            </a:r>
            <a:endParaRPr dirty="0"/>
          </a:p>
        </p:txBody>
      </p:sp>
      <p:sp>
        <p:nvSpPr>
          <p:cNvPr id="3" name="Text Placeholder 2"/>
          <p:cNvSpPr>
            <a:spLocks noGrp="1"/>
          </p:cNvSpPr>
          <p:nvPr>
            <p:ph type="body" idx="1"/>
          </p:nvPr>
        </p:nvSpPr>
        <p:spPr>
          <a:xfrm>
            <a:off x="1522413" y="990600"/>
            <a:ext cx="8229600"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t>9/16/18</a:t>
            </a:fld>
            <a:endParaRPr dirty="0"/>
          </a:p>
        </p:txBody>
      </p:sp>
      <p:sp>
        <p:nvSpPr>
          <p:cNvPr id="6" name="Slide Number Placeholder 5"/>
          <p:cNvSpPr>
            <a:spLocks noGrp="1"/>
          </p:cNvSpPr>
          <p:nvPr>
            <p:ph type="sldNum" sz="quarter" idx="12"/>
          </p:nvPr>
        </p:nvSpPr>
        <p:spPr/>
        <p:txBody>
          <a:bodyPr/>
          <a:lstStyle/>
          <a:p>
            <a:fld id="{E5137D0E-4A4F-4307-8994-C1891D747D59}" type="slidenum">
              <a:rPr/>
              <a:t>‹#›</a:t>
            </a:fld>
            <a:endParaRPr dirty="0"/>
          </a:p>
        </p:txBody>
      </p:sp>
    </p:spTree>
    <p:extLst>
      <p:ext uri="{BB962C8B-B14F-4D97-AF65-F5344CB8AC3E}">
        <p14:creationId xmlns:p14="http://schemas.microsoft.com/office/powerpoint/2010/main" val="2606994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p>
            <a:r>
              <a:rPr lang="en-US" smtClean="0"/>
              <a:t>Click to edit Master title style</a:t>
            </a:r>
            <a:endParaRPr/>
          </a:p>
        </p:txBody>
      </p:sp>
      <p:sp>
        <p:nvSpPr>
          <p:cNvPr id="3" name="Content Placeholder 2"/>
          <p:cNvSpPr>
            <a:spLocks noGrp="1"/>
          </p:cNvSpPr>
          <p:nvPr>
            <p:ph sz="half" idx="1"/>
          </p:nvPr>
        </p:nvSpPr>
        <p:spPr>
          <a:xfrm>
            <a:off x="1522414" y="1828800"/>
            <a:ext cx="4645152"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475412" y="1828800"/>
            <a:ext cx="4648201" cy="4191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6" name="Footer Placeholder 4"/>
          <p:cNvSpPr>
            <a:spLocks noGrp="1"/>
          </p:cNvSpPr>
          <p:nvPr>
            <p:ph type="ftr" sz="quarter" idx="11"/>
          </p:nvPr>
        </p:nvSpPr>
        <p:spPr/>
        <p:txBody>
          <a:bodyPr/>
          <a:lstStyle/>
          <a:p>
            <a:endParaRPr dirty="0"/>
          </a:p>
        </p:txBody>
      </p:sp>
      <p:sp>
        <p:nvSpPr>
          <p:cNvPr id="5" name="Date Placeholder 5"/>
          <p:cNvSpPr>
            <a:spLocks noGrp="1"/>
          </p:cNvSpPr>
          <p:nvPr>
            <p:ph type="dt" sz="half" idx="10"/>
          </p:nvPr>
        </p:nvSpPr>
        <p:spPr/>
        <p:txBody>
          <a:bodyPr/>
          <a:lstStyle/>
          <a:p>
            <a:fld id="{83829175-527E-46A3-863C-1BB1F163B849}" type="datetimeFigureOut">
              <a:rPr lang="en-US"/>
              <a:t>9/16/18</a:t>
            </a:fld>
            <a:endParaRPr/>
          </a:p>
        </p:txBody>
      </p:sp>
      <p:sp>
        <p:nvSpPr>
          <p:cNvPr id="7" name="Slide Number Placeholder 6"/>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2576970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22414" y="533400"/>
            <a:ext cx="9601200" cy="1143000"/>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522414"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22414"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baseline="0"/>
            </a:lvl6pPr>
            <a:lvl7pPr>
              <a:defRPr sz="1400" baseline="0"/>
            </a:lvl7pPr>
            <a:lvl8pPr>
              <a:defRPr sz="1400" baseline="0"/>
            </a:lvl8pPr>
            <a:lvl9pPr>
              <a:defRPr sz="1400"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478462" y="1828800"/>
            <a:ext cx="4645152" cy="762000"/>
          </a:xfrm>
        </p:spPr>
        <p:txBody>
          <a:bodyPr anchor="ct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78462" y="2667000"/>
            <a:ext cx="4645152" cy="33528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8" name="Footer Placeholder 6"/>
          <p:cNvSpPr>
            <a:spLocks noGrp="1"/>
          </p:cNvSpPr>
          <p:nvPr>
            <p:ph type="ftr" sz="quarter" idx="11"/>
          </p:nvPr>
        </p:nvSpPr>
        <p:spPr/>
        <p:txBody>
          <a:bodyPr/>
          <a:lstStyle/>
          <a:p>
            <a:endParaRPr dirty="0"/>
          </a:p>
        </p:txBody>
      </p:sp>
      <p:sp>
        <p:nvSpPr>
          <p:cNvPr id="7" name="Date Placeholder 7"/>
          <p:cNvSpPr>
            <a:spLocks noGrp="1"/>
          </p:cNvSpPr>
          <p:nvPr>
            <p:ph type="dt" sz="half" idx="10"/>
          </p:nvPr>
        </p:nvSpPr>
        <p:spPr/>
        <p:txBody>
          <a:bodyPr/>
          <a:lstStyle/>
          <a:p>
            <a:fld id="{83829175-527E-46A3-863C-1BB1F163B849}" type="datetimeFigureOut">
              <a:rPr lang="en-US"/>
              <a:t>9/16/18</a:t>
            </a:fld>
            <a:endParaRPr dirty="0"/>
          </a:p>
        </p:txBody>
      </p:sp>
      <p:sp>
        <p:nvSpPr>
          <p:cNvPr id="9" name="Slide Number Placeholder 8"/>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501231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4" name="Footer Placeholder 2"/>
          <p:cNvSpPr>
            <a:spLocks noGrp="1"/>
          </p:cNvSpPr>
          <p:nvPr>
            <p:ph type="ftr" sz="quarter" idx="11"/>
          </p:nvPr>
        </p:nvSpPr>
        <p:spPr/>
        <p:txBody>
          <a:bodyPr/>
          <a:lstStyle/>
          <a:p>
            <a:endParaRPr dirty="0"/>
          </a:p>
        </p:txBody>
      </p:sp>
      <p:sp>
        <p:nvSpPr>
          <p:cNvPr id="3" name="Date Placeholder 3"/>
          <p:cNvSpPr>
            <a:spLocks noGrp="1"/>
          </p:cNvSpPr>
          <p:nvPr>
            <p:ph type="dt" sz="half" idx="10"/>
          </p:nvPr>
        </p:nvSpPr>
        <p:spPr/>
        <p:txBody>
          <a:bodyPr/>
          <a:lstStyle/>
          <a:p>
            <a:fld id="{83829175-527E-46A3-863C-1BB1F163B849}" type="datetimeFigureOut">
              <a:rPr lang="en-US"/>
              <a:t>9/16/18</a:t>
            </a:fld>
            <a:endParaRPr/>
          </a:p>
        </p:txBody>
      </p:sp>
      <p:sp>
        <p:nvSpPr>
          <p:cNvPr id="5" name="Slide Number Placeholder 4"/>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2455701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Footer Placeholder 1"/>
          <p:cNvSpPr>
            <a:spLocks noGrp="1"/>
          </p:cNvSpPr>
          <p:nvPr>
            <p:ph type="ftr" sz="quarter" idx="11"/>
          </p:nvPr>
        </p:nvSpPr>
        <p:spPr/>
        <p:txBody>
          <a:bodyPr/>
          <a:lstStyle/>
          <a:p>
            <a:endParaRPr/>
          </a:p>
        </p:txBody>
      </p:sp>
      <p:sp>
        <p:nvSpPr>
          <p:cNvPr id="2" name="Date Placeholder 2"/>
          <p:cNvSpPr>
            <a:spLocks noGrp="1"/>
          </p:cNvSpPr>
          <p:nvPr>
            <p:ph type="dt" sz="half" idx="10"/>
          </p:nvPr>
        </p:nvSpPr>
        <p:spPr/>
        <p:txBody>
          <a:bodyPr/>
          <a:lstStyle/>
          <a:p>
            <a:fld id="{83829175-527E-46A3-863C-1BB1F163B849}" type="datetimeFigureOut">
              <a:rPr lang="en-US"/>
              <a:t>9/16/18</a:t>
            </a:fld>
            <a:endParaRPr/>
          </a:p>
        </p:txBody>
      </p:sp>
      <p:sp>
        <p:nvSpPr>
          <p:cNvPr id="4" name="Slide Number Placeholder 3"/>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3952017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smtClean="0"/>
              <a:t>Click to edit Master title style</a:t>
            </a:r>
            <a:endParaRPr dirty="0"/>
          </a:p>
        </p:txBody>
      </p:sp>
      <p:sp>
        <p:nvSpPr>
          <p:cNvPr id="4" name="Text Placeholder 2"/>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Content Placeholder 3"/>
          <p:cNvSpPr>
            <a:spLocks noGrp="1"/>
          </p:cNvSpPr>
          <p:nvPr>
            <p:ph idx="1"/>
          </p:nvPr>
        </p:nvSpPr>
        <p:spPr>
          <a:xfrm>
            <a:off x="5180012" y="838200"/>
            <a:ext cx="6172201" cy="51816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9" name="Footer Placeholder 4"/>
          <p:cNvSpPr>
            <a:spLocks noGrp="1"/>
          </p:cNvSpPr>
          <p:nvPr>
            <p:ph type="ftr" sz="quarter" idx="11"/>
          </p:nvPr>
        </p:nvSpPr>
        <p:spPr/>
        <p:txBody>
          <a:bodyPr/>
          <a:lstStyle/>
          <a:p>
            <a:endParaRPr dirty="0"/>
          </a:p>
        </p:txBody>
      </p:sp>
      <p:sp>
        <p:nvSpPr>
          <p:cNvPr id="8" name="Date Placeholder 5"/>
          <p:cNvSpPr>
            <a:spLocks noGrp="1"/>
          </p:cNvSpPr>
          <p:nvPr>
            <p:ph type="dt" sz="half" idx="10"/>
          </p:nvPr>
        </p:nvSpPr>
        <p:spPr/>
        <p:txBody>
          <a:bodyPr/>
          <a:lstStyle/>
          <a:p>
            <a:fld id="{83829175-527E-46A3-863C-1BB1F163B849}" type="datetimeFigureOut">
              <a:rPr lang="en-US"/>
              <a:pPr/>
              <a:t>9/16/18</a:t>
            </a:fld>
            <a:endParaRPr dirty="0"/>
          </a:p>
        </p:txBody>
      </p:sp>
      <p:sp>
        <p:nvSpPr>
          <p:cNvPr id="10" name="Slide Number Placeholder 6"/>
          <p:cNvSpPr>
            <a:spLocks noGrp="1"/>
          </p:cNvSpPr>
          <p:nvPr>
            <p:ph type="sldNum" sz="quarter" idx="12"/>
          </p:nvPr>
        </p:nvSpPr>
        <p:spPr/>
        <p:txBody>
          <a:bodyPr/>
          <a:lstStyle/>
          <a:p>
            <a:fld id="{E5137D0E-4A4F-4307-8994-C1891D747D59}" type="slidenum">
              <a:rPr/>
              <a:pPr/>
              <a:t>‹#›</a:t>
            </a:fld>
            <a:endParaRPr dirty="0"/>
          </a:p>
        </p:txBody>
      </p:sp>
    </p:spTree>
    <p:extLst>
      <p:ext uri="{BB962C8B-B14F-4D97-AF65-F5344CB8AC3E}">
        <p14:creationId xmlns:p14="http://schemas.microsoft.com/office/powerpoint/2010/main" val="2018280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6613" y="2590800"/>
            <a:ext cx="3276599" cy="1924050"/>
          </a:xfrm>
        </p:spPr>
        <p:txBody>
          <a:bodyPr anchor="b">
            <a:normAutofit/>
          </a:bodyPr>
          <a:lstStyle>
            <a:lvl1pPr algn="l">
              <a:defRPr sz="3200" b="0"/>
            </a:lvl1pPr>
          </a:lstStyle>
          <a:p>
            <a:r>
              <a:rPr lang="en-US" smtClean="0"/>
              <a:t>Click to edit Master title style</a:t>
            </a:r>
            <a:endParaRPr/>
          </a:p>
        </p:txBody>
      </p:sp>
      <p:sp>
        <p:nvSpPr>
          <p:cNvPr id="4" name="Text Placeholder 2"/>
          <p:cNvSpPr>
            <a:spLocks noGrp="1"/>
          </p:cNvSpPr>
          <p:nvPr>
            <p:ph type="body" sz="half" idx="2"/>
          </p:nvPr>
        </p:nvSpPr>
        <p:spPr>
          <a:xfrm>
            <a:off x="836613" y="4648200"/>
            <a:ext cx="3276599" cy="1371600"/>
          </a:xfrm>
        </p:spPr>
        <p:txBody>
          <a:bodyPr>
            <a:normAutofit/>
          </a:bodyPr>
          <a:lstStyle>
            <a:lvl1pPr marL="0" indent="0">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Picture Placeholder 3"/>
          <p:cNvSpPr>
            <a:spLocks noGrp="1"/>
          </p:cNvSpPr>
          <p:nvPr>
            <p:ph type="pic" idx="1"/>
          </p:nvPr>
        </p:nvSpPr>
        <p:spPr>
          <a:xfrm>
            <a:off x="5484812" y="836610"/>
            <a:ext cx="5867401" cy="5183190"/>
          </a:xfrm>
          <a:solidFill>
            <a:schemeClr val="bg2"/>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dirty="0"/>
          </a:p>
        </p:txBody>
      </p:sp>
      <p:pic>
        <p:nvPicPr>
          <p:cNvPr id="9" name="Picture 4" descr="An empty placeholder to add an image. Click on the placeholder and select the image that you wish to ad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3812" y="458787"/>
            <a:ext cx="6626225" cy="5938837"/>
          </a:xfrm>
          <a:prstGeom prst="rect">
            <a:avLst/>
          </a:prstGeom>
          <a:noFill/>
          <a:ln>
            <a:noFill/>
          </a:ln>
          <a:effectLst>
            <a:outerShdw blurRad="292100" algn="ctr" rotWithShape="0">
              <a:prstClr val="black">
                <a:alpha val="36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44693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baseline="0"/>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3"/>
          <p:cNvSpPr>
            <a:spLocks noGrp="1"/>
          </p:cNvSpPr>
          <p:nvPr>
            <p:ph type="ftr" sz="quarter" idx="11"/>
          </p:nvPr>
        </p:nvSpPr>
        <p:spPr/>
        <p:txBody>
          <a:bodyPr/>
          <a:lstStyle/>
          <a:p>
            <a:endParaRPr dirty="0"/>
          </a:p>
        </p:txBody>
      </p:sp>
      <p:sp>
        <p:nvSpPr>
          <p:cNvPr id="4" name="Date Placeholder 4"/>
          <p:cNvSpPr>
            <a:spLocks noGrp="1"/>
          </p:cNvSpPr>
          <p:nvPr>
            <p:ph type="dt" sz="half" idx="10"/>
          </p:nvPr>
        </p:nvSpPr>
        <p:spPr/>
        <p:txBody>
          <a:bodyPr/>
          <a:lstStyle/>
          <a:p>
            <a:fld id="{83829175-527E-46A3-863C-1BB1F163B849}" type="datetimeFigureOut">
              <a:rPr lang="en-US"/>
              <a:t>9/16/18</a:t>
            </a:fld>
            <a:endParaRPr/>
          </a:p>
        </p:txBody>
      </p:sp>
      <p:sp>
        <p:nvSpPr>
          <p:cNvPr id="6" name="Slide Number Placeholder 5"/>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18422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2" y="533400"/>
            <a:ext cx="1371600" cy="5592764"/>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522411" y="533400"/>
            <a:ext cx="8077201" cy="5592764"/>
          </a:xfrm>
        </p:spPr>
        <p:txBody>
          <a:bodyPr vert="eaVert"/>
          <a:lstStyle>
            <a:lvl5pPr>
              <a:defRPr/>
            </a:lvl5pPr>
            <a:lvl6pPr>
              <a:defRPr/>
            </a:lvl6pPr>
            <a:lvl7pPr>
              <a:defRPr/>
            </a:lvl7pPr>
            <a:lvl8pPr>
              <a:defRPr/>
            </a:lvl8pPr>
            <a:lvl9pPr>
              <a:defRPr/>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Footer Placeholder 3"/>
          <p:cNvSpPr>
            <a:spLocks noGrp="1"/>
          </p:cNvSpPr>
          <p:nvPr>
            <p:ph type="ftr" sz="quarter" idx="11"/>
          </p:nvPr>
        </p:nvSpPr>
        <p:spPr/>
        <p:txBody>
          <a:bodyPr/>
          <a:lstStyle/>
          <a:p>
            <a:endParaRPr/>
          </a:p>
        </p:txBody>
      </p:sp>
      <p:sp>
        <p:nvSpPr>
          <p:cNvPr id="4" name="Date Placeholder 4"/>
          <p:cNvSpPr>
            <a:spLocks noGrp="1"/>
          </p:cNvSpPr>
          <p:nvPr>
            <p:ph type="dt" sz="half" idx="10"/>
          </p:nvPr>
        </p:nvSpPr>
        <p:spPr/>
        <p:txBody>
          <a:bodyPr/>
          <a:lstStyle/>
          <a:p>
            <a:fld id="{83829175-527E-46A3-863C-1BB1F163B849}" type="datetimeFigureOut">
              <a:rPr lang="en-US"/>
              <a:t>9/16/18</a:t>
            </a:fld>
            <a:endParaRPr/>
          </a:p>
        </p:txBody>
      </p:sp>
      <p:sp>
        <p:nvSpPr>
          <p:cNvPr id="6" name="Slide Number Placeholder 5"/>
          <p:cNvSpPr>
            <a:spLocks noGrp="1"/>
          </p:cNvSpPr>
          <p:nvPr>
            <p:ph type="sldNum" sz="quarter" idx="12"/>
          </p:nvPr>
        </p:nvSpPr>
        <p:spPr/>
        <p:txBody>
          <a:bodyPr/>
          <a:lstStyle/>
          <a:p>
            <a:fld id="{E5137D0E-4A4F-4307-8994-C1891D747D59}" type="slidenum">
              <a:rPr/>
              <a:t>‹#›</a:t>
            </a:fld>
            <a:endParaRPr/>
          </a:p>
        </p:txBody>
      </p:sp>
    </p:spTree>
    <p:extLst>
      <p:ext uri="{BB962C8B-B14F-4D97-AF65-F5344CB8AC3E}">
        <p14:creationId xmlns:p14="http://schemas.microsoft.com/office/powerpoint/2010/main" val="1550182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meline">
    <p:spTree>
      <p:nvGrpSpPr>
        <p:cNvPr id="1" name=""/>
        <p:cNvGrpSpPr/>
        <p:nvPr/>
      </p:nvGrpSpPr>
      <p:grpSpPr>
        <a:xfrm>
          <a:off x="0" y="0"/>
          <a:ext cx="0" cy="0"/>
          <a:chOff x="0" y="0"/>
          <a:chExt cx="0" cy="0"/>
        </a:xfrm>
      </p:grpSpPr>
      <p:grpSp>
        <p:nvGrpSpPr>
          <p:cNvPr id="14" name="Group 13"/>
          <p:cNvGrpSpPr/>
          <p:nvPr/>
        </p:nvGrpSpPr>
        <p:grpSpPr>
          <a:xfrm>
            <a:off x="609441" y="2057400"/>
            <a:ext cx="10969943" cy="4800600"/>
            <a:chOff x="609600" y="0"/>
            <a:chExt cx="10972800" cy="6858000"/>
          </a:xfrm>
        </p:grpSpPr>
        <p:cxnSp>
          <p:nvCxnSpPr>
            <p:cNvPr id="15" name="Straight Connector 14"/>
            <p:cNvCxnSpPr/>
            <p:nvPr/>
          </p:nvCxnSpPr>
          <p:spPr>
            <a:xfrm>
              <a:off x="6096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2192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8288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24384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30480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36576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42672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60960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48768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a:off x="54864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67056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a:off x="73152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79248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85344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91440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a:off x="97536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a:off x="103632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a:off x="109728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11582400" y="0"/>
              <a:ext cx="0" cy="6858000"/>
            </a:xfrm>
            <a:prstGeom prst="line">
              <a:avLst/>
            </a:prstGeom>
            <a:ln w="19050">
              <a:gradFill flip="none" rotWithShape="1">
                <a:gsLst>
                  <a:gs pos="0">
                    <a:schemeClr val="tx1">
                      <a:alpha val="0"/>
                    </a:schemeClr>
                  </a:gs>
                  <a:gs pos="100000">
                    <a:schemeClr val="tx1">
                      <a:alpha val="50000"/>
                    </a:schemeClr>
                  </a:gs>
                </a:gsLst>
                <a:lin ang="5400000" scaled="1"/>
                <a:tileRect/>
              </a:gradFill>
              <a:miter lim="800000"/>
            </a:ln>
          </p:spPr>
          <p:style>
            <a:lnRef idx="1">
              <a:schemeClr val="accent1"/>
            </a:lnRef>
            <a:fillRef idx="0">
              <a:schemeClr val="accent1"/>
            </a:fillRef>
            <a:effectRef idx="0">
              <a:schemeClr val="accent1"/>
            </a:effectRef>
            <a:fontRef idx="minor">
              <a:schemeClr val="tx1"/>
            </a:fontRef>
          </p:style>
        </p:cxnSp>
      </p:grpSp>
      <p:grpSp>
        <p:nvGrpSpPr>
          <p:cNvPr id="34" name="Group 33"/>
          <p:cNvGrpSpPr/>
          <p:nvPr/>
        </p:nvGrpSpPr>
        <p:grpSpPr>
          <a:xfrm>
            <a:off x="121888" y="5934076"/>
            <a:ext cx="11945049" cy="695325"/>
            <a:chOff x="121920" y="6553200"/>
            <a:chExt cx="11948160" cy="304800"/>
          </a:xfrm>
        </p:grpSpPr>
        <p:grpSp>
          <p:nvGrpSpPr>
            <p:cNvPr id="35" name="Group 34"/>
            <p:cNvGrpSpPr/>
            <p:nvPr/>
          </p:nvGrpSpPr>
          <p:grpSpPr>
            <a:xfrm>
              <a:off x="121920" y="6553200"/>
              <a:ext cx="5852160" cy="304800"/>
              <a:chOff x="121920" y="6553200"/>
              <a:chExt cx="5852160" cy="304800"/>
            </a:xfrm>
          </p:grpSpPr>
          <p:grpSp>
            <p:nvGrpSpPr>
              <p:cNvPr id="87" name="Group 86"/>
              <p:cNvGrpSpPr/>
              <p:nvPr/>
            </p:nvGrpSpPr>
            <p:grpSpPr>
              <a:xfrm>
                <a:off x="731520" y="6553200"/>
                <a:ext cx="365760" cy="304800"/>
                <a:chOff x="-2819400" y="0"/>
                <a:chExt cx="1828800" cy="6858000"/>
              </a:xfrm>
            </p:grpSpPr>
            <p:cxnSp>
              <p:nvCxnSpPr>
                <p:cNvPr id="133" name="Straight Connector 132"/>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4" name="Straight Connector 133"/>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5" name="Straight Connector 134"/>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6" name="Straight Connector 135"/>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88" name="Group 87"/>
              <p:cNvGrpSpPr/>
              <p:nvPr/>
            </p:nvGrpSpPr>
            <p:grpSpPr>
              <a:xfrm>
                <a:off x="1341120" y="6553200"/>
                <a:ext cx="365760" cy="304800"/>
                <a:chOff x="-2819400" y="0"/>
                <a:chExt cx="1828800" cy="6858000"/>
              </a:xfrm>
            </p:grpSpPr>
            <p:cxnSp>
              <p:nvCxnSpPr>
                <p:cNvPr id="129" name="Straight Connector 128"/>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0" name="Straight Connector 129"/>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1" name="Straight Connector 130"/>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32" name="Straight Connector 131"/>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89" name="Group 88"/>
              <p:cNvGrpSpPr/>
              <p:nvPr/>
            </p:nvGrpSpPr>
            <p:grpSpPr>
              <a:xfrm>
                <a:off x="1950720" y="6553200"/>
                <a:ext cx="365760" cy="304800"/>
                <a:chOff x="-2819400" y="0"/>
                <a:chExt cx="1828800" cy="6858000"/>
              </a:xfrm>
            </p:grpSpPr>
            <p:cxnSp>
              <p:nvCxnSpPr>
                <p:cNvPr id="125" name="Straight Connector 124"/>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6" name="Straight Connector 125"/>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7" name="Straight Connector 126"/>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8" name="Straight Connector 127"/>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0" name="Group 89"/>
              <p:cNvGrpSpPr/>
              <p:nvPr/>
            </p:nvGrpSpPr>
            <p:grpSpPr>
              <a:xfrm>
                <a:off x="2560320" y="6553200"/>
                <a:ext cx="365760" cy="304800"/>
                <a:chOff x="-2819400" y="0"/>
                <a:chExt cx="1828800" cy="6858000"/>
              </a:xfrm>
            </p:grpSpPr>
            <p:cxnSp>
              <p:nvCxnSpPr>
                <p:cNvPr id="121" name="Straight Connector 120"/>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2" name="Straight Connector 121"/>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3" name="Straight Connector 122"/>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4" name="Straight Connector 123"/>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1" name="Group 90"/>
              <p:cNvGrpSpPr/>
              <p:nvPr/>
            </p:nvGrpSpPr>
            <p:grpSpPr>
              <a:xfrm>
                <a:off x="121920" y="6553200"/>
                <a:ext cx="365760" cy="304800"/>
                <a:chOff x="-2819400" y="0"/>
                <a:chExt cx="1828800" cy="6858000"/>
              </a:xfrm>
            </p:grpSpPr>
            <p:cxnSp>
              <p:nvCxnSpPr>
                <p:cNvPr id="117" name="Straight Connector 116"/>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9" name="Straight Connector 118"/>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2" name="Group 91"/>
              <p:cNvGrpSpPr/>
              <p:nvPr/>
            </p:nvGrpSpPr>
            <p:grpSpPr>
              <a:xfrm>
                <a:off x="3779520" y="6553200"/>
                <a:ext cx="365760" cy="304800"/>
                <a:chOff x="-2819400" y="0"/>
                <a:chExt cx="1828800" cy="6858000"/>
              </a:xfrm>
            </p:grpSpPr>
            <p:cxnSp>
              <p:nvCxnSpPr>
                <p:cNvPr id="113" name="Straight Connector 112"/>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4" name="Straight Connector 113"/>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5" name="Straight Connector 114"/>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6" name="Straight Connector 115"/>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3" name="Group 92"/>
              <p:cNvGrpSpPr/>
              <p:nvPr/>
            </p:nvGrpSpPr>
            <p:grpSpPr>
              <a:xfrm>
                <a:off x="4389120" y="6553200"/>
                <a:ext cx="365760" cy="304800"/>
                <a:chOff x="-2819400" y="0"/>
                <a:chExt cx="1828800" cy="6858000"/>
              </a:xfrm>
            </p:grpSpPr>
            <p:cxnSp>
              <p:nvCxnSpPr>
                <p:cNvPr id="109" name="Straight Connector 108"/>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0" name="Straight Connector 109"/>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1" name="Straight Connector 110"/>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12" name="Straight Connector 111"/>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4" name="Group 93"/>
              <p:cNvGrpSpPr/>
              <p:nvPr/>
            </p:nvGrpSpPr>
            <p:grpSpPr>
              <a:xfrm>
                <a:off x="4998720" y="6553200"/>
                <a:ext cx="365760" cy="304800"/>
                <a:chOff x="-2819400" y="0"/>
                <a:chExt cx="1828800" cy="6858000"/>
              </a:xfrm>
            </p:grpSpPr>
            <p:cxnSp>
              <p:nvCxnSpPr>
                <p:cNvPr id="105" name="Straight Connector 104"/>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6" name="Straight Connector 105"/>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5" name="Group 94"/>
              <p:cNvGrpSpPr/>
              <p:nvPr/>
            </p:nvGrpSpPr>
            <p:grpSpPr>
              <a:xfrm>
                <a:off x="5608320" y="6553200"/>
                <a:ext cx="365760" cy="304800"/>
                <a:chOff x="-2819400" y="0"/>
                <a:chExt cx="1828800" cy="6858000"/>
              </a:xfrm>
            </p:grpSpPr>
            <p:cxnSp>
              <p:nvCxnSpPr>
                <p:cNvPr id="101" name="Straight Connector 100"/>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3" name="Straight Connector 102"/>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96" name="Group 95"/>
              <p:cNvGrpSpPr/>
              <p:nvPr/>
            </p:nvGrpSpPr>
            <p:grpSpPr>
              <a:xfrm>
                <a:off x="3169920" y="6553200"/>
                <a:ext cx="365760" cy="304800"/>
                <a:chOff x="-2819400" y="0"/>
                <a:chExt cx="1828800" cy="6858000"/>
              </a:xfrm>
            </p:grpSpPr>
            <p:cxnSp>
              <p:nvCxnSpPr>
                <p:cNvPr id="97" name="Straight Connector 96"/>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grpSp>
          <p:nvGrpSpPr>
            <p:cNvPr id="36" name="Group 35"/>
            <p:cNvGrpSpPr/>
            <p:nvPr/>
          </p:nvGrpSpPr>
          <p:grpSpPr>
            <a:xfrm>
              <a:off x="6217920" y="6553200"/>
              <a:ext cx="5852160" cy="304800"/>
              <a:chOff x="121920" y="6553200"/>
              <a:chExt cx="5852160" cy="304800"/>
            </a:xfrm>
          </p:grpSpPr>
          <p:grpSp>
            <p:nvGrpSpPr>
              <p:cNvPr id="37" name="Group 36"/>
              <p:cNvGrpSpPr/>
              <p:nvPr/>
            </p:nvGrpSpPr>
            <p:grpSpPr>
              <a:xfrm>
                <a:off x="731520" y="6553200"/>
                <a:ext cx="365760" cy="304800"/>
                <a:chOff x="-2819400" y="0"/>
                <a:chExt cx="1828800" cy="6858000"/>
              </a:xfrm>
            </p:grpSpPr>
            <p:cxnSp>
              <p:nvCxnSpPr>
                <p:cNvPr id="83" name="Straight Connector 82"/>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38" name="Group 37"/>
              <p:cNvGrpSpPr/>
              <p:nvPr/>
            </p:nvGrpSpPr>
            <p:grpSpPr>
              <a:xfrm>
                <a:off x="1341120" y="6553200"/>
                <a:ext cx="365760" cy="304800"/>
                <a:chOff x="-2819400" y="0"/>
                <a:chExt cx="1828800" cy="6858000"/>
              </a:xfrm>
            </p:grpSpPr>
            <p:cxnSp>
              <p:nvCxnSpPr>
                <p:cNvPr id="79" name="Straight Connector 78"/>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39" name="Group 38"/>
              <p:cNvGrpSpPr/>
              <p:nvPr/>
            </p:nvGrpSpPr>
            <p:grpSpPr>
              <a:xfrm>
                <a:off x="1950720" y="6553200"/>
                <a:ext cx="365760" cy="304800"/>
                <a:chOff x="-2819400" y="0"/>
                <a:chExt cx="1828800" cy="6858000"/>
              </a:xfrm>
            </p:grpSpPr>
            <p:cxnSp>
              <p:nvCxnSpPr>
                <p:cNvPr id="75" name="Straight Connector 74"/>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0" name="Group 39"/>
              <p:cNvGrpSpPr/>
              <p:nvPr/>
            </p:nvGrpSpPr>
            <p:grpSpPr>
              <a:xfrm>
                <a:off x="2560320" y="6553200"/>
                <a:ext cx="365760" cy="304800"/>
                <a:chOff x="-2819400" y="0"/>
                <a:chExt cx="1828800" cy="6858000"/>
              </a:xfrm>
            </p:grpSpPr>
            <p:cxnSp>
              <p:nvCxnSpPr>
                <p:cNvPr id="71" name="Straight Connector 70"/>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1" name="Group 40"/>
              <p:cNvGrpSpPr/>
              <p:nvPr/>
            </p:nvGrpSpPr>
            <p:grpSpPr>
              <a:xfrm>
                <a:off x="121920" y="6553200"/>
                <a:ext cx="365760" cy="304800"/>
                <a:chOff x="-2819400" y="0"/>
                <a:chExt cx="1828800" cy="6858000"/>
              </a:xfrm>
            </p:grpSpPr>
            <p:cxnSp>
              <p:nvCxnSpPr>
                <p:cNvPr id="67" name="Straight Connector 66"/>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2" name="Group 41"/>
              <p:cNvGrpSpPr/>
              <p:nvPr/>
            </p:nvGrpSpPr>
            <p:grpSpPr>
              <a:xfrm>
                <a:off x="3779520" y="6553200"/>
                <a:ext cx="365760" cy="304800"/>
                <a:chOff x="-2819400" y="0"/>
                <a:chExt cx="1828800" cy="6858000"/>
              </a:xfrm>
            </p:grpSpPr>
            <p:cxnSp>
              <p:nvCxnSpPr>
                <p:cNvPr id="63" name="Straight Connector 62"/>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3" name="Group 42"/>
              <p:cNvGrpSpPr/>
              <p:nvPr/>
            </p:nvGrpSpPr>
            <p:grpSpPr>
              <a:xfrm>
                <a:off x="4389120" y="6553200"/>
                <a:ext cx="365760" cy="304800"/>
                <a:chOff x="-2819400" y="0"/>
                <a:chExt cx="1828800" cy="6858000"/>
              </a:xfrm>
            </p:grpSpPr>
            <p:cxnSp>
              <p:nvCxnSpPr>
                <p:cNvPr id="59" name="Straight Connector 58"/>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4" name="Group 43"/>
              <p:cNvGrpSpPr/>
              <p:nvPr/>
            </p:nvGrpSpPr>
            <p:grpSpPr>
              <a:xfrm>
                <a:off x="4998720" y="6553200"/>
                <a:ext cx="365760" cy="304800"/>
                <a:chOff x="-2819400" y="0"/>
                <a:chExt cx="1828800" cy="6858000"/>
              </a:xfrm>
            </p:grpSpPr>
            <p:cxnSp>
              <p:nvCxnSpPr>
                <p:cNvPr id="55" name="Straight Connector 54"/>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5" name="Group 44"/>
              <p:cNvGrpSpPr/>
              <p:nvPr/>
            </p:nvGrpSpPr>
            <p:grpSpPr>
              <a:xfrm>
                <a:off x="5608320" y="6553200"/>
                <a:ext cx="365760" cy="304800"/>
                <a:chOff x="-2819400" y="0"/>
                <a:chExt cx="1828800" cy="6858000"/>
              </a:xfrm>
            </p:grpSpPr>
            <p:cxnSp>
              <p:nvCxnSpPr>
                <p:cNvPr id="51" name="Straight Connector 50"/>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nvGrpSpPr>
              <p:cNvPr id="46" name="Group 45"/>
              <p:cNvGrpSpPr/>
              <p:nvPr/>
            </p:nvGrpSpPr>
            <p:grpSpPr>
              <a:xfrm>
                <a:off x="3169920" y="6553200"/>
                <a:ext cx="365760" cy="304800"/>
                <a:chOff x="-2819400" y="0"/>
                <a:chExt cx="1828800" cy="6858000"/>
              </a:xfrm>
            </p:grpSpPr>
            <p:cxnSp>
              <p:nvCxnSpPr>
                <p:cNvPr id="47" name="Straight Connector 46"/>
                <p:cNvCxnSpPr/>
                <p:nvPr/>
              </p:nvCxnSpPr>
              <p:spPr>
                <a:xfrm>
                  <a:off x="-28194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a:off x="-22098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a:off x="-16002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a:off x="-990600" y="0"/>
                  <a:ext cx="0" cy="6858000"/>
                </a:xfrm>
                <a:prstGeom prst="line">
                  <a:avLst/>
                </a:prstGeom>
                <a:ln w="12700">
                  <a:solidFill>
                    <a:schemeClr val="tx1">
                      <a:alpha val="50000"/>
                    </a:schemeClr>
                  </a:solidFill>
                  <a:miter lim="800000"/>
                </a:ln>
              </p:spPr>
              <p:style>
                <a:lnRef idx="1">
                  <a:schemeClr val="accent1"/>
                </a:lnRef>
                <a:fillRef idx="0">
                  <a:schemeClr val="accent1"/>
                </a:fillRef>
                <a:effectRef idx="0">
                  <a:schemeClr val="accent1"/>
                </a:effectRef>
                <a:fontRef idx="minor">
                  <a:schemeClr val="tx1"/>
                </a:fontRef>
              </p:style>
            </p:cxnSp>
          </p:grpSp>
        </p:grpSp>
      </p:grpSp>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5094"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3070" y="1971234"/>
            <a:ext cx="1602580" cy="144270"/>
          </a:xfrm>
          <a:prstGeom prst="rect">
            <a:avLst/>
          </a:prstGeom>
        </p:spPr>
      </p:pic>
      <p:sp>
        <p:nvSpPr>
          <p:cNvPr id="8" name="Rectangle 7"/>
          <p:cNvSpPr/>
          <p:nvPr/>
        </p:nvSpPr>
        <p:spPr>
          <a:xfrm>
            <a:off x="0" y="609600"/>
            <a:ext cx="10435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3071" y="609600"/>
            <a:ext cx="1602580"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138" name="Text Placeholder 137"/>
          <p:cNvSpPr>
            <a:spLocks noGrp="1"/>
          </p:cNvSpPr>
          <p:nvPr>
            <p:ph type="body" sz="quarter" idx="10" hasCustomPrompt="1"/>
          </p:nvPr>
        </p:nvSpPr>
        <p:spPr>
          <a:xfrm rot="16200000">
            <a:off x="140444" y="6077948"/>
            <a:ext cx="980414" cy="365665"/>
          </a:xfrm>
        </p:spPr>
        <p:txBody>
          <a:bodyPr anchor="ctr">
            <a:noAutofit/>
          </a:bodyPr>
          <a:lstStyle>
            <a:lvl1pPr marL="0" indent="0" algn="ctr">
              <a:buNone/>
              <a:defRPr sz="1799" b="1" spc="300">
                <a:effectLst/>
              </a:defRPr>
            </a:lvl1pPr>
            <a:lvl2pPr marL="0" indent="0">
              <a:buNone/>
              <a:defRPr sz="1799"/>
            </a:lvl2pPr>
            <a:lvl3pPr marL="0" indent="0">
              <a:buNone/>
              <a:defRPr sz="1799"/>
            </a:lvl3pPr>
            <a:lvl4pPr marL="0" indent="0">
              <a:buNone/>
              <a:defRPr sz="1799"/>
            </a:lvl4pPr>
            <a:lvl5pPr marL="0" indent="0">
              <a:buNone/>
              <a:defRPr sz="1799"/>
            </a:lvl5pPr>
          </a:lstStyle>
          <a:p>
            <a:pPr lvl="0"/>
            <a:r>
              <a:rPr lang="en-US"/>
              <a:t>YEAR</a:t>
            </a:r>
          </a:p>
        </p:txBody>
      </p:sp>
      <p:sp>
        <p:nvSpPr>
          <p:cNvPr id="139" name="Text Placeholder 137"/>
          <p:cNvSpPr>
            <a:spLocks noGrp="1"/>
          </p:cNvSpPr>
          <p:nvPr>
            <p:ph type="body" sz="quarter" idx="11" hasCustomPrompt="1"/>
          </p:nvPr>
        </p:nvSpPr>
        <p:spPr>
          <a:xfrm rot="16200000">
            <a:off x="3159533" y="6077948"/>
            <a:ext cx="980414" cy="365665"/>
          </a:xfrm>
        </p:spPr>
        <p:txBody>
          <a:bodyPr anchor="ctr">
            <a:noAutofit/>
          </a:bodyPr>
          <a:lstStyle>
            <a:lvl1pPr marL="0" indent="0" algn="ctr">
              <a:buNone/>
              <a:defRPr sz="1799" b="1" spc="300">
                <a:effectLst/>
              </a:defRPr>
            </a:lvl1pPr>
            <a:lvl2pPr marL="0" indent="0">
              <a:buNone/>
              <a:defRPr sz="1799"/>
            </a:lvl2pPr>
            <a:lvl3pPr marL="0" indent="0">
              <a:buNone/>
              <a:defRPr sz="1799"/>
            </a:lvl3pPr>
            <a:lvl4pPr marL="0" indent="0">
              <a:buNone/>
              <a:defRPr sz="1799"/>
            </a:lvl4pPr>
            <a:lvl5pPr marL="0" indent="0">
              <a:buNone/>
              <a:defRPr sz="1799"/>
            </a:lvl5pPr>
          </a:lstStyle>
          <a:p>
            <a:pPr lvl="0"/>
            <a:r>
              <a:rPr lang="en-US"/>
              <a:t>YEAR</a:t>
            </a:r>
          </a:p>
        </p:txBody>
      </p:sp>
      <p:sp>
        <p:nvSpPr>
          <p:cNvPr id="140" name="Text Placeholder 137"/>
          <p:cNvSpPr>
            <a:spLocks noGrp="1"/>
          </p:cNvSpPr>
          <p:nvPr>
            <p:ph type="body" sz="quarter" idx="12" hasCustomPrompt="1"/>
          </p:nvPr>
        </p:nvSpPr>
        <p:spPr>
          <a:xfrm rot="16200000">
            <a:off x="6220113" y="6077948"/>
            <a:ext cx="980414" cy="365665"/>
          </a:xfrm>
        </p:spPr>
        <p:txBody>
          <a:bodyPr anchor="ctr">
            <a:noAutofit/>
          </a:bodyPr>
          <a:lstStyle>
            <a:lvl1pPr marL="0" indent="0" algn="ctr">
              <a:buNone/>
              <a:defRPr sz="1799" b="1" spc="300">
                <a:effectLst/>
              </a:defRPr>
            </a:lvl1pPr>
            <a:lvl2pPr marL="0" indent="0">
              <a:buNone/>
              <a:defRPr sz="1799"/>
            </a:lvl2pPr>
            <a:lvl3pPr marL="0" indent="0">
              <a:buNone/>
              <a:defRPr sz="1799"/>
            </a:lvl3pPr>
            <a:lvl4pPr marL="0" indent="0">
              <a:buNone/>
              <a:defRPr sz="1799"/>
            </a:lvl4pPr>
            <a:lvl5pPr marL="0" indent="0">
              <a:buNone/>
              <a:defRPr sz="1799"/>
            </a:lvl5pPr>
          </a:lstStyle>
          <a:p>
            <a:pPr lvl="0"/>
            <a:r>
              <a:rPr lang="en-US"/>
              <a:t>YEAR</a:t>
            </a:r>
          </a:p>
        </p:txBody>
      </p:sp>
      <p:sp>
        <p:nvSpPr>
          <p:cNvPr id="141" name="Text Placeholder 137"/>
          <p:cNvSpPr>
            <a:spLocks noGrp="1"/>
          </p:cNvSpPr>
          <p:nvPr>
            <p:ph type="body" sz="quarter" idx="13" hasCustomPrompt="1"/>
          </p:nvPr>
        </p:nvSpPr>
        <p:spPr>
          <a:xfrm rot="16200000">
            <a:off x="9267761" y="6077948"/>
            <a:ext cx="980414" cy="365665"/>
          </a:xfrm>
        </p:spPr>
        <p:txBody>
          <a:bodyPr anchor="ctr">
            <a:noAutofit/>
          </a:bodyPr>
          <a:lstStyle>
            <a:lvl1pPr marL="0" indent="0" algn="ctr">
              <a:buNone/>
              <a:defRPr sz="1799" b="1" spc="300">
                <a:effectLst/>
              </a:defRPr>
            </a:lvl1pPr>
            <a:lvl2pPr marL="0" indent="0">
              <a:buNone/>
              <a:defRPr sz="1799"/>
            </a:lvl2pPr>
            <a:lvl3pPr marL="0" indent="0">
              <a:buNone/>
              <a:defRPr sz="1799"/>
            </a:lvl3pPr>
            <a:lvl4pPr marL="0" indent="0">
              <a:buNone/>
              <a:defRPr sz="1799"/>
            </a:lvl4pPr>
            <a:lvl5pPr marL="0" indent="0">
              <a:buNone/>
              <a:defRPr sz="1799"/>
            </a:lvl5pPr>
          </a:lstStyle>
          <a:p>
            <a:pPr lvl="0"/>
            <a:r>
              <a:rPr lang="en-US"/>
              <a:t>YEAR</a:t>
            </a:r>
          </a:p>
        </p:txBody>
      </p:sp>
      <p:sp>
        <p:nvSpPr>
          <p:cNvPr id="177" name="Text Placeholder 174"/>
          <p:cNvSpPr>
            <a:spLocks noGrp="1"/>
          </p:cNvSpPr>
          <p:nvPr>
            <p:ph type="body" sz="quarter" idx="29" hasCustomPrompt="1"/>
          </p:nvPr>
        </p:nvSpPr>
        <p:spPr>
          <a:xfrm>
            <a:off x="843574" y="3653736"/>
            <a:ext cx="1325535" cy="2290486"/>
          </a:xfrm>
          <a:blipFill>
            <a:blip r:embed="rId4"/>
            <a:srcRect/>
            <a:stretch>
              <a:fillRect t="-2" b="-87334"/>
            </a:stretch>
          </a:blipFill>
        </p:spPr>
        <p:txBody>
          <a:bodyPr tIns="228600">
            <a:normAutofit/>
          </a:bodyPr>
          <a:lstStyle>
            <a:lvl1pPr marL="60307" indent="-60307">
              <a:spcBef>
                <a:spcPts val="0"/>
              </a:spcBef>
              <a:spcAft>
                <a:spcPts val="2399"/>
              </a:spcAft>
              <a:buFont typeface="Trebuchet MS" panose="020B0603020202020204" pitchFamily="34" charset="0"/>
              <a:buChar char=" "/>
              <a:defRPr sz="1400">
                <a:solidFill>
                  <a:schemeClr val="bg1"/>
                </a:solidFill>
                <a:effectLst/>
              </a:defRPr>
            </a:lvl1pPr>
            <a:lvl2pPr marL="109695" indent="-47611">
              <a:buFont typeface="Trebuchet MS" panose="020B0603020202020204" pitchFamily="34" charset="0"/>
              <a:buChar char=" "/>
              <a:defRPr sz="1200">
                <a:effectLst/>
              </a:defRPr>
            </a:lvl2pPr>
            <a:lvl3pPr marL="164543" indent="-45706">
              <a:buFont typeface="Trebuchet MS" panose="020B0603020202020204" pitchFamily="34" charset="0"/>
              <a:buChar char=" "/>
              <a:defRPr sz="1200">
                <a:effectLst/>
              </a:defRPr>
            </a:lvl3pPr>
            <a:lvl4pPr marL="63989" indent="0">
              <a:buFont typeface="Trebuchet MS" panose="020B0603020202020204" pitchFamily="34" charset="0"/>
              <a:buNone/>
              <a:defRPr sz="1200">
                <a:effectLst/>
              </a:defRPr>
            </a:lvl4pPr>
            <a:lvl5pPr marL="109695" indent="-45706">
              <a:buFont typeface="Trebuchet MS" panose="020B0603020202020204" pitchFamily="34" charset="0"/>
              <a:buChar char=" "/>
              <a:defRPr sz="1200">
                <a:effectLst/>
              </a:defRPr>
            </a:lvl5pPr>
            <a:lvl6pPr marL="109695" indent="-45706">
              <a:buFont typeface="Trebuchet MS" panose="020B0603020202020204" pitchFamily="34" charset="0"/>
              <a:buChar char=" "/>
              <a:defRPr sz="1200"/>
            </a:lvl6pPr>
            <a:lvl7pPr marL="109695" indent="-45706">
              <a:buFont typeface="Trebuchet MS" panose="020B0603020202020204" pitchFamily="34" charset="0"/>
              <a:buChar char=" "/>
              <a:defRPr sz="1200"/>
            </a:lvl7pPr>
            <a:lvl8pPr marL="109695" indent="-45706">
              <a:buFont typeface="Trebuchet MS" panose="020B0603020202020204" pitchFamily="34" charset="0"/>
              <a:buChar char=" "/>
              <a:defRPr sz="1200"/>
            </a:lvl8pPr>
            <a:lvl9pPr marL="109695" indent="-45706">
              <a:buFont typeface="Trebuchet MS" panose="020B0603020202020204" pitchFamily="34" charset="0"/>
              <a:buChar char=" "/>
              <a:defRPr sz="1200"/>
            </a:lvl9pPr>
          </a:lstStyle>
          <a:p>
            <a:pPr lvl="0"/>
            <a:r>
              <a:rPr lang="en-US"/>
              <a:t>Mon Year</a:t>
            </a:r>
          </a:p>
          <a:p>
            <a:pPr lvl="1"/>
            <a:r>
              <a:rPr lang="en-US"/>
              <a:t>Add event details here</a:t>
            </a:r>
          </a:p>
        </p:txBody>
      </p:sp>
      <p:sp>
        <p:nvSpPr>
          <p:cNvPr id="176" name="Text Placeholder 174"/>
          <p:cNvSpPr>
            <a:spLocks noGrp="1"/>
          </p:cNvSpPr>
          <p:nvPr>
            <p:ph type="body" sz="quarter" idx="28" hasCustomPrompt="1"/>
          </p:nvPr>
        </p:nvSpPr>
        <p:spPr>
          <a:xfrm>
            <a:off x="2794019" y="2973492"/>
            <a:ext cx="1325535" cy="2970730"/>
          </a:xfrm>
          <a:blipFill>
            <a:blip r:embed="rId5"/>
            <a:srcRect/>
            <a:stretch>
              <a:fillRect t="-4" b="-44435"/>
            </a:stretch>
          </a:blipFill>
        </p:spPr>
        <p:txBody>
          <a:bodyPr tIns="228600">
            <a:normAutofit/>
          </a:bodyPr>
          <a:lstStyle>
            <a:lvl1pPr marL="60307" indent="-60307">
              <a:spcBef>
                <a:spcPts val="0"/>
              </a:spcBef>
              <a:spcAft>
                <a:spcPts val="2399"/>
              </a:spcAft>
              <a:buFont typeface="Trebuchet MS" panose="020B0603020202020204" pitchFamily="34" charset="0"/>
              <a:buChar char=" "/>
              <a:defRPr sz="1400">
                <a:solidFill>
                  <a:schemeClr val="bg1"/>
                </a:solidFill>
                <a:effectLst/>
              </a:defRPr>
            </a:lvl1pPr>
            <a:lvl2pPr marL="109695" indent="-47611">
              <a:buFont typeface="Trebuchet MS" panose="020B0603020202020204" pitchFamily="34" charset="0"/>
              <a:buChar char=" "/>
              <a:defRPr sz="1200">
                <a:effectLst/>
              </a:defRPr>
            </a:lvl2pPr>
            <a:lvl3pPr marL="164543" indent="-45706">
              <a:buFont typeface="Trebuchet MS" panose="020B0603020202020204" pitchFamily="34" charset="0"/>
              <a:buChar char=" "/>
              <a:defRPr sz="1200">
                <a:effectLst/>
              </a:defRPr>
            </a:lvl3pPr>
            <a:lvl4pPr marL="63989" indent="0">
              <a:buFont typeface="Trebuchet MS" panose="020B0603020202020204" pitchFamily="34" charset="0"/>
              <a:buNone/>
              <a:defRPr sz="1200">
                <a:effectLst/>
              </a:defRPr>
            </a:lvl4pPr>
            <a:lvl5pPr marL="109695" indent="-45706">
              <a:buFont typeface="Trebuchet MS" panose="020B0603020202020204" pitchFamily="34" charset="0"/>
              <a:buChar char=" "/>
              <a:defRPr sz="1200">
                <a:effectLst/>
              </a:defRPr>
            </a:lvl5pPr>
            <a:lvl6pPr marL="109695" indent="-45706">
              <a:buFont typeface="Trebuchet MS" panose="020B0603020202020204" pitchFamily="34" charset="0"/>
              <a:buChar char=" "/>
              <a:defRPr sz="1200"/>
            </a:lvl6pPr>
            <a:lvl7pPr marL="109695" indent="-45706">
              <a:buFont typeface="Trebuchet MS" panose="020B0603020202020204" pitchFamily="34" charset="0"/>
              <a:buChar char=" "/>
              <a:defRPr sz="1200"/>
            </a:lvl7pPr>
            <a:lvl8pPr marL="109695" indent="-45706">
              <a:buFont typeface="Trebuchet MS" panose="020B0603020202020204" pitchFamily="34" charset="0"/>
              <a:buChar char=" "/>
              <a:defRPr sz="1200"/>
            </a:lvl8pPr>
            <a:lvl9pPr marL="109695" indent="-45706">
              <a:buFont typeface="Trebuchet MS" panose="020B0603020202020204" pitchFamily="34" charset="0"/>
              <a:buChar char=" "/>
              <a:defRPr sz="1200"/>
            </a:lvl9pPr>
          </a:lstStyle>
          <a:p>
            <a:pPr lvl="0"/>
            <a:r>
              <a:rPr lang="en-US"/>
              <a:t>Mon Year</a:t>
            </a:r>
          </a:p>
          <a:p>
            <a:pPr lvl="1"/>
            <a:r>
              <a:rPr lang="en-US"/>
              <a:t>Add event details here</a:t>
            </a:r>
          </a:p>
        </p:txBody>
      </p:sp>
      <p:sp>
        <p:nvSpPr>
          <p:cNvPr id="175" name="Text Placeholder 174"/>
          <p:cNvSpPr>
            <a:spLocks noGrp="1"/>
          </p:cNvSpPr>
          <p:nvPr>
            <p:ph type="body" sz="quarter" idx="27" hasCustomPrompt="1"/>
          </p:nvPr>
        </p:nvSpPr>
        <p:spPr>
          <a:xfrm>
            <a:off x="4620682" y="2281258"/>
            <a:ext cx="1325535" cy="3662964"/>
          </a:xfrm>
          <a:blipFill>
            <a:blip r:embed="rId6"/>
            <a:srcRect/>
            <a:stretch>
              <a:fillRect t="-3" b="-17141"/>
            </a:stretch>
          </a:blipFill>
        </p:spPr>
        <p:txBody>
          <a:bodyPr tIns="228600">
            <a:normAutofit/>
          </a:bodyPr>
          <a:lstStyle>
            <a:lvl1pPr marL="60307" indent="-60307">
              <a:spcBef>
                <a:spcPts val="0"/>
              </a:spcBef>
              <a:spcAft>
                <a:spcPts val="2399"/>
              </a:spcAft>
              <a:buFont typeface="Trebuchet MS" panose="020B0603020202020204" pitchFamily="34" charset="0"/>
              <a:buChar char=" "/>
              <a:defRPr sz="1400">
                <a:solidFill>
                  <a:schemeClr val="bg1"/>
                </a:solidFill>
                <a:effectLst/>
              </a:defRPr>
            </a:lvl1pPr>
            <a:lvl2pPr marL="109695" indent="-47611">
              <a:buFont typeface="Trebuchet MS" panose="020B0603020202020204" pitchFamily="34" charset="0"/>
              <a:buChar char=" "/>
              <a:defRPr sz="1200">
                <a:effectLst/>
              </a:defRPr>
            </a:lvl2pPr>
            <a:lvl3pPr marL="164543" indent="-45706">
              <a:buFont typeface="Trebuchet MS" panose="020B0603020202020204" pitchFamily="34" charset="0"/>
              <a:buChar char=" "/>
              <a:defRPr sz="1200">
                <a:effectLst/>
              </a:defRPr>
            </a:lvl3pPr>
            <a:lvl4pPr marL="63989" indent="0">
              <a:buFont typeface="Trebuchet MS" panose="020B0603020202020204" pitchFamily="34" charset="0"/>
              <a:buNone/>
              <a:defRPr sz="1200">
                <a:effectLst/>
              </a:defRPr>
            </a:lvl4pPr>
            <a:lvl5pPr marL="109695" indent="-45706">
              <a:buFont typeface="Trebuchet MS" panose="020B0603020202020204" pitchFamily="34" charset="0"/>
              <a:buChar char=" "/>
              <a:defRPr sz="1200">
                <a:effectLst/>
              </a:defRPr>
            </a:lvl5pPr>
            <a:lvl6pPr marL="109695" indent="-45706">
              <a:buFont typeface="Trebuchet MS" panose="020B0603020202020204" pitchFamily="34" charset="0"/>
              <a:buChar char=" "/>
              <a:defRPr sz="1200"/>
            </a:lvl6pPr>
            <a:lvl7pPr marL="109695" indent="-45706">
              <a:buFont typeface="Trebuchet MS" panose="020B0603020202020204" pitchFamily="34" charset="0"/>
              <a:buChar char=" "/>
              <a:defRPr sz="1200"/>
            </a:lvl7pPr>
            <a:lvl8pPr marL="109695" indent="-45706">
              <a:buFont typeface="Trebuchet MS" panose="020B0603020202020204" pitchFamily="34" charset="0"/>
              <a:buChar char=" "/>
              <a:defRPr sz="1200"/>
            </a:lvl8pPr>
            <a:lvl9pPr marL="109695" indent="-45706">
              <a:buFont typeface="Trebuchet MS" panose="020B0603020202020204" pitchFamily="34" charset="0"/>
              <a:buChar char=" "/>
              <a:defRPr sz="1200"/>
            </a:lvl9pPr>
          </a:lstStyle>
          <a:p>
            <a:pPr lvl="0"/>
            <a:r>
              <a:rPr lang="en-US"/>
              <a:t>Mon Year</a:t>
            </a:r>
          </a:p>
          <a:p>
            <a:pPr lvl="1"/>
            <a:r>
              <a:rPr lang="en-US"/>
              <a:t>Add event details here</a:t>
            </a:r>
          </a:p>
        </p:txBody>
      </p:sp>
      <p:sp>
        <p:nvSpPr>
          <p:cNvPr id="178" name="Text Placeholder 174"/>
          <p:cNvSpPr>
            <a:spLocks noGrp="1"/>
          </p:cNvSpPr>
          <p:nvPr>
            <p:ph type="body" sz="quarter" idx="30" hasCustomPrompt="1"/>
          </p:nvPr>
        </p:nvSpPr>
        <p:spPr>
          <a:xfrm>
            <a:off x="6074174" y="3661974"/>
            <a:ext cx="1325535" cy="2282248"/>
          </a:xfrm>
          <a:blipFill>
            <a:blip r:embed="rId4"/>
            <a:srcRect/>
            <a:stretch>
              <a:fillRect t="-1" b="-88011"/>
            </a:stretch>
          </a:blipFill>
        </p:spPr>
        <p:txBody>
          <a:bodyPr tIns="228600">
            <a:normAutofit/>
          </a:bodyPr>
          <a:lstStyle>
            <a:lvl1pPr marL="60307" indent="-60307">
              <a:spcBef>
                <a:spcPts val="0"/>
              </a:spcBef>
              <a:spcAft>
                <a:spcPts val="2399"/>
              </a:spcAft>
              <a:buFont typeface="Trebuchet MS" panose="020B0603020202020204" pitchFamily="34" charset="0"/>
              <a:buChar char=" "/>
              <a:defRPr sz="1400">
                <a:solidFill>
                  <a:schemeClr val="bg1"/>
                </a:solidFill>
                <a:effectLst/>
              </a:defRPr>
            </a:lvl1pPr>
            <a:lvl2pPr marL="109695" indent="-47611">
              <a:buFont typeface="Trebuchet MS" panose="020B0603020202020204" pitchFamily="34" charset="0"/>
              <a:buChar char=" "/>
              <a:defRPr sz="1200">
                <a:effectLst/>
              </a:defRPr>
            </a:lvl2pPr>
            <a:lvl3pPr marL="164543" indent="-45706">
              <a:buFont typeface="Trebuchet MS" panose="020B0603020202020204" pitchFamily="34" charset="0"/>
              <a:buChar char=" "/>
              <a:defRPr sz="1200">
                <a:effectLst/>
              </a:defRPr>
            </a:lvl3pPr>
            <a:lvl4pPr marL="63989" indent="0">
              <a:buFont typeface="Trebuchet MS" panose="020B0603020202020204" pitchFamily="34" charset="0"/>
              <a:buNone/>
              <a:defRPr sz="1200">
                <a:effectLst/>
              </a:defRPr>
            </a:lvl4pPr>
            <a:lvl5pPr marL="109695" indent="-45706">
              <a:buFont typeface="Trebuchet MS" panose="020B0603020202020204" pitchFamily="34" charset="0"/>
              <a:buChar char=" "/>
              <a:defRPr sz="1200">
                <a:effectLst/>
              </a:defRPr>
            </a:lvl5pPr>
            <a:lvl6pPr marL="109695" indent="-45706">
              <a:buFont typeface="Trebuchet MS" panose="020B0603020202020204" pitchFamily="34" charset="0"/>
              <a:buChar char=" "/>
              <a:defRPr sz="1200"/>
            </a:lvl6pPr>
            <a:lvl7pPr marL="109695" indent="-45706">
              <a:buFont typeface="Trebuchet MS" panose="020B0603020202020204" pitchFamily="34" charset="0"/>
              <a:buChar char=" "/>
              <a:defRPr sz="1200"/>
            </a:lvl7pPr>
            <a:lvl8pPr marL="109695" indent="-45706">
              <a:buFont typeface="Trebuchet MS" panose="020B0603020202020204" pitchFamily="34" charset="0"/>
              <a:buChar char=" "/>
              <a:defRPr sz="1200"/>
            </a:lvl8pPr>
            <a:lvl9pPr marL="109695" indent="-45706">
              <a:buFont typeface="Trebuchet MS" panose="020B0603020202020204" pitchFamily="34" charset="0"/>
              <a:buChar char=" "/>
              <a:defRPr sz="1200"/>
            </a:lvl9pPr>
          </a:lstStyle>
          <a:p>
            <a:pPr lvl="0"/>
            <a:r>
              <a:rPr lang="en-US"/>
              <a:t>Mon Year</a:t>
            </a:r>
          </a:p>
          <a:p>
            <a:pPr lvl="1"/>
            <a:r>
              <a:rPr lang="en-US"/>
              <a:t>Add event details here</a:t>
            </a:r>
          </a:p>
        </p:txBody>
      </p:sp>
      <p:sp>
        <p:nvSpPr>
          <p:cNvPr id="179" name="Text Placeholder 174"/>
          <p:cNvSpPr>
            <a:spLocks noGrp="1"/>
          </p:cNvSpPr>
          <p:nvPr>
            <p:ph type="body" sz="quarter" idx="31" hasCustomPrompt="1"/>
          </p:nvPr>
        </p:nvSpPr>
        <p:spPr>
          <a:xfrm>
            <a:off x="8034154" y="2969022"/>
            <a:ext cx="1325535" cy="2975201"/>
          </a:xfrm>
          <a:blipFill>
            <a:blip r:embed="rId5"/>
            <a:srcRect/>
            <a:stretch>
              <a:fillRect t="-4" b="-44219"/>
            </a:stretch>
          </a:blipFill>
        </p:spPr>
        <p:txBody>
          <a:bodyPr tIns="228600">
            <a:normAutofit/>
          </a:bodyPr>
          <a:lstStyle>
            <a:lvl1pPr marL="60307" indent="-60307">
              <a:spcBef>
                <a:spcPts val="0"/>
              </a:spcBef>
              <a:spcAft>
                <a:spcPts val="2399"/>
              </a:spcAft>
              <a:buFont typeface="Trebuchet MS" panose="020B0603020202020204" pitchFamily="34" charset="0"/>
              <a:buChar char=" "/>
              <a:defRPr sz="1400">
                <a:solidFill>
                  <a:schemeClr val="bg1"/>
                </a:solidFill>
                <a:effectLst/>
              </a:defRPr>
            </a:lvl1pPr>
            <a:lvl2pPr marL="109695" indent="-47611">
              <a:buFont typeface="Trebuchet MS" panose="020B0603020202020204" pitchFamily="34" charset="0"/>
              <a:buChar char=" "/>
              <a:defRPr sz="1200">
                <a:effectLst/>
              </a:defRPr>
            </a:lvl2pPr>
            <a:lvl3pPr marL="164543" indent="-45706">
              <a:buFont typeface="Trebuchet MS" panose="020B0603020202020204" pitchFamily="34" charset="0"/>
              <a:buChar char=" "/>
              <a:defRPr sz="1200">
                <a:effectLst/>
              </a:defRPr>
            </a:lvl3pPr>
            <a:lvl4pPr marL="63989" indent="0">
              <a:buFont typeface="Trebuchet MS" panose="020B0603020202020204" pitchFamily="34" charset="0"/>
              <a:buNone/>
              <a:defRPr sz="1200">
                <a:effectLst/>
              </a:defRPr>
            </a:lvl4pPr>
            <a:lvl5pPr marL="109695" indent="-45706">
              <a:buFont typeface="Trebuchet MS" panose="020B0603020202020204" pitchFamily="34" charset="0"/>
              <a:buChar char=" "/>
              <a:defRPr sz="1200">
                <a:effectLst/>
              </a:defRPr>
            </a:lvl5pPr>
            <a:lvl6pPr marL="109695" indent="-45706">
              <a:buFont typeface="Trebuchet MS" panose="020B0603020202020204" pitchFamily="34" charset="0"/>
              <a:buChar char=" "/>
              <a:defRPr sz="1200"/>
            </a:lvl6pPr>
            <a:lvl7pPr marL="109695" indent="-45706">
              <a:buFont typeface="Trebuchet MS" panose="020B0603020202020204" pitchFamily="34" charset="0"/>
              <a:buChar char=" "/>
              <a:defRPr sz="1200"/>
            </a:lvl7pPr>
            <a:lvl8pPr marL="109695" indent="-45706">
              <a:buFont typeface="Trebuchet MS" panose="020B0603020202020204" pitchFamily="34" charset="0"/>
              <a:buChar char=" "/>
              <a:defRPr sz="1200"/>
            </a:lvl8pPr>
            <a:lvl9pPr marL="109695" indent="-45706">
              <a:buFont typeface="Trebuchet MS" panose="020B0603020202020204" pitchFamily="34" charset="0"/>
              <a:buChar char=" "/>
              <a:defRPr sz="1200"/>
            </a:lvl9pPr>
          </a:lstStyle>
          <a:p>
            <a:pPr lvl="0"/>
            <a:r>
              <a:rPr lang="en-US"/>
              <a:t>Mon Year</a:t>
            </a:r>
          </a:p>
          <a:p>
            <a:pPr lvl="1"/>
            <a:r>
              <a:rPr lang="en-US"/>
              <a:t>Add event details here</a:t>
            </a:r>
          </a:p>
        </p:txBody>
      </p:sp>
      <p:sp>
        <p:nvSpPr>
          <p:cNvPr id="180" name="Text Placeholder 174"/>
          <p:cNvSpPr>
            <a:spLocks noGrp="1"/>
          </p:cNvSpPr>
          <p:nvPr>
            <p:ph type="body" sz="quarter" idx="32" hasCustomPrompt="1"/>
          </p:nvPr>
        </p:nvSpPr>
        <p:spPr>
          <a:xfrm>
            <a:off x="10103645" y="2281258"/>
            <a:ext cx="1325535" cy="3662964"/>
          </a:xfrm>
          <a:blipFill>
            <a:blip r:embed="rId6"/>
            <a:srcRect/>
            <a:stretch>
              <a:fillRect t="-3" b="-17141"/>
            </a:stretch>
          </a:blipFill>
        </p:spPr>
        <p:txBody>
          <a:bodyPr tIns="228600">
            <a:normAutofit/>
          </a:bodyPr>
          <a:lstStyle>
            <a:lvl1pPr marL="60307" indent="-60307">
              <a:spcBef>
                <a:spcPts val="0"/>
              </a:spcBef>
              <a:spcAft>
                <a:spcPts val="2399"/>
              </a:spcAft>
              <a:buFont typeface="Trebuchet MS" panose="020B0603020202020204" pitchFamily="34" charset="0"/>
              <a:buChar char=" "/>
              <a:defRPr sz="1400">
                <a:solidFill>
                  <a:schemeClr val="bg1"/>
                </a:solidFill>
                <a:effectLst/>
              </a:defRPr>
            </a:lvl1pPr>
            <a:lvl2pPr marL="109695" indent="-47611">
              <a:buFont typeface="Trebuchet MS" panose="020B0603020202020204" pitchFamily="34" charset="0"/>
              <a:buChar char=" "/>
              <a:defRPr sz="1200">
                <a:effectLst/>
              </a:defRPr>
            </a:lvl2pPr>
            <a:lvl3pPr marL="164543" indent="-45706">
              <a:buFont typeface="Trebuchet MS" panose="020B0603020202020204" pitchFamily="34" charset="0"/>
              <a:buChar char=" "/>
              <a:defRPr sz="1200">
                <a:effectLst/>
              </a:defRPr>
            </a:lvl3pPr>
            <a:lvl4pPr marL="63989" indent="0">
              <a:buFont typeface="Trebuchet MS" panose="020B0603020202020204" pitchFamily="34" charset="0"/>
              <a:buNone/>
              <a:defRPr sz="1200">
                <a:effectLst/>
              </a:defRPr>
            </a:lvl4pPr>
            <a:lvl5pPr marL="109695" indent="-45706">
              <a:buFont typeface="Trebuchet MS" panose="020B0603020202020204" pitchFamily="34" charset="0"/>
              <a:buChar char=" "/>
              <a:defRPr sz="1200">
                <a:effectLst/>
              </a:defRPr>
            </a:lvl5pPr>
            <a:lvl6pPr marL="109695" indent="-45706">
              <a:buFont typeface="Trebuchet MS" panose="020B0603020202020204" pitchFamily="34" charset="0"/>
              <a:buChar char=" "/>
              <a:defRPr sz="1200"/>
            </a:lvl6pPr>
            <a:lvl7pPr marL="109695" indent="-45706">
              <a:buFont typeface="Trebuchet MS" panose="020B0603020202020204" pitchFamily="34" charset="0"/>
              <a:buChar char=" "/>
              <a:defRPr sz="1200"/>
            </a:lvl7pPr>
            <a:lvl8pPr marL="109695" indent="-45706">
              <a:buFont typeface="Trebuchet MS" panose="020B0603020202020204" pitchFamily="34" charset="0"/>
              <a:buChar char=" "/>
              <a:defRPr sz="1200"/>
            </a:lvl8pPr>
            <a:lvl9pPr marL="109695" indent="-45706">
              <a:buFont typeface="Trebuchet MS" panose="020B0603020202020204" pitchFamily="34" charset="0"/>
              <a:buChar char=" "/>
              <a:defRPr sz="1200"/>
            </a:lvl9pPr>
          </a:lstStyle>
          <a:p>
            <a:pPr lvl="0"/>
            <a:r>
              <a:rPr lang="en-US"/>
              <a:t>Mon Year</a:t>
            </a:r>
          </a:p>
          <a:p>
            <a:pPr lvl="1"/>
            <a:r>
              <a:rPr lang="en-US"/>
              <a:t>Add event details here</a:t>
            </a:r>
          </a:p>
        </p:txBody>
      </p:sp>
    </p:spTree>
    <p:extLst>
      <p:ext uri="{BB962C8B-B14F-4D97-AF65-F5344CB8AC3E}">
        <p14:creationId xmlns:p14="http://schemas.microsoft.com/office/powerpoint/2010/main" val="24019831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22414" y="533400"/>
            <a:ext cx="9601200" cy="1143000"/>
          </a:xfrm>
          <a:prstGeom prst="rect">
            <a:avLst/>
          </a:prstGeom>
        </p:spPr>
        <p:txBody>
          <a:bodyPr vert="horz" lIns="91440" tIns="45720" rIns="91440" bIns="45720"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522414" y="1828800"/>
            <a:ext cx="9601200" cy="41910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Footer Placeholder 3"/>
          <p:cNvSpPr>
            <a:spLocks noGrp="1"/>
          </p:cNvSpPr>
          <p:nvPr>
            <p:ph type="ftr" sz="quarter" idx="3"/>
          </p:nvPr>
        </p:nvSpPr>
        <p:spPr>
          <a:xfrm>
            <a:off x="1517950" y="6172200"/>
            <a:ext cx="6862462" cy="273049"/>
          </a:xfrm>
          <a:prstGeom prst="rect">
            <a:avLst/>
          </a:prstGeom>
        </p:spPr>
        <p:txBody>
          <a:bodyPr vert="horz" lIns="91440" tIns="45720" rIns="91440" bIns="45720" rtlCol="0" anchor="ctr"/>
          <a:lstStyle>
            <a:lvl1pPr algn="l">
              <a:defRPr sz="1100">
                <a:solidFill>
                  <a:schemeClr val="tx1"/>
                </a:solidFill>
              </a:defRPr>
            </a:lvl1pPr>
          </a:lstStyle>
          <a:p>
            <a:endParaRPr lang="en-US" dirty="0"/>
          </a:p>
        </p:txBody>
      </p:sp>
      <p:sp>
        <p:nvSpPr>
          <p:cNvPr id="4" name="Date Placeholder 4"/>
          <p:cNvSpPr>
            <a:spLocks noGrp="1"/>
          </p:cNvSpPr>
          <p:nvPr>
            <p:ph type="dt" sz="half" idx="2"/>
          </p:nvPr>
        </p:nvSpPr>
        <p:spPr>
          <a:xfrm>
            <a:off x="8609012" y="6172200"/>
            <a:ext cx="1320059" cy="273049"/>
          </a:xfrm>
          <a:prstGeom prst="rect">
            <a:avLst/>
          </a:prstGeom>
        </p:spPr>
        <p:txBody>
          <a:bodyPr vert="horz" lIns="91440" tIns="45720" rIns="91440" bIns="45720" rtlCol="0" anchor="ctr"/>
          <a:lstStyle>
            <a:lvl1pPr algn="r">
              <a:defRPr sz="1100">
                <a:solidFill>
                  <a:schemeClr val="tx1"/>
                </a:solidFill>
              </a:defRPr>
            </a:lvl1pPr>
          </a:lstStyle>
          <a:p>
            <a:fld id="{83829175-527E-46A3-863C-1BB1F163B849}" type="datetimeFigureOut">
              <a:rPr lang="en-US" smtClean="0"/>
              <a:pPr/>
              <a:t>9/16/18</a:t>
            </a:fld>
            <a:endParaRPr lang="en-US" dirty="0"/>
          </a:p>
        </p:txBody>
      </p:sp>
      <p:sp>
        <p:nvSpPr>
          <p:cNvPr id="6" name="Slide Number Placeholder 5"/>
          <p:cNvSpPr>
            <a:spLocks noGrp="1"/>
          </p:cNvSpPr>
          <p:nvPr>
            <p:ph type="sldNum" sz="quarter" idx="4"/>
          </p:nvPr>
        </p:nvSpPr>
        <p:spPr>
          <a:xfrm>
            <a:off x="10133012" y="6172200"/>
            <a:ext cx="990601" cy="273049"/>
          </a:xfrm>
          <a:prstGeom prst="rect">
            <a:avLst/>
          </a:prstGeom>
        </p:spPr>
        <p:txBody>
          <a:bodyPr vert="horz" lIns="91440" tIns="45720" rIns="91440" bIns="45720" rtlCol="0" anchor="ctr"/>
          <a:lstStyle>
            <a:lvl1pPr algn="r">
              <a:defRPr sz="1100">
                <a:solidFill>
                  <a:schemeClr val="tx1"/>
                </a:solidFill>
              </a:defRPr>
            </a:lvl1pPr>
          </a:lstStyle>
          <a:p>
            <a:fld id="{E5137D0E-4A4F-4307-8994-C1891D747D59}" type="slidenum">
              <a:rPr lang="en-US" smtClean="0"/>
              <a:pPr/>
              <a:t>‹#›</a:t>
            </a:fld>
            <a:endParaRPr lang="en-US" dirty="0"/>
          </a:p>
        </p:txBody>
      </p:sp>
    </p:spTree>
    <p:extLst>
      <p:ext uri="{BB962C8B-B14F-4D97-AF65-F5344CB8AC3E}">
        <p14:creationId xmlns:p14="http://schemas.microsoft.com/office/powerpoint/2010/main" val="15260502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3838" indent="-223838" algn="l" defTabSz="914400" rtl="0" eaLnBrk="1" latinLnBrk="0" hangingPunct="1">
        <a:lnSpc>
          <a:spcPct val="90000"/>
        </a:lnSpc>
        <a:spcBef>
          <a:spcPts val="1800"/>
        </a:spcBef>
        <a:buFont typeface="Arial" pitchFamily="34" charset="0"/>
        <a:buChar char="•"/>
        <a:defRPr sz="2000" kern="1200">
          <a:solidFill>
            <a:schemeClr val="tx1"/>
          </a:solidFill>
          <a:latin typeface="+mn-lt"/>
          <a:ea typeface="+mn-ea"/>
          <a:cs typeface="+mn-cs"/>
        </a:defRPr>
      </a:lvl1pPr>
      <a:lvl2pPr marL="502920" indent="-223838" algn="l" defTabSz="914400" rtl="0" eaLnBrk="1" latinLnBrk="0" hangingPunct="1">
        <a:lnSpc>
          <a:spcPct val="90000"/>
        </a:lnSpc>
        <a:spcBef>
          <a:spcPts val="800"/>
        </a:spcBef>
        <a:buFont typeface="Arial" pitchFamily="34" charset="0"/>
        <a:buChar char="–"/>
        <a:defRPr sz="1800" kern="1200">
          <a:solidFill>
            <a:schemeClr val="tx1"/>
          </a:solidFill>
          <a:latin typeface="+mn-lt"/>
          <a:ea typeface="+mn-ea"/>
          <a:cs typeface="+mn-cs"/>
        </a:defRPr>
      </a:lvl2pPr>
      <a:lvl3pPr marL="741363" indent="-171450" algn="l" defTabSz="914400" rtl="0" eaLnBrk="1" latinLnBrk="0" hangingPunct="1">
        <a:lnSpc>
          <a:spcPct val="90000"/>
        </a:lnSpc>
        <a:spcBef>
          <a:spcPts val="600"/>
        </a:spcBef>
        <a:buFont typeface="Arial" pitchFamily="34" charset="0"/>
        <a:buChar char="•"/>
        <a:defRPr sz="1600" kern="1200">
          <a:solidFill>
            <a:schemeClr val="tx1"/>
          </a:solidFill>
          <a:latin typeface="+mn-lt"/>
          <a:ea typeface="+mn-ea"/>
          <a:cs typeface="+mn-cs"/>
        </a:defRPr>
      </a:lvl3pPr>
      <a:lvl4pPr marL="9667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4pPr>
      <a:lvl5pPr marL="1208088" indent="-173038"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5pPr>
      <a:lvl6pPr marL="1444752"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6pPr>
      <a:lvl7pPr marL="1682496"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7pPr>
      <a:lvl8pPr marL="1920240"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8pPr>
      <a:lvl9pPr marL="2157984" indent="-173736" algn="l" defTabSz="914400" rtl="0" eaLnBrk="1" latinLnBrk="0" hangingPunct="1">
        <a:lnSpc>
          <a:spcPct val="90000"/>
        </a:lnSpc>
        <a:spcBef>
          <a:spcPts val="600"/>
        </a:spcBef>
        <a:buFont typeface="Arial" pitchFamily="34" charset="0"/>
        <a:buChar char="•"/>
        <a:defRPr sz="14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4.jpg"/></Relationships>
</file>

<file path=ppt/slides/_rels/slide3.xml.rels><?xml version="1.0" encoding="UTF-8" standalone="yes"?>
<Relationships xmlns="http://schemas.openxmlformats.org/package/2006/relationships"><Relationship Id="rId3" Type="http://schemas.openxmlformats.org/officeDocument/2006/relationships/image" Target="../media/image15.gif"/><Relationship Id="rId4" Type="http://schemas.openxmlformats.org/officeDocument/2006/relationships/image" Target="../media/image16.png"/><Relationship Id="rId5" Type="http://schemas.openxmlformats.org/officeDocument/2006/relationships/image" Target="../media/image17.jpg"/><Relationship Id="rId1" Type="http://schemas.openxmlformats.org/officeDocument/2006/relationships/slideLayout" Target="../slideLayouts/slideLayout6.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18.jpg"/></Relationships>
</file>

<file path=ppt/slides/_rels/slide5.xml.rels><?xml version="1.0" encoding="UTF-8" standalone="yes"?>
<Relationships xmlns="http://schemas.openxmlformats.org/package/2006/relationships"><Relationship Id="rId3" Type="http://schemas.openxmlformats.org/officeDocument/2006/relationships/image" Target="../media/image19.jpg"/><Relationship Id="rId4" Type="http://schemas.openxmlformats.org/officeDocument/2006/relationships/image" Target="../media/image20.jpg"/><Relationship Id="rId5" Type="http://schemas.openxmlformats.org/officeDocument/2006/relationships/image" Target="../media/image21.jpg"/><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 Id="rId3" Type="http://schemas.openxmlformats.org/officeDocument/2006/relationships/chart" Target="../charts/chart1.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0.png"/><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0.png"/><Relationship Id="rId1" Type="http://schemas.openxmlformats.org/officeDocument/2006/relationships/slideLayout" Target="../slideLayouts/slideLayout1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hyperlink" Target="http://gov.wales/topics/educationandskills/schoolshome/curriculum-for-wales-curriculum-for-life/?lang=en" TargetMode="External"/><Relationship Id="rId4" Type="http://schemas.openxmlformats.org/officeDocument/2006/relationships/hyperlink" Target="http://gov.wales/topics/educationandskills/schoolshome/curriculum-for-wales-curriculum-for-life/?lang=cy" TargetMode="External"/><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g"/><Relationship Id="rId4" Type="http://schemas.openxmlformats.org/officeDocument/2006/relationships/image" Target="../media/image23.png"/><Relationship Id="rId1" Type="http://schemas.openxmlformats.org/officeDocument/2006/relationships/slideLayout" Target="../slideLayouts/slideLayout4.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hyperlink" Target="https://assemblyinbrief.wordpress.com/2016/05/24/reforming-the-curriculum-and-teacher-training/" TargetMode="External"/><Relationship Id="rId4" Type="http://schemas.openxmlformats.org/officeDocument/2006/relationships/image" Target="../media/image24.png"/><Relationship Id="rId1" Type="http://schemas.openxmlformats.org/officeDocument/2006/relationships/slideLayout" Target="../slideLayouts/slideLayout4.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 Id="rId3" Type="http://schemas.openxmlformats.org/officeDocument/2006/relationships/image" Target="../media/image25.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7.xml"/><Relationship Id="rId3" Type="http://schemas.openxmlformats.org/officeDocument/2006/relationships/hyperlink" Target="http://gov.wales/docs/dcells/publications/150302-creative-learning-through-the-arts-cy.pdf"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6.jpg"/><Relationship Id="rId4" Type="http://schemas.openxmlformats.org/officeDocument/2006/relationships/image" Target="../media/image27.jpg"/><Relationship Id="rId5" Type="http://schemas.openxmlformats.org/officeDocument/2006/relationships/image" Target="../media/image28.jpg"/><Relationship Id="rId6" Type="http://schemas.openxmlformats.org/officeDocument/2006/relationships/image" Target="../media/image29.jpg"/><Relationship Id="rId1" Type="http://schemas.openxmlformats.org/officeDocument/2006/relationships/slideLayout" Target="../slideLayouts/slideLayout7.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 Id="rId3" Type="http://schemas.openxmlformats.org/officeDocument/2006/relationships/hyperlink" Target="https://www.reference.com/world-view/relationship-between-education-culture-186a271a8037f914"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0.jpg"/><Relationship Id="rId4" Type="http://schemas.openxmlformats.org/officeDocument/2006/relationships/image" Target="../media/image31.jpg"/><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2.xml"/><Relationship Id="rId3" Type="http://schemas.openxmlformats.org/officeDocument/2006/relationships/image" Target="../media/image32.jpg"/></Relationships>
</file>

<file path=ppt/slides/_rels/slide23.xml.rels><?xml version="1.0" encoding="UTF-8" standalone="yes"?>
<Relationships xmlns="http://schemas.openxmlformats.org/package/2006/relationships"><Relationship Id="rId3" Type="http://schemas.openxmlformats.org/officeDocument/2006/relationships/image" Target="../media/image33.jpg"/><Relationship Id="rId4" Type="http://schemas.openxmlformats.org/officeDocument/2006/relationships/image" Target="../media/image34.jpg"/><Relationship Id="rId5" Type="http://schemas.openxmlformats.org/officeDocument/2006/relationships/image" Target="../media/image35.png"/><Relationship Id="rId1" Type="http://schemas.openxmlformats.org/officeDocument/2006/relationships/slideLayout" Target="../slideLayouts/slideLayout7.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3" Type="http://schemas.openxmlformats.org/officeDocument/2006/relationships/hyperlink" Target="NULL" TargetMode="External"/><Relationship Id="rId4" Type="http://schemas.openxmlformats.org/officeDocument/2006/relationships/hyperlink" Target="NULL" TargetMode="External"/><Relationship Id="rId5" Type="http://schemas.openxmlformats.org/officeDocument/2006/relationships/hyperlink" Target="NULL" TargetMode="External"/><Relationship Id="rId6" Type="http://schemas.openxmlformats.org/officeDocument/2006/relationships/hyperlink" Target="http://gov.wales/statistics-and-research/key-education-statistics/?lang=en" TargetMode="External"/><Relationship Id="rId7" Type="http://schemas.openxmlformats.org/officeDocument/2006/relationships/hyperlink" Target="http://gov.wales/statistics-and-research/key-education-statistics/?skip=1&amp;lang=cy" TargetMode="External"/><Relationship Id="rId8" Type="http://schemas.openxmlformats.org/officeDocument/2006/relationships/hyperlink" Target="http://www.walesonline.co.uk/news/education/wales-new-national-curriculum-launched-10314909" TargetMode="External"/><Relationship Id="rId1" Type="http://schemas.openxmlformats.org/officeDocument/2006/relationships/slideLayout" Target="../slideLayouts/slideLayout6.xml"/><Relationship Id="rId2"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21804" y="332656"/>
            <a:ext cx="11233248" cy="2065040"/>
          </a:xfrm>
        </p:spPr>
        <p:txBody>
          <a:bodyPr/>
          <a:lstStyle/>
          <a:p>
            <a:r>
              <a:rPr lang="en-US" dirty="0" smtClean="0"/>
              <a:t> </a:t>
            </a:r>
            <a:r>
              <a:rPr lang="en-US" dirty="0" err="1" smtClean="0"/>
              <a:t>Cyd</a:t>
            </a:r>
            <a:r>
              <a:rPr lang="en-US" dirty="0" smtClean="0"/>
              <a:t> – </a:t>
            </a:r>
            <a:r>
              <a:rPr lang="en-US" dirty="0" err="1" smtClean="0"/>
              <a:t>destun</a:t>
            </a:r>
            <a:r>
              <a:rPr lang="en-US" dirty="0" smtClean="0"/>
              <a:t> </a:t>
            </a:r>
            <a:r>
              <a:rPr lang="en-US" dirty="0" err="1" smtClean="0"/>
              <a:t>Cymreig</a:t>
            </a:r>
            <a:r>
              <a:rPr lang="en-US" dirty="0"/>
              <a:t/>
            </a:r>
            <a:br>
              <a:rPr lang="en-US" dirty="0"/>
            </a:br>
            <a:r>
              <a:rPr lang="en-US" dirty="0" smtClean="0"/>
              <a:t>            A Welsh perspective </a:t>
            </a:r>
            <a:endParaRPr lang="en-US" dirty="0"/>
          </a:p>
        </p:txBody>
      </p:sp>
      <p:sp>
        <p:nvSpPr>
          <p:cNvPr id="3" name="Subtitle 2"/>
          <p:cNvSpPr>
            <a:spLocks noGrp="1"/>
          </p:cNvSpPr>
          <p:nvPr>
            <p:ph type="subTitle" idx="1"/>
          </p:nvPr>
        </p:nvSpPr>
        <p:spPr>
          <a:xfrm>
            <a:off x="8542684" y="5758160"/>
            <a:ext cx="3528393" cy="1066800"/>
          </a:xfrm>
        </p:spPr>
        <p:txBody>
          <a:bodyPr/>
          <a:lstStyle/>
          <a:p>
            <a:r>
              <a:rPr lang="en-US" dirty="0" err="1" smtClean="0">
                <a:solidFill>
                  <a:schemeClr val="tx1">
                    <a:lumMod val="50000"/>
                  </a:schemeClr>
                </a:solidFill>
              </a:rPr>
              <a:t>c.jennings@uwtsd.ac.uk</a:t>
            </a:r>
            <a:endParaRPr lang="en-US" dirty="0">
              <a:solidFill>
                <a:schemeClr val="tx1">
                  <a:lumMod val="50000"/>
                </a:schemeClr>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367733"/>
            <a:ext cx="5806380" cy="4490267"/>
          </a:xfrm>
          <a:prstGeom prst="rect">
            <a:avLst/>
          </a:prstGeom>
        </p:spPr>
      </p:pic>
      <p:sp>
        <p:nvSpPr>
          <p:cNvPr id="5" name="Rectangle 4"/>
          <p:cNvSpPr/>
          <p:nvPr/>
        </p:nvSpPr>
        <p:spPr>
          <a:xfrm>
            <a:off x="6086276" y="2924944"/>
            <a:ext cx="6092825" cy="2246769"/>
          </a:xfrm>
          <a:prstGeom prst="rect">
            <a:avLst/>
          </a:prstGeom>
        </p:spPr>
        <p:txBody>
          <a:bodyPr>
            <a:spAutoFit/>
          </a:bodyPr>
          <a:lstStyle/>
          <a:p>
            <a:r>
              <a:rPr lang="en-GB" i="1" dirty="0">
                <a:latin typeface="Arial" panose="020B0604020202020204" pitchFamily="34" charset="0"/>
              </a:rPr>
              <a:t>To be born in Wales, </a:t>
            </a:r>
            <a:br>
              <a:rPr lang="en-GB" i="1" dirty="0">
                <a:latin typeface="Arial" panose="020B0604020202020204" pitchFamily="34" charset="0"/>
              </a:rPr>
            </a:br>
            <a:r>
              <a:rPr lang="en-GB" i="1" dirty="0">
                <a:latin typeface="Arial" panose="020B0604020202020204" pitchFamily="34" charset="0"/>
              </a:rPr>
              <a:t>Not with a silver spoon in your mouth, </a:t>
            </a:r>
            <a:br>
              <a:rPr lang="en-GB" i="1" dirty="0">
                <a:latin typeface="Arial" panose="020B0604020202020204" pitchFamily="34" charset="0"/>
              </a:rPr>
            </a:br>
            <a:r>
              <a:rPr lang="en-GB" i="1" dirty="0">
                <a:latin typeface="Arial" panose="020B0604020202020204" pitchFamily="34" charset="0"/>
              </a:rPr>
              <a:t>But, with music in your blood </a:t>
            </a:r>
            <a:br>
              <a:rPr lang="en-GB" i="1" dirty="0">
                <a:latin typeface="Arial" panose="020B0604020202020204" pitchFamily="34" charset="0"/>
              </a:rPr>
            </a:br>
            <a:r>
              <a:rPr lang="en-GB" i="1" dirty="0">
                <a:latin typeface="Arial" panose="020B0604020202020204" pitchFamily="34" charset="0"/>
              </a:rPr>
              <a:t>And with poetry in your soul, </a:t>
            </a:r>
            <a:br>
              <a:rPr lang="en-GB" i="1" dirty="0">
                <a:latin typeface="Arial" panose="020B0604020202020204" pitchFamily="34" charset="0"/>
              </a:rPr>
            </a:br>
            <a:r>
              <a:rPr lang="en-GB" i="1" dirty="0">
                <a:latin typeface="Arial" panose="020B0604020202020204" pitchFamily="34" charset="0"/>
              </a:rPr>
              <a:t>Is a privilege indeed</a:t>
            </a:r>
            <a:r>
              <a:rPr lang="en-GB" i="1" dirty="0" smtClean="0">
                <a:latin typeface="Arial" panose="020B0604020202020204" pitchFamily="34" charset="0"/>
              </a:rPr>
              <a:t>.</a:t>
            </a:r>
          </a:p>
          <a:p>
            <a:endParaRPr lang="en-GB" dirty="0"/>
          </a:p>
          <a:p>
            <a:r>
              <a:rPr lang="en-GB" sz="1600" dirty="0">
                <a:latin typeface="Arial" panose="020B0604020202020204" pitchFamily="34" charset="0"/>
              </a:rPr>
              <a:t>it is taken from the poem "In Passing" written in 1967 by </a:t>
            </a:r>
            <a:endParaRPr lang="en-GB" sz="1600" dirty="0" smtClean="0">
              <a:latin typeface="Arial" panose="020B0604020202020204" pitchFamily="34" charset="0"/>
            </a:endParaRPr>
          </a:p>
          <a:p>
            <a:r>
              <a:rPr lang="en-GB" sz="1600" dirty="0" smtClean="0">
                <a:solidFill>
                  <a:srgbClr val="FF0000"/>
                </a:solidFill>
                <a:latin typeface="Arial" panose="020B0604020202020204" pitchFamily="34" charset="0"/>
              </a:rPr>
              <a:t>Brian Harries</a:t>
            </a:r>
            <a:endParaRPr lang="en-GB" sz="1600" dirty="0">
              <a:solidFill>
                <a:srgbClr val="FF0000"/>
              </a:solidFill>
            </a:endParaRPr>
          </a:p>
        </p:txBody>
      </p:sp>
    </p:spTree>
    <p:extLst>
      <p:ext uri="{BB962C8B-B14F-4D97-AF65-F5344CB8AC3E}">
        <p14:creationId xmlns:p14="http://schemas.microsoft.com/office/powerpoint/2010/main" val="4565610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PADLET  /  Post-its</a:t>
            </a:r>
            <a:endParaRPr lang="en-US"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82044" y="3212976"/>
            <a:ext cx="6264696" cy="2537201"/>
          </a:xfrm>
          <a:prstGeom prst="rect">
            <a:avLst/>
          </a:prstGeom>
        </p:spPr>
      </p:pic>
      <p:sp>
        <p:nvSpPr>
          <p:cNvPr id="5" name="TextBox 4"/>
          <p:cNvSpPr txBox="1"/>
          <p:nvPr/>
        </p:nvSpPr>
        <p:spPr>
          <a:xfrm>
            <a:off x="1522414" y="1988840"/>
            <a:ext cx="9601200" cy="1754326"/>
          </a:xfrm>
          <a:prstGeom prst="rect">
            <a:avLst/>
          </a:prstGeom>
          <a:noFill/>
        </p:spPr>
        <p:txBody>
          <a:bodyPr wrap="square" rtlCol="0">
            <a:spAutoFit/>
          </a:bodyPr>
          <a:lstStyle/>
          <a:p>
            <a:r>
              <a:rPr lang="en-US" dirty="0" smtClean="0"/>
              <a:t>Beth </a:t>
            </a:r>
            <a:r>
              <a:rPr lang="en-US" dirty="0" err="1" smtClean="0"/>
              <a:t>mae</a:t>
            </a:r>
            <a:r>
              <a:rPr lang="en-US" dirty="0" smtClean="0"/>
              <a:t> </a:t>
            </a:r>
            <a:r>
              <a:rPr lang="en-US" dirty="0" err="1" smtClean="0"/>
              <a:t>Cymru</a:t>
            </a:r>
            <a:r>
              <a:rPr lang="en-US" dirty="0" smtClean="0"/>
              <a:t> </a:t>
            </a:r>
            <a:r>
              <a:rPr lang="en-US" dirty="0" err="1" smtClean="0"/>
              <a:t>yn</a:t>
            </a:r>
            <a:r>
              <a:rPr lang="en-US" dirty="0" smtClean="0"/>
              <a:t> </a:t>
            </a:r>
            <a:r>
              <a:rPr lang="en-US" dirty="0" err="1" smtClean="0"/>
              <a:t>ei</a:t>
            </a:r>
            <a:r>
              <a:rPr lang="en-US" dirty="0" smtClean="0"/>
              <a:t> </a:t>
            </a:r>
            <a:r>
              <a:rPr lang="en-US" dirty="0" err="1" smtClean="0"/>
              <a:t>olygu</a:t>
            </a:r>
            <a:r>
              <a:rPr lang="en-US" dirty="0" smtClean="0"/>
              <a:t> </a:t>
            </a:r>
            <a:r>
              <a:rPr lang="en-US" dirty="0" err="1" smtClean="0"/>
              <a:t>i</a:t>
            </a:r>
            <a:r>
              <a:rPr lang="en-US" dirty="0" smtClean="0"/>
              <a:t> chi?</a:t>
            </a:r>
          </a:p>
          <a:p>
            <a:endParaRPr lang="en-US" dirty="0"/>
          </a:p>
          <a:p>
            <a:r>
              <a:rPr lang="en-US" dirty="0" smtClean="0"/>
              <a:t>What does Wales mean to you?</a:t>
            </a:r>
          </a:p>
          <a:p>
            <a:endParaRPr lang="en-US" dirty="0"/>
          </a:p>
          <a:p>
            <a:endParaRPr lang="en-US" dirty="0" smtClean="0"/>
          </a:p>
          <a:p>
            <a:endParaRPr lang="en-US" dirty="0"/>
          </a:p>
        </p:txBody>
      </p:sp>
    </p:spTree>
    <p:extLst>
      <p:ext uri="{BB962C8B-B14F-4D97-AF65-F5344CB8AC3E}">
        <p14:creationId xmlns:p14="http://schemas.microsoft.com/office/powerpoint/2010/main" val="276445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Cymharu</a:t>
            </a:r>
            <a:r>
              <a:rPr lang="en-GB" dirty="0" smtClean="0"/>
              <a:t> a </a:t>
            </a:r>
            <a:r>
              <a:rPr lang="en-GB" dirty="0" err="1" smtClean="0"/>
              <a:t>chyferbynnu</a:t>
            </a:r>
            <a:r>
              <a:rPr lang="en-GB" dirty="0" smtClean="0"/>
              <a:t/>
            </a:r>
            <a:br>
              <a:rPr lang="en-GB" dirty="0" smtClean="0"/>
            </a:br>
            <a:r>
              <a:rPr lang="en-GB" dirty="0"/>
              <a:t> </a:t>
            </a:r>
            <a:r>
              <a:rPr lang="en-GB" dirty="0" smtClean="0"/>
              <a:t>                                                 Compare &amp; contrast</a:t>
            </a:r>
            <a:endParaRPr lang="en-GB"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66906" y="1794666"/>
            <a:ext cx="7855898" cy="4442646"/>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18148" y="3644149"/>
            <a:ext cx="604086" cy="740005"/>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958508" y="3564880"/>
            <a:ext cx="666754" cy="840110"/>
          </a:xfrm>
          <a:prstGeom prst="rect">
            <a:avLst/>
          </a:prstGeom>
        </p:spPr>
      </p:pic>
    </p:spTree>
    <p:extLst>
      <p:ext uri="{BB962C8B-B14F-4D97-AF65-F5344CB8AC3E}">
        <p14:creationId xmlns:p14="http://schemas.microsoft.com/office/powerpoint/2010/main" val="3600241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5820" y="75689"/>
            <a:ext cx="10270876" cy="6800443"/>
          </a:xfrm>
          <a:prstGeom prst="rect">
            <a:avLst/>
          </a:prstGeom>
        </p:spPr>
      </p:pic>
    </p:spTree>
    <p:extLst>
      <p:ext uri="{BB962C8B-B14F-4D97-AF65-F5344CB8AC3E}">
        <p14:creationId xmlns:p14="http://schemas.microsoft.com/office/powerpoint/2010/main" val="2423672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748" y="116632"/>
            <a:ext cx="4968552" cy="4968552"/>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47490" y="3861048"/>
            <a:ext cx="3812387" cy="2852936"/>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18348" y="1124744"/>
            <a:ext cx="2520280" cy="4056076"/>
          </a:xfrm>
          <a:prstGeom prst="rect">
            <a:avLst/>
          </a:prstGeom>
        </p:spPr>
      </p:pic>
    </p:spTree>
    <p:extLst>
      <p:ext uri="{BB962C8B-B14F-4D97-AF65-F5344CB8AC3E}">
        <p14:creationId xmlns:p14="http://schemas.microsoft.com/office/powerpoint/2010/main" val="1357043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77788" y="692696"/>
            <a:ext cx="10657184" cy="5016758"/>
          </a:xfrm>
          <a:prstGeom prst="rect">
            <a:avLst/>
          </a:prstGeom>
        </p:spPr>
        <p:txBody>
          <a:bodyPr wrap="square">
            <a:spAutoFit/>
          </a:bodyPr>
          <a:lstStyle/>
          <a:p>
            <a:r>
              <a:rPr lang="en-GB" sz="3200" dirty="0"/>
              <a:t>"</a:t>
            </a:r>
            <a:r>
              <a:rPr lang="en-GB" sz="3200" dirty="0" err="1"/>
              <a:t>Mae'n</a:t>
            </a:r>
            <a:r>
              <a:rPr lang="en-GB" sz="3200" dirty="0"/>
              <a:t> </a:t>
            </a:r>
            <a:r>
              <a:rPr lang="en-GB" sz="3200" dirty="0" err="1"/>
              <a:t>rhaid</a:t>
            </a:r>
            <a:r>
              <a:rPr lang="en-GB" sz="3200" dirty="0"/>
              <a:t> </a:t>
            </a:r>
            <a:r>
              <a:rPr lang="en-GB" sz="3200" dirty="0" err="1"/>
              <a:t>i</a:t>
            </a:r>
            <a:r>
              <a:rPr lang="en-GB" sz="3200" dirty="0"/>
              <a:t> </a:t>
            </a:r>
            <a:r>
              <a:rPr lang="en-GB" sz="3200" dirty="0" err="1"/>
              <a:t>ni</a:t>
            </a:r>
            <a:r>
              <a:rPr lang="en-GB" sz="3200" dirty="0"/>
              <a:t> </a:t>
            </a:r>
            <a:r>
              <a:rPr lang="en-GB" sz="3200" dirty="0" err="1"/>
              <a:t>elwa</a:t>
            </a:r>
            <a:r>
              <a:rPr lang="en-GB" sz="3200" dirty="0"/>
              <a:t> </a:t>
            </a:r>
            <a:r>
              <a:rPr lang="en-GB" sz="3200" dirty="0" err="1"/>
              <a:t>i'r</a:t>
            </a:r>
            <a:r>
              <a:rPr lang="en-GB" sz="3200" dirty="0"/>
              <a:t> </a:t>
            </a:r>
            <a:r>
              <a:rPr lang="en-GB" sz="3200" dirty="0" err="1"/>
              <a:t>eithaf</a:t>
            </a:r>
            <a:r>
              <a:rPr lang="en-GB" sz="3200" dirty="0"/>
              <a:t> </a:t>
            </a:r>
            <a:r>
              <a:rPr lang="en-GB" sz="3200" dirty="0" err="1"/>
              <a:t>ar</a:t>
            </a:r>
            <a:r>
              <a:rPr lang="en-GB" sz="3200" dirty="0"/>
              <a:t> y </a:t>
            </a:r>
            <a:r>
              <a:rPr lang="en-GB" sz="3200" dirty="0" err="1"/>
              <a:t>momentwm</a:t>
            </a:r>
            <a:r>
              <a:rPr lang="en-GB" sz="3200" dirty="0"/>
              <a:t> </a:t>
            </a:r>
            <a:r>
              <a:rPr lang="en-GB" sz="3200" dirty="0" err="1"/>
              <a:t>newydd</a:t>
            </a:r>
            <a:r>
              <a:rPr lang="en-GB" sz="3200" dirty="0"/>
              <a:t> o </a:t>
            </a:r>
            <a:r>
              <a:rPr lang="en-GB" sz="3200" dirty="0" err="1"/>
              <a:t>fewn</a:t>
            </a:r>
            <a:r>
              <a:rPr lang="en-GB" sz="3200" dirty="0"/>
              <a:t> </a:t>
            </a:r>
            <a:r>
              <a:rPr lang="en-GB" sz="3200" dirty="0" err="1"/>
              <a:t>byd</a:t>
            </a:r>
            <a:r>
              <a:rPr lang="en-GB" sz="3200" dirty="0"/>
              <a:t> </a:t>
            </a:r>
            <a:r>
              <a:rPr lang="en-GB" sz="3200" dirty="0" err="1"/>
              <a:t>addysg</a:t>
            </a:r>
            <a:r>
              <a:rPr lang="en-GB" sz="3200" dirty="0"/>
              <a:t> </a:t>
            </a:r>
            <a:r>
              <a:rPr lang="en-GB" sz="3200" dirty="0" err="1"/>
              <a:t>yng</a:t>
            </a:r>
            <a:r>
              <a:rPr lang="en-GB" sz="3200" dirty="0"/>
              <a:t> </a:t>
            </a:r>
            <a:r>
              <a:rPr lang="en-GB" sz="3200" dirty="0" err="1"/>
              <a:t>Nghymru</a:t>
            </a:r>
            <a:r>
              <a:rPr lang="en-GB" sz="3200" dirty="0"/>
              <a:t>, </a:t>
            </a:r>
            <a:r>
              <a:rPr lang="en-GB" sz="3200" dirty="0" err="1"/>
              <a:t>gan</a:t>
            </a:r>
            <a:r>
              <a:rPr lang="en-GB" sz="3200" dirty="0"/>
              <a:t> </a:t>
            </a:r>
            <a:r>
              <a:rPr lang="en-GB" sz="3200" dirty="0" err="1"/>
              <a:t>beidio</a:t>
            </a:r>
            <a:r>
              <a:rPr lang="en-GB" sz="3200" dirty="0"/>
              <a:t> ag </a:t>
            </a:r>
            <a:r>
              <a:rPr lang="en-GB" sz="3200" dirty="0" err="1"/>
              <a:t>ofni'r</a:t>
            </a:r>
            <a:r>
              <a:rPr lang="en-GB" sz="3200" dirty="0"/>
              <a:t> </a:t>
            </a:r>
            <a:r>
              <a:rPr lang="en-GB" sz="3200" dirty="0" err="1"/>
              <a:t>diwygiadau</a:t>
            </a:r>
            <a:r>
              <a:rPr lang="en-GB" sz="3200" dirty="0"/>
              <a:t> y </a:t>
            </a:r>
            <a:r>
              <a:rPr lang="en-GB" sz="3200" dirty="0" err="1"/>
              <a:t>mae</a:t>
            </a:r>
            <a:r>
              <a:rPr lang="en-GB" sz="3200" dirty="0"/>
              <a:t> </a:t>
            </a:r>
            <a:r>
              <a:rPr lang="en-GB" sz="3200" dirty="0" err="1"/>
              <a:t>angen</a:t>
            </a:r>
            <a:r>
              <a:rPr lang="en-GB" sz="3200" dirty="0"/>
              <a:t> </a:t>
            </a:r>
            <a:r>
              <a:rPr lang="en-GB" sz="3200" dirty="0" err="1"/>
              <a:t>eu</a:t>
            </a:r>
            <a:r>
              <a:rPr lang="en-GB" sz="3200" dirty="0"/>
              <a:t> </a:t>
            </a:r>
            <a:r>
              <a:rPr lang="en-GB" sz="3200" dirty="0" err="1"/>
              <a:t>gwneud</a:t>
            </a:r>
            <a:r>
              <a:rPr lang="en-GB" sz="3200" dirty="0"/>
              <a:t> </a:t>
            </a:r>
            <a:r>
              <a:rPr lang="en-GB" sz="3200" dirty="0" err="1"/>
              <a:t>er</a:t>
            </a:r>
            <a:r>
              <a:rPr lang="en-GB" sz="3200" dirty="0"/>
              <a:t> </a:t>
            </a:r>
            <a:r>
              <a:rPr lang="en-GB" sz="3200" dirty="0" err="1"/>
              <a:t>mwyn</a:t>
            </a:r>
            <a:r>
              <a:rPr lang="en-GB" sz="3200" dirty="0"/>
              <a:t> </a:t>
            </a:r>
            <a:r>
              <a:rPr lang="en-GB" sz="3200" dirty="0" err="1"/>
              <a:t>cyflawni'r</a:t>
            </a:r>
            <a:r>
              <a:rPr lang="en-GB" sz="3200" dirty="0"/>
              <a:t> system </a:t>
            </a:r>
            <a:r>
              <a:rPr lang="en-GB" sz="3200" dirty="0" err="1"/>
              <a:t>addysg</a:t>
            </a:r>
            <a:r>
              <a:rPr lang="en-GB" sz="3200" dirty="0"/>
              <a:t> y </a:t>
            </a:r>
            <a:r>
              <a:rPr lang="en-GB" sz="3200" dirty="0" err="1"/>
              <a:t>mae</a:t>
            </a:r>
            <a:r>
              <a:rPr lang="en-GB" sz="3200" dirty="0"/>
              <a:t> </a:t>
            </a:r>
            <a:r>
              <a:rPr lang="en-GB" sz="3200" dirty="0" err="1"/>
              <a:t>pobl</a:t>
            </a:r>
            <a:r>
              <a:rPr lang="en-GB" sz="3200" dirty="0"/>
              <a:t> </a:t>
            </a:r>
            <a:r>
              <a:rPr lang="en-GB" sz="3200" dirty="0" err="1"/>
              <a:t>Cymru</a:t>
            </a:r>
            <a:r>
              <a:rPr lang="en-GB" sz="3200" dirty="0"/>
              <a:t> </a:t>
            </a:r>
            <a:r>
              <a:rPr lang="en-GB" sz="3200" dirty="0" err="1"/>
              <a:t>yn</a:t>
            </a:r>
            <a:r>
              <a:rPr lang="en-GB" sz="3200" dirty="0"/>
              <a:t> </a:t>
            </a:r>
            <a:r>
              <a:rPr lang="en-GB" sz="3200" dirty="0" err="1"/>
              <a:t>ei</a:t>
            </a:r>
            <a:r>
              <a:rPr lang="en-GB" sz="3200" dirty="0"/>
              <a:t> </a:t>
            </a:r>
            <a:r>
              <a:rPr lang="en-GB" sz="3200" dirty="0" err="1" smtClean="0"/>
              <a:t>haeddu</a:t>
            </a:r>
            <a:r>
              <a:rPr lang="en-GB" sz="3200" dirty="0" smtClean="0"/>
              <a:t>”.</a:t>
            </a:r>
          </a:p>
          <a:p>
            <a:endParaRPr lang="en-GB" sz="3200" dirty="0"/>
          </a:p>
          <a:p>
            <a:r>
              <a:rPr lang="en-GB" sz="3200" dirty="0" smtClean="0">
                <a:solidFill>
                  <a:srgbClr val="0070C0"/>
                </a:solidFill>
              </a:rPr>
              <a:t>“We must take advantage of the momentum within the education system in Wales, and not be afraid of reforms that will ensure an educational system that the people of Wales deserve.”</a:t>
            </a:r>
          </a:p>
          <a:p>
            <a:r>
              <a:rPr lang="en-GB" sz="3200" dirty="0"/>
              <a:t> </a:t>
            </a:r>
            <a:r>
              <a:rPr lang="en-GB" sz="3200" dirty="0" smtClean="0"/>
              <a:t>                                                                          </a:t>
            </a:r>
            <a:r>
              <a:rPr lang="en-GB" sz="3200" dirty="0" err="1" smtClean="0"/>
              <a:t>Carwyn</a:t>
            </a:r>
            <a:r>
              <a:rPr lang="en-GB" sz="3200" dirty="0" smtClean="0"/>
              <a:t> Jones</a:t>
            </a:r>
            <a:endParaRPr lang="en-GB" sz="3200" dirty="0"/>
          </a:p>
        </p:txBody>
      </p:sp>
    </p:spTree>
    <p:extLst>
      <p:ext uri="{BB962C8B-B14F-4D97-AF65-F5344CB8AC3E}">
        <p14:creationId xmlns:p14="http://schemas.microsoft.com/office/powerpoint/2010/main" val="1414761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Meddwl</a:t>
            </a:r>
            <a:r>
              <a:rPr lang="en-US" dirty="0" smtClean="0"/>
              <a:t>, </a:t>
            </a:r>
            <a:r>
              <a:rPr lang="en-US" dirty="0" err="1" smtClean="0"/>
              <a:t>paru</a:t>
            </a:r>
            <a:r>
              <a:rPr lang="en-US" dirty="0" smtClean="0"/>
              <a:t>, </a:t>
            </a:r>
            <a:r>
              <a:rPr lang="en-US" dirty="0" err="1" smtClean="0"/>
              <a:t>rhannu</a:t>
            </a:r>
            <a:r>
              <a:rPr lang="mr-IN" dirty="0" smtClean="0"/>
              <a:t>…</a:t>
            </a:r>
            <a:r>
              <a:rPr lang="cy-GB" dirty="0" smtClean="0"/>
              <a:t/>
            </a:r>
            <a:br>
              <a:rPr lang="cy-GB" dirty="0" smtClean="0"/>
            </a:br>
            <a:r>
              <a:rPr lang="cy-GB" dirty="0" smtClean="0"/>
              <a:t>Think, pair, share...</a:t>
            </a:r>
            <a:endParaRPr lang="en-US" dirty="0"/>
          </a:p>
        </p:txBody>
      </p:sp>
      <p:sp>
        <p:nvSpPr>
          <p:cNvPr id="3" name="Content Placeholder 2"/>
          <p:cNvSpPr>
            <a:spLocks noGrp="1"/>
          </p:cNvSpPr>
          <p:nvPr>
            <p:ph idx="1"/>
          </p:nvPr>
        </p:nvSpPr>
        <p:spPr/>
        <p:txBody>
          <a:bodyPr>
            <a:normAutofit/>
          </a:bodyPr>
          <a:lstStyle/>
          <a:p>
            <a:r>
              <a:rPr lang="en-US" sz="3200" dirty="0" smtClean="0"/>
              <a:t>Beth </a:t>
            </a:r>
            <a:r>
              <a:rPr lang="en-US" sz="3200" dirty="0" err="1" smtClean="0"/>
              <a:t>wyddoch</a:t>
            </a:r>
            <a:r>
              <a:rPr lang="en-US" sz="3200" dirty="0" smtClean="0"/>
              <a:t> </a:t>
            </a:r>
            <a:r>
              <a:rPr lang="en-US" sz="3200" dirty="0" err="1" smtClean="0"/>
              <a:t>hyd</a:t>
            </a:r>
            <a:r>
              <a:rPr lang="en-US" sz="3200" dirty="0" smtClean="0"/>
              <a:t> </a:t>
            </a:r>
            <a:r>
              <a:rPr lang="en-US" sz="3200" dirty="0" err="1" smtClean="0"/>
              <a:t>yma</a:t>
            </a:r>
            <a:r>
              <a:rPr lang="en-US" sz="3200" dirty="0" smtClean="0"/>
              <a:t> am y </a:t>
            </a:r>
            <a:r>
              <a:rPr lang="en-US" sz="3200" dirty="0" err="1" smtClean="0"/>
              <a:t>cwricwlwm</a:t>
            </a:r>
            <a:r>
              <a:rPr lang="en-US" sz="3200" dirty="0" smtClean="0"/>
              <a:t> </a:t>
            </a:r>
            <a:r>
              <a:rPr lang="en-US" sz="3200" dirty="0" err="1" smtClean="0"/>
              <a:t>newydd</a:t>
            </a:r>
            <a:r>
              <a:rPr lang="en-US" sz="3200" dirty="0" smtClean="0"/>
              <a:t> </a:t>
            </a:r>
            <a:r>
              <a:rPr lang="en-US" sz="3200" dirty="0" err="1" smtClean="0"/>
              <a:t>yng</a:t>
            </a:r>
            <a:r>
              <a:rPr lang="en-US" sz="3200" dirty="0" smtClean="0"/>
              <a:t> </a:t>
            </a:r>
            <a:r>
              <a:rPr lang="en-US" sz="3200" dirty="0" err="1" smtClean="0"/>
              <a:t>Nghymru</a:t>
            </a:r>
            <a:r>
              <a:rPr lang="en-US" sz="3200" dirty="0" smtClean="0"/>
              <a:t>?</a:t>
            </a:r>
          </a:p>
          <a:p>
            <a:endParaRPr lang="en-US" sz="3200" dirty="0"/>
          </a:p>
          <a:p>
            <a:r>
              <a:rPr lang="en-US" sz="3200" dirty="0" smtClean="0"/>
              <a:t>What do you know of the new curriculum in Wales to date?</a:t>
            </a:r>
            <a:endParaRPr lang="en-US" sz="3200" dirty="0"/>
          </a:p>
        </p:txBody>
      </p:sp>
    </p:spTree>
    <p:extLst>
      <p:ext uri="{BB962C8B-B14F-4D97-AF65-F5344CB8AC3E}">
        <p14:creationId xmlns:p14="http://schemas.microsoft.com/office/powerpoint/2010/main" val="369863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81844" y="533400"/>
            <a:ext cx="10585176" cy="1143000"/>
          </a:xfrm>
        </p:spPr>
        <p:txBody>
          <a:bodyPr>
            <a:normAutofit fontScale="90000"/>
          </a:bodyPr>
          <a:lstStyle/>
          <a:p>
            <a:r>
              <a:rPr lang="en-GB" dirty="0" smtClean="0"/>
              <a:t>Beth </a:t>
            </a:r>
            <a:r>
              <a:rPr lang="en-GB" dirty="0" err="1" smtClean="0"/>
              <a:t>ddywed</a:t>
            </a:r>
            <a:r>
              <a:rPr lang="en-GB" dirty="0" smtClean="0"/>
              <a:t> y </a:t>
            </a:r>
            <a:r>
              <a:rPr lang="en-GB" dirty="0" err="1" smtClean="0"/>
              <a:t>rhanddeiliaid</a:t>
            </a:r>
            <a:r>
              <a:rPr lang="en-GB" dirty="0" smtClean="0"/>
              <a:t>?</a:t>
            </a:r>
            <a:br>
              <a:rPr lang="en-GB" dirty="0" smtClean="0"/>
            </a:br>
            <a:r>
              <a:rPr lang="en-GB" dirty="0" smtClean="0"/>
              <a:t>                                                 </a:t>
            </a:r>
            <a:r>
              <a:rPr lang="en-GB" dirty="0" smtClean="0">
                <a:solidFill>
                  <a:schemeClr val="accent3">
                    <a:lumMod val="75000"/>
                  </a:schemeClr>
                </a:solidFill>
              </a:rPr>
              <a:t>What do the stakeholders say?</a:t>
            </a:r>
            <a:endParaRPr lang="en-GB" dirty="0">
              <a:solidFill>
                <a:schemeClr val="accent3">
                  <a:lumMod val="75000"/>
                </a:schemeClr>
              </a:solidFill>
            </a:endParaRPr>
          </a:p>
        </p:txBody>
      </p:sp>
      <p:graphicFrame>
        <p:nvGraphicFramePr>
          <p:cNvPr id="10" name="Content Placeholder 9"/>
          <p:cNvGraphicFramePr>
            <a:graphicFrameLocks noGrp="1"/>
          </p:cNvGraphicFramePr>
          <p:nvPr>
            <p:ph sz="half" idx="2"/>
            <p:extLst/>
          </p:nvPr>
        </p:nvGraphicFramePr>
        <p:xfrm>
          <a:off x="1522413" y="1676400"/>
          <a:ext cx="8676455" cy="43434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7925462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Addysg</a:t>
            </a:r>
            <a:r>
              <a:rPr lang="en-US" dirty="0"/>
              <a:t> </a:t>
            </a:r>
            <a:r>
              <a:rPr lang="en-US" dirty="0" err="1"/>
              <a:t>yng</a:t>
            </a:r>
            <a:r>
              <a:rPr lang="en-US" dirty="0"/>
              <a:t> </a:t>
            </a:r>
            <a:r>
              <a:rPr lang="en-US" dirty="0" err="1"/>
              <a:t>Nghymru</a:t>
            </a:r>
            <a:r>
              <a:rPr lang="en-US" dirty="0"/>
              <a:t>       </a:t>
            </a:r>
            <a:r>
              <a:rPr lang="en-US" dirty="0">
                <a:solidFill>
                  <a:schemeClr val="accent3">
                    <a:lumMod val="75000"/>
                  </a:schemeClr>
                </a:solidFill>
              </a:rPr>
              <a:t>Education in Wales</a:t>
            </a:r>
          </a:p>
        </p:txBody>
      </p:sp>
      <p:sp>
        <p:nvSpPr>
          <p:cNvPr id="3" name="Text Placeholder 2"/>
          <p:cNvSpPr>
            <a:spLocks noGrp="1"/>
          </p:cNvSpPr>
          <p:nvPr>
            <p:ph type="body" sz="quarter" idx="10"/>
          </p:nvPr>
        </p:nvSpPr>
        <p:spPr/>
        <p:txBody>
          <a:bodyPr/>
          <a:lstStyle/>
          <a:p>
            <a:r>
              <a:rPr lang="en-US"/>
              <a:t>2000</a:t>
            </a:r>
          </a:p>
        </p:txBody>
      </p:sp>
      <p:sp>
        <p:nvSpPr>
          <p:cNvPr id="4" name="Text Placeholder 3"/>
          <p:cNvSpPr>
            <a:spLocks noGrp="1"/>
          </p:cNvSpPr>
          <p:nvPr>
            <p:ph type="body" sz="quarter" idx="11"/>
          </p:nvPr>
        </p:nvSpPr>
        <p:spPr/>
        <p:txBody>
          <a:bodyPr/>
          <a:lstStyle/>
          <a:p>
            <a:r>
              <a:rPr lang="en-US" dirty="0"/>
              <a:t>2005</a:t>
            </a:r>
          </a:p>
        </p:txBody>
      </p:sp>
      <p:sp>
        <p:nvSpPr>
          <p:cNvPr id="5" name="Text Placeholder 4"/>
          <p:cNvSpPr>
            <a:spLocks noGrp="1"/>
          </p:cNvSpPr>
          <p:nvPr>
            <p:ph type="body" sz="quarter" idx="12"/>
          </p:nvPr>
        </p:nvSpPr>
        <p:spPr>
          <a:xfrm rot="16200000">
            <a:off x="4495258" y="6001353"/>
            <a:ext cx="980820" cy="680215"/>
          </a:xfrm>
        </p:spPr>
        <p:txBody>
          <a:bodyPr/>
          <a:lstStyle/>
          <a:p>
            <a:r>
              <a:rPr lang="en-US" dirty="0"/>
              <a:t>2010</a:t>
            </a:r>
          </a:p>
        </p:txBody>
      </p:sp>
      <p:sp>
        <p:nvSpPr>
          <p:cNvPr id="6" name="Text Placeholder 5"/>
          <p:cNvSpPr>
            <a:spLocks noGrp="1"/>
          </p:cNvSpPr>
          <p:nvPr>
            <p:ph type="body" sz="quarter" idx="13"/>
          </p:nvPr>
        </p:nvSpPr>
        <p:spPr>
          <a:xfrm rot="16200000">
            <a:off x="8127800" y="6137798"/>
            <a:ext cx="980414" cy="365665"/>
          </a:xfrm>
        </p:spPr>
        <p:txBody>
          <a:bodyPr/>
          <a:lstStyle/>
          <a:p>
            <a:r>
              <a:rPr lang="en-US" dirty="0"/>
              <a:t>2015</a:t>
            </a:r>
          </a:p>
        </p:txBody>
      </p:sp>
      <p:sp>
        <p:nvSpPr>
          <p:cNvPr id="7" name="Text Placeholder 6" title="Milestone flag graphic"/>
          <p:cNvSpPr>
            <a:spLocks noGrp="1"/>
          </p:cNvSpPr>
          <p:nvPr>
            <p:ph type="body" sz="quarter" idx="29"/>
          </p:nvPr>
        </p:nvSpPr>
        <p:spPr/>
        <p:txBody>
          <a:bodyPr vert="horz" lIns="91416" tIns="228540" rIns="91416" bIns="45708" rtlCol="0" anchor="t">
            <a:normAutofit/>
          </a:bodyPr>
          <a:lstStyle/>
          <a:p>
            <a:pPr marL="0" indent="0">
              <a:buNone/>
            </a:pPr>
            <a:r>
              <a:rPr lang="en-US" dirty="0"/>
              <a:t>2001</a:t>
            </a:r>
          </a:p>
          <a:p>
            <a:pPr lvl="1"/>
            <a:r>
              <a:rPr lang="en-US" sz="1400" dirty="0">
                <a:solidFill>
                  <a:srgbClr val="000000"/>
                </a:solidFill>
              </a:rPr>
              <a:t>Y </a:t>
            </a:r>
            <a:r>
              <a:rPr lang="en-US" sz="1400" dirty="0" err="1">
                <a:solidFill>
                  <a:srgbClr val="000000"/>
                </a:solidFill>
              </a:rPr>
              <a:t>Wlad</a:t>
            </a:r>
            <a:r>
              <a:rPr lang="en-US" sz="1400" dirty="0">
                <a:solidFill>
                  <a:srgbClr val="000000"/>
                </a:solidFill>
              </a:rPr>
              <a:t> </a:t>
            </a:r>
            <a:r>
              <a:rPr lang="en-US" sz="1400" dirty="0" err="1">
                <a:solidFill>
                  <a:srgbClr val="000000"/>
                </a:solidFill>
              </a:rPr>
              <a:t>sy'n</a:t>
            </a:r>
            <a:r>
              <a:rPr lang="en-US" sz="1400" dirty="0">
                <a:solidFill>
                  <a:srgbClr val="000000"/>
                </a:solidFill>
              </a:rPr>
              <a:t> </a:t>
            </a:r>
            <a:r>
              <a:rPr lang="en-US" sz="1400" dirty="0" err="1">
                <a:solidFill>
                  <a:srgbClr val="000000"/>
                </a:solidFill>
              </a:rPr>
              <a:t>Dysgu</a:t>
            </a:r>
            <a:endParaRPr lang="en-US" sz="1400" dirty="0">
              <a:solidFill>
                <a:srgbClr val="000000"/>
              </a:solidFill>
            </a:endParaRPr>
          </a:p>
          <a:p>
            <a:pPr lvl="1"/>
            <a:r>
              <a:rPr lang="en-US" sz="1400" dirty="0" smtClean="0">
                <a:solidFill>
                  <a:schemeClr val="accent3">
                    <a:lumMod val="75000"/>
                  </a:schemeClr>
                </a:solidFill>
              </a:rPr>
              <a:t>The </a:t>
            </a:r>
            <a:r>
              <a:rPr lang="en-US" sz="1400" dirty="0">
                <a:solidFill>
                  <a:schemeClr val="accent3">
                    <a:lumMod val="75000"/>
                  </a:schemeClr>
                </a:solidFill>
              </a:rPr>
              <a:t>Learning </a:t>
            </a:r>
            <a:r>
              <a:rPr lang="en-US" sz="1400" dirty="0" smtClean="0">
                <a:solidFill>
                  <a:schemeClr val="accent3">
                    <a:lumMod val="75000"/>
                  </a:schemeClr>
                </a:solidFill>
              </a:rPr>
              <a:t>Country</a:t>
            </a:r>
            <a:endParaRPr lang="en-US" sz="1400" dirty="0">
              <a:solidFill>
                <a:schemeClr val="accent3">
                  <a:lumMod val="75000"/>
                </a:schemeClr>
              </a:solidFill>
            </a:endParaRPr>
          </a:p>
        </p:txBody>
      </p:sp>
      <p:sp>
        <p:nvSpPr>
          <p:cNvPr id="8" name="Text Placeholder 7" title="Milestone flag graphic"/>
          <p:cNvSpPr>
            <a:spLocks noGrp="1"/>
          </p:cNvSpPr>
          <p:nvPr>
            <p:ph type="body" sz="quarter" idx="28"/>
          </p:nvPr>
        </p:nvSpPr>
        <p:spPr>
          <a:xfrm>
            <a:off x="2091680" y="2918473"/>
            <a:ext cx="1375365" cy="2969439"/>
          </a:xfrm>
        </p:spPr>
        <p:txBody>
          <a:bodyPr vert="horz" lIns="91416" tIns="228540" rIns="91416" bIns="45708" rtlCol="0" anchor="t">
            <a:normAutofit/>
          </a:bodyPr>
          <a:lstStyle/>
          <a:p>
            <a:r>
              <a:rPr lang="en-US" dirty="0"/>
              <a:t>2002</a:t>
            </a:r>
          </a:p>
          <a:p>
            <a:pPr lvl="1"/>
            <a:r>
              <a:rPr lang="en-US" sz="1400" dirty="0" err="1">
                <a:solidFill>
                  <a:srgbClr val="000000"/>
                </a:solidFill>
              </a:rPr>
              <a:t>Dogfennau</a:t>
            </a:r>
            <a:r>
              <a:rPr lang="en-US" sz="1400" dirty="0">
                <a:solidFill>
                  <a:srgbClr val="000000"/>
                </a:solidFill>
              </a:rPr>
              <a:t> </a:t>
            </a:r>
            <a:r>
              <a:rPr lang="en-US" sz="1400" dirty="0" err="1">
                <a:solidFill>
                  <a:srgbClr val="000000"/>
                </a:solidFill>
              </a:rPr>
              <a:t>ymgynghorol</a:t>
            </a:r>
          </a:p>
          <a:p>
            <a:pPr lvl="1"/>
            <a:endParaRPr lang="en-US" sz="1400" dirty="0">
              <a:solidFill>
                <a:srgbClr val="000000"/>
              </a:solidFill>
            </a:endParaRPr>
          </a:p>
          <a:p>
            <a:pPr lvl="1"/>
            <a:r>
              <a:rPr lang="en-US" sz="1400" dirty="0">
                <a:solidFill>
                  <a:schemeClr val="accent3">
                    <a:lumMod val="75000"/>
                  </a:schemeClr>
                </a:solidFill>
              </a:rPr>
              <a:t>Consultation documents</a:t>
            </a:r>
          </a:p>
        </p:txBody>
      </p:sp>
      <p:sp>
        <p:nvSpPr>
          <p:cNvPr id="9" name="Text Placeholder 8" title="Milestone flag graphic"/>
          <p:cNvSpPr>
            <a:spLocks noGrp="1"/>
          </p:cNvSpPr>
          <p:nvPr>
            <p:ph type="body" sz="quarter" idx="27"/>
          </p:nvPr>
        </p:nvSpPr>
        <p:spPr>
          <a:xfrm>
            <a:off x="3553487" y="2270427"/>
            <a:ext cx="1616583" cy="3662996"/>
          </a:xfrm>
        </p:spPr>
        <p:txBody>
          <a:bodyPr vert="horz" lIns="91416" tIns="228540" rIns="91416" bIns="45708" rtlCol="0" anchor="t">
            <a:normAutofit/>
          </a:bodyPr>
          <a:lstStyle/>
          <a:p>
            <a:r>
              <a:rPr lang="en-US" dirty="0"/>
              <a:t>2004-08</a:t>
            </a:r>
          </a:p>
          <a:p>
            <a:pPr lvl="1"/>
            <a:r>
              <a:rPr lang="en-US" sz="1400" dirty="0" err="1">
                <a:solidFill>
                  <a:srgbClr val="000000"/>
                </a:solidFill>
              </a:rPr>
              <a:t>Cwricwlwm</a:t>
            </a:r>
            <a:r>
              <a:rPr lang="en-US" sz="1400" dirty="0">
                <a:solidFill>
                  <a:srgbClr val="000000"/>
                </a:solidFill>
              </a:rPr>
              <a:t> </a:t>
            </a:r>
            <a:r>
              <a:rPr lang="en-US" sz="1400" dirty="0" err="1">
                <a:solidFill>
                  <a:srgbClr val="000000"/>
                </a:solidFill>
              </a:rPr>
              <a:t>newydd</a:t>
            </a:r>
          </a:p>
          <a:p>
            <a:pPr marL="62084" lvl="1" indent="0">
              <a:buNone/>
            </a:pPr>
            <a:endParaRPr lang="en-US" sz="1400" dirty="0">
              <a:solidFill>
                <a:srgbClr val="000000"/>
              </a:solidFill>
            </a:endParaRPr>
          </a:p>
          <a:p>
            <a:pPr lvl="1"/>
            <a:r>
              <a:rPr lang="en-US" sz="1400" dirty="0">
                <a:solidFill>
                  <a:schemeClr val="accent3">
                    <a:lumMod val="75000"/>
                  </a:schemeClr>
                </a:solidFill>
              </a:rPr>
              <a:t>New Curriculum</a:t>
            </a:r>
          </a:p>
        </p:txBody>
      </p:sp>
      <p:sp>
        <p:nvSpPr>
          <p:cNvPr id="10" name="Text Placeholder 9" title="Milestone flag graphic"/>
          <p:cNvSpPr>
            <a:spLocks noGrp="1"/>
          </p:cNvSpPr>
          <p:nvPr>
            <p:ph type="body" sz="quarter" idx="30"/>
          </p:nvPr>
        </p:nvSpPr>
        <p:spPr>
          <a:xfrm>
            <a:off x="6323014" y="3629014"/>
            <a:ext cx="1325535" cy="2281654"/>
          </a:xfrm>
        </p:spPr>
        <p:txBody>
          <a:bodyPr vert="horz" lIns="91416" tIns="228540" rIns="91416" bIns="45708" rtlCol="0" anchor="t">
            <a:normAutofit lnSpcReduction="10000"/>
          </a:bodyPr>
          <a:lstStyle/>
          <a:p>
            <a:pPr marL="0" indent="0">
              <a:buNone/>
            </a:pPr>
            <a:r>
              <a:rPr lang="en-US" dirty="0"/>
              <a:t>2013</a:t>
            </a:r>
          </a:p>
          <a:p>
            <a:pPr lvl="1"/>
            <a:r>
              <a:rPr lang="en-US" sz="1400" dirty="0" err="1">
                <a:solidFill>
                  <a:srgbClr val="000000"/>
                </a:solidFill>
              </a:rPr>
              <a:t>Adeiladu</a:t>
            </a:r>
            <a:r>
              <a:rPr lang="en-US" sz="1400" dirty="0">
                <a:solidFill>
                  <a:srgbClr val="000000"/>
                </a:solidFill>
              </a:rPr>
              <a:t> </a:t>
            </a:r>
            <a:r>
              <a:rPr lang="en-US" sz="1400" dirty="0" err="1">
                <a:solidFill>
                  <a:srgbClr val="000000"/>
                </a:solidFill>
              </a:rPr>
              <a:t>dyfodol</a:t>
            </a:r>
            <a:r>
              <a:rPr lang="en-US" sz="1400" dirty="0">
                <a:solidFill>
                  <a:srgbClr val="000000"/>
                </a:solidFill>
              </a:rPr>
              <a:t> </a:t>
            </a:r>
            <a:r>
              <a:rPr lang="en-US" sz="1400" dirty="0" err="1">
                <a:solidFill>
                  <a:srgbClr val="000000"/>
                </a:solidFill>
              </a:rPr>
              <a:t>disglair</a:t>
            </a:r>
          </a:p>
          <a:p>
            <a:pPr lvl="1"/>
            <a:endParaRPr lang="en-US" sz="1400" dirty="0">
              <a:solidFill>
                <a:srgbClr val="000000"/>
              </a:solidFill>
            </a:endParaRPr>
          </a:p>
          <a:p>
            <a:pPr lvl="1"/>
            <a:r>
              <a:rPr lang="en-US" sz="1400" dirty="0">
                <a:solidFill>
                  <a:schemeClr val="accent3">
                    <a:lumMod val="75000"/>
                  </a:schemeClr>
                </a:solidFill>
              </a:rPr>
              <a:t>Building a brighter future</a:t>
            </a:r>
          </a:p>
        </p:txBody>
      </p:sp>
      <p:sp>
        <p:nvSpPr>
          <p:cNvPr id="11" name="Text Placeholder 10" title="Milestone flag grahpic"/>
          <p:cNvSpPr>
            <a:spLocks noGrp="1"/>
          </p:cNvSpPr>
          <p:nvPr>
            <p:ph type="body" sz="quarter" idx="31"/>
          </p:nvPr>
        </p:nvSpPr>
        <p:spPr>
          <a:xfrm>
            <a:off x="7454838" y="2981767"/>
            <a:ext cx="1260958" cy="2974426"/>
          </a:xfrm>
        </p:spPr>
        <p:txBody>
          <a:bodyPr vert="horz" lIns="91416" tIns="228540" rIns="91416" bIns="45708" rtlCol="0" anchor="t">
            <a:normAutofit/>
          </a:bodyPr>
          <a:lstStyle/>
          <a:p>
            <a:pPr marL="0" indent="0">
              <a:buNone/>
            </a:pPr>
            <a:r>
              <a:rPr lang="en-US" dirty="0">
                <a:solidFill>
                  <a:srgbClr val="FFFFFF"/>
                </a:solidFill>
              </a:rPr>
              <a:t>2014</a:t>
            </a:r>
          </a:p>
          <a:p>
            <a:pPr marL="0" indent="0">
              <a:buNone/>
            </a:pPr>
            <a:r>
              <a:rPr lang="en-US" dirty="0" err="1">
                <a:solidFill>
                  <a:schemeClr val="tx1"/>
                </a:solidFill>
              </a:rPr>
              <a:t>FfRhLl</a:t>
            </a:r>
          </a:p>
          <a:p>
            <a:pPr marL="0" indent="0">
              <a:buNone/>
            </a:pPr>
            <a:r>
              <a:rPr lang="en-US" dirty="0">
                <a:solidFill>
                  <a:schemeClr val="accent3">
                    <a:lumMod val="75000"/>
                  </a:schemeClr>
                </a:solidFill>
              </a:rPr>
              <a:t>LNF</a:t>
            </a:r>
          </a:p>
        </p:txBody>
      </p:sp>
      <p:sp>
        <p:nvSpPr>
          <p:cNvPr id="12" name="Text Placeholder 11" title="Milestone flag graphic"/>
          <p:cNvSpPr>
            <a:spLocks noGrp="1"/>
          </p:cNvSpPr>
          <p:nvPr>
            <p:ph type="body" sz="quarter" idx="32"/>
          </p:nvPr>
        </p:nvSpPr>
        <p:spPr>
          <a:xfrm>
            <a:off x="9798079" y="2294183"/>
            <a:ext cx="1325535" cy="3662010"/>
          </a:xfrm>
        </p:spPr>
        <p:txBody>
          <a:bodyPr vert="horz" lIns="91416" tIns="228540" rIns="91416" bIns="45708" rtlCol="0" anchor="t">
            <a:normAutofit/>
          </a:bodyPr>
          <a:lstStyle/>
          <a:p>
            <a:r>
              <a:rPr lang="en-US" dirty="0"/>
              <a:t>2015</a:t>
            </a:r>
          </a:p>
          <a:p>
            <a:pPr lvl="1"/>
            <a:r>
              <a:rPr lang="en-US" dirty="0" err="1" smtClean="0"/>
              <a:t>Dyfodol</a:t>
            </a:r>
            <a:r>
              <a:rPr lang="en-US" dirty="0" smtClean="0"/>
              <a:t> </a:t>
            </a:r>
            <a:r>
              <a:rPr lang="en-US" dirty="0" err="1" smtClean="0"/>
              <a:t>LlwyddiannusAdolygiad</a:t>
            </a:r>
            <a:r>
              <a:rPr lang="en-US" dirty="0" smtClean="0"/>
              <a:t> </a:t>
            </a:r>
            <a:r>
              <a:rPr lang="en-US" dirty="0"/>
              <a:t>Donaldson</a:t>
            </a:r>
          </a:p>
          <a:p>
            <a:pPr lvl="1"/>
            <a:endParaRPr lang="en-US" dirty="0"/>
          </a:p>
          <a:p>
            <a:pPr lvl="1"/>
            <a:r>
              <a:rPr lang="en-US" dirty="0" smtClean="0">
                <a:solidFill>
                  <a:schemeClr val="accent3">
                    <a:lumMod val="75000"/>
                  </a:schemeClr>
                </a:solidFill>
              </a:rPr>
              <a:t>Successful Futures</a:t>
            </a:r>
          </a:p>
          <a:p>
            <a:pPr lvl="1"/>
            <a:r>
              <a:rPr lang="en-US" dirty="0" smtClean="0">
                <a:solidFill>
                  <a:schemeClr val="accent3">
                    <a:lumMod val="75000"/>
                  </a:schemeClr>
                </a:solidFill>
              </a:rPr>
              <a:t>Donaldson </a:t>
            </a:r>
            <a:r>
              <a:rPr lang="en-US" dirty="0">
                <a:solidFill>
                  <a:schemeClr val="accent3">
                    <a:lumMod val="75000"/>
                  </a:schemeClr>
                </a:solidFill>
              </a:rPr>
              <a:t>Review</a:t>
            </a:r>
          </a:p>
        </p:txBody>
      </p:sp>
      <p:sp>
        <p:nvSpPr>
          <p:cNvPr id="14" name="Text Placeholder 7" title="Milestone flag graphic"/>
          <p:cNvSpPr txBox="1">
            <a:spLocks/>
          </p:cNvSpPr>
          <p:nvPr/>
        </p:nvSpPr>
        <p:spPr>
          <a:xfrm>
            <a:off x="4958822" y="3185440"/>
            <a:ext cx="1374417" cy="2702472"/>
          </a:xfrm>
          <a:prstGeom prst="rect">
            <a:avLst/>
          </a:prstGeom>
          <a:blipFill>
            <a:blip r:embed="rId3"/>
            <a:srcRect/>
            <a:stretch>
              <a:fillRect t="-4" b="-44435"/>
            </a:stretch>
          </a:blipFill>
        </p:spPr>
        <p:txBody>
          <a:bodyPr vert="horz" lIns="91416" tIns="228540" rIns="91416" bIns="45708" rtlCol="0" anchor="t">
            <a:normAutofit lnSpcReduction="10000"/>
          </a:bodyPr>
          <a:lstStyle>
            <a:lvl1pPr marL="60325" indent="-60325" algn="l" defTabSz="914400" rtl="0" eaLnBrk="1" latinLnBrk="0" hangingPunct="1">
              <a:lnSpc>
                <a:spcPct val="90000"/>
              </a:lnSpc>
              <a:spcBef>
                <a:spcPts val="0"/>
              </a:spcBef>
              <a:spcAft>
                <a:spcPts val="2400"/>
              </a:spcAft>
              <a:buFont typeface="Trebuchet MS" panose="020B0603020202020204" pitchFamily="34" charset="0"/>
              <a:buChar char=" "/>
              <a:defRPr sz="1400" kern="1200">
                <a:solidFill>
                  <a:schemeClr val="bg1"/>
                </a:solidFill>
                <a:effectLst/>
                <a:latin typeface="+mn-lt"/>
                <a:ea typeface="+mn-ea"/>
                <a:cs typeface="+mn-cs"/>
              </a:defRPr>
            </a:lvl1pPr>
            <a:lvl2pPr marL="109728" indent="-47625"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2pPr>
            <a:lvl3pPr marL="164592"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3pPr>
            <a:lvl4pPr marL="64008" indent="0" algn="l" defTabSz="914400" rtl="0" eaLnBrk="1" latinLnBrk="0" hangingPunct="1">
              <a:lnSpc>
                <a:spcPct val="90000"/>
              </a:lnSpc>
              <a:spcBef>
                <a:spcPts val="500"/>
              </a:spcBef>
              <a:buFont typeface="Trebuchet MS" panose="020B0603020202020204" pitchFamily="34" charset="0"/>
              <a:buNone/>
              <a:defRPr sz="1200" kern="1200">
                <a:solidFill>
                  <a:schemeClr val="tx1"/>
                </a:solidFill>
                <a:effectLst/>
                <a:latin typeface="+mn-lt"/>
                <a:ea typeface="+mn-ea"/>
                <a:cs typeface="+mn-cs"/>
              </a:defRPr>
            </a:lvl4pPr>
            <a:lvl5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5pPr>
            <a:lvl6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6pPr>
            <a:lvl7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7pPr>
            <a:lvl8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8pPr>
            <a:lvl9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9pPr>
          </a:lstStyle>
          <a:p>
            <a:r>
              <a:rPr lang="en-US" dirty="0"/>
              <a:t>2010</a:t>
            </a:r>
          </a:p>
          <a:p>
            <a:pPr lvl="1"/>
            <a:r>
              <a:rPr lang="en-US" sz="1400" dirty="0" err="1">
                <a:solidFill>
                  <a:srgbClr val="000000"/>
                </a:solidFill>
              </a:rPr>
              <a:t>Strategaeth</a:t>
            </a:r>
            <a:r>
              <a:rPr lang="en-US" sz="1400" dirty="0">
                <a:solidFill>
                  <a:srgbClr val="000000"/>
                </a:solidFill>
              </a:rPr>
              <a:t> </a:t>
            </a:r>
            <a:r>
              <a:rPr lang="en-US" sz="1400" dirty="0" err="1">
                <a:solidFill>
                  <a:srgbClr val="000000"/>
                </a:solidFill>
              </a:rPr>
              <a:t>Addysg</a:t>
            </a:r>
            <a:r>
              <a:rPr lang="en-US" sz="1400" dirty="0">
                <a:solidFill>
                  <a:srgbClr val="000000"/>
                </a:solidFill>
              </a:rPr>
              <a:t> </a:t>
            </a:r>
            <a:r>
              <a:rPr lang="en-US" sz="1400" dirty="0" err="1">
                <a:solidFill>
                  <a:srgbClr val="000000"/>
                </a:solidFill>
              </a:rPr>
              <a:t>cyfrwng</a:t>
            </a:r>
            <a:endParaRPr lang="en-US" sz="1400" dirty="0">
              <a:solidFill>
                <a:srgbClr val="000000"/>
              </a:solidFill>
            </a:endParaRPr>
          </a:p>
          <a:p>
            <a:pPr marL="62084" lvl="1" indent="0">
              <a:buNone/>
            </a:pPr>
            <a:r>
              <a:rPr lang="en-US" sz="1400" dirty="0">
                <a:solidFill>
                  <a:srgbClr val="000000"/>
                </a:solidFill>
              </a:rPr>
              <a:t> </a:t>
            </a:r>
            <a:r>
              <a:rPr lang="en-US" sz="1400" dirty="0" err="1">
                <a:solidFill>
                  <a:srgbClr val="000000"/>
                </a:solidFill>
              </a:rPr>
              <a:t>Cymraeg</a:t>
            </a:r>
            <a:endParaRPr lang="en-US" sz="1400" dirty="0">
              <a:solidFill>
                <a:srgbClr val="000000"/>
              </a:solidFill>
            </a:endParaRPr>
          </a:p>
          <a:p>
            <a:pPr lvl="1"/>
            <a:endParaRPr lang="en-US" sz="1400" dirty="0">
              <a:solidFill>
                <a:srgbClr val="000000"/>
              </a:solidFill>
            </a:endParaRPr>
          </a:p>
          <a:p>
            <a:pPr marL="62084" lvl="1" indent="0">
              <a:buNone/>
            </a:pPr>
            <a:r>
              <a:rPr lang="en-US" sz="1400" dirty="0">
                <a:solidFill>
                  <a:schemeClr val="accent3">
                    <a:lumMod val="75000"/>
                  </a:schemeClr>
                </a:solidFill>
              </a:rPr>
              <a:t>Welsh medium education Strategy</a:t>
            </a:r>
          </a:p>
        </p:txBody>
      </p:sp>
      <p:sp>
        <p:nvSpPr>
          <p:cNvPr id="15" name="Text Placeholder 10" title="Milestone flag grahpic"/>
          <p:cNvSpPr txBox="1">
            <a:spLocks/>
          </p:cNvSpPr>
          <p:nvPr/>
        </p:nvSpPr>
        <p:spPr>
          <a:xfrm>
            <a:off x="8460582" y="3548594"/>
            <a:ext cx="1376813" cy="2302457"/>
          </a:xfrm>
          <a:prstGeom prst="rect">
            <a:avLst/>
          </a:prstGeom>
          <a:blipFill>
            <a:blip r:embed="rId3"/>
            <a:srcRect/>
            <a:stretch>
              <a:fillRect t="-4" b="-44219"/>
            </a:stretch>
          </a:blipFill>
        </p:spPr>
        <p:txBody>
          <a:bodyPr vert="horz" lIns="91416" tIns="228540" rIns="91416" bIns="45708" rtlCol="0" anchor="t">
            <a:normAutofit fontScale="47500" lnSpcReduction="20000"/>
          </a:bodyPr>
          <a:lstStyle>
            <a:lvl1pPr marL="60307" indent="-60307" algn="l" defTabSz="914400" rtl="0" eaLnBrk="1" latinLnBrk="0" hangingPunct="1">
              <a:lnSpc>
                <a:spcPct val="90000"/>
              </a:lnSpc>
              <a:spcBef>
                <a:spcPts val="0"/>
              </a:spcBef>
              <a:spcAft>
                <a:spcPts val="2399"/>
              </a:spcAft>
              <a:buFont typeface="Trebuchet MS" panose="020B0603020202020204" pitchFamily="34" charset="0"/>
              <a:buChar char=" "/>
              <a:defRPr sz="1400" kern="1200">
                <a:solidFill>
                  <a:schemeClr val="bg1"/>
                </a:solidFill>
                <a:effectLst/>
                <a:latin typeface="+mn-lt"/>
                <a:ea typeface="+mn-ea"/>
                <a:cs typeface="+mn-cs"/>
              </a:defRPr>
            </a:lvl1pPr>
            <a:lvl2pPr marL="109695" indent="-47611" algn="l" defTabSz="914400" rtl="0" eaLnBrk="1" latinLnBrk="0" hangingPunct="1">
              <a:lnSpc>
                <a:spcPct val="90000"/>
              </a:lnSpc>
              <a:spcBef>
                <a:spcPts val="800"/>
              </a:spcBef>
              <a:buFont typeface="Trebuchet MS" panose="020B0603020202020204" pitchFamily="34" charset="0"/>
              <a:buChar char=" "/>
              <a:defRPr sz="1200" kern="1200">
                <a:solidFill>
                  <a:schemeClr val="tx1"/>
                </a:solidFill>
                <a:effectLst/>
                <a:latin typeface="+mn-lt"/>
                <a:ea typeface="+mn-ea"/>
                <a:cs typeface="+mn-cs"/>
              </a:defRPr>
            </a:lvl2pPr>
            <a:lvl3pPr marL="164543" indent="-45706" algn="l" defTabSz="914400" rtl="0" eaLnBrk="1" latinLnBrk="0" hangingPunct="1">
              <a:lnSpc>
                <a:spcPct val="90000"/>
              </a:lnSpc>
              <a:spcBef>
                <a:spcPts val="600"/>
              </a:spcBef>
              <a:buFont typeface="Trebuchet MS" panose="020B0603020202020204" pitchFamily="34" charset="0"/>
              <a:buChar char=" "/>
              <a:defRPr sz="1200" kern="1200">
                <a:solidFill>
                  <a:schemeClr val="tx1"/>
                </a:solidFill>
                <a:effectLst/>
                <a:latin typeface="+mn-lt"/>
                <a:ea typeface="+mn-ea"/>
                <a:cs typeface="+mn-cs"/>
              </a:defRPr>
            </a:lvl3pPr>
            <a:lvl4pPr marL="63989" indent="0" algn="l" defTabSz="914400" rtl="0" eaLnBrk="1" latinLnBrk="0" hangingPunct="1">
              <a:lnSpc>
                <a:spcPct val="90000"/>
              </a:lnSpc>
              <a:spcBef>
                <a:spcPts val="600"/>
              </a:spcBef>
              <a:buFont typeface="Trebuchet MS" panose="020B0603020202020204" pitchFamily="34" charset="0"/>
              <a:buNone/>
              <a:defRPr sz="1200" kern="1200">
                <a:solidFill>
                  <a:schemeClr val="tx1"/>
                </a:solidFill>
                <a:effectLst/>
                <a:latin typeface="+mn-lt"/>
                <a:ea typeface="+mn-ea"/>
                <a:cs typeface="+mn-cs"/>
              </a:defRPr>
            </a:lvl4pPr>
            <a:lvl5pPr marL="109695" indent="-45706" algn="l" defTabSz="914400" rtl="0" eaLnBrk="1" latinLnBrk="0" hangingPunct="1">
              <a:lnSpc>
                <a:spcPct val="90000"/>
              </a:lnSpc>
              <a:spcBef>
                <a:spcPts val="600"/>
              </a:spcBef>
              <a:buFont typeface="Trebuchet MS" panose="020B0603020202020204" pitchFamily="34" charset="0"/>
              <a:buChar char=" "/>
              <a:defRPr sz="1200" kern="1200">
                <a:solidFill>
                  <a:schemeClr val="tx1"/>
                </a:solidFill>
                <a:effectLst/>
                <a:latin typeface="+mn-lt"/>
                <a:ea typeface="+mn-ea"/>
                <a:cs typeface="+mn-cs"/>
              </a:defRPr>
            </a:lvl5pPr>
            <a:lvl6pPr marL="109695" indent="-45706" algn="l" defTabSz="914400" rtl="0" eaLnBrk="1" latinLnBrk="0" hangingPunct="1">
              <a:lnSpc>
                <a:spcPct val="90000"/>
              </a:lnSpc>
              <a:spcBef>
                <a:spcPts val="600"/>
              </a:spcBef>
              <a:buFont typeface="Trebuchet MS" panose="020B0603020202020204" pitchFamily="34" charset="0"/>
              <a:buChar char=" "/>
              <a:defRPr sz="1200" kern="1200">
                <a:solidFill>
                  <a:schemeClr val="tx1"/>
                </a:solidFill>
                <a:latin typeface="+mn-lt"/>
                <a:ea typeface="+mn-ea"/>
                <a:cs typeface="+mn-cs"/>
              </a:defRPr>
            </a:lvl6pPr>
            <a:lvl7pPr marL="109695" indent="-45706" algn="l" defTabSz="914400" rtl="0" eaLnBrk="1" latinLnBrk="0" hangingPunct="1">
              <a:lnSpc>
                <a:spcPct val="90000"/>
              </a:lnSpc>
              <a:spcBef>
                <a:spcPts val="600"/>
              </a:spcBef>
              <a:buFont typeface="Trebuchet MS" panose="020B0603020202020204" pitchFamily="34" charset="0"/>
              <a:buChar char=" "/>
              <a:defRPr sz="1200" kern="1200">
                <a:solidFill>
                  <a:schemeClr val="tx1"/>
                </a:solidFill>
                <a:latin typeface="+mn-lt"/>
                <a:ea typeface="+mn-ea"/>
                <a:cs typeface="+mn-cs"/>
              </a:defRPr>
            </a:lvl7pPr>
            <a:lvl8pPr marL="109695" indent="-45706" algn="l" defTabSz="914400" rtl="0" eaLnBrk="1" latinLnBrk="0" hangingPunct="1">
              <a:lnSpc>
                <a:spcPct val="90000"/>
              </a:lnSpc>
              <a:spcBef>
                <a:spcPts val="600"/>
              </a:spcBef>
              <a:buFont typeface="Trebuchet MS" panose="020B0603020202020204" pitchFamily="34" charset="0"/>
              <a:buChar char=" "/>
              <a:defRPr sz="1200" kern="1200">
                <a:solidFill>
                  <a:schemeClr val="tx1"/>
                </a:solidFill>
                <a:latin typeface="+mn-lt"/>
                <a:ea typeface="+mn-ea"/>
                <a:cs typeface="+mn-cs"/>
              </a:defRPr>
            </a:lvl8pPr>
            <a:lvl9pPr marL="109695" indent="-45706" algn="l" defTabSz="914400" rtl="0" eaLnBrk="1" latinLnBrk="0" hangingPunct="1">
              <a:lnSpc>
                <a:spcPct val="90000"/>
              </a:lnSpc>
              <a:spcBef>
                <a:spcPts val="600"/>
              </a:spcBef>
              <a:buFont typeface="Trebuchet MS" panose="020B0603020202020204" pitchFamily="34" charset="0"/>
              <a:buChar char=" "/>
              <a:defRPr sz="1200" kern="1200">
                <a:solidFill>
                  <a:schemeClr val="tx1"/>
                </a:solidFill>
                <a:latin typeface="+mn-lt"/>
                <a:ea typeface="+mn-ea"/>
                <a:cs typeface="+mn-cs"/>
              </a:defRPr>
            </a:lvl9pPr>
          </a:lstStyle>
          <a:p>
            <a:pPr marL="0" indent="0">
              <a:buFont typeface="Trebuchet MS" panose="020B0603020202020204" pitchFamily="34" charset="0"/>
              <a:buNone/>
            </a:pPr>
            <a:r>
              <a:rPr lang="en-US" sz="2200" dirty="0" smtClean="0">
                <a:solidFill>
                  <a:srgbClr val="FFFFFF"/>
                </a:solidFill>
                <a:latin typeface="+mj-lt"/>
              </a:rPr>
              <a:t>2015</a:t>
            </a:r>
          </a:p>
          <a:p>
            <a:pPr marL="0" indent="0">
              <a:buFont typeface="Trebuchet MS" panose="020B0603020202020204" pitchFamily="34" charset="0"/>
              <a:buNone/>
            </a:pPr>
            <a:r>
              <a:rPr lang="en-US" sz="2200" dirty="0" err="1" smtClean="0">
                <a:solidFill>
                  <a:schemeClr val="tx1"/>
                </a:solidFill>
                <a:latin typeface="+mj-lt"/>
              </a:rPr>
              <a:t>Addysgu</a:t>
            </a:r>
            <a:r>
              <a:rPr lang="en-US" sz="2200" dirty="0" smtClean="0">
                <a:solidFill>
                  <a:schemeClr val="tx1"/>
                </a:solidFill>
                <a:latin typeface="+mj-lt"/>
              </a:rPr>
              <a:t> </a:t>
            </a:r>
            <a:r>
              <a:rPr lang="en-US" sz="2200" dirty="0" err="1" smtClean="0">
                <a:solidFill>
                  <a:schemeClr val="tx1"/>
                </a:solidFill>
                <a:latin typeface="+mj-lt"/>
              </a:rPr>
              <a:t>Athrawon</a:t>
            </a:r>
            <a:r>
              <a:rPr lang="en-US" sz="2200" dirty="0" smtClean="0">
                <a:solidFill>
                  <a:schemeClr val="tx1"/>
                </a:solidFill>
                <a:latin typeface="+mj-lt"/>
              </a:rPr>
              <a:t> </a:t>
            </a:r>
            <a:r>
              <a:rPr lang="en-US" sz="2200" dirty="0" err="1" smtClean="0">
                <a:solidFill>
                  <a:schemeClr val="tx1"/>
                </a:solidFill>
                <a:latin typeface="+mj-lt"/>
              </a:rPr>
              <a:t>Yfory</a:t>
            </a:r>
            <a:endParaRPr lang="en-US" sz="2200" dirty="0" smtClean="0">
              <a:solidFill>
                <a:schemeClr val="tx1"/>
              </a:solidFill>
              <a:latin typeface="+mj-lt"/>
            </a:endParaRPr>
          </a:p>
          <a:p>
            <a:pPr marL="0" indent="0">
              <a:buFont typeface="Trebuchet MS" panose="020B0603020202020204" pitchFamily="34" charset="0"/>
              <a:buNone/>
            </a:pPr>
            <a:r>
              <a:rPr lang="en-US" sz="2200" dirty="0" smtClean="0">
                <a:solidFill>
                  <a:schemeClr val="accent3">
                    <a:lumMod val="75000"/>
                  </a:schemeClr>
                </a:solidFill>
                <a:latin typeface="+mj-lt"/>
              </a:rPr>
              <a:t>Teaching Tomorrows teachers</a:t>
            </a:r>
          </a:p>
          <a:p>
            <a:pPr marL="0" indent="0">
              <a:buFont typeface="Trebuchet MS" panose="020B0603020202020204" pitchFamily="34" charset="0"/>
              <a:buNone/>
            </a:pPr>
            <a:r>
              <a:rPr lang="en-US" sz="2200" dirty="0" smtClean="0">
                <a:solidFill>
                  <a:schemeClr val="tx1"/>
                </a:solidFill>
                <a:latin typeface="+mj-lt"/>
              </a:rPr>
              <a:t>Furlong</a:t>
            </a:r>
          </a:p>
          <a:p>
            <a:pPr marL="0" indent="0">
              <a:buFont typeface="Trebuchet MS" panose="020B0603020202020204" pitchFamily="34" charset="0"/>
              <a:buNone/>
            </a:pPr>
            <a:endParaRPr lang="en-US" sz="2200" dirty="0" smtClean="0">
              <a:solidFill>
                <a:schemeClr val="tx1"/>
              </a:solidFill>
              <a:latin typeface="+mj-lt"/>
            </a:endParaRPr>
          </a:p>
          <a:p>
            <a:pPr marL="0" indent="0">
              <a:buFont typeface="Trebuchet MS" panose="020B0603020202020204" pitchFamily="34" charset="0"/>
              <a:buNone/>
            </a:pPr>
            <a:endParaRPr lang="en-US" sz="1800" dirty="0">
              <a:solidFill>
                <a:schemeClr val="tx1"/>
              </a:solidFill>
            </a:endParaRPr>
          </a:p>
        </p:txBody>
      </p:sp>
      <p:sp>
        <p:nvSpPr>
          <p:cNvPr id="16" name="Text Placeholder 9" title="Milestone flag graphic"/>
          <p:cNvSpPr txBox="1">
            <a:spLocks/>
          </p:cNvSpPr>
          <p:nvPr/>
        </p:nvSpPr>
        <p:spPr>
          <a:xfrm>
            <a:off x="10800140" y="3609928"/>
            <a:ext cx="1476417" cy="2281654"/>
          </a:xfrm>
          <a:prstGeom prst="rect">
            <a:avLst/>
          </a:prstGeom>
          <a:blipFill>
            <a:blip r:embed="rId4"/>
            <a:srcRect/>
            <a:stretch>
              <a:fillRect t="-1" b="-88011"/>
            </a:stretch>
          </a:blipFill>
        </p:spPr>
        <p:txBody>
          <a:bodyPr vert="horz" lIns="91416" tIns="228540" rIns="91416" bIns="45708" rtlCol="0" anchor="t">
            <a:normAutofit lnSpcReduction="10000"/>
          </a:bodyPr>
          <a:lstStyle>
            <a:lvl1pPr marL="60325" indent="-60325" algn="l" defTabSz="914400" rtl="0" eaLnBrk="1" latinLnBrk="0" hangingPunct="1">
              <a:lnSpc>
                <a:spcPct val="90000"/>
              </a:lnSpc>
              <a:spcBef>
                <a:spcPts val="0"/>
              </a:spcBef>
              <a:spcAft>
                <a:spcPts val="2400"/>
              </a:spcAft>
              <a:buFont typeface="Trebuchet MS" panose="020B0603020202020204" pitchFamily="34" charset="0"/>
              <a:buChar char=" "/>
              <a:defRPr sz="1400" kern="1200">
                <a:solidFill>
                  <a:schemeClr val="bg1"/>
                </a:solidFill>
                <a:effectLst/>
                <a:latin typeface="+mn-lt"/>
                <a:ea typeface="+mn-ea"/>
                <a:cs typeface="+mn-cs"/>
              </a:defRPr>
            </a:lvl1pPr>
            <a:lvl2pPr marL="109728" indent="-47625"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2pPr>
            <a:lvl3pPr marL="164592"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3pPr>
            <a:lvl4pPr marL="64008" indent="0" algn="l" defTabSz="914400" rtl="0" eaLnBrk="1" latinLnBrk="0" hangingPunct="1">
              <a:lnSpc>
                <a:spcPct val="90000"/>
              </a:lnSpc>
              <a:spcBef>
                <a:spcPts val="500"/>
              </a:spcBef>
              <a:buFont typeface="Trebuchet MS" panose="020B0603020202020204" pitchFamily="34" charset="0"/>
              <a:buNone/>
              <a:defRPr sz="1200" kern="1200">
                <a:solidFill>
                  <a:schemeClr val="tx1"/>
                </a:solidFill>
                <a:effectLst/>
                <a:latin typeface="+mn-lt"/>
                <a:ea typeface="+mn-ea"/>
                <a:cs typeface="+mn-cs"/>
              </a:defRPr>
            </a:lvl4pPr>
            <a:lvl5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5pPr>
            <a:lvl6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6pPr>
            <a:lvl7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7pPr>
            <a:lvl8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8pPr>
            <a:lvl9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9pPr>
          </a:lstStyle>
          <a:p>
            <a:pPr marL="0" indent="0">
              <a:buNone/>
            </a:pPr>
            <a:r>
              <a:rPr lang="en-US" dirty="0" smtClean="0"/>
              <a:t>2015</a:t>
            </a:r>
            <a:endParaRPr lang="en-US" dirty="0"/>
          </a:p>
          <a:p>
            <a:pPr marL="62084" lvl="1" indent="0">
              <a:buNone/>
            </a:pPr>
            <a:r>
              <a:rPr lang="en-US" sz="1400" dirty="0" err="1" smtClean="0">
                <a:solidFill>
                  <a:srgbClr val="000000"/>
                </a:solidFill>
              </a:rPr>
              <a:t>Deddf</a:t>
            </a:r>
            <a:r>
              <a:rPr lang="en-US" sz="1400" dirty="0" smtClean="0">
                <a:solidFill>
                  <a:srgbClr val="000000"/>
                </a:solidFill>
              </a:rPr>
              <a:t> </a:t>
            </a:r>
          </a:p>
          <a:p>
            <a:pPr marL="62084" lvl="1" indent="0">
              <a:buNone/>
            </a:pPr>
            <a:r>
              <a:rPr lang="en-US" sz="1400" dirty="0" err="1" smtClean="0">
                <a:solidFill>
                  <a:srgbClr val="000000"/>
                </a:solidFill>
              </a:rPr>
              <a:t>Llesiant</a:t>
            </a:r>
            <a:endParaRPr lang="en-US" sz="1400" dirty="0" smtClean="0">
              <a:solidFill>
                <a:srgbClr val="000000"/>
              </a:solidFill>
            </a:endParaRPr>
          </a:p>
          <a:p>
            <a:pPr marL="62084" lvl="1" indent="0">
              <a:buNone/>
            </a:pPr>
            <a:endParaRPr lang="en-US" sz="1400" dirty="0">
              <a:solidFill>
                <a:srgbClr val="000000"/>
              </a:solidFill>
            </a:endParaRPr>
          </a:p>
          <a:p>
            <a:pPr marL="62084" lvl="1" indent="0">
              <a:buNone/>
            </a:pPr>
            <a:r>
              <a:rPr lang="en-US" sz="1400" dirty="0" smtClean="0">
                <a:solidFill>
                  <a:schemeClr val="accent3">
                    <a:lumMod val="75000"/>
                  </a:schemeClr>
                </a:solidFill>
              </a:rPr>
              <a:t>Wellbeing Future Generations Act</a:t>
            </a:r>
            <a:endParaRPr lang="en-US" sz="1400" dirty="0">
              <a:solidFill>
                <a:schemeClr val="accent3">
                  <a:lumMod val="75000"/>
                </a:schemeClr>
              </a:solidFill>
            </a:endParaRPr>
          </a:p>
        </p:txBody>
      </p:sp>
    </p:spTree>
    <p:extLst>
      <p:ext uri="{BB962C8B-B14F-4D97-AF65-F5344CB8AC3E}">
        <p14:creationId xmlns:p14="http://schemas.microsoft.com/office/powerpoint/2010/main" val="1891290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Addysg</a:t>
            </a:r>
            <a:r>
              <a:rPr lang="en-US" dirty="0"/>
              <a:t> </a:t>
            </a:r>
            <a:r>
              <a:rPr lang="en-US" dirty="0" err="1"/>
              <a:t>yng</a:t>
            </a:r>
            <a:r>
              <a:rPr lang="en-US" dirty="0"/>
              <a:t> </a:t>
            </a:r>
            <a:r>
              <a:rPr lang="en-US" dirty="0" err="1"/>
              <a:t>Nghymru</a:t>
            </a:r>
            <a:r>
              <a:rPr lang="en-US" dirty="0"/>
              <a:t>       </a:t>
            </a:r>
            <a:r>
              <a:rPr lang="en-US" dirty="0">
                <a:solidFill>
                  <a:schemeClr val="accent3">
                    <a:lumMod val="75000"/>
                  </a:schemeClr>
                </a:solidFill>
              </a:rPr>
              <a:t>Education in Wales</a:t>
            </a:r>
          </a:p>
        </p:txBody>
      </p:sp>
      <p:sp>
        <p:nvSpPr>
          <p:cNvPr id="3" name="Text Placeholder 2"/>
          <p:cNvSpPr>
            <a:spLocks noGrp="1"/>
          </p:cNvSpPr>
          <p:nvPr>
            <p:ph type="body" sz="quarter" idx="10"/>
          </p:nvPr>
        </p:nvSpPr>
        <p:spPr/>
        <p:txBody>
          <a:bodyPr/>
          <a:lstStyle/>
          <a:p>
            <a:r>
              <a:rPr lang="en-US" dirty="0" smtClean="0"/>
              <a:t>2016</a:t>
            </a:r>
            <a:endParaRPr lang="en-US" dirty="0"/>
          </a:p>
        </p:txBody>
      </p:sp>
      <p:sp>
        <p:nvSpPr>
          <p:cNvPr id="4" name="Text Placeholder 3"/>
          <p:cNvSpPr>
            <a:spLocks noGrp="1"/>
          </p:cNvSpPr>
          <p:nvPr>
            <p:ph type="body" sz="quarter" idx="11"/>
          </p:nvPr>
        </p:nvSpPr>
        <p:spPr/>
        <p:txBody>
          <a:bodyPr/>
          <a:lstStyle/>
          <a:p>
            <a:r>
              <a:rPr lang="en-US" dirty="0" smtClean="0"/>
              <a:t>2017</a:t>
            </a:r>
            <a:endParaRPr lang="en-US" dirty="0"/>
          </a:p>
        </p:txBody>
      </p:sp>
      <p:sp>
        <p:nvSpPr>
          <p:cNvPr id="7" name="Text Placeholder 6" title="Milestone flag graphic"/>
          <p:cNvSpPr>
            <a:spLocks noGrp="1"/>
          </p:cNvSpPr>
          <p:nvPr>
            <p:ph type="body" sz="quarter" idx="29"/>
          </p:nvPr>
        </p:nvSpPr>
        <p:spPr>
          <a:xfrm>
            <a:off x="1710256" y="3602066"/>
            <a:ext cx="1325535" cy="2290486"/>
          </a:xfrm>
        </p:spPr>
        <p:txBody>
          <a:bodyPr vert="horz" lIns="91416" tIns="228540" rIns="91416" bIns="45708" rtlCol="0" anchor="t">
            <a:normAutofit fontScale="92500" lnSpcReduction="10000"/>
          </a:bodyPr>
          <a:lstStyle/>
          <a:p>
            <a:pPr marL="0" indent="0">
              <a:buNone/>
            </a:pPr>
            <a:r>
              <a:rPr lang="en-US" dirty="0" smtClean="0"/>
              <a:t>2016</a:t>
            </a:r>
          </a:p>
          <a:p>
            <a:pPr lvl="1"/>
            <a:r>
              <a:rPr lang="en-US" sz="1400" dirty="0" smtClean="0">
                <a:solidFill>
                  <a:srgbClr val="000000"/>
                </a:solidFill>
              </a:rPr>
              <a:t>The Foundation Phase Action Plan</a:t>
            </a:r>
          </a:p>
          <a:p>
            <a:pPr lvl="1"/>
            <a:r>
              <a:rPr lang="en-US" sz="1400" dirty="0" err="1" smtClean="0">
                <a:solidFill>
                  <a:schemeClr val="accent3">
                    <a:lumMod val="75000"/>
                  </a:schemeClr>
                </a:solidFill>
              </a:rPr>
              <a:t>Cynllun</a:t>
            </a:r>
            <a:r>
              <a:rPr lang="en-US" sz="1400" dirty="0" smtClean="0">
                <a:solidFill>
                  <a:schemeClr val="accent3">
                    <a:lumMod val="75000"/>
                  </a:schemeClr>
                </a:solidFill>
              </a:rPr>
              <a:t> </a:t>
            </a:r>
            <a:r>
              <a:rPr lang="en-US" sz="1400" dirty="0" err="1">
                <a:solidFill>
                  <a:schemeClr val="accent3">
                    <a:lumMod val="75000"/>
                  </a:schemeClr>
                </a:solidFill>
              </a:rPr>
              <a:t>G</a:t>
            </a:r>
            <a:r>
              <a:rPr lang="en-US" sz="1400" dirty="0" err="1" smtClean="0">
                <a:solidFill>
                  <a:schemeClr val="accent3">
                    <a:lumMod val="75000"/>
                  </a:schemeClr>
                </a:solidFill>
              </a:rPr>
              <a:t>weithredu’r</a:t>
            </a:r>
            <a:r>
              <a:rPr lang="en-US" sz="1400" dirty="0" smtClean="0">
                <a:solidFill>
                  <a:schemeClr val="accent3">
                    <a:lumMod val="75000"/>
                  </a:schemeClr>
                </a:solidFill>
              </a:rPr>
              <a:t> </a:t>
            </a:r>
            <a:r>
              <a:rPr lang="en-US" sz="1400" dirty="0" err="1" smtClean="0">
                <a:solidFill>
                  <a:schemeClr val="accent3">
                    <a:lumMod val="75000"/>
                  </a:schemeClr>
                </a:solidFill>
              </a:rPr>
              <a:t>Cyfnod</a:t>
            </a:r>
            <a:r>
              <a:rPr lang="en-US" sz="1400" dirty="0" smtClean="0">
                <a:solidFill>
                  <a:schemeClr val="accent3">
                    <a:lumMod val="75000"/>
                  </a:schemeClr>
                </a:solidFill>
              </a:rPr>
              <a:t> </a:t>
            </a:r>
            <a:r>
              <a:rPr lang="en-US" sz="1400" dirty="0" err="1" smtClean="0">
                <a:solidFill>
                  <a:schemeClr val="accent3">
                    <a:lumMod val="75000"/>
                  </a:schemeClr>
                </a:solidFill>
              </a:rPr>
              <a:t>Sylfaen</a:t>
            </a:r>
            <a:endParaRPr lang="en-US" sz="1400" dirty="0" smtClean="0">
              <a:solidFill>
                <a:schemeClr val="accent3">
                  <a:lumMod val="75000"/>
                </a:schemeClr>
              </a:solidFill>
            </a:endParaRPr>
          </a:p>
        </p:txBody>
      </p:sp>
      <p:sp>
        <p:nvSpPr>
          <p:cNvPr id="8" name="Text Placeholder 7" title="Milestone flag graphic"/>
          <p:cNvSpPr>
            <a:spLocks noGrp="1"/>
          </p:cNvSpPr>
          <p:nvPr>
            <p:ph type="body" sz="quarter" idx="28"/>
          </p:nvPr>
        </p:nvSpPr>
        <p:spPr>
          <a:xfrm>
            <a:off x="3489557" y="2914281"/>
            <a:ext cx="1375365" cy="2969439"/>
          </a:xfrm>
        </p:spPr>
        <p:txBody>
          <a:bodyPr vert="horz" lIns="91416" tIns="228540" rIns="91416" bIns="45708" rtlCol="0" anchor="t">
            <a:normAutofit lnSpcReduction="10000"/>
          </a:bodyPr>
          <a:lstStyle/>
          <a:p>
            <a:r>
              <a:rPr lang="en-US" dirty="0" smtClean="0"/>
              <a:t>2017</a:t>
            </a:r>
            <a:endParaRPr lang="en-US" dirty="0"/>
          </a:p>
          <a:p>
            <a:pPr lvl="1"/>
            <a:r>
              <a:rPr lang="en-US" sz="1400" dirty="0" err="1" smtClean="0">
                <a:solidFill>
                  <a:srgbClr val="000000"/>
                </a:solidFill>
              </a:rPr>
              <a:t>Cymraeg</a:t>
            </a:r>
            <a:r>
              <a:rPr lang="en-US" sz="1400" dirty="0" smtClean="0">
                <a:solidFill>
                  <a:srgbClr val="000000"/>
                </a:solidFill>
              </a:rPr>
              <a:t> 2050 </a:t>
            </a:r>
          </a:p>
          <a:p>
            <a:pPr lvl="1"/>
            <a:r>
              <a:rPr lang="en-US" sz="1400" dirty="0" err="1" smtClean="0">
                <a:solidFill>
                  <a:srgbClr val="000000"/>
                </a:solidFill>
              </a:rPr>
              <a:t>Miliwn</a:t>
            </a:r>
            <a:r>
              <a:rPr lang="en-US" sz="1400" dirty="0" smtClean="0">
                <a:solidFill>
                  <a:srgbClr val="000000"/>
                </a:solidFill>
              </a:rPr>
              <a:t> o </a:t>
            </a:r>
            <a:r>
              <a:rPr lang="en-US" sz="1400" dirty="0" err="1" smtClean="0">
                <a:solidFill>
                  <a:srgbClr val="000000"/>
                </a:solidFill>
              </a:rPr>
              <a:t>siaradwyr</a:t>
            </a:r>
            <a:endParaRPr lang="en-US" sz="1400" dirty="0">
              <a:solidFill>
                <a:srgbClr val="000000"/>
              </a:solidFill>
            </a:endParaRPr>
          </a:p>
          <a:p>
            <a:pPr lvl="1"/>
            <a:endParaRPr lang="en-US" sz="1400" dirty="0">
              <a:solidFill>
                <a:srgbClr val="000000"/>
              </a:solidFill>
            </a:endParaRPr>
          </a:p>
          <a:p>
            <a:pPr lvl="1"/>
            <a:r>
              <a:rPr lang="en-US" sz="1400" dirty="0" err="1" smtClean="0">
                <a:solidFill>
                  <a:schemeClr val="accent3">
                    <a:lumMod val="75000"/>
                  </a:schemeClr>
                </a:solidFill>
              </a:rPr>
              <a:t>Cymraeg</a:t>
            </a:r>
            <a:r>
              <a:rPr lang="en-US" sz="1400" dirty="0" smtClean="0">
                <a:solidFill>
                  <a:schemeClr val="accent3">
                    <a:lumMod val="75000"/>
                  </a:schemeClr>
                </a:solidFill>
              </a:rPr>
              <a:t> 2050- </a:t>
            </a:r>
          </a:p>
          <a:p>
            <a:pPr lvl="1"/>
            <a:r>
              <a:rPr lang="en-US" sz="1400" dirty="0" smtClean="0">
                <a:solidFill>
                  <a:schemeClr val="accent3">
                    <a:lumMod val="75000"/>
                  </a:schemeClr>
                </a:solidFill>
              </a:rPr>
              <a:t>A million Welsh Speakers</a:t>
            </a:r>
            <a:endParaRPr lang="en-US" sz="1400" dirty="0">
              <a:solidFill>
                <a:schemeClr val="accent3">
                  <a:lumMod val="75000"/>
                </a:schemeClr>
              </a:solidFill>
            </a:endParaRPr>
          </a:p>
        </p:txBody>
      </p:sp>
      <p:sp>
        <p:nvSpPr>
          <p:cNvPr id="9" name="Text Placeholder 8" title="Milestone flag graphic"/>
          <p:cNvSpPr>
            <a:spLocks noGrp="1"/>
          </p:cNvSpPr>
          <p:nvPr>
            <p:ph type="body" sz="quarter" idx="27"/>
          </p:nvPr>
        </p:nvSpPr>
        <p:spPr>
          <a:xfrm>
            <a:off x="5629175" y="2281226"/>
            <a:ext cx="1616583" cy="3662996"/>
          </a:xfrm>
        </p:spPr>
        <p:txBody>
          <a:bodyPr vert="horz" lIns="91416" tIns="228540" rIns="91416" bIns="45708" rtlCol="0" anchor="t">
            <a:normAutofit/>
          </a:bodyPr>
          <a:lstStyle/>
          <a:p>
            <a:r>
              <a:rPr lang="en-US" dirty="0" smtClean="0"/>
              <a:t>2017</a:t>
            </a:r>
            <a:endParaRPr lang="en-US" dirty="0"/>
          </a:p>
          <a:p>
            <a:pPr marL="62084" lvl="1" indent="0">
              <a:buNone/>
            </a:pPr>
            <a:r>
              <a:rPr lang="en-US" sz="1400" dirty="0" err="1" smtClean="0">
                <a:solidFill>
                  <a:srgbClr val="000000"/>
                </a:solidFill>
              </a:rPr>
              <a:t>Addysg</a:t>
            </a:r>
            <a:r>
              <a:rPr lang="en-US" sz="1400" dirty="0" smtClean="0">
                <a:solidFill>
                  <a:srgbClr val="000000"/>
                </a:solidFill>
              </a:rPr>
              <a:t> </a:t>
            </a:r>
            <a:r>
              <a:rPr lang="en-US" sz="1400" dirty="0" err="1" smtClean="0">
                <a:solidFill>
                  <a:srgbClr val="000000"/>
                </a:solidFill>
              </a:rPr>
              <a:t>yng</a:t>
            </a:r>
            <a:r>
              <a:rPr lang="en-US" sz="1400" dirty="0" smtClean="0">
                <a:solidFill>
                  <a:srgbClr val="000000"/>
                </a:solidFill>
              </a:rPr>
              <a:t> </a:t>
            </a:r>
            <a:r>
              <a:rPr lang="en-US" sz="1400" dirty="0" err="1" smtClean="0">
                <a:solidFill>
                  <a:srgbClr val="000000"/>
                </a:solidFill>
              </a:rPr>
              <a:t>Nghymru</a:t>
            </a:r>
            <a:r>
              <a:rPr lang="en-US" sz="1400" dirty="0" smtClean="0">
                <a:solidFill>
                  <a:srgbClr val="000000"/>
                </a:solidFill>
              </a:rPr>
              <a:t>: </a:t>
            </a:r>
            <a:r>
              <a:rPr lang="en-US" sz="1400" dirty="0" err="1" smtClean="0">
                <a:solidFill>
                  <a:srgbClr val="000000"/>
                </a:solidFill>
              </a:rPr>
              <a:t>Cenhadaeth</a:t>
            </a:r>
            <a:r>
              <a:rPr lang="en-US" sz="1400" dirty="0" smtClean="0">
                <a:solidFill>
                  <a:srgbClr val="000000"/>
                </a:solidFill>
              </a:rPr>
              <a:t> </a:t>
            </a:r>
            <a:r>
              <a:rPr lang="en-US" sz="1400" dirty="0" err="1" smtClean="0">
                <a:solidFill>
                  <a:srgbClr val="000000"/>
                </a:solidFill>
              </a:rPr>
              <a:t>ein</a:t>
            </a:r>
            <a:r>
              <a:rPr lang="en-US" sz="1400" dirty="0" smtClean="0">
                <a:solidFill>
                  <a:srgbClr val="000000"/>
                </a:solidFill>
              </a:rPr>
              <a:t> </a:t>
            </a:r>
            <a:r>
              <a:rPr lang="en-US" sz="1400" dirty="0" err="1" smtClean="0">
                <a:solidFill>
                  <a:srgbClr val="000000"/>
                </a:solidFill>
              </a:rPr>
              <a:t>Cenedl</a:t>
            </a:r>
            <a:endParaRPr lang="en-US" sz="1400" dirty="0" smtClean="0">
              <a:solidFill>
                <a:srgbClr val="000000"/>
              </a:solidFill>
            </a:endParaRPr>
          </a:p>
          <a:p>
            <a:pPr marL="62084" lvl="1" indent="0">
              <a:buNone/>
            </a:pPr>
            <a:endParaRPr lang="en-US" sz="1400" dirty="0">
              <a:solidFill>
                <a:srgbClr val="000000"/>
              </a:solidFill>
            </a:endParaRPr>
          </a:p>
          <a:p>
            <a:pPr marL="62084" lvl="1" indent="0">
              <a:buNone/>
            </a:pPr>
            <a:r>
              <a:rPr lang="en-US" sz="1400" dirty="0">
                <a:solidFill>
                  <a:schemeClr val="accent3">
                    <a:lumMod val="75000"/>
                  </a:schemeClr>
                </a:solidFill>
              </a:rPr>
              <a:t>Education in Wales: Our National Mission</a:t>
            </a:r>
          </a:p>
          <a:p>
            <a:pPr marL="62084" lvl="1" indent="0">
              <a:buNone/>
            </a:pPr>
            <a:endParaRPr lang="en-US" sz="1400" dirty="0">
              <a:solidFill>
                <a:srgbClr val="000000"/>
              </a:solidFill>
            </a:endParaRPr>
          </a:p>
        </p:txBody>
      </p:sp>
      <p:sp>
        <p:nvSpPr>
          <p:cNvPr id="10" name="Text Placeholder 9" title="Milestone flag graphic"/>
          <p:cNvSpPr>
            <a:spLocks noGrp="1"/>
          </p:cNvSpPr>
          <p:nvPr>
            <p:ph type="body" sz="quarter" idx="30"/>
          </p:nvPr>
        </p:nvSpPr>
        <p:spPr>
          <a:xfrm>
            <a:off x="9798079" y="3586768"/>
            <a:ext cx="1446695" cy="2281654"/>
          </a:xfrm>
        </p:spPr>
        <p:txBody>
          <a:bodyPr vert="horz" lIns="91416" tIns="228540" rIns="91416" bIns="45708" rtlCol="0" anchor="t">
            <a:normAutofit fontScale="92500" lnSpcReduction="20000"/>
          </a:bodyPr>
          <a:lstStyle/>
          <a:p>
            <a:pPr marL="0" indent="0">
              <a:buNone/>
            </a:pPr>
            <a:r>
              <a:rPr lang="en-US" dirty="0" smtClean="0"/>
              <a:t>2018</a:t>
            </a:r>
            <a:endParaRPr lang="en-US" dirty="0"/>
          </a:p>
          <a:p>
            <a:pPr lvl="1"/>
            <a:r>
              <a:rPr lang="en-US" sz="1400" dirty="0" err="1" smtClean="0">
                <a:solidFill>
                  <a:srgbClr val="000000"/>
                </a:solidFill>
              </a:rPr>
              <a:t>Cyhoeddiad</a:t>
            </a:r>
            <a:r>
              <a:rPr lang="en-US" sz="1400" dirty="0" smtClean="0">
                <a:solidFill>
                  <a:srgbClr val="000000"/>
                </a:solidFill>
              </a:rPr>
              <a:t> </a:t>
            </a:r>
            <a:r>
              <a:rPr lang="en-US" sz="1400" dirty="0" err="1" smtClean="0">
                <a:solidFill>
                  <a:srgbClr val="000000"/>
                </a:solidFill>
              </a:rPr>
              <a:t>achredu</a:t>
            </a:r>
            <a:endParaRPr lang="en-US" sz="1400" dirty="0" smtClean="0">
              <a:solidFill>
                <a:srgbClr val="000000"/>
              </a:solidFill>
            </a:endParaRPr>
          </a:p>
          <a:p>
            <a:pPr lvl="1"/>
            <a:r>
              <a:rPr lang="en-US" sz="1400" dirty="0" err="1" smtClean="0">
                <a:solidFill>
                  <a:srgbClr val="000000"/>
                </a:solidFill>
              </a:rPr>
              <a:t>rhaglenni</a:t>
            </a:r>
            <a:endParaRPr lang="en-US" sz="1400" dirty="0" smtClean="0">
              <a:solidFill>
                <a:srgbClr val="000000"/>
              </a:solidFill>
            </a:endParaRPr>
          </a:p>
          <a:p>
            <a:pPr lvl="1"/>
            <a:endParaRPr lang="en-US" sz="1400" dirty="0">
              <a:solidFill>
                <a:srgbClr val="000000"/>
              </a:solidFill>
            </a:endParaRPr>
          </a:p>
          <a:p>
            <a:pPr lvl="1"/>
            <a:r>
              <a:rPr lang="en-US" sz="1400" dirty="0" err="1" smtClean="0">
                <a:solidFill>
                  <a:schemeClr val="accent3">
                    <a:lumMod val="75000"/>
                  </a:schemeClr>
                </a:solidFill>
              </a:rPr>
              <a:t>Programme</a:t>
            </a:r>
            <a:endParaRPr lang="en-US" sz="1400" dirty="0" smtClean="0">
              <a:solidFill>
                <a:schemeClr val="accent3">
                  <a:lumMod val="75000"/>
                </a:schemeClr>
              </a:solidFill>
            </a:endParaRPr>
          </a:p>
          <a:p>
            <a:pPr lvl="1"/>
            <a:r>
              <a:rPr lang="en-US" sz="1400" dirty="0" smtClean="0">
                <a:solidFill>
                  <a:schemeClr val="accent3">
                    <a:lumMod val="75000"/>
                  </a:schemeClr>
                </a:solidFill>
              </a:rPr>
              <a:t>Accreditation </a:t>
            </a:r>
            <a:r>
              <a:rPr lang="en-US" sz="1400" dirty="0" err="1" smtClean="0">
                <a:solidFill>
                  <a:schemeClr val="accent3">
                    <a:lumMod val="75000"/>
                  </a:schemeClr>
                </a:solidFill>
              </a:rPr>
              <a:t>anouncement</a:t>
            </a:r>
            <a:endParaRPr lang="en-US" sz="1400" dirty="0">
              <a:solidFill>
                <a:schemeClr val="accent3">
                  <a:lumMod val="75000"/>
                </a:schemeClr>
              </a:solidFill>
            </a:endParaRPr>
          </a:p>
        </p:txBody>
      </p:sp>
      <p:sp>
        <p:nvSpPr>
          <p:cNvPr id="14" name="Text Placeholder 7" title="Milestone flag graphic"/>
          <p:cNvSpPr txBox="1">
            <a:spLocks/>
          </p:cNvSpPr>
          <p:nvPr/>
        </p:nvSpPr>
        <p:spPr>
          <a:xfrm>
            <a:off x="7831589" y="3241750"/>
            <a:ext cx="1374417" cy="2702472"/>
          </a:xfrm>
          <a:prstGeom prst="rect">
            <a:avLst/>
          </a:prstGeom>
          <a:blipFill>
            <a:blip r:embed="rId3"/>
            <a:srcRect/>
            <a:stretch>
              <a:fillRect t="-4" b="-44435"/>
            </a:stretch>
          </a:blipFill>
        </p:spPr>
        <p:txBody>
          <a:bodyPr vert="horz" lIns="91416" tIns="228540" rIns="91416" bIns="45708" rtlCol="0" anchor="t">
            <a:normAutofit/>
          </a:bodyPr>
          <a:lstStyle>
            <a:lvl1pPr marL="60325" indent="-60325" algn="l" defTabSz="914400" rtl="0" eaLnBrk="1" latinLnBrk="0" hangingPunct="1">
              <a:lnSpc>
                <a:spcPct val="90000"/>
              </a:lnSpc>
              <a:spcBef>
                <a:spcPts val="0"/>
              </a:spcBef>
              <a:spcAft>
                <a:spcPts val="2400"/>
              </a:spcAft>
              <a:buFont typeface="Trebuchet MS" panose="020B0603020202020204" pitchFamily="34" charset="0"/>
              <a:buChar char=" "/>
              <a:defRPr sz="1400" kern="1200">
                <a:solidFill>
                  <a:schemeClr val="bg1"/>
                </a:solidFill>
                <a:effectLst/>
                <a:latin typeface="+mn-lt"/>
                <a:ea typeface="+mn-ea"/>
                <a:cs typeface="+mn-cs"/>
              </a:defRPr>
            </a:lvl1pPr>
            <a:lvl2pPr marL="109728" indent="-47625"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2pPr>
            <a:lvl3pPr marL="164592"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3pPr>
            <a:lvl4pPr marL="64008" indent="0" algn="l" defTabSz="914400" rtl="0" eaLnBrk="1" latinLnBrk="0" hangingPunct="1">
              <a:lnSpc>
                <a:spcPct val="90000"/>
              </a:lnSpc>
              <a:spcBef>
                <a:spcPts val="500"/>
              </a:spcBef>
              <a:buFont typeface="Trebuchet MS" panose="020B0603020202020204" pitchFamily="34" charset="0"/>
              <a:buNone/>
              <a:defRPr sz="1200" kern="1200">
                <a:solidFill>
                  <a:schemeClr val="tx1"/>
                </a:solidFill>
                <a:effectLst/>
                <a:latin typeface="+mn-lt"/>
                <a:ea typeface="+mn-ea"/>
                <a:cs typeface="+mn-cs"/>
              </a:defRPr>
            </a:lvl4pPr>
            <a:lvl5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5pPr>
            <a:lvl6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6pPr>
            <a:lvl7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7pPr>
            <a:lvl8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8pPr>
            <a:lvl9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9pPr>
          </a:lstStyle>
          <a:p>
            <a:r>
              <a:rPr lang="en-US" dirty="0" smtClean="0"/>
              <a:t>2017</a:t>
            </a:r>
            <a:endParaRPr lang="en-US" dirty="0"/>
          </a:p>
          <a:p>
            <a:pPr lvl="1"/>
            <a:r>
              <a:rPr lang="en-US" sz="1400" dirty="0" err="1" smtClean="0">
                <a:solidFill>
                  <a:srgbClr val="000000"/>
                </a:solidFill>
              </a:rPr>
              <a:t>Safonau</a:t>
            </a:r>
            <a:r>
              <a:rPr lang="en-US" sz="1400" dirty="0" smtClean="0">
                <a:solidFill>
                  <a:srgbClr val="000000"/>
                </a:solidFill>
              </a:rPr>
              <a:t> </a:t>
            </a:r>
            <a:r>
              <a:rPr lang="en-US" sz="1400" dirty="0" err="1" smtClean="0">
                <a:solidFill>
                  <a:srgbClr val="000000"/>
                </a:solidFill>
              </a:rPr>
              <a:t>athrawon</a:t>
            </a:r>
            <a:r>
              <a:rPr lang="en-US" sz="1400" dirty="0" smtClean="0">
                <a:solidFill>
                  <a:srgbClr val="000000"/>
                </a:solidFill>
              </a:rPr>
              <a:t> ac </a:t>
            </a:r>
            <a:r>
              <a:rPr lang="en-US" sz="1400" dirty="0" err="1" smtClean="0">
                <a:solidFill>
                  <a:srgbClr val="000000"/>
                </a:solidFill>
              </a:rPr>
              <a:t>arweinwyr</a:t>
            </a:r>
            <a:r>
              <a:rPr lang="en-US" sz="1400" dirty="0" smtClean="0">
                <a:solidFill>
                  <a:srgbClr val="000000"/>
                </a:solidFill>
              </a:rPr>
              <a:t> </a:t>
            </a:r>
          </a:p>
          <a:p>
            <a:pPr lvl="1"/>
            <a:endParaRPr lang="en-US" sz="1400" dirty="0">
              <a:solidFill>
                <a:srgbClr val="000000"/>
              </a:solidFill>
            </a:endParaRPr>
          </a:p>
          <a:p>
            <a:pPr lvl="1"/>
            <a:r>
              <a:rPr lang="en-US" sz="1400" dirty="0" smtClean="0">
                <a:solidFill>
                  <a:schemeClr val="accent3">
                    <a:lumMod val="75000"/>
                  </a:schemeClr>
                </a:solidFill>
              </a:rPr>
              <a:t>Teacher and leadership standards</a:t>
            </a:r>
            <a:endParaRPr lang="en-US" sz="1400" dirty="0">
              <a:solidFill>
                <a:schemeClr val="accent3">
                  <a:lumMod val="75000"/>
                </a:schemeClr>
              </a:solidFill>
            </a:endParaRPr>
          </a:p>
        </p:txBody>
      </p:sp>
      <p:sp>
        <p:nvSpPr>
          <p:cNvPr id="17" name="Text Placeholder 9" title="Milestone flag graphic"/>
          <p:cNvSpPr txBox="1">
            <a:spLocks/>
          </p:cNvSpPr>
          <p:nvPr/>
        </p:nvSpPr>
        <p:spPr>
          <a:xfrm>
            <a:off x="153742" y="2636912"/>
            <a:ext cx="1476417" cy="3242074"/>
          </a:xfrm>
          <a:prstGeom prst="rect">
            <a:avLst/>
          </a:prstGeom>
          <a:blipFill>
            <a:blip r:embed="rId4"/>
            <a:srcRect/>
            <a:stretch>
              <a:fillRect t="-1" b="-88011"/>
            </a:stretch>
          </a:blipFill>
        </p:spPr>
        <p:txBody>
          <a:bodyPr vert="horz" lIns="91416" tIns="228540" rIns="91416" bIns="45708" rtlCol="0" anchor="t">
            <a:normAutofit/>
          </a:bodyPr>
          <a:lstStyle>
            <a:lvl1pPr marL="60325" indent="-60325" algn="l" defTabSz="914400" rtl="0" eaLnBrk="1" latinLnBrk="0" hangingPunct="1">
              <a:lnSpc>
                <a:spcPct val="90000"/>
              </a:lnSpc>
              <a:spcBef>
                <a:spcPts val="0"/>
              </a:spcBef>
              <a:spcAft>
                <a:spcPts val="2400"/>
              </a:spcAft>
              <a:buFont typeface="Trebuchet MS" panose="020B0603020202020204" pitchFamily="34" charset="0"/>
              <a:buChar char=" "/>
              <a:defRPr sz="1400" kern="1200">
                <a:solidFill>
                  <a:schemeClr val="bg1"/>
                </a:solidFill>
                <a:effectLst/>
                <a:latin typeface="+mn-lt"/>
                <a:ea typeface="+mn-ea"/>
                <a:cs typeface="+mn-cs"/>
              </a:defRPr>
            </a:lvl1pPr>
            <a:lvl2pPr marL="109728" indent="-47625"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2pPr>
            <a:lvl3pPr marL="164592"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3pPr>
            <a:lvl4pPr marL="64008" indent="0" algn="l" defTabSz="914400" rtl="0" eaLnBrk="1" latinLnBrk="0" hangingPunct="1">
              <a:lnSpc>
                <a:spcPct val="90000"/>
              </a:lnSpc>
              <a:spcBef>
                <a:spcPts val="500"/>
              </a:spcBef>
              <a:buFont typeface="Trebuchet MS" panose="020B0603020202020204" pitchFamily="34" charset="0"/>
              <a:buNone/>
              <a:defRPr sz="1200" kern="1200">
                <a:solidFill>
                  <a:schemeClr val="tx1"/>
                </a:solidFill>
                <a:effectLst/>
                <a:latin typeface="+mn-lt"/>
                <a:ea typeface="+mn-ea"/>
                <a:cs typeface="+mn-cs"/>
              </a:defRPr>
            </a:lvl4pPr>
            <a:lvl5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effectLst/>
                <a:latin typeface="+mn-lt"/>
                <a:ea typeface="+mn-ea"/>
                <a:cs typeface="+mn-cs"/>
              </a:defRPr>
            </a:lvl5pPr>
            <a:lvl6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6pPr>
            <a:lvl7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7pPr>
            <a:lvl8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8pPr>
            <a:lvl9pPr marL="109728" indent="-45720" algn="l" defTabSz="914400" rtl="0" eaLnBrk="1" latinLnBrk="0" hangingPunct="1">
              <a:lnSpc>
                <a:spcPct val="90000"/>
              </a:lnSpc>
              <a:spcBef>
                <a:spcPts val="500"/>
              </a:spcBef>
              <a:buFont typeface="Trebuchet MS" panose="020B0603020202020204" pitchFamily="34" charset="0"/>
              <a:buChar char=" "/>
              <a:defRPr sz="1200" kern="1200">
                <a:solidFill>
                  <a:schemeClr val="tx1"/>
                </a:solidFill>
                <a:latin typeface="+mn-lt"/>
                <a:ea typeface="+mn-ea"/>
                <a:cs typeface="+mn-cs"/>
              </a:defRPr>
            </a:lvl9pPr>
          </a:lstStyle>
          <a:p>
            <a:pPr marL="0" indent="0">
              <a:buNone/>
            </a:pPr>
            <a:r>
              <a:rPr lang="en-US" dirty="0"/>
              <a:t>2016</a:t>
            </a:r>
          </a:p>
          <a:p>
            <a:pPr lvl="1"/>
            <a:endParaRPr lang="en-US" sz="1400" dirty="0">
              <a:solidFill>
                <a:schemeClr val="bg1"/>
              </a:solidFill>
            </a:endParaRPr>
          </a:p>
          <a:p>
            <a:pPr lvl="1"/>
            <a:r>
              <a:rPr lang="en-US" sz="1400" dirty="0" err="1" smtClean="0">
                <a:solidFill>
                  <a:srgbClr val="000000"/>
                </a:solidFill>
              </a:rPr>
              <a:t>Fframwaith</a:t>
            </a:r>
            <a:r>
              <a:rPr lang="en-US" sz="1400" dirty="0" smtClean="0">
                <a:solidFill>
                  <a:srgbClr val="000000"/>
                </a:solidFill>
              </a:rPr>
              <a:t> </a:t>
            </a:r>
            <a:r>
              <a:rPr lang="en-US" sz="1400" dirty="0" err="1">
                <a:solidFill>
                  <a:srgbClr val="000000"/>
                </a:solidFill>
              </a:rPr>
              <a:t>C</a:t>
            </a:r>
            <a:r>
              <a:rPr lang="en-US" sz="1400" dirty="0" err="1" smtClean="0">
                <a:solidFill>
                  <a:srgbClr val="000000"/>
                </a:solidFill>
              </a:rPr>
              <a:t>ymhwysedd</a:t>
            </a:r>
            <a:r>
              <a:rPr lang="en-US" sz="1400" dirty="0" smtClean="0">
                <a:solidFill>
                  <a:srgbClr val="000000"/>
                </a:solidFill>
              </a:rPr>
              <a:t> </a:t>
            </a:r>
            <a:r>
              <a:rPr lang="en-US" sz="1400" dirty="0" err="1">
                <a:solidFill>
                  <a:srgbClr val="000000"/>
                </a:solidFill>
              </a:rPr>
              <a:t>digidol</a:t>
            </a:r>
            <a:endParaRPr lang="en-US" sz="1400" dirty="0">
              <a:solidFill>
                <a:srgbClr val="000000"/>
              </a:solidFill>
            </a:endParaRPr>
          </a:p>
          <a:p>
            <a:pPr marL="62084" lvl="1" indent="0">
              <a:buNone/>
            </a:pPr>
            <a:endParaRPr lang="en-US" sz="1400" dirty="0">
              <a:solidFill>
                <a:srgbClr val="000000"/>
              </a:solidFill>
            </a:endParaRPr>
          </a:p>
          <a:p>
            <a:pPr marL="62084" lvl="1" indent="0">
              <a:buNone/>
            </a:pPr>
            <a:r>
              <a:rPr lang="en-US" sz="1400" dirty="0">
                <a:solidFill>
                  <a:schemeClr val="accent3">
                    <a:lumMod val="75000"/>
                  </a:schemeClr>
                </a:solidFill>
              </a:rPr>
              <a:t>Digital competency framework</a:t>
            </a:r>
          </a:p>
        </p:txBody>
      </p:sp>
      <p:sp>
        <p:nvSpPr>
          <p:cNvPr id="13" name="Text Placeholder 3"/>
          <p:cNvSpPr>
            <a:spLocks noGrp="1"/>
          </p:cNvSpPr>
          <p:nvPr>
            <p:ph type="body" sz="quarter" idx="11"/>
          </p:nvPr>
        </p:nvSpPr>
        <p:spPr>
          <a:xfrm rot="16200000">
            <a:off x="9301630" y="6251597"/>
            <a:ext cx="980414" cy="365665"/>
          </a:xfrm>
        </p:spPr>
        <p:txBody>
          <a:bodyPr/>
          <a:lstStyle/>
          <a:p>
            <a:r>
              <a:rPr lang="en-US" dirty="0" smtClean="0"/>
              <a:t>2018</a:t>
            </a:r>
            <a:endParaRPr lang="en-US" dirty="0"/>
          </a:p>
        </p:txBody>
      </p:sp>
    </p:spTree>
    <p:extLst>
      <p:ext uri="{BB962C8B-B14F-4D97-AF65-F5344CB8AC3E}">
        <p14:creationId xmlns:p14="http://schemas.microsoft.com/office/powerpoint/2010/main" val="867347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p:cNvSpPr>
            <a:spLocks noGrp="1"/>
          </p:cNvSpPr>
          <p:nvPr>
            <p:ph type="title"/>
          </p:nvPr>
        </p:nvSpPr>
        <p:spPr>
          <a:xfrm>
            <a:off x="354608" y="116632"/>
            <a:ext cx="10789842" cy="1287016"/>
          </a:xfrm>
        </p:spPr>
        <p:txBody>
          <a:bodyPr>
            <a:normAutofit fontScale="90000"/>
          </a:bodyPr>
          <a:lstStyle/>
          <a:p>
            <a:r>
              <a:rPr lang="en-US" dirty="0" smtClean="0"/>
              <a:t/>
            </a:r>
            <a:br>
              <a:rPr lang="en-US" dirty="0" smtClean="0"/>
            </a:br>
            <a:r>
              <a:rPr lang="en-US" dirty="0" err="1" smtClean="0">
                <a:latin typeface="Arial Black" panose="020B0A04020102020204" pitchFamily="34" charset="0"/>
              </a:rPr>
              <a:t>Pynciau</a:t>
            </a:r>
            <a:r>
              <a:rPr lang="en-US" dirty="0" smtClean="0">
                <a:latin typeface="Arial Black" panose="020B0A04020102020204" pitchFamily="34" charset="0"/>
              </a:rPr>
              <a:t> </a:t>
            </a:r>
            <a:r>
              <a:rPr lang="en-US" dirty="0" err="1" smtClean="0">
                <a:latin typeface="Arial Black" panose="020B0A04020102020204" pitchFamily="34" charset="0"/>
              </a:rPr>
              <a:t>llosg</a:t>
            </a:r>
            <a:r>
              <a:rPr lang="en-US" dirty="0" smtClean="0">
                <a:latin typeface="Arial Black" panose="020B0A04020102020204" pitchFamily="34" charset="0"/>
              </a:rPr>
              <a:t>  - </a:t>
            </a:r>
            <a:r>
              <a:rPr lang="en-US" dirty="0" err="1" smtClean="0">
                <a:latin typeface="Arial Black" panose="020B0A04020102020204" pitchFamily="34" charset="0"/>
              </a:rPr>
              <a:t>addysg</a:t>
            </a:r>
            <a:r>
              <a:rPr lang="en-US" dirty="0" smtClean="0">
                <a:latin typeface="Arial Black" panose="020B0A04020102020204" pitchFamily="34" charset="0"/>
              </a:rPr>
              <a:t> </a:t>
            </a:r>
            <a:r>
              <a:rPr lang="en-US" dirty="0" err="1" smtClean="0">
                <a:latin typeface="Arial Black" panose="020B0A04020102020204" pitchFamily="34" charset="0"/>
              </a:rPr>
              <a:t>yng</a:t>
            </a:r>
            <a:r>
              <a:rPr lang="en-US" dirty="0" smtClean="0">
                <a:latin typeface="Arial Black" panose="020B0A04020102020204" pitchFamily="34" charset="0"/>
              </a:rPr>
              <a:t> </a:t>
            </a:r>
            <a:r>
              <a:rPr lang="en-US" dirty="0" err="1" smtClean="0">
                <a:latin typeface="Arial Black" panose="020B0A04020102020204" pitchFamily="34" charset="0"/>
              </a:rPr>
              <a:t>Nghymru</a:t>
            </a:r>
            <a:r>
              <a:rPr lang="en-US" dirty="0">
                <a:latin typeface="Arial Black" panose="020B0A04020102020204" pitchFamily="34" charset="0"/>
              </a:rPr>
              <a:t/>
            </a:r>
            <a:br>
              <a:rPr lang="en-US" dirty="0">
                <a:latin typeface="Arial Black" panose="020B0A04020102020204" pitchFamily="34" charset="0"/>
              </a:rPr>
            </a:br>
            <a:r>
              <a:rPr lang="en-US" dirty="0" smtClean="0">
                <a:latin typeface="Arial Black" panose="020B0A04020102020204" pitchFamily="34" charset="0"/>
              </a:rPr>
              <a:t>                                                         </a:t>
            </a:r>
            <a:br>
              <a:rPr lang="en-US" dirty="0" smtClean="0">
                <a:latin typeface="Arial Black" panose="020B0A04020102020204" pitchFamily="34" charset="0"/>
              </a:rPr>
            </a:br>
            <a:r>
              <a:rPr lang="en-US" dirty="0" smtClean="0">
                <a:latin typeface="Arial Black" panose="020B0A04020102020204" pitchFamily="34" charset="0"/>
              </a:rPr>
              <a:t>                                  </a:t>
            </a:r>
            <a:r>
              <a:rPr lang="en-US" dirty="0" smtClean="0">
                <a:solidFill>
                  <a:srgbClr val="0070C0"/>
                </a:solidFill>
                <a:latin typeface="Arial Black" panose="020B0A04020102020204" pitchFamily="34" charset="0"/>
              </a:rPr>
              <a:t>Hot topics – education in Wales</a:t>
            </a:r>
            <a:endParaRPr lang="en-US" dirty="0">
              <a:solidFill>
                <a:srgbClr val="0070C0"/>
              </a:solidFill>
              <a:latin typeface="Arial Black" panose="020B0A04020102020204" pitchFamily="34" charset="0"/>
            </a:endParaRPr>
          </a:p>
        </p:txBody>
      </p:sp>
      <p:sp>
        <p:nvSpPr>
          <p:cNvPr id="2" name="Rectangle 1"/>
          <p:cNvSpPr/>
          <p:nvPr/>
        </p:nvSpPr>
        <p:spPr>
          <a:xfrm>
            <a:off x="7390555" y="2114104"/>
            <a:ext cx="4798269" cy="830997"/>
          </a:xfrm>
          <a:prstGeom prst="rect">
            <a:avLst/>
          </a:prstGeom>
        </p:spPr>
        <p:txBody>
          <a:bodyPr wrap="square">
            <a:spAutoFit/>
          </a:bodyPr>
          <a:lstStyle/>
          <a:p>
            <a:r>
              <a:rPr lang="en-GB" sz="2400" b="1" dirty="0">
                <a:solidFill>
                  <a:srgbClr val="0070C0"/>
                </a:solidFill>
                <a:hlinkClick r:id="rId3"/>
              </a:rPr>
              <a:t>Curriculum </a:t>
            </a:r>
            <a:r>
              <a:rPr lang="en-GB" sz="2400" b="1" dirty="0" smtClean="0">
                <a:solidFill>
                  <a:srgbClr val="0070C0"/>
                </a:solidFill>
                <a:hlinkClick r:id="rId3"/>
              </a:rPr>
              <a:t>reform</a:t>
            </a:r>
            <a:endParaRPr lang="en-GB" sz="2400" b="1" dirty="0" smtClean="0">
              <a:solidFill>
                <a:srgbClr val="0070C0"/>
              </a:solidFill>
            </a:endParaRPr>
          </a:p>
          <a:p>
            <a:r>
              <a:rPr lang="en-GB" sz="2400" b="1" dirty="0"/>
              <a:t>https://youtu.be/mH_vqCvC3DE</a:t>
            </a:r>
          </a:p>
        </p:txBody>
      </p:sp>
      <p:sp>
        <p:nvSpPr>
          <p:cNvPr id="3" name="Rectangle 2"/>
          <p:cNvSpPr/>
          <p:nvPr/>
        </p:nvSpPr>
        <p:spPr>
          <a:xfrm>
            <a:off x="380628" y="2132856"/>
            <a:ext cx="3429000" cy="2000548"/>
          </a:xfrm>
          <a:prstGeom prst="rect">
            <a:avLst/>
          </a:prstGeom>
        </p:spPr>
        <p:txBody>
          <a:bodyPr wrap="square">
            <a:spAutoFit/>
          </a:bodyPr>
          <a:lstStyle/>
          <a:p>
            <a:r>
              <a:rPr lang="en-GB" sz="2400" b="1" u="sng" dirty="0" err="1">
                <a:hlinkClick r:id="rId4"/>
              </a:rPr>
              <a:t>Diwygio’r</a:t>
            </a:r>
            <a:r>
              <a:rPr lang="en-GB" sz="2400" b="1" u="sng" dirty="0">
                <a:hlinkClick r:id="rId4"/>
              </a:rPr>
              <a:t> </a:t>
            </a:r>
            <a:r>
              <a:rPr lang="en-GB" sz="2400" b="1" u="sng" dirty="0" err="1" smtClean="0">
                <a:hlinkClick r:id="rId4"/>
              </a:rPr>
              <a:t>cwricwlwm</a:t>
            </a:r>
            <a:endParaRPr lang="en-GB" sz="2400" b="1" u="sng" dirty="0" smtClean="0"/>
          </a:p>
          <a:p>
            <a:r>
              <a:rPr lang="en-GB" sz="2000" b="1" u="sng" dirty="0"/>
              <a:t>http://gov.wales/topics/educationandskills/schoolshome/curriculum-for-wales-curriculum-for-life/?skip=1&amp;lang=cy</a:t>
            </a:r>
          </a:p>
        </p:txBody>
      </p:sp>
      <p:sp>
        <p:nvSpPr>
          <p:cNvPr id="4" name="Rectangle 3"/>
          <p:cNvSpPr/>
          <p:nvPr/>
        </p:nvSpPr>
        <p:spPr>
          <a:xfrm>
            <a:off x="0" y="4404841"/>
            <a:ext cx="6421951" cy="2123658"/>
          </a:xfrm>
          <a:prstGeom prst="rect">
            <a:avLst/>
          </a:prstGeom>
        </p:spPr>
        <p:txBody>
          <a:bodyPr wrap="none">
            <a:spAutoFit/>
          </a:bodyPr>
          <a:lstStyle/>
          <a:p>
            <a:r>
              <a:rPr lang="en-GB" sz="2200" b="1" dirty="0" err="1">
                <a:solidFill>
                  <a:srgbClr val="FF0000"/>
                </a:solidFill>
                <a:latin typeface="Aharoni" panose="02010803020104030203" pitchFamily="2" charset="-79"/>
                <a:cs typeface="Aharoni" panose="02010803020104030203" pitchFamily="2" charset="-79"/>
              </a:rPr>
              <a:t>Mynd</a:t>
            </a:r>
            <a:r>
              <a:rPr lang="en-GB" sz="2200" b="1" dirty="0">
                <a:solidFill>
                  <a:srgbClr val="FF0000"/>
                </a:solidFill>
                <a:latin typeface="Aharoni" panose="02010803020104030203" pitchFamily="2" charset="-79"/>
                <a:cs typeface="Aharoni" panose="02010803020104030203" pitchFamily="2" charset="-79"/>
              </a:rPr>
              <a:t> </a:t>
            </a:r>
            <a:r>
              <a:rPr lang="en-GB" sz="2200" b="1" dirty="0" err="1">
                <a:solidFill>
                  <a:srgbClr val="FF0000"/>
                </a:solidFill>
                <a:latin typeface="Aharoni" panose="02010803020104030203" pitchFamily="2" charset="-79"/>
                <a:cs typeface="Aharoni" panose="02010803020104030203" pitchFamily="2" charset="-79"/>
              </a:rPr>
              <a:t>i'r</a:t>
            </a:r>
            <a:r>
              <a:rPr lang="en-GB" sz="2200" b="1" dirty="0">
                <a:solidFill>
                  <a:srgbClr val="FF0000"/>
                </a:solidFill>
                <a:latin typeface="Aharoni" panose="02010803020104030203" pitchFamily="2" charset="-79"/>
                <a:cs typeface="Aharoni" panose="02010803020104030203" pitchFamily="2" charset="-79"/>
              </a:rPr>
              <a:t> </a:t>
            </a:r>
            <a:r>
              <a:rPr lang="en-GB" sz="2200" b="1" dirty="0" err="1">
                <a:solidFill>
                  <a:srgbClr val="FF0000"/>
                </a:solidFill>
                <a:latin typeface="Aharoni" panose="02010803020104030203" pitchFamily="2" charset="-79"/>
                <a:cs typeface="Aharoni" panose="02010803020104030203" pitchFamily="2" charset="-79"/>
              </a:rPr>
              <a:t>Afael</a:t>
            </a:r>
            <a:r>
              <a:rPr lang="en-GB" sz="2200" b="1" dirty="0">
                <a:solidFill>
                  <a:srgbClr val="FF0000"/>
                </a:solidFill>
                <a:latin typeface="Aharoni" panose="02010803020104030203" pitchFamily="2" charset="-79"/>
                <a:cs typeface="Aharoni" panose="02010803020104030203" pitchFamily="2" charset="-79"/>
              </a:rPr>
              <a:t> ag </a:t>
            </a:r>
            <a:r>
              <a:rPr lang="en-GB" sz="2200" b="1" dirty="0" err="1">
                <a:solidFill>
                  <a:srgbClr val="FF0000"/>
                </a:solidFill>
                <a:latin typeface="Aharoni" panose="02010803020104030203" pitchFamily="2" charset="-79"/>
                <a:cs typeface="Aharoni" panose="02010803020104030203" pitchFamily="2" charset="-79"/>
              </a:rPr>
              <a:t>Amddifadedd</a:t>
            </a:r>
            <a:r>
              <a:rPr lang="en-GB" sz="2200" b="1" dirty="0">
                <a:solidFill>
                  <a:srgbClr val="FF0000"/>
                </a:solidFill>
                <a:latin typeface="Aharoni" panose="02010803020104030203" pitchFamily="2" charset="-79"/>
                <a:cs typeface="Aharoni" panose="02010803020104030203" pitchFamily="2" charset="-79"/>
              </a:rPr>
              <a:t> </a:t>
            </a:r>
            <a:r>
              <a:rPr lang="en-GB" sz="2200" b="1" dirty="0" err="1">
                <a:solidFill>
                  <a:srgbClr val="FF0000"/>
                </a:solidFill>
                <a:latin typeface="Aharoni" panose="02010803020104030203" pitchFamily="2" charset="-79"/>
                <a:cs typeface="Aharoni" panose="02010803020104030203" pitchFamily="2" charset="-79"/>
              </a:rPr>
              <a:t>mewn</a:t>
            </a:r>
            <a:r>
              <a:rPr lang="en-GB" sz="2200" b="1" dirty="0">
                <a:solidFill>
                  <a:srgbClr val="FF0000"/>
                </a:solidFill>
                <a:latin typeface="Aharoni" panose="02010803020104030203" pitchFamily="2" charset="-79"/>
                <a:cs typeface="Aharoni" panose="02010803020104030203" pitchFamily="2" charset="-79"/>
              </a:rPr>
              <a:t> </a:t>
            </a:r>
            <a:r>
              <a:rPr lang="en-GB" sz="2200" b="1" dirty="0" err="1" smtClean="0">
                <a:solidFill>
                  <a:srgbClr val="FF0000"/>
                </a:solidFill>
                <a:latin typeface="Aharoni" panose="02010803020104030203" pitchFamily="2" charset="-79"/>
                <a:cs typeface="Aharoni" panose="02010803020104030203" pitchFamily="2" charset="-79"/>
              </a:rPr>
              <a:t>Addysg</a:t>
            </a:r>
            <a:endParaRPr lang="en-GB" sz="2200" b="1" dirty="0" smtClean="0">
              <a:solidFill>
                <a:srgbClr val="FF0000"/>
              </a:solidFill>
              <a:latin typeface="Aharoni" panose="02010803020104030203" pitchFamily="2" charset="-79"/>
              <a:cs typeface="Aharoni" panose="02010803020104030203" pitchFamily="2" charset="-79"/>
            </a:endParaRPr>
          </a:p>
          <a:p>
            <a:endParaRPr lang="en-GB" sz="2200" b="1" dirty="0">
              <a:latin typeface="Aharoni" panose="02010803020104030203" pitchFamily="2" charset="-79"/>
              <a:cs typeface="Aharoni" panose="02010803020104030203" pitchFamily="2" charset="-79"/>
            </a:endParaRPr>
          </a:p>
          <a:p>
            <a:endParaRPr lang="en-GB" sz="2200" b="1" dirty="0" smtClean="0">
              <a:latin typeface="Aharoni" panose="02010803020104030203" pitchFamily="2" charset="-79"/>
              <a:cs typeface="Aharoni" panose="02010803020104030203" pitchFamily="2" charset="-79"/>
            </a:endParaRPr>
          </a:p>
          <a:p>
            <a:endParaRPr lang="en-GB" sz="2200" b="1" dirty="0">
              <a:latin typeface="Aharoni" panose="02010803020104030203" pitchFamily="2" charset="-79"/>
              <a:cs typeface="Aharoni" panose="02010803020104030203" pitchFamily="2" charset="-79"/>
            </a:endParaRPr>
          </a:p>
          <a:p>
            <a:r>
              <a:rPr lang="en-GB" sz="2200" b="1" dirty="0" smtClean="0">
                <a:latin typeface="Aharoni" panose="02010803020104030203" pitchFamily="2" charset="-79"/>
                <a:cs typeface="Aharoni" panose="02010803020104030203" pitchFamily="2" charset="-79"/>
              </a:rPr>
              <a:t>   </a:t>
            </a:r>
            <a:r>
              <a:rPr lang="en-GB" sz="2200" b="1" dirty="0" err="1" smtClean="0">
                <a:solidFill>
                  <a:srgbClr val="FF0000"/>
                </a:solidFill>
                <a:latin typeface="Aharoni" panose="02010803020104030203" pitchFamily="2" charset="-79"/>
                <a:cs typeface="Aharoni" panose="02010803020104030203" pitchFamily="2" charset="-79"/>
              </a:rPr>
              <a:t>Iechyd</a:t>
            </a:r>
            <a:r>
              <a:rPr lang="en-GB" sz="2200" b="1" dirty="0" smtClean="0">
                <a:solidFill>
                  <a:srgbClr val="FF0000"/>
                </a:solidFill>
                <a:latin typeface="Aharoni" panose="02010803020104030203" pitchFamily="2" charset="-79"/>
                <a:cs typeface="Aharoni" panose="02010803020104030203" pitchFamily="2" charset="-79"/>
              </a:rPr>
              <a:t> – </a:t>
            </a:r>
            <a:r>
              <a:rPr lang="en-GB" sz="2200" b="1" dirty="0" err="1" smtClean="0">
                <a:solidFill>
                  <a:srgbClr val="FF0000"/>
                </a:solidFill>
                <a:latin typeface="Aharoni" panose="02010803020104030203" pitchFamily="2" charset="-79"/>
                <a:cs typeface="Aharoni" panose="02010803020104030203" pitchFamily="2" charset="-79"/>
              </a:rPr>
              <a:t>gordewdra</a:t>
            </a:r>
            <a:r>
              <a:rPr lang="en-GB" sz="2200" b="1" dirty="0" smtClean="0">
                <a:solidFill>
                  <a:srgbClr val="FF0000"/>
                </a:solidFill>
                <a:latin typeface="Aharoni" panose="02010803020104030203" pitchFamily="2" charset="-79"/>
                <a:cs typeface="Aharoni" panose="02010803020104030203" pitchFamily="2" charset="-79"/>
              </a:rPr>
              <a:t>/ </a:t>
            </a:r>
            <a:r>
              <a:rPr lang="en-GB" sz="2200" b="1" dirty="0" err="1" smtClean="0">
                <a:solidFill>
                  <a:srgbClr val="FF0000"/>
                </a:solidFill>
                <a:latin typeface="Aharoni" panose="02010803020104030203" pitchFamily="2" charset="-79"/>
                <a:cs typeface="Aharoni" panose="02010803020104030203" pitchFamily="2" charset="-79"/>
              </a:rPr>
              <a:t>clefyd</a:t>
            </a:r>
            <a:r>
              <a:rPr lang="en-GB" sz="2200" b="1" dirty="0" smtClean="0">
                <a:solidFill>
                  <a:srgbClr val="FF0000"/>
                </a:solidFill>
                <a:latin typeface="Aharoni" panose="02010803020104030203" pitchFamily="2" charset="-79"/>
                <a:cs typeface="Aharoni" panose="02010803020104030203" pitchFamily="2" charset="-79"/>
              </a:rPr>
              <a:t> y </a:t>
            </a:r>
            <a:r>
              <a:rPr lang="en-GB" sz="2200" b="1" dirty="0" err="1" smtClean="0">
                <a:solidFill>
                  <a:srgbClr val="FF0000"/>
                </a:solidFill>
                <a:latin typeface="Aharoni" panose="02010803020104030203" pitchFamily="2" charset="-79"/>
                <a:cs typeface="Aharoni" panose="02010803020104030203" pitchFamily="2" charset="-79"/>
              </a:rPr>
              <a:t>siwgr</a:t>
            </a:r>
            <a:r>
              <a:rPr lang="en-GB" sz="2200" b="1" dirty="0" smtClean="0">
                <a:solidFill>
                  <a:srgbClr val="FF0000"/>
                </a:solidFill>
                <a:latin typeface="Aharoni" panose="02010803020104030203" pitchFamily="2" charset="-79"/>
                <a:cs typeface="Aharoni" panose="02010803020104030203" pitchFamily="2" charset="-79"/>
              </a:rPr>
              <a:t>/</a:t>
            </a:r>
          </a:p>
          <a:p>
            <a:r>
              <a:rPr lang="en-GB" sz="2200" b="1" dirty="0">
                <a:solidFill>
                  <a:srgbClr val="FF0000"/>
                </a:solidFill>
                <a:latin typeface="Aharoni" panose="02010803020104030203" pitchFamily="2" charset="-79"/>
                <a:cs typeface="Aharoni" panose="02010803020104030203" pitchFamily="2" charset="-79"/>
              </a:rPr>
              <a:t> </a:t>
            </a:r>
            <a:r>
              <a:rPr lang="en-GB" sz="2200" b="1" dirty="0" smtClean="0">
                <a:solidFill>
                  <a:srgbClr val="FF0000"/>
                </a:solidFill>
                <a:latin typeface="Aharoni" panose="02010803020104030203" pitchFamily="2" charset="-79"/>
                <a:cs typeface="Aharoni" panose="02010803020104030203" pitchFamily="2" charset="-79"/>
              </a:rPr>
              <a:t>                 </a:t>
            </a:r>
            <a:r>
              <a:rPr lang="en-GB" sz="2200" b="1" dirty="0" err="1" smtClean="0">
                <a:solidFill>
                  <a:srgbClr val="FF0000"/>
                </a:solidFill>
                <a:latin typeface="Aharoni" panose="02010803020104030203" pitchFamily="2" charset="-79"/>
                <a:cs typeface="Aharoni" panose="02010803020104030203" pitchFamily="2" charset="-79"/>
              </a:rPr>
              <a:t>cyflwr</a:t>
            </a:r>
            <a:r>
              <a:rPr lang="en-GB" sz="2200" b="1" dirty="0" smtClean="0">
                <a:solidFill>
                  <a:srgbClr val="FF0000"/>
                </a:solidFill>
                <a:latin typeface="Aharoni" panose="02010803020104030203" pitchFamily="2" charset="-79"/>
                <a:cs typeface="Aharoni" panose="02010803020104030203" pitchFamily="2" charset="-79"/>
              </a:rPr>
              <a:t> </a:t>
            </a:r>
            <a:r>
              <a:rPr lang="en-GB" sz="2200" b="1" dirty="0" err="1" smtClean="0">
                <a:solidFill>
                  <a:srgbClr val="FF0000"/>
                </a:solidFill>
                <a:latin typeface="Aharoni" panose="02010803020104030203" pitchFamily="2" charset="-79"/>
                <a:cs typeface="Aharoni" panose="02010803020104030203" pitchFamily="2" charset="-79"/>
              </a:rPr>
              <a:t>dannedd</a:t>
            </a:r>
            <a:r>
              <a:rPr lang="en-GB" sz="2200" b="1" dirty="0" smtClean="0">
                <a:solidFill>
                  <a:srgbClr val="FF0000"/>
                </a:solidFill>
                <a:latin typeface="Aharoni" panose="02010803020104030203" pitchFamily="2" charset="-79"/>
                <a:cs typeface="Aharoni" panose="02010803020104030203" pitchFamily="2" charset="-79"/>
              </a:rPr>
              <a:t> plant</a:t>
            </a:r>
            <a:r>
              <a:rPr lang="en-GB" sz="2200" b="1" dirty="0" smtClean="0">
                <a:latin typeface="Aharoni" panose="02010803020104030203" pitchFamily="2" charset="-79"/>
                <a:cs typeface="Aharoni" panose="02010803020104030203" pitchFamily="2" charset="-79"/>
              </a:rPr>
              <a:t> </a:t>
            </a:r>
            <a:endParaRPr lang="en-GB" sz="2200" dirty="0">
              <a:latin typeface="Aharoni" panose="02010803020104030203" pitchFamily="2" charset="-79"/>
              <a:cs typeface="Aharoni" panose="02010803020104030203" pitchFamily="2" charset="-79"/>
            </a:endParaRPr>
          </a:p>
        </p:txBody>
      </p:sp>
      <p:sp>
        <p:nvSpPr>
          <p:cNvPr id="5" name="Rectangle 4"/>
          <p:cNvSpPr/>
          <p:nvPr/>
        </p:nvSpPr>
        <p:spPr>
          <a:xfrm>
            <a:off x="6670476" y="4422725"/>
            <a:ext cx="5756704" cy="2308324"/>
          </a:xfrm>
          <a:prstGeom prst="rect">
            <a:avLst/>
          </a:prstGeom>
        </p:spPr>
        <p:txBody>
          <a:bodyPr wrap="none">
            <a:spAutoFit/>
          </a:bodyPr>
          <a:lstStyle/>
          <a:p>
            <a:r>
              <a:rPr lang="en-GB" sz="2400" b="1" dirty="0">
                <a:solidFill>
                  <a:srgbClr val="0070C0"/>
                </a:solidFill>
                <a:latin typeface="Aharoni" panose="02010803020104030203" pitchFamily="2" charset="-79"/>
                <a:cs typeface="Aharoni" panose="02010803020104030203" pitchFamily="2" charset="-79"/>
              </a:rPr>
              <a:t>Tackling deprivation in </a:t>
            </a:r>
            <a:r>
              <a:rPr lang="en-GB" sz="2400" b="1" dirty="0" smtClean="0">
                <a:solidFill>
                  <a:srgbClr val="0070C0"/>
                </a:solidFill>
                <a:latin typeface="Aharoni" panose="02010803020104030203" pitchFamily="2" charset="-79"/>
                <a:cs typeface="Aharoni" panose="02010803020104030203" pitchFamily="2" charset="-79"/>
              </a:rPr>
              <a:t>education</a:t>
            </a:r>
          </a:p>
          <a:p>
            <a:endParaRPr lang="en-GB" sz="2400" b="1" dirty="0">
              <a:solidFill>
                <a:srgbClr val="0070C0"/>
              </a:solidFill>
              <a:latin typeface="Aharoni" panose="02010803020104030203" pitchFamily="2" charset="-79"/>
              <a:cs typeface="Aharoni" panose="02010803020104030203" pitchFamily="2" charset="-79"/>
            </a:endParaRPr>
          </a:p>
          <a:p>
            <a:endParaRPr lang="en-GB" sz="2400" b="1" dirty="0" smtClean="0">
              <a:solidFill>
                <a:srgbClr val="0070C0"/>
              </a:solidFill>
              <a:latin typeface="Aharoni" panose="02010803020104030203" pitchFamily="2" charset="-79"/>
              <a:cs typeface="Aharoni" panose="02010803020104030203" pitchFamily="2" charset="-79"/>
            </a:endParaRPr>
          </a:p>
          <a:p>
            <a:r>
              <a:rPr lang="en-GB" sz="2400" b="1" dirty="0" smtClean="0">
                <a:solidFill>
                  <a:srgbClr val="0070C0"/>
                </a:solidFill>
                <a:latin typeface="Aharoni" panose="02010803020104030203" pitchFamily="2" charset="-79"/>
                <a:cs typeface="Aharoni" panose="02010803020104030203" pitchFamily="2" charset="-79"/>
              </a:rPr>
              <a:t>Health – obesity / diabetes/ children’s </a:t>
            </a:r>
          </a:p>
          <a:p>
            <a:r>
              <a:rPr lang="en-GB" sz="2400" b="1" dirty="0">
                <a:solidFill>
                  <a:srgbClr val="0070C0"/>
                </a:solidFill>
                <a:latin typeface="Aharoni" panose="02010803020104030203" pitchFamily="2" charset="-79"/>
                <a:cs typeface="Aharoni" panose="02010803020104030203" pitchFamily="2" charset="-79"/>
              </a:rPr>
              <a:t> </a:t>
            </a:r>
            <a:r>
              <a:rPr lang="en-GB" sz="2400" b="1" dirty="0" smtClean="0">
                <a:solidFill>
                  <a:srgbClr val="0070C0"/>
                </a:solidFill>
                <a:latin typeface="Aharoni" panose="02010803020104030203" pitchFamily="2" charset="-79"/>
                <a:cs typeface="Aharoni" panose="02010803020104030203" pitchFamily="2" charset="-79"/>
              </a:rPr>
              <a:t>               dental problems</a:t>
            </a:r>
          </a:p>
          <a:p>
            <a:r>
              <a:rPr lang="en-GB" sz="2400" b="1" dirty="0">
                <a:solidFill>
                  <a:srgbClr val="0070C0"/>
                </a:solidFill>
                <a:latin typeface="Aharoni" panose="02010803020104030203" pitchFamily="2" charset="-79"/>
                <a:cs typeface="Aharoni" panose="02010803020104030203" pitchFamily="2" charset="-79"/>
              </a:rPr>
              <a:t> </a:t>
            </a:r>
            <a:r>
              <a:rPr lang="en-GB" sz="2400" b="1" dirty="0" smtClean="0">
                <a:solidFill>
                  <a:srgbClr val="0070C0"/>
                </a:solidFill>
                <a:latin typeface="Aharoni" panose="02010803020104030203" pitchFamily="2" charset="-79"/>
                <a:cs typeface="Aharoni" panose="02010803020104030203" pitchFamily="2" charset="-79"/>
              </a:rPr>
              <a:t>                 </a:t>
            </a:r>
            <a:endParaRPr lang="en-GB" sz="2400" dirty="0">
              <a:solidFill>
                <a:srgbClr val="0070C0"/>
              </a:solidFill>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124289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6966" y="-12118"/>
            <a:ext cx="9601200" cy="1143000"/>
          </a:xfrm>
        </p:spPr>
        <p:txBody>
          <a:bodyPr/>
          <a:lstStyle/>
          <a:p>
            <a:r>
              <a:rPr lang="en-GB" dirty="0" err="1" smtClean="0"/>
              <a:t>Dyfodol</a:t>
            </a:r>
            <a:r>
              <a:rPr lang="en-GB" dirty="0" smtClean="0"/>
              <a:t> </a:t>
            </a:r>
            <a:r>
              <a:rPr lang="en-GB" dirty="0" err="1" smtClean="0"/>
              <a:t>Llwyddiannus</a:t>
            </a:r>
            <a:r>
              <a:rPr lang="en-GB" dirty="0" smtClean="0"/>
              <a:t> - </a:t>
            </a:r>
            <a:r>
              <a:rPr lang="en-GB" dirty="0" err="1" smtClean="0"/>
              <a:t>ble</a:t>
            </a:r>
            <a:r>
              <a:rPr lang="en-GB" dirty="0" smtClean="0"/>
              <a:t> </a:t>
            </a:r>
            <a:r>
              <a:rPr lang="en-GB" dirty="0" err="1" smtClean="0"/>
              <a:t>ydyn</a:t>
            </a:r>
            <a:r>
              <a:rPr lang="en-GB" dirty="0" smtClean="0"/>
              <a:t> </a:t>
            </a:r>
            <a:r>
              <a:rPr lang="en-GB" dirty="0" err="1" smtClean="0"/>
              <a:t>ni</a:t>
            </a:r>
            <a:r>
              <a:rPr lang="en-GB" dirty="0" smtClean="0"/>
              <a:t> </a:t>
            </a:r>
            <a:r>
              <a:rPr lang="en-GB" dirty="0" err="1" smtClean="0"/>
              <a:t>nawr</a:t>
            </a:r>
            <a:r>
              <a:rPr lang="en-GB" dirty="0" smtClean="0"/>
              <a:t>?</a:t>
            </a:r>
            <a:br>
              <a:rPr lang="en-GB" dirty="0" smtClean="0"/>
            </a:br>
            <a:r>
              <a:rPr lang="en-GB" dirty="0" smtClean="0">
                <a:solidFill>
                  <a:schemeClr val="accent3">
                    <a:lumMod val="75000"/>
                  </a:schemeClr>
                </a:solidFill>
              </a:rPr>
              <a:t>Successful Futures – where are we now?</a:t>
            </a:r>
            <a:endParaRPr lang="en-GB" dirty="0">
              <a:solidFill>
                <a:schemeClr val="accent3">
                  <a:lumMod val="75000"/>
                </a:schemeClr>
              </a:solidFill>
            </a:endParaRPr>
          </a:p>
        </p:txBody>
      </p:sp>
      <p:sp>
        <p:nvSpPr>
          <p:cNvPr id="3" name="Content Placeholder 2"/>
          <p:cNvSpPr>
            <a:spLocks noGrp="1"/>
          </p:cNvSpPr>
          <p:nvPr>
            <p:ph sz="half" idx="1"/>
          </p:nvPr>
        </p:nvSpPr>
        <p:spPr>
          <a:xfrm>
            <a:off x="909836" y="1484784"/>
            <a:ext cx="5257730" cy="4535016"/>
          </a:xfrm>
        </p:spPr>
        <p:txBody>
          <a:bodyPr>
            <a:normAutofit fontScale="55000" lnSpcReduction="20000"/>
          </a:bodyPr>
          <a:lstStyle/>
          <a:p>
            <a:r>
              <a:rPr lang="en-US" b="1" dirty="0"/>
              <a:t>2015 - 2016:</a:t>
            </a:r>
            <a:r>
              <a:rPr lang="en-US" dirty="0"/>
              <a:t> </a:t>
            </a:r>
            <a:r>
              <a:rPr lang="en-US" dirty="0" err="1"/>
              <a:t>Sefydlu</a:t>
            </a:r>
            <a:r>
              <a:rPr lang="en-US" dirty="0"/>
              <a:t> </a:t>
            </a:r>
            <a:r>
              <a:rPr lang="en-US" dirty="0" err="1"/>
              <a:t>Rhwydwaith</a:t>
            </a:r>
            <a:r>
              <a:rPr lang="en-US" dirty="0"/>
              <a:t> </a:t>
            </a:r>
            <a:r>
              <a:rPr lang="en-US" dirty="0" err="1"/>
              <a:t>Arloesi</a:t>
            </a:r>
            <a:endParaRPr lang="en-US" dirty="0"/>
          </a:p>
          <a:p>
            <a:r>
              <a:rPr lang="en-US" b="1" dirty="0"/>
              <a:t>2015 - 2019:</a:t>
            </a:r>
            <a:r>
              <a:rPr lang="en-US" dirty="0"/>
              <a:t> </a:t>
            </a:r>
            <a:r>
              <a:rPr lang="en-US" dirty="0" err="1"/>
              <a:t>Cyfnod</a:t>
            </a:r>
            <a:r>
              <a:rPr lang="en-US" dirty="0"/>
              <a:t> </a:t>
            </a:r>
            <a:r>
              <a:rPr lang="en-US" dirty="0" err="1"/>
              <a:t>cynllunio</a:t>
            </a:r>
            <a:r>
              <a:rPr lang="en-US" dirty="0"/>
              <a:t> a </a:t>
            </a:r>
            <a:r>
              <a:rPr lang="en-US" dirty="0" err="1"/>
              <a:t>datblygu’r</a:t>
            </a:r>
            <a:r>
              <a:rPr lang="en-US" dirty="0"/>
              <a:t> </a:t>
            </a:r>
            <a:r>
              <a:rPr lang="en-US" dirty="0" err="1"/>
              <a:t>cwricwlwm</a:t>
            </a:r>
            <a:r>
              <a:rPr lang="en-US" dirty="0"/>
              <a:t> </a:t>
            </a:r>
            <a:r>
              <a:rPr lang="en-US" dirty="0" err="1"/>
              <a:t>newydd</a:t>
            </a:r>
            <a:endParaRPr lang="en-US" dirty="0"/>
          </a:p>
          <a:p>
            <a:r>
              <a:rPr lang="en-US" b="1" dirty="0" err="1"/>
              <a:t>Medi</a:t>
            </a:r>
            <a:r>
              <a:rPr lang="en-US" b="1" dirty="0"/>
              <a:t> 2016:</a:t>
            </a:r>
            <a:r>
              <a:rPr lang="en-US" dirty="0"/>
              <a:t> </a:t>
            </a:r>
            <a:r>
              <a:rPr lang="en-US" dirty="0" err="1"/>
              <a:t>Fframwaith</a:t>
            </a:r>
            <a:r>
              <a:rPr lang="en-US" dirty="0"/>
              <a:t> </a:t>
            </a:r>
            <a:r>
              <a:rPr lang="en-US" dirty="0" err="1"/>
              <a:t>Cymhwysedd</a:t>
            </a:r>
            <a:r>
              <a:rPr lang="en-US" dirty="0"/>
              <a:t> </a:t>
            </a:r>
            <a:r>
              <a:rPr lang="en-US" dirty="0" err="1"/>
              <a:t>Digidol</a:t>
            </a:r>
            <a:r>
              <a:rPr lang="en-US" dirty="0"/>
              <a:t> </a:t>
            </a:r>
            <a:r>
              <a:rPr lang="en-US" dirty="0" err="1"/>
              <a:t>ar</a:t>
            </a:r>
            <a:r>
              <a:rPr lang="en-US" dirty="0"/>
              <a:t> </a:t>
            </a:r>
            <a:r>
              <a:rPr lang="en-US" dirty="0" err="1"/>
              <a:t>gael</a:t>
            </a:r>
            <a:r>
              <a:rPr lang="en-US" dirty="0"/>
              <a:t/>
            </a:r>
            <a:br>
              <a:rPr lang="en-US" dirty="0"/>
            </a:br>
            <a:r>
              <a:rPr lang="en-US" dirty="0"/>
              <a:t/>
            </a:r>
            <a:br>
              <a:rPr lang="en-US" dirty="0"/>
            </a:br>
            <a:r>
              <a:rPr lang="en-US" b="1" dirty="0" err="1"/>
              <a:t>Rhagfyr</a:t>
            </a:r>
            <a:r>
              <a:rPr lang="en-US" b="1" dirty="0"/>
              <a:t> 2017:</a:t>
            </a:r>
            <a:r>
              <a:rPr lang="en-US" dirty="0"/>
              <a:t> Y Dull </a:t>
            </a:r>
            <a:r>
              <a:rPr lang="en-US" dirty="0" err="1"/>
              <a:t>Dysgu</a:t>
            </a:r>
            <a:r>
              <a:rPr lang="en-US" dirty="0"/>
              <a:t> </a:t>
            </a:r>
            <a:r>
              <a:rPr lang="en-US" dirty="0" err="1"/>
              <a:t>Proffesiynol</a:t>
            </a:r>
            <a:r>
              <a:rPr lang="en-US" dirty="0"/>
              <a:t> </a:t>
            </a:r>
            <a:r>
              <a:rPr lang="en-US" dirty="0" err="1"/>
              <a:t>Digidol</a:t>
            </a:r>
            <a:r>
              <a:rPr lang="en-US" dirty="0"/>
              <a:t> </a:t>
            </a:r>
            <a:r>
              <a:rPr lang="en-US" dirty="0" err="1"/>
              <a:t>ar</a:t>
            </a:r>
            <a:r>
              <a:rPr lang="en-US" dirty="0"/>
              <a:t> </a:t>
            </a:r>
            <a:r>
              <a:rPr lang="en-US" dirty="0" err="1"/>
              <a:t>gael</a:t>
            </a:r>
            <a:endParaRPr lang="en-US" dirty="0"/>
          </a:p>
          <a:p>
            <a:r>
              <a:rPr lang="en-US" sz="2900" b="1" u="sng" dirty="0">
                <a:solidFill>
                  <a:schemeClr val="bg2">
                    <a:lumMod val="50000"/>
                  </a:schemeClr>
                </a:solidFill>
              </a:rPr>
              <a:t>2017 - 2022</a:t>
            </a:r>
            <a:r>
              <a:rPr lang="en-US" sz="2900" b="1" dirty="0">
                <a:solidFill>
                  <a:schemeClr val="bg2">
                    <a:lumMod val="50000"/>
                  </a:schemeClr>
                </a:solidFill>
              </a:rPr>
              <a:t>:</a:t>
            </a:r>
            <a:r>
              <a:rPr lang="en-US" sz="2900" dirty="0">
                <a:solidFill>
                  <a:schemeClr val="bg2">
                    <a:lumMod val="50000"/>
                  </a:schemeClr>
                </a:solidFill>
              </a:rPr>
              <a:t> </a:t>
            </a:r>
            <a:r>
              <a:rPr lang="en-US" sz="2900" dirty="0" err="1">
                <a:solidFill>
                  <a:schemeClr val="bg2">
                    <a:lumMod val="50000"/>
                  </a:schemeClr>
                </a:solidFill>
              </a:rPr>
              <a:t>Cefnogaeth</a:t>
            </a:r>
            <a:r>
              <a:rPr lang="en-US" sz="2900" dirty="0">
                <a:solidFill>
                  <a:schemeClr val="bg2">
                    <a:lumMod val="50000"/>
                  </a:schemeClr>
                </a:solidFill>
              </a:rPr>
              <a:t> </a:t>
            </a:r>
            <a:r>
              <a:rPr lang="en-US" sz="2900" dirty="0" err="1">
                <a:solidFill>
                  <a:schemeClr val="bg2">
                    <a:lumMod val="50000"/>
                  </a:schemeClr>
                </a:solidFill>
              </a:rPr>
              <a:t>ymarferol</a:t>
            </a:r>
            <a:r>
              <a:rPr lang="en-US" sz="2900" dirty="0">
                <a:solidFill>
                  <a:schemeClr val="bg2">
                    <a:lumMod val="50000"/>
                  </a:schemeClr>
                </a:solidFill>
              </a:rPr>
              <a:t> </a:t>
            </a:r>
            <a:r>
              <a:rPr lang="en-US" sz="2900" dirty="0" err="1">
                <a:solidFill>
                  <a:schemeClr val="bg2">
                    <a:lumMod val="50000"/>
                  </a:schemeClr>
                </a:solidFill>
              </a:rPr>
              <a:t>i</a:t>
            </a:r>
            <a:r>
              <a:rPr lang="en-US" sz="2900" dirty="0">
                <a:solidFill>
                  <a:schemeClr val="bg2">
                    <a:lumMod val="50000"/>
                  </a:schemeClr>
                </a:solidFill>
              </a:rPr>
              <a:t> </a:t>
            </a:r>
            <a:r>
              <a:rPr lang="en-US" sz="2900" dirty="0" err="1">
                <a:solidFill>
                  <a:schemeClr val="bg2">
                    <a:lumMod val="50000"/>
                  </a:schemeClr>
                </a:solidFill>
              </a:rPr>
              <a:t>ysgolion</a:t>
            </a:r>
            <a:r>
              <a:rPr lang="en-US" sz="2900" dirty="0">
                <a:solidFill>
                  <a:schemeClr val="bg2">
                    <a:lumMod val="50000"/>
                  </a:schemeClr>
                </a:solidFill>
              </a:rPr>
              <a:t> </a:t>
            </a:r>
            <a:r>
              <a:rPr lang="en-US" sz="2900" dirty="0" err="1">
                <a:solidFill>
                  <a:schemeClr val="bg2">
                    <a:lumMod val="50000"/>
                  </a:schemeClr>
                </a:solidFill>
              </a:rPr>
              <a:t>i’w</a:t>
            </a:r>
            <a:r>
              <a:rPr lang="en-US" sz="2900" dirty="0">
                <a:solidFill>
                  <a:schemeClr val="bg2">
                    <a:lumMod val="50000"/>
                  </a:schemeClr>
                </a:solidFill>
              </a:rPr>
              <a:t> </a:t>
            </a:r>
            <a:r>
              <a:rPr lang="en-US" sz="2900" dirty="0" err="1">
                <a:solidFill>
                  <a:schemeClr val="bg2">
                    <a:lumMod val="50000"/>
                  </a:schemeClr>
                </a:solidFill>
              </a:rPr>
              <a:t>paratoi</a:t>
            </a:r>
            <a:r>
              <a:rPr lang="en-US" sz="2900" dirty="0">
                <a:solidFill>
                  <a:schemeClr val="bg2">
                    <a:lumMod val="50000"/>
                  </a:schemeClr>
                </a:solidFill>
              </a:rPr>
              <a:t> </a:t>
            </a:r>
            <a:r>
              <a:rPr lang="en-US" sz="2900" dirty="0" err="1">
                <a:solidFill>
                  <a:schemeClr val="bg2">
                    <a:lumMod val="50000"/>
                  </a:schemeClr>
                </a:solidFill>
              </a:rPr>
              <a:t>ar</a:t>
            </a:r>
            <a:r>
              <a:rPr lang="en-US" sz="2900" dirty="0">
                <a:solidFill>
                  <a:schemeClr val="bg2">
                    <a:lumMod val="50000"/>
                  </a:schemeClr>
                </a:solidFill>
              </a:rPr>
              <a:t> </a:t>
            </a:r>
            <a:r>
              <a:rPr lang="en-US" sz="2900" dirty="0" err="1">
                <a:solidFill>
                  <a:schemeClr val="bg2">
                    <a:lumMod val="50000"/>
                  </a:schemeClr>
                </a:solidFill>
              </a:rPr>
              <a:t>gyfer</a:t>
            </a:r>
            <a:r>
              <a:rPr lang="en-US" sz="2900" dirty="0">
                <a:solidFill>
                  <a:schemeClr val="bg2">
                    <a:lumMod val="50000"/>
                  </a:schemeClr>
                </a:solidFill>
              </a:rPr>
              <a:t> y </a:t>
            </a:r>
            <a:r>
              <a:rPr lang="en-US" sz="2900" dirty="0" err="1">
                <a:solidFill>
                  <a:schemeClr val="bg2">
                    <a:lumMod val="50000"/>
                  </a:schemeClr>
                </a:solidFill>
              </a:rPr>
              <a:t>cwricwlwm</a:t>
            </a:r>
            <a:r>
              <a:rPr lang="en-US" sz="2900" dirty="0">
                <a:solidFill>
                  <a:schemeClr val="bg2">
                    <a:lumMod val="50000"/>
                  </a:schemeClr>
                </a:solidFill>
              </a:rPr>
              <a:t> </a:t>
            </a:r>
            <a:r>
              <a:rPr lang="en-US" sz="2900" dirty="0" err="1">
                <a:solidFill>
                  <a:schemeClr val="bg2">
                    <a:lumMod val="50000"/>
                  </a:schemeClr>
                </a:solidFill>
              </a:rPr>
              <a:t>newydd</a:t>
            </a:r>
            <a:r>
              <a:rPr lang="en-US" sz="2900" dirty="0">
                <a:solidFill>
                  <a:schemeClr val="bg2">
                    <a:lumMod val="50000"/>
                  </a:schemeClr>
                </a:solidFill>
              </a:rPr>
              <a:t/>
            </a:r>
            <a:br>
              <a:rPr lang="en-US" sz="2900" dirty="0">
                <a:solidFill>
                  <a:schemeClr val="bg2">
                    <a:lumMod val="50000"/>
                  </a:schemeClr>
                </a:solidFill>
              </a:rPr>
            </a:br>
            <a:r>
              <a:rPr lang="en-US" dirty="0">
                <a:solidFill>
                  <a:schemeClr val="bg2">
                    <a:lumMod val="50000"/>
                  </a:schemeClr>
                </a:solidFill>
              </a:rPr>
              <a:t/>
            </a:r>
            <a:br>
              <a:rPr lang="en-US" dirty="0">
                <a:solidFill>
                  <a:schemeClr val="bg2">
                    <a:lumMod val="50000"/>
                  </a:schemeClr>
                </a:solidFill>
              </a:rPr>
            </a:br>
            <a:r>
              <a:rPr lang="en-US" sz="2600" b="1" u="sng" dirty="0" err="1">
                <a:solidFill>
                  <a:srgbClr val="FF0000"/>
                </a:solidFill>
              </a:rPr>
              <a:t>Ebrill</a:t>
            </a:r>
            <a:r>
              <a:rPr lang="en-US" sz="2600" b="1" u="sng" dirty="0">
                <a:solidFill>
                  <a:srgbClr val="FF0000"/>
                </a:solidFill>
              </a:rPr>
              <a:t> 2018: Dull </a:t>
            </a:r>
            <a:r>
              <a:rPr lang="en-US" sz="2600" b="1" u="sng" dirty="0" err="1">
                <a:solidFill>
                  <a:srgbClr val="FF0000"/>
                </a:solidFill>
              </a:rPr>
              <a:t>Cenedlaethol</a:t>
            </a:r>
            <a:r>
              <a:rPr lang="en-US" sz="2600" b="1" u="sng" dirty="0">
                <a:solidFill>
                  <a:srgbClr val="FF0000"/>
                </a:solidFill>
              </a:rPr>
              <a:t> </a:t>
            </a:r>
            <a:r>
              <a:rPr lang="en-US" sz="2600" b="1" u="sng" dirty="0" err="1">
                <a:solidFill>
                  <a:srgbClr val="FF0000"/>
                </a:solidFill>
              </a:rPr>
              <a:t>Cychwynnol</a:t>
            </a:r>
            <a:r>
              <a:rPr lang="en-US" sz="2600" b="1" u="sng" dirty="0">
                <a:solidFill>
                  <a:srgbClr val="FF0000"/>
                </a:solidFill>
              </a:rPr>
              <a:t> o </a:t>
            </a:r>
            <a:r>
              <a:rPr lang="en-US" sz="2600" b="1" u="sng" dirty="0" err="1">
                <a:solidFill>
                  <a:srgbClr val="FF0000"/>
                </a:solidFill>
              </a:rPr>
              <a:t>Ddysgu</a:t>
            </a:r>
            <a:r>
              <a:rPr lang="en-US" sz="2600" b="1" u="sng" dirty="0">
                <a:solidFill>
                  <a:srgbClr val="FF0000"/>
                </a:solidFill>
              </a:rPr>
              <a:t> </a:t>
            </a:r>
            <a:r>
              <a:rPr lang="en-US" sz="2600" b="1" u="sng" dirty="0" err="1">
                <a:solidFill>
                  <a:srgbClr val="FF0000"/>
                </a:solidFill>
              </a:rPr>
              <a:t>Proffesiynol</a:t>
            </a:r>
            <a:r>
              <a:rPr lang="en-US" sz="2600" b="1" u="sng" dirty="0">
                <a:solidFill>
                  <a:srgbClr val="FF0000"/>
                </a:solidFill>
              </a:rPr>
              <a:t> </a:t>
            </a:r>
            <a:r>
              <a:rPr lang="en-US" sz="2600" b="1" u="sng" dirty="0" err="1">
                <a:solidFill>
                  <a:srgbClr val="FF0000"/>
                </a:solidFill>
              </a:rPr>
              <a:t>ar</a:t>
            </a:r>
            <a:r>
              <a:rPr lang="en-US" sz="2600" b="1" u="sng" dirty="0">
                <a:solidFill>
                  <a:srgbClr val="FF0000"/>
                </a:solidFill>
              </a:rPr>
              <a:t> </a:t>
            </a:r>
            <a:r>
              <a:rPr lang="en-US" sz="2600" b="1" u="sng" dirty="0" err="1">
                <a:solidFill>
                  <a:srgbClr val="FF0000"/>
                </a:solidFill>
              </a:rPr>
              <a:t>gael</a:t>
            </a:r>
            <a:r>
              <a:rPr lang="en-US" sz="2600" b="1" u="sng" dirty="0">
                <a:solidFill>
                  <a:srgbClr val="FF0000"/>
                </a:solidFill>
              </a:rPr>
              <a:t> (</a:t>
            </a:r>
            <a:r>
              <a:rPr lang="en-US" sz="2600" b="1" u="sng" dirty="0" err="1">
                <a:solidFill>
                  <a:srgbClr val="FF0000"/>
                </a:solidFill>
              </a:rPr>
              <a:t>Cyfnod</a:t>
            </a:r>
            <a:r>
              <a:rPr lang="en-US" sz="2600" b="1" u="sng" dirty="0">
                <a:solidFill>
                  <a:srgbClr val="FF0000"/>
                </a:solidFill>
              </a:rPr>
              <a:t> 1</a:t>
            </a:r>
            <a:r>
              <a:rPr lang="en-US" sz="2600" b="1" u="sng" dirty="0" smtClean="0">
                <a:solidFill>
                  <a:srgbClr val="FF0000"/>
                </a:solidFill>
              </a:rPr>
              <a:t>)</a:t>
            </a:r>
            <a:r>
              <a:rPr lang="en-US" sz="2600" b="1" u="sng" dirty="0">
                <a:solidFill>
                  <a:srgbClr val="FF0000"/>
                </a:solidFill>
              </a:rPr>
              <a:t/>
            </a:r>
            <a:br>
              <a:rPr lang="en-US" sz="2600" b="1" u="sng" dirty="0">
                <a:solidFill>
                  <a:srgbClr val="FF0000"/>
                </a:solidFill>
              </a:rPr>
            </a:br>
            <a:r>
              <a:rPr lang="en-US" dirty="0"/>
              <a:t/>
            </a:r>
            <a:br>
              <a:rPr lang="en-US" dirty="0"/>
            </a:br>
            <a:r>
              <a:rPr lang="en-US" b="1" dirty="0" err="1"/>
              <a:t>Ebrill</a:t>
            </a:r>
            <a:r>
              <a:rPr lang="en-US" b="1" dirty="0"/>
              <a:t> 2019:</a:t>
            </a:r>
            <a:r>
              <a:rPr lang="en-US" dirty="0"/>
              <a:t> Dull </a:t>
            </a:r>
            <a:r>
              <a:rPr lang="en-US" dirty="0" err="1"/>
              <a:t>Cenedlaethol</a:t>
            </a:r>
            <a:r>
              <a:rPr lang="en-US" dirty="0"/>
              <a:t> o </a:t>
            </a:r>
            <a:r>
              <a:rPr lang="en-US" dirty="0" err="1"/>
              <a:t>Ddysgu</a:t>
            </a:r>
            <a:r>
              <a:rPr lang="en-US" dirty="0"/>
              <a:t> </a:t>
            </a:r>
            <a:r>
              <a:rPr lang="en-US" dirty="0" err="1"/>
              <a:t>Proffesiynol</a:t>
            </a:r>
            <a:r>
              <a:rPr lang="en-US" dirty="0"/>
              <a:t> </a:t>
            </a:r>
            <a:r>
              <a:rPr lang="en-US" dirty="0" err="1"/>
              <a:t>ar</a:t>
            </a:r>
            <a:r>
              <a:rPr lang="en-US" dirty="0"/>
              <a:t> </a:t>
            </a:r>
            <a:r>
              <a:rPr lang="en-US" dirty="0" err="1"/>
              <a:t>gael</a:t>
            </a:r>
            <a:r>
              <a:rPr lang="en-US" dirty="0"/>
              <a:t> (</a:t>
            </a:r>
            <a:r>
              <a:rPr lang="en-US" dirty="0" err="1"/>
              <a:t>Cyfnod</a:t>
            </a:r>
            <a:r>
              <a:rPr lang="en-US" dirty="0"/>
              <a:t> 2)</a:t>
            </a:r>
          </a:p>
          <a:p>
            <a:r>
              <a:rPr lang="en-US" b="1" dirty="0" err="1"/>
              <a:t>Ebrill</a:t>
            </a:r>
            <a:r>
              <a:rPr lang="en-US" b="1" dirty="0"/>
              <a:t> 2019:</a:t>
            </a:r>
            <a:r>
              <a:rPr lang="en-US" dirty="0"/>
              <a:t> </a:t>
            </a:r>
            <a:r>
              <a:rPr lang="en-US" dirty="0" err="1"/>
              <a:t>Cwricwlwm</a:t>
            </a:r>
            <a:r>
              <a:rPr lang="en-US" dirty="0"/>
              <a:t> a </a:t>
            </a:r>
            <a:r>
              <a:rPr lang="en-US" dirty="0" err="1"/>
              <a:t>threfniadau</a:t>
            </a:r>
            <a:r>
              <a:rPr lang="en-US" dirty="0"/>
              <a:t> </a:t>
            </a:r>
            <a:r>
              <a:rPr lang="en-US" dirty="0" err="1" smtClean="0"/>
              <a:t>asesu</a:t>
            </a:r>
            <a:r>
              <a:rPr lang="en-US" dirty="0" smtClean="0"/>
              <a:t> </a:t>
            </a:r>
            <a:r>
              <a:rPr lang="en-US" dirty="0" err="1"/>
              <a:t>newydd</a:t>
            </a:r>
            <a:r>
              <a:rPr lang="en-US" dirty="0"/>
              <a:t> </a:t>
            </a:r>
            <a:r>
              <a:rPr lang="en-US" dirty="0" err="1"/>
              <a:t>ar</a:t>
            </a:r>
            <a:r>
              <a:rPr lang="en-US" dirty="0"/>
              <a:t> </a:t>
            </a:r>
            <a:r>
              <a:rPr lang="en-US" dirty="0" err="1"/>
              <a:t>gael</a:t>
            </a:r>
            <a:r>
              <a:rPr lang="en-US" dirty="0"/>
              <a:t> at </a:t>
            </a:r>
            <a:r>
              <a:rPr lang="en-US" dirty="0" err="1"/>
              <a:t>ddibenion</a:t>
            </a:r>
            <a:r>
              <a:rPr lang="en-US" dirty="0"/>
              <a:t> </a:t>
            </a:r>
            <a:r>
              <a:rPr lang="en-US" dirty="0" err="1"/>
              <a:t>rhoi</a:t>
            </a:r>
            <a:r>
              <a:rPr lang="en-US" dirty="0"/>
              <a:t> </a:t>
            </a:r>
            <a:r>
              <a:rPr lang="en-US" dirty="0" err="1"/>
              <a:t>adborth</a:t>
            </a:r>
            <a:endParaRPr lang="en-US" dirty="0"/>
          </a:p>
          <a:p>
            <a:r>
              <a:rPr lang="en-US" b="1" dirty="0" err="1"/>
              <a:t>Ionawr</a:t>
            </a:r>
            <a:r>
              <a:rPr lang="en-US" b="1" dirty="0"/>
              <a:t> 2020:</a:t>
            </a:r>
            <a:r>
              <a:rPr lang="en-US" dirty="0"/>
              <a:t> Y </a:t>
            </a:r>
            <a:r>
              <a:rPr lang="en-US" dirty="0" err="1"/>
              <a:t>cwricwlwm</a:t>
            </a:r>
            <a:r>
              <a:rPr lang="en-US" dirty="0"/>
              <a:t> </a:t>
            </a:r>
            <a:r>
              <a:rPr lang="en-US" dirty="0" err="1"/>
              <a:t>a'r</a:t>
            </a:r>
            <a:r>
              <a:rPr lang="en-US" dirty="0"/>
              <a:t> </a:t>
            </a:r>
            <a:r>
              <a:rPr lang="en-US" dirty="0" err="1"/>
              <a:t>trefniadau</a:t>
            </a:r>
            <a:r>
              <a:rPr lang="en-US" dirty="0"/>
              <a:t> </a:t>
            </a:r>
            <a:r>
              <a:rPr lang="en-US" dirty="0" err="1" smtClean="0"/>
              <a:t>asesu</a:t>
            </a:r>
            <a:r>
              <a:rPr lang="en-US" dirty="0" smtClean="0"/>
              <a:t> </a:t>
            </a:r>
            <a:r>
              <a:rPr lang="en-US" dirty="0" err="1"/>
              <a:t>terfynol</a:t>
            </a:r>
            <a:r>
              <a:rPr lang="en-US" dirty="0"/>
              <a:t> </a:t>
            </a:r>
            <a:r>
              <a:rPr lang="en-US" dirty="0" err="1"/>
              <a:t>ar</a:t>
            </a:r>
            <a:r>
              <a:rPr lang="en-US" dirty="0"/>
              <a:t> </a:t>
            </a:r>
            <a:r>
              <a:rPr lang="en-US" dirty="0" err="1"/>
              <a:t>gael</a:t>
            </a:r>
            <a:r>
              <a:rPr lang="en-US" dirty="0"/>
              <a:t/>
            </a:r>
            <a:br>
              <a:rPr lang="en-US" dirty="0"/>
            </a:br>
            <a:r>
              <a:rPr lang="en-US" dirty="0"/>
              <a:t/>
            </a:r>
            <a:br>
              <a:rPr lang="en-US" dirty="0"/>
            </a:br>
            <a:r>
              <a:rPr lang="en-US" b="1" dirty="0" err="1"/>
              <a:t>Ebrill</a:t>
            </a:r>
            <a:r>
              <a:rPr lang="en-US" b="1" dirty="0"/>
              <a:t> 2020:</a:t>
            </a:r>
            <a:r>
              <a:rPr lang="en-US" dirty="0"/>
              <a:t> </a:t>
            </a:r>
            <a:r>
              <a:rPr lang="en-US" dirty="0" err="1"/>
              <a:t>Rhoi</a:t>
            </a:r>
            <a:r>
              <a:rPr lang="en-US" dirty="0"/>
              <a:t> </a:t>
            </a:r>
            <a:r>
              <a:rPr lang="en-US" dirty="0" err="1"/>
              <a:t>ar</a:t>
            </a:r>
            <a:r>
              <a:rPr lang="en-US" dirty="0"/>
              <a:t> </a:t>
            </a:r>
            <a:r>
              <a:rPr lang="en-US" dirty="0" err="1"/>
              <a:t>waith</a:t>
            </a:r>
            <a:r>
              <a:rPr lang="en-US" dirty="0"/>
              <a:t> y Dull </a:t>
            </a:r>
            <a:r>
              <a:rPr lang="en-US" dirty="0" err="1"/>
              <a:t>Cenedlaethol</a:t>
            </a:r>
            <a:r>
              <a:rPr lang="en-US" dirty="0"/>
              <a:t> o </a:t>
            </a:r>
            <a:r>
              <a:rPr lang="en-US" dirty="0" err="1"/>
              <a:t>Ddysgu</a:t>
            </a:r>
            <a:r>
              <a:rPr lang="en-US" dirty="0"/>
              <a:t> </a:t>
            </a:r>
            <a:r>
              <a:rPr lang="en-US" dirty="0" err="1"/>
              <a:t>Proffesiynol</a:t>
            </a:r>
            <a:r>
              <a:rPr lang="en-US" dirty="0"/>
              <a:t> (</a:t>
            </a:r>
            <a:r>
              <a:rPr lang="en-US" dirty="0" err="1"/>
              <a:t>Cyfnod</a:t>
            </a:r>
            <a:r>
              <a:rPr lang="en-US" dirty="0"/>
              <a:t> 3)</a:t>
            </a:r>
          </a:p>
          <a:p>
            <a:r>
              <a:rPr lang="en-US" b="1" dirty="0" err="1"/>
              <a:t>Medi</a:t>
            </a:r>
            <a:r>
              <a:rPr lang="en-US" b="1" dirty="0"/>
              <a:t> 2022:</a:t>
            </a:r>
            <a:r>
              <a:rPr lang="en-US" dirty="0"/>
              <a:t> </a:t>
            </a:r>
            <a:r>
              <a:rPr lang="en-US" dirty="0" err="1"/>
              <a:t>Pob</a:t>
            </a:r>
            <a:r>
              <a:rPr lang="en-US" dirty="0"/>
              <a:t> </a:t>
            </a:r>
            <a:r>
              <a:rPr lang="en-US" dirty="0" err="1"/>
              <a:t>ysgol</a:t>
            </a:r>
            <a:r>
              <a:rPr lang="en-US" dirty="0"/>
              <a:t> a </a:t>
            </a:r>
            <a:r>
              <a:rPr lang="en-US" dirty="0" err="1"/>
              <a:t>gynhelir</a:t>
            </a:r>
            <a:r>
              <a:rPr lang="en-US" dirty="0"/>
              <a:t> a </a:t>
            </a:r>
            <a:r>
              <a:rPr lang="en-US" dirty="0" err="1"/>
              <a:t>lleoliadau</a:t>
            </a:r>
            <a:r>
              <a:rPr lang="en-US" dirty="0"/>
              <a:t> </a:t>
            </a:r>
            <a:r>
              <a:rPr lang="en-US" dirty="0" err="1"/>
              <a:t>yn</a:t>
            </a:r>
            <a:r>
              <a:rPr lang="en-US" dirty="0"/>
              <a:t> </a:t>
            </a:r>
            <a:r>
              <a:rPr lang="en-US" dirty="0" err="1"/>
              <a:t>defnyddio'r</a:t>
            </a:r>
            <a:r>
              <a:rPr lang="en-US" dirty="0"/>
              <a:t> </a:t>
            </a:r>
            <a:r>
              <a:rPr lang="en-US" dirty="0" err="1"/>
              <a:t>cwricwlwm</a:t>
            </a:r>
            <a:r>
              <a:rPr lang="en-US" dirty="0"/>
              <a:t> </a:t>
            </a:r>
            <a:r>
              <a:rPr lang="en-US" dirty="0" err="1"/>
              <a:t>a'r</a:t>
            </a:r>
            <a:r>
              <a:rPr lang="en-US" dirty="0"/>
              <a:t> </a:t>
            </a:r>
            <a:r>
              <a:rPr lang="en-US" dirty="0" err="1"/>
              <a:t>trefniadau</a:t>
            </a:r>
            <a:r>
              <a:rPr lang="en-US" dirty="0"/>
              <a:t> </a:t>
            </a:r>
            <a:r>
              <a:rPr lang="en-US" dirty="0" err="1"/>
              <a:t>asesu</a:t>
            </a:r>
            <a:r>
              <a:rPr lang="en-US" dirty="0"/>
              <a:t> </a:t>
            </a:r>
            <a:r>
              <a:rPr lang="en-US" dirty="0" err="1"/>
              <a:t>newydd</a:t>
            </a:r>
            <a:endParaRPr lang="en-US" dirty="0"/>
          </a:p>
          <a:p>
            <a:endParaRPr lang="en-GB" dirty="0"/>
          </a:p>
        </p:txBody>
      </p:sp>
      <p:sp>
        <p:nvSpPr>
          <p:cNvPr id="4" name="Content Placeholder 3"/>
          <p:cNvSpPr>
            <a:spLocks noGrp="1"/>
          </p:cNvSpPr>
          <p:nvPr>
            <p:ph sz="half" idx="2"/>
          </p:nvPr>
        </p:nvSpPr>
        <p:spPr>
          <a:xfrm>
            <a:off x="6382444" y="980728"/>
            <a:ext cx="5163616" cy="4535016"/>
          </a:xfrm>
        </p:spPr>
        <p:txBody>
          <a:bodyPr>
            <a:noAutofit/>
          </a:bodyPr>
          <a:lstStyle/>
          <a:p>
            <a:r>
              <a:rPr lang="en-US" sz="1200" b="1" dirty="0">
                <a:solidFill>
                  <a:schemeClr val="accent3">
                    <a:lumMod val="75000"/>
                  </a:schemeClr>
                </a:solidFill>
              </a:rPr>
              <a:t>2015 - 2016:</a:t>
            </a:r>
            <a:r>
              <a:rPr lang="en-US" sz="1200" dirty="0">
                <a:solidFill>
                  <a:schemeClr val="accent3">
                    <a:lumMod val="75000"/>
                  </a:schemeClr>
                </a:solidFill>
              </a:rPr>
              <a:t> Pioneer Network established</a:t>
            </a:r>
          </a:p>
          <a:p>
            <a:r>
              <a:rPr lang="en-US" sz="1200" b="1" dirty="0">
                <a:solidFill>
                  <a:schemeClr val="accent3">
                    <a:lumMod val="75000"/>
                  </a:schemeClr>
                </a:solidFill>
              </a:rPr>
              <a:t>2015 - 2019:</a:t>
            </a:r>
            <a:r>
              <a:rPr lang="en-US" sz="1200" dirty="0">
                <a:solidFill>
                  <a:schemeClr val="accent3">
                    <a:lumMod val="75000"/>
                  </a:schemeClr>
                </a:solidFill>
              </a:rPr>
              <a:t> Design and development phase of the new curriculum</a:t>
            </a:r>
          </a:p>
          <a:p>
            <a:r>
              <a:rPr lang="en-US" sz="1200" b="1" dirty="0">
                <a:solidFill>
                  <a:schemeClr val="accent3">
                    <a:lumMod val="75000"/>
                  </a:schemeClr>
                </a:solidFill>
              </a:rPr>
              <a:t>September 2016:</a:t>
            </a:r>
            <a:r>
              <a:rPr lang="en-US" sz="1200" dirty="0">
                <a:solidFill>
                  <a:schemeClr val="accent3">
                    <a:lumMod val="75000"/>
                  </a:schemeClr>
                </a:solidFill>
              </a:rPr>
              <a:t> Digital Competence Framework available</a:t>
            </a:r>
            <a:br>
              <a:rPr lang="en-US" sz="1200" dirty="0">
                <a:solidFill>
                  <a:schemeClr val="accent3">
                    <a:lumMod val="75000"/>
                  </a:schemeClr>
                </a:solidFill>
              </a:rPr>
            </a:br>
            <a:r>
              <a:rPr lang="en-US" sz="1200" dirty="0">
                <a:solidFill>
                  <a:schemeClr val="accent3">
                    <a:lumMod val="75000"/>
                  </a:schemeClr>
                </a:solidFill>
              </a:rPr>
              <a:t/>
            </a:r>
            <a:br>
              <a:rPr lang="en-US" sz="1200" dirty="0">
                <a:solidFill>
                  <a:schemeClr val="accent3">
                    <a:lumMod val="75000"/>
                  </a:schemeClr>
                </a:solidFill>
              </a:rPr>
            </a:br>
            <a:r>
              <a:rPr lang="en-US" sz="1200" b="1" dirty="0">
                <a:solidFill>
                  <a:schemeClr val="accent3">
                    <a:lumMod val="75000"/>
                  </a:schemeClr>
                </a:solidFill>
              </a:rPr>
              <a:t>December 2017:</a:t>
            </a:r>
            <a:r>
              <a:rPr lang="en-US" sz="1200" dirty="0">
                <a:solidFill>
                  <a:schemeClr val="accent3">
                    <a:lumMod val="75000"/>
                  </a:schemeClr>
                </a:solidFill>
              </a:rPr>
              <a:t> Digital Professional Learning Approach (DPLA) Available</a:t>
            </a:r>
          </a:p>
          <a:p>
            <a:r>
              <a:rPr lang="en-US" sz="1800" b="1" i="1" u="sng" dirty="0">
                <a:solidFill>
                  <a:schemeClr val="bg2">
                    <a:lumMod val="50000"/>
                  </a:schemeClr>
                </a:solidFill>
              </a:rPr>
              <a:t>2017 - </a:t>
            </a:r>
            <a:r>
              <a:rPr lang="en-US" sz="1800" b="1" u="sng" dirty="0">
                <a:solidFill>
                  <a:schemeClr val="bg2">
                    <a:lumMod val="50000"/>
                  </a:schemeClr>
                </a:solidFill>
              </a:rPr>
              <a:t>2022</a:t>
            </a:r>
            <a:r>
              <a:rPr lang="en-US" sz="1800" b="1" dirty="0">
                <a:solidFill>
                  <a:schemeClr val="bg2">
                    <a:lumMod val="50000"/>
                  </a:schemeClr>
                </a:solidFill>
              </a:rPr>
              <a:t>:</a:t>
            </a:r>
            <a:r>
              <a:rPr lang="en-US" sz="1800" dirty="0">
                <a:solidFill>
                  <a:schemeClr val="bg2">
                    <a:lumMod val="50000"/>
                  </a:schemeClr>
                </a:solidFill>
              </a:rPr>
              <a:t> Practical support to schools to prepare for the new curriculum</a:t>
            </a:r>
            <a:br>
              <a:rPr lang="en-US" sz="1800" dirty="0">
                <a:solidFill>
                  <a:schemeClr val="bg2">
                    <a:lumMod val="50000"/>
                  </a:schemeClr>
                </a:solidFill>
              </a:rPr>
            </a:br>
            <a:r>
              <a:rPr lang="en-US" sz="1200" dirty="0">
                <a:solidFill>
                  <a:schemeClr val="accent3">
                    <a:lumMod val="75000"/>
                  </a:schemeClr>
                </a:solidFill>
              </a:rPr>
              <a:t/>
            </a:r>
            <a:br>
              <a:rPr lang="en-US" sz="1200" dirty="0">
                <a:solidFill>
                  <a:schemeClr val="accent3">
                    <a:lumMod val="75000"/>
                  </a:schemeClr>
                </a:solidFill>
              </a:rPr>
            </a:br>
            <a:r>
              <a:rPr lang="en-US" sz="1400" u="sng" dirty="0">
                <a:solidFill>
                  <a:srgbClr val="FF0000"/>
                </a:solidFill>
              </a:rPr>
              <a:t>April 2018: Initial National Approach to Professional Learning Available (Phase 1)</a:t>
            </a:r>
            <a:br>
              <a:rPr lang="en-US" sz="1400" u="sng" dirty="0">
                <a:solidFill>
                  <a:srgbClr val="FF0000"/>
                </a:solidFill>
              </a:rPr>
            </a:br>
            <a:r>
              <a:rPr lang="en-US" sz="1400" u="sng" dirty="0">
                <a:solidFill>
                  <a:srgbClr val="FF0000"/>
                </a:solidFill>
              </a:rPr>
              <a:t/>
            </a:r>
            <a:br>
              <a:rPr lang="en-US" sz="1400" u="sng" dirty="0">
                <a:solidFill>
                  <a:srgbClr val="FF0000"/>
                </a:solidFill>
              </a:rPr>
            </a:br>
            <a:r>
              <a:rPr lang="en-US" sz="1200" b="1" dirty="0">
                <a:solidFill>
                  <a:schemeClr val="accent3">
                    <a:lumMod val="75000"/>
                  </a:schemeClr>
                </a:solidFill>
              </a:rPr>
              <a:t>April 2019:</a:t>
            </a:r>
            <a:r>
              <a:rPr lang="en-US" sz="1200" dirty="0">
                <a:solidFill>
                  <a:schemeClr val="accent3">
                    <a:lumMod val="75000"/>
                  </a:schemeClr>
                </a:solidFill>
              </a:rPr>
              <a:t> National Approach to Professional Learning Available (Phase 2)</a:t>
            </a:r>
          </a:p>
          <a:p>
            <a:r>
              <a:rPr lang="en-US" sz="1200" b="1" dirty="0">
                <a:solidFill>
                  <a:schemeClr val="accent3">
                    <a:lumMod val="75000"/>
                  </a:schemeClr>
                </a:solidFill>
              </a:rPr>
              <a:t>April 2019:</a:t>
            </a:r>
            <a:r>
              <a:rPr lang="en-US" sz="1200" dirty="0">
                <a:solidFill>
                  <a:schemeClr val="accent3">
                    <a:lumMod val="75000"/>
                  </a:schemeClr>
                </a:solidFill>
              </a:rPr>
              <a:t> New curriculum and assessment arrangements available for feedback</a:t>
            </a:r>
          </a:p>
          <a:p>
            <a:r>
              <a:rPr lang="en-US" sz="1200" b="1" dirty="0">
                <a:solidFill>
                  <a:schemeClr val="accent3">
                    <a:lumMod val="75000"/>
                  </a:schemeClr>
                </a:solidFill>
              </a:rPr>
              <a:t>January 2020:</a:t>
            </a:r>
            <a:r>
              <a:rPr lang="en-US" sz="1200" dirty="0">
                <a:solidFill>
                  <a:schemeClr val="accent3">
                    <a:lumMod val="75000"/>
                  </a:schemeClr>
                </a:solidFill>
              </a:rPr>
              <a:t> Final curriculum and assessment arrangements available</a:t>
            </a:r>
            <a:br>
              <a:rPr lang="en-US" sz="1200" dirty="0">
                <a:solidFill>
                  <a:schemeClr val="accent3">
                    <a:lumMod val="75000"/>
                  </a:schemeClr>
                </a:solidFill>
              </a:rPr>
            </a:br>
            <a:r>
              <a:rPr lang="en-US" sz="1200" dirty="0">
                <a:solidFill>
                  <a:schemeClr val="accent3">
                    <a:lumMod val="75000"/>
                  </a:schemeClr>
                </a:solidFill>
              </a:rPr>
              <a:t/>
            </a:r>
            <a:br>
              <a:rPr lang="en-US" sz="1200" dirty="0">
                <a:solidFill>
                  <a:schemeClr val="accent3">
                    <a:lumMod val="75000"/>
                  </a:schemeClr>
                </a:solidFill>
              </a:rPr>
            </a:br>
            <a:r>
              <a:rPr lang="en-US" sz="1200" b="1" dirty="0">
                <a:solidFill>
                  <a:schemeClr val="accent3">
                    <a:lumMod val="75000"/>
                  </a:schemeClr>
                </a:solidFill>
              </a:rPr>
              <a:t>April 2020:</a:t>
            </a:r>
            <a:r>
              <a:rPr lang="en-US" sz="1200" dirty="0">
                <a:solidFill>
                  <a:schemeClr val="accent3">
                    <a:lumMod val="75000"/>
                  </a:schemeClr>
                </a:solidFill>
              </a:rPr>
              <a:t> Full Implementation of National Approach to Professional Learning (Phase 3)</a:t>
            </a:r>
          </a:p>
          <a:p>
            <a:r>
              <a:rPr lang="en-US" sz="1200" b="1" dirty="0">
                <a:solidFill>
                  <a:schemeClr val="accent3">
                    <a:lumMod val="75000"/>
                  </a:schemeClr>
                </a:solidFill>
              </a:rPr>
              <a:t>September 2022:</a:t>
            </a:r>
            <a:r>
              <a:rPr lang="en-US" sz="1200" dirty="0">
                <a:solidFill>
                  <a:schemeClr val="accent3">
                    <a:lumMod val="75000"/>
                  </a:schemeClr>
                </a:solidFill>
              </a:rPr>
              <a:t> All maintained schools and settings using the new curriculum and assessment arrangements</a:t>
            </a:r>
          </a:p>
          <a:p>
            <a:endParaRPr lang="en-GB" sz="1200" dirty="0">
              <a:solidFill>
                <a:schemeClr val="accent3">
                  <a:lumMod val="75000"/>
                </a:schemeClr>
              </a:solidFill>
            </a:endParaRPr>
          </a:p>
        </p:txBody>
      </p:sp>
    </p:spTree>
    <p:extLst>
      <p:ext uri="{BB962C8B-B14F-4D97-AF65-F5344CB8AC3E}">
        <p14:creationId xmlns:p14="http://schemas.microsoft.com/office/powerpoint/2010/main" val="1068365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96241" y="2132856"/>
            <a:ext cx="5019719" cy="3759944"/>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1804" y="476672"/>
            <a:ext cx="4762577" cy="2946152"/>
          </a:xfrm>
          <a:prstGeom prst="rect">
            <a:avLst/>
          </a:prstGeom>
        </p:spPr>
      </p:pic>
    </p:spTree>
    <p:extLst>
      <p:ext uri="{BB962C8B-B14F-4D97-AF65-F5344CB8AC3E}">
        <p14:creationId xmlns:p14="http://schemas.microsoft.com/office/powerpoint/2010/main" val="2069018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2205980" y="1340768"/>
            <a:ext cx="10297144" cy="646331"/>
          </a:xfrm>
          <a:prstGeom prst="rect">
            <a:avLst/>
          </a:prstGeom>
        </p:spPr>
        <p:txBody>
          <a:bodyPr wrap="square">
            <a:spAutoFit/>
          </a:bodyPr>
          <a:lstStyle/>
          <a:p>
            <a:r>
              <a:rPr lang="en-GB" sz="3600" b="1" dirty="0">
                <a:solidFill>
                  <a:srgbClr val="FEFEFC"/>
                </a:solidFill>
                <a:hlinkClick r:id="rId3"/>
              </a:rPr>
              <a:t>Reforming the curriculum and teacher training</a:t>
            </a:r>
            <a:endParaRPr lang="en-GB" sz="3600" dirty="0">
              <a:solidFill>
                <a:srgbClr val="FEFEFC"/>
              </a:solidFill>
            </a:endParaRPr>
          </a:p>
        </p:txBody>
      </p:sp>
      <p:sp>
        <p:nvSpPr>
          <p:cNvPr id="8" name="Rectangle 7"/>
          <p:cNvSpPr/>
          <p:nvPr/>
        </p:nvSpPr>
        <p:spPr>
          <a:xfrm>
            <a:off x="32320" y="116632"/>
            <a:ext cx="10801200" cy="646331"/>
          </a:xfrm>
          <a:prstGeom prst="rect">
            <a:avLst/>
          </a:prstGeom>
        </p:spPr>
        <p:txBody>
          <a:bodyPr wrap="square">
            <a:spAutoFit/>
          </a:bodyPr>
          <a:lstStyle/>
          <a:p>
            <a:r>
              <a:rPr lang="en-GB" sz="3600" b="1" u="sng" dirty="0" err="1">
                <a:solidFill>
                  <a:srgbClr val="92D050"/>
                </a:solidFill>
              </a:rPr>
              <a:t>Diwygio’r</a:t>
            </a:r>
            <a:r>
              <a:rPr lang="en-GB" sz="3600" b="1" u="sng" dirty="0">
                <a:solidFill>
                  <a:srgbClr val="92D050"/>
                </a:solidFill>
              </a:rPr>
              <a:t> </a:t>
            </a:r>
            <a:r>
              <a:rPr lang="en-GB" sz="3600" b="1" u="sng" dirty="0" err="1" smtClean="0">
                <a:solidFill>
                  <a:srgbClr val="92D050"/>
                </a:solidFill>
              </a:rPr>
              <a:t>cwricwlwm</a:t>
            </a:r>
            <a:r>
              <a:rPr lang="en-GB" sz="3600" b="1" u="sng" dirty="0">
                <a:solidFill>
                  <a:srgbClr val="92D050"/>
                </a:solidFill>
              </a:rPr>
              <a:t> </a:t>
            </a:r>
            <a:r>
              <a:rPr lang="en-GB" sz="3600" b="1" u="sng" dirty="0" smtClean="0">
                <a:solidFill>
                  <a:srgbClr val="92D050"/>
                </a:solidFill>
              </a:rPr>
              <a:t>a </a:t>
            </a:r>
            <a:r>
              <a:rPr lang="en-GB" sz="3600" b="1" u="sng" dirty="0" err="1" smtClean="0">
                <a:solidFill>
                  <a:srgbClr val="92D050"/>
                </a:solidFill>
              </a:rPr>
              <a:t>hyfforddi</a:t>
            </a:r>
            <a:r>
              <a:rPr lang="en-GB" sz="3600" b="1" u="sng" dirty="0" smtClean="0">
                <a:solidFill>
                  <a:srgbClr val="92D050"/>
                </a:solidFill>
              </a:rPr>
              <a:t> </a:t>
            </a:r>
            <a:r>
              <a:rPr lang="en-GB" sz="3600" b="1" u="sng" dirty="0" err="1" smtClean="0">
                <a:solidFill>
                  <a:srgbClr val="92D050"/>
                </a:solidFill>
              </a:rPr>
              <a:t>athrawon</a:t>
            </a:r>
            <a:endParaRPr lang="en-GB" sz="3600" u="sng" dirty="0">
              <a:solidFill>
                <a:srgbClr val="92D050"/>
              </a:solidFill>
            </a:endParaRPr>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3772" y="2132856"/>
            <a:ext cx="5857875" cy="3895725"/>
          </a:xfrm>
          <a:prstGeom prst="rect">
            <a:avLst/>
          </a:prstGeom>
        </p:spPr>
      </p:pic>
    </p:spTree>
    <p:extLst>
      <p:ext uri="{BB962C8B-B14F-4D97-AF65-F5344CB8AC3E}">
        <p14:creationId xmlns:p14="http://schemas.microsoft.com/office/powerpoint/2010/main" val="114171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 </a:t>
            </a:r>
            <a:r>
              <a:rPr lang="en-GB" dirty="0" err="1" smtClean="0"/>
              <a:t>Pedwar</a:t>
            </a:r>
            <a:r>
              <a:rPr lang="en-GB" dirty="0" smtClean="0"/>
              <a:t> </a:t>
            </a:r>
            <a:r>
              <a:rPr lang="en-GB" dirty="0" err="1" smtClean="0"/>
              <a:t>diben</a:t>
            </a:r>
            <a:r>
              <a:rPr lang="en-GB" dirty="0">
                <a:solidFill>
                  <a:srgbClr val="0070C0"/>
                </a:solidFill>
              </a:rPr>
              <a:t> </a:t>
            </a:r>
            <a:r>
              <a:rPr lang="en-GB" dirty="0" smtClean="0">
                <a:solidFill>
                  <a:srgbClr val="0070C0"/>
                </a:solidFill>
              </a:rPr>
              <a:t>                          The Four </a:t>
            </a:r>
            <a:r>
              <a:rPr lang="en-GB" dirty="0">
                <a:solidFill>
                  <a:srgbClr val="0070C0"/>
                </a:solidFill>
              </a:rPr>
              <a:t>purposes</a:t>
            </a:r>
            <a:r>
              <a:rPr lang="en-GB" dirty="0" smtClean="0"/>
              <a:t/>
            </a:r>
            <a:br>
              <a:rPr lang="en-GB" dirty="0" smtClean="0"/>
            </a:br>
            <a:r>
              <a:rPr lang="en-GB" dirty="0" smtClean="0"/>
              <a:t>                                                         </a:t>
            </a:r>
            <a:endParaRPr lang="en-GB" dirty="0">
              <a:solidFill>
                <a:srgbClr val="0070C0"/>
              </a:solidFill>
            </a:endParaRPr>
          </a:p>
        </p:txBody>
      </p:sp>
      <p:sp>
        <p:nvSpPr>
          <p:cNvPr id="3" name="Content Placeholder 2"/>
          <p:cNvSpPr>
            <a:spLocks noGrp="1"/>
          </p:cNvSpPr>
          <p:nvPr>
            <p:ph sz="half" idx="1"/>
          </p:nvPr>
        </p:nvSpPr>
        <p:spPr/>
        <p:txBody>
          <a:bodyPr>
            <a:normAutofit lnSpcReduction="10000"/>
          </a:bodyPr>
          <a:lstStyle/>
          <a:p>
            <a:pPr marL="0" indent="0">
              <a:buNone/>
            </a:pPr>
            <a:endParaRPr lang="en-GB" dirty="0"/>
          </a:p>
          <a:p>
            <a:r>
              <a:rPr lang="en-GB" dirty="0" err="1"/>
              <a:t>ddysgwyr</a:t>
            </a:r>
            <a:r>
              <a:rPr lang="en-GB" dirty="0"/>
              <a:t> </a:t>
            </a:r>
            <a:r>
              <a:rPr lang="en-GB" dirty="0" err="1"/>
              <a:t>uchelgeisiol</a:t>
            </a:r>
            <a:r>
              <a:rPr lang="en-GB" dirty="0"/>
              <a:t>, </a:t>
            </a:r>
            <a:r>
              <a:rPr lang="en-GB" dirty="0" err="1"/>
              <a:t>galluog</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ddysgu</a:t>
            </a:r>
            <a:r>
              <a:rPr lang="en-GB" dirty="0"/>
              <a:t> </a:t>
            </a:r>
            <a:r>
              <a:rPr lang="en-GB" dirty="0" err="1"/>
              <a:t>drwy</a:t>
            </a:r>
            <a:r>
              <a:rPr lang="en-GB" dirty="0"/>
              <a:t> </a:t>
            </a:r>
            <a:r>
              <a:rPr lang="en-GB" dirty="0" err="1"/>
              <a:t>gydol</a:t>
            </a:r>
            <a:r>
              <a:rPr lang="en-GB" dirty="0"/>
              <a:t> </a:t>
            </a:r>
            <a:r>
              <a:rPr lang="en-GB" dirty="0" err="1"/>
              <a:t>eu</a:t>
            </a:r>
            <a:r>
              <a:rPr lang="en-GB" dirty="0"/>
              <a:t> hoes</a:t>
            </a:r>
          </a:p>
          <a:p>
            <a:r>
              <a:rPr lang="en-GB" dirty="0" err="1"/>
              <a:t>cyfranwyr</a:t>
            </a:r>
            <a:r>
              <a:rPr lang="en-GB" dirty="0"/>
              <a:t> </a:t>
            </a:r>
            <a:r>
              <a:rPr lang="en-GB" dirty="0" err="1"/>
              <a:t>mentrus</a:t>
            </a:r>
            <a:r>
              <a:rPr lang="en-GB" dirty="0"/>
              <a:t>, </a:t>
            </a:r>
            <a:r>
              <a:rPr lang="en-GB" dirty="0" err="1"/>
              <a:t>creadigol</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chwarae</a:t>
            </a:r>
            <a:r>
              <a:rPr lang="en-GB" dirty="0"/>
              <a:t> </a:t>
            </a:r>
            <a:r>
              <a:rPr lang="en-GB" dirty="0" err="1"/>
              <a:t>eu</a:t>
            </a:r>
            <a:r>
              <a:rPr lang="en-GB" dirty="0"/>
              <a:t> </a:t>
            </a:r>
            <a:r>
              <a:rPr lang="en-GB" dirty="0" err="1"/>
              <a:t>rhan</a:t>
            </a:r>
            <a:r>
              <a:rPr lang="en-GB" dirty="0"/>
              <a:t> </a:t>
            </a:r>
            <a:r>
              <a:rPr lang="en-GB" dirty="0" err="1"/>
              <a:t>yn</a:t>
            </a:r>
            <a:r>
              <a:rPr lang="en-GB" dirty="0"/>
              <a:t> </a:t>
            </a:r>
            <a:r>
              <a:rPr lang="en-GB" dirty="0" err="1"/>
              <a:t>llawn</a:t>
            </a:r>
            <a:r>
              <a:rPr lang="en-GB" dirty="0"/>
              <a:t> </a:t>
            </a:r>
            <a:r>
              <a:rPr lang="en-GB" dirty="0" err="1"/>
              <a:t>yn</a:t>
            </a:r>
            <a:r>
              <a:rPr lang="en-GB" dirty="0"/>
              <a:t> </a:t>
            </a:r>
            <a:r>
              <a:rPr lang="en-GB" dirty="0" err="1"/>
              <a:t>eu</a:t>
            </a:r>
            <a:r>
              <a:rPr lang="en-GB" dirty="0"/>
              <a:t> </a:t>
            </a:r>
            <a:r>
              <a:rPr lang="en-GB" dirty="0" err="1"/>
              <a:t>bywyd</a:t>
            </a:r>
            <a:r>
              <a:rPr lang="en-GB" dirty="0"/>
              <a:t> </a:t>
            </a:r>
            <a:r>
              <a:rPr lang="en-GB" dirty="0" err="1"/>
              <a:t>a’u</a:t>
            </a:r>
            <a:r>
              <a:rPr lang="en-GB" dirty="0"/>
              <a:t> </a:t>
            </a:r>
            <a:r>
              <a:rPr lang="en-GB" dirty="0" err="1"/>
              <a:t>gwaith</a:t>
            </a:r>
            <a:endParaRPr lang="en-GB" dirty="0"/>
          </a:p>
          <a:p>
            <a:r>
              <a:rPr lang="en-GB" dirty="0" err="1"/>
              <a:t>dinasyddion</a:t>
            </a:r>
            <a:r>
              <a:rPr lang="en-GB" dirty="0"/>
              <a:t> </a:t>
            </a:r>
            <a:r>
              <a:rPr lang="en-GB" dirty="0" err="1"/>
              <a:t>egwyddorol</a:t>
            </a:r>
            <a:r>
              <a:rPr lang="en-GB" dirty="0"/>
              <a:t>, </a:t>
            </a:r>
            <a:r>
              <a:rPr lang="en-GB" dirty="0" err="1"/>
              <a:t>gwybodus</a:t>
            </a:r>
            <a:r>
              <a:rPr lang="en-GB" dirty="0"/>
              <a:t> </a:t>
            </a:r>
            <a:r>
              <a:rPr lang="en-GB" dirty="0" err="1"/>
              <a:t>yng</a:t>
            </a:r>
            <a:r>
              <a:rPr lang="en-GB" dirty="0"/>
              <a:t> </a:t>
            </a:r>
            <a:r>
              <a:rPr lang="en-GB" dirty="0" err="1"/>
              <a:t>Nghymru</a:t>
            </a:r>
            <a:r>
              <a:rPr lang="en-GB" dirty="0"/>
              <a:t> </a:t>
            </a:r>
            <a:r>
              <a:rPr lang="en-GB" dirty="0" err="1"/>
              <a:t>a’r</a:t>
            </a:r>
            <a:r>
              <a:rPr lang="en-GB" dirty="0"/>
              <a:t> </a:t>
            </a:r>
            <a:r>
              <a:rPr lang="en-GB" dirty="0" err="1"/>
              <a:t>byd</a:t>
            </a:r>
            <a:endParaRPr lang="en-GB" dirty="0"/>
          </a:p>
          <a:p>
            <a:r>
              <a:rPr lang="en-GB" dirty="0" err="1"/>
              <a:t>unigolion</a:t>
            </a:r>
            <a:r>
              <a:rPr lang="en-GB" dirty="0"/>
              <a:t> </a:t>
            </a:r>
            <a:r>
              <a:rPr lang="en-GB" dirty="0" err="1"/>
              <a:t>iach</a:t>
            </a:r>
            <a:r>
              <a:rPr lang="en-GB" dirty="0"/>
              <a:t>, </a:t>
            </a:r>
            <a:r>
              <a:rPr lang="en-GB" dirty="0" err="1"/>
              <a:t>hyderus</a:t>
            </a:r>
            <a:r>
              <a:rPr lang="en-GB" dirty="0"/>
              <a:t> </a:t>
            </a:r>
            <a:r>
              <a:rPr lang="en-GB" dirty="0" err="1"/>
              <a:t>sy’n</a:t>
            </a:r>
            <a:r>
              <a:rPr lang="en-GB" dirty="0"/>
              <a:t> </a:t>
            </a:r>
            <a:r>
              <a:rPr lang="en-GB" dirty="0" err="1"/>
              <a:t>barod</a:t>
            </a:r>
            <a:r>
              <a:rPr lang="en-GB" dirty="0"/>
              <a:t> </a:t>
            </a:r>
            <a:r>
              <a:rPr lang="en-GB" dirty="0" err="1"/>
              <a:t>i</a:t>
            </a:r>
            <a:r>
              <a:rPr lang="en-GB" dirty="0"/>
              <a:t> </a:t>
            </a:r>
            <a:r>
              <a:rPr lang="en-GB" dirty="0" err="1"/>
              <a:t>fyw</a:t>
            </a:r>
            <a:r>
              <a:rPr lang="en-GB" dirty="0"/>
              <a:t> </a:t>
            </a:r>
            <a:r>
              <a:rPr lang="en-GB" dirty="0" err="1"/>
              <a:t>bywyd</a:t>
            </a:r>
            <a:r>
              <a:rPr lang="en-GB" dirty="0"/>
              <a:t> </a:t>
            </a:r>
            <a:r>
              <a:rPr lang="en-GB" dirty="0" err="1"/>
              <a:t>gan</a:t>
            </a:r>
            <a:r>
              <a:rPr lang="en-GB" dirty="0"/>
              <a:t> </a:t>
            </a:r>
            <a:r>
              <a:rPr lang="en-GB" dirty="0" err="1"/>
              <a:t>wireddu</a:t>
            </a:r>
            <a:r>
              <a:rPr lang="en-GB" dirty="0"/>
              <a:t> </a:t>
            </a:r>
            <a:r>
              <a:rPr lang="en-GB" dirty="0" err="1"/>
              <a:t>eu</a:t>
            </a:r>
            <a:r>
              <a:rPr lang="en-GB" dirty="0"/>
              <a:t> </a:t>
            </a:r>
            <a:r>
              <a:rPr lang="en-GB" dirty="0" err="1"/>
              <a:t>dyheadau</a:t>
            </a:r>
            <a:r>
              <a:rPr lang="en-GB" dirty="0"/>
              <a:t> </a:t>
            </a:r>
            <a:r>
              <a:rPr lang="en-GB" dirty="0" err="1"/>
              <a:t>fel</a:t>
            </a:r>
            <a:r>
              <a:rPr lang="en-GB" dirty="0"/>
              <a:t> </a:t>
            </a:r>
            <a:r>
              <a:rPr lang="en-GB" dirty="0" err="1"/>
              <a:t>aelodau</a:t>
            </a:r>
            <a:r>
              <a:rPr lang="en-GB" dirty="0"/>
              <a:t> </a:t>
            </a:r>
            <a:r>
              <a:rPr lang="en-GB" dirty="0" err="1"/>
              <a:t>gwerthfawr</a:t>
            </a:r>
            <a:r>
              <a:rPr lang="en-GB" dirty="0"/>
              <a:t> o </a:t>
            </a:r>
            <a:r>
              <a:rPr lang="en-GB" dirty="0" err="1"/>
              <a:t>gymdeithas</a:t>
            </a:r>
            <a:r>
              <a:rPr lang="en-GB" dirty="0"/>
              <a:t>.</a:t>
            </a:r>
          </a:p>
          <a:p>
            <a:endParaRPr lang="en-GB" dirty="0"/>
          </a:p>
        </p:txBody>
      </p:sp>
      <p:sp>
        <p:nvSpPr>
          <p:cNvPr id="4" name="Content Placeholder 3"/>
          <p:cNvSpPr>
            <a:spLocks noGrp="1"/>
          </p:cNvSpPr>
          <p:nvPr>
            <p:ph sz="half" idx="2"/>
          </p:nvPr>
        </p:nvSpPr>
        <p:spPr/>
        <p:txBody>
          <a:bodyPr>
            <a:normAutofit lnSpcReduction="10000"/>
          </a:bodyPr>
          <a:lstStyle/>
          <a:p>
            <a:pPr marL="0" indent="0">
              <a:buNone/>
            </a:pPr>
            <a:endParaRPr lang="en-GB" dirty="0"/>
          </a:p>
          <a:p>
            <a:r>
              <a:rPr lang="en-GB" dirty="0">
                <a:solidFill>
                  <a:srgbClr val="0070C0"/>
                </a:solidFill>
              </a:rPr>
              <a:t>ambitious, capable learners, ready to learn throughout their lives</a:t>
            </a:r>
          </a:p>
          <a:p>
            <a:r>
              <a:rPr lang="en-GB" dirty="0">
                <a:solidFill>
                  <a:srgbClr val="0070C0"/>
                </a:solidFill>
              </a:rPr>
              <a:t>enterprising, creative contributors, ready to play a full part in life and work</a:t>
            </a:r>
          </a:p>
          <a:p>
            <a:r>
              <a:rPr lang="en-GB" dirty="0">
                <a:solidFill>
                  <a:srgbClr val="0070C0"/>
                </a:solidFill>
              </a:rPr>
              <a:t>ethical, informed citizens of Wales and the world , ready to be citizens of Wales and the world</a:t>
            </a:r>
          </a:p>
          <a:p>
            <a:r>
              <a:rPr lang="en-GB" dirty="0">
                <a:solidFill>
                  <a:srgbClr val="0070C0"/>
                </a:solidFill>
              </a:rPr>
              <a:t>healthy, confident individuals, ready to lead fulfilling lives as valued members of society.</a:t>
            </a:r>
          </a:p>
          <a:p>
            <a:endParaRPr lang="en-GB" dirty="0"/>
          </a:p>
        </p:txBody>
      </p:sp>
    </p:spTree>
    <p:extLst>
      <p:ext uri="{BB962C8B-B14F-4D97-AF65-F5344CB8AC3E}">
        <p14:creationId xmlns:p14="http://schemas.microsoft.com/office/powerpoint/2010/main" val="324673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36662" y="223837"/>
            <a:ext cx="9715500" cy="6410325"/>
          </a:xfrm>
          <a:prstGeom prst="rect">
            <a:avLst/>
          </a:prstGeom>
        </p:spPr>
      </p:pic>
    </p:spTree>
    <p:extLst>
      <p:ext uri="{BB962C8B-B14F-4D97-AF65-F5344CB8AC3E}">
        <p14:creationId xmlns:p14="http://schemas.microsoft.com/office/powerpoint/2010/main" val="2114243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549796" y="1772816"/>
            <a:ext cx="10657184" cy="523220"/>
          </a:xfrm>
          <a:prstGeom prst="rect">
            <a:avLst/>
          </a:prstGeom>
        </p:spPr>
        <p:txBody>
          <a:bodyPr wrap="square">
            <a:spAutoFit/>
          </a:bodyPr>
          <a:lstStyle/>
          <a:p>
            <a:r>
              <a:rPr lang="en-GB" sz="2800" b="1" dirty="0">
                <a:solidFill>
                  <a:srgbClr val="0070C0"/>
                </a:solidFill>
              </a:rPr>
              <a:t>Welsh Government Arts and Creative Learning Plan</a:t>
            </a:r>
            <a:endParaRPr lang="en-GB" sz="2800" dirty="0">
              <a:solidFill>
                <a:srgbClr val="0070C0"/>
              </a:solidFill>
            </a:endParaRPr>
          </a:p>
        </p:txBody>
      </p:sp>
      <p:sp>
        <p:nvSpPr>
          <p:cNvPr id="10" name="Rectangle 9"/>
          <p:cNvSpPr/>
          <p:nvPr/>
        </p:nvSpPr>
        <p:spPr>
          <a:xfrm>
            <a:off x="117748" y="332656"/>
            <a:ext cx="12071077" cy="954107"/>
          </a:xfrm>
          <a:prstGeom prst="rect">
            <a:avLst/>
          </a:prstGeom>
        </p:spPr>
        <p:txBody>
          <a:bodyPr wrap="square">
            <a:spAutoFit/>
          </a:bodyPr>
          <a:lstStyle/>
          <a:p>
            <a:endParaRPr lang="en-GB" sz="2800" dirty="0"/>
          </a:p>
          <a:p>
            <a:r>
              <a:rPr lang="en-GB" sz="2800" dirty="0" err="1">
                <a:hlinkClick r:id="rId3"/>
              </a:rPr>
              <a:t>Dysgu</a:t>
            </a:r>
            <a:r>
              <a:rPr lang="en-GB" sz="2800" dirty="0">
                <a:hlinkClick r:id="rId3"/>
              </a:rPr>
              <a:t> </a:t>
            </a:r>
            <a:r>
              <a:rPr lang="en-GB" sz="2800" dirty="0" err="1">
                <a:hlinkClick r:id="rId3"/>
              </a:rPr>
              <a:t>creadigol</a:t>
            </a:r>
            <a:r>
              <a:rPr lang="en-GB" sz="2800" dirty="0">
                <a:hlinkClick r:id="rId3"/>
              </a:rPr>
              <a:t> </a:t>
            </a:r>
            <a:r>
              <a:rPr lang="en-GB" sz="2800" dirty="0" err="1">
                <a:hlinkClick r:id="rId3"/>
              </a:rPr>
              <a:t>drwy'r</a:t>
            </a:r>
            <a:r>
              <a:rPr lang="en-GB" sz="2800" dirty="0">
                <a:hlinkClick r:id="rId3"/>
              </a:rPr>
              <a:t> </a:t>
            </a:r>
            <a:r>
              <a:rPr lang="en-GB" sz="2800" dirty="0" err="1">
                <a:hlinkClick r:id="rId3"/>
              </a:rPr>
              <a:t>celfyddydau</a:t>
            </a:r>
            <a:r>
              <a:rPr lang="en-GB" sz="2800" dirty="0">
                <a:hlinkClick r:id="rId3"/>
              </a:rPr>
              <a:t> – </a:t>
            </a:r>
            <a:r>
              <a:rPr lang="en-GB" sz="2800" dirty="0" err="1">
                <a:hlinkClick r:id="rId3"/>
              </a:rPr>
              <a:t>cynllun</a:t>
            </a:r>
            <a:r>
              <a:rPr lang="en-GB" sz="2800" dirty="0">
                <a:hlinkClick r:id="rId3"/>
              </a:rPr>
              <a:t> </a:t>
            </a:r>
            <a:r>
              <a:rPr lang="en-GB" sz="2800" dirty="0" err="1">
                <a:hlinkClick r:id="rId3"/>
              </a:rPr>
              <a:t>gweithredu</a:t>
            </a:r>
            <a:r>
              <a:rPr lang="en-GB" sz="2800" dirty="0">
                <a:hlinkClick r:id="rId3"/>
              </a:rPr>
              <a:t> </a:t>
            </a:r>
            <a:r>
              <a:rPr lang="en-GB" sz="2800" dirty="0" err="1">
                <a:hlinkClick r:id="rId3"/>
              </a:rPr>
              <a:t>ar</a:t>
            </a:r>
            <a:r>
              <a:rPr lang="en-GB" sz="2800" dirty="0">
                <a:hlinkClick r:id="rId3"/>
              </a:rPr>
              <a:t> </a:t>
            </a:r>
            <a:r>
              <a:rPr lang="en-GB" sz="2800" dirty="0" err="1">
                <a:hlinkClick r:id="rId3"/>
              </a:rPr>
              <a:t>gyfer</a:t>
            </a:r>
            <a:r>
              <a:rPr lang="en-GB" sz="2800" dirty="0">
                <a:hlinkClick r:id="rId3"/>
              </a:rPr>
              <a:t> </a:t>
            </a:r>
            <a:r>
              <a:rPr lang="en-GB" sz="2800" dirty="0" err="1">
                <a:hlinkClick r:id="rId3"/>
              </a:rPr>
              <a:t>Cymru</a:t>
            </a:r>
            <a:r>
              <a:rPr lang="en-GB" sz="2800" dirty="0">
                <a:hlinkClick r:id="rId3"/>
              </a:rPr>
              <a:t> </a:t>
            </a:r>
            <a:endParaRPr lang="en-GB" sz="2800" dirty="0"/>
          </a:p>
        </p:txBody>
      </p:sp>
      <p:sp>
        <p:nvSpPr>
          <p:cNvPr id="11" name="TextBox 10"/>
          <p:cNvSpPr txBox="1"/>
          <p:nvPr/>
        </p:nvSpPr>
        <p:spPr>
          <a:xfrm>
            <a:off x="3718148" y="3933056"/>
            <a:ext cx="4320480" cy="523220"/>
          </a:xfrm>
          <a:prstGeom prst="rect">
            <a:avLst/>
          </a:prstGeom>
          <a:noFill/>
        </p:spPr>
        <p:txBody>
          <a:bodyPr wrap="square" rtlCol="0">
            <a:spAutoFit/>
          </a:bodyPr>
          <a:lstStyle/>
          <a:p>
            <a:r>
              <a:rPr lang="en-GB" sz="2800" b="1" dirty="0" smtClean="0"/>
              <a:t>Y </a:t>
            </a:r>
            <a:r>
              <a:rPr lang="en-GB" sz="2800" b="1" dirty="0" err="1" smtClean="0"/>
              <a:t>Cwricwlwm</a:t>
            </a:r>
            <a:r>
              <a:rPr lang="en-GB" sz="2800" b="1" dirty="0" smtClean="0"/>
              <a:t> </a:t>
            </a:r>
            <a:r>
              <a:rPr lang="en-GB" sz="2800" b="1" dirty="0" err="1" smtClean="0"/>
              <a:t>Cymreig</a:t>
            </a:r>
            <a:endParaRPr lang="en-GB" sz="2800" b="1" dirty="0"/>
          </a:p>
        </p:txBody>
      </p:sp>
    </p:spTree>
    <p:extLst>
      <p:ext uri="{BB962C8B-B14F-4D97-AF65-F5344CB8AC3E}">
        <p14:creationId xmlns:p14="http://schemas.microsoft.com/office/powerpoint/2010/main" val="3316169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98068" y="1"/>
            <a:ext cx="5071887" cy="2852936"/>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9756" y="3105373"/>
            <a:ext cx="3456384" cy="3456384"/>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50196" y="3097484"/>
            <a:ext cx="3096864" cy="3686129"/>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069955" y="3097485"/>
            <a:ext cx="3686129" cy="3686129"/>
          </a:xfrm>
          <a:prstGeom prst="rect">
            <a:avLst/>
          </a:prstGeom>
        </p:spPr>
      </p:pic>
    </p:spTree>
    <p:extLst>
      <p:ext uri="{BB962C8B-B14F-4D97-AF65-F5344CB8AC3E}">
        <p14:creationId xmlns:p14="http://schemas.microsoft.com/office/powerpoint/2010/main" val="1743121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10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2859614"/>
            <a:ext cx="9140825" cy="523220"/>
          </a:xfrm>
          <a:prstGeom prst="rect">
            <a:avLst/>
          </a:prstGeom>
        </p:spPr>
        <p:txBody>
          <a:bodyPr wrap="square">
            <a:spAutoFit/>
          </a:bodyPr>
          <a:lstStyle/>
          <a:p>
            <a:endParaRPr lang="en-GB" sz="1400" dirty="0">
              <a:solidFill>
                <a:srgbClr val="000000"/>
              </a:solidFill>
              <a:latin typeface="Frutiger LT Std 45 Light"/>
            </a:endParaRPr>
          </a:p>
          <a:p>
            <a:r>
              <a:rPr lang="en-GB" sz="1400" dirty="0">
                <a:solidFill>
                  <a:srgbClr val="000000"/>
                </a:solidFill>
                <a:latin typeface="Frutiger LT Std 45 Light"/>
              </a:rPr>
              <a:t> </a:t>
            </a:r>
            <a:endParaRPr lang="en-GB" dirty="0"/>
          </a:p>
        </p:txBody>
      </p:sp>
      <p:sp>
        <p:nvSpPr>
          <p:cNvPr id="6" name="Rectangle 5"/>
          <p:cNvSpPr/>
          <p:nvPr/>
        </p:nvSpPr>
        <p:spPr>
          <a:xfrm>
            <a:off x="333772" y="3933056"/>
            <a:ext cx="11377264" cy="2585323"/>
          </a:xfrm>
          <a:prstGeom prst="rect">
            <a:avLst/>
          </a:prstGeom>
        </p:spPr>
        <p:txBody>
          <a:bodyPr wrap="square">
            <a:spAutoFit/>
          </a:bodyPr>
          <a:lstStyle/>
          <a:p>
            <a:r>
              <a:rPr lang="en-GB" dirty="0">
                <a:solidFill>
                  <a:srgbClr val="0070C0"/>
                </a:solidFill>
              </a:rPr>
              <a:t>Q</a:t>
            </a:r>
            <a:r>
              <a:rPr lang="en-GB" dirty="0" smtClean="0">
                <a:solidFill>
                  <a:srgbClr val="0070C0"/>
                </a:solidFill>
              </a:rPr>
              <a:t>: </a:t>
            </a:r>
            <a:r>
              <a:rPr lang="en-GB" b="1" dirty="0" smtClean="0">
                <a:solidFill>
                  <a:srgbClr val="0070C0"/>
                </a:solidFill>
              </a:rPr>
              <a:t>What </a:t>
            </a:r>
            <a:r>
              <a:rPr lang="en-GB" b="1" dirty="0">
                <a:solidFill>
                  <a:srgbClr val="0070C0"/>
                </a:solidFill>
              </a:rPr>
              <a:t>is the relationship between education and culture?</a:t>
            </a:r>
          </a:p>
          <a:p>
            <a:endParaRPr lang="en-GB" b="1" dirty="0">
              <a:solidFill>
                <a:srgbClr val="0070C0"/>
              </a:solidFill>
            </a:endParaRPr>
          </a:p>
          <a:p>
            <a:r>
              <a:rPr lang="en-GB" b="1" dirty="0">
                <a:solidFill>
                  <a:srgbClr val="0070C0"/>
                </a:solidFill>
              </a:rPr>
              <a:t>Culture strongly influences how an individual approaches education, and a society's culture determines how that society educates its citizens.</a:t>
            </a:r>
            <a:r>
              <a:rPr lang="en-GB" dirty="0">
                <a:solidFill>
                  <a:srgbClr val="0070C0"/>
                </a:solidFill>
              </a:rPr>
              <a:t> Because culture consists of values and beliefs that influence practices, students are more likely to engage in education that aligns with and includes their cultural identity. An increasing number of schools are approaching curriculum building with culture in mind</a:t>
            </a:r>
            <a:r>
              <a:rPr lang="en-GB" dirty="0" smtClean="0">
                <a:solidFill>
                  <a:srgbClr val="0070C0"/>
                </a:solidFill>
              </a:rPr>
              <a:t>.</a:t>
            </a:r>
          </a:p>
          <a:p>
            <a:endParaRPr lang="en-GB" dirty="0"/>
          </a:p>
          <a:p>
            <a:r>
              <a:rPr lang="en-GB" dirty="0">
                <a:hlinkClick r:id="rId3"/>
              </a:rPr>
              <a:t>https://</a:t>
            </a:r>
            <a:r>
              <a:rPr lang="en-GB" dirty="0" smtClean="0">
                <a:hlinkClick r:id="rId3"/>
              </a:rPr>
              <a:t>www.reference.com/world-view/relationship-between-education-culture-186a271a8037f914</a:t>
            </a:r>
            <a:r>
              <a:rPr lang="en-GB" dirty="0" smtClean="0"/>
              <a:t> (accessed 14-9-18)</a:t>
            </a:r>
            <a:endParaRPr lang="en-GB" dirty="0"/>
          </a:p>
        </p:txBody>
      </p:sp>
      <p:sp>
        <p:nvSpPr>
          <p:cNvPr id="7" name="Rectangle 6"/>
          <p:cNvSpPr/>
          <p:nvPr/>
        </p:nvSpPr>
        <p:spPr>
          <a:xfrm>
            <a:off x="333772" y="404664"/>
            <a:ext cx="11377264" cy="2308324"/>
          </a:xfrm>
          <a:prstGeom prst="rect">
            <a:avLst/>
          </a:prstGeom>
        </p:spPr>
        <p:txBody>
          <a:bodyPr wrap="square">
            <a:spAutoFit/>
          </a:bodyPr>
          <a:lstStyle/>
          <a:p>
            <a:r>
              <a:rPr lang="en-GB" dirty="0" smtClean="0"/>
              <a:t>Q: </a:t>
            </a:r>
            <a:r>
              <a:rPr lang="en-GB" b="1" dirty="0" smtClean="0"/>
              <a:t>Beth </a:t>
            </a:r>
            <a:r>
              <a:rPr lang="en-GB" b="1" dirty="0" err="1" smtClean="0"/>
              <a:t>yw’r</a:t>
            </a:r>
            <a:r>
              <a:rPr lang="en-GB" b="1" dirty="0" smtClean="0"/>
              <a:t> </a:t>
            </a:r>
            <a:r>
              <a:rPr lang="en-GB" b="1" dirty="0" err="1" smtClean="0"/>
              <a:t>berthynas</a:t>
            </a:r>
            <a:r>
              <a:rPr lang="en-GB" b="1" dirty="0" smtClean="0"/>
              <a:t> </a:t>
            </a:r>
            <a:r>
              <a:rPr lang="en-GB" b="1" dirty="0" err="1" smtClean="0"/>
              <a:t>rhwng</a:t>
            </a:r>
            <a:r>
              <a:rPr lang="en-GB" b="1" dirty="0" smtClean="0"/>
              <a:t> </a:t>
            </a:r>
            <a:r>
              <a:rPr lang="en-GB" b="1" dirty="0" err="1" smtClean="0"/>
              <a:t>addysg</a:t>
            </a:r>
            <a:r>
              <a:rPr lang="en-GB" b="1" dirty="0" smtClean="0"/>
              <a:t> a </a:t>
            </a:r>
            <a:r>
              <a:rPr lang="en-GB" b="1" dirty="0" err="1" smtClean="0"/>
              <a:t>diwylliant</a:t>
            </a:r>
            <a:r>
              <a:rPr lang="en-GB" b="1" dirty="0" smtClean="0"/>
              <a:t>?</a:t>
            </a:r>
            <a:endParaRPr lang="en-GB" b="1" dirty="0"/>
          </a:p>
          <a:p>
            <a:endParaRPr lang="en-GB" b="1" dirty="0"/>
          </a:p>
          <a:p>
            <a:r>
              <a:rPr lang="en-GB" b="1" dirty="0" smtClean="0"/>
              <a:t>Mae </a:t>
            </a:r>
            <a:r>
              <a:rPr lang="en-GB" b="1" dirty="0" err="1" smtClean="0"/>
              <a:t>diwylliant</a:t>
            </a:r>
            <a:r>
              <a:rPr lang="en-GB" b="1" dirty="0" smtClean="0"/>
              <a:t> </a:t>
            </a:r>
            <a:r>
              <a:rPr lang="en-GB" b="1" dirty="0" err="1" smtClean="0"/>
              <a:t>yn</a:t>
            </a:r>
            <a:r>
              <a:rPr lang="en-GB" b="1" dirty="0" smtClean="0"/>
              <a:t> </a:t>
            </a:r>
            <a:r>
              <a:rPr lang="en-GB" b="1" dirty="0" err="1" smtClean="0"/>
              <a:t>dylanwadu</a:t>
            </a:r>
            <a:r>
              <a:rPr lang="en-GB" b="1" dirty="0" smtClean="0"/>
              <a:t> </a:t>
            </a:r>
            <a:r>
              <a:rPr lang="en-GB" b="1" dirty="0" err="1" smtClean="0"/>
              <a:t>ar</a:t>
            </a:r>
            <a:r>
              <a:rPr lang="en-GB" b="1" dirty="0" smtClean="0"/>
              <a:t> </a:t>
            </a:r>
            <a:r>
              <a:rPr lang="en-GB" b="1" dirty="0" err="1" smtClean="0"/>
              <a:t>sut</a:t>
            </a:r>
            <a:r>
              <a:rPr lang="en-GB" b="1" dirty="0" smtClean="0"/>
              <a:t> </a:t>
            </a:r>
            <a:r>
              <a:rPr lang="en-GB" b="1" dirty="0" err="1" smtClean="0"/>
              <a:t>gwna’r</a:t>
            </a:r>
            <a:r>
              <a:rPr lang="en-GB" b="1" dirty="0" smtClean="0"/>
              <a:t> </a:t>
            </a:r>
            <a:r>
              <a:rPr lang="en-GB" b="1" dirty="0" err="1" smtClean="0"/>
              <a:t>unigolyn</a:t>
            </a:r>
            <a:r>
              <a:rPr lang="en-GB" b="1" dirty="0" smtClean="0"/>
              <a:t> </a:t>
            </a:r>
            <a:r>
              <a:rPr lang="en-GB" b="1" dirty="0" err="1" smtClean="0"/>
              <a:t>ymateb</a:t>
            </a:r>
            <a:r>
              <a:rPr lang="en-GB" b="1" dirty="0" smtClean="0"/>
              <a:t> </a:t>
            </a:r>
            <a:r>
              <a:rPr lang="en-GB" b="1" dirty="0" err="1" smtClean="0"/>
              <a:t>i</a:t>
            </a:r>
            <a:r>
              <a:rPr lang="en-GB" b="1" dirty="0" smtClean="0"/>
              <a:t> </a:t>
            </a:r>
            <a:r>
              <a:rPr lang="en-GB" b="1" dirty="0" err="1" smtClean="0"/>
              <a:t>addysg</a:t>
            </a:r>
            <a:r>
              <a:rPr lang="en-GB" b="1" dirty="0" smtClean="0"/>
              <a:t>, </a:t>
            </a:r>
            <a:r>
              <a:rPr lang="en-GB" b="1" dirty="0" err="1" smtClean="0"/>
              <a:t>mae</a:t>
            </a:r>
            <a:r>
              <a:rPr lang="en-GB" b="1" dirty="0" smtClean="0"/>
              <a:t> </a:t>
            </a:r>
            <a:r>
              <a:rPr lang="en-GB" b="1" dirty="0" err="1" smtClean="0"/>
              <a:t>diwylliant</a:t>
            </a:r>
            <a:r>
              <a:rPr lang="en-GB" b="1" dirty="0" smtClean="0"/>
              <a:t> </a:t>
            </a:r>
            <a:r>
              <a:rPr lang="en-GB" b="1" dirty="0" err="1"/>
              <a:t>c</a:t>
            </a:r>
            <a:r>
              <a:rPr lang="en-GB" b="1" dirty="0" err="1" smtClean="0"/>
              <a:t>ymdeithas</a:t>
            </a:r>
            <a:r>
              <a:rPr lang="en-GB" b="1" dirty="0" smtClean="0"/>
              <a:t> </a:t>
            </a:r>
            <a:r>
              <a:rPr lang="en-GB" b="1" dirty="0" err="1" smtClean="0"/>
              <a:t>yn</a:t>
            </a:r>
            <a:r>
              <a:rPr lang="en-GB" b="1" dirty="0" smtClean="0"/>
              <a:t> </a:t>
            </a:r>
            <a:r>
              <a:rPr lang="en-GB" b="1" dirty="0" err="1" smtClean="0"/>
              <a:t>penderfynnu</a:t>
            </a:r>
            <a:r>
              <a:rPr lang="en-GB" b="1" dirty="0" smtClean="0"/>
              <a:t> </a:t>
            </a:r>
            <a:r>
              <a:rPr lang="en-GB" b="1" dirty="0" err="1" smtClean="0"/>
              <a:t>sut</a:t>
            </a:r>
            <a:r>
              <a:rPr lang="en-GB" b="1" dirty="0" smtClean="0"/>
              <a:t> </a:t>
            </a:r>
            <a:r>
              <a:rPr lang="en-GB" b="1" dirty="0" err="1" smtClean="0"/>
              <a:t>addysgir</a:t>
            </a:r>
            <a:r>
              <a:rPr lang="en-GB" b="1" dirty="0" smtClean="0"/>
              <a:t> </a:t>
            </a:r>
            <a:r>
              <a:rPr lang="en-GB" b="1" dirty="0" err="1" smtClean="0"/>
              <a:t>ei</a:t>
            </a:r>
            <a:r>
              <a:rPr lang="en-GB" b="1" dirty="0" smtClean="0"/>
              <a:t> </a:t>
            </a:r>
            <a:r>
              <a:rPr lang="en-GB" b="1" dirty="0" err="1" smtClean="0"/>
              <a:t>dinasyddion</a:t>
            </a:r>
            <a:r>
              <a:rPr lang="en-GB" b="1" dirty="0" smtClean="0"/>
              <a:t>.</a:t>
            </a:r>
            <a:r>
              <a:rPr lang="en-GB" dirty="0" smtClean="0"/>
              <a:t> </a:t>
            </a:r>
            <a:r>
              <a:rPr lang="en-GB" dirty="0" err="1" smtClean="0"/>
              <a:t>Credoau</a:t>
            </a:r>
            <a:r>
              <a:rPr lang="en-GB" dirty="0" smtClean="0"/>
              <a:t> a </a:t>
            </a:r>
            <a:r>
              <a:rPr lang="en-GB" dirty="0" err="1" smtClean="0"/>
              <a:t>gwerthoedd</a:t>
            </a:r>
            <a:r>
              <a:rPr lang="en-GB" dirty="0" smtClean="0"/>
              <a:t> </a:t>
            </a:r>
            <a:r>
              <a:rPr lang="en-GB" dirty="0" err="1" smtClean="0"/>
              <a:t>yw</a:t>
            </a:r>
            <a:r>
              <a:rPr lang="en-GB" dirty="0" smtClean="0"/>
              <a:t> </a:t>
            </a:r>
            <a:r>
              <a:rPr lang="en-GB" dirty="0" err="1" smtClean="0"/>
              <a:t>craidd</a:t>
            </a:r>
            <a:r>
              <a:rPr lang="en-GB" dirty="0" smtClean="0"/>
              <a:t> </a:t>
            </a:r>
            <a:r>
              <a:rPr lang="en-GB" dirty="0" err="1" smtClean="0"/>
              <a:t>unrhyw</a:t>
            </a:r>
            <a:r>
              <a:rPr lang="en-GB" dirty="0" smtClean="0"/>
              <a:t> </a:t>
            </a:r>
            <a:r>
              <a:rPr lang="en-GB" dirty="0" err="1" smtClean="0"/>
              <a:t>ddiwylliant</a:t>
            </a:r>
            <a:r>
              <a:rPr lang="en-GB" dirty="0" smtClean="0"/>
              <a:t> </a:t>
            </a:r>
            <a:r>
              <a:rPr lang="en-GB" dirty="0" err="1" smtClean="0"/>
              <a:t>sy’n</a:t>
            </a:r>
            <a:r>
              <a:rPr lang="en-GB" dirty="0" smtClean="0"/>
              <a:t> </a:t>
            </a:r>
            <a:r>
              <a:rPr lang="en-GB" dirty="0" err="1" smtClean="0"/>
              <a:t>dylanwadu</a:t>
            </a:r>
            <a:r>
              <a:rPr lang="en-GB" dirty="0" smtClean="0"/>
              <a:t> </a:t>
            </a:r>
            <a:r>
              <a:rPr lang="en-GB" dirty="0" err="1" smtClean="0"/>
              <a:t>ar</a:t>
            </a:r>
            <a:r>
              <a:rPr lang="en-GB" dirty="0" smtClean="0"/>
              <a:t> </a:t>
            </a:r>
            <a:r>
              <a:rPr lang="en-GB" dirty="0" err="1" smtClean="0"/>
              <a:t>arferion</a:t>
            </a:r>
            <a:r>
              <a:rPr lang="en-GB" dirty="0" smtClean="0"/>
              <a:t>, </a:t>
            </a:r>
            <a:r>
              <a:rPr lang="en-GB" dirty="0" err="1" smtClean="0"/>
              <a:t>fel</a:t>
            </a:r>
            <a:r>
              <a:rPr lang="en-GB" dirty="0" smtClean="0"/>
              <a:t> </a:t>
            </a:r>
            <a:r>
              <a:rPr lang="en-GB" dirty="0" err="1" smtClean="0"/>
              <a:t>arfer</a:t>
            </a:r>
            <a:r>
              <a:rPr lang="en-GB" dirty="0" smtClean="0"/>
              <a:t> </a:t>
            </a:r>
            <a:r>
              <a:rPr lang="en-GB" dirty="0" err="1" smtClean="0"/>
              <a:t>mae</a:t>
            </a:r>
            <a:r>
              <a:rPr lang="en-GB" dirty="0" smtClean="0"/>
              <a:t> </a:t>
            </a:r>
            <a:r>
              <a:rPr lang="en-GB" dirty="0" err="1" smtClean="0"/>
              <a:t>disgyblion</a:t>
            </a:r>
            <a:r>
              <a:rPr lang="en-GB" dirty="0" smtClean="0"/>
              <a:t> </a:t>
            </a:r>
            <a:r>
              <a:rPr lang="en-GB" dirty="0" err="1" smtClean="0"/>
              <a:t>yn</a:t>
            </a:r>
            <a:r>
              <a:rPr lang="en-GB" dirty="0" smtClean="0"/>
              <a:t> </a:t>
            </a:r>
            <a:r>
              <a:rPr lang="en-GB" dirty="0" err="1" smtClean="0"/>
              <a:t>fwy</a:t>
            </a:r>
            <a:r>
              <a:rPr lang="en-GB" dirty="0" smtClean="0"/>
              <a:t> </a:t>
            </a:r>
            <a:r>
              <a:rPr lang="en-GB" dirty="0" err="1" smtClean="0"/>
              <a:t>parod</a:t>
            </a:r>
            <a:r>
              <a:rPr lang="en-GB" dirty="0" smtClean="0"/>
              <a:t> </a:t>
            </a:r>
            <a:r>
              <a:rPr lang="en-GB" dirty="0" err="1" smtClean="0"/>
              <a:t>i</a:t>
            </a:r>
            <a:r>
              <a:rPr lang="en-GB" dirty="0" smtClean="0"/>
              <a:t> </a:t>
            </a:r>
            <a:r>
              <a:rPr lang="en-GB" dirty="0" err="1" smtClean="0"/>
              <a:t>ymglymu</a:t>
            </a:r>
            <a:r>
              <a:rPr lang="en-GB" dirty="0" smtClean="0"/>
              <a:t> </a:t>
            </a:r>
            <a:r>
              <a:rPr lang="en-GB" dirty="0" err="1"/>
              <a:t>i</a:t>
            </a:r>
            <a:r>
              <a:rPr lang="en-GB" dirty="0" err="1" smtClean="0"/>
              <a:t>’r</a:t>
            </a:r>
            <a:r>
              <a:rPr lang="en-GB" dirty="0" smtClean="0"/>
              <a:t> </a:t>
            </a:r>
            <a:r>
              <a:rPr lang="en-GB" dirty="0" err="1" smtClean="0"/>
              <a:t>fath</a:t>
            </a:r>
            <a:r>
              <a:rPr lang="en-GB" dirty="0" smtClean="0"/>
              <a:t> o </a:t>
            </a:r>
            <a:r>
              <a:rPr lang="en-GB" dirty="0" err="1" smtClean="0"/>
              <a:t>addysg</a:t>
            </a:r>
            <a:r>
              <a:rPr lang="en-GB" dirty="0" smtClean="0"/>
              <a:t> </a:t>
            </a:r>
            <a:r>
              <a:rPr lang="en-GB" dirty="0" err="1" smtClean="0"/>
              <a:t>sy’n</a:t>
            </a:r>
            <a:r>
              <a:rPr lang="en-GB" dirty="0" smtClean="0"/>
              <a:t> </a:t>
            </a:r>
            <a:r>
              <a:rPr lang="en-GB" dirty="0" err="1" smtClean="0"/>
              <a:t>cynnwys</a:t>
            </a:r>
            <a:r>
              <a:rPr lang="en-GB" dirty="0" smtClean="0"/>
              <a:t> ac </a:t>
            </a:r>
            <a:r>
              <a:rPr lang="en-GB" dirty="0" err="1" smtClean="0"/>
              <a:t>yn</a:t>
            </a:r>
            <a:r>
              <a:rPr lang="en-GB" dirty="0" smtClean="0"/>
              <a:t> </a:t>
            </a:r>
            <a:r>
              <a:rPr lang="en-GB" dirty="0" err="1" smtClean="0"/>
              <a:t>adlewyrchu</a:t>
            </a:r>
            <a:r>
              <a:rPr lang="en-GB" dirty="0" smtClean="0"/>
              <a:t> </a:t>
            </a:r>
            <a:r>
              <a:rPr lang="en-GB" dirty="0" err="1" smtClean="0"/>
              <a:t>eu</a:t>
            </a:r>
            <a:r>
              <a:rPr lang="en-GB" dirty="0" smtClean="0"/>
              <a:t> </a:t>
            </a:r>
            <a:r>
              <a:rPr lang="en-GB" dirty="0" err="1" smtClean="0"/>
              <a:t>hunaniaeth</a:t>
            </a:r>
            <a:r>
              <a:rPr lang="en-GB" dirty="0" smtClean="0"/>
              <a:t> </a:t>
            </a:r>
            <a:r>
              <a:rPr lang="en-GB" dirty="0" err="1" smtClean="0"/>
              <a:t>bersonol</a:t>
            </a:r>
            <a:r>
              <a:rPr lang="en-GB" dirty="0" smtClean="0"/>
              <a:t>. </a:t>
            </a:r>
            <a:r>
              <a:rPr lang="en-GB" dirty="0" err="1" smtClean="0"/>
              <a:t>Gwna</a:t>
            </a:r>
            <a:r>
              <a:rPr lang="en-GB" dirty="0" smtClean="0"/>
              <a:t> </a:t>
            </a:r>
            <a:r>
              <a:rPr lang="en-GB" dirty="0" err="1" smtClean="0"/>
              <a:t>nifer</a:t>
            </a:r>
            <a:r>
              <a:rPr lang="en-GB" dirty="0" smtClean="0"/>
              <a:t> o </a:t>
            </a:r>
            <a:r>
              <a:rPr lang="en-GB" dirty="0" err="1" smtClean="0"/>
              <a:t>ysgolion</a:t>
            </a:r>
            <a:r>
              <a:rPr lang="en-GB" dirty="0" smtClean="0"/>
              <a:t> </a:t>
            </a:r>
            <a:r>
              <a:rPr lang="en-GB" dirty="0" err="1" smtClean="0"/>
              <a:t>erbyn</a:t>
            </a:r>
            <a:r>
              <a:rPr lang="en-GB" dirty="0" smtClean="0"/>
              <a:t> </a:t>
            </a:r>
            <a:r>
              <a:rPr lang="en-GB" dirty="0" err="1" smtClean="0"/>
              <a:t>hyn</a:t>
            </a:r>
            <a:r>
              <a:rPr lang="en-GB" dirty="0" smtClean="0"/>
              <a:t> </a:t>
            </a:r>
            <a:r>
              <a:rPr lang="en-GB" dirty="0" err="1" smtClean="0"/>
              <a:t>ddatblygu</a:t>
            </a:r>
            <a:r>
              <a:rPr lang="en-GB" dirty="0" smtClean="0"/>
              <a:t> </a:t>
            </a:r>
            <a:r>
              <a:rPr lang="en-GB" dirty="0" err="1" smtClean="0"/>
              <a:t>cwricwlwm</a:t>
            </a:r>
            <a:r>
              <a:rPr lang="en-GB" dirty="0" smtClean="0"/>
              <a:t> </a:t>
            </a:r>
            <a:r>
              <a:rPr lang="en-GB" dirty="0" err="1" smtClean="0"/>
              <a:t>gyda</a:t>
            </a:r>
            <a:r>
              <a:rPr lang="en-GB" dirty="0" smtClean="0"/>
              <a:t> </a:t>
            </a:r>
            <a:r>
              <a:rPr lang="en-GB" dirty="0" err="1" smtClean="0"/>
              <a:t>diwylliant</a:t>
            </a:r>
            <a:r>
              <a:rPr lang="en-GB" dirty="0" smtClean="0"/>
              <a:t> a </a:t>
            </a:r>
            <a:r>
              <a:rPr lang="en-GB" dirty="0" err="1" smtClean="0"/>
              <a:t>lles</a:t>
            </a:r>
            <a:r>
              <a:rPr lang="en-GB" dirty="0" smtClean="0"/>
              <a:t> </a:t>
            </a:r>
            <a:r>
              <a:rPr lang="en-GB" dirty="0" err="1" smtClean="0"/>
              <a:t>yn</a:t>
            </a:r>
            <a:r>
              <a:rPr lang="en-GB" dirty="0" smtClean="0"/>
              <a:t> </a:t>
            </a:r>
            <a:r>
              <a:rPr lang="en-GB" dirty="0" err="1" smtClean="0"/>
              <a:t>rhan</a:t>
            </a:r>
            <a:r>
              <a:rPr lang="en-GB" dirty="0" smtClean="0"/>
              <a:t> </a:t>
            </a:r>
            <a:r>
              <a:rPr lang="en-GB" dirty="0" err="1" smtClean="0"/>
              <a:t>ohonno</a:t>
            </a:r>
            <a:r>
              <a:rPr lang="en-GB" dirty="0" smtClean="0"/>
              <a:t>. </a:t>
            </a:r>
            <a:endParaRPr lang="en-GB" dirty="0"/>
          </a:p>
          <a:p>
            <a:r>
              <a:rPr lang="en-GB" dirty="0" smtClean="0"/>
              <a:t>                                                                                                                                                       </a:t>
            </a:r>
            <a:r>
              <a:rPr lang="en-GB" dirty="0" err="1" smtClean="0"/>
              <a:t>cyf</a:t>
            </a:r>
            <a:r>
              <a:rPr lang="en-GB" dirty="0" smtClean="0"/>
              <a:t> (</a:t>
            </a:r>
            <a:r>
              <a:rPr lang="en-GB" dirty="0" err="1" smtClean="0"/>
              <a:t>mynediad</a:t>
            </a:r>
            <a:r>
              <a:rPr lang="en-GB" dirty="0" smtClean="0"/>
              <a:t> 14-9-18)</a:t>
            </a:r>
            <a:endParaRPr lang="en-GB" dirty="0"/>
          </a:p>
        </p:txBody>
      </p:sp>
    </p:spTree>
    <p:extLst>
      <p:ext uri="{BB962C8B-B14F-4D97-AF65-F5344CB8AC3E}">
        <p14:creationId xmlns:p14="http://schemas.microsoft.com/office/powerpoint/2010/main" val="2856983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33772" y="361553"/>
            <a:ext cx="8229600" cy="1143000"/>
          </a:xfrm>
        </p:spPr>
        <p:txBody>
          <a:bodyPr>
            <a:normAutofit/>
          </a:bodyPr>
          <a:lstStyle/>
          <a:p>
            <a:r>
              <a:rPr lang="en-US" sz="6000" dirty="0" smtClean="0"/>
              <a:t>Barbara </a:t>
            </a:r>
            <a:r>
              <a:rPr lang="en-US" sz="6000" dirty="0" err="1" smtClean="0"/>
              <a:t>Rogoff</a:t>
            </a:r>
            <a:endParaRPr lang="en-US" sz="60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26660" y="1124744"/>
            <a:ext cx="3221386" cy="4947764"/>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9956" y="1533861"/>
            <a:ext cx="5397500" cy="4864100"/>
          </a:xfrm>
          <a:prstGeom prst="rect">
            <a:avLst/>
          </a:prstGeom>
        </p:spPr>
      </p:pic>
    </p:spTree>
    <p:extLst>
      <p:ext uri="{BB962C8B-B14F-4D97-AF65-F5344CB8AC3E}">
        <p14:creationId xmlns:p14="http://schemas.microsoft.com/office/powerpoint/2010/main" val="2873117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fontScale="90000"/>
          </a:bodyPr>
          <a:lstStyle/>
          <a:p>
            <a:r>
              <a:rPr lang="en-GB" dirty="0" smtClean="0"/>
              <a:t>Beth </a:t>
            </a:r>
            <a:r>
              <a:rPr lang="en-GB" dirty="0" err="1" smtClean="0"/>
              <a:t>sy’n</a:t>
            </a:r>
            <a:r>
              <a:rPr lang="en-GB" dirty="0" smtClean="0"/>
              <a:t> </a:t>
            </a:r>
            <a:r>
              <a:rPr lang="en-GB" dirty="0" err="1" smtClean="0"/>
              <a:t>dylanwadu</a:t>
            </a:r>
            <a:r>
              <a:rPr lang="en-GB" dirty="0" smtClean="0"/>
              <a:t> </a:t>
            </a:r>
            <a:r>
              <a:rPr lang="en-GB" dirty="0" err="1" smtClean="0"/>
              <a:t>ar</a:t>
            </a:r>
            <a:r>
              <a:rPr lang="en-GB" dirty="0" smtClean="0"/>
              <a:t> </a:t>
            </a:r>
            <a:r>
              <a:rPr lang="en-GB" dirty="0" err="1" smtClean="0"/>
              <a:t>bolisi</a:t>
            </a:r>
            <a:r>
              <a:rPr lang="en-GB" dirty="0" smtClean="0"/>
              <a:t> </a:t>
            </a:r>
            <a:r>
              <a:rPr lang="en-GB" dirty="0" err="1" smtClean="0"/>
              <a:t>addysg</a:t>
            </a:r>
            <a:r>
              <a:rPr lang="en-GB" dirty="0" smtClean="0"/>
              <a:t>?</a:t>
            </a:r>
            <a:br>
              <a:rPr lang="en-GB" dirty="0" smtClean="0"/>
            </a:br>
            <a:r>
              <a:rPr lang="en-GB" dirty="0"/>
              <a:t> </a:t>
            </a:r>
            <a:r>
              <a:rPr lang="en-GB" dirty="0" smtClean="0"/>
              <a:t>                               </a:t>
            </a:r>
            <a:br>
              <a:rPr lang="en-GB" dirty="0" smtClean="0"/>
            </a:br>
            <a:r>
              <a:rPr lang="en-GB" dirty="0"/>
              <a:t> </a:t>
            </a:r>
            <a:r>
              <a:rPr lang="en-GB" dirty="0" smtClean="0"/>
              <a:t>                                       </a:t>
            </a:r>
            <a:r>
              <a:rPr lang="en-GB" dirty="0" smtClean="0">
                <a:solidFill>
                  <a:srgbClr val="0070C0"/>
                </a:solidFill>
              </a:rPr>
              <a:t>What influences education policy?</a:t>
            </a:r>
            <a:endParaRPr lang="en-GB" dirty="0">
              <a:solidFill>
                <a:srgbClr val="0070C0"/>
              </a:solidFill>
            </a:endParaRPr>
          </a:p>
        </p:txBody>
      </p:sp>
      <p:sp>
        <p:nvSpPr>
          <p:cNvPr id="14" name="Content Placeholder 13"/>
          <p:cNvSpPr>
            <a:spLocks noGrp="1"/>
          </p:cNvSpPr>
          <p:nvPr>
            <p:ph sz="half" idx="1"/>
          </p:nvPr>
        </p:nvSpPr>
        <p:spPr/>
        <p:txBody>
          <a:bodyPr>
            <a:normAutofit lnSpcReduction="10000"/>
          </a:bodyPr>
          <a:lstStyle/>
          <a:p>
            <a:r>
              <a:rPr lang="en-GB" sz="2400" dirty="0" smtClean="0">
                <a:solidFill>
                  <a:srgbClr val="0070C0"/>
                </a:solidFill>
              </a:rPr>
              <a:t>Culture</a:t>
            </a:r>
          </a:p>
          <a:p>
            <a:r>
              <a:rPr lang="en-GB" sz="2400" dirty="0" smtClean="0">
                <a:solidFill>
                  <a:srgbClr val="0070C0"/>
                </a:solidFill>
              </a:rPr>
              <a:t>Belief</a:t>
            </a:r>
          </a:p>
          <a:p>
            <a:r>
              <a:rPr lang="en-GB" sz="2400" dirty="0" smtClean="0">
                <a:solidFill>
                  <a:srgbClr val="0070C0"/>
                </a:solidFill>
              </a:rPr>
              <a:t>Tradition</a:t>
            </a:r>
          </a:p>
          <a:p>
            <a:r>
              <a:rPr lang="en-GB" sz="2400" dirty="0" smtClean="0">
                <a:solidFill>
                  <a:srgbClr val="0070C0"/>
                </a:solidFill>
              </a:rPr>
              <a:t>People</a:t>
            </a:r>
          </a:p>
          <a:p>
            <a:r>
              <a:rPr lang="en-GB" sz="2400" dirty="0" smtClean="0">
                <a:solidFill>
                  <a:srgbClr val="0070C0"/>
                </a:solidFill>
              </a:rPr>
              <a:t>Diversity</a:t>
            </a:r>
          </a:p>
          <a:p>
            <a:r>
              <a:rPr lang="en-GB" sz="2400" dirty="0" smtClean="0">
                <a:solidFill>
                  <a:srgbClr val="0070C0"/>
                </a:solidFill>
              </a:rPr>
              <a:t>Rankings</a:t>
            </a:r>
          </a:p>
          <a:p>
            <a:r>
              <a:rPr lang="en-GB" sz="2400" dirty="0" smtClean="0">
                <a:solidFill>
                  <a:srgbClr val="0070C0"/>
                </a:solidFill>
              </a:rPr>
              <a:t>Funding</a:t>
            </a:r>
          </a:p>
          <a:p>
            <a:r>
              <a:rPr lang="en-GB" sz="2400" dirty="0" smtClean="0">
                <a:solidFill>
                  <a:srgbClr val="0070C0"/>
                </a:solidFill>
              </a:rPr>
              <a:t>Rights</a:t>
            </a:r>
          </a:p>
          <a:p>
            <a:endParaRPr lang="en-GB" sz="2400" dirty="0"/>
          </a:p>
        </p:txBody>
      </p:sp>
      <p:sp>
        <p:nvSpPr>
          <p:cNvPr id="15" name="Content Placeholder 14"/>
          <p:cNvSpPr>
            <a:spLocks noGrp="1"/>
          </p:cNvSpPr>
          <p:nvPr>
            <p:ph sz="half" idx="2"/>
          </p:nvPr>
        </p:nvSpPr>
        <p:spPr/>
        <p:txBody>
          <a:bodyPr>
            <a:normAutofit lnSpcReduction="10000"/>
          </a:bodyPr>
          <a:lstStyle/>
          <a:p>
            <a:r>
              <a:rPr lang="en-GB" sz="2400" dirty="0" err="1" smtClean="0"/>
              <a:t>Diwylliant</a:t>
            </a:r>
            <a:endParaRPr lang="en-GB" sz="2400" dirty="0" smtClean="0"/>
          </a:p>
          <a:p>
            <a:r>
              <a:rPr lang="en-GB" sz="2400" dirty="0" err="1" smtClean="0"/>
              <a:t>Credoau</a:t>
            </a:r>
            <a:endParaRPr lang="en-GB" sz="2400" dirty="0" smtClean="0"/>
          </a:p>
          <a:p>
            <a:r>
              <a:rPr lang="en-GB" sz="2400" dirty="0" err="1" smtClean="0"/>
              <a:t>Traddodiadau</a:t>
            </a:r>
            <a:endParaRPr lang="en-GB" sz="2400" dirty="0" smtClean="0"/>
          </a:p>
          <a:p>
            <a:r>
              <a:rPr lang="en-GB" sz="2400" dirty="0" err="1" smtClean="0"/>
              <a:t>Pobl</a:t>
            </a:r>
            <a:endParaRPr lang="en-GB" sz="2400" dirty="0" smtClean="0"/>
          </a:p>
          <a:p>
            <a:r>
              <a:rPr lang="en-GB" sz="2400" dirty="0" err="1" smtClean="0"/>
              <a:t>Amrywiaeth</a:t>
            </a:r>
            <a:endParaRPr lang="en-GB" sz="2400" dirty="0" smtClean="0"/>
          </a:p>
          <a:p>
            <a:r>
              <a:rPr lang="en-GB" sz="2400" dirty="0" err="1" smtClean="0"/>
              <a:t>Cyrhaeddiad</a:t>
            </a:r>
            <a:endParaRPr lang="en-GB" sz="2400" dirty="0" smtClean="0"/>
          </a:p>
          <a:p>
            <a:r>
              <a:rPr lang="en-GB" sz="2400" dirty="0" err="1" smtClean="0"/>
              <a:t>Cyllid</a:t>
            </a:r>
            <a:endParaRPr lang="en-GB" sz="2400" dirty="0" smtClean="0"/>
          </a:p>
          <a:p>
            <a:r>
              <a:rPr lang="en-GB" sz="2400" dirty="0" err="1" smtClean="0"/>
              <a:t>Hawliau</a:t>
            </a:r>
            <a:endParaRPr lang="en-GB" sz="2400" dirty="0"/>
          </a:p>
        </p:txBody>
      </p:sp>
    </p:spTree>
    <p:extLst>
      <p:ext uri="{BB962C8B-B14F-4D97-AF65-F5344CB8AC3E}">
        <p14:creationId xmlns:p14="http://schemas.microsoft.com/office/powerpoint/2010/main" val="5339702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88640"/>
            <a:ext cx="11593288" cy="646331"/>
          </a:xfrm>
          <a:prstGeom prst="rect">
            <a:avLst/>
          </a:prstGeom>
        </p:spPr>
        <p:txBody>
          <a:bodyPr wrap="square">
            <a:spAutoFit/>
          </a:bodyPr>
          <a:lstStyle/>
          <a:p>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6102" y="834971"/>
            <a:ext cx="5040560" cy="4934443"/>
          </a:xfrm>
          <a:prstGeom prst="rect">
            <a:avLst/>
          </a:prstGeom>
        </p:spPr>
      </p:pic>
      <p:sp>
        <p:nvSpPr>
          <p:cNvPr id="5" name="TextBox 4"/>
          <p:cNvSpPr txBox="1"/>
          <p:nvPr/>
        </p:nvSpPr>
        <p:spPr>
          <a:xfrm>
            <a:off x="5806380" y="834971"/>
            <a:ext cx="6192688" cy="5909310"/>
          </a:xfrm>
          <a:prstGeom prst="rect">
            <a:avLst/>
          </a:prstGeom>
          <a:noFill/>
        </p:spPr>
        <p:txBody>
          <a:bodyPr wrap="square" rtlCol="0">
            <a:spAutoFit/>
          </a:bodyPr>
          <a:lstStyle/>
          <a:p>
            <a:r>
              <a:rPr lang="en-GB" b="1" dirty="0" err="1" smtClean="0"/>
              <a:t>Cadwch</a:t>
            </a:r>
            <a:r>
              <a:rPr lang="en-GB" b="1" dirty="0" smtClean="0"/>
              <a:t> </a:t>
            </a:r>
            <a:r>
              <a:rPr lang="en-GB" b="1" dirty="0" err="1" smtClean="0"/>
              <a:t>mewn</a:t>
            </a:r>
            <a:r>
              <a:rPr lang="en-GB" b="1" dirty="0" smtClean="0"/>
              <a:t> </a:t>
            </a:r>
            <a:r>
              <a:rPr lang="en-GB" b="1" dirty="0" err="1" smtClean="0"/>
              <a:t>cof</a:t>
            </a:r>
            <a:r>
              <a:rPr lang="en-GB" b="1" dirty="0" smtClean="0"/>
              <a:t> </a:t>
            </a:r>
            <a:r>
              <a:rPr lang="en-GB" b="1" dirty="0" err="1" smtClean="0"/>
              <a:t>yr</a:t>
            </a:r>
            <a:r>
              <a:rPr lang="en-GB" b="1" dirty="0" smtClean="0"/>
              <a:t> </a:t>
            </a:r>
            <a:r>
              <a:rPr lang="en-GB" b="1" dirty="0" err="1" smtClean="0"/>
              <a:t>holl</a:t>
            </a:r>
            <a:r>
              <a:rPr lang="en-GB" b="1" dirty="0" smtClean="0"/>
              <a:t> </a:t>
            </a:r>
            <a:r>
              <a:rPr lang="en-GB" b="1" dirty="0" err="1" smtClean="0"/>
              <a:t>ddylanwadau</a:t>
            </a:r>
            <a:r>
              <a:rPr lang="en-GB" b="1" dirty="0" smtClean="0"/>
              <a:t> </a:t>
            </a:r>
            <a:r>
              <a:rPr lang="en-GB" b="1" dirty="0" err="1" smtClean="0"/>
              <a:t>teuluol</a:t>
            </a:r>
            <a:r>
              <a:rPr lang="en-GB" b="1" dirty="0" smtClean="0"/>
              <a:t>, </a:t>
            </a:r>
            <a:r>
              <a:rPr lang="en-GB" b="1" dirty="0" err="1" smtClean="0"/>
              <a:t>dilwylliannol</a:t>
            </a:r>
            <a:r>
              <a:rPr lang="en-GB" b="1" dirty="0" smtClean="0"/>
              <a:t>, </a:t>
            </a:r>
            <a:r>
              <a:rPr lang="en-GB" b="1" dirty="0" err="1" smtClean="0"/>
              <a:t>cymdeithasol</a:t>
            </a:r>
            <a:r>
              <a:rPr lang="en-GB" b="1" dirty="0" smtClean="0"/>
              <a:t> a </a:t>
            </a:r>
            <a:r>
              <a:rPr lang="en-GB" b="1" dirty="0" err="1" smtClean="0"/>
              <a:t>llywodraethol</a:t>
            </a:r>
            <a:r>
              <a:rPr lang="en-GB" b="1" dirty="0" smtClean="0"/>
              <a:t> </a:t>
            </a:r>
            <a:r>
              <a:rPr lang="en-GB" b="1" dirty="0" err="1" smtClean="0"/>
              <a:t>sydd</a:t>
            </a:r>
            <a:r>
              <a:rPr lang="en-GB" b="1" dirty="0" smtClean="0"/>
              <a:t> </a:t>
            </a:r>
            <a:r>
              <a:rPr lang="en-GB" b="1" dirty="0" err="1" smtClean="0"/>
              <a:t>ar</a:t>
            </a:r>
            <a:r>
              <a:rPr lang="en-GB" b="1" dirty="0" smtClean="0"/>
              <a:t> bob </a:t>
            </a:r>
            <a:r>
              <a:rPr lang="en-GB" b="1" dirty="0" err="1" smtClean="0"/>
              <a:t>plentyn</a:t>
            </a:r>
            <a:r>
              <a:rPr lang="en-GB" b="1" dirty="0" smtClean="0"/>
              <a:t>. </a:t>
            </a:r>
          </a:p>
          <a:p>
            <a:r>
              <a:rPr lang="en-GB" b="1" dirty="0" err="1" smtClean="0"/>
              <a:t>Rhaid</a:t>
            </a:r>
            <a:r>
              <a:rPr lang="en-GB" b="1" dirty="0" smtClean="0"/>
              <a:t> </a:t>
            </a:r>
            <a:r>
              <a:rPr lang="en-GB" b="1" dirty="0" err="1" smtClean="0"/>
              <a:t>fel</a:t>
            </a:r>
            <a:r>
              <a:rPr lang="en-GB" b="1" dirty="0" smtClean="0"/>
              <a:t> </a:t>
            </a:r>
            <a:r>
              <a:rPr lang="en-GB" b="1" dirty="0" err="1" smtClean="0"/>
              <a:t>athrawon</a:t>
            </a:r>
            <a:r>
              <a:rPr lang="en-GB" b="1" dirty="0" smtClean="0"/>
              <a:t> </a:t>
            </a:r>
            <a:r>
              <a:rPr lang="en-GB" b="1" dirty="0" err="1" smtClean="0"/>
              <a:t>i</a:t>
            </a:r>
            <a:r>
              <a:rPr lang="en-GB" b="1" dirty="0" smtClean="0"/>
              <a:t> </a:t>
            </a:r>
            <a:r>
              <a:rPr lang="en-GB" b="1" dirty="0" err="1" smtClean="0"/>
              <a:t>ni</a:t>
            </a:r>
            <a:r>
              <a:rPr lang="en-GB" b="1" dirty="0" smtClean="0"/>
              <a:t> </a:t>
            </a:r>
            <a:r>
              <a:rPr lang="en-GB" b="1" dirty="0" err="1" smtClean="0"/>
              <a:t>sicrhau</a:t>
            </a:r>
            <a:r>
              <a:rPr lang="en-GB" b="1" dirty="0" smtClean="0"/>
              <a:t> </a:t>
            </a:r>
            <a:r>
              <a:rPr lang="en-GB" b="1" dirty="0" err="1" smtClean="0"/>
              <a:t>ein</a:t>
            </a:r>
            <a:r>
              <a:rPr lang="en-GB" b="1" dirty="0" smtClean="0"/>
              <a:t> bod </a:t>
            </a:r>
            <a:r>
              <a:rPr lang="en-GB" b="1" dirty="0" err="1" smtClean="0"/>
              <a:t>yn</a:t>
            </a:r>
            <a:r>
              <a:rPr lang="en-GB" b="1" dirty="0" smtClean="0"/>
              <a:t> </a:t>
            </a:r>
            <a:r>
              <a:rPr lang="en-GB" b="1" dirty="0" err="1" smtClean="0"/>
              <a:t>rhoi</a:t>
            </a:r>
            <a:r>
              <a:rPr lang="en-GB" b="1" dirty="0" smtClean="0"/>
              <a:t> </a:t>
            </a:r>
            <a:r>
              <a:rPr lang="en-GB" b="1" dirty="0" err="1" smtClean="0"/>
              <a:t>pob</a:t>
            </a:r>
            <a:r>
              <a:rPr lang="en-GB" b="1" dirty="0" smtClean="0"/>
              <a:t> </a:t>
            </a:r>
            <a:r>
              <a:rPr lang="en-GB" b="1" dirty="0" err="1" smtClean="0"/>
              <a:t>cyfle</a:t>
            </a:r>
            <a:r>
              <a:rPr lang="en-GB" b="1" dirty="0" smtClean="0"/>
              <a:t> </a:t>
            </a:r>
            <a:r>
              <a:rPr lang="en-GB" b="1" dirty="0" err="1" smtClean="0"/>
              <a:t>i</a:t>
            </a:r>
            <a:r>
              <a:rPr lang="en-GB" b="1" dirty="0" smtClean="0"/>
              <a:t> </a:t>
            </a:r>
            <a:r>
              <a:rPr lang="en-GB" b="1" dirty="0" err="1" smtClean="0"/>
              <a:t>blant</a:t>
            </a:r>
            <a:r>
              <a:rPr lang="en-GB" b="1" dirty="0" smtClean="0"/>
              <a:t> </a:t>
            </a:r>
            <a:r>
              <a:rPr lang="en-GB" b="1" dirty="0" err="1" smtClean="0"/>
              <a:t>ddathlu</a:t>
            </a:r>
            <a:r>
              <a:rPr lang="en-GB" b="1" dirty="0" smtClean="0"/>
              <a:t> </a:t>
            </a:r>
            <a:r>
              <a:rPr lang="en-GB" b="1" dirty="0" err="1" smtClean="0"/>
              <a:t>eu</a:t>
            </a:r>
            <a:r>
              <a:rPr lang="en-GB" b="1" dirty="0" smtClean="0"/>
              <a:t> </a:t>
            </a:r>
            <a:r>
              <a:rPr lang="en-GB" b="1" dirty="0" err="1" smtClean="0"/>
              <a:t>diwylliant</a:t>
            </a:r>
            <a:r>
              <a:rPr lang="en-GB" b="1" dirty="0" smtClean="0"/>
              <a:t> </a:t>
            </a:r>
            <a:r>
              <a:rPr lang="en-GB" b="1" dirty="0" err="1" smtClean="0"/>
              <a:t>a’u</a:t>
            </a:r>
            <a:r>
              <a:rPr lang="en-GB" b="1" dirty="0" smtClean="0"/>
              <a:t> </a:t>
            </a:r>
            <a:r>
              <a:rPr lang="en-GB" b="1" dirty="0" err="1" smtClean="0"/>
              <a:t>treftadaeth</a:t>
            </a:r>
            <a:r>
              <a:rPr lang="en-GB" b="1" dirty="0" smtClean="0"/>
              <a:t> ac </a:t>
            </a:r>
            <a:r>
              <a:rPr lang="en-GB" b="1" dirty="0" err="1" smtClean="0"/>
              <a:t>osgoi</a:t>
            </a:r>
            <a:r>
              <a:rPr lang="en-GB" b="1" dirty="0" smtClean="0"/>
              <a:t> </a:t>
            </a:r>
            <a:r>
              <a:rPr lang="en-GB" b="1" dirty="0" err="1" smtClean="0"/>
              <a:t>ystrydebu</a:t>
            </a:r>
            <a:r>
              <a:rPr lang="en-GB" b="1" dirty="0" smtClean="0"/>
              <a:t>.</a:t>
            </a:r>
          </a:p>
          <a:p>
            <a:r>
              <a:rPr lang="en-GB" b="1" dirty="0" err="1" smtClean="0"/>
              <a:t>Bydd</a:t>
            </a:r>
            <a:r>
              <a:rPr lang="en-GB" b="1" dirty="0" smtClean="0"/>
              <a:t> </a:t>
            </a:r>
            <a:r>
              <a:rPr lang="en-GB" b="1" dirty="0" err="1" smtClean="0"/>
              <a:t>gan</a:t>
            </a:r>
            <a:r>
              <a:rPr lang="en-GB" b="1" dirty="0" smtClean="0"/>
              <a:t> bob </a:t>
            </a:r>
            <a:r>
              <a:rPr lang="en-GB" b="1" dirty="0" err="1" smtClean="0"/>
              <a:t>gwlad</a:t>
            </a:r>
            <a:r>
              <a:rPr lang="en-GB" b="1" dirty="0" smtClean="0"/>
              <a:t> </a:t>
            </a:r>
            <a:r>
              <a:rPr lang="en-GB" b="1" dirty="0" err="1" smtClean="0"/>
              <a:t>blaenoriaethua</a:t>
            </a:r>
            <a:r>
              <a:rPr lang="en-GB" b="1" dirty="0" smtClean="0"/>
              <a:t> </a:t>
            </a:r>
            <a:r>
              <a:rPr lang="en-GB" b="1" dirty="0" err="1" smtClean="0"/>
              <a:t>gwahanol</a:t>
            </a:r>
            <a:r>
              <a:rPr lang="en-GB" b="1" smtClean="0"/>
              <a:t> - </a:t>
            </a:r>
            <a:r>
              <a:rPr lang="en-GB" b="1" dirty="0" err="1" smtClean="0"/>
              <a:t>ystyriwch</a:t>
            </a:r>
            <a:r>
              <a:rPr lang="en-GB" b="1" dirty="0" smtClean="0"/>
              <a:t> </a:t>
            </a:r>
            <a:r>
              <a:rPr lang="en-GB" b="1" dirty="0" err="1" smtClean="0"/>
              <a:t>unigrywedd</a:t>
            </a:r>
            <a:r>
              <a:rPr lang="en-GB" b="1" dirty="0" smtClean="0"/>
              <a:t> </a:t>
            </a:r>
            <a:r>
              <a:rPr lang="en-GB" b="1" dirty="0" err="1" smtClean="0"/>
              <a:t>Cymru</a:t>
            </a:r>
            <a:r>
              <a:rPr lang="en-GB" b="1" dirty="0" smtClean="0"/>
              <a:t> </a:t>
            </a:r>
            <a:r>
              <a:rPr lang="en-GB" b="1" dirty="0" err="1" smtClean="0"/>
              <a:t>wrth</a:t>
            </a:r>
            <a:r>
              <a:rPr lang="en-GB" b="1" dirty="0" smtClean="0"/>
              <a:t> </a:t>
            </a:r>
            <a:r>
              <a:rPr lang="en-GB" b="1" dirty="0" err="1" smtClean="0"/>
              <a:t>i</a:t>
            </a:r>
            <a:r>
              <a:rPr lang="en-GB" b="1" dirty="0" smtClean="0"/>
              <a:t> chi </a:t>
            </a:r>
            <a:r>
              <a:rPr lang="en-GB" b="1" dirty="0" err="1" smtClean="0"/>
              <a:t>hyfforddi</a:t>
            </a:r>
            <a:r>
              <a:rPr lang="en-GB" b="1" dirty="0" smtClean="0"/>
              <a:t>.</a:t>
            </a:r>
          </a:p>
          <a:p>
            <a:endParaRPr lang="en-GB" dirty="0"/>
          </a:p>
          <a:p>
            <a:endParaRPr lang="en-GB" dirty="0" smtClean="0"/>
          </a:p>
          <a:p>
            <a:endParaRPr lang="en-GB" dirty="0"/>
          </a:p>
          <a:p>
            <a:endParaRPr lang="en-GB" dirty="0" smtClean="0"/>
          </a:p>
          <a:p>
            <a:endParaRPr lang="en-GB" dirty="0" smtClean="0"/>
          </a:p>
          <a:p>
            <a:r>
              <a:rPr lang="en-GB" b="1" dirty="0" smtClean="0">
                <a:solidFill>
                  <a:srgbClr val="0070C0"/>
                </a:solidFill>
              </a:rPr>
              <a:t>Children are influenced by their families, culture, society and by political actions.</a:t>
            </a:r>
          </a:p>
          <a:p>
            <a:r>
              <a:rPr lang="en-GB" b="1" dirty="0" smtClean="0">
                <a:solidFill>
                  <a:srgbClr val="0070C0"/>
                </a:solidFill>
              </a:rPr>
              <a:t>Teachers must ensure all children are given opportunities to celebrate their culture and heritage avoiding stereotypes.</a:t>
            </a:r>
          </a:p>
          <a:p>
            <a:r>
              <a:rPr lang="en-GB" b="1" dirty="0" smtClean="0">
                <a:solidFill>
                  <a:srgbClr val="0070C0"/>
                </a:solidFill>
              </a:rPr>
              <a:t>Each country will have different priorities - consider the uniqueness of Wales during your studies.</a:t>
            </a:r>
          </a:p>
          <a:p>
            <a:endParaRPr lang="en-GB" dirty="0"/>
          </a:p>
        </p:txBody>
      </p:sp>
      <p:sp>
        <p:nvSpPr>
          <p:cNvPr id="3" name="TextBox 2"/>
          <p:cNvSpPr txBox="1"/>
          <p:nvPr/>
        </p:nvSpPr>
        <p:spPr>
          <a:xfrm>
            <a:off x="621804" y="6021288"/>
            <a:ext cx="4824858" cy="523220"/>
          </a:xfrm>
          <a:prstGeom prst="rect">
            <a:avLst/>
          </a:prstGeom>
          <a:noFill/>
        </p:spPr>
        <p:txBody>
          <a:bodyPr wrap="square" rtlCol="0">
            <a:spAutoFit/>
          </a:bodyPr>
          <a:lstStyle/>
          <a:p>
            <a:pPr algn="ctr"/>
            <a:r>
              <a:rPr lang="en-GB" sz="2800" dirty="0" err="1" smtClean="0"/>
              <a:t>Bronfenbrenner</a:t>
            </a:r>
            <a:endParaRPr lang="en-GB" sz="2800" dirty="0"/>
          </a:p>
        </p:txBody>
      </p:sp>
    </p:spTree>
    <p:extLst>
      <p:ext uri="{BB962C8B-B14F-4D97-AF65-F5344CB8AC3E}">
        <p14:creationId xmlns:p14="http://schemas.microsoft.com/office/powerpoint/2010/main" val="2377618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796" y="280864"/>
            <a:ext cx="4040460" cy="2260734"/>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67449" y="260648"/>
            <a:ext cx="4375635" cy="2448272"/>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55837" y="3222268"/>
            <a:ext cx="3384376" cy="3384376"/>
          </a:xfrm>
          <a:prstGeom prst="rect">
            <a:avLst/>
          </a:prstGeom>
        </p:spPr>
      </p:pic>
      <p:sp>
        <p:nvSpPr>
          <p:cNvPr id="5" name="Rectangle 4"/>
          <p:cNvSpPr/>
          <p:nvPr/>
        </p:nvSpPr>
        <p:spPr>
          <a:xfrm>
            <a:off x="6958508" y="2852936"/>
            <a:ext cx="5348837" cy="369332"/>
          </a:xfrm>
          <a:prstGeom prst="rect">
            <a:avLst/>
          </a:prstGeom>
        </p:spPr>
        <p:txBody>
          <a:bodyPr wrap="none">
            <a:spAutoFit/>
          </a:bodyPr>
          <a:lstStyle/>
          <a:p>
            <a:r>
              <a:rPr lang="en-GB" dirty="0"/>
              <a:t>https://www.youtube.com/watch?v=rFeOYlxJbmw</a:t>
            </a:r>
          </a:p>
        </p:txBody>
      </p:sp>
      <p:sp>
        <p:nvSpPr>
          <p:cNvPr id="6" name="Rectangle 5"/>
          <p:cNvSpPr/>
          <p:nvPr/>
        </p:nvSpPr>
        <p:spPr>
          <a:xfrm>
            <a:off x="184291" y="2852936"/>
            <a:ext cx="5372881" cy="369332"/>
          </a:xfrm>
          <a:prstGeom prst="rect">
            <a:avLst/>
          </a:prstGeom>
        </p:spPr>
        <p:txBody>
          <a:bodyPr wrap="none">
            <a:spAutoFit/>
          </a:bodyPr>
          <a:lstStyle/>
          <a:p>
            <a:r>
              <a:rPr lang="en-GB" dirty="0"/>
              <a:t>https://www.youtube.com/watch?v=P0M-CnL9FBc</a:t>
            </a:r>
          </a:p>
        </p:txBody>
      </p:sp>
    </p:spTree>
    <p:extLst>
      <p:ext uri="{BB962C8B-B14F-4D97-AF65-F5344CB8AC3E}">
        <p14:creationId xmlns:p14="http://schemas.microsoft.com/office/powerpoint/2010/main" val="24221410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 y="1412776"/>
            <a:ext cx="12188824" cy="6001643"/>
          </a:xfrm>
          <a:prstGeom prst="rect">
            <a:avLst/>
          </a:prstGeom>
        </p:spPr>
        <p:txBody>
          <a:bodyPr wrap="square">
            <a:spAutoFit/>
          </a:bodyPr>
          <a:lstStyle/>
          <a:p>
            <a:r>
              <a:rPr lang="en-GB" sz="2400" dirty="0"/>
              <a:t>The impact of culture on </a:t>
            </a:r>
            <a:r>
              <a:rPr lang="en-GB" sz="2400" dirty="0" smtClean="0"/>
              <a:t>education -</a:t>
            </a:r>
          </a:p>
          <a:p>
            <a:r>
              <a:rPr lang="en-GB" sz="2400" dirty="0" smtClean="0">
                <a:hlinkClick r:id="rId3" invalidUrl="https://geert-hofstede.com/tl_files/images/site/social/Culture and education.pdf"/>
              </a:rPr>
              <a:t>https</a:t>
            </a:r>
            <a:r>
              <a:rPr lang="en-GB" sz="2400" dirty="0">
                <a:hlinkClick r:id="rId4" invalidUrl="https://geert-hofstede.com/tl_files/images/site/social/Culture and education.pdf"/>
              </a:rPr>
              <a:t>://</a:t>
            </a:r>
            <a:r>
              <a:rPr lang="en-GB" sz="2400" dirty="0" smtClean="0">
                <a:hlinkClick r:id="rId5" invalidUrl="https://geert-hofstede.com/tl_files/images/site/social/Culture and education.pdf"/>
              </a:rPr>
              <a:t>geert-hofstede.com/tl_files/images/site/social/Culture%20and%20education.pdf</a:t>
            </a:r>
            <a:endParaRPr lang="en-GB" sz="2400" dirty="0" smtClean="0"/>
          </a:p>
          <a:p>
            <a:endParaRPr lang="en-GB" sz="2400" dirty="0"/>
          </a:p>
          <a:p>
            <a:endParaRPr lang="en-GB" sz="2400" dirty="0" smtClean="0">
              <a:hlinkClick r:id="rId6"/>
            </a:endParaRPr>
          </a:p>
          <a:p>
            <a:endParaRPr lang="en-GB" sz="2400" dirty="0">
              <a:hlinkClick r:id="rId6"/>
            </a:endParaRPr>
          </a:p>
          <a:p>
            <a:r>
              <a:rPr lang="en-GB" sz="2400" dirty="0" smtClean="0">
                <a:hlinkClick r:id="rId6"/>
              </a:rPr>
              <a:t>http</a:t>
            </a:r>
            <a:r>
              <a:rPr lang="en-GB" sz="2400" dirty="0">
                <a:hlinkClick r:id="rId6"/>
              </a:rPr>
              <a:t>://gov.wales/statistics-and-research/key-education-statistics/?lang=en</a:t>
            </a:r>
            <a:endParaRPr lang="en-GB" sz="2400" dirty="0"/>
          </a:p>
          <a:p>
            <a:endParaRPr lang="en-GB" sz="2400" dirty="0"/>
          </a:p>
          <a:p>
            <a:r>
              <a:rPr lang="en-GB" sz="2400" dirty="0">
                <a:hlinkClick r:id="rId7"/>
              </a:rPr>
              <a:t>http://gov.wales/statistics-and-research/key-education-statistics/?skip=1&amp;lang=cy</a:t>
            </a:r>
            <a:endParaRPr lang="en-GB" sz="2400" dirty="0"/>
          </a:p>
          <a:p>
            <a:endParaRPr lang="en-GB" sz="2400" dirty="0"/>
          </a:p>
          <a:p>
            <a:endParaRPr lang="en-GB" sz="2400" dirty="0"/>
          </a:p>
          <a:p>
            <a:endParaRPr lang="en-GB" sz="2400" dirty="0"/>
          </a:p>
          <a:p>
            <a:r>
              <a:rPr lang="en-GB" sz="2400" dirty="0"/>
              <a:t>Wales online</a:t>
            </a:r>
          </a:p>
          <a:p>
            <a:r>
              <a:rPr lang="en-GB" sz="2400" dirty="0">
                <a:hlinkClick r:id="rId8"/>
              </a:rPr>
              <a:t>http://www.walesonline.co.uk/news/education/wales-new-national-curriculum-launched-10314909</a:t>
            </a:r>
            <a:endParaRPr lang="en-GB" sz="2400" dirty="0"/>
          </a:p>
          <a:p>
            <a:endParaRPr lang="en-GB" sz="2400" dirty="0" smtClean="0"/>
          </a:p>
          <a:p>
            <a:endParaRPr lang="en-GB" sz="2400" dirty="0"/>
          </a:p>
        </p:txBody>
      </p:sp>
      <p:sp>
        <p:nvSpPr>
          <p:cNvPr id="4" name="TextBox 3"/>
          <p:cNvSpPr txBox="1"/>
          <p:nvPr/>
        </p:nvSpPr>
        <p:spPr>
          <a:xfrm>
            <a:off x="477788" y="692696"/>
            <a:ext cx="10657184" cy="461665"/>
          </a:xfrm>
          <a:prstGeom prst="rect">
            <a:avLst/>
          </a:prstGeom>
          <a:noFill/>
        </p:spPr>
        <p:txBody>
          <a:bodyPr wrap="square" rtlCol="0">
            <a:spAutoFit/>
          </a:bodyPr>
          <a:lstStyle/>
          <a:p>
            <a:r>
              <a:rPr lang="en-GB" sz="2400" b="1" u="sng" dirty="0" err="1" smtClean="0"/>
              <a:t>Darllen</a:t>
            </a:r>
            <a:r>
              <a:rPr lang="en-GB" sz="2400" b="1" u="sng" dirty="0" smtClean="0"/>
              <a:t> </a:t>
            </a:r>
            <a:r>
              <a:rPr lang="en-GB" sz="2400" b="1" u="sng" dirty="0" err="1" smtClean="0"/>
              <a:t>Pellach</a:t>
            </a:r>
            <a:r>
              <a:rPr lang="en-GB" sz="2400" b="1" u="sng" dirty="0" smtClean="0"/>
              <a:t> / </a:t>
            </a:r>
            <a:r>
              <a:rPr lang="en-GB" sz="2400" b="1" u="sng" dirty="0" smtClean="0">
                <a:solidFill>
                  <a:srgbClr val="0070C0"/>
                </a:solidFill>
              </a:rPr>
              <a:t>Further reading</a:t>
            </a:r>
            <a:endParaRPr lang="en-GB" sz="2400" b="1" u="sng" dirty="0">
              <a:solidFill>
                <a:srgbClr val="0070C0"/>
              </a:solidFill>
            </a:endParaRPr>
          </a:p>
        </p:txBody>
      </p:sp>
    </p:spTree>
    <p:extLst>
      <p:ext uri="{BB962C8B-B14F-4D97-AF65-F5344CB8AC3E}">
        <p14:creationId xmlns:p14="http://schemas.microsoft.com/office/powerpoint/2010/main" val="4046713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Watercolor_16x9">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lnDef>
      <a:spPr>
        <a:ln w="12700"/>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TF00001016.potx" id="{8AD53B0B-FC02-4342-9C97-FCB4E3E31C20}" vid="{17FAF719-7E74-4133-9EF7-340AA294087B}"/>
    </a:ext>
  </a:extLst>
</a:theme>
</file>

<file path=ppt/theme/theme2.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atercolor_16x9">
      <a:dk1>
        <a:sysClr val="windowText" lastClr="000000"/>
      </a:dk1>
      <a:lt1>
        <a:sysClr val="window" lastClr="FFFFFF"/>
      </a:lt1>
      <a:dk2>
        <a:srgbClr val="09AFA7"/>
      </a:dk2>
      <a:lt2>
        <a:srgbClr val="AEF1EA"/>
      </a:lt2>
      <a:accent1>
        <a:srgbClr val="08CAC1"/>
      </a:accent1>
      <a:accent2>
        <a:srgbClr val="76C714"/>
      </a:accent2>
      <a:accent3>
        <a:srgbClr val="0E70C2"/>
      </a:accent3>
      <a:accent4>
        <a:srgbClr val="259F39"/>
      </a:accent4>
      <a:accent5>
        <a:srgbClr val="C8C015"/>
      </a:accent5>
      <a:accent6>
        <a:srgbClr val="444FDC"/>
      </a:accent6>
      <a:hlink>
        <a:srgbClr val="76C714"/>
      </a:hlink>
      <a:folHlink>
        <a:srgbClr val="7F7F7F"/>
      </a:folHlink>
    </a:clrScheme>
    <a:fontScheme name="Elemental">
      <a:maj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Watercolor presentation (widescreen)</Template>
  <TotalTime>355</TotalTime>
  <Words>1358</Words>
  <Application>Microsoft Macintosh PowerPoint</Application>
  <PresentationFormat>Custom</PresentationFormat>
  <Paragraphs>312</Paragraphs>
  <Slides>24</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Aharoni</vt:lpstr>
      <vt:lpstr>Arial Black</vt:lpstr>
      <vt:lpstr>Frutiger LT Std 45 Light</vt:lpstr>
      <vt:lpstr>Mangal</vt:lpstr>
      <vt:lpstr>Palatino Linotype</vt:lpstr>
      <vt:lpstr>Trebuchet MS</vt:lpstr>
      <vt:lpstr>Arial</vt:lpstr>
      <vt:lpstr>Watercolor_16x9</vt:lpstr>
      <vt:lpstr> Cyd – destun Cymreig             A Welsh perspective </vt:lpstr>
      <vt:lpstr>PADLET  /  Post-its</vt:lpstr>
      <vt:lpstr>Cymharu a chyferbynnu                                                   Compare &amp; contrast</vt:lpstr>
      <vt:lpstr>PowerPoint Presentation</vt:lpstr>
      <vt:lpstr>PowerPoint Presentation</vt:lpstr>
      <vt:lpstr>PowerPoint Presentation</vt:lpstr>
      <vt:lpstr>Meddwl, paru, rhannu… Think, pair, share...</vt:lpstr>
      <vt:lpstr>Beth ddywed y rhanddeiliaid?                                                  What do the stakeholders say?</vt:lpstr>
      <vt:lpstr>Addysg yng Nghymru       Education in Wales</vt:lpstr>
      <vt:lpstr>Addysg yng Nghymru       Education in Wales</vt:lpstr>
      <vt:lpstr> Pynciau llosg  - addysg yng Nghymru                                                                                             Hot topics – education in Wales</vt:lpstr>
      <vt:lpstr>Dyfodol Llwyddiannus - ble ydyn ni nawr? Successful Futures – where are we now?</vt:lpstr>
      <vt:lpstr>PowerPoint Presentation</vt:lpstr>
      <vt:lpstr>PowerPoint Presentation</vt:lpstr>
      <vt:lpstr>Y Pedwar diben                           The Four purposes                                                          </vt:lpstr>
      <vt:lpstr>PowerPoint Presentation</vt:lpstr>
      <vt:lpstr>PowerPoint Presentation</vt:lpstr>
      <vt:lpstr>PowerPoint Presentation</vt:lpstr>
      <vt:lpstr>PowerPoint Presentation</vt:lpstr>
      <vt:lpstr>PowerPoint Presentation</vt:lpstr>
      <vt:lpstr>Beth sy’n dylanwadu ar bolisi addysg?                                                                          What influences education policy?</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Cyd – destun Cymreig              A Welsh perspective</dc:title>
  <dc:creator>Carys Richards</dc:creator>
  <cp:lastModifiedBy>Microsoft Office User</cp:lastModifiedBy>
  <cp:revision>30</cp:revision>
  <cp:lastPrinted>2018-09-14T13:33:32Z</cp:lastPrinted>
  <dcterms:created xsi:type="dcterms:W3CDTF">2016-09-19T12:34:38Z</dcterms:created>
  <dcterms:modified xsi:type="dcterms:W3CDTF">2018-09-16T14:14:18Z</dcterms:modified>
</cp:coreProperties>
</file>