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1" r:id="rId3"/>
    <p:sldId id="257" r:id="rId4"/>
    <p:sldId id="262" r:id="rId5"/>
    <p:sldId id="258" r:id="rId6"/>
    <p:sldId id="263" r:id="rId7"/>
    <p:sldId id="266" r:id="rId8"/>
    <p:sldId id="264" r:id="rId9"/>
    <p:sldId id="267" r:id="rId10"/>
    <p:sldId id="268" r:id="rId11"/>
    <p:sldId id="269" r:id="rId12"/>
    <p:sldId id="272" r:id="rId13"/>
    <p:sldId id="274" r:id="rId14"/>
    <p:sldId id="275" r:id="rId15"/>
    <p:sldId id="276" r:id="rId16"/>
    <p:sldId id="270" r:id="rId17"/>
    <p:sldId id="271" r:id="rId18"/>
    <p:sldId id="265" r:id="rId19"/>
    <p:sldId id="273" r:id="rId20"/>
    <p:sldId id="259" r:id="rId21"/>
    <p:sldId id="260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A37F36-E101-49B6-ACC4-FAD538A2C26A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B8C198-5E5F-4834-81C4-31D68A8E3877}">
      <dgm:prSet phldrT="[Text]" custT="1"/>
      <dgm:spPr/>
      <dgm:t>
        <a:bodyPr/>
        <a:lstStyle/>
        <a:p>
          <a:r>
            <a:rPr lang="en-GB" sz="2800" dirty="0" smtClean="0"/>
            <a:t>Population</a:t>
          </a:r>
          <a:endParaRPr lang="en-GB" sz="3600" dirty="0"/>
        </a:p>
      </dgm:t>
    </dgm:pt>
    <dgm:pt modelId="{335B814B-7221-4F1E-89D0-600205DCAA65}" type="parTrans" cxnId="{7E606ACF-00D2-4B14-AEA0-CE8C7A5AC5D1}">
      <dgm:prSet/>
      <dgm:spPr/>
      <dgm:t>
        <a:bodyPr/>
        <a:lstStyle/>
        <a:p>
          <a:endParaRPr lang="en-GB"/>
        </a:p>
      </dgm:t>
    </dgm:pt>
    <dgm:pt modelId="{CA8B0EE2-7CB7-44A8-8F77-FD9F2C8429FF}" type="sibTrans" cxnId="{7E606ACF-00D2-4B14-AEA0-CE8C7A5AC5D1}">
      <dgm:prSet/>
      <dgm:spPr/>
      <dgm:t>
        <a:bodyPr/>
        <a:lstStyle/>
        <a:p>
          <a:endParaRPr lang="en-GB"/>
        </a:p>
      </dgm:t>
    </dgm:pt>
    <dgm:pt modelId="{5A6483F6-DE77-4B10-834E-459603C6B44B}">
      <dgm:prSet phldrT="[Text]"/>
      <dgm:spPr/>
      <dgm:t>
        <a:bodyPr/>
        <a:lstStyle/>
        <a:p>
          <a:r>
            <a:rPr lang="en-GB" dirty="0" smtClean="0"/>
            <a:t>Sample</a:t>
          </a:r>
          <a:endParaRPr lang="en-GB" dirty="0"/>
        </a:p>
      </dgm:t>
    </dgm:pt>
    <dgm:pt modelId="{96EA14F1-9903-41A2-B3B7-1A44A71A9BB9}" type="parTrans" cxnId="{3602B98E-0E5A-450F-B39E-323837ECAD9B}">
      <dgm:prSet/>
      <dgm:spPr/>
      <dgm:t>
        <a:bodyPr/>
        <a:lstStyle/>
        <a:p>
          <a:endParaRPr lang="en-GB"/>
        </a:p>
      </dgm:t>
    </dgm:pt>
    <dgm:pt modelId="{FB89C3E7-C6DE-4B27-A65A-A5692CE1D69E}" type="sibTrans" cxnId="{3602B98E-0E5A-450F-B39E-323837ECAD9B}">
      <dgm:prSet/>
      <dgm:spPr/>
      <dgm:t>
        <a:bodyPr/>
        <a:lstStyle/>
        <a:p>
          <a:endParaRPr lang="en-GB"/>
        </a:p>
      </dgm:t>
    </dgm:pt>
    <dgm:pt modelId="{6882A19B-88B3-4A1B-9D1F-0ECBE91629CD}" type="pres">
      <dgm:prSet presAssocID="{6DA37F36-E101-49B6-ACC4-FAD538A2C26A}" presName="Name0" presStyleCnt="0">
        <dgm:presLayoutVars>
          <dgm:chMax val="7"/>
          <dgm:resizeHandles val="exact"/>
        </dgm:presLayoutVars>
      </dgm:prSet>
      <dgm:spPr/>
    </dgm:pt>
    <dgm:pt modelId="{D6DDE9A6-BA66-4559-8FC3-5865FD48A6A0}" type="pres">
      <dgm:prSet presAssocID="{6DA37F36-E101-49B6-ACC4-FAD538A2C26A}" presName="comp1" presStyleCnt="0"/>
      <dgm:spPr/>
    </dgm:pt>
    <dgm:pt modelId="{ED00ECD6-0668-437D-BB9D-CD301C271A90}" type="pres">
      <dgm:prSet presAssocID="{6DA37F36-E101-49B6-ACC4-FAD538A2C26A}" presName="circle1" presStyleLbl="node1" presStyleIdx="0" presStyleCnt="2"/>
      <dgm:spPr/>
    </dgm:pt>
    <dgm:pt modelId="{9AD944AB-B1A7-49B1-94C7-D1756EBF425F}" type="pres">
      <dgm:prSet presAssocID="{6DA37F36-E101-49B6-ACC4-FAD538A2C26A}" presName="c1text" presStyleLbl="node1" presStyleIdx="0" presStyleCnt="2">
        <dgm:presLayoutVars>
          <dgm:bulletEnabled val="1"/>
        </dgm:presLayoutVars>
      </dgm:prSet>
      <dgm:spPr/>
    </dgm:pt>
    <dgm:pt modelId="{3042D25F-A3DC-4702-B9C8-32188C72DD85}" type="pres">
      <dgm:prSet presAssocID="{6DA37F36-E101-49B6-ACC4-FAD538A2C26A}" presName="comp2" presStyleCnt="0"/>
      <dgm:spPr/>
    </dgm:pt>
    <dgm:pt modelId="{2B451829-843A-45A7-B7AA-6476188484AA}" type="pres">
      <dgm:prSet presAssocID="{6DA37F36-E101-49B6-ACC4-FAD538A2C26A}" presName="circle2" presStyleLbl="node1" presStyleIdx="1" presStyleCnt="2" custScaleX="28350" custScaleY="23883" custLinFactNeighborX="37800" custLinFactNeighborY="-2363"/>
      <dgm:spPr/>
    </dgm:pt>
    <dgm:pt modelId="{85D247E5-3B7C-4AA3-9D56-66ADCF862314}" type="pres">
      <dgm:prSet presAssocID="{6DA37F36-E101-49B6-ACC4-FAD538A2C26A}" presName="c2text" presStyleLbl="node1" presStyleIdx="1" presStyleCnt="2">
        <dgm:presLayoutVars>
          <dgm:bulletEnabled val="1"/>
        </dgm:presLayoutVars>
      </dgm:prSet>
      <dgm:spPr/>
    </dgm:pt>
  </dgm:ptLst>
  <dgm:cxnLst>
    <dgm:cxn modelId="{28B93135-0BEE-46E8-8FD5-8BFBFF7D2A20}" type="presOf" srcId="{5A6483F6-DE77-4B10-834E-459603C6B44B}" destId="{85D247E5-3B7C-4AA3-9D56-66ADCF862314}" srcOrd="1" destOrd="0" presId="urn:microsoft.com/office/officeart/2005/8/layout/venn2"/>
    <dgm:cxn modelId="{58B3453F-FFFE-46A8-8E47-2BE01BADD09C}" type="presOf" srcId="{5A6483F6-DE77-4B10-834E-459603C6B44B}" destId="{2B451829-843A-45A7-B7AA-6476188484AA}" srcOrd="0" destOrd="0" presId="urn:microsoft.com/office/officeart/2005/8/layout/venn2"/>
    <dgm:cxn modelId="{7E606ACF-00D2-4B14-AEA0-CE8C7A5AC5D1}" srcId="{6DA37F36-E101-49B6-ACC4-FAD538A2C26A}" destId="{30B8C198-5E5F-4834-81C4-31D68A8E3877}" srcOrd="0" destOrd="0" parTransId="{335B814B-7221-4F1E-89D0-600205DCAA65}" sibTransId="{CA8B0EE2-7CB7-44A8-8F77-FD9F2C8429FF}"/>
    <dgm:cxn modelId="{3602B98E-0E5A-450F-B39E-323837ECAD9B}" srcId="{6DA37F36-E101-49B6-ACC4-FAD538A2C26A}" destId="{5A6483F6-DE77-4B10-834E-459603C6B44B}" srcOrd="1" destOrd="0" parTransId="{96EA14F1-9903-41A2-B3B7-1A44A71A9BB9}" sibTransId="{FB89C3E7-C6DE-4B27-A65A-A5692CE1D69E}"/>
    <dgm:cxn modelId="{D8084BCF-B5EA-4AE0-90C2-B0EFC8E06656}" type="presOf" srcId="{6DA37F36-E101-49B6-ACC4-FAD538A2C26A}" destId="{6882A19B-88B3-4A1B-9D1F-0ECBE91629CD}" srcOrd="0" destOrd="0" presId="urn:microsoft.com/office/officeart/2005/8/layout/venn2"/>
    <dgm:cxn modelId="{B5EA75D4-E886-415C-B0B0-5B5FC0114879}" type="presOf" srcId="{30B8C198-5E5F-4834-81C4-31D68A8E3877}" destId="{9AD944AB-B1A7-49B1-94C7-D1756EBF425F}" srcOrd="1" destOrd="0" presId="urn:microsoft.com/office/officeart/2005/8/layout/venn2"/>
    <dgm:cxn modelId="{08DD3530-BED6-4C4C-978C-BED4F4E101A9}" type="presOf" srcId="{30B8C198-5E5F-4834-81C4-31D68A8E3877}" destId="{ED00ECD6-0668-437D-BB9D-CD301C271A90}" srcOrd="0" destOrd="0" presId="urn:microsoft.com/office/officeart/2005/8/layout/venn2"/>
    <dgm:cxn modelId="{C6B61E52-1F4F-4C0A-B796-9D7D20969C83}" type="presParOf" srcId="{6882A19B-88B3-4A1B-9D1F-0ECBE91629CD}" destId="{D6DDE9A6-BA66-4559-8FC3-5865FD48A6A0}" srcOrd="0" destOrd="0" presId="urn:microsoft.com/office/officeart/2005/8/layout/venn2"/>
    <dgm:cxn modelId="{D6186E65-823A-4A5E-BE0D-FE7639D62095}" type="presParOf" srcId="{D6DDE9A6-BA66-4559-8FC3-5865FD48A6A0}" destId="{ED00ECD6-0668-437D-BB9D-CD301C271A90}" srcOrd="0" destOrd="0" presId="urn:microsoft.com/office/officeart/2005/8/layout/venn2"/>
    <dgm:cxn modelId="{3F98DF35-52C4-4DD0-8B46-F4AD96D8252A}" type="presParOf" srcId="{D6DDE9A6-BA66-4559-8FC3-5865FD48A6A0}" destId="{9AD944AB-B1A7-49B1-94C7-D1756EBF425F}" srcOrd="1" destOrd="0" presId="urn:microsoft.com/office/officeart/2005/8/layout/venn2"/>
    <dgm:cxn modelId="{A62BB79D-DD02-401C-B2D2-6184B07D6DE1}" type="presParOf" srcId="{6882A19B-88B3-4A1B-9D1F-0ECBE91629CD}" destId="{3042D25F-A3DC-4702-B9C8-32188C72DD85}" srcOrd="1" destOrd="0" presId="urn:microsoft.com/office/officeart/2005/8/layout/venn2"/>
    <dgm:cxn modelId="{D18584BB-9570-4E6A-A588-C46E8069C511}" type="presParOf" srcId="{3042D25F-A3DC-4702-B9C8-32188C72DD85}" destId="{2B451829-843A-45A7-B7AA-6476188484AA}" srcOrd="0" destOrd="0" presId="urn:microsoft.com/office/officeart/2005/8/layout/venn2"/>
    <dgm:cxn modelId="{1961BE3C-07D6-4736-B3C1-1FB5589CF43B}" type="presParOf" srcId="{3042D25F-A3DC-4702-B9C8-32188C72DD85}" destId="{85D247E5-3B7C-4AA3-9D56-66ADCF862314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2F42A3-34D6-4EB2-8C75-F4692C27F77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293E6F5-D830-4217-9361-0964C055C3C1}">
      <dgm:prSet phldrT="[Text]"/>
      <dgm:spPr/>
      <dgm:t>
        <a:bodyPr/>
        <a:lstStyle/>
        <a:p>
          <a:r>
            <a:rPr lang="en-GB" dirty="0" smtClean="0"/>
            <a:t>Relationship between 2 scale measures</a:t>
          </a:r>
          <a:endParaRPr lang="en-GB" dirty="0"/>
        </a:p>
      </dgm:t>
    </dgm:pt>
    <dgm:pt modelId="{C8838C25-812E-4CEE-B98D-3E30B6F7B847}" type="parTrans" cxnId="{62D32E5B-2329-47C5-AD07-DC605E4C2973}">
      <dgm:prSet/>
      <dgm:spPr/>
      <dgm:t>
        <a:bodyPr/>
        <a:lstStyle/>
        <a:p>
          <a:endParaRPr lang="en-GB"/>
        </a:p>
      </dgm:t>
    </dgm:pt>
    <dgm:pt modelId="{FF978EB4-B72C-480C-9444-50C378A5B13E}" type="sibTrans" cxnId="{62D32E5B-2329-47C5-AD07-DC605E4C2973}">
      <dgm:prSet/>
      <dgm:spPr/>
      <dgm:t>
        <a:bodyPr/>
        <a:lstStyle/>
        <a:p>
          <a:endParaRPr lang="en-GB"/>
        </a:p>
      </dgm:t>
    </dgm:pt>
    <dgm:pt modelId="{81151216-EB2D-4636-BD23-C1059B9D963C}">
      <dgm:prSet phldrT="[Text]" custT="1"/>
      <dgm:spPr/>
      <dgm:t>
        <a:bodyPr/>
        <a:lstStyle/>
        <a:p>
          <a:r>
            <a:rPr lang="en-GB" sz="1400" dirty="0" smtClean="0"/>
            <a:t>Scatter Graph</a:t>
          </a:r>
          <a:endParaRPr lang="en-GB" sz="1400" dirty="0"/>
        </a:p>
      </dgm:t>
    </dgm:pt>
    <dgm:pt modelId="{7F84636E-9B60-4AFE-BDA6-DC5276B3C20E}" type="parTrans" cxnId="{E4DD2EFD-08B7-4615-A35F-AB1943392827}">
      <dgm:prSet/>
      <dgm:spPr/>
      <dgm:t>
        <a:bodyPr/>
        <a:lstStyle/>
        <a:p>
          <a:endParaRPr lang="en-GB"/>
        </a:p>
      </dgm:t>
    </dgm:pt>
    <dgm:pt modelId="{F1C502AC-A9D5-4A82-B793-BECBDC531C8C}" type="sibTrans" cxnId="{E4DD2EFD-08B7-4615-A35F-AB1943392827}">
      <dgm:prSet/>
      <dgm:spPr/>
      <dgm:t>
        <a:bodyPr/>
        <a:lstStyle/>
        <a:p>
          <a:endParaRPr lang="en-GB"/>
        </a:p>
      </dgm:t>
    </dgm:pt>
    <dgm:pt modelId="{BC358D99-F567-4B00-8907-962AA2808CBA}">
      <dgm:prSet phldrT="[Text]" custT="1"/>
      <dgm:spPr/>
      <dgm:t>
        <a:bodyPr/>
        <a:lstStyle/>
        <a:p>
          <a:r>
            <a:rPr lang="en-GB" sz="1400" dirty="0" smtClean="0"/>
            <a:t>Report: Sample size, Pearson’s r, Sig (p)</a:t>
          </a:r>
          <a:endParaRPr lang="en-GB" sz="1400" dirty="0"/>
        </a:p>
      </dgm:t>
    </dgm:pt>
    <dgm:pt modelId="{DB60F398-0C63-44F4-B5BD-05A1D77EB3C4}" type="parTrans" cxnId="{09977614-C25C-42C6-B713-F4A65AB4BD81}">
      <dgm:prSet/>
      <dgm:spPr/>
      <dgm:t>
        <a:bodyPr/>
        <a:lstStyle/>
        <a:p>
          <a:endParaRPr lang="en-GB"/>
        </a:p>
      </dgm:t>
    </dgm:pt>
    <dgm:pt modelId="{D5DE9C17-D15A-4D7A-8494-673BE945F3DC}" type="sibTrans" cxnId="{09977614-C25C-42C6-B713-F4A65AB4BD81}">
      <dgm:prSet/>
      <dgm:spPr/>
      <dgm:t>
        <a:bodyPr/>
        <a:lstStyle/>
        <a:p>
          <a:endParaRPr lang="en-GB"/>
        </a:p>
      </dgm:t>
    </dgm:pt>
    <dgm:pt modelId="{3F27475E-1F28-46BF-9CBB-10A4101CFF02}">
      <dgm:prSet phldrT="[Text]"/>
      <dgm:spPr/>
      <dgm:t>
        <a:bodyPr/>
        <a:lstStyle/>
        <a:p>
          <a:r>
            <a:rPr lang="en-GB" dirty="0" smtClean="0"/>
            <a:t>Difference in Means between 2 groups</a:t>
          </a:r>
          <a:endParaRPr lang="en-GB" dirty="0"/>
        </a:p>
      </dgm:t>
    </dgm:pt>
    <dgm:pt modelId="{50E2C676-73D8-4658-8CC0-22F68D683183}" type="parTrans" cxnId="{6753C575-2425-4104-91C9-4E71AD47DED3}">
      <dgm:prSet/>
      <dgm:spPr/>
      <dgm:t>
        <a:bodyPr/>
        <a:lstStyle/>
        <a:p>
          <a:endParaRPr lang="en-GB"/>
        </a:p>
      </dgm:t>
    </dgm:pt>
    <dgm:pt modelId="{896C37E9-7226-4CC6-8CBE-FFF50ADDF96A}" type="sibTrans" cxnId="{6753C575-2425-4104-91C9-4E71AD47DED3}">
      <dgm:prSet/>
      <dgm:spPr/>
      <dgm:t>
        <a:bodyPr/>
        <a:lstStyle/>
        <a:p>
          <a:endParaRPr lang="en-GB"/>
        </a:p>
      </dgm:t>
    </dgm:pt>
    <dgm:pt modelId="{35977460-1746-491F-91D1-59F8199EF3A1}">
      <dgm:prSet phldrT="[Text]"/>
      <dgm:spPr/>
      <dgm:t>
        <a:bodyPr/>
        <a:lstStyle/>
        <a:p>
          <a:r>
            <a:rPr lang="en-GB" dirty="0" smtClean="0"/>
            <a:t>Box and whiskers or bar chart with error whiskers</a:t>
          </a:r>
          <a:endParaRPr lang="en-GB" dirty="0"/>
        </a:p>
      </dgm:t>
    </dgm:pt>
    <dgm:pt modelId="{A0B4F412-4A4D-48B9-A9E6-CBE290036005}" type="parTrans" cxnId="{38A2E0A0-C4A1-4865-9102-9A63AB4AA9AE}">
      <dgm:prSet/>
      <dgm:spPr/>
      <dgm:t>
        <a:bodyPr/>
        <a:lstStyle/>
        <a:p>
          <a:endParaRPr lang="en-GB"/>
        </a:p>
      </dgm:t>
    </dgm:pt>
    <dgm:pt modelId="{F2124732-C3A2-4289-B223-64E37D70A50F}" type="sibTrans" cxnId="{38A2E0A0-C4A1-4865-9102-9A63AB4AA9AE}">
      <dgm:prSet/>
      <dgm:spPr/>
      <dgm:t>
        <a:bodyPr/>
        <a:lstStyle/>
        <a:p>
          <a:endParaRPr lang="en-GB"/>
        </a:p>
      </dgm:t>
    </dgm:pt>
    <dgm:pt modelId="{CFB2FE67-A6B8-4427-BA19-8A17EBEA2F28}">
      <dgm:prSet phldrT="[Text]"/>
      <dgm:spPr/>
      <dgm:t>
        <a:bodyPr/>
        <a:lstStyle/>
        <a:p>
          <a:r>
            <a:rPr lang="en-GB" dirty="0" smtClean="0"/>
            <a:t>Report: Sample size, Mean and SD for each group, t, Sig (p)</a:t>
          </a:r>
          <a:endParaRPr lang="en-GB" dirty="0"/>
        </a:p>
      </dgm:t>
    </dgm:pt>
    <dgm:pt modelId="{77DC8C90-2E51-42FD-B1D8-ED606CBE499E}" type="parTrans" cxnId="{905F4F5A-193E-46BF-8C83-9BC3E2A4DAAE}">
      <dgm:prSet/>
      <dgm:spPr/>
      <dgm:t>
        <a:bodyPr/>
        <a:lstStyle/>
        <a:p>
          <a:endParaRPr lang="en-GB"/>
        </a:p>
      </dgm:t>
    </dgm:pt>
    <dgm:pt modelId="{1327AE60-7FD9-420B-A219-6B49B7195C7A}" type="sibTrans" cxnId="{905F4F5A-193E-46BF-8C83-9BC3E2A4DAAE}">
      <dgm:prSet/>
      <dgm:spPr/>
      <dgm:t>
        <a:bodyPr/>
        <a:lstStyle/>
        <a:p>
          <a:endParaRPr lang="en-GB"/>
        </a:p>
      </dgm:t>
    </dgm:pt>
    <dgm:pt modelId="{BA737BFD-1982-42D6-89C0-636AA0538C7F}">
      <dgm:prSet phldrT="[Text]" custT="1"/>
      <dgm:spPr/>
      <dgm:t>
        <a:bodyPr/>
        <a:lstStyle/>
        <a:p>
          <a:endParaRPr lang="en-GB" sz="1400" dirty="0"/>
        </a:p>
      </dgm:t>
    </dgm:pt>
    <dgm:pt modelId="{F06C155E-CBC5-4900-88D6-6575AFB7E2D0}" type="parTrans" cxnId="{467DA8EF-6476-48E7-8EB3-4998C42C1A95}">
      <dgm:prSet/>
      <dgm:spPr/>
      <dgm:t>
        <a:bodyPr/>
        <a:lstStyle/>
        <a:p>
          <a:endParaRPr lang="en-GB"/>
        </a:p>
      </dgm:t>
    </dgm:pt>
    <dgm:pt modelId="{19E28AF7-EC83-46A9-8BA7-7CE83BFD1E04}" type="sibTrans" cxnId="{467DA8EF-6476-48E7-8EB3-4998C42C1A95}">
      <dgm:prSet/>
      <dgm:spPr/>
      <dgm:t>
        <a:bodyPr/>
        <a:lstStyle/>
        <a:p>
          <a:endParaRPr lang="en-GB"/>
        </a:p>
      </dgm:t>
    </dgm:pt>
    <dgm:pt modelId="{78ED20FE-5AEC-44A1-8FB7-D099B7000D25}">
      <dgm:prSet phldrT="[Text]" custT="1"/>
      <dgm:spPr/>
      <dgm:t>
        <a:bodyPr/>
        <a:lstStyle/>
        <a:p>
          <a:r>
            <a:rPr lang="en-GB" sz="1400" dirty="0" smtClean="0"/>
            <a:t>Correlation</a:t>
          </a:r>
          <a:endParaRPr lang="en-GB" sz="1400" dirty="0"/>
        </a:p>
      </dgm:t>
    </dgm:pt>
    <dgm:pt modelId="{BFEB9488-93DD-42D9-9991-5691956CF685}" type="parTrans" cxnId="{0194C89A-02DC-47D1-B0FA-5D6094D072E3}">
      <dgm:prSet/>
      <dgm:spPr/>
      <dgm:t>
        <a:bodyPr/>
        <a:lstStyle/>
        <a:p>
          <a:endParaRPr lang="en-GB"/>
        </a:p>
      </dgm:t>
    </dgm:pt>
    <dgm:pt modelId="{DDA046A9-D171-4C65-B766-1D97C755157B}" type="sibTrans" cxnId="{0194C89A-02DC-47D1-B0FA-5D6094D072E3}">
      <dgm:prSet/>
      <dgm:spPr/>
      <dgm:t>
        <a:bodyPr/>
        <a:lstStyle/>
        <a:p>
          <a:endParaRPr lang="en-GB"/>
        </a:p>
      </dgm:t>
    </dgm:pt>
    <dgm:pt modelId="{DA6332F0-D5AE-4200-B1DF-4B57A5C054C1}">
      <dgm:prSet phldrT="[Text]"/>
      <dgm:spPr/>
      <dgm:t>
        <a:bodyPr/>
        <a:lstStyle/>
        <a:p>
          <a:r>
            <a:rPr lang="en-GB" dirty="0" smtClean="0"/>
            <a:t>T-test</a:t>
          </a:r>
          <a:endParaRPr lang="en-GB" dirty="0"/>
        </a:p>
      </dgm:t>
    </dgm:pt>
    <dgm:pt modelId="{80D4505E-94B0-4A08-A3AB-8A48F4D20D2F}" type="parTrans" cxnId="{0BDF221E-AA9C-42DA-B468-30B40B349116}">
      <dgm:prSet/>
      <dgm:spPr/>
      <dgm:t>
        <a:bodyPr/>
        <a:lstStyle/>
        <a:p>
          <a:endParaRPr lang="en-GB"/>
        </a:p>
      </dgm:t>
    </dgm:pt>
    <dgm:pt modelId="{EDE1F10D-188E-40F4-BDB1-66FA746CA201}" type="sibTrans" cxnId="{0BDF221E-AA9C-42DA-B468-30B40B349116}">
      <dgm:prSet/>
      <dgm:spPr/>
      <dgm:t>
        <a:bodyPr/>
        <a:lstStyle/>
        <a:p>
          <a:endParaRPr lang="en-GB"/>
        </a:p>
      </dgm:t>
    </dgm:pt>
    <dgm:pt modelId="{AC51BC8A-613F-44F9-8481-830B82C0D909}">
      <dgm:prSet phldrT="[Text]"/>
      <dgm:spPr/>
      <dgm:t>
        <a:bodyPr/>
        <a:lstStyle/>
        <a:p>
          <a:r>
            <a:rPr lang="en-GB" dirty="0" smtClean="0"/>
            <a:t>Difference in Proportions between groups</a:t>
          </a:r>
          <a:endParaRPr lang="en-GB" dirty="0"/>
        </a:p>
      </dgm:t>
    </dgm:pt>
    <dgm:pt modelId="{142F6B29-C10E-431D-870D-523CB0EBFD3D}" type="parTrans" cxnId="{763F349C-09C8-4998-BBDC-327F567699BF}">
      <dgm:prSet/>
      <dgm:spPr/>
      <dgm:t>
        <a:bodyPr/>
        <a:lstStyle/>
        <a:p>
          <a:endParaRPr lang="en-GB"/>
        </a:p>
      </dgm:t>
    </dgm:pt>
    <dgm:pt modelId="{BCDEDF74-BF8B-4C1E-A5EA-7765BC70DB87}" type="sibTrans" cxnId="{763F349C-09C8-4998-BBDC-327F567699BF}">
      <dgm:prSet/>
      <dgm:spPr/>
      <dgm:t>
        <a:bodyPr/>
        <a:lstStyle/>
        <a:p>
          <a:endParaRPr lang="en-GB"/>
        </a:p>
      </dgm:t>
    </dgm:pt>
    <dgm:pt modelId="{2B198039-3EEF-4EE0-B3EA-0F33BBC34A43}">
      <dgm:prSet phldrT="[Text]"/>
      <dgm:spPr/>
      <dgm:t>
        <a:bodyPr/>
        <a:lstStyle/>
        <a:p>
          <a:r>
            <a:rPr lang="en-GB" dirty="0" smtClean="0"/>
            <a:t>Bar chart</a:t>
          </a:r>
          <a:endParaRPr lang="en-GB" dirty="0"/>
        </a:p>
      </dgm:t>
    </dgm:pt>
    <dgm:pt modelId="{D75FC885-96F7-4C17-B450-EC82E5BA2BAA}" type="parTrans" cxnId="{F04BA2B1-D56A-4CC8-B14D-2FBE891BBFE5}">
      <dgm:prSet/>
      <dgm:spPr/>
      <dgm:t>
        <a:bodyPr/>
        <a:lstStyle/>
        <a:p>
          <a:endParaRPr lang="en-GB"/>
        </a:p>
      </dgm:t>
    </dgm:pt>
    <dgm:pt modelId="{C4D69831-5112-4CBF-8A05-E2D0EBFDDE8D}" type="sibTrans" cxnId="{F04BA2B1-D56A-4CC8-B14D-2FBE891BBFE5}">
      <dgm:prSet/>
      <dgm:spPr/>
      <dgm:t>
        <a:bodyPr/>
        <a:lstStyle/>
        <a:p>
          <a:endParaRPr lang="en-GB"/>
        </a:p>
      </dgm:t>
    </dgm:pt>
    <dgm:pt modelId="{22E2E353-132A-4038-B6B2-AD0BE182C434}">
      <dgm:prSet phldrT="[Text]"/>
      <dgm:spPr/>
      <dgm:t>
        <a:bodyPr/>
        <a:lstStyle/>
        <a:p>
          <a:r>
            <a:rPr lang="en-GB" dirty="0" smtClean="0"/>
            <a:t>Frequency table and Chi-square test</a:t>
          </a:r>
          <a:endParaRPr lang="en-GB" dirty="0"/>
        </a:p>
      </dgm:t>
    </dgm:pt>
    <dgm:pt modelId="{E76E668E-68BA-4544-B558-BDCC92067EC9}" type="parTrans" cxnId="{73E55A01-A2D4-4AB6-BAC1-3FB88371C786}">
      <dgm:prSet/>
      <dgm:spPr/>
      <dgm:t>
        <a:bodyPr/>
        <a:lstStyle/>
        <a:p>
          <a:endParaRPr lang="en-GB"/>
        </a:p>
      </dgm:t>
    </dgm:pt>
    <dgm:pt modelId="{B61EF3B1-561B-453A-AFD2-383329DEEA74}" type="sibTrans" cxnId="{73E55A01-A2D4-4AB6-BAC1-3FB88371C786}">
      <dgm:prSet/>
      <dgm:spPr/>
      <dgm:t>
        <a:bodyPr/>
        <a:lstStyle/>
        <a:p>
          <a:endParaRPr lang="en-GB"/>
        </a:p>
      </dgm:t>
    </dgm:pt>
    <dgm:pt modelId="{5B578635-50C2-430A-9924-5D96512A2B1D}">
      <dgm:prSet phldrT="[Text]"/>
      <dgm:spPr/>
      <dgm:t>
        <a:bodyPr/>
        <a:lstStyle/>
        <a:p>
          <a:r>
            <a:rPr lang="en-GB" dirty="0" smtClean="0"/>
            <a:t>Report: Sample size, Number or percent in each group, chi-square, Sig (p)</a:t>
          </a:r>
          <a:endParaRPr lang="en-GB" dirty="0"/>
        </a:p>
      </dgm:t>
    </dgm:pt>
    <dgm:pt modelId="{81F3A0DD-1FA3-4A8F-9804-44D050C0D64D}" type="parTrans" cxnId="{87ECD3B5-8FA3-47A9-A4E4-5E68A795534F}">
      <dgm:prSet/>
      <dgm:spPr/>
      <dgm:t>
        <a:bodyPr/>
        <a:lstStyle/>
        <a:p>
          <a:endParaRPr lang="en-GB"/>
        </a:p>
      </dgm:t>
    </dgm:pt>
    <dgm:pt modelId="{A5913989-E732-4B94-B4BD-EB757F901EF2}" type="sibTrans" cxnId="{87ECD3B5-8FA3-47A9-A4E4-5E68A795534F}">
      <dgm:prSet/>
      <dgm:spPr/>
      <dgm:t>
        <a:bodyPr/>
        <a:lstStyle/>
        <a:p>
          <a:endParaRPr lang="en-GB"/>
        </a:p>
      </dgm:t>
    </dgm:pt>
    <dgm:pt modelId="{C2426F4A-1657-455A-ADBA-54FDF1D8D1B8}">
      <dgm:prSet phldrT="[Text]" custT="1"/>
      <dgm:spPr/>
      <dgm:t>
        <a:bodyPr/>
        <a:lstStyle/>
        <a:p>
          <a:r>
            <a:rPr lang="en-GB" sz="1400" dirty="0" smtClean="0"/>
            <a:t>Note: If one variable is an ordinal measure, you can still use correlation, but choose Kendall’s Tau instead of Pearson.</a:t>
          </a:r>
          <a:endParaRPr lang="en-GB" sz="1400" dirty="0"/>
        </a:p>
      </dgm:t>
    </dgm:pt>
    <dgm:pt modelId="{DAD47B96-DE82-43DB-848A-EA2980506BE6}" type="parTrans" cxnId="{084C69F1-F302-4826-8150-91EA31C05FF6}">
      <dgm:prSet/>
      <dgm:spPr/>
      <dgm:t>
        <a:bodyPr/>
        <a:lstStyle/>
        <a:p>
          <a:endParaRPr lang="en-GB"/>
        </a:p>
      </dgm:t>
    </dgm:pt>
    <dgm:pt modelId="{08791382-E6C9-4721-82A5-30D464241FAB}" type="sibTrans" cxnId="{084C69F1-F302-4826-8150-91EA31C05FF6}">
      <dgm:prSet/>
      <dgm:spPr/>
      <dgm:t>
        <a:bodyPr/>
        <a:lstStyle/>
        <a:p>
          <a:endParaRPr lang="en-GB"/>
        </a:p>
      </dgm:t>
    </dgm:pt>
    <dgm:pt modelId="{5F231003-327E-491B-ADFF-86CE46815D33}" type="pres">
      <dgm:prSet presAssocID="{BD2F42A3-34D6-4EB2-8C75-F4692C27F77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F7CF4637-0CE5-48BE-97E2-FC82E944686A}" type="pres">
      <dgm:prSet presAssocID="{D293E6F5-D830-4217-9361-0964C055C3C1}" presName="linNode" presStyleCnt="0"/>
      <dgm:spPr/>
    </dgm:pt>
    <dgm:pt modelId="{E29254FF-3FE8-4CE0-A209-A65E0A59D8AF}" type="pres">
      <dgm:prSet presAssocID="{D293E6F5-D830-4217-9361-0964C055C3C1}" presName="parentShp" presStyleLbl="node1" presStyleIdx="0" presStyleCnt="3" custScaleX="7474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54C90DA-6F6E-42B7-B006-6E2CC7FF7E28}" type="pres">
      <dgm:prSet presAssocID="{D293E6F5-D830-4217-9361-0964C055C3C1}" presName="childShp" presStyleLbl="bgAccFollowNode1" presStyleIdx="0" presStyleCnt="3" custScaleX="11684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5591FA-41B6-485D-B069-031E14865D0B}" type="pres">
      <dgm:prSet presAssocID="{FF978EB4-B72C-480C-9444-50C378A5B13E}" presName="spacing" presStyleCnt="0"/>
      <dgm:spPr/>
    </dgm:pt>
    <dgm:pt modelId="{E4BDFA16-02EF-4E36-A9C9-BFD6F060EE5D}" type="pres">
      <dgm:prSet presAssocID="{3F27475E-1F28-46BF-9CBB-10A4101CFF02}" presName="linNode" presStyleCnt="0"/>
      <dgm:spPr/>
    </dgm:pt>
    <dgm:pt modelId="{3689812B-1587-4CB4-9AFF-3CE039FB9B53}" type="pres">
      <dgm:prSet presAssocID="{3F27475E-1F28-46BF-9CBB-10A4101CFF02}" presName="parentShp" presStyleLbl="node1" presStyleIdx="1" presStyleCnt="3" custScaleX="7474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294BA2-D2C2-4379-9167-4948045249B8}" type="pres">
      <dgm:prSet presAssocID="{3F27475E-1F28-46BF-9CBB-10A4101CFF02}" presName="childShp" presStyleLbl="bgAccFollowNode1" presStyleIdx="1" presStyleCnt="3" custScaleX="11684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2329804-D4DF-435A-9473-A0B1E70C76E5}" type="pres">
      <dgm:prSet presAssocID="{896C37E9-7226-4CC6-8CBE-FFF50ADDF96A}" presName="spacing" presStyleCnt="0"/>
      <dgm:spPr/>
    </dgm:pt>
    <dgm:pt modelId="{A0989770-577E-4C32-9F04-4712B6CEF590}" type="pres">
      <dgm:prSet presAssocID="{AC51BC8A-613F-44F9-8481-830B82C0D909}" presName="linNode" presStyleCnt="0"/>
      <dgm:spPr/>
    </dgm:pt>
    <dgm:pt modelId="{13926D7C-B959-425E-87D0-682DE6D7A0C4}" type="pres">
      <dgm:prSet presAssocID="{AC51BC8A-613F-44F9-8481-830B82C0D909}" presName="parentShp" presStyleLbl="node1" presStyleIdx="2" presStyleCnt="3" custScaleX="7185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0065E0-BA69-4EB5-9D68-F760C94A8E74}" type="pres">
      <dgm:prSet presAssocID="{AC51BC8A-613F-44F9-8481-830B82C0D909}" presName="childShp" presStyleLbl="bgAccFollowNode1" presStyleIdx="2" presStyleCnt="3" custScaleX="11989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4D11BF2-D574-4B96-AA68-92E41FBD6092}" type="presOf" srcId="{C2426F4A-1657-455A-ADBA-54FDF1D8D1B8}" destId="{154C90DA-6F6E-42B7-B006-6E2CC7FF7E28}" srcOrd="0" destOrd="3" presId="urn:microsoft.com/office/officeart/2005/8/layout/vList6"/>
    <dgm:cxn modelId="{763F349C-09C8-4998-BBDC-327F567699BF}" srcId="{BD2F42A3-34D6-4EB2-8C75-F4692C27F77E}" destId="{AC51BC8A-613F-44F9-8481-830B82C0D909}" srcOrd="2" destOrd="0" parTransId="{142F6B29-C10E-431D-870D-523CB0EBFD3D}" sibTransId="{BCDEDF74-BF8B-4C1E-A5EA-7765BC70DB87}"/>
    <dgm:cxn modelId="{6753C575-2425-4104-91C9-4E71AD47DED3}" srcId="{BD2F42A3-34D6-4EB2-8C75-F4692C27F77E}" destId="{3F27475E-1F28-46BF-9CBB-10A4101CFF02}" srcOrd="1" destOrd="0" parTransId="{50E2C676-73D8-4658-8CC0-22F68D683183}" sibTransId="{896C37E9-7226-4CC6-8CBE-FFF50ADDF96A}"/>
    <dgm:cxn modelId="{9C896CBF-5497-435C-A005-84FAE8214F2B}" type="presOf" srcId="{35977460-1746-491F-91D1-59F8199EF3A1}" destId="{54294BA2-D2C2-4379-9167-4948045249B8}" srcOrd="0" destOrd="0" presId="urn:microsoft.com/office/officeart/2005/8/layout/vList6"/>
    <dgm:cxn modelId="{321E99CE-ABD5-458F-BA3E-1B440022D92A}" type="presOf" srcId="{2B198039-3EEF-4EE0-B3EA-0F33BBC34A43}" destId="{BA0065E0-BA69-4EB5-9D68-F760C94A8E74}" srcOrd="0" destOrd="0" presId="urn:microsoft.com/office/officeart/2005/8/layout/vList6"/>
    <dgm:cxn modelId="{87ECD3B5-8FA3-47A9-A4E4-5E68A795534F}" srcId="{AC51BC8A-613F-44F9-8481-830B82C0D909}" destId="{5B578635-50C2-430A-9924-5D96512A2B1D}" srcOrd="2" destOrd="0" parTransId="{81F3A0DD-1FA3-4A8F-9804-44D050C0D64D}" sibTransId="{A5913989-E732-4B94-B4BD-EB757F901EF2}"/>
    <dgm:cxn modelId="{084C69F1-F302-4826-8150-91EA31C05FF6}" srcId="{D293E6F5-D830-4217-9361-0964C055C3C1}" destId="{C2426F4A-1657-455A-ADBA-54FDF1D8D1B8}" srcOrd="3" destOrd="0" parTransId="{DAD47B96-DE82-43DB-848A-EA2980506BE6}" sibTransId="{08791382-E6C9-4721-82A5-30D464241FAB}"/>
    <dgm:cxn modelId="{D663114A-9809-4818-9889-D6B175022B74}" type="presOf" srcId="{BC358D99-F567-4B00-8907-962AA2808CBA}" destId="{154C90DA-6F6E-42B7-B006-6E2CC7FF7E28}" srcOrd="0" destOrd="2" presId="urn:microsoft.com/office/officeart/2005/8/layout/vList6"/>
    <dgm:cxn modelId="{467DA8EF-6476-48E7-8EB3-4998C42C1A95}" srcId="{D293E6F5-D830-4217-9361-0964C055C3C1}" destId="{BA737BFD-1982-42D6-89C0-636AA0538C7F}" srcOrd="4" destOrd="0" parTransId="{F06C155E-CBC5-4900-88D6-6575AFB7E2D0}" sibTransId="{19E28AF7-EC83-46A9-8BA7-7CE83BFD1E04}"/>
    <dgm:cxn modelId="{09977614-C25C-42C6-B713-F4A65AB4BD81}" srcId="{D293E6F5-D830-4217-9361-0964C055C3C1}" destId="{BC358D99-F567-4B00-8907-962AA2808CBA}" srcOrd="2" destOrd="0" parTransId="{DB60F398-0C63-44F4-B5BD-05A1D77EB3C4}" sibTransId="{D5DE9C17-D15A-4D7A-8494-673BE945F3DC}"/>
    <dgm:cxn modelId="{62D32E5B-2329-47C5-AD07-DC605E4C2973}" srcId="{BD2F42A3-34D6-4EB2-8C75-F4692C27F77E}" destId="{D293E6F5-D830-4217-9361-0964C055C3C1}" srcOrd="0" destOrd="0" parTransId="{C8838C25-812E-4CEE-B98D-3E30B6F7B847}" sibTransId="{FF978EB4-B72C-480C-9444-50C378A5B13E}"/>
    <dgm:cxn modelId="{DA4C9F36-FD0D-430B-9B7B-52BF1F99EA37}" type="presOf" srcId="{78ED20FE-5AEC-44A1-8FB7-D099B7000D25}" destId="{154C90DA-6F6E-42B7-B006-6E2CC7FF7E28}" srcOrd="0" destOrd="1" presId="urn:microsoft.com/office/officeart/2005/8/layout/vList6"/>
    <dgm:cxn modelId="{905F4F5A-193E-46BF-8C83-9BC3E2A4DAAE}" srcId="{3F27475E-1F28-46BF-9CBB-10A4101CFF02}" destId="{CFB2FE67-A6B8-4427-BA19-8A17EBEA2F28}" srcOrd="2" destOrd="0" parTransId="{77DC8C90-2E51-42FD-B1D8-ED606CBE499E}" sibTransId="{1327AE60-7FD9-420B-A219-6B49B7195C7A}"/>
    <dgm:cxn modelId="{341205F6-2235-4BB8-9315-5EADFAFE6A78}" type="presOf" srcId="{BD2F42A3-34D6-4EB2-8C75-F4692C27F77E}" destId="{5F231003-327E-491B-ADFF-86CE46815D33}" srcOrd="0" destOrd="0" presId="urn:microsoft.com/office/officeart/2005/8/layout/vList6"/>
    <dgm:cxn modelId="{7FF700B4-8F4A-46BF-9CCF-40AFB467CBAB}" type="presOf" srcId="{5B578635-50C2-430A-9924-5D96512A2B1D}" destId="{BA0065E0-BA69-4EB5-9D68-F760C94A8E74}" srcOrd="0" destOrd="2" presId="urn:microsoft.com/office/officeart/2005/8/layout/vList6"/>
    <dgm:cxn modelId="{976B1F5B-8475-4E66-B721-4693F54B3E17}" type="presOf" srcId="{3F27475E-1F28-46BF-9CBB-10A4101CFF02}" destId="{3689812B-1587-4CB4-9AFF-3CE039FB9B53}" srcOrd="0" destOrd="0" presId="urn:microsoft.com/office/officeart/2005/8/layout/vList6"/>
    <dgm:cxn modelId="{1CBC75F8-81EF-4414-AEC8-51EF10F86C5B}" type="presOf" srcId="{CFB2FE67-A6B8-4427-BA19-8A17EBEA2F28}" destId="{54294BA2-D2C2-4379-9167-4948045249B8}" srcOrd="0" destOrd="2" presId="urn:microsoft.com/office/officeart/2005/8/layout/vList6"/>
    <dgm:cxn modelId="{73E55A01-A2D4-4AB6-BAC1-3FB88371C786}" srcId="{AC51BC8A-613F-44F9-8481-830B82C0D909}" destId="{22E2E353-132A-4038-B6B2-AD0BE182C434}" srcOrd="1" destOrd="0" parTransId="{E76E668E-68BA-4544-B558-BDCC92067EC9}" sibTransId="{B61EF3B1-561B-453A-AFD2-383329DEEA74}"/>
    <dgm:cxn modelId="{437C7634-63D4-42A3-82E8-5606C4DE8E38}" type="presOf" srcId="{D293E6F5-D830-4217-9361-0964C055C3C1}" destId="{E29254FF-3FE8-4CE0-A209-A65E0A59D8AF}" srcOrd="0" destOrd="0" presId="urn:microsoft.com/office/officeart/2005/8/layout/vList6"/>
    <dgm:cxn modelId="{0BDF221E-AA9C-42DA-B468-30B40B349116}" srcId="{3F27475E-1F28-46BF-9CBB-10A4101CFF02}" destId="{DA6332F0-D5AE-4200-B1DF-4B57A5C054C1}" srcOrd="1" destOrd="0" parTransId="{80D4505E-94B0-4A08-A3AB-8A48F4D20D2F}" sibTransId="{EDE1F10D-188E-40F4-BDB1-66FA746CA201}"/>
    <dgm:cxn modelId="{B6AE176F-11BD-48FE-8EC8-44175EDEAA33}" type="presOf" srcId="{BA737BFD-1982-42D6-89C0-636AA0538C7F}" destId="{154C90DA-6F6E-42B7-B006-6E2CC7FF7E28}" srcOrd="0" destOrd="4" presId="urn:microsoft.com/office/officeart/2005/8/layout/vList6"/>
    <dgm:cxn modelId="{0194C89A-02DC-47D1-B0FA-5D6094D072E3}" srcId="{D293E6F5-D830-4217-9361-0964C055C3C1}" destId="{78ED20FE-5AEC-44A1-8FB7-D099B7000D25}" srcOrd="1" destOrd="0" parTransId="{BFEB9488-93DD-42D9-9991-5691956CF685}" sibTransId="{DDA046A9-D171-4C65-B766-1D97C755157B}"/>
    <dgm:cxn modelId="{E4DD2EFD-08B7-4615-A35F-AB1943392827}" srcId="{D293E6F5-D830-4217-9361-0964C055C3C1}" destId="{81151216-EB2D-4636-BD23-C1059B9D963C}" srcOrd="0" destOrd="0" parTransId="{7F84636E-9B60-4AFE-BDA6-DC5276B3C20E}" sibTransId="{F1C502AC-A9D5-4A82-B793-BECBDC531C8C}"/>
    <dgm:cxn modelId="{E584EC5F-FED0-4805-B612-D4E95797A0C1}" type="presOf" srcId="{DA6332F0-D5AE-4200-B1DF-4B57A5C054C1}" destId="{54294BA2-D2C2-4379-9167-4948045249B8}" srcOrd="0" destOrd="1" presId="urn:microsoft.com/office/officeart/2005/8/layout/vList6"/>
    <dgm:cxn modelId="{F04BA2B1-D56A-4CC8-B14D-2FBE891BBFE5}" srcId="{AC51BC8A-613F-44F9-8481-830B82C0D909}" destId="{2B198039-3EEF-4EE0-B3EA-0F33BBC34A43}" srcOrd="0" destOrd="0" parTransId="{D75FC885-96F7-4C17-B450-EC82E5BA2BAA}" sibTransId="{C4D69831-5112-4CBF-8A05-E2D0EBFDDE8D}"/>
    <dgm:cxn modelId="{02B36C73-C6B3-4D99-BD24-D207EA2DF8B3}" type="presOf" srcId="{AC51BC8A-613F-44F9-8481-830B82C0D909}" destId="{13926D7C-B959-425E-87D0-682DE6D7A0C4}" srcOrd="0" destOrd="0" presId="urn:microsoft.com/office/officeart/2005/8/layout/vList6"/>
    <dgm:cxn modelId="{1DF89DC4-E221-4496-B337-C855DDC1654A}" type="presOf" srcId="{81151216-EB2D-4636-BD23-C1059B9D963C}" destId="{154C90DA-6F6E-42B7-B006-6E2CC7FF7E28}" srcOrd="0" destOrd="0" presId="urn:microsoft.com/office/officeart/2005/8/layout/vList6"/>
    <dgm:cxn modelId="{38A2E0A0-C4A1-4865-9102-9A63AB4AA9AE}" srcId="{3F27475E-1F28-46BF-9CBB-10A4101CFF02}" destId="{35977460-1746-491F-91D1-59F8199EF3A1}" srcOrd="0" destOrd="0" parTransId="{A0B4F412-4A4D-48B9-A9E6-CBE290036005}" sibTransId="{F2124732-C3A2-4289-B223-64E37D70A50F}"/>
    <dgm:cxn modelId="{DEE17EE0-9639-4F0E-9E40-D34683A7FD1C}" type="presOf" srcId="{22E2E353-132A-4038-B6B2-AD0BE182C434}" destId="{BA0065E0-BA69-4EB5-9D68-F760C94A8E74}" srcOrd="0" destOrd="1" presId="urn:microsoft.com/office/officeart/2005/8/layout/vList6"/>
    <dgm:cxn modelId="{DE040FD1-BFAC-4204-A06F-0E9C6939FF57}" type="presParOf" srcId="{5F231003-327E-491B-ADFF-86CE46815D33}" destId="{F7CF4637-0CE5-48BE-97E2-FC82E944686A}" srcOrd="0" destOrd="0" presId="urn:microsoft.com/office/officeart/2005/8/layout/vList6"/>
    <dgm:cxn modelId="{6E5BAE02-8B60-4475-88CD-3B97EB867FEA}" type="presParOf" srcId="{F7CF4637-0CE5-48BE-97E2-FC82E944686A}" destId="{E29254FF-3FE8-4CE0-A209-A65E0A59D8AF}" srcOrd="0" destOrd="0" presId="urn:microsoft.com/office/officeart/2005/8/layout/vList6"/>
    <dgm:cxn modelId="{E97AE62C-647B-4865-A288-3D711C36F4EC}" type="presParOf" srcId="{F7CF4637-0CE5-48BE-97E2-FC82E944686A}" destId="{154C90DA-6F6E-42B7-B006-6E2CC7FF7E28}" srcOrd="1" destOrd="0" presId="urn:microsoft.com/office/officeart/2005/8/layout/vList6"/>
    <dgm:cxn modelId="{95F50C08-F892-4930-9F0F-6094374A14D6}" type="presParOf" srcId="{5F231003-327E-491B-ADFF-86CE46815D33}" destId="{4E5591FA-41B6-485D-B069-031E14865D0B}" srcOrd="1" destOrd="0" presId="urn:microsoft.com/office/officeart/2005/8/layout/vList6"/>
    <dgm:cxn modelId="{16D6262D-33E4-46C5-88E1-65AFF98D5C8D}" type="presParOf" srcId="{5F231003-327E-491B-ADFF-86CE46815D33}" destId="{E4BDFA16-02EF-4E36-A9C9-BFD6F060EE5D}" srcOrd="2" destOrd="0" presId="urn:microsoft.com/office/officeart/2005/8/layout/vList6"/>
    <dgm:cxn modelId="{1E83E2CE-A5AD-43AC-BC59-188DD17CFD01}" type="presParOf" srcId="{E4BDFA16-02EF-4E36-A9C9-BFD6F060EE5D}" destId="{3689812B-1587-4CB4-9AFF-3CE039FB9B53}" srcOrd="0" destOrd="0" presId="urn:microsoft.com/office/officeart/2005/8/layout/vList6"/>
    <dgm:cxn modelId="{AFE2CA74-7747-4823-AE80-B535E83EC2F9}" type="presParOf" srcId="{E4BDFA16-02EF-4E36-A9C9-BFD6F060EE5D}" destId="{54294BA2-D2C2-4379-9167-4948045249B8}" srcOrd="1" destOrd="0" presId="urn:microsoft.com/office/officeart/2005/8/layout/vList6"/>
    <dgm:cxn modelId="{70702662-04D5-4D5A-8456-22D8BB859C28}" type="presParOf" srcId="{5F231003-327E-491B-ADFF-86CE46815D33}" destId="{82329804-D4DF-435A-9473-A0B1E70C76E5}" srcOrd="3" destOrd="0" presId="urn:microsoft.com/office/officeart/2005/8/layout/vList6"/>
    <dgm:cxn modelId="{797AA915-2507-4E44-BEF2-DA6E5759E395}" type="presParOf" srcId="{5F231003-327E-491B-ADFF-86CE46815D33}" destId="{A0989770-577E-4C32-9F04-4712B6CEF590}" srcOrd="4" destOrd="0" presId="urn:microsoft.com/office/officeart/2005/8/layout/vList6"/>
    <dgm:cxn modelId="{1A7F4FC0-6822-4CA1-8324-1B521C64FB5F}" type="presParOf" srcId="{A0989770-577E-4C32-9F04-4712B6CEF590}" destId="{13926D7C-B959-425E-87D0-682DE6D7A0C4}" srcOrd="0" destOrd="0" presId="urn:microsoft.com/office/officeart/2005/8/layout/vList6"/>
    <dgm:cxn modelId="{16164626-5DBA-4A9C-AED1-89ACAA29A38F}" type="presParOf" srcId="{A0989770-577E-4C32-9F04-4712B6CEF590}" destId="{BA0065E0-BA69-4EB5-9D68-F760C94A8E74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0ECD6-0668-437D-BB9D-CD301C271A90}">
      <dsp:nvSpPr>
        <dsp:cNvPr id="0" name=""/>
        <dsp:cNvSpPr/>
      </dsp:nvSpPr>
      <dsp:spPr>
        <a:xfrm>
          <a:off x="1016000" y="0"/>
          <a:ext cx="4064000" cy="4064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Population</a:t>
          </a:r>
          <a:endParaRPr lang="en-GB" sz="3600" kern="1200" dirty="0"/>
        </a:p>
      </dsp:txBody>
      <dsp:txXfrm>
        <a:off x="1981200" y="304800"/>
        <a:ext cx="2133600" cy="690880"/>
      </dsp:txXfrm>
    </dsp:sp>
    <dsp:sp modelId="{2B451829-843A-45A7-B7AA-6476188484AA}">
      <dsp:nvSpPr>
        <dsp:cNvPr id="0" name=""/>
        <dsp:cNvSpPr/>
      </dsp:nvSpPr>
      <dsp:spPr>
        <a:xfrm>
          <a:off x="3768089" y="2103998"/>
          <a:ext cx="864108" cy="727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Sample</a:t>
          </a:r>
          <a:endParaRPr lang="en-GB" sz="1100" kern="1200" dirty="0"/>
        </a:p>
      </dsp:txBody>
      <dsp:txXfrm>
        <a:off x="3894635" y="2285987"/>
        <a:ext cx="611016" cy="3639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C90DA-6F6E-42B7-B006-6E2CC7FF7E28}">
      <dsp:nvSpPr>
        <dsp:cNvPr id="0" name=""/>
        <dsp:cNvSpPr/>
      </dsp:nvSpPr>
      <dsp:spPr>
        <a:xfrm>
          <a:off x="2349591" y="0"/>
          <a:ext cx="5509624" cy="14790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Scatter Graph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Correlation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Report: Sample size, Pearson’s r, Sig (p)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Note: If one variable is an ordinal measure, you can still use correlation, but choose Kendall’s Tau instead of Pearson.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/>
        </a:p>
      </dsp:txBody>
      <dsp:txXfrm>
        <a:off x="2349591" y="184881"/>
        <a:ext cx="4954981" cy="1109287"/>
      </dsp:txXfrm>
    </dsp:sp>
    <dsp:sp modelId="{E29254FF-3FE8-4CE0-A209-A65E0A59D8AF}">
      <dsp:nvSpPr>
        <dsp:cNvPr id="0" name=""/>
        <dsp:cNvSpPr/>
      </dsp:nvSpPr>
      <dsp:spPr>
        <a:xfrm>
          <a:off x="0" y="0"/>
          <a:ext cx="2349591" cy="14790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Relationship between 2 scale measures</a:t>
          </a:r>
          <a:endParaRPr lang="en-GB" sz="2300" kern="1200" dirty="0"/>
        </a:p>
      </dsp:txBody>
      <dsp:txXfrm>
        <a:off x="72201" y="72201"/>
        <a:ext cx="2205189" cy="1334647"/>
      </dsp:txXfrm>
    </dsp:sp>
    <dsp:sp modelId="{54294BA2-D2C2-4379-9167-4948045249B8}">
      <dsp:nvSpPr>
        <dsp:cNvPr id="0" name=""/>
        <dsp:cNvSpPr/>
      </dsp:nvSpPr>
      <dsp:spPr>
        <a:xfrm>
          <a:off x="2349591" y="1626953"/>
          <a:ext cx="5509624" cy="14790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Box and whiskers or bar chart with error whiskers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T-test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Report: Sample size, Mean and SD for each group, t, Sig (p)</a:t>
          </a:r>
          <a:endParaRPr lang="en-GB" sz="1600" kern="1200" dirty="0"/>
        </a:p>
      </dsp:txBody>
      <dsp:txXfrm>
        <a:off x="2349591" y="1811834"/>
        <a:ext cx="4954981" cy="1109287"/>
      </dsp:txXfrm>
    </dsp:sp>
    <dsp:sp modelId="{3689812B-1587-4CB4-9AFF-3CE039FB9B53}">
      <dsp:nvSpPr>
        <dsp:cNvPr id="0" name=""/>
        <dsp:cNvSpPr/>
      </dsp:nvSpPr>
      <dsp:spPr>
        <a:xfrm>
          <a:off x="0" y="1626953"/>
          <a:ext cx="2349591" cy="14790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Difference in Means between 2 groups</a:t>
          </a:r>
          <a:endParaRPr lang="en-GB" sz="2300" kern="1200" dirty="0"/>
        </a:p>
      </dsp:txBody>
      <dsp:txXfrm>
        <a:off x="72201" y="1699154"/>
        <a:ext cx="2205189" cy="1334647"/>
      </dsp:txXfrm>
    </dsp:sp>
    <dsp:sp modelId="{BA0065E0-BA69-4EB5-9D68-F760C94A8E74}">
      <dsp:nvSpPr>
        <dsp:cNvPr id="0" name=""/>
        <dsp:cNvSpPr/>
      </dsp:nvSpPr>
      <dsp:spPr>
        <a:xfrm>
          <a:off x="2243856" y="3253907"/>
          <a:ext cx="5614989" cy="14790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Bar chart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Frequency table and Chi-square test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Report: Sample size, Number or percent in each group, chi-square, Sig (p)</a:t>
          </a:r>
          <a:endParaRPr lang="en-GB" sz="1600" kern="1200" dirty="0"/>
        </a:p>
      </dsp:txBody>
      <dsp:txXfrm>
        <a:off x="2243856" y="3438788"/>
        <a:ext cx="5060346" cy="1109287"/>
      </dsp:txXfrm>
    </dsp:sp>
    <dsp:sp modelId="{13926D7C-B959-425E-87D0-682DE6D7A0C4}">
      <dsp:nvSpPr>
        <dsp:cNvPr id="0" name=""/>
        <dsp:cNvSpPr/>
      </dsp:nvSpPr>
      <dsp:spPr>
        <a:xfrm>
          <a:off x="370" y="3253907"/>
          <a:ext cx="2243485" cy="14790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Difference in Proportions between groups</a:t>
          </a:r>
          <a:endParaRPr lang="en-GB" sz="2300" kern="1200" dirty="0"/>
        </a:p>
      </dsp:txBody>
      <dsp:txXfrm>
        <a:off x="72571" y="3326108"/>
        <a:ext cx="2099083" cy="1334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4C9E3-CF9F-4FCE-96B3-C30DECC1F53E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956A4-36B1-48C5-BC32-840E1E08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274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Earliest surveys used by English social reformers to document the extent of poverty arising with rapid industrialisation of 18-19</a:t>
            </a:r>
            <a:r>
              <a:rPr lang="en-GB" baseline="30000" dirty="0" smtClean="0"/>
              <a:t>th</a:t>
            </a:r>
            <a:r>
              <a:rPr lang="en-GB" dirty="0" smtClean="0"/>
              <a:t> C</a:t>
            </a:r>
          </a:p>
          <a:p>
            <a:r>
              <a:rPr lang="en-GB" dirty="0" err="1" smtClean="0"/>
              <a:t>Postwar</a:t>
            </a:r>
            <a:r>
              <a:rPr lang="en-GB" dirty="0" smtClean="0"/>
              <a:t> period – emergence of survey research to explain social </a:t>
            </a:r>
            <a:r>
              <a:rPr lang="en-GB" dirty="0" err="1" smtClean="0"/>
              <a:t>pheonmena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B956A4-36B1-48C5-BC32-840E1E082D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27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06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03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28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1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99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0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5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8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5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78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SBPD7003</a:t>
            </a:r>
            <a:br>
              <a:rPr lang="en-GB" dirty="0" smtClean="0"/>
            </a:br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Survey Design Considerations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49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‘A process of collecting information from a sample of people who have been selected to represent a defined population.’ </a:t>
            </a:r>
            <a:r>
              <a:rPr lang="en-GB" dirty="0" smtClean="0"/>
              <a:t>(Burns, 2008, p. 486)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758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surveys</a:t>
            </a:r>
          </a:p>
          <a:p>
            <a:pPr lvl="1"/>
            <a:r>
              <a:rPr lang="en-GB" dirty="0" smtClean="0"/>
              <a:t>English social reformers documenting poverty in industrial revolution (descriptive)</a:t>
            </a:r>
          </a:p>
          <a:p>
            <a:r>
              <a:rPr lang="en-GB" dirty="0" err="1" smtClean="0"/>
              <a:t>Postwar</a:t>
            </a:r>
            <a:r>
              <a:rPr lang="en-GB" dirty="0" smtClean="0"/>
              <a:t> surveys</a:t>
            </a:r>
          </a:p>
          <a:p>
            <a:pPr lvl="1"/>
            <a:r>
              <a:rPr lang="en-GB" dirty="0" smtClean="0"/>
              <a:t>Sought to explain social phenomena</a:t>
            </a:r>
          </a:p>
          <a:p>
            <a:pPr lvl="1"/>
            <a:r>
              <a:rPr lang="en-GB" dirty="0" smtClean="0"/>
              <a:t>Multivariate analysis allowed testing of explanatory models without experimental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404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Strengths of survey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May be the only way to obtain certain types of information (e.g. where experiments would be unethical)</a:t>
            </a:r>
          </a:p>
          <a:p>
            <a:r>
              <a:rPr lang="en-GB" dirty="0" smtClean="0"/>
              <a:t>Provides information on individual characteristics, beliefs, behaviours and motives</a:t>
            </a:r>
          </a:p>
          <a:p>
            <a:r>
              <a:rPr lang="en-GB" dirty="0" smtClean="0"/>
              <a:t>Can be used with most human populations</a:t>
            </a:r>
          </a:p>
          <a:p>
            <a:r>
              <a:rPr lang="en-GB" dirty="0" smtClean="0"/>
              <a:t>Efficient way of collecting large amounts of data</a:t>
            </a:r>
          </a:p>
          <a:p>
            <a:r>
              <a:rPr lang="en-GB" dirty="0" smtClean="0"/>
              <a:t>Structured surveys amenable to statistical analysis (needs to be built into design)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450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Features of Survey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Form of the Data</a:t>
            </a:r>
          </a:p>
          <a:p>
            <a:pPr lvl="1"/>
            <a:r>
              <a:rPr lang="en-GB" dirty="0" smtClean="0"/>
              <a:t>Variables</a:t>
            </a:r>
          </a:p>
          <a:p>
            <a:pPr lvl="1"/>
            <a:r>
              <a:rPr lang="en-GB" dirty="0" smtClean="0"/>
              <a:t>Cases</a:t>
            </a:r>
          </a:p>
          <a:p>
            <a:pPr lvl="1"/>
            <a:r>
              <a:rPr lang="en-GB" dirty="0" smtClean="0"/>
              <a:t>Attributes of Cases</a:t>
            </a:r>
          </a:p>
          <a:p>
            <a:pPr lvl="1"/>
            <a:r>
              <a:rPr lang="en-GB" dirty="0" smtClean="0"/>
              <a:t>Variable-by-Case Grid</a:t>
            </a:r>
          </a:p>
          <a:p>
            <a:r>
              <a:rPr lang="en-GB" dirty="0" smtClean="0"/>
              <a:t>Method of Analysis</a:t>
            </a:r>
          </a:p>
          <a:p>
            <a:pPr lvl="1"/>
            <a:r>
              <a:rPr lang="en-GB" dirty="0" smtClean="0"/>
              <a:t>Descriptive: Counting and cross-tabulation (relies on probability sampling)</a:t>
            </a:r>
          </a:p>
          <a:p>
            <a:pPr lvl="1"/>
            <a:r>
              <a:rPr lang="en-GB" dirty="0" smtClean="0"/>
              <a:t>Analysis of </a:t>
            </a:r>
            <a:r>
              <a:rPr lang="en-GB" dirty="0" err="1" smtClean="0"/>
              <a:t>covariation</a:t>
            </a:r>
            <a:r>
              <a:rPr lang="en-GB" dirty="0" smtClean="0"/>
              <a:t> of variables (necessary but not sufficient to demonstrate causal relationship)</a:t>
            </a:r>
          </a:p>
          <a:p>
            <a:pPr lvl="1"/>
            <a:r>
              <a:rPr lang="en-GB" dirty="0" smtClean="0"/>
              <a:t>Cross-sectional vs. longitudinal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396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 and Cases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Variables clearly defined by operational hypotheses</a:t>
            </a:r>
          </a:p>
          <a:p>
            <a:r>
              <a:rPr lang="en-GB" dirty="0" smtClean="0"/>
              <a:t>Cases are the units </a:t>
            </a:r>
            <a:r>
              <a:rPr lang="en-GB" dirty="0" smtClean="0"/>
              <a:t>(people, companies, countries, etc.)</a:t>
            </a:r>
            <a:r>
              <a:rPr lang="en-GB" dirty="0" smtClean="0"/>
              <a:t> for which we observe or measure each variable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62802"/>
              </p:ext>
            </p:extLst>
          </p:nvPr>
        </p:nvGraphicFramePr>
        <p:xfrm>
          <a:off x="1403648" y="4725144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Variable 1 (income)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Variable 2 (age)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Case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£45,000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Case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$12,000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Case 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£32,432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814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self-completion</a:t>
            </a:r>
          </a:p>
          <a:p>
            <a:r>
              <a:rPr lang="en-GB" dirty="0" smtClean="0"/>
              <a:t>Mailed self-completion</a:t>
            </a:r>
          </a:p>
          <a:p>
            <a:r>
              <a:rPr lang="en-GB" dirty="0" smtClean="0"/>
              <a:t>Internet</a:t>
            </a:r>
          </a:p>
          <a:p>
            <a:r>
              <a:rPr lang="en-GB" dirty="0" smtClean="0"/>
              <a:t>Interview (structured): telephone/face-to-face</a:t>
            </a:r>
          </a:p>
          <a:p>
            <a:endParaRPr lang="en-GB" dirty="0"/>
          </a:p>
          <a:p>
            <a:r>
              <a:rPr lang="en-GB" dirty="0" smtClean="0"/>
              <a:t>Choice of method depends on nature of questions, population of study, resources available.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63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Define the population.</a:t>
            </a:r>
          </a:p>
          <a:p>
            <a:r>
              <a:rPr lang="en-GB" dirty="0" smtClean="0"/>
              <a:t>Identify the sampling frame.</a:t>
            </a:r>
          </a:p>
          <a:p>
            <a:r>
              <a:rPr lang="en-GB" dirty="0" smtClean="0"/>
              <a:t>Determine the sample size.</a:t>
            </a:r>
          </a:p>
          <a:p>
            <a:r>
              <a:rPr lang="en-GB" dirty="0" smtClean="0"/>
              <a:t>Select a sampling technique to obtain the sample elements.</a:t>
            </a:r>
          </a:p>
          <a:p>
            <a:r>
              <a:rPr lang="en-GB" dirty="0" smtClean="0"/>
              <a:t>Collect data from the sample elements.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7798560"/>
              </p:ext>
            </p:extLst>
          </p:nvPr>
        </p:nvGraphicFramePr>
        <p:xfrm>
          <a:off x="3347864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2128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Target 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target population is the group that we want our research to be applicable to.</a:t>
            </a:r>
          </a:p>
          <a:p>
            <a:r>
              <a:rPr lang="en-GB" dirty="0" smtClean="0"/>
              <a:t>Most be defined clearly and unambiguously:</a:t>
            </a:r>
          </a:p>
          <a:p>
            <a:pPr lvl="1"/>
            <a:r>
              <a:rPr lang="en-GB" dirty="0" smtClean="0"/>
              <a:t>Demographics</a:t>
            </a:r>
          </a:p>
          <a:p>
            <a:pPr lvl="1"/>
            <a:r>
              <a:rPr lang="en-GB" dirty="0" smtClean="0"/>
              <a:t>Geography</a:t>
            </a:r>
          </a:p>
          <a:p>
            <a:pPr lvl="1"/>
            <a:r>
              <a:rPr lang="en-GB" dirty="0" smtClean="0"/>
              <a:t>Behaviour (category- or product-relevant)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495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pharmaceutical company wants to know whether it can pitch its product as the lowest-priced name brand </a:t>
            </a:r>
            <a:r>
              <a:rPr lang="en-GB" dirty="0" err="1" smtClean="0"/>
              <a:t>hayfever</a:t>
            </a:r>
            <a:r>
              <a:rPr lang="en-GB" dirty="0" smtClean="0"/>
              <a:t> cure. </a:t>
            </a:r>
            <a:endParaRPr lang="en-GB" dirty="0"/>
          </a:p>
          <a:p>
            <a:r>
              <a:rPr lang="en-GB" dirty="0" smtClean="0"/>
              <a:t>So a researcher offers to obtain a random sample of the prices of the leading brands of pills for curing </a:t>
            </a:r>
            <a:r>
              <a:rPr lang="en-GB" dirty="0" err="1" smtClean="0"/>
              <a:t>hayfever</a:t>
            </a:r>
            <a:r>
              <a:rPr lang="en-GB" dirty="0" smtClean="0"/>
              <a:t> in stores across the country.</a:t>
            </a:r>
          </a:p>
          <a:p>
            <a:r>
              <a:rPr lang="en-GB" dirty="0" smtClean="0"/>
              <a:t>Why is this target population definition inadequate?</a:t>
            </a:r>
          </a:p>
          <a:p>
            <a:r>
              <a:rPr lang="en-GB" dirty="0" smtClean="0"/>
              <a:t>Suggest a more specific, clearer definition of the target population.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820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the Sampling Frame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Sampling frame</a:t>
            </a:r>
            <a:r>
              <a:rPr lang="en-GB" dirty="0" smtClean="0"/>
              <a:t> – a list of the target population</a:t>
            </a:r>
          </a:p>
          <a:p>
            <a:r>
              <a:rPr lang="en-GB" dirty="0" smtClean="0"/>
              <a:t>Difficulties:</a:t>
            </a:r>
          </a:p>
          <a:p>
            <a:pPr lvl="1"/>
            <a:r>
              <a:rPr lang="en-GB" dirty="0" smtClean="0"/>
              <a:t>No list available (may need to use other techniques, e.g. sampling from map grid)</a:t>
            </a:r>
          </a:p>
          <a:p>
            <a:pPr lvl="1"/>
            <a:r>
              <a:rPr lang="en-GB" dirty="0" smtClean="0"/>
              <a:t>Over-registration (includes units that are not actually part of the population)</a:t>
            </a:r>
          </a:p>
          <a:p>
            <a:pPr lvl="1"/>
            <a:r>
              <a:rPr lang="en-GB" dirty="0" smtClean="0"/>
              <a:t>Under-registration (not all members of the population appear on the list)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351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Determining the 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correct sample size is determined </a:t>
            </a:r>
            <a:r>
              <a:rPr lang="en-GB" dirty="0" smtClean="0"/>
              <a:t>using a </a:t>
            </a:r>
            <a:r>
              <a:rPr lang="en-GB" i="1" dirty="0" smtClean="0"/>
              <a:t>power calculation.</a:t>
            </a:r>
          </a:p>
          <a:p>
            <a:r>
              <a:rPr lang="en-GB" dirty="0" smtClean="0"/>
              <a:t>Depends on type of relationship to be examined, an estimate of effect size, and our tolerance for Type I and Type II errors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23824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 and Type II Errors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Significance</a:t>
            </a:r>
            <a:r>
              <a:rPr lang="en-GB" dirty="0" smtClean="0"/>
              <a:t> – the probability that a test will incorrectly accept a false research hypothesis.</a:t>
            </a:r>
          </a:p>
          <a:p>
            <a:pPr marL="0" indent="0" algn="ctr">
              <a:buNone/>
            </a:pPr>
            <a:r>
              <a:rPr lang="en-GB" i="1" dirty="0" smtClean="0"/>
              <a:t>p</a:t>
            </a:r>
            <a:r>
              <a:rPr lang="en-GB" dirty="0" smtClean="0"/>
              <a:t> = </a:t>
            </a:r>
            <a:r>
              <a:rPr lang="el-GR" dirty="0" smtClean="0"/>
              <a:t>α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where </a:t>
            </a:r>
            <a:r>
              <a:rPr lang="el-GR" dirty="0" smtClean="0"/>
              <a:t>α</a:t>
            </a:r>
            <a:r>
              <a:rPr lang="en-GB" dirty="0" smtClean="0"/>
              <a:t> is the likelihood of a Type I error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i="1" dirty="0" smtClean="0"/>
              <a:t>Statistical power</a:t>
            </a:r>
            <a:r>
              <a:rPr lang="en-GB" dirty="0" smtClean="0"/>
              <a:t> – the probability that a test will correctly reject a false null hypothesis.</a:t>
            </a:r>
          </a:p>
          <a:p>
            <a:pPr marL="0" indent="0" algn="ctr">
              <a:buNone/>
            </a:pPr>
            <a:r>
              <a:rPr lang="en-GB" dirty="0" smtClean="0"/>
              <a:t>Statistical power = 1-</a:t>
            </a:r>
            <a:r>
              <a:rPr lang="el-GR" dirty="0" smtClean="0"/>
              <a:t>β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where </a:t>
            </a:r>
            <a:r>
              <a:rPr lang="el-GR" dirty="0" smtClean="0"/>
              <a:t>β</a:t>
            </a:r>
            <a:r>
              <a:rPr lang="en-GB" dirty="0" smtClean="0"/>
              <a:t> is the likelihood of a Type II error</a:t>
            </a:r>
          </a:p>
        </p:txBody>
      </p:sp>
    </p:spTree>
    <p:extLst>
      <p:ext uri="{BB962C8B-B14F-4D97-AF65-F5344CB8AC3E}">
        <p14:creationId xmlns:p14="http://schemas.microsoft.com/office/powerpoint/2010/main" val="1866784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set </a:t>
            </a:r>
            <a:r>
              <a:rPr lang="el-GR" dirty="0" smtClean="0"/>
              <a:t>α</a:t>
            </a:r>
            <a:r>
              <a:rPr lang="en-GB" dirty="0"/>
              <a:t> </a:t>
            </a:r>
            <a:r>
              <a:rPr lang="en-GB" dirty="0" smtClean="0"/>
              <a:t>and </a:t>
            </a:r>
            <a:r>
              <a:rPr lang="el-GR" dirty="0" smtClean="0"/>
              <a:t>β</a:t>
            </a:r>
            <a:r>
              <a:rPr lang="en-GB" dirty="0" smtClean="0"/>
              <a:t> for our study… there is a trade-off!</a:t>
            </a:r>
          </a:p>
          <a:p>
            <a:r>
              <a:rPr lang="en-GB" dirty="0" smtClean="0"/>
              <a:t>A low tolerance for Type I errors (low </a:t>
            </a:r>
            <a:r>
              <a:rPr lang="el-GR" dirty="0" smtClean="0"/>
              <a:t>α</a:t>
            </a:r>
            <a:r>
              <a:rPr lang="en-GB" dirty="0" smtClean="0"/>
              <a:t>) will make us more likely to experience Type II errors.</a:t>
            </a:r>
          </a:p>
          <a:p>
            <a:r>
              <a:rPr lang="en-GB" dirty="0" smtClean="0"/>
              <a:t>To keep both within acceptable parameters requires an adequate sample size.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27324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power calculation table</a:t>
            </a:r>
            <a:br>
              <a:rPr lang="en-GB" dirty="0" smtClean="0"/>
            </a:br>
            <a:r>
              <a:rPr lang="en-GB" dirty="0" smtClean="0"/>
              <a:t>(t-test)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0.05 level of significance (</a:t>
            </a:r>
            <a:r>
              <a:rPr lang="el-GR" dirty="0" smtClean="0"/>
              <a:t>α</a:t>
            </a:r>
            <a:r>
              <a:rPr lang="en-GB" dirty="0" smtClean="0"/>
              <a:t>=0.05):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764883"/>
              </p:ext>
            </p:extLst>
          </p:nvPr>
        </p:nvGraphicFramePr>
        <p:xfrm>
          <a:off x="467544" y="2636912"/>
          <a:ext cx="8229600" cy="3657600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0">
                <a:tc rowSpan="2">
                  <a:txBody>
                    <a:bodyPr/>
                    <a:lstStyle/>
                    <a:p>
                      <a:pPr algn="r"/>
                      <a:r>
                        <a:rPr lang="en-GB" b="1" dirty="0" smtClean="0"/>
                        <a:t>Power</a:t>
                      </a: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Effect size</a:t>
                      </a: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0.25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14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193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32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0.60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246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40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16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310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20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393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26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0.90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526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85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34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0.95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651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105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42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0.99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920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148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accent5">
                              <a:lumMod val="20000"/>
                              <a:lumOff val="80000"/>
                            </a:schemeClr>
                          </a:solidFill>
                        </a:rPr>
                        <a:t>58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0311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a sampling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Valid generalisation from sample to population requires a sample that is </a:t>
            </a:r>
            <a:r>
              <a:rPr lang="en-GB" i="1" dirty="0" smtClean="0"/>
              <a:t>representative </a:t>
            </a:r>
            <a:r>
              <a:rPr lang="en-GB" dirty="0" smtClean="0"/>
              <a:t>in terms of the variables known to be related to study characteristics.</a:t>
            </a:r>
          </a:p>
          <a:p>
            <a:r>
              <a:rPr lang="en-GB" i="1" dirty="0" smtClean="0"/>
              <a:t>Probability</a:t>
            </a:r>
            <a:r>
              <a:rPr lang="en-GB" dirty="0" smtClean="0"/>
              <a:t> sampling – each unit has a known probability of being selected, selection is based on chance alone.  Sampling error, required sample size can be determined and findings generalised to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2526056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Random sampling</a:t>
            </a:r>
          </a:p>
          <a:p>
            <a:r>
              <a:rPr lang="en-GB" dirty="0" smtClean="0"/>
              <a:t>Systematic sampling</a:t>
            </a:r>
          </a:p>
          <a:p>
            <a:r>
              <a:rPr lang="en-GB" dirty="0" smtClean="0"/>
              <a:t>Stratified sampling</a:t>
            </a:r>
          </a:p>
          <a:p>
            <a:r>
              <a:rPr lang="en-GB" dirty="0" smtClean="0"/>
              <a:t>Cluster sampling</a:t>
            </a:r>
          </a:p>
          <a:p>
            <a:endParaRPr lang="en-GB" dirty="0"/>
          </a:p>
          <a:p>
            <a:r>
              <a:rPr lang="en-GB" dirty="0" smtClean="0"/>
              <a:t>Note: Non-probability methods including opportunistic, purposive and snowball sampling are more appropriate for qualitative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800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be planned in advance, and be appropriate to test the stated hypotheses.</a:t>
            </a:r>
          </a:p>
          <a:p>
            <a:r>
              <a:rPr lang="en-GB" dirty="0" err="1" smtClean="0"/>
              <a:t>Univariate</a:t>
            </a:r>
            <a:r>
              <a:rPr lang="en-GB" dirty="0" smtClean="0"/>
              <a:t> vs. multivariate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840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Choosing the right test statistic (</a:t>
            </a:r>
            <a:r>
              <a:rPr lang="en-GB" dirty="0" err="1" smtClean="0"/>
              <a:t>univariate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492049"/>
              </p:ext>
            </p:extLst>
          </p:nvPr>
        </p:nvGraphicFramePr>
        <p:xfrm>
          <a:off x="827584" y="1628800"/>
          <a:ext cx="7859216" cy="4732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3681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Temporal Component of Survey Research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Cross-Sectional</a:t>
            </a:r>
            <a:r>
              <a:rPr lang="en-GB" dirty="0" smtClean="0"/>
              <a:t> – single moment in time.</a:t>
            </a:r>
          </a:p>
          <a:p>
            <a:r>
              <a:rPr lang="en-GB" i="1" dirty="0" smtClean="0"/>
              <a:t>Repeated Cross-Sectional </a:t>
            </a:r>
            <a:r>
              <a:rPr lang="en-GB" dirty="0" smtClean="0"/>
              <a:t>– comparable survey conducted at intervals but with different samples.</a:t>
            </a:r>
          </a:p>
          <a:p>
            <a:r>
              <a:rPr lang="en-GB" i="1" dirty="0" smtClean="0"/>
              <a:t>Panel</a:t>
            </a:r>
            <a:r>
              <a:rPr lang="en-GB" dirty="0" smtClean="0"/>
              <a:t> – same sample is tracked over time.  Strongest survey design for causal inference.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1398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Longitudinal designs have more explanatory power than cross-sectional designs.  BUT:</a:t>
            </a:r>
          </a:p>
          <a:p>
            <a:endParaRPr lang="en-GB" dirty="0"/>
          </a:p>
          <a:p>
            <a:r>
              <a:rPr lang="en-GB" dirty="0" smtClean="0"/>
              <a:t>They take time (and cost)</a:t>
            </a:r>
          </a:p>
          <a:p>
            <a:r>
              <a:rPr lang="en-GB" dirty="0" smtClean="0"/>
              <a:t>Follow-up can be difficult</a:t>
            </a:r>
          </a:p>
          <a:p>
            <a:r>
              <a:rPr lang="en-GB" dirty="0" smtClean="0"/>
              <a:t>Risk of bias due to differential rates of attrition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553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data to collect – variables and cases</a:t>
            </a:r>
          </a:p>
          <a:p>
            <a:r>
              <a:rPr lang="en-GB" dirty="0" smtClean="0"/>
              <a:t>How to collect data</a:t>
            </a:r>
          </a:p>
          <a:p>
            <a:r>
              <a:rPr lang="en-GB" dirty="0" smtClean="0"/>
              <a:t>Sampling</a:t>
            </a:r>
          </a:p>
          <a:p>
            <a:pPr lvl="1"/>
            <a:r>
              <a:rPr lang="en-GB" dirty="0" smtClean="0"/>
              <a:t>Defining target population</a:t>
            </a:r>
          </a:p>
          <a:p>
            <a:pPr lvl="1"/>
            <a:r>
              <a:rPr lang="en-GB" dirty="0" smtClean="0"/>
              <a:t>Determining sampling frame and sample size</a:t>
            </a:r>
          </a:p>
          <a:p>
            <a:pPr lvl="1"/>
            <a:r>
              <a:rPr lang="en-GB" dirty="0" smtClean="0"/>
              <a:t>Selecting probabilistic sampling method</a:t>
            </a:r>
          </a:p>
          <a:p>
            <a:r>
              <a:rPr lang="en-GB" dirty="0" smtClean="0"/>
              <a:t>Analysis of data</a:t>
            </a:r>
          </a:p>
          <a:p>
            <a:r>
              <a:rPr lang="en-GB" dirty="0" smtClean="0"/>
              <a:t>Cross-sectional </a:t>
            </a:r>
            <a:r>
              <a:rPr lang="en-GB" smtClean="0"/>
              <a:t>vs longitudinal</a:t>
            </a: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8061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1034</Words>
  <Application>Microsoft Office PowerPoint</Application>
  <PresentationFormat>On-screen Show (4:3)</PresentationFormat>
  <Paragraphs>173</Paragraphs>
  <Slides>22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SBPD7003 Quantitative Methods</vt:lpstr>
      <vt:lpstr>Survey</vt:lpstr>
      <vt:lpstr>Survey research</vt:lpstr>
      <vt:lpstr>Strengths of survey method</vt:lpstr>
      <vt:lpstr>Key Features of Survey Design</vt:lpstr>
      <vt:lpstr>Variables and Cases</vt:lpstr>
      <vt:lpstr>Survey methods</vt:lpstr>
      <vt:lpstr>Sampling</vt:lpstr>
      <vt:lpstr>Defining the Target Population</vt:lpstr>
      <vt:lpstr>Example</vt:lpstr>
      <vt:lpstr>Identifying the Sampling Frame</vt:lpstr>
      <vt:lpstr>Determining the sample size</vt:lpstr>
      <vt:lpstr>Type I and Type II Errors</vt:lpstr>
      <vt:lpstr>PowerPoint Presentation</vt:lpstr>
      <vt:lpstr>Example power calculation table (t-test)</vt:lpstr>
      <vt:lpstr>Selecting a sampling method</vt:lpstr>
      <vt:lpstr>Probability sampling methods</vt:lpstr>
      <vt:lpstr>Statistical Analysis</vt:lpstr>
      <vt:lpstr>Choosing the right test statistic (univariate)</vt:lpstr>
      <vt:lpstr>Temporal Component of Survey Research Designs</vt:lpstr>
      <vt:lpstr>PowerPoint Presentation</vt:lpstr>
      <vt:lpstr>Recap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SBPD7003 Quantitative Methods</dc:title>
  <dc:creator>Rachel Casiday</dc:creator>
  <cp:lastModifiedBy>Rachel Casiday</cp:lastModifiedBy>
  <cp:revision>16</cp:revision>
  <dcterms:created xsi:type="dcterms:W3CDTF">2014-12-15T04:35:19Z</dcterms:created>
  <dcterms:modified xsi:type="dcterms:W3CDTF">2014-12-15T07:22:38Z</dcterms:modified>
</cp:coreProperties>
</file>