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4"/>
  </p:sldMasterIdLst>
  <p:notesMasterIdLst>
    <p:notesMasterId r:id="rId14"/>
  </p:notes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8789A1-6158-4A5A-AE06-4F73D833CCD8}" v="9" dt="2026-01-09T21:23:42.4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60"/>
  </p:normalViewPr>
  <p:slideViewPr>
    <p:cSldViewPr snapToGrid="0">
      <p:cViewPr varScale="1">
        <p:scale>
          <a:sx n="72" d="100"/>
          <a:sy n="72" d="100"/>
        </p:scale>
        <p:origin x="855"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6FB592-FFFA-4EAA-AE2E-6CCCF6535802}" type="datetimeFigureOut">
              <a:rPr lang="en-GB" smtClean="0"/>
              <a:t>09/01/2026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43491C-9ABB-40C4-8F22-CE84A3C26538}" type="slidenum">
              <a:rPr lang="en-GB" smtClean="0"/>
              <a:t>‹#›</a:t>
            </a:fld>
            <a:endParaRPr lang="en-GB"/>
          </a:p>
        </p:txBody>
      </p:sp>
    </p:spTree>
    <p:extLst>
      <p:ext uri="{BB962C8B-B14F-4D97-AF65-F5344CB8AC3E}">
        <p14:creationId xmlns:p14="http://schemas.microsoft.com/office/powerpoint/2010/main" val="3069846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43491C-9ABB-40C4-8F22-CE84A3C26538}" type="slidenum">
              <a:rPr lang="en-GB" smtClean="0"/>
              <a:t>4</a:t>
            </a:fld>
            <a:endParaRPr lang="en-GB"/>
          </a:p>
        </p:txBody>
      </p:sp>
    </p:spTree>
    <p:extLst>
      <p:ext uri="{BB962C8B-B14F-4D97-AF65-F5344CB8AC3E}">
        <p14:creationId xmlns:p14="http://schemas.microsoft.com/office/powerpoint/2010/main" val="4083865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1/9/2026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0844496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1/9/2026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40947991"/>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24" name="Picture 23">
            <a:extLst>
              <a:ext uri="{FF2B5EF4-FFF2-40B4-BE49-F238E27FC236}">
                <a16:creationId xmlns:a16="http://schemas.microsoft.com/office/drawing/2014/main" id="{29709A60-3C9A-73FE-22D6-4939AF957E3A}"/>
              </a:ext>
            </a:extLst>
          </p:cNvPr>
          <p:cNvPicPr>
            <a:picLocks noChangeAspect="1"/>
          </p:cNvPicPr>
          <p:nvPr/>
        </p:nvPicPr>
        <p:blipFill>
          <a:blip r:embed="rId2"/>
          <a:srcRect t="22268" b="2732"/>
          <a:stretch>
            <a:fillRect/>
          </a:stretch>
        </p:blipFill>
        <p:spPr>
          <a:xfrm>
            <a:off x="20" y="10"/>
            <a:ext cx="12191980" cy="6857990"/>
          </a:xfrm>
          <a:prstGeom prst="rect">
            <a:avLst/>
          </a:prstGeom>
        </p:spPr>
      </p:pic>
      <p:sp>
        <p:nvSpPr>
          <p:cNvPr id="36" name="Rectangle 35">
            <a:extLst>
              <a:ext uri="{FF2B5EF4-FFF2-40B4-BE49-F238E27FC236}">
                <a16:creationId xmlns:a16="http://schemas.microsoft.com/office/drawing/2014/main" id="{857DEAC1-B3AA-6569-0A44-A191DF2F3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7840"/>
            <a:ext cx="12191999" cy="128016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83652D73-D869-C113-E55E-C129E237EDFB}"/>
              </a:ext>
            </a:extLst>
          </p:cNvPr>
          <p:cNvSpPr>
            <a:spLocks noGrp="1"/>
          </p:cNvSpPr>
          <p:nvPr>
            <p:ph type="ctrTitle"/>
          </p:nvPr>
        </p:nvSpPr>
        <p:spPr>
          <a:xfrm>
            <a:off x="320039" y="5739969"/>
            <a:ext cx="8178501" cy="960120"/>
          </a:xfrm>
          <a:ln>
            <a:noFill/>
          </a:ln>
        </p:spPr>
        <p:txBody>
          <a:bodyPr anchor="ctr">
            <a:normAutofit/>
          </a:bodyPr>
          <a:lstStyle/>
          <a:p>
            <a:r>
              <a:rPr lang="en-GB" sz="4100" dirty="0"/>
              <a:t>Key Attributes For Employment </a:t>
            </a:r>
          </a:p>
        </p:txBody>
      </p:sp>
      <p:sp>
        <p:nvSpPr>
          <p:cNvPr id="3" name="TextBox 2">
            <a:extLst>
              <a:ext uri="{FF2B5EF4-FFF2-40B4-BE49-F238E27FC236}">
                <a16:creationId xmlns:a16="http://schemas.microsoft.com/office/drawing/2014/main" id="{B0E5CDF0-B5F1-3FA5-05C9-4D25F3A2913D}"/>
              </a:ext>
            </a:extLst>
          </p:cNvPr>
          <p:cNvSpPr txBox="1"/>
          <p:nvPr/>
        </p:nvSpPr>
        <p:spPr>
          <a:xfrm>
            <a:off x="320039" y="735496"/>
            <a:ext cx="4081670" cy="1938992"/>
          </a:xfrm>
          <a:prstGeom prst="rect">
            <a:avLst/>
          </a:prstGeom>
          <a:noFill/>
        </p:spPr>
        <p:txBody>
          <a:bodyPr wrap="square" rtlCol="0">
            <a:spAutoFit/>
          </a:bodyPr>
          <a:lstStyle/>
          <a:p>
            <a:r>
              <a:rPr lang="en-GB" sz="1500" dirty="0"/>
              <a:t>Student Name: Mehrnoosh Amani Tehrani</a:t>
            </a:r>
          </a:p>
          <a:p>
            <a:r>
              <a:rPr lang="en-GB" sz="1500" dirty="0"/>
              <a:t>Student ID Number: 2025025021</a:t>
            </a:r>
          </a:p>
          <a:p>
            <a:r>
              <a:rPr lang="en-GB" sz="1500" dirty="0"/>
              <a:t>Programme: Hospitality And Hotel Management</a:t>
            </a:r>
          </a:p>
          <a:p>
            <a:r>
              <a:rPr lang="en-GB" sz="1500" dirty="0"/>
              <a:t>Module: Business Skills for the International Hotel Industry</a:t>
            </a:r>
          </a:p>
          <a:p>
            <a:r>
              <a:rPr lang="en-GB" sz="1500" dirty="0"/>
              <a:t>Module Code:BM1H4007 /BM1H4007D</a:t>
            </a:r>
          </a:p>
          <a:p>
            <a:r>
              <a:rPr lang="en-GB" sz="1500" dirty="0"/>
              <a:t>Lecturer : Daniel Payne</a:t>
            </a:r>
          </a:p>
        </p:txBody>
      </p:sp>
    </p:spTree>
    <p:extLst>
      <p:ext uri="{BB962C8B-B14F-4D97-AF65-F5344CB8AC3E}">
        <p14:creationId xmlns:p14="http://schemas.microsoft.com/office/powerpoint/2010/main" val="418693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Recently renovated hotel - The Westin Bonaventure Hotel &amp; Suites, Los ...">
            <a:extLst>
              <a:ext uri="{FF2B5EF4-FFF2-40B4-BE49-F238E27FC236}">
                <a16:creationId xmlns:a16="http://schemas.microsoft.com/office/drawing/2014/main" id="{5303B7BC-022D-3383-CDF8-2676A4B628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9335" r="-1" b="-1"/>
          <a:stretch>
            <a:fillRect/>
          </a:stretch>
        </p:blipFill>
        <p:spPr bwMode="auto">
          <a:xfrm>
            <a:off x="20" y="10"/>
            <a:ext cx="1218893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7508F7DC-CA28-4ACE-AF79-D7E98ED1B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9AB20218-A500-457C-B65C-F3D198B1F7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1524" y="0"/>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F3790A17-6583-CF3F-CF35-77C8645F57E7}"/>
              </a:ext>
            </a:extLst>
          </p:cNvPr>
          <p:cNvSpPr>
            <a:spLocks noGrp="1"/>
          </p:cNvSpPr>
          <p:nvPr>
            <p:ph type="subTitle" idx="1"/>
          </p:nvPr>
        </p:nvSpPr>
        <p:spPr>
          <a:xfrm>
            <a:off x="68239" y="834887"/>
            <a:ext cx="12064126" cy="5897217"/>
          </a:xfrm>
        </p:spPr>
        <p:txBody>
          <a:bodyPr anchor="t">
            <a:normAutofit/>
          </a:bodyPr>
          <a:lstStyle/>
          <a:p>
            <a:pPr>
              <a:lnSpc>
                <a:spcPct val="100000"/>
              </a:lnSpc>
            </a:pPr>
            <a:r>
              <a:rPr lang="en-GB" b="1" i="0" u="sng" dirty="0">
                <a:solidFill>
                  <a:srgbClr val="FFFFFF"/>
                </a:solidFill>
              </a:rPr>
              <a:t>Key attributes for working in the hospitality industry</a:t>
            </a:r>
            <a:endParaRPr lang="en-GB" sz="1800" b="1" i="0" dirty="0">
              <a:solidFill>
                <a:srgbClr val="FFFFFF"/>
              </a:solidFill>
            </a:endParaRPr>
          </a:p>
          <a:p>
            <a:pPr>
              <a:lnSpc>
                <a:spcPct val="100000"/>
              </a:lnSpc>
            </a:pPr>
            <a:r>
              <a:rPr lang="en-GB" sz="1800" b="1" i="0" dirty="0">
                <a:solidFill>
                  <a:srgbClr val="FFFFFF"/>
                </a:solidFill>
              </a:rPr>
              <a:t>Introduction:</a:t>
            </a:r>
            <a:endParaRPr lang="en-GB" sz="1600" b="1" i="0" dirty="0">
              <a:solidFill>
                <a:srgbClr val="FFFFFF"/>
              </a:solidFill>
            </a:endParaRPr>
          </a:p>
          <a:p>
            <a:pPr>
              <a:lnSpc>
                <a:spcPct val="100000"/>
              </a:lnSpc>
            </a:pPr>
            <a:r>
              <a:rPr lang="en-GB" sz="1600" i="0" dirty="0">
                <a:solidFill>
                  <a:srgbClr val="FFFFFF"/>
                </a:solidFill>
              </a:rPr>
              <a:t>Indeed, the word hospitality originates from the old French word hospice, which means “to provide care and shelter for travellers”. In my understandings , one of the most famous hospices is hotel- Dieu de Beaune in the Burgundy region of France, which historically, offered care and accommodation for travellers. </a:t>
            </a:r>
          </a:p>
          <a:p>
            <a:pPr>
              <a:lnSpc>
                <a:spcPct val="100000"/>
              </a:lnSpc>
            </a:pPr>
            <a:r>
              <a:rPr lang="en-GB" sz="1600" i="0" dirty="0">
                <a:solidFill>
                  <a:srgbClr val="FFFFFF"/>
                </a:solidFill>
              </a:rPr>
              <a:t>Gradually, the hospitality industry has developed since 4,500 B.C.E, evolving overtime into the modern, branded hotels as we see them today. If we imagine hospitality as an umbrella, we can better understand its wide scope, which includes many sectors such as lodging, restaurants, recreation, assemblies, events, travel and tourism. This also highlights the importance of direct human interaction with guests in delivering services and products.</a:t>
            </a:r>
          </a:p>
          <a:p>
            <a:pPr>
              <a:lnSpc>
                <a:spcPct val="100000"/>
              </a:lnSpc>
            </a:pPr>
            <a:r>
              <a:rPr lang="en-GB" sz="1600" i="0" dirty="0">
                <a:solidFill>
                  <a:srgbClr val="FFFFFF"/>
                </a:solidFill>
              </a:rPr>
              <a:t>Furthermore, The pineapple has been </a:t>
            </a:r>
            <a:r>
              <a:rPr lang="en-GB" sz="1600" dirty="0">
                <a:solidFill>
                  <a:srgbClr val="FFFFFF"/>
                </a:solidFill>
              </a:rPr>
              <a:t>introduced around the world as a symbol of hospitality and many people know it as a sign of </a:t>
            </a:r>
            <a:r>
              <a:rPr lang="en-GB" sz="1600" i="0" dirty="0">
                <a:solidFill>
                  <a:srgbClr val="FFFFFF"/>
                </a:solidFill>
              </a:rPr>
              <a:t>friendliness, graciousness, and cheer</a:t>
            </a:r>
            <a:r>
              <a:rPr lang="en-GB" sz="1600" dirty="0">
                <a:solidFill>
                  <a:srgbClr val="FFFFFF"/>
                </a:solidFill>
              </a:rPr>
              <a:t>.(Walker,2014,pp.12-13)</a:t>
            </a:r>
          </a:p>
          <a:p>
            <a:pPr>
              <a:lnSpc>
                <a:spcPct val="100000"/>
              </a:lnSpc>
            </a:pPr>
            <a:endParaRPr lang="en-GB" sz="1600" i="0" dirty="0">
              <a:solidFill>
                <a:srgbClr val="FFFFFF"/>
              </a:solidFill>
            </a:endParaRPr>
          </a:p>
          <a:p>
            <a:pPr>
              <a:lnSpc>
                <a:spcPct val="100000"/>
              </a:lnSpc>
            </a:pPr>
            <a:r>
              <a:rPr lang="en-GB" sz="1600" i="0" dirty="0">
                <a:solidFill>
                  <a:srgbClr val="FFFFFF"/>
                </a:solidFill>
              </a:rPr>
              <a:t>Study background:</a:t>
            </a:r>
          </a:p>
          <a:p>
            <a:pPr marL="285750" indent="-285750">
              <a:lnSpc>
                <a:spcPct val="100000"/>
              </a:lnSpc>
              <a:buFont typeface="Arial" panose="020B0604020202020204" pitchFamily="34" charset="0"/>
              <a:buChar char="•"/>
            </a:pPr>
            <a:r>
              <a:rPr lang="en-GB" sz="1600" i="0" dirty="0">
                <a:solidFill>
                  <a:srgbClr val="FFFFFF"/>
                </a:solidFill>
              </a:rPr>
              <a:t>Hospitality industry is a people focused and service-driven sector. </a:t>
            </a:r>
          </a:p>
          <a:p>
            <a:pPr>
              <a:lnSpc>
                <a:spcPct val="100000"/>
              </a:lnSpc>
            </a:pPr>
            <a:r>
              <a:rPr lang="en-GB" sz="1600" i="0" dirty="0">
                <a:solidFill>
                  <a:srgbClr val="FFFFFF"/>
                </a:solidFill>
              </a:rPr>
              <a:t>(performance front of the house or heart of the house)</a:t>
            </a:r>
          </a:p>
          <a:p>
            <a:pPr marL="285750" indent="-285750">
              <a:lnSpc>
                <a:spcPct val="100000"/>
              </a:lnSpc>
              <a:buFont typeface="Arial" panose="020B0604020202020204" pitchFamily="34" charset="0"/>
              <a:buChar char="•"/>
            </a:pPr>
            <a:r>
              <a:rPr lang="en-GB" sz="1600" i="0" dirty="0">
                <a:solidFill>
                  <a:srgbClr val="FFFFFF"/>
                </a:solidFill>
              </a:rPr>
              <a:t>Business success depends on service quality, professional skills, operational excellence, exceptional customer.</a:t>
            </a:r>
          </a:p>
          <a:p>
            <a:pPr>
              <a:lnSpc>
                <a:spcPct val="100000"/>
              </a:lnSpc>
            </a:pPr>
            <a:endParaRPr lang="en-GB" sz="1600" i="0" dirty="0">
              <a:solidFill>
                <a:srgbClr val="FFFFFF"/>
              </a:solidFill>
            </a:endParaRPr>
          </a:p>
          <a:p>
            <a:pPr>
              <a:lnSpc>
                <a:spcPct val="100000"/>
              </a:lnSpc>
            </a:pPr>
            <a:endParaRPr lang="en-GB" sz="1600" dirty="0">
              <a:solidFill>
                <a:srgbClr val="FFFFFF"/>
              </a:solidFill>
            </a:endParaRPr>
          </a:p>
          <a:p>
            <a:pPr>
              <a:lnSpc>
                <a:spcPct val="100000"/>
              </a:lnSpc>
            </a:pPr>
            <a:endParaRPr lang="en-GB" sz="1600" dirty="0">
              <a:solidFill>
                <a:srgbClr val="FFFFFF"/>
              </a:solidFill>
            </a:endParaRPr>
          </a:p>
          <a:p>
            <a:pPr>
              <a:lnSpc>
                <a:spcPct val="100000"/>
              </a:lnSpc>
            </a:pPr>
            <a:endParaRPr lang="en-GB" sz="700" dirty="0">
              <a:solidFill>
                <a:srgbClr val="FFFFFF"/>
              </a:solidFill>
            </a:endParaRPr>
          </a:p>
        </p:txBody>
      </p:sp>
      <p:sp>
        <p:nvSpPr>
          <p:cNvPr id="2061" name="Rectangle 2060">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8686800"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530197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C96F576-EA73-810E-1F98-4D2CB7CCD70D}"/>
              </a:ext>
            </a:extLst>
          </p:cNvPr>
          <p:cNvSpPr>
            <a:spLocks noGrp="1"/>
          </p:cNvSpPr>
          <p:nvPr>
            <p:ph type="subTitle" idx="1"/>
          </p:nvPr>
        </p:nvSpPr>
        <p:spPr>
          <a:xfrm>
            <a:off x="441693" y="1232452"/>
            <a:ext cx="11107575" cy="8801697"/>
          </a:xfrm>
        </p:spPr>
        <p:txBody>
          <a:bodyPr>
            <a:normAutofit/>
          </a:bodyPr>
          <a:lstStyle/>
          <a:p>
            <a:endParaRPr lang="en-GB" dirty="0"/>
          </a:p>
          <a:p>
            <a:endParaRPr lang="en-GB" dirty="0"/>
          </a:p>
          <a:p>
            <a:endParaRPr lang="en-GB" dirty="0"/>
          </a:p>
          <a:p>
            <a:r>
              <a:rPr lang="en-GB" i="0" dirty="0"/>
              <a:t>Communication skills:</a:t>
            </a:r>
          </a:p>
          <a:p>
            <a:pPr marL="285750" indent="-285750">
              <a:buFont typeface="Arial" panose="020B0604020202020204" pitchFamily="34" charset="0"/>
              <a:buChar char="•"/>
            </a:pPr>
            <a:r>
              <a:rPr lang="en-GB" sz="1500" i="0" dirty="0"/>
              <a:t>Clear verbal and non-verbal communication with guests.</a:t>
            </a:r>
          </a:p>
          <a:p>
            <a:r>
              <a:rPr lang="en-GB" sz="1500" i="0" dirty="0"/>
              <a:t>People who work in hospitality industry have ability to affect the customer experience by creating powerful feelings.</a:t>
            </a:r>
          </a:p>
          <a:p>
            <a:pPr marL="285750" indent="-285750">
              <a:buFont typeface="Arial" panose="020B0604020202020204" pitchFamily="34" charset="0"/>
              <a:buChar char="•"/>
            </a:pPr>
            <a:r>
              <a:rPr lang="en-GB" sz="1500" i="0" dirty="0"/>
              <a:t>Being capable of anticipating customer needs and wants. </a:t>
            </a:r>
          </a:p>
          <a:p>
            <a:pPr marL="285750" indent="-285750">
              <a:buFont typeface="Arial" panose="020B0604020202020204" pitchFamily="34" charset="0"/>
              <a:buChar char="•"/>
            </a:pPr>
            <a:r>
              <a:rPr lang="en-GB" sz="1500" i="0" dirty="0"/>
              <a:t>Ability to handle crisis situations and customer complaints professionally.</a:t>
            </a:r>
          </a:p>
          <a:p>
            <a:pPr marL="285750" indent="-285750">
              <a:buFont typeface="Arial" panose="020B0604020202020204" pitchFamily="34" charset="0"/>
              <a:buChar char="•"/>
            </a:pPr>
            <a:r>
              <a:rPr lang="en-GB" sz="1500" i="0" dirty="0"/>
              <a:t>Active listening.</a:t>
            </a:r>
          </a:p>
          <a:p>
            <a:pPr marL="285750" indent="-285750">
              <a:buFont typeface="Arial" panose="020B0604020202020204" pitchFamily="34" charset="0"/>
              <a:buChar char="•"/>
            </a:pPr>
            <a:r>
              <a:rPr lang="en-GB" sz="1500" i="0" dirty="0"/>
              <a:t>Ability to communicate effectively through digital channels such as: (email, online platforms, and social media).</a:t>
            </a:r>
          </a:p>
          <a:p>
            <a:pPr marL="285750" indent="-285750">
              <a:buFont typeface="Arial" panose="020B0604020202020204" pitchFamily="34" charset="0"/>
              <a:buChar char="•"/>
            </a:pPr>
            <a:endParaRPr lang="en-GB" sz="1500" i="0" dirty="0"/>
          </a:p>
          <a:p>
            <a:r>
              <a:rPr lang="en-GB" i="0" dirty="0"/>
              <a:t>Customer service orientation</a:t>
            </a:r>
          </a:p>
          <a:p>
            <a:pPr marL="285750" indent="-285750">
              <a:buFont typeface="Arial" panose="020B0604020202020204" pitchFamily="34" charset="0"/>
              <a:buChar char="•"/>
            </a:pPr>
            <a:r>
              <a:rPr lang="en-GB" sz="1500" i="0" dirty="0"/>
              <a:t>Ability to create  relationships with customers and provide positive and memorable customer experiences.</a:t>
            </a:r>
          </a:p>
          <a:p>
            <a:pPr marL="285750" indent="-285750">
              <a:buFont typeface="Arial" panose="020B0604020202020204" pitchFamily="34" charset="0"/>
              <a:buChar char="•"/>
            </a:pPr>
            <a:r>
              <a:rPr lang="en-GB" sz="1500" i="0" dirty="0"/>
              <a:t>Well trained employees with high comprehensive knowledge who enjoy helping customers. </a:t>
            </a:r>
          </a:p>
          <a:p>
            <a:pPr marL="285750" indent="-285750">
              <a:buFont typeface="Arial" panose="020B0604020202020204" pitchFamily="34" charset="0"/>
              <a:buChar char="•"/>
            </a:pPr>
            <a:r>
              <a:rPr lang="en-GB" sz="1500" i="0" dirty="0"/>
              <a:t>Dedicated employees with a positive attitude towards their service roles.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784772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74" name="Picture 2" descr="Underperforming Hospitality Team? 5 Strategies |KSB Recruitment">
            <a:extLst>
              <a:ext uri="{FF2B5EF4-FFF2-40B4-BE49-F238E27FC236}">
                <a16:creationId xmlns:a16="http://schemas.microsoft.com/office/drawing/2014/main" id="{6DB8657B-6C95-B892-D75A-7D2CF2BBB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0193" r="-1" b="-1"/>
          <a:stretch>
            <a:fillRect/>
          </a:stretch>
        </p:blipFill>
        <p:spPr bwMode="auto">
          <a:xfrm>
            <a:off x="3068" y="-68229"/>
            <a:ext cx="1218893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3080">
            <a:extLst>
              <a:ext uri="{FF2B5EF4-FFF2-40B4-BE49-F238E27FC236}">
                <a16:creationId xmlns:a16="http://schemas.microsoft.com/office/drawing/2014/main" id="{637992A9-1E8C-4E57-B4F4-EE2D38E50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9BE99C2F-17C1-4B49-E33C-B2C959ACD71D}"/>
              </a:ext>
            </a:extLst>
          </p:cNvPr>
          <p:cNvSpPr>
            <a:spLocks noGrp="1"/>
          </p:cNvSpPr>
          <p:nvPr>
            <p:ph type="subTitle" idx="1"/>
          </p:nvPr>
        </p:nvSpPr>
        <p:spPr>
          <a:xfrm>
            <a:off x="106016" y="848139"/>
            <a:ext cx="12085983" cy="5941622"/>
          </a:xfrm>
        </p:spPr>
        <p:txBody>
          <a:bodyPr anchor="t">
            <a:normAutofit fontScale="25000" lnSpcReduction="20000"/>
          </a:bodyPr>
          <a:lstStyle/>
          <a:p>
            <a:pPr>
              <a:lnSpc>
                <a:spcPct val="100000"/>
              </a:lnSpc>
            </a:pPr>
            <a:r>
              <a:rPr lang="en-GB" sz="5500" i="0" dirty="0">
                <a:solidFill>
                  <a:srgbClr val="FFC000"/>
                </a:solidFill>
                <a:latin typeface="Arial" panose="020B0604020202020204" pitchFamily="34" charset="0"/>
                <a:cs typeface="Arial" panose="020B0604020202020204" pitchFamily="34" charset="0"/>
              </a:rPr>
              <a:t>Teamwork</a:t>
            </a:r>
          </a:p>
          <a:p>
            <a:pPr>
              <a:lnSpc>
                <a:spcPct val="100000"/>
              </a:lnSpc>
            </a:pPr>
            <a:r>
              <a:rPr lang="en-GB" sz="4800" i="0" dirty="0">
                <a:solidFill>
                  <a:srgbClr val="FFC000"/>
                </a:solidFill>
                <a:latin typeface="Arial" panose="020B0604020202020204" pitchFamily="34" charset="0"/>
                <a:cs typeface="Arial" panose="020B0604020202020204" pitchFamily="34" charset="0"/>
              </a:rPr>
              <a:t>Teamwork is essential in the hospitality  industry. It involves combining the efforts of all members in a project or business to ensure tasks are completed efficiently </a:t>
            </a:r>
          </a:p>
          <a:p>
            <a:pPr>
              <a:lnSpc>
                <a:spcPct val="100000"/>
              </a:lnSpc>
            </a:pPr>
            <a:r>
              <a:rPr lang="en-GB" sz="4800" i="0" dirty="0">
                <a:solidFill>
                  <a:srgbClr val="FFC000"/>
                </a:solidFill>
                <a:latin typeface="Arial" panose="020B0604020202020204" pitchFamily="34" charset="0"/>
                <a:cs typeface="Arial" panose="020B0604020202020204" pitchFamily="34" charset="0"/>
              </a:rPr>
              <a:t>and on time, while working together to achieve common goals.</a:t>
            </a:r>
          </a:p>
          <a:p>
            <a:pPr>
              <a:lnSpc>
                <a:spcPct val="100000"/>
              </a:lnSpc>
            </a:pPr>
            <a:r>
              <a:rPr lang="en-GB" sz="4800" i="0" dirty="0">
                <a:solidFill>
                  <a:srgbClr val="FFC000"/>
                </a:solidFill>
                <a:latin typeface="Arial" panose="020B0604020202020204" pitchFamily="34" charset="0"/>
                <a:cs typeface="Arial" panose="020B0604020202020204" pitchFamily="34" charset="0"/>
              </a:rPr>
              <a:t>As mentioned above, teamworking is vital in all organisations for many reasons such as: </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Hospitality relies on co-operation between employees and managers in different sections.</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Front office</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Food and beverage</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Service management and…</a:t>
            </a:r>
          </a:p>
          <a:p>
            <a:pPr>
              <a:lnSpc>
                <a:spcPct val="100000"/>
              </a:lnSpc>
            </a:pPr>
            <a:r>
              <a:rPr lang="en-GB" sz="5600" i="0" dirty="0">
                <a:solidFill>
                  <a:srgbClr val="FFC000"/>
                </a:solidFill>
                <a:latin typeface="Arial" panose="020B0604020202020204" pitchFamily="34" charset="0"/>
                <a:cs typeface="Arial" panose="020B0604020202020204" pitchFamily="34" charset="0"/>
              </a:rPr>
              <a:t>Adaptability and cultural awareness</a:t>
            </a:r>
          </a:p>
          <a:p>
            <a:pPr>
              <a:lnSpc>
                <a:spcPct val="100000"/>
              </a:lnSpc>
            </a:pPr>
            <a:r>
              <a:rPr lang="en-GB" sz="5600" i="0" dirty="0">
                <a:solidFill>
                  <a:srgbClr val="FFC000"/>
                </a:solidFill>
                <a:latin typeface="Arial" panose="020B0604020202020204" pitchFamily="34" charset="0"/>
                <a:cs typeface="Arial" panose="020B0604020202020204" pitchFamily="34" charset="0"/>
              </a:rPr>
              <a:t>Adaptability does not develop overnight it’s built through practice and mindset. </a:t>
            </a:r>
          </a:p>
          <a:p>
            <a:pPr>
              <a:lnSpc>
                <a:spcPct val="100000"/>
              </a:lnSpc>
            </a:pPr>
            <a:r>
              <a:rPr lang="en-GB" sz="5600" i="0" dirty="0">
                <a:solidFill>
                  <a:srgbClr val="FFC000"/>
                </a:solidFill>
                <a:latin typeface="Arial" panose="020B0604020202020204" pitchFamily="34" charset="0"/>
                <a:cs typeface="Arial" panose="020B0604020202020204" pitchFamily="34" charset="0"/>
              </a:rPr>
              <a:t>Here are five ways to strengthen these skills in your career:</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Stay aware of changes around you</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Develop a growth mindset</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Ask for feedback</a:t>
            </a:r>
          </a:p>
          <a:p>
            <a:pPr marL="285750" indent="-285750">
              <a:lnSpc>
                <a:spcPct val="100000"/>
              </a:lnSpc>
              <a:buFont typeface="Arial" panose="020B0604020202020204" pitchFamily="34" charset="0"/>
              <a:buChar char="•"/>
            </a:pPr>
            <a:r>
              <a:rPr lang="en-GB" sz="4800" i="0" dirty="0">
                <a:solidFill>
                  <a:srgbClr val="FFC000"/>
                </a:solidFill>
                <a:latin typeface="Arial" panose="020B0604020202020204" pitchFamily="34" charset="0"/>
                <a:cs typeface="Arial" panose="020B0604020202020204" pitchFamily="34" charset="0"/>
              </a:rPr>
              <a:t>Step out of your comfort zone.</a:t>
            </a:r>
          </a:p>
          <a:p>
            <a:pPr>
              <a:lnSpc>
                <a:spcPct val="100000"/>
              </a:lnSpc>
            </a:pPr>
            <a:r>
              <a:rPr lang="en-GB" sz="4800" i="0" dirty="0">
                <a:solidFill>
                  <a:srgbClr val="FFC000"/>
                </a:solidFill>
                <a:latin typeface="Arial" panose="020B0604020202020204" pitchFamily="34" charset="0"/>
                <a:cs typeface="Arial" panose="020B0604020202020204" pitchFamily="34" charset="0"/>
              </a:rPr>
              <a:t>  Practice adaptability to serve international and diverse customers with different cultures and expectations. </a:t>
            </a:r>
          </a:p>
          <a:p>
            <a:pPr>
              <a:lnSpc>
                <a:spcPct val="100000"/>
              </a:lnSpc>
            </a:pPr>
            <a:r>
              <a:rPr lang="en-GB" sz="4800" i="0" dirty="0">
                <a:solidFill>
                  <a:srgbClr val="FFC000"/>
                </a:solidFill>
                <a:latin typeface="Arial" panose="020B0604020202020204" pitchFamily="34" charset="0"/>
                <a:cs typeface="Arial" panose="020B0604020202020204" pitchFamily="34" charset="0"/>
              </a:rPr>
              <a:t>In addition: Flexibility to work in different roles or shifts  when required.</a:t>
            </a:r>
          </a:p>
          <a:p>
            <a:pPr>
              <a:lnSpc>
                <a:spcPct val="100000"/>
              </a:lnSpc>
            </a:pPr>
            <a:endParaRPr lang="en-GB" sz="4000" i="0" dirty="0">
              <a:solidFill>
                <a:schemeClr val="accent2">
                  <a:lumMod val="60000"/>
                  <a:lumOff val="40000"/>
                </a:schemeClr>
              </a:solidFill>
            </a:endParaRPr>
          </a:p>
          <a:p>
            <a:pPr>
              <a:lnSpc>
                <a:spcPct val="100000"/>
              </a:lnSpc>
            </a:pPr>
            <a:endParaRPr lang="en-GB" sz="4000" dirty="0">
              <a:solidFill>
                <a:srgbClr val="FFFFFF"/>
              </a:solidFill>
            </a:endParaRPr>
          </a:p>
          <a:p>
            <a:pPr>
              <a:lnSpc>
                <a:spcPct val="100000"/>
              </a:lnSpc>
            </a:pPr>
            <a:endParaRPr lang="en-GB" sz="4000" dirty="0">
              <a:solidFill>
                <a:srgbClr val="FFFFFF"/>
              </a:solidFill>
            </a:endParaRPr>
          </a:p>
          <a:p>
            <a:pPr>
              <a:lnSpc>
                <a:spcPct val="100000"/>
              </a:lnSpc>
            </a:pPr>
            <a:endParaRPr lang="en-GB" sz="600" dirty="0">
              <a:solidFill>
                <a:srgbClr val="FFFFFF"/>
              </a:solidFill>
            </a:endParaRPr>
          </a:p>
          <a:p>
            <a:pPr>
              <a:lnSpc>
                <a:spcPct val="100000"/>
              </a:lnSpc>
            </a:pPr>
            <a:r>
              <a:rPr lang="en-GB" sz="600" dirty="0">
                <a:solidFill>
                  <a:srgbClr val="FFFFFF"/>
                </a:solidFill>
              </a:rPr>
              <a:t> </a:t>
            </a:r>
          </a:p>
          <a:p>
            <a:pPr>
              <a:lnSpc>
                <a:spcPct val="100000"/>
              </a:lnSpc>
            </a:pPr>
            <a:endParaRPr lang="en-GB" sz="600" dirty="0">
              <a:solidFill>
                <a:srgbClr val="FFFFFF"/>
              </a:solidFill>
            </a:endParaRPr>
          </a:p>
          <a:p>
            <a:pPr>
              <a:lnSpc>
                <a:spcPct val="100000"/>
              </a:lnSpc>
            </a:pPr>
            <a:endParaRPr lang="en-GB" sz="600" dirty="0">
              <a:solidFill>
                <a:srgbClr val="FFFFFF"/>
              </a:solidFill>
            </a:endParaRPr>
          </a:p>
          <a:p>
            <a:pPr>
              <a:lnSpc>
                <a:spcPct val="100000"/>
              </a:lnSpc>
            </a:pPr>
            <a:endParaRPr lang="en-GB" sz="600" dirty="0">
              <a:solidFill>
                <a:srgbClr val="FFFFFF"/>
              </a:solidFill>
            </a:endParaRPr>
          </a:p>
          <a:p>
            <a:pPr>
              <a:lnSpc>
                <a:spcPct val="100000"/>
              </a:lnSpc>
            </a:pPr>
            <a:endParaRPr lang="en-GB" sz="600" dirty="0">
              <a:solidFill>
                <a:srgbClr val="FFFFFF"/>
              </a:solidFill>
            </a:endParaRPr>
          </a:p>
        </p:txBody>
      </p:sp>
      <p:sp>
        <p:nvSpPr>
          <p:cNvPr id="3083" name="Rectangle 308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43145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2000"/>
                                  </p:stCondLst>
                                  <p:iterate type="lt">
                                    <p:tmPct val="10000"/>
                                  </p:iterate>
                                  <p:childTnLst>
                                    <p:set>
                                      <p:cBhvr>
                                        <p:cTn id="6" dur="1" fill="hold">
                                          <p:stCondLst>
                                            <p:cond delay="0"/>
                                          </p:stCondLst>
                                        </p:cTn>
                                        <p:tgtEl>
                                          <p:spTgt spid="3">
                                            <p:txEl>
                                              <p:pRg st="21" end="21"/>
                                            </p:txEl>
                                          </p:spTgt>
                                        </p:tgtEl>
                                        <p:attrNameLst>
                                          <p:attrName>style.visibility</p:attrName>
                                        </p:attrNameLst>
                                      </p:cBhvr>
                                      <p:to>
                                        <p:strVal val="visible"/>
                                      </p:to>
                                    </p:set>
                                    <p:animEffect transition="in" filter="fade">
                                      <p:cBhvr>
                                        <p:cTn id="7" dur="400"/>
                                        <p:tgtEl>
                                          <p:spTgt spid="3">
                                            <p:txEl>
                                              <p:pRg st="21" end="2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2367020-758B-B6C7-2267-68B33E950A12}"/>
              </a:ext>
            </a:extLst>
          </p:cNvPr>
          <p:cNvSpPr>
            <a:spLocks noGrp="1"/>
          </p:cNvSpPr>
          <p:nvPr>
            <p:ph type="subTitle" idx="1"/>
          </p:nvPr>
        </p:nvSpPr>
        <p:spPr>
          <a:xfrm>
            <a:off x="383186" y="284921"/>
            <a:ext cx="11306357" cy="5267739"/>
          </a:xfrm>
        </p:spPr>
        <p:txBody>
          <a:bodyPr>
            <a:normAutofit/>
          </a:bodyPr>
          <a:lstStyle/>
          <a:p>
            <a:r>
              <a:rPr lang="en-GB" i="0" u="sng" dirty="0"/>
              <a:t>Professionalism and work ethic</a:t>
            </a:r>
          </a:p>
          <a:p>
            <a:pPr marL="285750" indent="-285750">
              <a:buFont typeface="Arial" panose="020B0604020202020204" pitchFamily="34" charset="0"/>
              <a:buChar char="•"/>
            </a:pPr>
            <a:r>
              <a:rPr lang="en-GB" sz="1500" i="0" dirty="0"/>
              <a:t>Responsibility and punctual </a:t>
            </a:r>
          </a:p>
          <a:p>
            <a:pPr marL="285750" indent="-285750">
              <a:buFont typeface="Arial" panose="020B0604020202020204" pitchFamily="34" charset="0"/>
              <a:buChar char="•"/>
            </a:pPr>
            <a:r>
              <a:rPr lang="en-GB" sz="1500" i="0" dirty="0"/>
              <a:t>Professional and organised appearance and logical behaviour.</a:t>
            </a:r>
          </a:p>
          <a:p>
            <a:pPr marL="285750" indent="-285750">
              <a:buFont typeface="Arial" panose="020B0604020202020204" pitchFamily="34" charset="0"/>
              <a:buChar char="•"/>
            </a:pPr>
            <a:r>
              <a:rPr lang="en-GB" sz="1500" i="0" dirty="0"/>
              <a:t>Positive attitude</a:t>
            </a:r>
          </a:p>
          <a:p>
            <a:pPr marL="285750" indent="-285750">
              <a:buFont typeface="Arial" panose="020B0604020202020204" pitchFamily="34" charset="0"/>
              <a:buChar char="•"/>
            </a:pPr>
            <a:r>
              <a:rPr lang="en-GB" sz="1500" i="0" dirty="0"/>
              <a:t>Accountability</a:t>
            </a:r>
          </a:p>
          <a:p>
            <a:pPr marL="285750" indent="-285750">
              <a:buFont typeface="Arial" panose="020B0604020202020204" pitchFamily="34" charset="0"/>
              <a:buChar char="•"/>
            </a:pPr>
            <a:r>
              <a:rPr lang="en-GB" sz="1500" i="0" dirty="0"/>
              <a:t>Reliability and integrity</a:t>
            </a:r>
          </a:p>
          <a:p>
            <a:r>
              <a:rPr lang="en-GB" sz="1500" i="0" dirty="0"/>
              <a:t>Professionalism covers everything from communication to how employees present themselves. </a:t>
            </a:r>
          </a:p>
          <a:p>
            <a:r>
              <a:rPr lang="en-GB" sz="1600" i="0" dirty="0"/>
              <a:t>Employability skills gained from module:</a:t>
            </a:r>
          </a:p>
          <a:p>
            <a:pPr marL="285750" indent="-285750">
              <a:buFont typeface="Arial" panose="020B0604020202020204" pitchFamily="34" charset="0"/>
              <a:buChar char="•"/>
            </a:pPr>
            <a:r>
              <a:rPr lang="en-GB" sz="1500" i="0" dirty="0"/>
              <a:t>Confidence in professional environment</a:t>
            </a:r>
          </a:p>
          <a:p>
            <a:pPr marL="285750" indent="-285750">
              <a:buFont typeface="Arial" panose="020B0604020202020204" pitchFamily="34" charset="0"/>
              <a:buChar char="•"/>
            </a:pPr>
            <a:r>
              <a:rPr lang="en-GB" sz="1500" i="0" dirty="0"/>
              <a:t>Understanding of business operations.</a:t>
            </a:r>
          </a:p>
          <a:p>
            <a:pPr marL="285750" indent="-285750">
              <a:buFont typeface="Arial" panose="020B0604020202020204" pitchFamily="34" charset="0"/>
              <a:buChar char="•"/>
            </a:pPr>
            <a:r>
              <a:rPr lang="en-GB" sz="1500" i="0" dirty="0"/>
              <a:t> Improved my communication in teamwork and problem solving</a:t>
            </a:r>
          </a:p>
          <a:p>
            <a:pPr marL="285750" indent="-285750">
              <a:buFont typeface="Arial" panose="020B0604020202020204" pitchFamily="34" charset="0"/>
              <a:buChar char="•"/>
            </a:pPr>
            <a:endParaRPr lang="en-GB" sz="1500" i="0" dirty="0"/>
          </a:p>
        </p:txBody>
      </p:sp>
    </p:spTree>
    <p:extLst>
      <p:ext uri="{BB962C8B-B14F-4D97-AF65-F5344CB8AC3E}">
        <p14:creationId xmlns:p14="http://schemas.microsoft.com/office/powerpoint/2010/main" val="979226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DB9843B-7717-6187-5A37-09D35305271C}"/>
              </a:ext>
            </a:extLst>
          </p:cNvPr>
          <p:cNvSpPr>
            <a:spLocks noGrp="1"/>
          </p:cNvSpPr>
          <p:nvPr>
            <p:ph type="subTitle" idx="1"/>
          </p:nvPr>
        </p:nvSpPr>
        <p:spPr>
          <a:xfrm>
            <a:off x="212035" y="-1033670"/>
            <a:ext cx="11290852" cy="6376549"/>
          </a:xfrm>
        </p:spPr>
        <p:txBody>
          <a:bodyPr/>
          <a:lstStyle/>
          <a:p>
            <a:pPr marL="285750" indent="-285750">
              <a:buFont typeface="Arial" panose="020B0604020202020204" pitchFamily="34" charset="0"/>
              <a:buChar char="•"/>
            </a:pPr>
            <a:r>
              <a:rPr lang="en-GB" i="0" dirty="0"/>
              <a:t>Personality &amp; Skills</a:t>
            </a:r>
          </a:p>
          <a:p>
            <a:r>
              <a:rPr lang="en-GB" sz="1600" dirty="0"/>
              <a:t>  </a:t>
            </a:r>
            <a:r>
              <a:rPr lang="en-GB" sz="1600" i="0" dirty="0"/>
              <a:t>In fact ,  I am  highly enthusiastic about pursuing an office-based role within the hospitality  industry, particularly in hotel environments, like my previous position.</a:t>
            </a:r>
          </a:p>
          <a:p>
            <a:r>
              <a:rPr lang="en-GB" sz="1600" i="0" dirty="0"/>
              <a:t>There are several reasons for this interest, which I will express in the following order:</a:t>
            </a:r>
          </a:p>
          <a:p>
            <a:r>
              <a:rPr lang="en-GB" sz="1600" i="0" dirty="0"/>
              <a:t>Firstly, I demonstrate strong time management skills , allowing me to prioritise tasks effectively by developing an action before commencing a project or an event.</a:t>
            </a:r>
          </a:p>
          <a:p>
            <a:r>
              <a:rPr lang="en-GB" sz="1600" i="0" dirty="0"/>
              <a:t>Secondly, I posses a high level of responsibility towards my commitments and consistently maintain reliability in my professional duties.</a:t>
            </a:r>
          </a:p>
          <a:p>
            <a:r>
              <a:rPr lang="en-GB" sz="1600" i="0" dirty="0"/>
              <a:t>Thirdly, based on my experience working as an expert , I am  able to dedicate more time to problem solving  and to supporting my colleagues in a respectful and professional  manner.</a:t>
            </a:r>
            <a:endParaRPr lang="en-GB" dirty="0"/>
          </a:p>
          <a:p>
            <a:endParaRPr lang="en-GB" dirty="0"/>
          </a:p>
        </p:txBody>
      </p:sp>
    </p:spTree>
    <p:extLst>
      <p:ext uri="{BB962C8B-B14F-4D97-AF65-F5344CB8AC3E}">
        <p14:creationId xmlns:p14="http://schemas.microsoft.com/office/powerpoint/2010/main" val="1542231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D097CD0-5DCF-02E6-0A3A-6168EE726EAE}"/>
              </a:ext>
            </a:extLst>
          </p:cNvPr>
          <p:cNvSpPr>
            <a:spLocks noGrp="1"/>
          </p:cNvSpPr>
          <p:nvPr>
            <p:ph type="subTitle" idx="1"/>
          </p:nvPr>
        </p:nvSpPr>
        <p:spPr>
          <a:xfrm>
            <a:off x="521208" y="775252"/>
            <a:ext cx="11180462" cy="4909931"/>
          </a:xfrm>
        </p:spPr>
        <p:txBody>
          <a:bodyPr>
            <a:normAutofit/>
          </a:bodyPr>
          <a:lstStyle/>
          <a:p>
            <a:r>
              <a:rPr lang="en-GB" sz="1500" i="0" dirty="0"/>
              <a:t>Finally, due to my  personality and strong positive attitude , I am  able to set  my  personality  and skills align to maintain friendliness and excellent communication within hospitality industry , which contributes to enhancing customer loyalty.</a:t>
            </a:r>
          </a:p>
          <a:p>
            <a:r>
              <a:rPr lang="en-GB" sz="1500" i="0" dirty="0"/>
              <a:t>Conclusion:</a:t>
            </a:r>
          </a:p>
          <a:p>
            <a:r>
              <a:rPr lang="en-GB" sz="1500" i="0" dirty="0"/>
              <a:t>Indeed, During this module journey, I realised: </a:t>
            </a:r>
          </a:p>
          <a:p>
            <a:pPr marL="285750" indent="-285750">
              <a:buFont typeface="Arial" panose="020B0604020202020204" pitchFamily="34" charset="0"/>
              <a:buChar char="•"/>
            </a:pPr>
            <a:r>
              <a:rPr lang="en-GB" sz="1500" i="0" dirty="0"/>
              <a:t>My own strengths and areas for development.</a:t>
            </a:r>
          </a:p>
          <a:p>
            <a:pPr marL="285750" indent="-285750">
              <a:buFont typeface="Arial" panose="020B0604020202020204" pitchFamily="34" charset="0"/>
              <a:buChar char="•"/>
            </a:pPr>
            <a:r>
              <a:rPr lang="en-GB" sz="1500" i="0" dirty="0"/>
              <a:t>I enjoy working with people,  but I understand that I need to have more positive attitude and I should be enthusiastic to learn new things. As hospitality is a fast- changing and dynamic industry, hence, I must learn sufficient technological knowledge.</a:t>
            </a:r>
          </a:p>
          <a:p>
            <a:pPr marL="285750" indent="-285750">
              <a:buFont typeface="Arial" panose="020B0604020202020204" pitchFamily="34" charset="0"/>
              <a:buChar char="•"/>
            </a:pPr>
            <a:r>
              <a:rPr lang="en-GB" sz="1500" i="0" dirty="0"/>
              <a:t>Employer expectations </a:t>
            </a:r>
          </a:p>
          <a:p>
            <a:pPr marL="285750" indent="-285750">
              <a:buFont typeface="Arial" panose="020B0604020202020204" pitchFamily="34" charset="0"/>
              <a:buChar char="•"/>
            </a:pPr>
            <a:r>
              <a:rPr lang="en-GB" sz="1500" i="0" dirty="0"/>
              <a:t>Business knowledge and management</a:t>
            </a:r>
          </a:p>
          <a:p>
            <a:pPr marL="285750" indent="-285750">
              <a:buFont typeface="Arial" panose="020B0604020202020204" pitchFamily="34" charset="0"/>
              <a:buChar char="•"/>
            </a:pPr>
            <a:endParaRPr lang="en-GB" sz="1500" i="0" dirty="0"/>
          </a:p>
        </p:txBody>
      </p:sp>
      <p:sp>
        <p:nvSpPr>
          <p:cNvPr id="2" name="TextBox 1">
            <a:extLst>
              <a:ext uri="{FF2B5EF4-FFF2-40B4-BE49-F238E27FC236}">
                <a16:creationId xmlns:a16="http://schemas.microsoft.com/office/drawing/2014/main" id="{929AD576-2F8D-9CB5-1847-C4A3B9F24655}"/>
              </a:ext>
            </a:extLst>
          </p:cNvPr>
          <p:cNvSpPr txBox="1"/>
          <p:nvPr/>
        </p:nvSpPr>
        <p:spPr>
          <a:xfrm>
            <a:off x="669235" y="1331843"/>
            <a:ext cx="2908852" cy="584775"/>
          </a:xfrm>
          <a:prstGeom prst="rect">
            <a:avLst/>
          </a:prstGeom>
          <a:noFill/>
        </p:spPr>
        <p:txBody>
          <a:bodyPr wrap="square" rtlCol="0">
            <a:spAutoFit/>
          </a:bodyPr>
          <a:lstStyle/>
          <a:p>
            <a:r>
              <a:rPr lang="en-GB" sz="3200" b="1" dirty="0"/>
              <a:t>Conclusion</a:t>
            </a:r>
          </a:p>
        </p:txBody>
      </p:sp>
    </p:spTree>
    <p:extLst>
      <p:ext uri="{BB962C8B-B14F-4D97-AF65-F5344CB8AC3E}">
        <p14:creationId xmlns:p14="http://schemas.microsoft.com/office/powerpoint/2010/main" val="3715365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44305-748D-E723-ED7C-3F91417F0C0E}"/>
              </a:ext>
            </a:extLst>
          </p:cNvPr>
          <p:cNvSpPr>
            <a:spLocks noGrp="1"/>
          </p:cNvSpPr>
          <p:nvPr>
            <p:ph type="ctrTitle"/>
          </p:nvPr>
        </p:nvSpPr>
        <p:spPr/>
        <p:txBody>
          <a:bodyPr/>
          <a:lstStyle/>
          <a:p>
            <a:r>
              <a:rPr lang="en-GB" dirty="0"/>
              <a:t>References </a:t>
            </a:r>
          </a:p>
        </p:txBody>
      </p:sp>
      <p:sp>
        <p:nvSpPr>
          <p:cNvPr id="3" name="Subtitle 2">
            <a:extLst>
              <a:ext uri="{FF2B5EF4-FFF2-40B4-BE49-F238E27FC236}">
                <a16:creationId xmlns:a16="http://schemas.microsoft.com/office/drawing/2014/main" id="{9515B2EB-136C-06FF-1A50-537482CD06A9}"/>
              </a:ext>
            </a:extLst>
          </p:cNvPr>
          <p:cNvSpPr>
            <a:spLocks noGrp="1"/>
          </p:cNvSpPr>
          <p:nvPr>
            <p:ph type="subTitle" idx="1"/>
          </p:nvPr>
        </p:nvSpPr>
        <p:spPr>
          <a:xfrm>
            <a:off x="521208" y="2392017"/>
            <a:ext cx="8894462" cy="3487575"/>
          </a:xfrm>
        </p:spPr>
        <p:txBody>
          <a:bodyPr>
            <a:normAutofit/>
          </a:bodyPr>
          <a:lstStyle/>
          <a:p>
            <a:r>
              <a:rPr lang="en-GB" i="0" dirty="0"/>
              <a:t>Walker, J.R. and Walker, J.T. (2014). </a:t>
            </a:r>
            <a:r>
              <a:rPr lang="en-GB" dirty="0"/>
              <a:t>Introduction to hospitality management</a:t>
            </a:r>
            <a:r>
              <a:rPr lang="en-GB" i="0" dirty="0"/>
              <a:t>. Harlow Pearson, pp.12, 13.</a:t>
            </a:r>
          </a:p>
          <a:p>
            <a:r>
              <a:rPr lang="en-GB" i="0" dirty="0"/>
              <a:t>Youtu.be. (2026). </a:t>
            </a:r>
            <a:r>
              <a:rPr lang="en-GB" dirty="0"/>
              <a:t>Effective Communication Skills in the Workplace | Communication at Work</a:t>
            </a:r>
            <a:r>
              <a:rPr lang="en-GB" i="0" dirty="0"/>
              <a:t>. [online] Available at: https://youtu.be/QGHBq5OEsBM?si=vjeeZi6D5c9GtI6G [Accessed 9 Jan. 2026].</a:t>
            </a:r>
          </a:p>
          <a:p>
            <a:endParaRPr lang="en-GB" dirty="0"/>
          </a:p>
        </p:txBody>
      </p:sp>
    </p:spTree>
    <p:extLst>
      <p:ext uri="{BB962C8B-B14F-4D97-AF65-F5344CB8AC3E}">
        <p14:creationId xmlns:p14="http://schemas.microsoft.com/office/powerpoint/2010/main" val="590684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56807-95EF-367F-EC0E-056D5C2F37D7}"/>
              </a:ext>
            </a:extLst>
          </p:cNvPr>
          <p:cNvSpPr>
            <a:spLocks noGrp="1"/>
          </p:cNvSpPr>
          <p:nvPr>
            <p:ph type="ctrTitle"/>
          </p:nvPr>
        </p:nvSpPr>
        <p:spPr>
          <a:xfrm>
            <a:off x="521208" y="2034208"/>
            <a:ext cx="11155680" cy="2373199"/>
          </a:xfrm>
        </p:spPr>
        <p:txBody>
          <a:bodyPr/>
          <a:lstStyle/>
          <a:p>
            <a:pPr algn="ctr"/>
            <a:r>
              <a:rPr lang="en-GB" dirty="0"/>
              <a:t>The End </a:t>
            </a:r>
          </a:p>
        </p:txBody>
      </p:sp>
      <p:sp>
        <p:nvSpPr>
          <p:cNvPr id="3" name="Subtitle 2">
            <a:extLst>
              <a:ext uri="{FF2B5EF4-FFF2-40B4-BE49-F238E27FC236}">
                <a16:creationId xmlns:a16="http://schemas.microsoft.com/office/drawing/2014/main" id="{CC9490CA-F8EF-91F1-6281-C3DD2C1C340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665302820"/>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4" ma:contentTypeDescription="Create a new document." ma:contentTypeScope="" ma:versionID="eeb138a0944a72cab0b5cefcae35ea5e">
  <xsd:schema xmlns:xsd="http://www.w3.org/2001/XMLSchema" xmlns:xs="http://www.w3.org/2001/XMLSchema" xmlns:p="http://schemas.microsoft.com/office/2006/metadata/properties" xmlns:ns3="b4f9f7ee-5770-4a14-8925-17f3d16e50b7" targetNamespace="http://schemas.microsoft.com/office/2006/metadata/properties" ma:root="true" ma:fieldsID="dc067f60a23bb545c54e55ee944d5204"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FC99398-2AC7-45ED-A6E3-D1BE80C2B9DE}">
  <ds:schemaRefs>
    <ds:schemaRef ds:uri="http://schemas.microsoft.com/sharepoint/v3/contenttype/forms"/>
  </ds:schemaRefs>
</ds:datastoreItem>
</file>

<file path=customXml/itemProps2.xml><?xml version="1.0" encoding="utf-8"?>
<ds:datastoreItem xmlns:ds="http://schemas.openxmlformats.org/officeDocument/2006/customXml" ds:itemID="{9581D8F7-FD0C-45DF-8620-4EACF1CCF1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D191A5B-3CAE-4BEF-B469-2A5F078B17A7}">
  <ds:schemaRefs>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openxmlformats.org/package/2006/metadata/core-properties"/>
    <ds:schemaRef ds:uri="b4f9f7ee-5770-4a14-8925-17f3d16e50b7"/>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906</Words>
  <Application>Microsoft Office PowerPoint</Application>
  <PresentationFormat>Widescreen</PresentationFormat>
  <Paragraphs>95</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Arial</vt:lpstr>
      <vt:lpstr>Bierstadt</vt:lpstr>
      <vt:lpstr>GestaltVTI</vt:lpstr>
      <vt:lpstr>Key Attributes For Employment </vt:lpstr>
      <vt:lpstr>PowerPoint Presentation</vt:lpstr>
      <vt:lpstr>PowerPoint Presentation</vt:lpstr>
      <vt:lpstr>PowerPoint Presentation</vt:lpstr>
      <vt:lpstr>PowerPoint Presentation</vt:lpstr>
      <vt:lpstr>PowerPoint Presentation</vt:lpstr>
      <vt:lpstr>PowerPoint Presentation</vt:lpstr>
      <vt:lpstr>References </vt:lpstr>
      <vt:lpstr>The 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Mehrnoosh Amani Tehrani (2502522)</dc:creator>
  <cp:lastModifiedBy>Mehrnoosh Amani Tehrani (2502522)</cp:lastModifiedBy>
  <cp:revision>2</cp:revision>
  <dcterms:created xsi:type="dcterms:W3CDTF">2026-01-06T23:36:42Z</dcterms:created>
  <dcterms:modified xsi:type="dcterms:W3CDTF">2026-01-09T21:24:49Z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