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63" r:id="rId3"/>
    <p:sldId id="264" r:id="rId4"/>
    <p:sldId id="258" r:id="rId5"/>
    <p:sldId id="262" r:id="rId6"/>
    <p:sldId id="266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2F61FD-1D8A-C64A-8574-E51B213A1427}" v="332" dt="2022-12-09T11:21:20.9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95"/>
    <p:restoredTop sz="82764"/>
  </p:normalViewPr>
  <p:slideViewPr>
    <p:cSldViewPr snapToGrid="0">
      <p:cViewPr varScale="1">
        <p:scale>
          <a:sx n="64" d="100"/>
          <a:sy n="64" d="100"/>
        </p:scale>
        <p:origin x="176" y="7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787A5C-9FE2-8B4A-A18E-BC70551FEF50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23EE3A-2E25-C945-8A6B-B455499CA3D4}">
      <dgm:prSet phldrT="[Text]" custT="1"/>
      <dgm:spPr/>
      <dgm:t>
        <a:bodyPr/>
        <a:lstStyle/>
        <a:p>
          <a:r>
            <a:rPr lang="en-GB" sz="2400" dirty="0" err="1"/>
            <a:t>Penodol</a:t>
          </a:r>
          <a:endParaRPr lang="en-GB" sz="2400" dirty="0"/>
        </a:p>
      </dgm:t>
    </dgm:pt>
    <dgm:pt modelId="{272647C6-909B-E84C-8A07-35BF41AAB920}" type="parTrans" cxnId="{4A2869FE-ED3D-0C4A-AA17-BDDE50DDBBF8}">
      <dgm:prSet/>
      <dgm:spPr/>
      <dgm:t>
        <a:bodyPr/>
        <a:lstStyle/>
        <a:p>
          <a:endParaRPr lang="en-GB"/>
        </a:p>
      </dgm:t>
    </dgm:pt>
    <dgm:pt modelId="{060B9775-568D-C948-9289-8B1696DD9809}" type="sibTrans" cxnId="{4A2869FE-ED3D-0C4A-AA17-BDDE50DDBBF8}">
      <dgm:prSet/>
      <dgm:spPr/>
      <dgm:t>
        <a:bodyPr/>
        <a:lstStyle/>
        <a:p>
          <a:endParaRPr lang="en-GB"/>
        </a:p>
      </dgm:t>
    </dgm:pt>
    <dgm:pt modelId="{D7377FDB-FD9D-6340-B82D-6B1C82F304BB}">
      <dgm:prSet phldrT="[Text]" custT="1"/>
      <dgm:spPr/>
      <dgm:t>
        <a:bodyPr/>
        <a:lstStyle/>
        <a:p>
          <a:r>
            <a:rPr lang="en-GB" sz="2400" dirty="0" err="1"/>
            <a:t>Mesuradwy</a:t>
          </a:r>
          <a:endParaRPr lang="en-GB" sz="2400" dirty="0"/>
        </a:p>
      </dgm:t>
    </dgm:pt>
    <dgm:pt modelId="{7C9F8137-9E62-1F46-A16A-19AB3E8AF190}" type="parTrans" cxnId="{70D0E552-C563-4642-B95D-AB5B6F6973C2}">
      <dgm:prSet/>
      <dgm:spPr/>
      <dgm:t>
        <a:bodyPr/>
        <a:lstStyle/>
        <a:p>
          <a:endParaRPr lang="en-GB"/>
        </a:p>
      </dgm:t>
    </dgm:pt>
    <dgm:pt modelId="{2AE7B1D9-BC88-5E4D-8ACA-511707B2445B}" type="sibTrans" cxnId="{70D0E552-C563-4642-B95D-AB5B6F6973C2}">
      <dgm:prSet/>
      <dgm:spPr/>
      <dgm:t>
        <a:bodyPr/>
        <a:lstStyle/>
        <a:p>
          <a:endParaRPr lang="en-GB"/>
        </a:p>
      </dgm:t>
    </dgm:pt>
    <dgm:pt modelId="{5BFFFEF8-D81D-CC46-85B6-516153B05A19}">
      <dgm:prSet phldrT="[Text]" custT="1"/>
      <dgm:spPr/>
      <dgm:t>
        <a:bodyPr/>
        <a:lstStyle/>
        <a:p>
          <a:r>
            <a:rPr lang="en-GB" sz="2800" dirty="0" err="1"/>
            <a:t>Cyraeddadwy</a:t>
          </a:r>
          <a:endParaRPr lang="en-GB" sz="2800" dirty="0"/>
        </a:p>
      </dgm:t>
    </dgm:pt>
    <dgm:pt modelId="{0A87890B-2C7C-6547-8E5A-3FBE7F1671A1}" type="parTrans" cxnId="{8BE94F56-5BEF-AA41-81DC-67D0BC95A394}">
      <dgm:prSet/>
      <dgm:spPr/>
      <dgm:t>
        <a:bodyPr/>
        <a:lstStyle/>
        <a:p>
          <a:endParaRPr lang="en-GB"/>
        </a:p>
      </dgm:t>
    </dgm:pt>
    <dgm:pt modelId="{F5BB89C9-2226-7440-9A1E-1ECBBCB4F130}" type="sibTrans" cxnId="{8BE94F56-5BEF-AA41-81DC-67D0BC95A394}">
      <dgm:prSet/>
      <dgm:spPr/>
      <dgm:t>
        <a:bodyPr/>
        <a:lstStyle/>
        <a:p>
          <a:endParaRPr lang="en-GB"/>
        </a:p>
      </dgm:t>
    </dgm:pt>
    <dgm:pt modelId="{910D3330-2063-CC46-BFFF-913CACFBD022}">
      <dgm:prSet custT="1"/>
      <dgm:spPr/>
      <dgm:t>
        <a:bodyPr/>
        <a:lstStyle/>
        <a:p>
          <a:r>
            <a:rPr lang="en-GB" sz="2400" dirty="0" err="1"/>
            <a:t>Perthnasol</a:t>
          </a:r>
          <a:endParaRPr lang="en-GB" sz="2400" dirty="0"/>
        </a:p>
      </dgm:t>
    </dgm:pt>
    <dgm:pt modelId="{30952A25-77B7-C04C-AD8D-AC385030703A}" type="parTrans" cxnId="{A932C305-DA11-F943-8B65-C49D6BAB8B2D}">
      <dgm:prSet/>
      <dgm:spPr/>
      <dgm:t>
        <a:bodyPr/>
        <a:lstStyle/>
        <a:p>
          <a:endParaRPr lang="en-GB"/>
        </a:p>
      </dgm:t>
    </dgm:pt>
    <dgm:pt modelId="{87AD7FC9-0705-5C44-8724-3F3FFE98236C}" type="sibTrans" cxnId="{A932C305-DA11-F943-8B65-C49D6BAB8B2D}">
      <dgm:prSet/>
      <dgm:spPr/>
      <dgm:t>
        <a:bodyPr/>
        <a:lstStyle/>
        <a:p>
          <a:endParaRPr lang="en-GB"/>
        </a:p>
      </dgm:t>
    </dgm:pt>
    <dgm:pt modelId="{A2494F4E-A47E-ED41-BD42-C14ECC858FBA}">
      <dgm:prSet custT="1"/>
      <dgm:spPr/>
      <dgm:t>
        <a:bodyPr/>
        <a:lstStyle/>
        <a:p>
          <a:r>
            <a:rPr lang="en-GB" sz="2400" dirty="0" err="1"/>
            <a:t>Terfyn</a:t>
          </a:r>
          <a:r>
            <a:rPr lang="en-GB" sz="2400" dirty="0"/>
            <a:t> </a:t>
          </a:r>
          <a:r>
            <a:rPr lang="en-GB" sz="2400" dirty="0" err="1"/>
            <a:t>amser</a:t>
          </a:r>
          <a:endParaRPr lang="en-GB" sz="2400" dirty="0"/>
        </a:p>
      </dgm:t>
    </dgm:pt>
    <dgm:pt modelId="{3323EE39-CEAA-D94B-A2A5-8D330A14EFD0}" type="parTrans" cxnId="{364833F9-BDD2-C14A-8772-1DE1B9212DB6}">
      <dgm:prSet/>
      <dgm:spPr/>
      <dgm:t>
        <a:bodyPr/>
        <a:lstStyle/>
        <a:p>
          <a:endParaRPr lang="en-GB"/>
        </a:p>
      </dgm:t>
    </dgm:pt>
    <dgm:pt modelId="{96DAFA1E-9473-F44C-831C-B9EEBE7DEA93}" type="sibTrans" cxnId="{364833F9-BDD2-C14A-8772-1DE1B9212DB6}">
      <dgm:prSet/>
      <dgm:spPr/>
      <dgm:t>
        <a:bodyPr/>
        <a:lstStyle/>
        <a:p>
          <a:endParaRPr lang="en-GB"/>
        </a:p>
      </dgm:t>
    </dgm:pt>
    <dgm:pt modelId="{C0EEA50D-FFA5-3A49-BC15-7C95E8E7772F}" type="pres">
      <dgm:prSet presAssocID="{E4787A5C-9FE2-8B4A-A18E-BC70551FEF50}" presName="linear" presStyleCnt="0">
        <dgm:presLayoutVars>
          <dgm:dir/>
          <dgm:animLvl val="lvl"/>
          <dgm:resizeHandles val="exact"/>
        </dgm:presLayoutVars>
      </dgm:prSet>
      <dgm:spPr/>
    </dgm:pt>
    <dgm:pt modelId="{E356133D-C66C-354D-9EAB-06CF28D38367}" type="pres">
      <dgm:prSet presAssocID="{4F23EE3A-2E25-C945-8A6B-B455499CA3D4}" presName="parentLin" presStyleCnt="0"/>
      <dgm:spPr/>
    </dgm:pt>
    <dgm:pt modelId="{2E933833-8E7A-A340-A207-EAADAD3DF003}" type="pres">
      <dgm:prSet presAssocID="{4F23EE3A-2E25-C945-8A6B-B455499CA3D4}" presName="parentLeftMargin" presStyleLbl="node1" presStyleIdx="0" presStyleCnt="5"/>
      <dgm:spPr/>
    </dgm:pt>
    <dgm:pt modelId="{B9E79485-8D44-144B-AC82-282777F06E1E}" type="pres">
      <dgm:prSet presAssocID="{4F23EE3A-2E25-C945-8A6B-B455499CA3D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DC9C0AC-F919-744B-9135-8B96BCC4203F}" type="pres">
      <dgm:prSet presAssocID="{4F23EE3A-2E25-C945-8A6B-B455499CA3D4}" presName="negativeSpace" presStyleCnt="0"/>
      <dgm:spPr/>
    </dgm:pt>
    <dgm:pt modelId="{C1971197-EC05-6544-8D58-4E2B7A296807}" type="pres">
      <dgm:prSet presAssocID="{4F23EE3A-2E25-C945-8A6B-B455499CA3D4}" presName="childText" presStyleLbl="conFgAcc1" presStyleIdx="0" presStyleCnt="5">
        <dgm:presLayoutVars>
          <dgm:bulletEnabled val="1"/>
        </dgm:presLayoutVars>
      </dgm:prSet>
      <dgm:spPr/>
    </dgm:pt>
    <dgm:pt modelId="{B9121569-00A7-074B-87DF-BB9C16F8A78A}" type="pres">
      <dgm:prSet presAssocID="{060B9775-568D-C948-9289-8B1696DD9809}" presName="spaceBetweenRectangles" presStyleCnt="0"/>
      <dgm:spPr/>
    </dgm:pt>
    <dgm:pt modelId="{C416D4E8-A745-884D-BD39-410A66D983C0}" type="pres">
      <dgm:prSet presAssocID="{D7377FDB-FD9D-6340-B82D-6B1C82F304BB}" presName="parentLin" presStyleCnt="0"/>
      <dgm:spPr/>
    </dgm:pt>
    <dgm:pt modelId="{74F6A482-9AFF-E44F-8FA0-1AE44C8D9850}" type="pres">
      <dgm:prSet presAssocID="{D7377FDB-FD9D-6340-B82D-6B1C82F304BB}" presName="parentLeftMargin" presStyleLbl="node1" presStyleIdx="0" presStyleCnt="5"/>
      <dgm:spPr/>
    </dgm:pt>
    <dgm:pt modelId="{8C3C59EE-1071-7C4E-9916-4F252840E6B1}" type="pres">
      <dgm:prSet presAssocID="{D7377FDB-FD9D-6340-B82D-6B1C82F304B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9B27677-4056-2145-A6D1-5088922C6894}" type="pres">
      <dgm:prSet presAssocID="{D7377FDB-FD9D-6340-B82D-6B1C82F304BB}" presName="negativeSpace" presStyleCnt="0"/>
      <dgm:spPr/>
    </dgm:pt>
    <dgm:pt modelId="{19F57709-F00F-9A46-BCFD-92B1C9750A0D}" type="pres">
      <dgm:prSet presAssocID="{D7377FDB-FD9D-6340-B82D-6B1C82F304BB}" presName="childText" presStyleLbl="conFgAcc1" presStyleIdx="1" presStyleCnt="5">
        <dgm:presLayoutVars>
          <dgm:bulletEnabled val="1"/>
        </dgm:presLayoutVars>
      </dgm:prSet>
      <dgm:spPr/>
    </dgm:pt>
    <dgm:pt modelId="{D01AFB8B-3745-D941-9813-7B56F2D09C34}" type="pres">
      <dgm:prSet presAssocID="{2AE7B1D9-BC88-5E4D-8ACA-511707B2445B}" presName="spaceBetweenRectangles" presStyleCnt="0"/>
      <dgm:spPr/>
    </dgm:pt>
    <dgm:pt modelId="{3F79DB54-4A7A-CC40-B706-C42946E51E64}" type="pres">
      <dgm:prSet presAssocID="{5BFFFEF8-D81D-CC46-85B6-516153B05A19}" presName="parentLin" presStyleCnt="0"/>
      <dgm:spPr/>
    </dgm:pt>
    <dgm:pt modelId="{518FA81A-75AA-154E-80C9-D0292F87B30B}" type="pres">
      <dgm:prSet presAssocID="{5BFFFEF8-D81D-CC46-85B6-516153B05A19}" presName="parentLeftMargin" presStyleLbl="node1" presStyleIdx="1" presStyleCnt="5"/>
      <dgm:spPr/>
    </dgm:pt>
    <dgm:pt modelId="{D6BB3286-E3D1-084E-85CE-FB9771CB746E}" type="pres">
      <dgm:prSet presAssocID="{5BFFFEF8-D81D-CC46-85B6-516153B05A1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F51886D-9D9A-6943-8F97-D25C9CC75F01}" type="pres">
      <dgm:prSet presAssocID="{5BFFFEF8-D81D-CC46-85B6-516153B05A19}" presName="negativeSpace" presStyleCnt="0"/>
      <dgm:spPr/>
    </dgm:pt>
    <dgm:pt modelId="{C017CB78-67F3-094E-8B97-5D6F9D31FBB4}" type="pres">
      <dgm:prSet presAssocID="{5BFFFEF8-D81D-CC46-85B6-516153B05A19}" presName="childText" presStyleLbl="conFgAcc1" presStyleIdx="2" presStyleCnt="5">
        <dgm:presLayoutVars>
          <dgm:bulletEnabled val="1"/>
        </dgm:presLayoutVars>
      </dgm:prSet>
      <dgm:spPr/>
    </dgm:pt>
    <dgm:pt modelId="{68A13D4A-97C9-D14C-BB13-0D83A24E8B6F}" type="pres">
      <dgm:prSet presAssocID="{F5BB89C9-2226-7440-9A1E-1ECBBCB4F130}" presName="spaceBetweenRectangles" presStyleCnt="0"/>
      <dgm:spPr/>
    </dgm:pt>
    <dgm:pt modelId="{C180DBAF-AC92-6941-899C-9F2C7BAABF64}" type="pres">
      <dgm:prSet presAssocID="{910D3330-2063-CC46-BFFF-913CACFBD022}" presName="parentLin" presStyleCnt="0"/>
      <dgm:spPr/>
    </dgm:pt>
    <dgm:pt modelId="{C2F88009-459C-324A-842F-C77FF7477447}" type="pres">
      <dgm:prSet presAssocID="{910D3330-2063-CC46-BFFF-913CACFBD022}" presName="parentLeftMargin" presStyleLbl="node1" presStyleIdx="2" presStyleCnt="5"/>
      <dgm:spPr/>
    </dgm:pt>
    <dgm:pt modelId="{5ACE94F7-59A0-BF4D-ACA8-A24BAE5FCCD6}" type="pres">
      <dgm:prSet presAssocID="{910D3330-2063-CC46-BFFF-913CACFBD02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E8A5705-D721-8044-96D3-AAD9978FBA6B}" type="pres">
      <dgm:prSet presAssocID="{910D3330-2063-CC46-BFFF-913CACFBD022}" presName="negativeSpace" presStyleCnt="0"/>
      <dgm:spPr/>
    </dgm:pt>
    <dgm:pt modelId="{494C12DA-ED24-784E-AE20-2E4A962D4640}" type="pres">
      <dgm:prSet presAssocID="{910D3330-2063-CC46-BFFF-913CACFBD022}" presName="childText" presStyleLbl="conFgAcc1" presStyleIdx="3" presStyleCnt="5">
        <dgm:presLayoutVars>
          <dgm:bulletEnabled val="1"/>
        </dgm:presLayoutVars>
      </dgm:prSet>
      <dgm:spPr/>
    </dgm:pt>
    <dgm:pt modelId="{EF9E521B-CC7B-1740-BE1C-9F60BD3F57C3}" type="pres">
      <dgm:prSet presAssocID="{87AD7FC9-0705-5C44-8724-3F3FFE98236C}" presName="spaceBetweenRectangles" presStyleCnt="0"/>
      <dgm:spPr/>
    </dgm:pt>
    <dgm:pt modelId="{22258DF6-209F-9045-9145-C1F4BC24FF71}" type="pres">
      <dgm:prSet presAssocID="{A2494F4E-A47E-ED41-BD42-C14ECC858FBA}" presName="parentLin" presStyleCnt="0"/>
      <dgm:spPr/>
    </dgm:pt>
    <dgm:pt modelId="{973CC68D-D9CF-014E-8FD8-86397DF1A550}" type="pres">
      <dgm:prSet presAssocID="{A2494F4E-A47E-ED41-BD42-C14ECC858FBA}" presName="parentLeftMargin" presStyleLbl="node1" presStyleIdx="3" presStyleCnt="5"/>
      <dgm:spPr/>
    </dgm:pt>
    <dgm:pt modelId="{27DD4A44-0F65-614F-8F38-9289EC023282}" type="pres">
      <dgm:prSet presAssocID="{A2494F4E-A47E-ED41-BD42-C14ECC858FBA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C585622-1514-724C-AFD3-06C4F643E1F8}" type="pres">
      <dgm:prSet presAssocID="{A2494F4E-A47E-ED41-BD42-C14ECC858FBA}" presName="negativeSpace" presStyleCnt="0"/>
      <dgm:spPr/>
    </dgm:pt>
    <dgm:pt modelId="{DD3E671E-FF28-6F4C-97DE-B59E996D7CF9}" type="pres">
      <dgm:prSet presAssocID="{A2494F4E-A47E-ED41-BD42-C14ECC858FBA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A932C305-DA11-F943-8B65-C49D6BAB8B2D}" srcId="{E4787A5C-9FE2-8B4A-A18E-BC70551FEF50}" destId="{910D3330-2063-CC46-BFFF-913CACFBD022}" srcOrd="3" destOrd="0" parTransId="{30952A25-77B7-C04C-AD8D-AC385030703A}" sibTransId="{87AD7FC9-0705-5C44-8724-3F3FFE98236C}"/>
    <dgm:cxn modelId="{6C527B30-F8DA-D541-9D1E-143CD5025901}" type="presOf" srcId="{5BFFFEF8-D81D-CC46-85B6-516153B05A19}" destId="{D6BB3286-E3D1-084E-85CE-FB9771CB746E}" srcOrd="1" destOrd="0" presId="urn:microsoft.com/office/officeart/2005/8/layout/list1"/>
    <dgm:cxn modelId="{70D0E552-C563-4642-B95D-AB5B6F6973C2}" srcId="{E4787A5C-9FE2-8B4A-A18E-BC70551FEF50}" destId="{D7377FDB-FD9D-6340-B82D-6B1C82F304BB}" srcOrd="1" destOrd="0" parTransId="{7C9F8137-9E62-1F46-A16A-19AB3E8AF190}" sibTransId="{2AE7B1D9-BC88-5E4D-8ACA-511707B2445B}"/>
    <dgm:cxn modelId="{8BE94F56-5BEF-AA41-81DC-67D0BC95A394}" srcId="{E4787A5C-9FE2-8B4A-A18E-BC70551FEF50}" destId="{5BFFFEF8-D81D-CC46-85B6-516153B05A19}" srcOrd="2" destOrd="0" parTransId="{0A87890B-2C7C-6547-8E5A-3FBE7F1671A1}" sibTransId="{F5BB89C9-2226-7440-9A1E-1ECBBCB4F130}"/>
    <dgm:cxn modelId="{15148A77-8939-C540-86CE-E405E0B9BB3E}" type="presOf" srcId="{E4787A5C-9FE2-8B4A-A18E-BC70551FEF50}" destId="{C0EEA50D-FFA5-3A49-BC15-7C95E8E7772F}" srcOrd="0" destOrd="0" presId="urn:microsoft.com/office/officeart/2005/8/layout/list1"/>
    <dgm:cxn modelId="{125EFA81-16D4-AC48-866C-B70897252193}" type="presOf" srcId="{D7377FDB-FD9D-6340-B82D-6B1C82F304BB}" destId="{8C3C59EE-1071-7C4E-9916-4F252840E6B1}" srcOrd="1" destOrd="0" presId="urn:microsoft.com/office/officeart/2005/8/layout/list1"/>
    <dgm:cxn modelId="{9904CDA6-AFF0-8644-A056-BE5AB7573B9D}" type="presOf" srcId="{A2494F4E-A47E-ED41-BD42-C14ECC858FBA}" destId="{27DD4A44-0F65-614F-8F38-9289EC023282}" srcOrd="1" destOrd="0" presId="urn:microsoft.com/office/officeart/2005/8/layout/list1"/>
    <dgm:cxn modelId="{C6864EB8-2B2B-7F41-97BA-62BF5E8DBEF9}" type="presOf" srcId="{D7377FDB-FD9D-6340-B82D-6B1C82F304BB}" destId="{74F6A482-9AFF-E44F-8FA0-1AE44C8D9850}" srcOrd="0" destOrd="0" presId="urn:microsoft.com/office/officeart/2005/8/layout/list1"/>
    <dgm:cxn modelId="{D555F4D0-37C4-BC48-940A-831CCD5C05F9}" type="presOf" srcId="{A2494F4E-A47E-ED41-BD42-C14ECC858FBA}" destId="{973CC68D-D9CF-014E-8FD8-86397DF1A550}" srcOrd="0" destOrd="0" presId="urn:microsoft.com/office/officeart/2005/8/layout/list1"/>
    <dgm:cxn modelId="{691202DE-6AFC-4645-A18D-6F7DD0919CED}" type="presOf" srcId="{4F23EE3A-2E25-C945-8A6B-B455499CA3D4}" destId="{B9E79485-8D44-144B-AC82-282777F06E1E}" srcOrd="1" destOrd="0" presId="urn:microsoft.com/office/officeart/2005/8/layout/list1"/>
    <dgm:cxn modelId="{55FFB7E0-6ED4-284E-9852-6D434D7BE5CF}" type="presOf" srcId="{5BFFFEF8-D81D-CC46-85B6-516153B05A19}" destId="{518FA81A-75AA-154E-80C9-D0292F87B30B}" srcOrd="0" destOrd="0" presId="urn:microsoft.com/office/officeart/2005/8/layout/list1"/>
    <dgm:cxn modelId="{70DEC6F1-F4FC-BE4F-8404-34A93E590EBF}" type="presOf" srcId="{910D3330-2063-CC46-BFFF-913CACFBD022}" destId="{5ACE94F7-59A0-BF4D-ACA8-A24BAE5FCCD6}" srcOrd="1" destOrd="0" presId="urn:microsoft.com/office/officeart/2005/8/layout/list1"/>
    <dgm:cxn modelId="{A2687CF3-E20F-5141-98CE-F478E95EDB1B}" type="presOf" srcId="{4F23EE3A-2E25-C945-8A6B-B455499CA3D4}" destId="{2E933833-8E7A-A340-A207-EAADAD3DF003}" srcOrd="0" destOrd="0" presId="urn:microsoft.com/office/officeart/2005/8/layout/list1"/>
    <dgm:cxn modelId="{364833F9-BDD2-C14A-8772-1DE1B9212DB6}" srcId="{E4787A5C-9FE2-8B4A-A18E-BC70551FEF50}" destId="{A2494F4E-A47E-ED41-BD42-C14ECC858FBA}" srcOrd="4" destOrd="0" parTransId="{3323EE39-CEAA-D94B-A2A5-8D330A14EFD0}" sibTransId="{96DAFA1E-9473-F44C-831C-B9EEBE7DEA93}"/>
    <dgm:cxn modelId="{16F673FA-82EC-334F-B32A-B55AA7FC936C}" type="presOf" srcId="{910D3330-2063-CC46-BFFF-913CACFBD022}" destId="{C2F88009-459C-324A-842F-C77FF7477447}" srcOrd="0" destOrd="0" presId="urn:microsoft.com/office/officeart/2005/8/layout/list1"/>
    <dgm:cxn modelId="{4A2869FE-ED3D-0C4A-AA17-BDDE50DDBBF8}" srcId="{E4787A5C-9FE2-8B4A-A18E-BC70551FEF50}" destId="{4F23EE3A-2E25-C945-8A6B-B455499CA3D4}" srcOrd="0" destOrd="0" parTransId="{272647C6-909B-E84C-8A07-35BF41AAB920}" sibTransId="{060B9775-568D-C948-9289-8B1696DD9809}"/>
    <dgm:cxn modelId="{3B0BC9C5-1BD3-2847-AAA7-F7A34CE09509}" type="presParOf" srcId="{C0EEA50D-FFA5-3A49-BC15-7C95E8E7772F}" destId="{E356133D-C66C-354D-9EAB-06CF28D38367}" srcOrd="0" destOrd="0" presId="urn:microsoft.com/office/officeart/2005/8/layout/list1"/>
    <dgm:cxn modelId="{5D08B9FA-216F-B640-9810-847B6B08C5DE}" type="presParOf" srcId="{E356133D-C66C-354D-9EAB-06CF28D38367}" destId="{2E933833-8E7A-A340-A207-EAADAD3DF003}" srcOrd="0" destOrd="0" presId="urn:microsoft.com/office/officeart/2005/8/layout/list1"/>
    <dgm:cxn modelId="{6641F280-46AB-734F-8579-24E7A848BD79}" type="presParOf" srcId="{E356133D-C66C-354D-9EAB-06CF28D38367}" destId="{B9E79485-8D44-144B-AC82-282777F06E1E}" srcOrd="1" destOrd="0" presId="urn:microsoft.com/office/officeart/2005/8/layout/list1"/>
    <dgm:cxn modelId="{B9B28922-BF06-4640-A1D3-BC7EAA4A7FC0}" type="presParOf" srcId="{C0EEA50D-FFA5-3A49-BC15-7C95E8E7772F}" destId="{ADC9C0AC-F919-744B-9135-8B96BCC4203F}" srcOrd="1" destOrd="0" presId="urn:microsoft.com/office/officeart/2005/8/layout/list1"/>
    <dgm:cxn modelId="{324EA6C5-24F3-7F47-AAEB-D8943BE48D68}" type="presParOf" srcId="{C0EEA50D-FFA5-3A49-BC15-7C95E8E7772F}" destId="{C1971197-EC05-6544-8D58-4E2B7A296807}" srcOrd="2" destOrd="0" presId="urn:microsoft.com/office/officeart/2005/8/layout/list1"/>
    <dgm:cxn modelId="{7137F529-1536-D94F-A173-F601D3C959D6}" type="presParOf" srcId="{C0EEA50D-FFA5-3A49-BC15-7C95E8E7772F}" destId="{B9121569-00A7-074B-87DF-BB9C16F8A78A}" srcOrd="3" destOrd="0" presId="urn:microsoft.com/office/officeart/2005/8/layout/list1"/>
    <dgm:cxn modelId="{DE151B73-9A43-D841-A699-B13FB32A91FE}" type="presParOf" srcId="{C0EEA50D-FFA5-3A49-BC15-7C95E8E7772F}" destId="{C416D4E8-A745-884D-BD39-410A66D983C0}" srcOrd="4" destOrd="0" presId="urn:microsoft.com/office/officeart/2005/8/layout/list1"/>
    <dgm:cxn modelId="{3E7A6765-022B-D64A-8E94-73E77290FFC4}" type="presParOf" srcId="{C416D4E8-A745-884D-BD39-410A66D983C0}" destId="{74F6A482-9AFF-E44F-8FA0-1AE44C8D9850}" srcOrd="0" destOrd="0" presId="urn:microsoft.com/office/officeart/2005/8/layout/list1"/>
    <dgm:cxn modelId="{86521799-A30D-CC42-AF37-70373FA7BF75}" type="presParOf" srcId="{C416D4E8-A745-884D-BD39-410A66D983C0}" destId="{8C3C59EE-1071-7C4E-9916-4F252840E6B1}" srcOrd="1" destOrd="0" presId="urn:microsoft.com/office/officeart/2005/8/layout/list1"/>
    <dgm:cxn modelId="{A7A9B648-C881-6E49-B4F6-2A2C0B21A189}" type="presParOf" srcId="{C0EEA50D-FFA5-3A49-BC15-7C95E8E7772F}" destId="{09B27677-4056-2145-A6D1-5088922C6894}" srcOrd="5" destOrd="0" presId="urn:microsoft.com/office/officeart/2005/8/layout/list1"/>
    <dgm:cxn modelId="{133FA4D4-33A3-374B-A114-FB50484C03A2}" type="presParOf" srcId="{C0EEA50D-FFA5-3A49-BC15-7C95E8E7772F}" destId="{19F57709-F00F-9A46-BCFD-92B1C9750A0D}" srcOrd="6" destOrd="0" presId="urn:microsoft.com/office/officeart/2005/8/layout/list1"/>
    <dgm:cxn modelId="{AD688F32-850D-E048-8A70-302570C2A267}" type="presParOf" srcId="{C0EEA50D-FFA5-3A49-BC15-7C95E8E7772F}" destId="{D01AFB8B-3745-D941-9813-7B56F2D09C34}" srcOrd="7" destOrd="0" presId="urn:microsoft.com/office/officeart/2005/8/layout/list1"/>
    <dgm:cxn modelId="{885E0754-ADB3-614E-8B24-B9F142BEEA95}" type="presParOf" srcId="{C0EEA50D-FFA5-3A49-BC15-7C95E8E7772F}" destId="{3F79DB54-4A7A-CC40-B706-C42946E51E64}" srcOrd="8" destOrd="0" presId="urn:microsoft.com/office/officeart/2005/8/layout/list1"/>
    <dgm:cxn modelId="{7029373B-0670-A440-B035-B85ADED85122}" type="presParOf" srcId="{3F79DB54-4A7A-CC40-B706-C42946E51E64}" destId="{518FA81A-75AA-154E-80C9-D0292F87B30B}" srcOrd="0" destOrd="0" presId="urn:microsoft.com/office/officeart/2005/8/layout/list1"/>
    <dgm:cxn modelId="{1C7B35A2-376F-8246-B92C-32CE0A913357}" type="presParOf" srcId="{3F79DB54-4A7A-CC40-B706-C42946E51E64}" destId="{D6BB3286-E3D1-084E-85CE-FB9771CB746E}" srcOrd="1" destOrd="0" presId="urn:microsoft.com/office/officeart/2005/8/layout/list1"/>
    <dgm:cxn modelId="{CB174A44-6AB3-694A-B48A-ABA0162BABC3}" type="presParOf" srcId="{C0EEA50D-FFA5-3A49-BC15-7C95E8E7772F}" destId="{1F51886D-9D9A-6943-8F97-D25C9CC75F01}" srcOrd="9" destOrd="0" presId="urn:microsoft.com/office/officeart/2005/8/layout/list1"/>
    <dgm:cxn modelId="{DDB46235-9AB1-6147-8ED9-771C39C34B0E}" type="presParOf" srcId="{C0EEA50D-FFA5-3A49-BC15-7C95E8E7772F}" destId="{C017CB78-67F3-094E-8B97-5D6F9D31FBB4}" srcOrd="10" destOrd="0" presId="urn:microsoft.com/office/officeart/2005/8/layout/list1"/>
    <dgm:cxn modelId="{C6F4F5F2-15CF-574D-A3BB-0569A175D7B4}" type="presParOf" srcId="{C0EEA50D-FFA5-3A49-BC15-7C95E8E7772F}" destId="{68A13D4A-97C9-D14C-BB13-0D83A24E8B6F}" srcOrd="11" destOrd="0" presId="urn:microsoft.com/office/officeart/2005/8/layout/list1"/>
    <dgm:cxn modelId="{DDDDB6AD-9391-3545-8DE9-C090F68D11F2}" type="presParOf" srcId="{C0EEA50D-FFA5-3A49-BC15-7C95E8E7772F}" destId="{C180DBAF-AC92-6941-899C-9F2C7BAABF64}" srcOrd="12" destOrd="0" presId="urn:microsoft.com/office/officeart/2005/8/layout/list1"/>
    <dgm:cxn modelId="{F6F29EC2-8F50-5849-8671-0FB77F248479}" type="presParOf" srcId="{C180DBAF-AC92-6941-899C-9F2C7BAABF64}" destId="{C2F88009-459C-324A-842F-C77FF7477447}" srcOrd="0" destOrd="0" presId="urn:microsoft.com/office/officeart/2005/8/layout/list1"/>
    <dgm:cxn modelId="{D263984E-CE18-424B-A30B-7ED9E0DBC5D0}" type="presParOf" srcId="{C180DBAF-AC92-6941-899C-9F2C7BAABF64}" destId="{5ACE94F7-59A0-BF4D-ACA8-A24BAE5FCCD6}" srcOrd="1" destOrd="0" presId="urn:microsoft.com/office/officeart/2005/8/layout/list1"/>
    <dgm:cxn modelId="{F8F546ED-D74D-084B-A768-E30DA2B9B00D}" type="presParOf" srcId="{C0EEA50D-FFA5-3A49-BC15-7C95E8E7772F}" destId="{AE8A5705-D721-8044-96D3-AAD9978FBA6B}" srcOrd="13" destOrd="0" presId="urn:microsoft.com/office/officeart/2005/8/layout/list1"/>
    <dgm:cxn modelId="{FA6D8D06-FEEB-7F4D-B9BF-F57EBE73AAC5}" type="presParOf" srcId="{C0EEA50D-FFA5-3A49-BC15-7C95E8E7772F}" destId="{494C12DA-ED24-784E-AE20-2E4A962D4640}" srcOrd="14" destOrd="0" presId="urn:microsoft.com/office/officeart/2005/8/layout/list1"/>
    <dgm:cxn modelId="{41BACB66-A6BB-A44A-A98C-282252539893}" type="presParOf" srcId="{C0EEA50D-FFA5-3A49-BC15-7C95E8E7772F}" destId="{EF9E521B-CC7B-1740-BE1C-9F60BD3F57C3}" srcOrd="15" destOrd="0" presId="urn:microsoft.com/office/officeart/2005/8/layout/list1"/>
    <dgm:cxn modelId="{912DC5FC-7D9C-394B-B041-7A076F691A78}" type="presParOf" srcId="{C0EEA50D-FFA5-3A49-BC15-7C95E8E7772F}" destId="{22258DF6-209F-9045-9145-C1F4BC24FF71}" srcOrd="16" destOrd="0" presId="urn:microsoft.com/office/officeart/2005/8/layout/list1"/>
    <dgm:cxn modelId="{E3FDC133-9EA8-8841-97FE-6138EBCF2975}" type="presParOf" srcId="{22258DF6-209F-9045-9145-C1F4BC24FF71}" destId="{973CC68D-D9CF-014E-8FD8-86397DF1A550}" srcOrd="0" destOrd="0" presId="urn:microsoft.com/office/officeart/2005/8/layout/list1"/>
    <dgm:cxn modelId="{18C18137-A609-6B43-93FD-97AD4EF052FD}" type="presParOf" srcId="{22258DF6-209F-9045-9145-C1F4BC24FF71}" destId="{27DD4A44-0F65-614F-8F38-9289EC023282}" srcOrd="1" destOrd="0" presId="urn:microsoft.com/office/officeart/2005/8/layout/list1"/>
    <dgm:cxn modelId="{35C0C263-EE91-CB44-A3B5-2FEAA453C229}" type="presParOf" srcId="{C0EEA50D-FFA5-3A49-BC15-7C95E8E7772F}" destId="{6C585622-1514-724C-AFD3-06C4F643E1F8}" srcOrd="17" destOrd="0" presId="urn:microsoft.com/office/officeart/2005/8/layout/list1"/>
    <dgm:cxn modelId="{C7FAE636-894D-FA49-9460-AB9F5809CC7F}" type="presParOf" srcId="{C0EEA50D-FFA5-3A49-BC15-7C95E8E7772F}" destId="{DD3E671E-FF28-6F4C-97DE-B59E996D7CF9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971197-EC05-6544-8D58-4E2B7A296807}">
      <dsp:nvSpPr>
        <dsp:cNvPr id="0" name=""/>
        <dsp:cNvSpPr/>
      </dsp:nvSpPr>
      <dsp:spPr>
        <a:xfrm>
          <a:off x="0" y="239940"/>
          <a:ext cx="595629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E79485-8D44-144B-AC82-282777F06E1E}">
      <dsp:nvSpPr>
        <dsp:cNvPr id="0" name=""/>
        <dsp:cNvSpPr/>
      </dsp:nvSpPr>
      <dsp:spPr>
        <a:xfrm>
          <a:off x="297814" y="18540"/>
          <a:ext cx="4169405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594" tIns="0" rIns="15759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Penodol</a:t>
          </a:r>
          <a:endParaRPr lang="en-GB" sz="2400" kern="1200" dirty="0"/>
        </a:p>
      </dsp:txBody>
      <dsp:txXfrm>
        <a:off x="319430" y="40156"/>
        <a:ext cx="4126173" cy="399568"/>
      </dsp:txXfrm>
    </dsp:sp>
    <dsp:sp modelId="{19F57709-F00F-9A46-BCFD-92B1C9750A0D}">
      <dsp:nvSpPr>
        <dsp:cNvPr id="0" name=""/>
        <dsp:cNvSpPr/>
      </dsp:nvSpPr>
      <dsp:spPr>
        <a:xfrm>
          <a:off x="0" y="920340"/>
          <a:ext cx="595629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3C59EE-1071-7C4E-9916-4F252840E6B1}">
      <dsp:nvSpPr>
        <dsp:cNvPr id="0" name=""/>
        <dsp:cNvSpPr/>
      </dsp:nvSpPr>
      <dsp:spPr>
        <a:xfrm>
          <a:off x="297814" y="698940"/>
          <a:ext cx="4169405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594" tIns="0" rIns="15759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Mesuradwy</a:t>
          </a:r>
          <a:endParaRPr lang="en-GB" sz="2400" kern="1200" dirty="0"/>
        </a:p>
      </dsp:txBody>
      <dsp:txXfrm>
        <a:off x="319430" y="720556"/>
        <a:ext cx="4126173" cy="399568"/>
      </dsp:txXfrm>
    </dsp:sp>
    <dsp:sp modelId="{C017CB78-67F3-094E-8B97-5D6F9D31FBB4}">
      <dsp:nvSpPr>
        <dsp:cNvPr id="0" name=""/>
        <dsp:cNvSpPr/>
      </dsp:nvSpPr>
      <dsp:spPr>
        <a:xfrm>
          <a:off x="0" y="1600741"/>
          <a:ext cx="595629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B3286-E3D1-084E-85CE-FB9771CB746E}">
      <dsp:nvSpPr>
        <dsp:cNvPr id="0" name=""/>
        <dsp:cNvSpPr/>
      </dsp:nvSpPr>
      <dsp:spPr>
        <a:xfrm>
          <a:off x="297814" y="1379340"/>
          <a:ext cx="4169405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594" tIns="0" rIns="15759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 err="1"/>
            <a:t>Cyraeddadwy</a:t>
          </a:r>
          <a:endParaRPr lang="en-GB" sz="2800" kern="1200" dirty="0"/>
        </a:p>
      </dsp:txBody>
      <dsp:txXfrm>
        <a:off x="319430" y="1400956"/>
        <a:ext cx="4126173" cy="399568"/>
      </dsp:txXfrm>
    </dsp:sp>
    <dsp:sp modelId="{494C12DA-ED24-784E-AE20-2E4A962D4640}">
      <dsp:nvSpPr>
        <dsp:cNvPr id="0" name=""/>
        <dsp:cNvSpPr/>
      </dsp:nvSpPr>
      <dsp:spPr>
        <a:xfrm>
          <a:off x="0" y="2281141"/>
          <a:ext cx="595629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CE94F7-59A0-BF4D-ACA8-A24BAE5FCCD6}">
      <dsp:nvSpPr>
        <dsp:cNvPr id="0" name=""/>
        <dsp:cNvSpPr/>
      </dsp:nvSpPr>
      <dsp:spPr>
        <a:xfrm>
          <a:off x="297814" y="2059741"/>
          <a:ext cx="4169405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594" tIns="0" rIns="15759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Perthnasol</a:t>
          </a:r>
          <a:endParaRPr lang="en-GB" sz="2400" kern="1200" dirty="0"/>
        </a:p>
      </dsp:txBody>
      <dsp:txXfrm>
        <a:off x="319430" y="2081357"/>
        <a:ext cx="4126173" cy="399568"/>
      </dsp:txXfrm>
    </dsp:sp>
    <dsp:sp modelId="{DD3E671E-FF28-6F4C-97DE-B59E996D7CF9}">
      <dsp:nvSpPr>
        <dsp:cNvPr id="0" name=""/>
        <dsp:cNvSpPr/>
      </dsp:nvSpPr>
      <dsp:spPr>
        <a:xfrm>
          <a:off x="0" y="2961541"/>
          <a:ext cx="5956294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D4A44-0F65-614F-8F38-9289EC023282}">
      <dsp:nvSpPr>
        <dsp:cNvPr id="0" name=""/>
        <dsp:cNvSpPr/>
      </dsp:nvSpPr>
      <dsp:spPr>
        <a:xfrm>
          <a:off x="297814" y="2740141"/>
          <a:ext cx="4169405" cy="442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7594" tIns="0" rIns="15759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Terfyn</a:t>
          </a:r>
          <a:r>
            <a:rPr lang="en-GB" sz="2400" kern="1200" dirty="0"/>
            <a:t> </a:t>
          </a:r>
          <a:r>
            <a:rPr lang="en-GB" sz="2400" kern="1200" dirty="0" err="1"/>
            <a:t>amser</a:t>
          </a:r>
          <a:endParaRPr lang="en-GB" sz="2400" kern="1200" dirty="0"/>
        </a:p>
      </dsp:txBody>
      <dsp:txXfrm>
        <a:off x="319430" y="2761757"/>
        <a:ext cx="4126173" cy="399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FE94DA-0CAF-754F-B308-63469B676DEF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28A886-5D20-E94A-AD71-14EBA12A9F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205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inghub.ac.nz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, </a:t>
            </a: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siarad</a:t>
            </a:r>
            <a:r>
              <a:rPr lang="en-US" dirty="0"/>
              <a:t> am </a:t>
            </a:r>
            <a:r>
              <a:rPr lang="en-US" dirty="0" err="1"/>
              <a:t>ddwy</a:t>
            </a:r>
            <a:r>
              <a:rPr lang="en-US" dirty="0"/>
              <a:t> </a:t>
            </a:r>
            <a:r>
              <a:rPr lang="en-US" dirty="0" err="1"/>
              <a:t>sgil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academaidd</a:t>
            </a:r>
            <a:r>
              <a:rPr lang="en-US" dirty="0"/>
              <a:t> ac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ddatblygu’r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fwy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8A886-5D20-E94A-AD71-14EBA12A9F9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1926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/>
              <a:t>Yn fy marn i, yr ddau sgil pwysicaf byddaf yn defnyddio ar gyfer fy astudiaethau yn y dyfodol yw gyfeirnodi ac aralleirio. Y rheswm dros hyn yw rwy’n credu mae dyma’r ddau sgiliau sydd angen i mi eu gwella fwyaf, felly trwy ymchwilio i wybodaeth ar y ddau sgil byddaf yn ddysgu mwy am bwysigrwydd mewn aseiniad academaidd ac sut i defnyddio’r sgiliau. Trwy cyfeirnodi ac aralleirio yn gywir, rwy’n ddangos fy mod yn cael dealltwriaeth dda o’r ffynhonell.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8A886-5D20-E94A-AD71-14EBA12A9F9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746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Mae yna llawer o sgiliau sydd angen i ysgrifennu yn academaidd ond mae rhai yn fwy hanfodol na eraill fel cyfeirnodi, nid yn unig i osgoi llen-ladrad ond oherwydd mae’n galluogi i gydnabod gwaith eraill (UNSW Sydney, 2019). Wrth cyfeirnodi yn gywir, rydych yn ddangos parch i syniadau, damcaniaethau ac barnau yr awduron. Maintais arall o gyfeirnodi yw mae'n ddangos tystiolaeth i chefnogi y hawliadau yn yr aseiniad (UNSW Sydney, 2019). Y canlyniad o ddim cyfeirnodi neu’n cyfeirnodi anghywir yw llen-ladrad.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8A886-5D20-E94A-AD71-14EBA12A9F9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5581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Mae’n bwysig i gael amrywiaeth o wahanol fathau o cyfeirnodau fel aralleirio a dyfyniadau uniongyrchol o ffynonellau wahanol i ddangos amrywiaeth o wybodaeth. Felly, mae aralleirio yn amgen dda o defnyddio dyfyniadau uniongyrchol ac anuniongyrchol. Mae aralleirio yn meddwl cyflwyno wybodaeth, syniadau neu damcaniaethau rhywun arall yn geiriau eich hun (Unisa.edu.au, 2019). Dangosir hyn eich bod yn ddeall y wybodaeth yn gyfan fel y gallwch ei thrawsnewid yr wybodaeth mewn ffordd wahanol. Wrth aralleirio mae’n rhaid newid digon o’r frawddeg neu bydd hyn yn cael ei alw'n llên-ladrad (Lai, n.d.).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8A886-5D20-E94A-AD71-14EBA12A9F9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7324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Byddaf yn wella a chefnogi fy ngwaith trwy ymchwilio i awgrymiadau defnyddiol i wella fy sgiliau cyfeirinodi ac aralleirio. Mae rhai awgrymiadau yn cynnwys rhestru’r cyfeiriadau wrth fynd ymlaen, bod yn gyson â’r fformat a phrawfddarllen y rhestr gyfeirinodi ar y diwedd (pjes, 2018). I aralleirio’n effeithiol mae strategaethau yn cynnwys darllen dros yr wybodaeth gwreiddiol i sicrhau nid yw ystyr y brawddeg wedi newid ond hefyd i sicrhau nid yw’r aralleirio yn rhy tebyg (</a:t>
            </a:r>
            <a:r>
              <a:rPr lang="cy-GB" dirty="0">
                <a:hlinkClick r:id="rId3"/>
              </a:rPr>
              <a:t>www.learninghub.ac.nz</a:t>
            </a:r>
            <a:r>
              <a:rPr lang="cy-GB" dirty="0"/>
              <a:t>, n.d.).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8A886-5D20-E94A-AD71-14EBA12A9F9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8741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/>
              <a:t>Y pwrpas i mi ddewis cyfeirnodi ac aralleirio oedd oherwydd ei fod yn bwysig i mi wella ar y ddau faes yma. Rwy’n gyfrifol am wella’r sgiliau hyn trwy ymchwilio i awgrymiadau defnyddiol a dysgu o gamgymeriadau o aseiniadau eraill. Byddaf yn mesur fy nghynnydd drwy gadw golwg ar fy ngradd asesu ac yn nodi’r meysydd sydd angen i mi eu gwella. Mae’n bosibl gwella’r sgiliau hyn os mae terfyn amser realistig yn cael ei rhoi.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8A886-5D20-E94A-AD71-14EBA12A9F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6827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Dyma’r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gyfeirnodi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28A886-5D20-E94A-AD71-14EBA12A9F9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69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03202-677E-F302-C504-27951F667C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09556-A135-C0FF-425B-F59D1F4212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4CDFA-209D-5979-0A9E-125D9512A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8B4E26-BC2B-5A5C-F6D5-8850A96C1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330BB-483D-358A-93B4-163750AA0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56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0845D-FA0A-A7E8-3661-DCDF06F03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8ED3E-9F9E-0130-EB75-2EA425568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0FF84-9488-F9D4-CF47-F89A5EC55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E2589-7D41-44F4-8BC7-37B1B040D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9D5A8-C351-1C02-33E1-57B885A21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12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883DA-72C0-B362-5DA6-CEA2A7918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94A7AB-95C9-BAD0-1FDB-D528667139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8E24D-3708-D4DA-2E60-67DAB5E10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44A7A5-86EC-161D-3AAB-F1253DF2C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83752D-5177-9683-4A30-F9DE651E8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19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DCF1E-F7B0-41DB-C539-C43869CE7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C609A-7622-1FFA-9F5E-75A1D3B71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4702C7-137E-56ED-40AC-A89199A80D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D3D2A9-7B7A-4467-A3DE-17C8D2C6A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FA47C8-092B-1153-B0E9-40744138C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7BFEC3-F87B-CE23-0971-5C9EC023A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35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53132-3D8E-06A0-35BF-8098200B4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E7063-0D30-9D98-5F91-B8C2AE387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FACDD2-9107-36E1-33F0-85A38AE527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C85321-5358-CFBB-68F8-9D2A64A8E6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C4BE46-67DA-530F-DAA6-76400973BC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E735F4-A6F0-495D-1CA3-CB761B8D4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7147EF-EA16-6C27-5A74-E2BD760F7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4A2462-0501-773A-07B3-A8A12CCB2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350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A7870-FC8D-8E47-2FF4-31F7E3D6C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40AB3F-F960-8C62-99A7-39D28A88A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7B8AA4-FCB6-D3B4-994C-937262431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96C9F7-767E-7296-B02D-897E80CBC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948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6B9461-3897-8874-DD1E-2CC718614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5C16EA-FE3A-EC41-916F-49C57791C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93DC6D-2FED-EBCA-FD00-6C3968723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468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FAAF6-D487-7283-B428-2957DD521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7AC47-8A99-3349-D4C2-BCBD6720D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C1956B-C1C2-7757-E65E-4CAD190955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CE0F8E-21A9-F66F-3613-C38CF6BE7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63CFA-1FA1-CA77-D83B-AA25797A5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88C73-5A46-FF8D-3699-98E256AEB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69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84F7E-F34F-AF43-698F-C2FA77494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ACDA90-DC44-3912-F22F-BF88D6F3AE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D2BCA3-0F84-6D29-1A43-E96DB454BC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A4FF90-80A9-6931-593B-D9204E16D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5D8517-F506-A787-3C60-BB7FCC441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663DC-9D18-D0D4-8725-FB9931EDA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029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7B24-8397-7C48-1A54-0E9E342D9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ECE098-6091-E31D-D898-8FC158A555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61A879-904B-3E0F-C930-FA2BAB9B9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2AC63-F14E-A509-7077-2A2E410F7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B6FBC-18B2-CBA6-5C85-294951AC2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21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3323B7-BC08-557D-5205-535D034BDF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3069D2-93EB-D164-959F-0E05556BCA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073C5-A4CB-D4F9-9598-E1F898E48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9A4ED-3A7F-1E38-58DB-A423769BA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A2646-B329-ABD7-1A4E-166938477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83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1A4ADD-AEC9-74C9-7BEC-AC75B7943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B5222-2A55-9BA1-A343-77F3EAF7C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772A1-800B-78F9-C43B-912A5F14DF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B5551-E568-B843-83E1-C0DCC63EEA66}" type="datetimeFigureOut">
              <a:rPr lang="en-US" smtClean="0"/>
              <a:t>12/12/22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104BC-03BF-DEFC-A6AA-FD99D930A0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1B8A2-54F3-08BC-E5EF-8275C88B31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235DC-829D-234C-9DE6-259002D8CE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52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audio" Target="../media/media2.m4a"/><Relationship Id="rId7" Type="http://schemas.openxmlformats.org/officeDocument/2006/relationships/image" Target="../media/image3.pn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audio" Target="../media/media3.m4a"/><Relationship Id="rId7" Type="http://schemas.openxmlformats.org/officeDocument/2006/relationships/image" Target="../media/image6.pn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audio" Target="../media/media4.m4a"/><Relationship Id="rId7" Type="http://schemas.openxmlformats.org/officeDocument/2006/relationships/image" Target="../media/image8.jpeg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audio" Target="../media/media5.m4a"/><Relationship Id="rId7" Type="http://schemas.openxmlformats.org/officeDocument/2006/relationships/image" Target="../media/image10.png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image" Target="../media/image9.png"/><Relationship Id="rId5" Type="http://schemas.openxmlformats.org/officeDocument/2006/relationships/notesSlide" Target="../notesSlides/notesSlide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audio" Target="../media/media6.m4a"/><Relationship Id="rId7" Type="http://schemas.openxmlformats.org/officeDocument/2006/relationships/diagramData" Target="../diagrams/data1.xml"/><Relationship Id="rId12" Type="http://schemas.openxmlformats.org/officeDocument/2006/relationships/image" Target="../media/image1.png"/><Relationship Id="rId2" Type="http://schemas.microsoft.com/office/2007/relationships/media" Target="../media/media6.m4a"/><Relationship Id="rId1" Type="http://schemas.openxmlformats.org/officeDocument/2006/relationships/tags" Target="../tags/tag6.xml"/><Relationship Id="rId6" Type="http://schemas.openxmlformats.org/officeDocument/2006/relationships/image" Target="../media/image13.png"/><Relationship Id="rId11" Type="http://schemas.microsoft.com/office/2007/relationships/diagramDrawing" Target="../diagrams/drawing1.xml"/><Relationship Id="rId5" Type="http://schemas.openxmlformats.org/officeDocument/2006/relationships/notesSlide" Target="../notesSlides/notesSlide6.xml"/><Relationship Id="rId10" Type="http://schemas.openxmlformats.org/officeDocument/2006/relationships/diagramColors" Target="../diagrams/colors1.xml"/><Relationship Id="rId4" Type="http://schemas.openxmlformats.org/officeDocument/2006/relationships/slideLayout" Target="../slideLayouts/slideLayout2.xml"/><Relationship Id="rId9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academicguides.waldenu.edu/writingcenter/evidence/citations/incorrect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lo.unisa.edu.au/mod/book/view.php?id=252144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student.unsw.edu.au/why-referencing-important" TargetMode="External"/><Relationship Id="rId11" Type="http://schemas.openxmlformats.org/officeDocument/2006/relationships/image" Target="../media/image1.png"/><Relationship Id="rId5" Type="http://schemas.openxmlformats.org/officeDocument/2006/relationships/hyperlink" Target="http://www.student.unsw.edu.au/" TargetMode="External"/><Relationship Id="rId10" Type="http://schemas.openxmlformats.org/officeDocument/2006/relationships/hyperlink" Target="https://www.learninghub.ac.nz/writing/paraphrasing-summarising-and-techniques/" TargetMode="External"/><Relationship Id="rId4" Type="http://schemas.openxmlformats.org/officeDocument/2006/relationships/notesSlide" Target="../notesSlides/notesSlide7.xml"/><Relationship Id="rId9" Type="http://schemas.openxmlformats.org/officeDocument/2006/relationships/hyperlink" Target="https://blogs.deakin.edu.au/deakinlife/2018/09/25/5-ways-to-improve-your-referenc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A360F-0729-055F-A54C-A4BE0706A4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US" sz="4800" dirty="0" err="1">
                <a:solidFill>
                  <a:srgbClr val="FFFFFF"/>
                </a:solidFill>
              </a:rPr>
              <a:t>Dysgu</a:t>
            </a:r>
            <a:r>
              <a:rPr lang="en-US" sz="4800" dirty="0">
                <a:solidFill>
                  <a:srgbClr val="FFFFFF"/>
                </a:solidFill>
              </a:rPr>
              <a:t> </a:t>
            </a:r>
            <a:r>
              <a:rPr lang="en-US" sz="4800" dirty="0" err="1">
                <a:solidFill>
                  <a:srgbClr val="FFFFFF"/>
                </a:solidFill>
              </a:rPr>
              <a:t>yn</a:t>
            </a:r>
            <a:r>
              <a:rPr lang="en-US" sz="4800" dirty="0">
                <a:solidFill>
                  <a:srgbClr val="FFFFFF"/>
                </a:solidFill>
              </a:rPr>
              <a:t> </a:t>
            </a:r>
            <a:r>
              <a:rPr lang="en-US" sz="4800" dirty="0" err="1">
                <a:solidFill>
                  <a:srgbClr val="FFFFFF"/>
                </a:solidFill>
              </a:rPr>
              <a:t>yr</a:t>
            </a:r>
            <a:r>
              <a:rPr lang="en-US" sz="4800" dirty="0">
                <a:solidFill>
                  <a:srgbClr val="FFFFFF"/>
                </a:solidFill>
              </a:rPr>
              <a:t> </a:t>
            </a:r>
            <a:r>
              <a:rPr lang="en-US" sz="4800" dirty="0" err="1">
                <a:solidFill>
                  <a:srgbClr val="FFFFFF"/>
                </a:solidFill>
              </a:rPr>
              <a:t>Oes</a:t>
            </a:r>
            <a:r>
              <a:rPr lang="en-US" sz="4800" dirty="0">
                <a:solidFill>
                  <a:srgbClr val="FFFFFF"/>
                </a:solidFill>
              </a:rPr>
              <a:t> </a:t>
            </a:r>
            <a:r>
              <a:rPr lang="en-US" sz="4800" dirty="0" err="1">
                <a:solidFill>
                  <a:srgbClr val="FFFFFF"/>
                </a:solidFill>
              </a:rPr>
              <a:t>Digidol</a:t>
            </a:r>
            <a:endParaRPr lang="en-US" sz="4800" dirty="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CC903F-D14E-420A-6A09-2BFF3B73F3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ECGE4005P/C - </a:t>
            </a:r>
            <a:r>
              <a:rPr lang="en-US" dirty="0" err="1">
                <a:solidFill>
                  <a:srgbClr val="FFFFFF"/>
                </a:solidFill>
              </a:rPr>
              <a:t>Fideo</a:t>
            </a:r>
            <a:r>
              <a:rPr lang="en-US" dirty="0">
                <a:solidFill>
                  <a:srgbClr val="FFFFFF"/>
                </a:solidFill>
              </a:rPr>
              <a:t> a </a:t>
            </a:r>
            <a:r>
              <a:rPr lang="en-US" dirty="0" err="1">
                <a:solidFill>
                  <a:srgbClr val="FFFFFF"/>
                </a:solidFill>
              </a:rPr>
              <a:t>deunyddiau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ategol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0FD90A2-AF11-87BB-D92A-A2AF8E3D496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22330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23"/>
    </mc:Choice>
    <mc:Fallback xmlns="">
      <p:transition spd="slow" advTm="88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F3709-69EC-3877-DC5D-DBA5C0383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cy-GB" sz="4000" dirty="0">
                <a:solidFill>
                  <a:srgbClr val="FFFFFF"/>
                </a:solidFill>
              </a:rPr>
              <a:t>Y ddau sgil</a:t>
            </a:r>
            <a:endParaRPr lang="cy-GB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48951D-AC1A-367D-7519-CBEF92CE46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603" y="3707700"/>
            <a:ext cx="4259775" cy="28398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DA191F-C81C-2A3A-5BF9-21E478475A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8826" y="4221025"/>
            <a:ext cx="4907244" cy="24613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D6E31B4-3CEB-6092-DA61-023C243A86CE}"/>
              </a:ext>
            </a:extLst>
          </p:cNvPr>
          <p:cNvSpPr txBox="1"/>
          <p:nvPr/>
        </p:nvSpPr>
        <p:spPr>
          <a:xfrm>
            <a:off x="1371599" y="2196193"/>
            <a:ext cx="2687679" cy="9541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err="1"/>
              <a:t>Cyfeirnodi</a:t>
            </a:r>
            <a:endParaRPr lang="en-US" sz="2800" dirty="0"/>
          </a:p>
          <a:p>
            <a:r>
              <a:rPr lang="en-US" sz="2800" dirty="0" err="1"/>
              <a:t>Aralleirio</a:t>
            </a:r>
            <a:endParaRPr lang="en-US" sz="28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F272CC3-724E-DC70-9022-20CA8B872C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5063" y="1622745"/>
            <a:ext cx="2857500" cy="2857500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B3A655B-FAE8-E94F-E5AC-D65C69444EA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8993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62"/>
    </mc:Choice>
    <mc:Fallback xmlns="">
      <p:transition spd="slow" advTm="33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2" grpId="0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F3709-69EC-3877-DC5D-DBA5C0383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y-GB" sz="4000">
                <a:solidFill>
                  <a:srgbClr val="FFFFFF"/>
                </a:solidFill>
              </a:rPr>
              <a:t>Cyfeirnodi a pam mae’n bwysig</a:t>
            </a:r>
            <a:endParaRPr lang="cy-GB" sz="40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26A7E9-B69A-FE4B-B6CE-61B0A89F1F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001" y="2196861"/>
            <a:ext cx="3436001" cy="24567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A1534F-386F-4249-14A8-1D41639B7DB5}"/>
              </a:ext>
            </a:extLst>
          </p:cNvPr>
          <p:cNvSpPr txBox="1"/>
          <p:nvPr/>
        </p:nvSpPr>
        <p:spPr>
          <a:xfrm>
            <a:off x="8547097" y="2367788"/>
            <a:ext cx="275590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err="1"/>
              <a:t>Cydnabod</a:t>
            </a:r>
            <a:r>
              <a:rPr lang="en-US" sz="2000" dirty="0"/>
              <a:t> </a:t>
            </a:r>
            <a:r>
              <a:rPr lang="en-US" sz="2000" dirty="0" err="1"/>
              <a:t>gwaith</a:t>
            </a:r>
            <a:r>
              <a:rPr lang="en-US" sz="2000" dirty="0"/>
              <a:t> </a:t>
            </a:r>
            <a:r>
              <a:rPr lang="en-US" sz="2000" dirty="0" err="1"/>
              <a:t>awduron</a:t>
            </a:r>
            <a:r>
              <a:rPr lang="en-US" sz="2000" dirty="0"/>
              <a:t> ac </a:t>
            </a:r>
            <a:r>
              <a:rPr lang="en-US" sz="2000" dirty="0" err="1"/>
              <a:t>ymchwilwyr</a:t>
            </a:r>
            <a:r>
              <a:rPr lang="en-US" sz="20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AF2CD1-4111-30CC-BFD3-D42A1469C58C}"/>
              </a:ext>
            </a:extLst>
          </p:cNvPr>
          <p:cNvSpPr txBox="1"/>
          <p:nvPr/>
        </p:nvSpPr>
        <p:spPr>
          <a:xfrm>
            <a:off x="5002275" y="3425231"/>
            <a:ext cx="325622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 err="1"/>
              <a:t>Osgoi</a:t>
            </a:r>
            <a:r>
              <a:rPr lang="en-US" sz="2000" dirty="0"/>
              <a:t> </a:t>
            </a:r>
            <a:r>
              <a:rPr lang="en-US" sz="2000" dirty="0" err="1"/>
              <a:t>llen-ladrad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17F392-E591-644A-4DFE-4C943E89B11F}"/>
              </a:ext>
            </a:extLst>
          </p:cNvPr>
          <p:cNvSpPr txBox="1"/>
          <p:nvPr/>
        </p:nvSpPr>
        <p:spPr>
          <a:xfrm>
            <a:off x="889001" y="5334858"/>
            <a:ext cx="2717800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Dangos</a:t>
            </a:r>
            <a:r>
              <a:rPr lang="en-US" dirty="0"/>
              <a:t> parch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, </a:t>
            </a:r>
            <a:r>
              <a:rPr lang="en-US" dirty="0" err="1"/>
              <a:t>damcaniaethau</a:t>
            </a:r>
            <a:r>
              <a:rPr lang="en-US" dirty="0"/>
              <a:t> ac </a:t>
            </a:r>
            <a:r>
              <a:rPr lang="en-US" dirty="0" err="1"/>
              <a:t>barnau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F498D7-A80B-4E84-306B-BBCB0ABFAA1D}"/>
              </a:ext>
            </a:extLst>
          </p:cNvPr>
          <p:cNvSpPr txBox="1"/>
          <p:nvPr/>
        </p:nvSpPr>
        <p:spPr>
          <a:xfrm>
            <a:off x="8750296" y="4274037"/>
            <a:ext cx="306070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tystiolaeth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92C8728-9C34-4573-7F19-58D18D4E24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6848" y="4971782"/>
            <a:ext cx="4876800" cy="1739900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E28A7D33-CEB9-9F5B-9EEE-A910CB320BA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5635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112"/>
    </mc:Choice>
    <mc:Fallback xmlns="">
      <p:transition spd="slow" advTm="401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F3709-69EC-3877-DC5D-DBA5C0383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cy-GB" sz="4000" dirty="0">
                <a:solidFill>
                  <a:srgbClr val="FFFFFF"/>
                </a:solidFill>
              </a:rPr>
              <a:t>Aralleirio a pam mae’n bwysig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A61E0B-B0D6-C73F-12DC-51C0F6FD82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50200" y="3960484"/>
            <a:ext cx="3657599" cy="24339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510D1F6-0D7D-976B-6AD4-032E2CE9D89E}"/>
              </a:ext>
            </a:extLst>
          </p:cNvPr>
          <p:cNvSpPr txBox="1"/>
          <p:nvPr/>
        </p:nvSpPr>
        <p:spPr>
          <a:xfrm>
            <a:off x="1873250" y="2183359"/>
            <a:ext cx="2184400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Amrywiaeth</a:t>
            </a:r>
            <a:r>
              <a:rPr lang="en-US" dirty="0"/>
              <a:t> o </a:t>
            </a:r>
            <a:r>
              <a:rPr lang="en-US" dirty="0" err="1"/>
              <a:t>gyfeirnodi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926349-8731-2AD9-D4E0-20BC6827F06D}"/>
              </a:ext>
            </a:extLst>
          </p:cNvPr>
          <p:cNvSpPr txBox="1"/>
          <p:nvPr/>
        </p:nvSpPr>
        <p:spPr>
          <a:xfrm>
            <a:off x="7175500" y="2127751"/>
            <a:ext cx="2692400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Thrawsnewid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hun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344DCC-6318-B453-302B-F2D52F2E5082}"/>
              </a:ext>
            </a:extLst>
          </p:cNvPr>
          <p:cNvSpPr txBox="1"/>
          <p:nvPr/>
        </p:nvSpPr>
        <p:spPr>
          <a:xfrm>
            <a:off x="4376478" y="4092485"/>
            <a:ext cx="1968500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ddeal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gyfan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29E7664-A22B-D8F2-985B-8A733C41A8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350" y="3557880"/>
            <a:ext cx="3225800" cy="2527300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6FF4DC6D-D8A7-09BD-232A-00136F4A925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6426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25"/>
    </mc:Choice>
    <mc:Fallback xmlns="">
      <p:transition spd="slow" advTm="43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  <p:bldLst>
      <p:bldP spid="2" grpId="0"/>
      <p:bldP spid="7" grpId="0" animBg="1"/>
      <p:bldP spid="9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98F3DEE-0E56-499F-AFAE-C2DA7C2C8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3B9C452-2C6E-4D52-8FC7-669291EE9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4E1CC44-1B7F-472B-B668-B4F2F4723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5BAD077-4A41-458D-9909-1A108699E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6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1FC21CE-01FD-49CC-BAFC-06F38B34B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0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F3709-69EC-3877-DC5D-DBA5C0383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21728"/>
            <a:ext cx="6999883" cy="9679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Sut byddaf yn wella fy sgiliau</a:t>
            </a:r>
          </a:p>
        </p:txBody>
      </p:sp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537B994-C546-C9CE-42EA-486A622D6C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1826" y="3303687"/>
            <a:ext cx="5418946" cy="1923725"/>
          </a:xfrm>
          <a:prstGeom prst="rect">
            <a:avLst/>
          </a:prstGeom>
        </p:spPr>
      </p:pic>
      <p:pic>
        <p:nvPicPr>
          <p:cNvPr id="11" name="Picture 10" descr="Text&#10;&#10;Description automatically generated">
            <a:extLst>
              <a:ext uri="{FF2B5EF4-FFF2-40B4-BE49-F238E27FC236}">
                <a16:creationId xmlns:a16="http://schemas.microsoft.com/office/drawing/2014/main" id="{70CC607F-4AF8-3ECD-7385-9DE0DB12CD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6616" y="2023851"/>
            <a:ext cx="5197784" cy="1137200"/>
          </a:xfrm>
          <a:prstGeom prst="rect">
            <a:avLst/>
          </a:prstGeom>
        </p:spPr>
      </p:pic>
      <p:pic>
        <p:nvPicPr>
          <p:cNvPr id="18" name="Picture 17" descr="Text&#10;&#10;Description automatically generated">
            <a:extLst>
              <a:ext uri="{FF2B5EF4-FFF2-40B4-BE49-F238E27FC236}">
                <a16:creationId xmlns:a16="http://schemas.microsoft.com/office/drawing/2014/main" id="{422F7DD5-7833-E48D-E248-3A87041EDF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015" y="3696950"/>
            <a:ext cx="5248584" cy="1137200"/>
          </a:xfrm>
          <a:prstGeom prst="rect">
            <a:avLst/>
          </a:prstGeom>
        </p:spPr>
      </p:pic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FDFC73F2-1F20-7F28-8350-4C19BF1144F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6615" y="5345311"/>
            <a:ext cx="5299385" cy="11372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A34BAB5-58FD-BF7F-3990-920BE97E54A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07989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39"/>
    </mc:Choice>
    <mc:Fallback xmlns="">
      <p:transition spd="slow" advTm="39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DBD57-2480-58F8-3D1D-9142D7AEF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 err="1">
                <a:solidFill>
                  <a:srgbClr val="FFFFFF"/>
                </a:solidFill>
              </a:rPr>
              <a:t>Pwyntiau</a:t>
            </a:r>
            <a:r>
              <a:rPr lang="en-US" sz="4000" dirty="0">
                <a:solidFill>
                  <a:srgbClr val="FFFFFF"/>
                </a:solidFill>
              </a:rPr>
              <a:t> </a:t>
            </a:r>
            <a:r>
              <a:rPr lang="en-US" sz="4000" dirty="0" err="1">
                <a:solidFill>
                  <a:srgbClr val="FFFFFF"/>
                </a:solidFill>
              </a:rPr>
              <a:t>gweithredu</a:t>
            </a:r>
            <a:endParaRPr lang="en-US" sz="400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C37AC5-5426-951A-B94E-215A4E42F7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150" y="1891970"/>
            <a:ext cx="4406900" cy="1841500"/>
          </a:xfrm>
          <a:prstGeom prst="rect">
            <a:avLst/>
          </a:prstGeom>
        </p:spPr>
      </p:pic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BDC1EF6-5C32-6349-1D5F-9AF12E3AA2E0}"/>
              </a:ext>
            </a:extLst>
          </p:cNvPr>
          <p:cNvCxnSpPr/>
          <p:nvPr/>
        </p:nvCxnSpPr>
        <p:spPr>
          <a:xfrm>
            <a:off x="4648200" y="3568700"/>
            <a:ext cx="1308100" cy="1879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19F2756B-3A51-AC1B-1E25-EFFD1B0AC9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6898262"/>
              </p:ext>
            </p:extLst>
          </p:nvPr>
        </p:nvGraphicFramePr>
        <p:xfrm>
          <a:off x="6235702" y="3429000"/>
          <a:ext cx="5956294" cy="3358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EE5284A-F553-889B-C722-1E772E7A1B2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5804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8"/>
    </mc:Choice>
    <mc:Fallback xmlns="">
      <p:transition spd="slow" advTm="30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2" grpId="0"/>
      <p:bldGraphic spid="29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C32E9B-0575-5735-A6DE-01003C4D5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 err="1">
                <a:solidFill>
                  <a:srgbClr val="FFFFFF"/>
                </a:solidFill>
              </a:rPr>
              <a:t>Rhestr</a:t>
            </a:r>
            <a:r>
              <a:rPr lang="en-US" sz="4000" dirty="0">
                <a:solidFill>
                  <a:srgbClr val="FFFFFF"/>
                </a:solidFill>
              </a:rPr>
              <a:t> </a:t>
            </a:r>
            <a:r>
              <a:rPr lang="en-US" sz="4000" dirty="0" err="1">
                <a:solidFill>
                  <a:srgbClr val="FFFFFF"/>
                </a:solidFill>
              </a:rPr>
              <a:t>gyfeirnodi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1DE3F-DAC4-D1AD-77C4-68C556189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22744"/>
            <a:ext cx="12191999" cy="523525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UNSW Sydney (2019). Why is referencing important? [</a:t>
            </a:r>
            <a:r>
              <a:rPr lang="en-US" sz="2000" dirty="0" err="1"/>
              <a:t>ar-lein</a:t>
            </a:r>
            <a:r>
              <a:rPr lang="en-US" sz="2000" dirty="0"/>
              <a:t>] </a:t>
            </a:r>
            <a:r>
              <a:rPr lang="en-US" sz="2000" dirty="0">
                <a:hlinkClick r:id="rId5"/>
              </a:rPr>
              <a:t>www.student.unsw.edu.au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gael</a:t>
            </a:r>
            <a:r>
              <a:rPr lang="en-US" sz="2000" dirty="0"/>
              <a:t>: </a:t>
            </a:r>
            <a:r>
              <a:rPr lang="en-US" sz="2000" dirty="0">
                <a:hlinkClick r:id="rId6"/>
              </a:rPr>
              <a:t>https://www.student.unsw.edu.au/why-referencing-important</a:t>
            </a: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Unisa.edu.au</a:t>
            </a:r>
            <a:r>
              <a:rPr lang="en-US" sz="2000" dirty="0"/>
              <a:t> (2019). Paraphrasing: What is paraphrasing? [</a:t>
            </a:r>
            <a:r>
              <a:rPr lang="en-US" sz="2000" dirty="0" err="1"/>
              <a:t>ar-lein</a:t>
            </a:r>
            <a:r>
              <a:rPr lang="en-US" sz="2000" dirty="0"/>
              <a:t>]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gael</a:t>
            </a:r>
            <a:r>
              <a:rPr lang="en-US" sz="2000" dirty="0"/>
              <a:t>: </a:t>
            </a:r>
            <a:r>
              <a:rPr lang="en-US" sz="2000" dirty="0">
                <a:hlinkClick r:id="rId7"/>
              </a:rPr>
              <a:t>https://lo.unisa.edu.au/mod/book/view.php?id=252144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r>
              <a:rPr lang="en-US" sz="2000" dirty="0"/>
              <a:t>Lai, P. (n.d.). Academic guides: Using evidence: Incorrect paraphrasing [</a:t>
            </a:r>
            <a:r>
              <a:rPr lang="en-US" sz="2000" dirty="0" err="1"/>
              <a:t>ar-lein</a:t>
            </a:r>
            <a:r>
              <a:rPr lang="en-US" sz="2000" dirty="0"/>
              <a:t>]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gael</a:t>
            </a:r>
            <a:r>
              <a:rPr lang="en-US" sz="2000" dirty="0"/>
              <a:t>: </a:t>
            </a:r>
            <a:r>
              <a:rPr lang="en-US" sz="2000" dirty="0">
                <a:hlinkClick r:id="rId8"/>
              </a:rPr>
              <a:t>https://academicguides.waldenu.edu/writingcenter/evidence/citations/incorrect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r>
              <a:rPr lang="en-US" sz="2000" dirty="0" err="1"/>
              <a:t>pjes</a:t>
            </a:r>
            <a:r>
              <a:rPr lang="en-US" sz="2000" dirty="0"/>
              <a:t> (2018). 5 ways to improve your referencing. [</a:t>
            </a:r>
            <a:r>
              <a:rPr lang="en-US" sz="2000" dirty="0" err="1"/>
              <a:t>ar-lein</a:t>
            </a:r>
            <a:r>
              <a:rPr lang="en-US" sz="2000" dirty="0"/>
              <a:t>]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gael</a:t>
            </a:r>
            <a:r>
              <a:rPr lang="en-US" sz="2000" dirty="0"/>
              <a:t>: </a:t>
            </a:r>
            <a:r>
              <a:rPr lang="en-US" sz="2000" dirty="0">
                <a:hlinkClick r:id="rId9"/>
              </a:rPr>
              <a:t>https://blogs.deakin.edu.au/deakinlife/2018/09/25/5-ways-to-improve-your-referencing/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r>
              <a:rPr lang="en-GB" sz="2000" b="0" u="none" strike="noStrike" dirty="0">
                <a:solidFill>
                  <a:srgbClr val="000000"/>
                </a:solidFill>
                <a:effectLst/>
              </a:rPr>
              <a:t>Paraphrasing and summarising (no date) Learning Hub. </a:t>
            </a:r>
            <a:r>
              <a:rPr lang="en-GB" sz="2000" b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2000" b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000" b="0" u="none" strike="noStrike" dirty="0" err="1">
                <a:solidFill>
                  <a:srgbClr val="000000"/>
                </a:solidFill>
                <a:effectLst/>
              </a:rPr>
              <a:t>gael</a:t>
            </a:r>
            <a:r>
              <a:rPr lang="en-GB" sz="2000" b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2000" b="0" u="none" strike="noStrike" dirty="0">
                <a:solidFill>
                  <a:srgbClr val="000000"/>
                </a:solidFill>
                <a:effectLst/>
                <a:hlinkClick r:id="rId10"/>
              </a:rPr>
              <a:t>https://www.learninghub.ac.nz/writing/paraphrasing-summarising-and-techniques/</a:t>
            </a:r>
            <a:r>
              <a:rPr lang="en-GB" sz="2000" b="0" u="none" strike="noStrike" dirty="0">
                <a:solidFill>
                  <a:srgbClr val="000000"/>
                </a:solidFill>
                <a:effectLst/>
              </a:rPr>
              <a:t> 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EB798D6-22F1-52A7-21EF-3033C954F9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179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02"/>
    </mc:Choice>
    <mc:Fallback xmlns="">
      <p:transition spd="slow" advTm="2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|4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9.2|4.6|4.9|8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3.9|25.7|3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7.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1306</TotalTime>
  <Words>749</Words>
  <Application>Microsoft Macintosh PowerPoint</Application>
  <PresentationFormat>Widescreen</PresentationFormat>
  <Paragraphs>41</Paragraphs>
  <Slides>7</Slides>
  <Notes>7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Dysgu yn yr Oes Digidol</vt:lpstr>
      <vt:lpstr>Y ddau sgil</vt:lpstr>
      <vt:lpstr>Cyfeirnodi a pam mae’n bwysig</vt:lpstr>
      <vt:lpstr>Aralleirio a pam mae’n bwysig</vt:lpstr>
      <vt:lpstr>Sut byddaf yn wella fy sgiliau</vt:lpstr>
      <vt:lpstr>Pwyntiau gweithredu</vt:lpstr>
      <vt:lpstr>Rhestr gyfeirnodi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Dysgu yn yr Oes Digidol</dc:title>
  <dc:creator>Olivia Mathias (2204331)</dc:creator>
  <cp:lastModifiedBy>Olivia Mathias (2204331)</cp:lastModifiedBy>
  <cp:revision>2</cp:revision>
  <dcterms:created xsi:type="dcterms:W3CDTF">2022-12-06T15:53:13Z</dcterms:created>
  <dcterms:modified xsi:type="dcterms:W3CDTF">2022-12-12T10:40:13Z</dcterms:modified>
</cp:coreProperties>
</file>