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14211300" cy="20104100"/>
  <p:notesSz cx="14211300" cy="201041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66323" y="6232271"/>
            <a:ext cx="12085003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32647" y="11258296"/>
            <a:ext cx="995235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710882" y="4623943"/>
            <a:ext cx="6184678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7322089" y="4623943"/>
            <a:ext cx="6184678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png"/><Relationship Id="rId9" Type="http://schemas.openxmlformats.org/officeDocument/2006/relationships/image" Target="../media/image3.png"/><Relationship Id="rId10" Type="http://schemas.openxmlformats.org/officeDocument/2006/relationships/image" Target="../media/image4.png"/><Relationship Id="rId11" Type="http://schemas.openxmlformats.org/officeDocument/2006/relationships/image" Target="../media/image5.png"/><Relationship Id="rId12" Type="http://schemas.openxmlformats.org/officeDocument/2006/relationships/image" Target="../media/image6.jpg"/><Relationship Id="rId13" Type="http://schemas.openxmlformats.org/officeDocument/2006/relationships/image" Target="../media/image7.jpg"/><Relationship Id="rId14" Type="http://schemas.openxmlformats.org/officeDocument/2006/relationships/image" Target="../media/image8.jpg"/><Relationship Id="rId15" Type="http://schemas.openxmlformats.org/officeDocument/2006/relationships/image" Target="../media/image9.png"/><Relationship Id="rId16" Type="http://schemas.openxmlformats.org/officeDocument/2006/relationships/image" Target="../media/image10.png"/><Relationship Id="rId17" Type="http://schemas.openxmlformats.org/officeDocument/2006/relationships/image" Target="../media/image11.jpg"/><Relationship Id="rId18" Type="http://schemas.openxmlformats.org/officeDocument/2006/relationships/image" Target="../media/image12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056733" y="3041038"/>
            <a:ext cx="5862554" cy="396508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12615" y="11550137"/>
            <a:ext cx="4727072" cy="599836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300546" y="11524353"/>
            <a:ext cx="4395819" cy="653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9992441" y="11567586"/>
            <a:ext cx="3927475" cy="535940"/>
          </a:xfrm>
          <a:custGeom>
            <a:avLst/>
            <a:gdLst/>
            <a:ahLst/>
            <a:cxnLst/>
            <a:rect l="l" t="t" r="r" b="b"/>
            <a:pathLst>
              <a:path w="3927475" h="535940">
                <a:moveTo>
                  <a:pt x="3926851" y="535860"/>
                </a:moveTo>
                <a:lnTo>
                  <a:pt x="0" y="535860"/>
                </a:lnTo>
                <a:lnTo>
                  <a:pt x="0" y="0"/>
                </a:lnTo>
                <a:lnTo>
                  <a:pt x="3926851" y="0"/>
                </a:lnTo>
                <a:lnTo>
                  <a:pt x="3926851" y="535860"/>
                </a:lnTo>
                <a:close/>
              </a:path>
            </a:pathLst>
          </a:custGeom>
          <a:solidFill>
            <a:srgbClr val="004AAC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bg object 20"/>
          <p:cNvSpPr/>
          <p:nvPr/>
        </p:nvSpPr>
        <p:spPr>
          <a:xfrm>
            <a:off x="552163" y="15898272"/>
            <a:ext cx="3924935" cy="439420"/>
          </a:xfrm>
          <a:custGeom>
            <a:avLst/>
            <a:gdLst/>
            <a:ahLst/>
            <a:cxnLst/>
            <a:rect l="l" t="t" r="r" b="b"/>
            <a:pathLst>
              <a:path w="3924935" h="439419">
                <a:moveTo>
                  <a:pt x="3924476" y="439294"/>
                </a:moveTo>
                <a:lnTo>
                  <a:pt x="0" y="439294"/>
                </a:lnTo>
                <a:lnTo>
                  <a:pt x="0" y="0"/>
                </a:lnTo>
                <a:lnTo>
                  <a:pt x="3924476" y="0"/>
                </a:lnTo>
                <a:lnTo>
                  <a:pt x="3924476" y="439294"/>
                </a:lnTo>
                <a:close/>
              </a:path>
            </a:pathLst>
          </a:custGeom>
          <a:solidFill>
            <a:srgbClr val="004AA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193808" y="11653882"/>
            <a:ext cx="349158" cy="349158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86998" y="15986193"/>
            <a:ext cx="420781" cy="304394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52163" y="13810116"/>
            <a:ext cx="4170309" cy="1951170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702756" y="14335540"/>
            <a:ext cx="2495662" cy="1917021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656937" y="15235026"/>
            <a:ext cx="5388070" cy="1056160"/>
          </a:xfrm>
          <a:prstGeom prst="rect">
            <a:avLst/>
          </a:prstGeom>
        </p:spPr>
      </p:pic>
      <p:sp>
        <p:nvSpPr>
          <p:cNvPr id="26" name="bg object 26"/>
          <p:cNvSpPr/>
          <p:nvPr/>
        </p:nvSpPr>
        <p:spPr>
          <a:xfrm>
            <a:off x="8422916" y="7094602"/>
            <a:ext cx="4971415" cy="535940"/>
          </a:xfrm>
          <a:custGeom>
            <a:avLst/>
            <a:gdLst/>
            <a:ahLst/>
            <a:cxnLst/>
            <a:rect l="l" t="t" r="r" b="b"/>
            <a:pathLst>
              <a:path w="4971415" h="535940">
                <a:moveTo>
                  <a:pt x="4971360" y="535860"/>
                </a:moveTo>
                <a:lnTo>
                  <a:pt x="0" y="535860"/>
                </a:lnTo>
                <a:lnTo>
                  <a:pt x="0" y="0"/>
                </a:lnTo>
                <a:lnTo>
                  <a:pt x="4971360" y="0"/>
                </a:lnTo>
                <a:lnTo>
                  <a:pt x="4971360" y="535860"/>
                </a:lnTo>
                <a:close/>
              </a:path>
            </a:pathLst>
          </a:custGeom>
          <a:solidFill>
            <a:srgbClr val="004AAC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7" name="bg object 2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650213" y="7136232"/>
            <a:ext cx="307201" cy="304362"/>
          </a:xfrm>
          <a:prstGeom prst="rect">
            <a:avLst/>
          </a:prstGeom>
        </p:spPr>
      </p:pic>
      <p:sp>
        <p:nvSpPr>
          <p:cNvPr id="28" name="bg object 28"/>
          <p:cNvSpPr/>
          <p:nvPr/>
        </p:nvSpPr>
        <p:spPr>
          <a:xfrm>
            <a:off x="8501976" y="7197559"/>
            <a:ext cx="391795" cy="391795"/>
          </a:xfrm>
          <a:custGeom>
            <a:avLst/>
            <a:gdLst/>
            <a:ahLst/>
            <a:cxnLst/>
            <a:rect l="l" t="t" r="r" b="b"/>
            <a:pathLst>
              <a:path w="391795" h="391795">
                <a:moveTo>
                  <a:pt x="195635" y="391271"/>
                </a:moveTo>
                <a:lnTo>
                  <a:pt x="157172" y="387514"/>
                </a:lnTo>
                <a:lnTo>
                  <a:pt x="87155" y="358513"/>
                </a:lnTo>
                <a:lnTo>
                  <a:pt x="57301" y="333973"/>
                </a:lnTo>
                <a:lnTo>
                  <a:pt x="32759" y="304117"/>
                </a:lnTo>
                <a:lnTo>
                  <a:pt x="3757" y="234100"/>
                </a:lnTo>
                <a:lnTo>
                  <a:pt x="0" y="195635"/>
                </a:lnTo>
                <a:lnTo>
                  <a:pt x="3757" y="157172"/>
                </a:lnTo>
                <a:lnTo>
                  <a:pt x="32759" y="87155"/>
                </a:lnTo>
                <a:lnTo>
                  <a:pt x="57301" y="57301"/>
                </a:lnTo>
                <a:lnTo>
                  <a:pt x="87155" y="32759"/>
                </a:lnTo>
                <a:lnTo>
                  <a:pt x="157172" y="3757"/>
                </a:lnTo>
                <a:lnTo>
                  <a:pt x="195635" y="0"/>
                </a:lnTo>
                <a:lnTo>
                  <a:pt x="229269" y="2863"/>
                </a:lnTo>
                <a:lnTo>
                  <a:pt x="261447" y="11296"/>
                </a:lnTo>
                <a:lnTo>
                  <a:pt x="291610" y="25065"/>
                </a:lnTo>
                <a:lnTo>
                  <a:pt x="319195" y="43936"/>
                </a:lnTo>
                <a:lnTo>
                  <a:pt x="292896" y="70235"/>
                </a:lnTo>
                <a:lnTo>
                  <a:pt x="271504" y="56203"/>
                </a:lnTo>
                <a:lnTo>
                  <a:pt x="247913" y="45712"/>
                </a:lnTo>
                <a:lnTo>
                  <a:pt x="222498" y="39140"/>
                </a:lnTo>
                <a:lnTo>
                  <a:pt x="195635" y="36866"/>
                </a:lnTo>
                <a:lnTo>
                  <a:pt x="145505" y="44973"/>
                </a:lnTo>
                <a:lnTo>
                  <a:pt x="101928" y="67539"/>
                </a:lnTo>
                <a:lnTo>
                  <a:pt x="67539" y="101928"/>
                </a:lnTo>
                <a:lnTo>
                  <a:pt x="44973" y="145505"/>
                </a:lnTo>
                <a:lnTo>
                  <a:pt x="36866" y="195635"/>
                </a:lnTo>
                <a:lnTo>
                  <a:pt x="44973" y="245765"/>
                </a:lnTo>
                <a:lnTo>
                  <a:pt x="67539" y="289342"/>
                </a:lnTo>
                <a:lnTo>
                  <a:pt x="101928" y="323731"/>
                </a:lnTo>
                <a:lnTo>
                  <a:pt x="145505" y="346297"/>
                </a:lnTo>
                <a:lnTo>
                  <a:pt x="195635" y="354405"/>
                </a:lnTo>
                <a:lnTo>
                  <a:pt x="245765" y="346297"/>
                </a:lnTo>
                <a:lnTo>
                  <a:pt x="289342" y="323731"/>
                </a:lnTo>
                <a:lnTo>
                  <a:pt x="323731" y="289342"/>
                </a:lnTo>
                <a:lnTo>
                  <a:pt x="346297" y="245765"/>
                </a:lnTo>
                <a:lnTo>
                  <a:pt x="354405" y="195635"/>
                </a:lnTo>
                <a:lnTo>
                  <a:pt x="352262" y="169545"/>
                </a:lnTo>
                <a:lnTo>
                  <a:pt x="346062" y="144807"/>
                </a:lnTo>
                <a:lnTo>
                  <a:pt x="336150" y="121767"/>
                </a:lnTo>
                <a:lnTo>
                  <a:pt x="322870" y="100768"/>
                </a:lnTo>
                <a:lnTo>
                  <a:pt x="349214" y="74421"/>
                </a:lnTo>
                <a:lnTo>
                  <a:pt x="367285" y="101607"/>
                </a:lnTo>
                <a:lnTo>
                  <a:pt x="380464" y="131221"/>
                </a:lnTo>
                <a:lnTo>
                  <a:pt x="388533" y="162738"/>
                </a:lnTo>
                <a:lnTo>
                  <a:pt x="391271" y="195635"/>
                </a:lnTo>
                <a:lnTo>
                  <a:pt x="387514" y="234100"/>
                </a:lnTo>
                <a:lnTo>
                  <a:pt x="358513" y="304117"/>
                </a:lnTo>
                <a:lnTo>
                  <a:pt x="333973" y="333973"/>
                </a:lnTo>
                <a:lnTo>
                  <a:pt x="304117" y="358513"/>
                </a:lnTo>
                <a:lnTo>
                  <a:pt x="234099" y="387514"/>
                </a:lnTo>
                <a:lnTo>
                  <a:pt x="195635" y="391271"/>
                </a:lnTo>
                <a:close/>
              </a:path>
            </a:pathLst>
          </a:custGeom>
          <a:solidFill>
            <a:srgbClr val="FDFEFD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9" name="bg object 2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576096" y="7271679"/>
            <a:ext cx="243031" cy="243035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65760" y="7711011"/>
            <a:ext cx="5735940" cy="3466125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5079697" y="16479194"/>
            <a:ext cx="3491588" cy="3482634"/>
          </a:xfrm>
          <a:prstGeom prst="rect">
            <a:avLst/>
          </a:prstGeom>
        </p:spPr>
      </p:pic>
      <p:sp>
        <p:nvSpPr>
          <p:cNvPr id="32" name="bg object 32"/>
          <p:cNvSpPr/>
          <p:nvPr/>
        </p:nvSpPr>
        <p:spPr>
          <a:xfrm>
            <a:off x="8601354" y="16866450"/>
            <a:ext cx="24130" cy="2905760"/>
          </a:xfrm>
          <a:custGeom>
            <a:avLst/>
            <a:gdLst/>
            <a:ahLst/>
            <a:cxnLst/>
            <a:rect l="l" t="t" r="r" b="b"/>
            <a:pathLst>
              <a:path w="24129" h="2905759">
                <a:moveTo>
                  <a:pt x="24003" y="2891637"/>
                </a:moveTo>
                <a:lnTo>
                  <a:pt x="13589" y="2881223"/>
                </a:lnTo>
                <a:lnTo>
                  <a:pt x="10414" y="2881223"/>
                </a:lnTo>
                <a:lnTo>
                  <a:pt x="0" y="2891637"/>
                </a:lnTo>
                <a:lnTo>
                  <a:pt x="0" y="2894812"/>
                </a:lnTo>
                <a:lnTo>
                  <a:pt x="10414" y="2905226"/>
                </a:lnTo>
                <a:lnTo>
                  <a:pt x="13589" y="2905226"/>
                </a:lnTo>
                <a:lnTo>
                  <a:pt x="24003" y="2894812"/>
                </a:lnTo>
                <a:lnTo>
                  <a:pt x="24003" y="2893225"/>
                </a:lnTo>
                <a:lnTo>
                  <a:pt x="24003" y="2891637"/>
                </a:lnTo>
                <a:close/>
              </a:path>
              <a:path w="24129" h="2905759">
                <a:moveTo>
                  <a:pt x="24003" y="2795600"/>
                </a:moveTo>
                <a:lnTo>
                  <a:pt x="13589" y="2785186"/>
                </a:lnTo>
                <a:lnTo>
                  <a:pt x="10414" y="2785186"/>
                </a:lnTo>
                <a:lnTo>
                  <a:pt x="0" y="2795600"/>
                </a:lnTo>
                <a:lnTo>
                  <a:pt x="0" y="2798775"/>
                </a:lnTo>
                <a:lnTo>
                  <a:pt x="10414" y="2809189"/>
                </a:lnTo>
                <a:lnTo>
                  <a:pt x="13589" y="2809189"/>
                </a:lnTo>
                <a:lnTo>
                  <a:pt x="24003" y="2798775"/>
                </a:lnTo>
                <a:lnTo>
                  <a:pt x="24003" y="2797187"/>
                </a:lnTo>
                <a:lnTo>
                  <a:pt x="24003" y="2795600"/>
                </a:lnTo>
                <a:close/>
              </a:path>
              <a:path w="24129" h="2905759">
                <a:moveTo>
                  <a:pt x="24003" y="2603512"/>
                </a:moveTo>
                <a:lnTo>
                  <a:pt x="13589" y="2593098"/>
                </a:lnTo>
                <a:lnTo>
                  <a:pt x="10414" y="2593098"/>
                </a:lnTo>
                <a:lnTo>
                  <a:pt x="0" y="2603512"/>
                </a:lnTo>
                <a:lnTo>
                  <a:pt x="0" y="2606700"/>
                </a:lnTo>
                <a:lnTo>
                  <a:pt x="10414" y="2617114"/>
                </a:lnTo>
                <a:lnTo>
                  <a:pt x="13589" y="2617114"/>
                </a:lnTo>
                <a:lnTo>
                  <a:pt x="24003" y="2606700"/>
                </a:lnTo>
                <a:lnTo>
                  <a:pt x="24003" y="2605100"/>
                </a:lnTo>
                <a:lnTo>
                  <a:pt x="24003" y="2603512"/>
                </a:lnTo>
                <a:close/>
              </a:path>
              <a:path w="24129" h="2905759">
                <a:moveTo>
                  <a:pt x="24003" y="2411438"/>
                </a:moveTo>
                <a:lnTo>
                  <a:pt x="13589" y="2401024"/>
                </a:lnTo>
                <a:lnTo>
                  <a:pt x="10414" y="2401024"/>
                </a:lnTo>
                <a:lnTo>
                  <a:pt x="0" y="2411438"/>
                </a:lnTo>
                <a:lnTo>
                  <a:pt x="0" y="2414613"/>
                </a:lnTo>
                <a:lnTo>
                  <a:pt x="10414" y="2425027"/>
                </a:lnTo>
                <a:lnTo>
                  <a:pt x="13589" y="2425027"/>
                </a:lnTo>
                <a:lnTo>
                  <a:pt x="24003" y="2414613"/>
                </a:lnTo>
                <a:lnTo>
                  <a:pt x="24003" y="2413025"/>
                </a:lnTo>
                <a:lnTo>
                  <a:pt x="24003" y="2411438"/>
                </a:lnTo>
                <a:close/>
              </a:path>
              <a:path w="24129" h="2905759">
                <a:moveTo>
                  <a:pt x="24003" y="2123313"/>
                </a:moveTo>
                <a:lnTo>
                  <a:pt x="13589" y="2112899"/>
                </a:lnTo>
                <a:lnTo>
                  <a:pt x="10414" y="2112899"/>
                </a:lnTo>
                <a:lnTo>
                  <a:pt x="0" y="2123313"/>
                </a:lnTo>
                <a:lnTo>
                  <a:pt x="0" y="2126488"/>
                </a:lnTo>
                <a:lnTo>
                  <a:pt x="10414" y="2136902"/>
                </a:lnTo>
                <a:lnTo>
                  <a:pt x="13589" y="2136902"/>
                </a:lnTo>
                <a:lnTo>
                  <a:pt x="24003" y="2126488"/>
                </a:lnTo>
                <a:lnTo>
                  <a:pt x="24003" y="2124900"/>
                </a:lnTo>
                <a:lnTo>
                  <a:pt x="24003" y="2123313"/>
                </a:lnTo>
                <a:close/>
              </a:path>
              <a:path w="24129" h="2905759">
                <a:moveTo>
                  <a:pt x="24003" y="1835188"/>
                </a:moveTo>
                <a:lnTo>
                  <a:pt x="13589" y="1824774"/>
                </a:lnTo>
                <a:lnTo>
                  <a:pt x="10414" y="1824774"/>
                </a:lnTo>
                <a:lnTo>
                  <a:pt x="0" y="1835188"/>
                </a:lnTo>
                <a:lnTo>
                  <a:pt x="0" y="1838375"/>
                </a:lnTo>
                <a:lnTo>
                  <a:pt x="10414" y="1848789"/>
                </a:lnTo>
                <a:lnTo>
                  <a:pt x="13589" y="1848789"/>
                </a:lnTo>
                <a:lnTo>
                  <a:pt x="24003" y="1838375"/>
                </a:lnTo>
                <a:lnTo>
                  <a:pt x="24003" y="1836775"/>
                </a:lnTo>
                <a:lnTo>
                  <a:pt x="24003" y="1835188"/>
                </a:lnTo>
                <a:close/>
              </a:path>
              <a:path w="24129" h="2905759">
                <a:moveTo>
                  <a:pt x="24003" y="1643113"/>
                </a:moveTo>
                <a:lnTo>
                  <a:pt x="13589" y="1632699"/>
                </a:lnTo>
                <a:lnTo>
                  <a:pt x="10414" y="1632699"/>
                </a:lnTo>
                <a:lnTo>
                  <a:pt x="0" y="1643113"/>
                </a:lnTo>
                <a:lnTo>
                  <a:pt x="0" y="1646288"/>
                </a:lnTo>
                <a:lnTo>
                  <a:pt x="10414" y="1656702"/>
                </a:lnTo>
                <a:lnTo>
                  <a:pt x="13589" y="1656702"/>
                </a:lnTo>
                <a:lnTo>
                  <a:pt x="24003" y="1646288"/>
                </a:lnTo>
                <a:lnTo>
                  <a:pt x="24003" y="1644700"/>
                </a:lnTo>
                <a:lnTo>
                  <a:pt x="24003" y="1643113"/>
                </a:lnTo>
                <a:close/>
              </a:path>
              <a:path w="24129" h="2905759">
                <a:moveTo>
                  <a:pt x="24003" y="1354988"/>
                </a:moveTo>
                <a:lnTo>
                  <a:pt x="13589" y="1344574"/>
                </a:lnTo>
                <a:lnTo>
                  <a:pt x="10414" y="1344574"/>
                </a:lnTo>
                <a:lnTo>
                  <a:pt x="0" y="1354988"/>
                </a:lnTo>
                <a:lnTo>
                  <a:pt x="0" y="1358163"/>
                </a:lnTo>
                <a:lnTo>
                  <a:pt x="10414" y="1368577"/>
                </a:lnTo>
                <a:lnTo>
                  <a:pt x="13589" y="1368577"/>
                </a:lnTo>
                <a:lnTo>
                  <a:pt x="24003" y="1358163"/>
                </a:lnTo>
                <a:lnTo>
                  <a:pt x="24003" y="1356575"/>
                </a:lnTo>
                <a:lnTo>
                  <a:pt x="24003" y="1354988"/>
                </a:lnTo>
                <a:close/>
              </a:path>
              <a:path w="24129" h="2905759">
                <a:moveTo>
                  <a:pt x="24003" y="1162900"/>
                </a:moveTo>
                <a:lnTo>
                  <a:pt x="13589" y="1152486"/>
                </a:lnTo>
                <a:lnTo>
                  <a:pt x="10414" y="1152486"/>
                </a:lnTo>
                <a:lnTo>
                  <a:pt x="0" y="1162900"/>
                </a:lnTo>
                <a:lnTo>
                  <a:pt x="0" y="1166088"/>
                </a:lnTo>
                <a:lnTo>
                  <a:pt x="10414" y="1176502"/>
                </a:lnTo>
                <a:lnTo>
                  <a:pt x="13589" y="1176502"/>
                </a:lnTo>
                <a:lnTo>
                  <a:pt x="24003" y="1166088"/>
                </a:lnTo>
                <a:lnTo>
                  <a:pt x="24003" y="1164501"/>
                </a:lnTo>
                <a:lnTo>
                  <a:pt x="24003" y="1162900"/>
                </a:lnTo>
                <a:close/>
              </a:path>
              <a:path w="24129" h="2905759">
                <a:moveTo>
                  <a:pt x="24003" y="970826"/>
                </a:moveTo>
                <a:lnTo>
                  <a:pt x="13589" y="960412"/>
                </a:lnTo>
                <a:lnTo>
                  <a:pt x="10414" y="960412"/>
                </a:lnTo>
                <a:lnTo>
                  <a:pt x="0" y="970826"/>
                </a:lnTo>
                <a:lnTo>
                  <a:pt x="0" y="974001"/>
                </a:lnTo>
                <a:lnTo>
                  <a:pt x="10414" y="984415"/>
                </a:lnTo>
                <a:lnTo>
                  <a:pt x="13589" y="984415"/>
                </a:lnTo>
                <a:lnTo>
                  <a:pt x="24003" y="974001"/>
                </a:lnTo>
                <a:lnTo>
                  <a:pt x="24003" y="972413"/>
                </a:lnTo>
                <a:lnTo>
                  <a:pt x="24003" y="970826"/>
                </a:lnTo>
                <a:close/>
              </a:path>
              <a:path w="24129" h="2905759">
                <a:moveTo>
                  <a:pt x="24003" y="778738"/>
                </a:moveTo>
                <a:lnTo>
                  <a:pt x="13589" y="768324"/>
                </a:lnTo>
                <a:lnTo>
                  <a:pt x="10414" y="768324"/>
                </a:lnTo>
                <a:lnTo>
                  <a:pt x="0" y="778738"/>
                </a:lnTo>
                <a:lnTo>
                  <a:pt x="0" y="781926"/>
                </a:lnTo>
                <a:lnTo>
                  <a:pt x="10414" y="792340"/>
                </a:lnTo>
                <a:lnTo>
                  <a:pt x="13589" y="792340"/>
                </a:lnTo>
                <a:lnTo>
                  <a:pt x="24003" y="781926"/>
                </a:lnTo>
                <a:lnTo>
                  <a:pt x="24003" y="780338"/>
                </a:lnTo>
                <a:lnTo>
                  <a:pt x="24003" y="778738"/>
                </a:lnTo>
                <a:close/>
              </a:path>
              <a:path w="24129" h="2905759">
                <a:moveTo>
                  <a:pt x="24003" y="586663"/>
                </a:moveTo>
                <a:lnTo>
                  <a:pt x="13589" y="576249"/>
                </a:lnTo>
                <a:lnTo>
                  <a:pt x="10414" y="576249"/>
                </a:lnTo>
                <a:lnTo>
                  <a:pt x="0" y="586663"/>
                </a:lnTo>
                <a:lnTo>
                  <a:pt x="0" y="589838"/>
                </a:lnTo>
                <a:lnTo>
                  <a:pt x="10414" y="600252"/>
                </a:lnTo>
                <a:lnTo>
                  <a:pt x="13589" y="600252"/>
                </a:lnTo>
                <a:lnTo>
                  <a:pt x="24003" y="589838"/>
                </a:lnTo>
                <a:lnTo>
                  <a:pt x="24003" y="588251"/>
                </a:lnTo>
                <a:lnTo>
                  <a:pt x="24003" y="586663"/>
                </a:lnTo>
                <a:close/>
              </a:path>
              <a:path w="24129" h="2905759">
                <a:moveTo>
                  <a:pt x="24003" y="394576"/>
                </a:moveTo>
                <a:lnTo>
                  <a:pt x="13589" y="384162"/>
                </a:lnTo>
                <a:lnTo>
                  <a:pt x="10414" y="384162"/>
                </a:lnTo>
                <a:lnTo>
                  <a:pt x="0" y="394576"/>
                </a:lnTo>
                <a:lnTo>
                  <a:pt x="0" y="397764"/>
                </a:lnTo>
                <a:lnTo>
                  <a:pt x="10414" y="408178"/>
                </a:lnTo>
                <a:lnTo>
                  <a:pt x="13589" y="408178"/>
                </a:lnTo>
                <a:lnTo>
                  <a:pt x="24003" y="397764"/>
                </a:lnTo>
                <a:lnTo>
                  <a:pt x="24003" y="396176"/>
                </a:lnTo>
                <a:lnTo>
                  <a:pt x="24003" y="394576"/>
                </a:lnTo>
                <a:close/>
              </a:path>
              <a:path w="24129" h="2905759">
                <a:moveTo>
                  <a:pt x="24003" y="106464"/>
                </a:moveTo>
                <a:lnTo>
                  <a:pt x="13589" y="96050"/>
                </a:lnTo>
                <a:lnTo>
                  <a:pt x="10414" y="96050"/>
                </a:lnTo>
                <a:lnTo>
                  <a:pt x="0" y="106464"/>
                </a:lnTo>
                <a:lnTo>
                  <a:pt x="0" y="109639"/>
                </a:lnTo>
                <a:lnTo>
                  <a:pt x="10414" y="120053"/>
                </a:lnTo>
                <a:lnTo>
                  <a:pt x="13589" y="120053"/>
                </a:lnTo>
                <a:lnTo>
                  <a:pt x="24003" y="109639"/>
                </a:lnTo>
                <a:lnTo>
                  <a:pt x="24003" y="108051"/>
                </a:lnTo>
                <a:lnTo>
                  <a:pt x="24003" y="106464"/>
                </a:lnTo>
                <a:close/>
              </a:path>
              <a:path w="24129" h="2905759">
                <a:moveTo>
                  <a:pt x="24003" y="10414"/>
                </a:moveTo>
                <a:lnTo>
                  <a:pt x="13589" y="0"/>
                </a:lnTo>
                <a:lnTo>
                  <a:pt x="10414" y="0"/>
                </a:lnTo>
                <a:lnTo>
                  <a:pt x="0" y="10414"/>
                </a:lnTo>
                <a:lnTo>
                  <a:pt x="0" y="13601"/>
                </a:lnTo>
                <a:lnTo>
                  <a:pt x="10414" y="24015"/>
                </a:lnTo>
                <a:lnTo>
                  <a:pt x="13589" y="24015"/>
                </a:lnTo>
                <a:lnTo>
                  <a:pt x="24003" y="13601"/>
                </a:lnTo>
                <a:lnTo>
                  <a:pt x="24003" y="12014"/>
                </a:lnTo>
                <a:lnTo>
                  <a:pt x="24003" y="1041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0882" y="804164"/>
            <a:ext cx="12795885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0882" y="4623943"/>
            <a:ext cx="1279588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834001" y="18696814"/>
            <a:ext cx="4549648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710882" y="18696814"/>
            <a:ext cx="327005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236708" y="18696814"/>
            <a:ext cx="327005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Relationship Id="rId3" Type="http://schemas.openxmlformats.org/officeDocument/2006/relationships/hyperlink" Target="mailto:2518277@student.uwtsd.ac.uk" TargetMode="External"/><Relationship Id="rId4" Type="http://schemas.openxmlformats.org/officeDocument/2006/relationships/hyperlink" Target="https://www.childrenscommissioner.gov.uk/resource/childrens-and-young-peoples-mental-health-services-2024-25/" TargetMode="Externa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52163" y="15898272"/>
            <a:ext cx="3924935" cy="439420"/>
          </a:xfrm>
          <a:prstGeom prst="rect">
            <a:avLst/>
          </a:prstGeom>
        </p:spPr>
        <p:txBody>
          <a:bodyPr wrap="square" lIns="0" tIns="27305" rIns="0" bIns="0" rtlCol="0" vert="horz">
            <a:spAutoFit/>
          </a:bodyPr>
          <a:lstStyle/>
          <a:p>
            <a:pPr marL="901065">
              <a:lnSpc>
                <a:spcPct val="100000"/>
              </a:lnSpc>
              <a:spcBef>
                <a:spcPts val="215"/>
              </a:spcBef>
            </a:pPr>
            <a:r>
              <a:rPr dirty="0" sz="2350" b="1" i="1">
                <a:solidFill>
                  <a:srgbClr val="FFFFFF"/>
                </a:solidFill>
                <a:latin typeface="Times New Roman"/>
                <a:cs typeface="Times New Roman"/>
              </a:rPr>
              <a:t>Research</a:t>
            </a:r>
            <a:r>
              <a:rPr dirty="0" sz="2350" spc="-65" b="1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50" spc="-10" b="1" i="1">
                <a:solidFill>
                  <a:srgbClr val="FFFFFF"/>
                </a:solidFill>
                <a:latin typeface="Times New Roman"/>
                <a:cs typeface="Times New Roman"/>
              </a:rPr>
              <a:t>Impact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4344" y="11629032"/>
            <a:ext cx="1757045" cy="3835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350" b="1" i="1">
                <a:solidFill>
                  <a:srgbClr val="FFFFFF"/>
                </a:solidFill>
                <a:latin typeface="Times New Roman"/>
                <a:cs typeface="Times New Roman"/>
              </a:rPr>
              <a:t>Research</a:t>
            </a:r>
            <a:r>
              <a:rPr dirty="0" sz="2350" spc="-65" b="1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50" spc="-25" b="1" i="1">
                <a:solidFill>
                  <a:srgbClr val="FFFFFF"/>
                </a:solidFill>
                <a:latin typeface="Times New Roman"/>
                <a:cs typeface="Times New Roman"/>
              </a:rPr>
              <a:t>Aim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280572" y="11607479"/>
            <a:ext cx="2501900" cy="3835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350" b="1" i="1">
                <a:solidFill>
                  <a:srgbClr val="FFFFFF"/>
                </a:solidFill>
                <a:latin typeface="Times New Roman"/>
                <a:cs typeface="Times New Roman"/>
              </a:rPr>
              <a:t>Research</a:t>
            </a:r>
            <a:r>
              <a:rPr dirty="0" sz="2350" spc="-65" b="1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50" spc="-10" b="1" i="1">
                <a:solidFill>
                  <a:srgbClr val="FFFFFF"/>
                </a:solidFill>
                <a:latin typeface="Times New Roman"/>
                <a:cs typeface="Times New Roman"/>
              </a:rPr>
              <a:t>Objectives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992441" y="11567586"/>
            <a:ext cx="3927475" cy="535940"/>
          </a:xfrm>
          <a:prstGeom prst="rect">
            <a:avLst/>
          </a:prstGeom>
        </p:spPr>
        <p:txBody>
          <a:bodyPr wrap="square" lIns="0" tIns="59055" rIns="0" bIns="0" rtlCol="0" vert="horz">
            <a:spAutoFit/>
          </a:bodyPr>
          <a:lstStyle/>
          <a:p>
            <a:pPr marL="916305">
              <a:lnSpc>
                <a:spcPct val="100000"/>
              </a:lnSpc>
              <a:spcBef>
                <a:spcPts val="465"/>
              </a:spcBef>
            </a:pPr>
            <a:r>
              <a:rPr dirty="0" sz="2350" b="1" i="1">
                <a:solidFill>
                  <a:srgbClr val="FFFFFF"/>
                </a:solidFill>
                <a:latin typeface="Times New Roman"/>
                <a:cs typeface="Times New Roman"/>
              </a:rPr>
              <a:t>Research</a:t>
            </a:r>
            <a:r>
              <a:rPr dirty="0" sz="2350" spc="-65" b="1" i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50" spc="-10" b="1" i="1">
                <a:solidFill>
                  <a:srgbClr val="FFFFFF"/>
                </a:solidFill>
                <a:latin typeface="Times New Roman"/>
                <a:cs typeface="Times New Roman"/>
              </a:rPr>
              <a:t>Question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02521" y="16309759"/>
            <a:ext cx="3947160" cy="439420"/>
          </a:xfrm>
          <a:prstGeom prst="rect">
            <a:avLst/>
          </a:prstGeom>
          <a:solidFill>
            <a:srgbClr val="004AAC"/>
          </a:solidFill>
        </p:spPr>
        <p:txBody>
          <a:bodyPr wrap="square" lIns="0" tIns="10795" rIns="0" bIns="0" rtlCol="0" vert="horz">
            <a:spAutoFit/>
          </a:bodyPr>
          <a:lstStyle/>
          <a:p>
            <a:pPr algn="ctr" marR="19685">
              <a:lnSpc>
                <a:spcPct val="100000"/>
              </a:lnSpc>
              <a:spcBef>
                <a:spcPts val="85"/>
              </a:spcBef>
            </a:pPr>
            <a:r>
              <a:rPr dirty="0" sz="2350" spc="-10" b="1" i="1">
                <a:solidFill>
                  <a:srgbClr val="FFFFFF"/>
                </a:solidFill>
                <a:latin typeface="Times New Roman"/>
                <a:cs typeface="Times New Roman"/>
              </a:rPr>
              <a:t>References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21966" y="7678333"/>
            <a:ext cx="7922895" cy="3672840"/>
          </a:xfrm>
          <a:prstGeom prst="rect">
            <a:avLst/>
          </a:prstGeom>
        </p:spPr>
        <p:txBody>
          <a:bodyPr wrap="square" lIns="0" tIns="31750" rIns="0" bIns="0" rtlCol="0" vert="horz">
            <a:spAutoFit/>
          </a:bodyPr>
          <a:lstStyle/>
          <a:p>
            <a:pPr algn="just" marL="12700" marR="5080">
              <a:lnSpc>
                <a:spcPts val="2039"/>
              </a:lnSpc>
              <a:spcBef>
                <a:spcPts val="250"/>
              </a:spcBef>
            </a:pPr>
            <a:r>
              <a:rPr dirty="0" sz="1750">
                <a:latin typeface="Times New Roman"/>
                <a:cs typeface="Times New Roman"/>
              </a:rPr>
              <a:t>This</a:t>
            </a:r>
            <a:r>
              <a:rPr dirty="0" sz="1750" spc="434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research</a:t>
            </a:r>
            <a:r>
              <a:rPr dirty="0" sz="1750" spc="44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is</a:t>
            </a:r>
            <a:r>
              <a:rPr dirty="0" sz="1750" spc="434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required</a:t>
            </a:r>
            <a:r>
              <a:rPr dirty="0" sz="1750" spc="44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because</a:t>
            </a:r>
            <a:r>
              <a:rPr dirty="0" sz="1750" spc="44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of</a:t>
            </a:r>
            <a:r>
              <a:rPr dirty="0" sz="1750" spc="434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growing</a:t>
            </a:r>
            <a:r>
              <a:rPr dirty="0" sz="1750" spc="44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visibility</a:t>
            </a:r>
            <a:r>
              <a:rPr dirty="0" sz="1750" spc="44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of</a:t>
            </a:r>
            <a:r>
              <a:rPr dirty="0" sz="1750" spc="434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mental</a:t>
            </a:r>
            <a:r>
              <a:rPr dirty="0" sz="1750" spc="44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health</a:t>
            </a:r>
            <a:r>
              <a:rPr dirty="0" sz="1750" spc="434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problems </a:t>
            </a:r>
            <a:r>
              <a:rPr dirty="0" sz="1750">
                <a:latin typeface="Times New Roman"/>
                <a:cs typeface="Times New Roman"/>
              </a:rPr>
              <a:t>among</a:t>
            </a:r>
            <a:r>
              <a:rPr dirty="0" sz="1750" spc="14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school-aged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children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education</a:t>
            </a:r>
            <a:r>
              <a:rPr dirty="0" sz="1750" spc="14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and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health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systems.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As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per</a:t>
            </a:r>
            <a:r>
              <a:rPr dirty="0" sz="1750" spc="14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reports,</a:t>
            </a:r>
            <a:r>
              <a:rPr dirty="0" sz="1750" spc="150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referrals </a:t>
            </a:r>
            <a:r>
              <a:rPr dirty="0" sz="1750">
                <a:latin typeface="Times New Roman"/>
                <a:cs typeface="Times New Roman"/>
              </a:rPr>
              <a:t>to</a:t>
            </a:r>
            <a:r>
              <a:rPr dirty="0" sz="1750" spc="18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“mental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health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services</a:t>
            </a:r>
            <a:r>
              <a:rPr dirty="0" sz="1750" spc="18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exceeded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million,</a:t>
            </a:r>
            <a:r>
              <a:rPr dirty="0" sz="1750" spc="18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about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1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18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10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children,</a:t>
            </a:r>
            <a:r>
              <a:rPr dirty="0" sz="1750" spc="1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which</a:t>
            </a:r>
            <a:r>
              <a:rPr dirty="0" sz="1750" spc="185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doubled </a:t>
            </a:r>
            <a:r>
              <a:rPr dirty="0" sz="1750">
                <a:latin typeface="Times New Roman"/>
                <a:cs typeface="Times New Roman"/>
              </a:rPr>
              <a:t>from</a:t>
            </a:r>
            <a:r>
              <a:rPr dirty="0" sz="1750" spc="36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R5E64S,U00L0T</a:t>
            </a:r>
            <a:r>
              <a:rPr dirty="0" sz="1750" spc="3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</a:t>
            </a:r>
            <a:r>
              <a:rPr dirty="0" sz="1750" spc="3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nA</a:t>
            </a:r>
            <a:r>
              <a:rPr dirty="0" sz="1750" spc="3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N20D1</a:t>
            </a:r>
            <a:r>
              <a:rPr dirty="0" sz="1750" spc="3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8D-1IS9”C</a:t>
            </a:r>
            <a:r>
              <a:rPr dirty="0" sz="1750" spc="3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(UCShSilIdOreNn’s</a:t>
            </a:r>
            <a:r>
              <a:rPr dirty="0" sz="1750" spc="370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Commissioner </a:t>
            </a:r>
            <a:r>
              <a:rPr dirty="0" sz="1750">
                <a:latin typeface="Times New Roman"/>
                <a:cs typeface="Times New Roman"/>
              </a:rPr>
              <a:t>for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England,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2026).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Jerrim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(2021)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has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argued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that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there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is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growing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trend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of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probable </a:t>
            </a:r>
            <a:r>
              <a:rPr dirty="0" sz="1750">
                <a:latin typeface="Times New Roman"/>
                <a:cs typeface="Times New Roman"/>
              </a:rPr>
              <a:t>mental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disorder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2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UK,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implying</a:t>
            </a:r>
            <a:r>
              <a:rPr dirty="0" sz="1750" spc="2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that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schools</a:t>
            </a:r>
            <a:r>
              <a:rPr dirty="0" sz="1750" spc="2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are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now</a:t>
            </a:r>
            <a:r>
              <a:rPr dirty="0" sz="1750" spc="2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facing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mental</a:t>
            </a:r>
            <a:r>
              <a:rPr dirty="0" sz="1750" spc="2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health</a:t>
            </a:r>
            <a:r>
              <a:rPr dirty="0" sz="1750" spc="215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demands </a:t>
            </a:r>
            <a:r>
              <a:rPr dirty="0" sz="1750">
                <a:latin typeface="Times New Roman"/>
                <a:cs typeface="Times New Roman"/>
              </a:rPr>
              <a:t>regularly,</a:t>
            </a:r>
            <a:r>
              <a:rPr dirty="0" sz="1750" spc="1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rather</a:t>
            </a:r>
            <a:r>
              <a:rPr dirty="0" sz="1750" spc="12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than</a:t>
            </a:r>
            <a:r>
              <a:rPr dirty="0" sz="1750" spc="1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exceptionally.</a:t>
            </a:r>
            <a:r>
              <a:rPr dirty="0" sz="1750" spc="12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UK</a:t>
            </a:r>
            <a:r>
              <a:rPr dirty="0" sz="1750" spc="12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Government</a:t>
            </a:r>
            <a:r>
              <a:rPr dirty="0" sz="1750" spc="1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also</a:t>
            </a:r>
            <a:r>
              <a:rPr dirty="0" sz="1750" spc="12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recognises</a:t>
            </a:r>
            <a:r>
              <a:rPr dirty="0" sz="1750" spc="1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that</a:t>
            </a:r>
            <a:r>
              <a:rPr dirty="0" sz="1750" spc="12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good</a:t>
            </a:r>
            <a:r>
              <a:rPr dirty="0" sz="1750" spc="125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mental </a:t>
            </a:r>
            <a:r>
              <a:rPr dirty="0" sz="1750">
                <a:latin typeface="Times New Roman"/>
                <a:cs typeface="Times New Roman"/>
              </a:rPr>
              <a:t>health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helps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pupils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to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learn,</a:t>
            </a:r>
            <a:r>
              <a:rPr dirty="0" sz="1750" spc="17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attend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school,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and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have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better</a:t>
            </a:r>
            <a:r>
              <a:rPr dirty="0" sz="1750" spc="17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life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opportunities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170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future </a:t>
            </a:r>
            <a:r>
              <a:rPr dirty="0" sz="1750">
                <a:latin typeface="Times New Roman"/>
                <a:cs typeface="Times New Roman"/>
              </a:rPr>
              <a:t>and</a:t>
            </a:r>
            <a:r>
              <a:rPr dirty="0" sz="1750" spc="13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therefore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school-based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support</a:t>
            </a:r>
            <a:r>
              <a:rPr dirty="0" sz="1750" spc="13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is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priority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area</a:t>
            </a:r>
            <a:r>
              <a:rPr dirty="0" sz="1750" spc="13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field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of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public</a:t>
            </a:r>
            <a:r>
              <a:rPr dirty="0" sz="1750" spc="13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health</a:t>
            </a:r>
            <a:r>
              <a:rPr dirty="0" sz="1750" spc="135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(Spencer </a:t>
            </a:r>
            <a:r>
              <a:rPr dirty="0" sz="1750">
                <a:latin typeface="Times New Roman"/>
                <a:cs typeface="Times New Roman"/>
              </a:rPr>
              <a:t>et</a:t>
            </a:r>
            <a:r>
              <a:rPr dirty="0" sz="1750" spc="35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al.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2025).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However,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an</a:t>
            </a:r>
            <a:r>
              <a:rPr dirty="0" sz="1750" spc="35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increase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referrals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and</a:t>
            </a:r>
            <a:r>
              <a:rPr dirty="0" sz="1750" spc="35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reported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disparities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40">
                <a:latin typeface="Times New Roman"/>
                <a:cs typeface="Times New Roman"/>
              </a:rPr>
              <a:t>  </a:t>
            </a:r>
            <a:r>
              <a:rPr dirty="0" sz="1750" spc="-10">
                <a:latin typeface="Times New Roman"/>
                <a:cs typeface="Times New Roman"/>
              </a:rPr>
              <a:t>access </a:t>
            </a:r>
            <a:r>
              <a:rPr dirty="0" sz="1750">
                <a:latin typeface="Times New Roman"/>
                <a:cs typeface="Times New Roman"/>
              </a:rPr>
              <a:t>clearly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indicate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that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specialist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services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will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not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be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able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to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satisfy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the</a:t>
            </a:r>
            <a:r>
              <a:rPr dirty="0" sz="1750" spc="9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demand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in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</a:t>
            </a:r>
            <a:r>
              <a:rPr dirty="0" sz="1750" spc="90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short </a:t>
            </a:r>
            <a:r>
              <a:rPr dirty="0" sz="1750">
                <a:latin typeface="Times New Roman"/>
                <a:cs typeface="Times New Roman"/>
              </a:rPr>
              <a:t>time.</a:t>
            </a:r>
            <a:r>
              <a:rPr dirty="0" sz="1750" spc="31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Therefore,</a:t>
            </a:r>
            <a:r>
              <a:rPr dirty="0" sz="1750" spc="31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conducting</a:t>
            </a:r>
            <a:r>
              <a:rPr dirty="0" sz="1750" spc="31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this</a:t>
            </a:r>
            <a:r>
              <a:rPr dirty="0" sz="1750" spc="30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study</a:t>
            </a:r>
            <a:r>
              <a:rPr dirty="0" sz="1750" spc="31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is</a:t>
            </a:r>
            <a:r>
              <a:rPr dirty="0" sz="1750" spc="30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quite</a:t>
            </a:r>
            <a:r>
              <a:rPr dirty="0" sz="1750" spc="30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relevant</a:t>
            </a:r>
            <a:r>
              <a:rPr dirty="0" sz="1750" spc="3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as</a:t>
            </a:r>
            <a:r>
              <a:rPr dirty="0" sz="1750" spc="30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it</a:t>
            </a:r>
            <a:r>
              <a:rPr dirty="0" sz="1750" spc="31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focuses</a:t>
            </a:r>
            <a:r>
              <a:rPr dirty="0" sz="1750" spc="305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specifically</a:t>
            </a:r>
            <a:r>
              <a:rPr dirty="0" sz="1750" spc="305">
                <a:latin typeface="Times New Roman"/>
                <a:cs typeface="Times New Roman"/>
              </a:rPr>
              <a:t> </a:t>
            </a:r>
            <a:r>
              <a:rPr dirty="0" sz="1750" spc="-25">
                <a:latin typeface="Times New Roman"/>
                <a:cs typeface="Times New Roman"/>
              </a:rPr>
              <a:t>on </a:t>
            </a:r>
            <a:r>
              <a:rPr dirty="0" sz="1750">
                <a:latin typeface="Times New Roman"/>
                <a:cs typeface="Times New Roman"/>
              </a:rPr>
              <a:t>how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school-based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support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can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function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as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an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early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and</a:t>
            </a:r>
            <a:r>
              <a:rPr dirty="0" sz="1750" spc="85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preventive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>
                <a:latin typeface="Times New Roman"/>
                <a:cs typeface="Times New Roman"/>
              </a:rPr>
              <a:t>response</a:t>
            </a:r>
            <a:r>
              <a:rPr dirty="0" sz="1750" spc="80">
                <a:latin typeface="Times New Roman"/>
                <a:cs typeface="Times New Roman"/>
              </a:rPr>
              <a:t>  </a:t>
            </a:r>
            <a:r>
              <a:rPr dirty="0" sz="1750" spc="-25">
                <a:latin typeface="Times New Roman"/>
                <a:cs typeface="Times New Roman"/>
              </a:rPr>
              <a:t>for </a:t>
            </a:r>
            <a:r>
              <a:rPr dirty="0" sz="1750">
                <a:latin typeface="Times New Roman"/>
                <a:cs typeface="Times New Roman"/>
              </a:rPr>
              <a:t>children</a:t>
            </a:r>
            <a:r>
              <a:rPr dirty="0" sz="1750" spc="114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within</a:t>
            </a:r>
            <a:r>
              <a:rPr dirty="0" sz="1750" spc="114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UK</a:t>
            </a:r>
            <a:r>
              <a:rPr dirty="0" sz="1750" spc="120">
                <a:latin typeface="Times New Roman"/>
                <a:cs typeface="Times New Roman"/>
              </a:rPr>
              <a:t> </a:t>
            </a:r>
            <a:r>
              <a:rPr dirty="0" sz="1750">
                <a:latin typeface="Times New Roman"/>
                <a:cs typeface="Times New Roman"/>
              </a:rPr>
              <a:t>educational</a:t>
            </a:r>
            <a:r>
              <a:rPr dirty="0" sz="1750" spc="114">
                <a:latin typeface="Times New Roman"/>
                <a:cs typeface="Times New Roman"/>
              </a:rPr>
              <a:t> </a:t>
            </a:r>
            <a:r>
              <a:rPr dirty="0" sz="1750" spc="-10">
                <a:latin typeface="Times New Roman"/>
                <a:cs typeface="Times New Roman"/>
              </a:rPr>
              <a:t>settings.</a:t>
            </a:r>
            <a:endParaRPr sz="175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1866" y="12231118"/>
            <a:ext cx="4509135" cy="3117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635635" algn="l"/>
                <a:tab pos="1645285" algn="l"/>
                <a:tab pos="2294890" algn="l"/>
                <a:tab pos="2671445" algn="l"/>
                <a:tab pos="3629025" algn="l"/>
              </a:tabLst>
            </a:pPr>
            <a:r>
              <a:rPr dirty="0" sz="1850" spc="-20">
                <a:latin typeface="Times New Roman"/>
                <a:cs typeface="Times New Roman"/>
              </a:rPr>
              <a:t>This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10">
                <a:latin typeface="Times New Roman"/>
                <a:cs typeface="Times New Roman"/>
              </a:rPr>
              <a:t>research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20">
                <a:latin typeface="Times New Roman"/>
                <a:cs typeface="Times New Roman"/>
              </a:rPr>
              <a:t>aims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25">
                <a:latin typeface="Times New Roman"/>
                <a:cs typeface="Times New Roman"/>
              </a:rPr>
              <a:t>to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10">
                <a:latin typeface="Times New Roman"/>
                <a:cs typeface="Times New Roman"/>
              </a:rPr>
              <a:t>identify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10">
                <a:latin typeface="Times New Roman"/>
                <a:cs typeface="Times New Roman"/>
              </a:rPr>
              <a:t>potential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1866" y="12508655"/>
            <a:ext cx="4509135" cy="58928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12700" marR="5080">
              <a:lnSpc>
                <a:spcPts val="2190"/>
              </a:lnSpc>
              <a:spcBef>
                <a:spcPts val="225"/>
              </a:spcBef>
            </a:pP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409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health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challenges,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particularly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among </a:t>
            </a:r>
            <a:r>
              <a:rPr dirty="0" sz="1850">
                <a:latin typeface="Times New Roman"/>
                <a:cs typeface="Times New Roman"/>
              </a:rPr>
              <a:t>school-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aged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how</a:t>
            </a:r>
            <a:r>
              <a:rPr dirty="0" sz="1850" spc="4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school-</a:t>
            </a:r>
            <a:r>
              <a:rPr dirty="0" sz="1850" spc="-10">
                <a:latin typeface="Times New Roman"/>
                <a:cs typeface="Times New Roman"/>
              </a:rPr>
              <a:t>based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51866" y="13063728"/>
            <a:ext cx="4509135" cy="3117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988694" algn="l"/>
                <a:tab pos="1564640" algn="l"/>
                <a:tab pos="2620645" algn="l"/>
                <a:tab pos="3830320" algn="l"/>
              </a:tabLst>
            </a:pPr>
            <a:r>
              <a:rPr dirty="0" sz="1850" spc="-10">
                <a:latin typeface="Times New Roman"/>
                <a:cs typeface="Times New Roman"/>
              </a:rPr>
              <a:t>support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25">
                <a:latin typeface="Times New Roman"/>
                <a:cs typeface="Times New Roman"/>
              </a:rPr>
              <a:t>can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10">
                <a:latin typeface="Times New Roman"/>
                <a:cs typeface="Times New Roman"/>
              </a:rPr>
              <a:t>improve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10">
                <a:latin typeface="Times New Roman"/>
                <a:cs typeface="Times New Roman"/>
              </a:rPr>
              <a:t>wellbeing</a:t>
            </a:r>
            <a:r>
              <a:rPr dirty="0" sz="1850">
                <a:latin typeface="Times New Roman"/>
                <a:cs typeface="Times New Roman"/>
              </a:rPr>
              <a:t>	</a:t>
            </a:r>
            <a:r>
              <a:rPr dirty="0" sz="1850" spc="-10">
                <a:latin typeface="Times New Roman"/>
                <a:cs typeface="Times New Roman"/>
              </a:rPr>
              <a:t>among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51866" y="13341264"/>
            <a:ext cx="2833370" cy="311785"/>
          </a:xfrm>
          <a:prstGeom prst="rect">
            <a:avLst/>
          </a:prstGeom>
        </p:spPr>
        <p:txBody>
          <a:bodyPr wrap="square" lIns="0" tIns="1587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dirty="0" sz="1850">
                <a:latin typeface="Times New Roman"/>
                <a:cs typeface="Times New Roman"/>
              </a:rPr>
              <a:t>school-aged</a:t>
            </a:r>
            <a:r>
              <a:rPr dirty="0" sz="1850" spc="30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30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305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UK.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8382" y="3679438"/>
            <a:ext cx="7712075" cy="1144905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algn="just" marL="12700" marR="5080">
              <a:lnSpc>
                <a:spcPts val="2190"/>
              </a:lnSpc>
              <a:spcBef>
                <a:spcPts val="225"/>
              </a:spcBef>
            </a:pP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health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issues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among</a:t>
            </a:r>
            <a:r>
              <a:rPr dirty="0" sz="1850" spc="204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are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currently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</a:t>
            </a:r>
            <a:r>
              <a:rPr dirty="0" sz="1850" spc="204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significant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issue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of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public </a:t>
            </a:r>
            <a:r>
              <a:rPr dirty="0" sz="1850">
                <a:latin typeface="Times New Roman"/>
                <a:cs typeface="Times New Roman"/>
              </a:rPr>
              <a:t>health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the</a:t>
            </a:r>
            <a:r>
              <a:rPr dirty="0" sz="1850" spc="7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UK.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7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2023,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NHS</a:t>
            </a:r>
            <a:r>
              <a:rPr dirty="0" sz="1850" spc="7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Digital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stated</a:t>
            </a:r>
            <a:r>
              <a:rPr dirty="0" sz="1850" spc="7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that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England,</a:t>
            </a:r>
            <a:r>
              <a:rPr dirty="0" sz="1850" spc="7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“1</a:t>
            </a:r>
            <a:r>
              <a:rPr dirty="0" sz="1850" spc="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75">
                <a:latin typeface="Times New Roman"/>
                <a:cs typeface="Times New Roman"/>
              </a:rPr>
              <a:t>  </a:t>
            </a:r>
            <a:r>
              <a:rPr dirty="0" sz="1850" spc="-50">
                <a:latin typeface="Times New Roman"/>
                <a:cs typeface="Times New Roman"/>
              </a:rPr>
              <a:t>5 </a:t>
            </a:r>
            <a:r>
              <a:rPr dirty="0" sz="1850">
                <a:latin typeface="Times New Roman"/>
                <a:cs typeface="Times New Roman"/>
              </a:rPr>
              <a:t>children”,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“20.3%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of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aged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8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25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16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23.3%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of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17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19</a:t>
            </a:r>
            <a:r>
              <a:rPr dirty="0" sz="1850" spc="25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year</a:t>
            </a:r>
            <a:r>
              <a:rPr dirty="0" sz="1850" spc="24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olds” </a:t>
            </a:r>
            <a:r>
              <a:rPr dirty="0" sz="1850">
                <a:latin typeface="Times New Roman"/>
                <a:cs typeface="Times New Roman"/>
              </a:rPr>
              <a:t>had</a:t>
            </a:r>
            <a:r>
              <a:rPr dirty="0" sz="1850" spc="3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a</a:t>
            </a:r>
            <a:r>
              <a:rPr dirty="0" sz="1850" spc="3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probable</a:t>
            </a:r>
            <a:r>
              <a:rPr dirty="0" sz="1850" spc="3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3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disorder</a:t>
            </a:r>
            <a:r>
              <a:rPr dirty="0" sz="1850" spc="3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(NHS</a:t>
            </a:r>
            <a:r>
              <a:rPr dirty="0" sz="1850" spc="3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England</a:t>
            </a:r>
            <a:r>
              <a:rPr dirty="0" sz="1850" spc="3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Digital,</a:t>
            </a:r>
            <a:r>
              <a:rPr dirty="0" sz="1850" spc="37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2023).</a:t>
            </a:r>
            <a:r>
              <a:rPr dirty="0" sz="1850" spc="370">
                <a:latin typeface="Times New Roman"/>
                <a:cs typeface="Times New Roman"/>
              </a:rPr>
              <a:t>  </a:t>
            </a:r>
            <a:r>
              <a:rPr dirty="0" sz="1850" spc="-20">
                <a:latin typeface="Times New Roman"/>
                <a:cs typeface="Times New Roman"/>
              </a:rPr>
              <a:t>This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8382" y="4789584"/>
            <a:ext cx="7712075" cy="2532380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algn="just" marL="12700" marR="5080">
              <a:lnSpc>
                <a:spcPts val="2190"/>
              </a:lnSpc>
              <a:spcBef>
                <a:spcPts val="225"/>
              </a:spcBef>
            </a:pPr>
            <a:r>
              <a:rPr dirty="0" sz="1850">
                <a:latin typeface="Times New Roman"/>
                <a:cs typeface="Times New Roman"/>
              </a:rPr>
              <a:t>demonstrates</a:t>
            </a:r>
            <a:r>
              <a:rPr dirty="0" sz="1850" spc="2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that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2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health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challenges</a:t>
            </a:r>
            <a:r>
              <a:rPr dirty="0" sz="1850" spc="2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are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not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marginal,</a:t>
            </a:r>
            <a:r>
              <a:rPr dirty="0" sz="1850" spc="21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but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</a:t>
            </a:r>
            <a:r>
              <a:rPr dirty="0" sz="1850" spc="21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widespread </a:t>
            </a:r>
            <a:r>
              <a:rPr dirty="0" sz="1850">
                <a:latin typeface="Times New Roman"/>
                <a:cs typeface="Times New Roman"/>
              </a:rPr>
              <a:t>barrier</a:t>
            </a:r>
            <a:r>
              <a:rPr dirty="0" sz="1850" spc="39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4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learning,</a:t>
            </a:r>
            <a:r>
              <a:rPr dirty="0" sz="1850" spc="4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attendance,</a:t>
            </a:r>
            <a:r>
              <a:rPr dirty="0" sz="1850" spc="4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relationships</a:t>
            </a:r>
            <a:r>
              <a:rPr dirty="0" sz="1850" spc="4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4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well-being.</a:t>
            </a:r>
            <a:r>
              <a:rPr dirty="0" sz="1850" spc="4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Globally,</a:t>
            </a:r>
            <a:r>
              <a:rPr dirty="0" sz="1850" spc="395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WHO </a:t>
            </a:r>
            <a:r>
              <a:rPr dirty="0" sz="1850">
                <a:latin typeface="Times New Roman"/>
                <a:cs typeface="Times New Roman"/>
              </a:rPr>
              <a:t>estimates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that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“one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36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seven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10-19-year-olds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experiences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</a:t>
            </a:r>
            <a:r>
              <a:rPr dirty="0" sz="1850" spc="36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35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disorder”, </a:t>
            </a:r>
            <a:r>
              <a:rPr dirty="0" sz="1850">
                <a:latin typeface="Times New Roman"/>
                <a:cs typeface="Times New Roman"/>
              </a:rPr>
              <a:t>representing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15%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of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global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burden,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UNICEF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correlates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this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with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 spc="-25">
                <a:latin typeface="Times New Roman"/>
                <a:cs typeface="Times New Roman"/>
              </a:rPr>
              <a:t>166 </a:t>
            </a:r>
            <a:r>
              <a:rPr dirty="0" sz="1850">
                <a:latin typeface="Times New Roman"/>
                <a:cs typeface="Times New Roman"/>
              </a:rPr>
              <a:t>million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adolescents,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which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is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“89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million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boys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77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million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girls”</a:t>
            </a:r>
            <a:r>
              <a:rPr dirty="0" sz="1850" spc="29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globally </a:t>
            </a:r>
            <a:r>
              <a:rPr dirty="0" sz="1850">
                <a:latin typeface="Times New Roman"/>
                <a:cs typeface="Times New Roman"/>
              </a:rPr>
              <a:t>(WHO,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2025;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UNICEF,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2025).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These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statistics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clearly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highlight</a:t>
            </a:r>
            <a:r>
              <a:rPr dirty="0" sz="1850" spc="65">
                <a:latin typeface="Times New Roman"/>
                <a:cs typeface="Times New Roman"/>
              </a:rPr>
              <a:t>  </a:t>
            </a:r>
            <a:r>
              <a:rPr dirty="0" sz="1850">
                <a:latin typeface="Times New Roman"/>
                <a:cs typeface="Times New Roman"/>
              </a:rPr>
              <a:t>the</a:t>
            </a:r>
            <a:r>
              <a:rPr dirty="0" sz="1850" spc="60">
                <a:latin typeface="Times New Roman"/>
                <a:cs typeface="Times New Roman"/>
              </a:rPr>
              <a:t>  </a:t>
            </a:r>
            <a:r>
              <a:rPr dirty="0" sz="1850" spc="-10">
                <a:latin typeface="Times New Roman"/>
                <a:cs typeface="Times New Roman"/>
              </a:rPr>
              <a:t>rising </a:t>
            </a:r>
            <a:r>
              <a:rPr dirty="0" sz="1850">
                <a:latin typeface="Times New Roman"/>
                <a:cs typeface="Times New Roman"/>
              </a:rPr>
              <a:t>concern</a:t>
            </a:r>
            <a:r>
              <a:rPr dirty="0" sz="1850" spc="19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significant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prevalence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of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different</a:t>
            </a:r>
            <a:r>
              <a:rPr dirty="0" sz="1850" spc="19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health-related</a:t>
            </a:r>
            <a:r>
              <a:rPr dirty="0" sz="1850" spc="20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disorders, </a:t>
            </a:r>
            <a:r>
              <a:rPr dirty="0" sz="1850">
                <a:latin typeface="Times New Roman"/>
                <a:cs typeface="Times New Roman"/>
              </a:rPr>
              <a:t>especially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among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younger</a:t>
            </a:r>
            <a:r>
              <a:rPr dirty="0" sz="1850" spc="2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people,</a:t>
            </a:r>
            <a:r>
              <a:rPr dirty="0" sz="1850" spc="229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highlighting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increasing</a:t>
            </a:r>
            <a:r>
              <a:rPr dirty="0" sz="1850" spc="22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service </a:t>
            </a:r>
            <a:r>
              <a:rPr dirty="0" sz="1850">
                <a:latin typeface="Times New Roman"/>
                <a:cs typeface="Times New Roman"/>
              </a:rPr>
              <a:t>pressure</a:t>
            </a:r>
            <a:r>
              <a:rPr dirty="0" sz="1850" spc="7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as</a:t>
            </a:r>
            <a:r>
              <a:rPr dirty="0" sz="1850" spc="7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well.</a:t>
            </a:r>
            <a:endParaRPr sz="1850">
              <a:latin typeface="Times New Roman"/>
              <a:cs typeface="Times New Roman"/>
            </a:endParaRPr>
          </a:p>
        </p:txBody>
      </p:sp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34112" y="12359330"/>
            <a:ext cx="71622" cy="71622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5629985" y="12215472"/>
            <a:ext cx="4257675" cy="2809875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12700" marR="508634">
              <a:lnSpc>
                <a:spcPts val="2190"/>
              </a:lnSpc>
              <a:spcBef>
                <a:spcPts val="225"/>
              </a:spcBef>
            </a:pPr>
            <a:r>
              <a:rPr dirty="0" sz="1850">
                <a:latin typeface="Times New Roman"/>
                <a:cs typeface="Times New Roman"/>
              </a:rPr>
              <a:t>RO1: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identify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main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health </a:t>
            </a:r>
            <a:r>
              <a:rPr dirty="0" sz="1850">
                <a:latin typeface="Times New Roman"/>
                <a:cs typeface="Times New Roman"/>
              </a:rPr>
              <a:t>challenges</a:t>
            </a:r>
            <a:r>
              <a:rPr dirty="0" sz="1850" spc="3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experienced</a:t>
            </a:r>
            <a:r>
              <a:rPr dirty="0" sz="1850" spc="4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by</a:t>
            </a:r>
            <a:r>
              <a:rPr dirty="0" sz="1850" spc="4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school-</a:t>
            </a:r>
            <a:r>
              <a:rPr dirty="0" sz="1850" spc="-20">
                <a:latin typeface="Times New Roman"/>
                <a:cs typeface="Times New Roman"/>
              </a:rPr>
              <a:t>aged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35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in</a:t>
            </a: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ts val="2090"/>
              </a:lnSpc>
            </a:pPr>
            <a:r>
              <a:rPr dirty="0" sz="1850">
                <a:latin typeface="Times New Roman"/>
                <a:cs typeface="Times New Roman"/>
              </a:rPr>
              <a:t>UK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RO2: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assess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role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of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school-</a:t>
            </a:r>
            <a:r>
              <a:rPr dirty="0" sz="1850" spc="-10">
                <a:latin typeface="Times New Roman"/>
                <a:cs typeface="Times New Roman"/>
              </a:rPr>
              <a:t>based</a:t>
            </a:r>
            <a:endParaRPr sz="1850">
              <a:latin typeface="Times New Roman"/>
              <a:cs typeface="Times New Roman"/>
            </a:endParaRPr>
          </a:p>
          <a:p>
            <a:pPr marL="12700" marR="401320">
              <a:lnSpc>
                <a:spcPts val="2190"/>
              </a:lnSpc>
              <a:spcBef>
                <a:spcPts val="80"/>
              </a:spcBef>
            </a:pPr>
            <a:r>
              <a:rPr dirty="0" sz="1850">
                <a:latin typeface="Times New Roman"/>
                <a:cs typeface="Times New Roman"/>
              </a:rPr>
              <a:t>support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identifying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responding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to </a:t>
            </a:r>
            <a:r>
              <a:rPr dirty="0" sz="1850">
                <a:latin typeface="Times New Roman"/>
                <a:cs typeface="Times New Roman"/>
              </a:rPr>
              <a:t>children’s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health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requirements </a:t>
            </a:r>
            <a:r>
              <a:rPr dirty="0" sz="1850">
                <a:latin typeface="Times New Roman"/>
                <a:cs typeface="Times New Roman"/>
              </a:rPr>
              <a:t>RO3: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3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evaluate</a:t>
            </a:r>
            <a:r>
              <a:rPr dirty="0" sz="1850" spc="3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how</a:t>
            </a:r>
            <a:r>
              <a:rPr dirty="0" sz="1850" spc="3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school-</a:t>
            </a:r>
            <a:r>
              <a:rPr dirty="0" sz="1850" spc="-10">
                <a:latin typeface="Times New Roman"/>
                <a:cs typeface="Times New Roman"/>
              </a:rPr>
              <a:t>based </a:t>
            </a:r>
            <a:r>
              <a:rPr dirty="0" sz="1850">
                <a:latin typeface="Times New Roman"/>
                <a:cs typeface="Times New Roman"/>
              </a:rPr>
              <a:t>mental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health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support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can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improve</a:t>
            </a: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ts val="2085"/>
              </a:lnSpc>
            </a:pPr>
            <a:r>
              <a:rPr dirty="0" sz="1850">
                <a:latin typeface="Times New Roman"/>
                <a:cs typeface="Times New Roman"/>
              </a:rPr>
              <a:t>children’s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wellbeing,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learning,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access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to</a:t>
            </a:r>
            <a:endParaRPr sz="1850">
              <a:latin typeface="Times New Roman"/>
              <a:cs typeface="Times New Roman"/>
            </a:endParaRPr>
          </a:p>
          <a:p>
            <a:pPr marL="12700">
              <a:lnSpc>
                <a:spcPts val="2205"/>
              </a:lnSpc>
            </a:pPr>
            <a:r>
              <a:rPr dirty="0" sz="1850">
                <a:latin typeface="Times New Roman"/>
                <a:cs typeface="Times New Roman"/>
              </a:rPr>
              <a:t>early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intervention</a:t>
            </a:r>
            <a:endParaRPr sz="1850">
              <a:latin typeface="Times New Roman"/>
              <a:cs typeface="Times New Roman"/>
            </a:endParaRP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34112" y="13191940"/>
            <a:ext cx="71622" cy="71622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34112" y="14024548"/>
            <a:ext cx="71622" cy="71622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0251037" y="12246077"/>
            <a:ext cx="3303904" cy="1977389"/>
          </a:xfrm>
          <a:prstGeom prst="rect">
            <a:avLst/>
          </a:prstGeom>
        </p:spPr>
        <p:txBody>
          <a:bodyPr wrap="square" lIns="0" tIns="28575" rIns="0" bIns="0" rtlCol="0" vert="horz">
            <a:spAutoFit/>
          </a:bodyPr>
          <a:lstStyle/>
          <a:p>
            <a:pPr marL="12700" marR="5080">
              <a:lnSpc>
                <a:spcPts val="2190"/>
              </a:lnSpc>
              <a:spcBef>
                <a:spcPts val="225"/>
              </a:spcBef>
            </a:pPr>
            <a:r>
              <a:rPr dirty="0" sz="1850">
                <a:latin typeface="Times New Roman"/>
                <a:cs typeface="Times New Roman"/>
              </a:rPr>
              <a:t>To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what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extent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can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school-</a:t>
            </a:r>
            <a:r>
              <a:rPr dirty="0" sz="1850" spc="-20">
                <a:latin typeface="Times New Roman"/>
                <a:cs typeface="Times New Roman"/>
              </a:rPr>
              <a:t>based </a:t>
            </a:r>
            <a:r>
              <a:rPr dirty="0" sz="1850">
                <a:latin typeface="Times New Roman"/>
                <a:cs typeface="Times New Roman"/>
              </a:rPr>
              <a:t>support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effectively</a:t>
            </a:r>
            <a:r>
              <a:rPr dirty="0" sz="1850" spc="3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address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mental </a:t>
            </a:r>
            <a:r>
              <a:rPr dirty="0" sz="1850">
                <a:latin typeface="Times New Roman"/>
                <a:cs typeface="Times New Roman"/>
              </a:rPr>
              <a:t>health challenges among </a:t>
            </a:r>
            <a:r>
              <a:rPr dirty="0" sz="1850" spc="-10">
                <a:latin typeface="Times New Roman"/>
                <a:cs typeface="Times New Roman"/>
              </a:rPr>
              <a:t>school-</a:t>
            </a:r>
            <a:r>
              <a:rPr dirty="0" sz="1850">
                <a:latin typeface="Times New Roman"/>
                <a:cs typeface="Times New Roman"/>
              </a:rPr>
              <a:t>aged</a:t>
            </a:r>
            <a:r>
              <a:rPr dirty="0" sz="1850" spc="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children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in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the</a:t>
            </a:r>
            <a:r>
              <a:rPr dirty="0" sz="1850" spc="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UK,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 spc="-20">
                <a:latin typeface="Times New Roman"/>
                <a:cs typeface="Times New Roman"/>
              </a:rPr>
              <a:t>what </a:t>
            </a:r>
            <a:r>
              <a:rPr dirty="0" sz="1850">
                <a:latin typeface="Times New Roman"/>
                <a:cs typeface="Times New Roman"/>
              </a:rPr>
              <a:t>limitations</a:t>
            </a:r>
            <a:r>
              <a:rPr dirty="0" sz="1850" spc="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affect</a:t>
            </a:r>
            <a:r>
              <a:rPr dirty="0" sz="1850" spc="2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its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ability</a:t>
            </a:r>
            <a:r>
              <a:rPr dirty="0" sz="1850" spc="20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to </a:t>
            </a:r>
            <a:r>
              <a:rPr dirty="0" sz="1850">
                <a:latin typeface="Times New Roman"/>
                <a:cs typeface="Times New Roman"/>
              </a:rPr>
              <a:t>improve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wellbeing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and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>
                <a:latin typeface="Times New Roman"/>
                <a:cs typeface="Times New Roman"/>
              </a:rPr>
              <a:t>access</a:t>
            </a:r>
            <a:r>
              <a:rPr dirty="0" sz="1850" spc="30">
                <a:latin typeface="Times New Roman"/>
                <a:cs typeface="Times New Roman"/>
              </a:rPr>
              <a:t> </a:t>
            </a:r>
            <a:r>
              <a:rPr dirty="0" sz="1850" spc="-25">
                <a:latin typeface="Times New Roman"/>
                <a:cs typeface="Times New Roman"/>
              </a:rPr>
              <a:t>to </a:t>
            </a:r>
            <a:r>
              <a:rPr dirty="0" sz="1850">
                <a:latin typeface="Times New Roman"/>
                <a:cs typeface="Times New Roman"/>
              </a:rPr>
              <a:t>early</a:t>
            </a:r>
            <a:r>
              <a:rPr dirty="0" sz="1850" spc="25">
                <a:latin typeface="Times New Roman"/>
                <a:cs typeface="Times New Roman"/>
              </a:rPr>
              <a:t> </a:t>
            </a:r>
            <a:r>
              <a:rPr dirty="0" sz="1850" spc="-10">
                <a:latin typeface="Times New Roman"/>
                <a:cs typeface="Times New Roman"/>
              </a:rPr>
              <a:t>intervention?</a:t>
            </a:r>
            <a:endParaRPr sz="185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90482" y="143512"/>
            <a:ext cx="14070330" cy="1277620"/>
          </a:xfrm>
          <a:prstGeom prst="rect">
            <a:avLst/>
          </a:prstGeom>
          <a:solidFill>
            <a:srgbClr val="004AAC"/>
          </a:solidFill>
        </p:spPr>
        <p:txBody>
          <a:bodyPr wrap="square" lIns="0" tIns="38100" rIns="0" bIns="0" rtlCol="0" vert="horz">
            <a:spAutoFit/>
          </a:bodyPr>
          <a:lstStyle/>
          <a:p>
            <a:pPr marL="4270375" marR="753745" indent="-3902075">
              <a:lnSpc>
                <a:spcPct val="117500"/>
              </a:lnSpc>
              <a:spcBef>
                <a:spcPts val="300"/>
              </a:spcBef>
            </a:pP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Mental</a:t>
            </a:r>
            <a:r>
              <a:rPr dirty="0" sz="2900" spc="-1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Health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Challenges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Among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School-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Aged</a:t>
            </a:r>
            <a:r>
              <a:rPr dirty="0" sz="2900" spc="-1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Children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(8-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19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years):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The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Role</a:t>
            </a:r>
            <a:r>
              <a:rPr dirty="0" sz="2900" spc="-1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spc="-25" b="1">
                <a:solidFill>
                  <a:srgbClr val="FFFFFF"/>
                </a:solidFill>
                <a:latin typeface="Times New Roman"/>
                <a:cs typeface="Times New Roman"/>
              </a:rPr>
              <a:t>of </a:t>
            </a:r>
            <a:r>
              <a:rPr dirty="0" sz="2900" spc="-10" b="1">
                <a:solidFill>
                  <a:srgbClr val="FFFFFF"/>
                </a:solidFill>
                <a:latin typeface="Times New Roman"/>
                <a:cs typeface="Times New Roman"/>
              </a:rPr>
              <a:t>School-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Based</a:t>
            </a:r>
            <a:r>
              <a:rPr dirty="0" sz="2900" spc="-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Support</a:t>
            </a:r>
            <a:r>
              <a:rPr dirty="0" sz="2900" spc="-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in</a:t>
            </a:r>
            <a:r>
              <a:rPr dirty="0" sz="2900" spc="-5" b="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900" b="1">
                <a:solidFill>
                  <a:srgbClr val="FFFFFF"/>
                </a:solidFill>
                <a:latin typeface="Times New Roman"/>
                <a:cs typeface="Times New Roman"/>
              </a:rPr>
              <a:t>the </a:t>
            </a:r>
            <a:r>
              <a:rPr dirty="0" sz="2900" spc="-25" b="1">
                <a:solidFill>
                  <a:srgbClr val="FFFFFF"/>
                </a:solidFill>
                <a:latin typeface="Times New Roman"/>
                <a:cs typeface="Times New Roman"/>
              </a:rPr>
              <a:t>UK</a:t>
            </a:r>
            <a:endParaRPr sz="29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0482" y="1420818"/>
            <a:ext cx="14070330" cy="1657350"/>
          </a:xfrm>
          <a:prstGeom prst="rect">
            <a:avLst/>
          </a:prstGeom>
          <a:solidFill>
            <a:srgbClr val="0097B1"/>
          </a:solidFill>
        </p:spPr>
        <p:txBody>
          <a:bodyPr wrap="square" lIns="0" tIns="99695" rIns="0" bIns="0" rtlCol="0" vert="horz">
            <a:spAutoFit/>
          </a:bodyPr>
          <a:lstStyle/>
          <a:p>
            <a:pPr algn="ctr" marR="1033144">
              <a:lnSpc>
                <a:spcPct val="100000"/>
              </a:lnSpc>
              <a:spcBef>
                <a:spcPts val="785"/>
              </a:spcBef>
            </a:pPr>
            <a:r>
              <a:rPr dirty="0" sz="2100" b="1">
                <a:latin typeface="Times New Roman"/>
                <a:cs typeface="Times New Roman"/>
              </a:rPr>
              <a:t>Name:</a:t>
            </a:r>
            <a:r>
              <a:rPr dirty="0" sz="2100" spc="-110" b="1">
                <a:latin typeface="Times New Roman"/>
                <a:cs typeface="Times New Roman"/>
              </a:rPr>
              <a:t> </a:t>
            </a:r>
            <a:r>
              <a:rPr dirty="0" sz="2100" spc="-20" b="1">
                <a:latin typeface="Times New Roman"/>
                <a:cs typeface="Times New Roman"/>
              </a:rPr>
              <a:t>Yash</a:t>
            </a:r>
            <a:r>
              <a:rPr dirty="0" sz="2100" spc="-35" b="1">
                <a:latin typeface="Times New Roman"/>
                <a:cs typeface="Times New Roman"/>
              </a:rPr>
              <a:t> </a:t>
            </a:r>
            <a:r>
              <a:rPr dirty="0" sz="2100" spc="-10" b="1">
                <a:latin typeface="Times New Roman"/>
                <a:cs typeface="Times New Roman"/>
              </a:rPr>
              <a:t>Kapadiya</a:t>
            </a:r>
            <a:endParaRPr sz="2100">
              <a:latin typeface="Times New Roman"/>
              <a:cs typeface="Times New Roman"/>
            </a:endParaRPr>
          </a:p>
          <a:p>
            <a:pPr algn="ctr" marL="4344035" marR="5377815">
              <a:lnSpc>
                <a:spcPct val="117500"/>
              </a:lnSpc>
            </a:pPr>
            <a:r>
              <a:rPr dirty="0" sz="2100" b="1">
                <a:latin typeface="Times New Roman"/>
                <a:cs typeface="Times New Roman"/>
              </a:rPr>
              <a:t>Email:</a:t>
            </a:r>
            <a:r>
              <a:rPr dirty="0" sz="2100" spc="45" b="1">
                <a:latin typeface="Times New Roman"/>
                <a:cs typeface="Times New Roman"/>
              </a:rPr>
              <a:t> </a:t>
            </a:r>
            <a:r>
              <a:rPr dirty="0" sz="2100" spc="-10" b="1">
                <a:latin typeface="Times New Roman"/>
                <a:cs typeface="Times New Roman"/>
                <a:hlinkClick r:id="rId3"/>
              </a:rPr>
              <a:t>2518277@student.uwtsd.ac.uk</a:t>
            </a:r>
            <a:r>
              <a:rPr dirty="0" sz="2100" spc="-1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Lecturer</a:t>
            </a:r>
            <a:r>
              <a:rPr dirty="0" sz="2100" spc="-3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:</a:t>
            </a:r>
            <a:r>
              <a:rPr dirty="0" sz="2100" spc="1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Diola</a:t>
            </a:r>
            <a:r>
              <a:rPr dirty="0" sz="2100" spc="15" b="1">
                <a:latin typeface="Times New Roman"/>
                <a:cs typeface="Times New Roman"/>
              </a:rPr>
              <a:t> </a:t>
            </a:r>
            <a:r>
              <a:rPr dirty="0" sz="2100" spc="-10" b="1">
                <a:latin typeface="Times New Roman"/>
                <a:cs typeface="Times New Roman"/>
              </a:rPr>
              <a:t>Bijlhout</a:t>
            </a:r>
            <a:endParaRPr sz="2100">
              <a:latin typeface="Times New Roman"/>
              <a:cs typeface="Times New Roman"/>
            </a:endParaRPr>
          </a:p>
          <a:p>
            <a:pPr algn="ctr" marR="1033144">
              <a:lnSpc>
                <a:spcPct val="100000"/>
              </a:lnSpc>
              <a:spcBef>
                <a:spcPts val="440"/>
              </a:spcBef>
            </a:pPr>
            <a:r>
              <a:rPr dirty="0" sz="2100" b="1">
                <a:latin typeface="Times New Roman"/>
                <a:cs typeface="Times New Roman"/>
              </a:rPr>
              <a:t>Programme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detail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:</a:t>
            </a:r>
            <a:r>
              <a:rPr dirty="0" sz="2100" spc="25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MSc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Public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Health</a:t>
            </a:r>
            <a:r>
              <a:rPr dirty="0" sz="2100" spc="25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and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Social</a:t>
            </a:r>
            <a:r>
              <a:rPr dirty="0" sz="2100" spc="25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Care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b="1">
                <a:latin typeface="Times New Roman"/>
                <a:cs typeface="Times New Roman"/>
              </a:rPr>
              <a:t>in</a:t>
            </a:r>
            <a:r>
              <a:rPr dirty="0" sz="2100" spc="20" b="1">
                <a:latin typeface="Times New Roman"/>
                <a:cs typeface="Times New Roman"/>
              </a:rPr>
              <a:t> </a:t>
            </a:r>
            <a:r>
              <a:rPr dirty="0" sz="2100" spc="-10" b="1">
                <a:latin typeface="Times New Roman"/>
                <a:cs typeface="Times New Roman"/>
              </a:rPr>
              <a:t>Practice</a:t>
            </a:r>
            <a:endParaRPr sz="21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51866" y="16337232"/>
            <a:ext cx="4665980" cy="688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4399"/>
              </a:lnSpc>
              <a:spcBef>
                <a:spcPts val="95"/>
              </a:spcBef>
            </a:pPr>
            <a:r>
              <a:rPr dirty="0" sz="1900">
                <a:latin typeface="Times New Roman"/>
                <a:cs typeface="Times New Roman"/>
              </a:rPr>
              <a:t>This</a:t>
            </a:r>
            <a:r>
              <a:rPr dirty="0" sz="1900" spc="11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research</a:t>
            </a:r>
            <a:r>
              <a:rPr dirty="0" sz="1900" spc="114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has</a:t>
            </a:r>
            <a:r>
              <a:rPr dirty="0" sz="1900" spc="11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potential</a:t>
            </a:r>
            <a:r>
              <a:rPr dirty="0" sz="1900" spc="114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to</a:t>
            </a:r>
            <a:r>
              <a:rPr dirty="0" sz="1900" spc="11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help</a:t>
            </a:r>
            <a:r>
              <a:rPr dirty="0" sz="1900" spc="114">
                <a:latin typeface="Times New Roman"/>
                <a:cs typeface="Times New Roman"/>
              </a:rPr>
              <a:t> </a:t>
            </a:r>
            <a:r>
              <a:rPr dirty="0" sz="1900" spc="-10">
                <a:latin typeface="Times New Roman"/>
                <a:cs typeface="Times New Roman"/>
              </a:rPr>
              <a:t>school-</a:t>
            </a:r>
            <a:r>
              <a:rPr dirty="0" sz="1900" spc="-20">
                <a:latin typeface="Times New Roman"/>
                <a:cs typeface="Times New Roman"/>
              </a:rPr>
              <a:t>aged </a:t>
            </a:r>
            <a:r>
              <a:rPr dirty="0" sz="1900">
                <a:latin typeface="Times New Roman"/>
                <a:cs typeface="Times New Roman"/>
              </a:rPr>
              <a:t>children</a:t>
            </a:r>
            <a:r>
              <a:rPr dirty="0" sz="1900" spc="31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achieve</a:t>
            </a:r>
            <a:r>
              <a:rPr dirty="0" sz="1900" spc="32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earlier</a:t>
            </a:r>
            <a:r>
              <a:rPr dirty="0" sz="1900" spc="32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recognition</a:t>
            </a:r>
            <a:r>
              <a:rPr dirty="0" sz="1900" spc="31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of</a:t>
            </a:r>
            <a:r>
              <a:rPr dirty="0" sz="1900" spc="320">
                <a:latin typeface="Times New Roman"/>
                <a:cs typeface="Times New Roman"/>
              </a:rPr>
              <a:t> </a:t>
            </a:r>
            <a:r>
              <a:rPr dirty="0" sz="1900" spc="-10">
                <a:latin typeface="Times New Roman"/>
                <a:cs typeface="Times New Roman"/>
              </a:rPr>
              <a:t>mental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51866" y="16999737"/>
            <a:ext cx="4665980" cy="101917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algn="just" marL="12700" marR="5080">
              <a:lnSpc>
                <a:spcPct val="114399"/>
              </a:lnSpc>
              <a:spcBef>
                <a:spcPts val="95"/>
              </a:spcBef>
            </a:pPr>
            <a:r>
              <a:rPr dirty="0" sz="1900">
                <a:latin typeface="Times New Roman"/>
                <a:cs typeface="Times New Roman"/>
              </a:rPr>
              <a:t>health</a:t>
            </a:r>
            <a:r>
              <a:rPr dirty="0" sz="1900" spc="450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requirements</a:t>
            </a:r>
            <a:r>
              <a:rPr dirty="0" sz="1900" spc="450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and</a:t>
            </a:r>
            <a:r>
              <a:rPr dirty="0" sz="1900" spc="455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more</a:t>
            </a:r>
            <a:r>
              <a:rPr dirty="0" sz="1900" spc="450">
                <a:latin typeface="Times New Roman"/>
                <a:cs typeface="Times New Roman"/>
              </a:rPr>
              <a:t>  </a:t>
            </a:r>
            <a:r>
              <a:rPr dirty="0" sz="1900" spc="-10">
                <a:latin typeface="Times New Roman"/>
                <a:cs typeface="Times New Roman"/>
              </a:rPr>
              <a:t>accessible </a:t>
            </a:r>
            <a:r>
              <a:rPr dirty="0" sz="1900">
                <a:latin typeface="Times New Roman"/>
                <a:cs typeface="Times New Roman"/>
              </a:rPr>
              <a:t>support</a:t>
            </a:r>
            <a:r>
              <a:rPr dirty="0" sz="1900" spc="4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in</a:t>
            </a:r>
            <a:r>
              <a:rPr dirty="0" sz="1900" spc="4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school.</a:t>
            </a:r>
            <a:r>
              <a:rPr dirty="0" sz="1900" spc="4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It</a:t>
            </a:r>
            <a:r>
              <a:rPr dirty="0" sz="1900" spc="4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can</a:t>
            </a:r>
            <a:r>
              <a:rPr dirty="0" sz="1900" spc="4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guide</a:t>
            </a:r>
            <a:r>
              <a:rPr dirty="0" sz="1900" spc="4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service</a:t>
            </a:r>
            <a:r>
              <a:rPr dirty="0" sz="1900" spc="45">
                <a:latin typeface="Times New Roman"/>
                <a:cs typeface="Times New Roman"/>
              </a:rPr>
              <a:t> </a:t>
            </a:r>
            <a:r>
              <a:rPr dirty="0" sz="1900" spc="-10">
                <a:latin typeface="Times New Roman"/>
                <a:cs typeface="Times New Roman"/>
              </a:rPr>
              <a:t>planning </a:t>
            </a:r>
            <a:r>
              <a:rPr dirty="0" sz="1900">
                <a:latin typeface="Times New Roman"/>
                <a:cs typeface="Times New Roman"/>
              </a:rPr>
              <a:t>and</a:t>
            </a:r>
            <a:r>
              <a:rPr dirty="0" sz="1900" spc="229">
                <a:latin typeface="Times New Roman"/>
                <a:cs typeface="Times New Roman"/>
              </a:rPr>
              <a:t> </a:t>
            </a:r>
            <a:r>
              <a:rPr dirty="0" sz="1900" spc="-10">
                <a:latin typeface="Times New Roman"/>
                <a:cs typeface="Times New Roman"/>
              </a:rPr>
              <a:t>child-</a:t>
            </a:r>
            <a:r>
              <a:rPr dirty="0" sz="1900">
                <a:latin typeface="Times New Roman"/>
                <a:cs typeface="Times New Roman"/>
              </a:rPr>
              <a:t>centred</a:t>
            </a:r>
            <a:r>
              <a:rPr dirty="0" sz="1900" spc="229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policies,</a:t>
            </a:r>
            <a:r>
              <a:rPr dirty="0" sz="1900" spc="229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and</a:t>
            </a:r>
            <a:r>
              <a:rPr dirty="0" sz="1900" spc="23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guide</a:t>
            </a:r>
            <a:r>
              <a:rPr dirty="0" sz="1900" spc="229">
                <a:latin typeface="Times New Roman"/>
                <a:cs typeface="Times New Roman"/>
              </a:rPr>
              <a:t> </a:t>
            </a:r>
            <a:r>
              <a:rPr dirty="0" sz="1900" spc="-10">
                <a:latin typeface="Times New Roman"/>
                <a:cs typeface="Times New Roman"/>
              </a:rPr>
              <a:t>teachers,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1866" y="18034358"/>
            <a:ext cx="4665980" cy="316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64869" algn="l"/>
                <a:tab pos="1704339" algn="l"/>
                <a:tab pos="2274570" algn="l"/>
                <a:tab pos="2966720" algn="l"/>
                <a:tab pos="4464050" algn="l"/>
              </a:tabLst>
            </a:pPr>
            <a:r>
              <a:rPr dirty="0" sz="1900" spc="-10">
                <a:latin typeface="Times New Roman"/>
                <a:cs typeface="Times New Roman"/>
              </a:rPr>
              <a:t>school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10">
                <a:latin typeface="Times New Roman"/>
                <a:cs typeface="Times New Roman"/>
              </a:rPr>
              <a:t>nurses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25">
                <a:latin typeface="Times New Roman"/>
                <a:cs typeface="Times New Roman"/>
              </a:rPr>
              <a:t>and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25">
                <a:latin typeface="Times New Roman"/>
                <a:cs typeface="Times New Roman"/>
              </a:rPr>
              <a:t>HSC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10">
                <a:latin typeface="Times New Roman"/>
                <a:cs typeface="Times New Roman"/>
              </a:rPr>
              <a:t>professionals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25">
                <a:latin typeface="Times New Roman"/>
                <a:cs typeface="Times New Roman"/>
              </a:rPr>
              <a:t>to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51866" y="18324751"/>
            <a:ext cx="4665980" cy="688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4399"/>
              </a:lnSpc>
              <a:spcBef>
                <a:spcPts val="95"/>
              </a:spcBef>
              <a:tabLst>
                <a:tab pos="967105" algn="l"/>
                <a:tab pos="2164080" algn="l"/>
                <a:tab pos="2568575" algn="l"/>
                <a:tab pos="3940175" algn="l"/>
              </a:tabLst>
            </a:pPr>
            <a:r>
              <a:rPr dirty="0" sz="1900">
                <a:latin typeface="Times New Roman"/>
                <a:cs typeface="Times New Roman"/>
              </a:rPr>
              <a:t>respond</a:t>
            </a:r>
            <a:r>
              <a:rPr dirty="0" sz="1900" spc="65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more</a:t>
            </a:r>
            <a:r>
              <a:rPr dirty="0" sz="1900" spc="70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effectively.</a:t>
            </a:r>
            <a:r>
              <a:rPr dirty="0" sz="1900" spc="50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This</a:t>
            </a:r>
            <a:r>
              <a:rPr dirty="0" sz="1900" spc="70">
                <a:latin typeface="Times New Roman"/>
                <a:cs typeface="Times New Roman"/>
              </a:rPr>
              <a:t>  </a:t>
            </a:r>
            <a:r>
              <a:rPr dirty="0" sz="1900">
                <a:latin typeface="Times New Roman"/>
                <a:cs typeface="Times New Roman"/>
              </a:rPr>
              <a:t>research</a:t>
            </a:r>
            <a:r>
              <a:rPr dirty="0" sz="1900" spc="70">
                <a:latin typeface="Times New Roman"/>
                <a:cs typeface="Times New Roman"/>
              </a:rPr>
              <a:t>  </a:t>
            </a:r>
            <a:r>
              <a:rPr dirty="0" sz="1900" spc="-25">
                <a:latin typeface="Times New Roman"/>
                <a:cs typeface="Times New Roman"/>
              </a:rPr>
              <a:t>can </a:t>
            </a:r>
            <a:r>
              <a:rPr dirty="0" sz="1900" spc="-10">
                <a:latin typeface="Times New Roman"/>
                <a:cs typeface="Times New Roman"/>
              </a:rPr>
              <a:t>enhance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10">
                <a:latin typeface="Times New Roman"/>
                <a:cs typeface="Times New Roman"/>
              </a:rPr>
              <a:t>prevention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25">
                <a:latin typeface="Times New Roman"/>
                <a:cs typeface="Times New Roman"/>
              </a:rPr>
              <a:t>by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10">
                <a:latin typeface="Times New Roman"/>
                <a:cs typeface="Times New Roman"/>
              </a:rPr>
              <a:t>emphasising</a:t>
            </a:r>
            <a:r>
              <a:rPr dirty="0" sz="1900">
                <a:latin typeface="Times New Roman"/>
                <a:cs typeface="Times New Roman"/>
              </a:rPr>
              <a:t>	school-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51866" y="18987258"/>
            <a:ext cx="4665980" cy="6883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4399"/>
              </a:lnSpc>
              <a:spcBef>
                <a:spcPts val="95"/>
              </a:spcBef>
              <a:tabLst>
                <a:tab pos="1286510" algn="l"/>
                <a:tab pos="1861820" algn="l"/>
                <a:tab pos="3096260" algn="l"/>
                <a:tab pos="4302760" algn="l"/>
              </a:tabLst>
            </a:pPr>
            <a:r>
              <a:rPr dirty="0" sz="1900">
                <a:latin typeface="Times New Roman"/>
                <a:cs typeface="Times New Roman"/>
              </a:rPr>
              <a:t>based</a:t>
            </a:r>
            <a:r>
              <a:rPr dirty="0" sz="1900" spc="13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support,</a:t>
            </a:r>
            <a:r>
              <a:rPr dirty="0" sz="1900" spc="13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alleviating</a:t>
            </a:r>
            <a:r>
              <a:rPr dirty="0" sz="1900" spc="13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referral</a:t>
            </a:r>
            <a:r>
              <a:rPr dirty="0" sz="1900" spc="13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pressure</a:t>
            </a:r>
            <a:r>
              <a:rPr dirty="0" sz="1900" spc="135">
                <a:latin typeface="Times New Roman"/>
                <a:cs typeface="Times New Roman"/>
              </a:rPr>
              <a:t> </a:t>
            </a:r>
            <a:r>
              <a:rPr dirty="0" sz="1900" spc="-25">
                <a:latin typeface="Times New Roman"/>
                <a:cs typeface="Times New Roman"/>
              </a:rPr>
              <a:t>and </a:t>
            </a:r>
            <a:r>
              <a:rPr dirty="0" sz="1900" spc="-10">
                <a:latin typeface="Times New Roman"/>
                <a:cs typeface="Times New Roman"/>
              </a:rPr>
              <a:t>enhancing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25">
                <a:latin typeface="Times New Roman"/>
                <a:cs typeface="Times New Roman"/>
              </a:rPr>
              <a:t>the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10">
                <a:latin typeface="Times New Roman"/>
                <a:cs typeface="Times New Roman"/>
              </a:rPr>
              <a:t>long-</a:t>
            </a:r>
            <a:r>
              <a:rPr dirty="0" sz="1900" spc="-20">
                <a:latin typeface="Times New Roman"/>
                <a:cs typeface="Times New Roman"/>
              </a:rPr>
              <a:t>term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10">
                <a:latin typeface="Times New Roman"/>
                <a:cs typeface="Times New Roman"/>
              </a:rPr>
              <a:t>outcomes</a:t>
            </a:r>
            <a:r>
              <a:rPr dirty="0" sz="1900">
                <a:latin typeface="Times New Roman"/>
                <a:cs typeface="Times New Roman"/>
              </a:rPr>
              <a:t>	</a:t>
            </a:r>
            <a:r>
              <a:rPr dirty="0" sz="1900" spc="-25">
                <a:latin typeface="Times New Roman"/>
                <a:cs typeface="Times New Roman"/>
              </a:rPr>
              <a:t>and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51866" y="19690624"/>
            <a:ext cx="4572635" cy="31623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1900">
                <a:latin typeface="Times New Roman"/>
                <a:cs typeface="Times New Roman"/>
              </a:rPr>
              <a:t>wellbeing</a:t>
            </a:r>
            <a:r>
              <a:rPr dirty="0" sz="1900" spc="-2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of</a:t>
            </a:r>
            <a:r>
              <a:rPr dirty="0" sz="1900" spc="-2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children,</a:t>
            </a:r>
            <a:r>
              <a:rPr dirty="0" sz="1900" spc="-2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as</a:t>
            </a:r>
            <a:r>
              <a:rPr dirty="0" sz="1900" spc="-25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well</a:t>
            </a:r>
            <a:r>
              <a:rPr dirty="0" sz="1900" spc="-2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as</a:t>
            </a:r>
            <a:r>
              <a:rPr dirty="0" sz="1900" spc="-20">
                <a:latin typeface="Times New Roman"/>
                <a:cs typeface="Times New Roman"/>
              </a:rPr>
              <a:t> </a:t>
            </a:r>
            <a:r>
              <a:rPr dirty="0" sz="1900">
                <a:latin typeface="Times New Roman"/>
                <a:cs typeface="Times New Roman"/>
              </a:rPr>
              <a:t>their</a:t>
            </a:r>
            <a:r>
              <a:rPr dirty="0" sz="1900" spc="-20">
                <a:latin typeface="Times New Roman"/>
                <a:cs typeface="Times New Roman"/>
              </a:rPr>
              <a:t> </a:t>
            </a:r>
            <a:r>
              <a:rPr dirty="0" sz="1900" spc="-10">
                <a:latin typeface="Times New Roman"/>
                <a:cs typeface="Times New Roman"/>
              </a:rPr>
              <a:t>learning.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422916" y="7094602"/>
            <a:ext cx="4971415" cy="535940"/>
          </a:xfrm>
          <a:prstGeom prst="rect">
            <a:avLst/>
          </a:prstGeom>
        </p:spPr>
        <p:txBody>
          <a:bodyPr wrap="square" lIns="0" tIns="59054" rIns="0" bIns="0" rtlCol="0" vert="horz">
            <a:spAutoFit/>
          </a:bodyPr>
          <a:lstStyle/>
          <a:p>
            <a:pPr algn="ctr" marL="635">
              <a:lnSpc>
                <a:spcPct val="100000"/>
              </a:lnSpc>
              <a:spcBef>
                <a:spcPts val="464"/>
              </a:spcBef>
            </a:pPr>
            <a:r>
              <a:rPr dirty="0" sz="2350" spc="-10" b="1" i="1">
                <a:solidFill>
                  <a:srgbClr val="FDFEFD"/>
                </a:solidFill>
                <a:latin typeface="Times New Roman"/>
                <a:cs typeface="Times New Roman"/>
              </a:rPr>
              <a:t>Rationale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85606" y="3138087"/>
            <a:ext cx="6043295" cy="535940"/>
          </a:xfrm>
          <a:prstGeom prst="rect">
            <a:avLst/>
          </a:prstGeom>
          <a:solidFill>
            <a:srgbClr val="004AAC"/>
          </a:solidFill>
        </p:spPr>
        <p:txBody>
          <a:bodyPr wrap="square" lIns="0" tIns="59055" rIns="0" bIns="0" rtlCol="0" vert="horz">
            <a:spAutoFit/>
          </a:bodyPr>
          <a:lstStyle/>
          <a:p>
            <a:pPr algn="ctr" marR="12065">
              <a:lnSpc>
                <a:spcPct val="100000"/>
              </a:lnSpc>
              <a:spcBef>
                <a:spcPts val="465"/>
              </a:spcBef>
            </a:pPr>
            <a:r>
              <a:rPr dirty="0" sz="2350" spc="-10" b="1" i="1">
                <a:solidFill>
                  <a:srgbClr val="FFFFFF"/>
                </a:solidFill>
                <a:latin typeface="Times New Roman"/>
                <a:cs typeface="Times New Roman"/>
              </a:rPr>
              <a:t>Prevalence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681040" y="16808129"/>
            <a:ext cx="5336540" cy="3098800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90"/>
              </a:spcBef>
            </a:pPr>
            <a:r>
              <a:rPr dirty="0" sz="550" spc="20">
                <a:latin typeface="Arial MT"/>
                <a:cs typeface="Arial MT"/>
                <a:hlinkClick r:id="rId4"/>
              </a:rPr>
              <a:t>Achieng,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20">
                <a:latin typeface="Arial MT"/>
                <a:cs typeface="Arial MT"/>
                <a:hlinkClick r:id="rId4"/>
              </a:rPr>
              <a:t>N.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20">
                <a:latin typeface="Arial MT"/>
                <a:cs typeface="Arial MT"/>
                <a:hlinkClick r:id="rId4"/>
              </a:rPr>
              <a:t>(2025).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Supporting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mental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health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in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educational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settings.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 spc="20">
                <a:latin typeface="Arial MT"/>
                <a:cs typeface="Arial MT"/>
                <a:hlinkClick r:id="rId4"/>
              </a:rPr>
              <a:t>ResearchGate.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https://doi.org/10.59298/INOSRSR/2025/122712</a:t>
            </a:r>
            <a:endParaRPr sz="550">
              <a:latin typeface="Arial MT"/>
              <a:cs typeface="Arial MT"/>
            </a:endParaRPr>
          </a:p>
          <a:p>
            <a:pPr marL="12700" marR="5080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Children’s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Commissioner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for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England.</a:t>
            </a:r>
            <a:r>
              <a:rPr dirty="0" sz="550" spc="18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(2026,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June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28).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Children’s</a:t>
            </a:r>
            <a:r>
              <a:rPr dirty="0" sz="550" spc="18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Young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People’s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8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Services: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2024-25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|</a:t>
            </a:r>
            <a:r>
              <a:rPr dirty="0" sz="550" spc="18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Children's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Commissioner</a:t>
            </a:r>
            <a:r>
              <a:rPr dirty="0" sz="550" spc="180">
                <a:latin typeface="Arial MT"/>
                <a:cs typeface="Arial MT"/>
                <a:hlinkClick r:id="rId4"/>
              </a:rPr>
              <a:t> </a:t>
            </a:r>
            <a:r>
              <a:rPr dirty="0" sz="550" spc="25">
                <a:latin typeface="Arial MT"/>
                <a:cs typeface="Arial MT"/>
                <a:hlinkClick r:id="rId4"/>
              </a:rPr>
              <a:t>for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 spc="20">
                <a:latin typeface="Arial MT"/>
                <a:cs typeface="Arial MT"/>
                <a:hlinkClick r:id="rId4"/>
              </a:rPr>
              <a:t>England.</a:t>
            </a:r>
            <a:r>
              <a:rPr dirty="0" sz="550" spc="7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Children’s</a:t>
            </a:r>
            <a:r>
              <a:rPr dirty="0" sz="550" spc="75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Commissioner</a:t>
            </a:r>
            <a:r>
              <a:rPr dirty="0" sz="550" spc="75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for</a:t>
            </a:r>
            <a:r>
              <a:rPr dirty="0" sz="550" spc="75">
                <a:latin typeface="Arial MT"/>
                <a:cs typeface="Arial MT"/>
                <a:hlinkClick r:id="rId4"/>
              </a:rPr>
              <a:t> </a:t>
            </a:r>
            <a:r>
              <a:rPr dirty="0" sz="550" spc="20">
                <a:latin typeface="Arial MT"/>
                <a:cs typeface="Arial MT"/>
                <a:hlinkClick r:id="rId4"/>
              </a:rPr>
              <a:t>England.</a:t>
            </a:r>
            <a:r>
              <a:rPr dirty="0" sz="550" spc="75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https://www.childrenscommissioner.gov.uk/resource/childrens-and-young-peoples-mental-health-</a:t>
            </a:r>
            <a:r>
              <a:rPr dirty="0" sz="550" spc="-10">
                <a:latin typeface="Arial MT"/>
                <a:cs typeface="Arial MT"/>
                <a:hlinkClick r:id="rId4"/>
              </a:rPr>
              <a:t>services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2024-</a:t>
            </a:r>
            <a:r>
              <a:rPr dirty="0" sz="550" spc="-25">
                <a:latin typeface="Arial MT"/>
                <a:cs typeface="Arial MT"/>
                <a:hlinkClick r:id="rId4"/>
              </a:rPr>
              <a:t>25/</a:t>
            </a:r>
            <a:endParaRPr sz="550">
              <a:latin typeface="Arial MT"/>
              <a:cs typeface="Arial MT"/>
            </a:endParaRPr>
          </a:p>
          <a:p>
            <a:pPr marL="12700" marR="711200" indent="1714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Gorman,</a:t>
            </a:r>
            <a:r>
              <a:rPr dirty="0" sz="550" spc="21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C.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(2024).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School-Based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Initiatives: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challenges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considerations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for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policymakers.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SSRN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Electronic</a:t>
            </a:r>
            <a:r>
              <a:rPr dirty="0" sz="550" spc="22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Journal.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https://doi.org/10.2139/ssrn.4966531</a:t>
            </a:r>
            <a:endParaRPr sz="550">
              <a:latin typeface="Arial MT"/>
              <a:cs typeface="Arial MT"/>
            </a:endParaRPr>
          </a:p>
          <a:p>
            <a:pPr marL="12700" marR="147320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Jabbarov,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R.,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Azimzadeh,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N.,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Namazova,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G.,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Abbasova,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N.,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&amp;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Guliyev,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C.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(2024).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The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impact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on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students’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academic</a:t>
            </a:r>
            <a:r>
              <a:rPr dirty="0" sz="550" spc="14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performance.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South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Eastern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European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Journal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Public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Health,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2517–2527.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https://doi.org/10.70135/seejph.vi.2488</a:t>
            </a:r>
            <a:endParaRPr sz="550">
              <a:latin typeface="Arial MT"/>
              <a:cs typeface="Arial MT"/>
            </a:endParaRPr>
          </a:p>
          <a:p>
            <a:pPr marL="12700" marR="85090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Jerrim,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J.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(2021).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The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adolescents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England: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How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does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it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vary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during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their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time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at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school?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British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Educational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Research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Journal,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48(2),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330</a:t>
            </a:r>
            <a:r>
              <a:rPr dirty="0" sz="550" spc="48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353.</a:t>
            </a:r>
            <a:r>
              <a:rPr dirty="0" sz="550" spc="484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https://doi.org/10.1002/berj.3769</a:t>
            </a:r>
            <a:endParaRPr sz="550">
              <a:latin typeface="Arial MT"/>
              <a:cs typeface="Arial MT"/>
            </a:endParaRPr>
          </a:p>
          <a:p>
            <a:pPr marL="12700" marR="6413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McGorry,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-45">
                <a:latin typeface="Arial MT"/>
                <a:cs typeface="Arial MT"/>
                <a:hlinkClick r:id="rId4"/>
              </a:rPr>
              <a:t>P.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D.,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Mei,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C.,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Chanen,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A.,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Hodges,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C.,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Alvarez</a:t>
            </a:r>
            <a:r>
              <a:rPr dirty="0" sz="550">
                <a:latin typeface="PMingLiU-ExtB"/>
                <a:cs typeface="PMingLiU-ExtB"/>
                <a:hlinkClick r:id="rId4"/>
              </a:rPr>
              <a:t>-</a:t>
            </a:r>
            <a:r>
              <a:rPr dirty="0" sz="550">
                <a:latin typeface="Arial MT"/>
                <a:cs typeface="Arial MT"/>
                <a:hlinkClick r:id="rId4"/>
              </a:rPr>
              <a:t>Jimenez,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M.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Killackey,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E.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(2022).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Designing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scaling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up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integrated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youth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care.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World</a:t>
            </a:r>
            <a:r>
              <a:rPr dirty="0" sz="550" spc="190">
                <a:latin typeface="Arial MT"/>
                <a:cs typeface="Arial MT"/>
                <a:hlinkClick r:id="rId4"/>
              </a:rPr>
              <a:t>  </a:t>
            </a:r>
            <a:r>
              <a:rPr dirty="0" sz="550">
                <a:latin typeface="Arial MT"/>
                <a:cs typeface="Arial MT"/>
                <a:hlinkClick r:id="rId4"/>
              </a:rPr>
              <a:t>Psychiatry,</a:t>
            </a:r>
            <a:r>
              <a:rPr dirty="0" sz="550" spc="195">
                <a:latin typeface="Arial MT"/>
                <a:cs typeface="Arial MT"/>
                <a:hlinkClick r:id="rId4"/>
              </a:rPr>
              <a:t>  </a:t>
            </a:r>
            <a:r>
              <a:rPr dirty="0" sz="550">
                <a:latin typeface="Arial MT"/>
                <a:cs typeface="Arial MT"/>
                <a:hlinkClick r:id="rId4"/>
              </a:rPr>
              <a:t>21(1),</a:t>
            </a:r>
            <a:r>
              <a:rPr dirty="0" sz="550" spc="195">
                <a:latin typeface="Arial MT"/>
                <a:cs typeface="Arial MT"/>
                <a:hlinkClick r:id="rId4"/>
              </a:rPr>
              <a:t>  </a:t>
            </a:r>
            <a:r>
              <a:rPr dirty="0" sz="550">
                <a:latin typeface="Arial MT"/>
                <a:cs typeface="Arial MT"/>
                <a:hlinkClick r:id="rId4"/>
              </a:rPr>
              <a:t>61-76.</a:t>
            </a:r>
            <a:r>
              <a:rPr dirty="0" sz="550" spc="190">
                <a:latin typeface="Arial MT"/>
                <a:cs typeface="Arial MT"/>
                <a:hlinkClick r:id="rId4"/>
              </a:rPr>
              <a:t> 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https://onlinelibrary.wiley.com/doi/10.1002/wps.20938</a:t>
            </a:r>
            <a:endParaRPr sz="550">
              <a:latin typeface="Arial MT"/>
              <a:cs typeface="Arial MT"/>
            </a:endParaRPr>
          </a:p>
          <a:p>
            <a:pPr marL="12700" marR="7429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McGorry,</a:t>
            </a:r>
            <a:r>
              <a:rPr dirty="0" sz="550" spc="95">
                <a:latin typeface="Arial MT"/>
                <a:cs typeface="Arial MT"/>
                <a:hlinkClick r:id="rId4"/>
              </a:rPr>
              <a:t> </a:t>
            </a:r>
            <a:r>
              <a:rPr dirty="0" sz="550" spc="-35">
                <a:latin typeface="Arial MT"/>
                <a:cs typeface="Arial MT"/>
                <a:hlinkClick r:id="rId4"/>
              </a:rPr>
              <a:t>P.,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Gunasiri,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H.,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Mei,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C.,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Rice,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S.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Gao,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C.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X.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(2025).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The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youth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crisis: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analysis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solutions.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Frontiers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Psychiatry,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15,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1517533.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https://doi.org/10.3389/fpsyt.2024.1517533</a:t>
            </a:r>
            <a:endParaRPr sz="5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550">
                <a:latin typeface="Arial MT"/>
                <a:cs typeface="Arial MT"/>
                <a:hlinkClick r:id="rId4"/>
              </a:rPr>
              <a:t>NHS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England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Digital.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(2023).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Children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Young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People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England,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2023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-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wave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4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follow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up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60">
                <a:latin typeface="Arial MT"/>
                <a:cs typeface="Arial MT"/>
                <a:hlinkClick r:id="rId4"/>
              </a:rPr>
              <a:t>to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the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2017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survey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-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NHS</a:t>
            </a:r>
            <a:r>
              <a:rPr dirty="0" sz="550" spc="1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England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Digital.</a:t>
            </a:r>
            <a:endParaRPr sz="550">
              <a:latin typeface="Arial MT"/>
              <a:cs typeface="Arial MT"/>
            </a:endParaRPr>
          </a:p>
          <a:p>
            <a:pPr marL="12700" marR="68580">
              <a:lnSpc>
                <a:spcPct val="114599"/>
              </a:lnSpc>
            </a:pPr>
            <a:r>
              <a:rPr dirty="0" sz="550" spc="10">
                <a:latin typeface="Arial MT"/>
                <a:cs typeface="Arial MT"/>
                <a:hlinkClick r:id="rId4"/>
              </a:rPr>
              <a:t>NHS</a:t>
            </a:r>
            <a:r>
              <a:rPr dirty="0" sz="550" spc="320">
                <a:latin typeface="Arial MT"/>
                <a:cs typeface="Arial MT"/>
                <a:hlinkClick r:id="rId4"/>
              </a:rPr>
              <a:t>  </a:t>
            </a:r>
            <a:r>
              <a:rPr dirty="0" sz="550" spc="20">
                <a:latin typeface="Arial MT"/>
                <a:cs typeface="Arial MT"/>
                <a:hlinkClick r:id="rId4"/>
              </a:rPr>
              <a:t>England</a:t>
            </a:r>
            <a:r>
              <a:rPr dirty="0" sz="550" spc="320">
                <a:latin typeface="Arial MT"/>
                <a:cs typeface="Arial MT"/>
                <a:hlinkClick r:id="rId4"/>
              </a:rPr>
              <a:t>  </a:t>
            </a:r>
            <a:r>
              <a:rPr dirty="0" sz="550" spc="20">
                <a:latin typeface="Arial MT"/>
                <a:cs typeface="Arial MT"/>
                <a:hlinkClick r:id="rId4"/>
              </a:rPr>
              <a:t>Digital.</a:t>
            </a:r>
            <a:r>
              <a:rPr dirty="0" sz="550" spc="320">
                <a:latin typeface="Arial MT"/>
                <a:cs typeface="Arial MT"/>
                <a:hlinkClick r:id="rId4"/>
              </a:rPr>
              <a:t>  </a:t>
            </a:r>
            <a:r>
              <a:rPr dirty="0" sz="550" spc="20">
                <a:latin typeface="Arial MT"/>
                <a:cs typeface="Arial MT"/>
                <a:hlinkClick r:id="rId4"/>
              </a:rPr>
              <a:t>https://digital.nhs.uk/data-and-information/publications/statistical/mental-health-of-children-and-young-people-in-</a:t>
            </a:r>
            <a:r>
              <a:rPr dirty="0" sz="550" spc="-10">
                <a:latin typeface="Arial MT"/>
                <a:cs typeface="Arial MT"/>
                <a:hlinkClick r:id="rId4"/>
              </a:rPr>
              <a:t>england/2023-</a:t>
            </a:r>
            <a:r>
              <a:rPr dirty="0" sz="550">
                <a:latin typeface="Arial MT"/>
                <a:cs typeface="Arial MT"/>
                <a:hlinkClick r:id="rId4"/>
              </a:rPr>
              <a:t>wave</a:t>
            </a:r>
            <a:r>
              <a:rPr dirty="0" sz="550" spc="38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4-</a:t>
            </a:r>
            <a:r>
              <a:rPr dirty="0" sz="550">
                <a:latin typeface="Arial MT"/>
                <a:cs typeface="Arial MT"/>
                <a:hlinkClick r:id="rId4"/>
              </a:rPr>
              <a:t>follow-</a:t>
            </a:r>
            <a:r>
              <a:rPr dirty="0" sz="550" spc="-25">
                <a:latin typeface="Arial MT"/>
                <a:cs typeface="Arial MT"/>
                <a:hlinkClick r:id="rId4"/>
              </a:rPr>
              <a:t>up</a:t>
            </a:r>
            <a:endParaRPr sz="550">
              <a:latin typeface="Arial MT"/>
              <a:cs typeface="Arial MT"/>
            </a:endParaRPr>
          </a:p>
          <a:p>
            <a:pPr marL="12700" marR="27114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Owens,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M.,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Townsend,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E.,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Hall,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E.,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Bhatia,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-25">
                <a:latin typeface="Arial MT"/>
                <a:cs typeface="Arial MT"/>
                <a:hlinkClick r:id="rId4"/>
              </a:rPr>
              <a:t>T.,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Fitzgibbon,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R.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Miller-Lakin,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-45">
                <a:latin typeface="Arial MT"/>
                <a:cs typeface="Arial MT"/>
                <a:hlinkClick r:id="rId4"/>
              </a:rPr>
              <a:t>F.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(2022).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Wellbeing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11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Young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People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the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UK</a:t>
            </a:r>
            <a:r>
              <a:rPr dirty="0" sz="550" spc="11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during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Lockdown</a:t>
            </a:r>
            <a:r>
              <a:rPr dirty="0" sz="550" spc="3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(COVID-19).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International</a:t>
            </a:r>
            <a:r>
              <a:rPr dirty="0" sz="550" spc="3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Journal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3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Environmental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Research</a:t>
            </a:r>
            <a:r>
              <a:rPr dirty="0" sz="550" spc="3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Public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Health,</a:t>
            </a:r>
            <a:r>
              <a:rPr dirty="0" sz="550" spc="3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19(3),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1132.</a:t>
            </a:r>
            <a:r>
              <a:rPr dirty="0" sz="550" spc="30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https://doi.org/10.3390/ijerph19031132</a:t>
            </a:r>
            <a:endParaRPr sz="550">
              <a:latin typeface="Arial MT"/>
              <a:cs typeface="Arial MT"/>
            </a:endParaRPr>
          </a:p>
          <a:p>
            <a:pPr marL="12700" marR="227329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Pitchforth,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J.,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Fahy,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K.,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Ford,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25">
                <a:latin typeface="Arial MT"/>
                <a:cs typeface="Arial MT"/>
                <a:hlinkClick r:id="rId4"/>
              </a:rPr>
              <a:t>T.,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Wolpert,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M.,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Viner,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R.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Hargreaves,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(2019).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well-being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trends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among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children</a:t>
            </a:r>
            <a:r>
              <a:rPr dirty="0" sz="550" spc="12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young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people</a:t>
            </a:r>
            <a:r>
              <a:rPr dirty="0" sz="550" spc="2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the</a:t>
            </a:r>
            <a:r>
              <a:rPr dirty="0" sz="550" spc="2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UK,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1995–2014: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analysis</a:t>
            </a:r>
            <a:r>
              <a:rPr dirty="0" sz="550" spc="200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repeated</a:t>
            </a:r>
            <a:r>
              <a:rPr dirty="0" sz="550" spc="2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cross-sectional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national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2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surveys.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Psychological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medicine,</a:t>
            </a:r>
            <a:r>
              <a:rPr dirty="0" sz="550" spc="20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49(8),</a:t>
            </a:r>
            <a:r>
              <a:rPr dirty="0" sz="550" spc="204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1275-1285.</a:t>
            </a:r>
            <a:endParaRPr sz="5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550" spc="-10">
                <a:latin typeface="Arial MT"/>
                <a:cs typeface="Arial MT"/>
                <a:hlinkClick r:id="rId4"/>
              </a:rPr>
              <a:t>https://doi.org/10.1017/S0033291718001757</a:t>
            </a:r>
            <a:endParaRPr sz="550">
              <a:latin typeface="Arial MT"/>
              <a:cs typeface="Arial MT"/>
            </a:endParaRPr>
          </a:p>
          <a:p>
            <a:pPr marL="12700" marR="11112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Sacco,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R.,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Camilleri,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N.,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Eberhardt,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J.,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Umla-Runge,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K.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Newbury-Birch,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D.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(2022).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systematic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review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meta-analysis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on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the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prevalence</a:t>
            </a:r>
            <a:r>
              <a:rPr dirty="0" sz="550" spc="140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mental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disorders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among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children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adolescents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Europe.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European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&amp;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Adolescent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Psychiatry,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33(9),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2877–</a:t>
            </a:r>
            <a:r>
              <a:rPr dirty="0" sz="550">
                <a:latin typeface="Arial MT"/>
                <a:cs typeface="Arial MT"/>
                <a:hlinkClick r:id="rId4"/>
              </a:rPr>
              <a:t>2894.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https://doi.org/10.1007/s00787-</a:t>
            </a:r>
            <a:r>
              <a:rPr dirty="0" sz="550" spc="-20">
                <a:latin typeface="Arial MT"/>
                <a:cs typeface="Arial MT"/>
                <a:hlinkClick r:id="rId4"/>
              </a:rPr>
              <a:t>022-</a:t>
            </a:r>
            <a:r>
              <a:rPr dirty="0" sz="550">
                <a:latin typeface="Arial MT"/>
                <a:cs typeface="Arial MT"/>
                <a:hlinkClick r:id="rId4"/>
              </a:rPr>
              <a:t>02131-</a:t>
            </a:r>
            <a:r>
              <a:rPr dirty="0" sz="550" spc="-50">
                <a:latin typeface="Arial MT"/>
                <a:cs typeface="Arial MT"/>
                <a:hlinkClick r:id="rId4"/>
              </a:rPr>
              <a:t>2</a:t>
            </a:r>
            <a:endParaRPr sz="550">
              <a:latin typeface="Arial MT"/>
              <a:cs typeface="Arial MT"/>
            </a:endParaRPr>
          </a:p>
          <a:p>
            <a:pPr marL="12700" marR="52069" indent="1714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Sadler,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K.,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Ford,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40">
                <a:latin typeface="Arial MT"/>
                <a:cs typeface="Arial MT"/>
                <a:hlinkClick r:id="rId4"/>
              </a:rPr>
              <a:t>T.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J.,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Goodman,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McManus,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(2018).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children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young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people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England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2017: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Summary</a:t>
            </a:r>
            <a:r>
              <a:rPr dirty="0" sz="550" spc="13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report.</a:t>
            </a:r>
            <a:r>
              <a:rPr dirty="0" sz="550" spc="13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ResearchGate.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https://www.researchgate.net/publication/329877419_Mental_Health_of_Children_and_Young_People_in_England_2017_Summary_Report</a:t>
            </a:r>
            <a:endParaRPr sz="550">
              <a:latin typeface="Arial MT"/>
              <a:cs typeface="Arial MT"/>
            </a:endParaRPr>
          </a:p>
          <a:p>
            <a:pPr marL="12700" marR="42545">
              <a:lnSpc>
                <a:spcPct val="114599"/>
              </a:lnSpc>
            </a:pPr>
            <a:r>
              <a:rPr dirty="0" sz="550">
                <a:latin typeface="Arial MT"/>
                <a:cs typeface="Arial MT"/>
                <a:hlinkClick r:id="rId4"/>
              </a:rPr>
              <a:t>Spencer,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L.,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Carling,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S.,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Robinson,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 spc="-25">
                <a:latin typeface="Arial MT"/>
                <a:cs typeface="Arial MT"/>
                <a:hlinkClick r:id="rId4"/>
              </a:rPr>
              <a:t>T.,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Thomson,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K.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Kaner,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E.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(2025).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Selective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and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indicated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UK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school-based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interventions: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</a:t>
            </a:r>
            <a:r>
              <a:rPr dirty="0" sz="550" spc="15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systematic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review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and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narrative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synthesis.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Journal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165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Mental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30">
                <a:latin typeface="Arial MT"/>
                <a:cs typeface="Arial MT"/>
                <a:hlinkClick r:id="rId4"/>
              </a:rPr>
              <a:t>Health,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20">
                <a:latin typeface="Arial MT"/>
                <a:cs typeface="Arial MT"/>
                <a:hlinkClick r:id="rId4"/>
              </a:rPr>
              <a:t>34(4),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50">
                <a:latin typeface="Arial MT"/>
                <a:cs typeface="Arial MT"/>
                <a:hlinkClick r:id="rId4"/>
              </a:rPr>
              <a:t>496–</a:t>
            </a:r>
            <a:r>
              <a:rPr dirty="0" sz="550" spc="30">
                <a:latin typeface="Arial MT"/>
                <a:cs typeface="Arial MT"/>
                <a:hlinkClick r:id="rId4"/>
              </a:rPr>
              <a:t>509.</a:t>
            </a:r>
            <a:r>
              <a:rPr dirty="0" sz="550" spc="16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https://doi.org/10.1080/09638237.2025.2460118</a:t>
            </a:r>
            <a:endParaRPr sz="550">
              <a:latin typeface="Arial MT"/>
              <a:cs typeface="Arial MT"/>
            </a:endParaRPr>
          </a:p>
          <a:p>
            <a:pPr algn="just" marL="12700" marR="199390">
              <a:lnSpc>
                <a:spcPct val="114599"/>
              </a:lnSpc>
            </a:pPr>
            <a:r>
              <a:rPr dirty="0" sz="550" spc="-10">
                <a:latin typeface="Arial MT"/>
                <a:cs typeface="Arial MT"/>
                <a:hlinkClick r:id="rId4"/>
              </a:rPr>
              <a:t>UNICEF.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(2025,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April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13).</a:t>
            </a:r>
            <a:r>
              <a:rPr dirty="0" sz="550" spc="27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Adolescent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statistics</a:t>
            </a:r>
            <a:r>
              <a:rPr dirty="0" sz="550" spc="27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-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UNICEF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DATA.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UNICEF</a:t>
            </a:r>
            <a:r>
              <a:rPr dirty="0" sz="550" spc="275">
                <a:latin typeface="Arial MT"/>
                <a:cs typeface="Arial MT"/>
                <a:hlinkClick r:id="rId4"/>
              </a:rPr>
              <a:t> </a:t>
            </a:r>
            <a:r>
              <a:rPr dirty="0" sz="550" spc="-10">
                <a:latin typeface="Arial MT"/>
                <a:cs typeface="Arial MT"/>
                <a:hlinkClick r:id="rId4"/>
              </a:rPr>
              <a:t>DATA.</a:t>
            </a:r>
            <a:r>
              <a:rPr dirty="0" sz="550" spc="270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https://data.unicef.org/topic/child-health/mental-</a:t>
            </a:r>
            <a:r>
              <a:rPr dirty="0" sz="550" spc="-10">
                <a:latin typeface="Arial MT"/>
                <a:cs typeface="Arial MT"/>
                <a:hlinkClick r:id="rId4"/>
              </a:rPr>
              <a:t>health/</a:t>
            </a:r>
            <a:r>
              <a:rPr dirty="0" sz="550" spc="500">
                <a:latin typeface="Arial MT"/>
                <a:cs typeface="Arial MT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WHO.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(2025,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September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1).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Mental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 spc="55">
                <a:latin typeface="Arial MT"/>
                <a:cs typeface="Arial MT"/>
                <a:hlinkClick r:id="rId4"/>
              </a:rPr>
              <a:t>of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adolescents.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World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Health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Organization.</a:t>
            </a:r>
            <a:r>
              <a:rPr dirty="0" sz="550" spc="305">
                <a:latin typeface="Arial MT"/>
                <a:cs typeface="Arial MT"/>
                <a:hlinkClick r:id="rId4"/>
              </a:rPr>
              <a:t> </a:t>
            </a:r>
            <a:r>
              <a:rPr dirty="0" sz="550">
                <a:latin typeface="Arial MT"/>
                <a:cs typeface="Arial MT"/>
                <a:hlinkClick r:id="rId4"/>
              </a:rPr>
              <a:t>https://www.who.int/news-room/fact-</a:t>
            </a:r>
            <a:r>
              <a:rPr dirty="0" sz="550" spc="-10">
                <a:latin typeface="Arial MT"/>
                <a:cs typeface="Arial MT"/>
                <a:hlinkClick r:id="rId4"/>
              </a:rPr>
              <a:t>sheets/detail/adolescent-</a:t>
            </a:r>
            <a:r>
              <a:rPr dirty="0" sz="550" spc="30">
                <a:latin typeface="Arial MT"/>
                <a:cs typeface="Arial MT"/>
                <a:hlinkClick r:id="rId4"/>
              </a:rPr>
              <a:t>mental</a:t>
            </a:r>
            <a:r>
              <a:rPr dirty="0" sz="550" spc="65">
                <a:latin typeface="Arial MT"/>
                <a:cs typeface="Arial MT"/>
                <a:hlinkClick r:id="rId4"/>
              </a:rPr>
              <a:t> </a:t>
            </a:r>
            <a:r>
              <a:rPr dirty="0" sz="550" spc="-20">
                <a:latin typeface="Arial MT"/>
                <a:cs typeface="Arial MT"/>
                <a:hlinkClick r:id="rId4"/>
              </a:rPr>
              <a:t>healt</a:t>
            </a:r>
            <a:endParaRPr sz="55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Degdeg4234</dc:creator>
  <cp:keywords>DAHOLBEUyVM,BAGAICfllWY,0</cp:keywords>
  <dc:title>LCHS7008-Mental Health Challenges-Poster.pdf</dc:title>
  <dcterms:created xsi:type="dcterms:W3CDTF">2026-07-04T22:13:07Z</dcterms:created>
  <dcterms:modified xsi:type="dcterms:W3CDTF">2026-07-04T22:13:07Z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v10.0.19910.1</vt:lpwstr>
  </property>
  <property fmtid="{D5CDD505-2E9C-101B-9397-08002B2CF9AE}" pid="3" name="Created">
    <vt:filetime>2026-07-04T00:00:00Z</vt:filetime>
  </property>
  <property fmtid="{D5CDD505-2E9C-101B-9397-08002B2CF9AE}" pid="4" name="Creator">
    <vt:lpwstr>Canva</vt:lpwstr>
  </property>
  <property fmtid="{D5CDD505-2E9C-101B-9397-08002B2CF9AE}" pid="5" name="LastSaved">
    <vt:filetime>2026-07-04T00:00:00Z</vt:filetime>
  </property>
  <property fmtid="{D5CDD505-2E9C-101B-9397-08002B2CF9AE}" pid="6" name="Producer">
    <vt:lpwstr>Canva</vt:lpwstr>
  </property>
</Properties>
</file>