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349" r:id="rId2"/>
    <p:sldId id="398" r:id="rId3"/>
    <p:sldId id="350" r:id="rId4"/>
    <p:sldId id="351" r:id="rId5"/>
    <p:sldId id="359" r:id="rId6"/>
    <p:sldId id="361" r:id="rId7"/>
    <p:sldId id="376" r:id="rId8"/>
    <p:sldId id="377" r:id="rId9"/>
    <p:sldId id="378" r:id="rId10"/>
    <p:sldId id="399" r:id="rId11"/>
    <p:sldId id="379" r:id="rId12"/>
    <p:sldId id="380" r:id="rId13"/>
    <p:sldId id="381" r:id="rId14"/>
    <p:sldId id="382" r:id="rId15"/>
    <p:sldId id="400" r:id="rId16"/>
    <p:sldId id="401" r:id="rId17"/>
    <p:sldId id="402" r:id="rId18"/>
    <p:sldId id="385" r:id="rId19"/>
    <p:sldId id="404" r:id="rId20"/>
    <p:sldId id="405" r:id="rId21"/>
    <p:sldId id="388" r:id="rId22"/>
    <p:sldId id="389" r:id="rId23"/>
    <p:sldId id="368" r:id="rId24"/>
    <p:sldId id="390" r:id="rId25"/>
    <p:sldId id="363" r:id="rId26"/>
    <p:sldId id="39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10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762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  <a:p>
            <a:r>
              <a:rPr lang="cy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3369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221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616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864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0190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6323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0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7746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2806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6882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4075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54074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51520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96871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3130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478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44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3940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37653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4911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213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6451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869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341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3494314" y="332468"/>
            <a:ext cx="10515600" cy="483961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5300" dirty="0">
                <a:solidFill>
                  <a:srgbClr val="0000FF"/>
                </a:solidFill>
                <a:latin typeface="Arial" panose="020B0604020202020204" pitchFamily="34" charset="0"/>
              </a:rPr>
              <a:t>ECEY4008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12271" y="1322614"/>
            <a:ext cx="10276217" cy="4854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Assignment 1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Portfolio</a:t>
            </a:r>
          </a:p>
          <a:p>
            <a:pPr marL="0" indent="0">
              <a:buNone/>
            </a:pPr>
            <a:endParaRPr lang="en-GB" sz="4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790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0FED7-87E7-7572-6FFA-D5B7BCECE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214" y="365125"/>
            <a:ext cx="10945586" cy="1325563"/>
          </a:xfrm>
        </p:spPr>
        <p:txBody>
          <a:bodyPr/>
          <a:lstStyle/>
          <a:p>
            <a:r>
              <a:rPr lang="en-GB" dirty="0"/>
              <a:t>Portfolio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17B23-0206-AF8E-5167-346924749A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9357" y="1825625"/>
            <a:ext cx="11054443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2 components</a:t>
            </a:r>
          </a:p>
          <a:p>
            <a:pPr marL="0" indent="0">
              <a:buNone/>
            </a:pPr>
            <a:r>
              <a:rPr lang="en-GB" dirty="0"/>
              <a:t>Together equivalent to 3000 words</a:t>
            </a:r>
          </a:p>
          <a:p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Online quiz</a:t>
            </a:r>
          </a:p>
          <a:p>
            <a:pPr marL="514350" indent="-514350">
              <a:buAutoNum type="arabicPeriod"/>
            </a:pPr>
            <a:r>
              <a:rPr lang="en-GB" dirty="0"/>
              <a:t>Poster and oral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2192396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7714" y="681038"/>
            <a:ext cx="9091262" cy="803747"/>
          </a:xfrm>
        </p:spPr>
        <p:txBody>
          <a:bodyPr>
            <a:normAutofit fontScale="90000"/>
          </a:bodyPr>
          <a:lstStyle/>
          <a:p>
            <a:r>
              <a:rPr lang="cy-GB" altLang="cy-GB" sz="5300" kern="0" dirty="0">
                <a:latin typeface="Arial" panose="020B0604020202020204" pitchFamily="34" charset="0"/>
                <a:ea typeface="ＭＳ Ｐゴシック" charset="-128"/>
              </a:rPr>
              <a:t>Component 1</a:t>
            </a:r>
            <a:br>
              <a:rPr lang="cy-GB" altLang="cy-GB" sz="53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03415" y="1401083"/>
            <a:ext cx="10620945" cy="4351338"/>
          </a:xfrm>
        </p:spPr>
        <p:txBody>
          <a:bodyPr>
            <a:norm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latin typeface="Arial" panose="020B0604020202020204" pitchFamily="34" charset="0"/>
              </a:rPr>
              <a:t>Online quiz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latin typeface="Arial" panose="020B0604020202020204" pitchFamily="34" charset="0"/>
              </a:rPr>
              <a:t>50 questions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latin typeface="Arial" panose="020B0604020202020204" pitchFamily="34" charset="0"/>
              </a:rPr>
              <a:t>2 hours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latin typeface="Arial" panose="020B0604020202020204" pitchFamily="34" charset="0"/>
              </a:rPr>
              <a:t>Link on Moodle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latin typeface="Arial" panose="020B0604020202020204" pitchFamily="34" charset="0"/>
              </a:rPr>
              <a:t>Date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30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05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365125"/>
            <a:ext cx="11125200" cy="1325563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28600" y="1447800"/>
            <a:ext cx="9971856" cy="4729163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Referencing and formatting a reference list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Academic reading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Academic writing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Paraphrasing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Plagiarism</a:t>
            </a:r>
          </a:p>
        </p:txBody>
      </p:sp>
    </p:spTree>
    <p:extLst>
      <p:ext uri="{BB962C8B-B14F-4D97-AF65-F5344CB8AC3E}">
        <p14:creationId xmlns:p14="http://schemas.microsoft.com/office/powerpoint/2010/main" val="2024125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6443" y="116633"/>
            <a:ext cx="10161916" cy="1191665"/>
          </a:xfrm>
        </p:spPr>
        <p:txBody>
          <a:bodyPr>
            <a:normAutofit fontScale="90000"/>
          </a:bodyPr>
          <a:lstStyle/>
          <a:p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86444" y="1045029"/>
            <a:ext cx="10246060" cy="5131935"/>
          </a:xfrm>
        </p:spPr>
        <p:txBody>
          <a:bodyPr>
            <a:no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Each question is worth 2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Self-marking assignment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Your mark will be released as soon as you submit your answers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The quiz mark is worth 40% of Assessment</a:t>
            </a:r>
          </a:p>
        </p:txBody>
      </p:sp>
    </p:spTree>
    <p:extLst>
      <p:ext uri="{BB962C8B-B14F-4D97-AF65-F5344CB8AC3E}">
        <p14:creationId xmlns:p14="http://schemas.microsoft.com/office/powerpoint/2010/main" val="173057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3414" y="168730"/>
            <a:ext cx="9953026" cy="571500"/>
          </a:xfrm>
        </p:spPr>
        <p:txBody>
          <a:bodyPr>
            <a:noAutofit/>
          </a:bodyPr>
          <a:lstStyle/>
          <a:p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03414" y="1246414"/>
            <a:ext cx="10457082" cy="4414157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Note the date and time of the quiz</a:t>
            </a:r>
          </a:p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Read and revise</a:t>
            </a:r>
          </a:p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Attend/revisit lectures</a:t>
            </a:r>
          </a:p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Check access to Moodle</a:t>
            </a:r>
          </a:p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Take advantage of the practice quiz</a:t>
            </a:r>
          </a:p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Quiet space – </a:t>
            </a:r>
            <a:r>
              <a:rPr lang="en-GB" sz="3400" b="1" dirty="0">
                <a:latin typeface="Arial" panose="020B0604020202020204" pitchFamily="34" charset="0"/>
              </a:rPr>
              <a:t>No Distractions!</a:t>
            </a:r>
          </a:p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Read each question carefully</a:t>
            </a:r>
          </a:p>
          <a:p>
            <a:pPr>
              <a:defRPr/>
            </a:pPr>
            <a:r>
              <a:rPr lang="en-GB" sz="3400" dirty="0">
                <a:latin typeface="Arial" panose="020B0604020202020204" pitchFamily="34" charset="0"/>
              </a:rPr>
              <a:t>Make good use of the time available </a:t>
            </a:r>
          </a:p>
          <a:p>
            <a:pPr marL="0" indent="0">
              <a:buNone/>
              <a:defRPr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887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3157" y="365125"/>
            <a:ext cx="11130643" cy="1325563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Component 2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23157" y="1534886"/>
            <a:ext cx="10265331" cy="46420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</a:rPr>
              <a:t>Presenting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3358656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0114" y="365125"/>
            <a:ext cx="10983686" cy="1080217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Task description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99357" y="1328057"/>
            <a:ext cx="11381366" cy="471396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Present an academic poster which discusses the range of skills and personal qualities that support academic study. </a:t>
            </a:r>
          </a:p>
          <a:p>
            <a:pPr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3-4 skills such as:- notetaking, time management, critical thinking</a:t>
            </a:r>
            <a:r>
              <a:rPr lang="en-GB" sz="3200" kern="0">
                <a:latin typeface="Arial" panose="020B0604020202020204" pitchFamily="34" charset="0"/>
                <a:ea typeface="ＭＳ Ｐゴシック" charset="-128"/>
              </a:rPr>
              <a:t>, research…..</a:t>
            </a:r>
            <a:endParaRPr lang="en-GB" sz="3200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en-GB" sz="3200" b="1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sz="3200" b="1" kern="0" dirty="0">
                <a:latin typeface="Arial" panose="020B0604020202020204" pitchFamily="34" charset="0"/>
                <a:ea typeface="ＭＳ Ｐゴシック" charset="-128"/>
              </a:rPr>
              <a:t>Date to be booked</a:t>
            </a:r>
          </a:p>
        </p:txBody>
      </p:sp>
    </p:spTree>
    <p:extLst>
      <p:ext uri="{BB962C8B-B14F-4D97-AF65-F5344CB8AC3E}">
        <p14:creationId xmlns:p14="http://schemas.microsoft.com/office/powerpoint/2010/main" val="1383504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6829" y="238522"/>
            <a:ext cx="9976537" cy="759618"/>
          </a:xfrm>
        </p:spPr>
        <p:txBody>
          <a:bodyPr>
            <a:noAutofit/>
          </a:bodyPr>
          <a:lstStyle/>
          <a:p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48343" y="1360714"/>
            <a:ext cx="10319657" cy="4949969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Individual presentation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10 minutes (+/- 10%)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Create academic poster (electronic – no need to print)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Use one </a:t>
            </a:r>
            <a:r>
              <a:rPr lang="en-GB" altLang="cy-GB" sz="3200" kern="0" dirty="0" err="1">
                <a:latin typeface="Arial" panose="020B0604020202020204" pitchFamily="34" charset="0"/>
                <a:ea typeface="ＭＳ Ｐゴシック" charset="-128"/>
              </a:rPr>
              <a:t>Powerpoint</a:t>
            </a: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 slide for your poster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Use </a:t>
            </a:r>
            <a:r>
              <a:rPr lang="en-GB" altLang="cy-GB" sz="3200" kern="0" dirty="0" err="1">
                <a:latin typeface="Arial" panose="020B0604020202020204" pitchFamily="34" charset="0"/>
                <a:ea typeface="ＭＳ Ｐゴシック" charset="-128"/>
              </a:rPr>
              <a:t>Powerpoint</a:t>
            </a: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 slide/s for your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358415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66700" y="92529"/>
            <a:ext cx="9916666" cy="905611"/>
          </a:xfrm>
        </p:spPr>
        <p:txBody>
          <a:bodyPr>
            <a:noAutofit/>
          </a:bodyPr>
          <a:lstStyle/>
          <a:p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53786" y="1349829"/>
            <a:ext cx="10314214" cy="4960854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latin typeface="Arial" panose="020B0604020202020204" pitchFamily="34" charset="0"/>
                <a:ea typeface="ＭＳ Ｐゴシック" charset="-128"/>
              </a:rPr>
              <a:t>Upload Poster onto Turnitin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Create a MS Teams invitation and invite your assessment tutor. 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Then present your research, using the poster as  a prop on the MS Teams link you created. </a:t>
            </a:r>
          </a:p>
          <a:p>
            <a:pPr>
              <a:buFontTx/>
              <a:buChar char="•"/>
              <a:defRPr/>
            </a:pPr>
            <a:r>
              <a:rPr lang="en-GB" sz="3200" kern="0" dirty="0">
                <a:latin typeface="Arial" panose="020B0604020202020204" pitchFamily="34" charset="0"/>
                <a:ea typeface="ＭＳ Ｐゴシック" charset="-128"/>
              </a:rPr>
              <a:t>You will need to record your presentation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42607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201386" y="310243"/>
            <a:ext cx="9209314" cy="886732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Academic posters</a:t>
            </a:r>
            <a:endParaRPr lang="en-GB" sz="4800" dirty="0">
              <a:latin typeface="Arial" panose="020B0604020202020204" pitchFamily="34" charset="0"/>
            </a:endParaRPr>
          </a:p>
        </p:txBody>
      </p:sp>
      <p:pic>
        <p:nvPicPr>
          <p:cNvPr id="6" name="Picture 5" descr="Academic poster imag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9" y="1412776"/>
            <a:ext cx="2466975" cy="1847850"/>
          </a:xfrm>
          <a:prstGeom prst="rect">
            <a:avLst/>
          </a:prstGeom>
        </p:spPr>
      </p:pic>
      <p:pic>
        <p:nvPicPr>
          <p:cNvPr id="7" name="Content Placeholder 5" descr="Academic poster imag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1625" y="3501009"/>
            <a:ext cx="2543175" cy="1800225"/>
          </a:xfrm>
          <a:prstGeom prst="rect">
            <a:avLst/>
          </a:prstGeom>
        </p:spPr>
      </p:pic>
      <p:pic>
        <p:nvPicPr>
          <p:cNvPr id="8" name="Picture 7" descr="Academic poster imag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742" y="1355626"/>
            <a:ext cx="2324100" cy="1962150"/>
          </a:xfrm>
          <a:prstGeom prst="rect">
            <a:avLst/>
          </a:prstGeom>
        </p:spPr>
      </p:pic>
      <p:pic>
        <p:nvPicPr>
          <p:cNvPr id="9" name="Picture 8" descr="Academic poster image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3840" y="2231901"/>
            <a:ext cx="1800225" cy="25431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989154" y="5131956"/>
            <a:ext cx="4472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(All from Google Images, 2017)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2529" y="206829"/>
            <a:ext cx="11805557" cy="642257"/>
          </a:xfrm>
        </p:spPr>
        <p:txBody>
          <a:bodyPr>
            <a:noAutofit/>
          </a:bodyPr>
          <a:lstStyle/>
          <a:p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01386" y="1328057"/>
            <a:ext cx="10143087" cy="516370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Introduction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Introduce yourself 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Give an outline of aim and content of your presentation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636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29986"/>
            <a:ext cx="9505950" cy="881067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44286" y="1311054"/>
            <a:ext cx="9800187" cy="505269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Main Body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Discuss 3-4 skills/qualities/ways of working that could support academic study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Include examples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Reflect on current skills/qualities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Support content with verbal references</a:t>
            </a:r>
          </a:p>
        </p:txBody>
      </p:sp>
    </p:spTree>
    <p:extLst>
      <p:ext uri="{BB962C8B-B14F-4D97-AF65-F5344CB8AC3E}">
        <p14:creationId xmlns:p14="http://schemas.microsoft.com/office/powerpoint/2010/main" val="4254973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4543" y="359229"/>
            <a:ext cx="9614807" cy="837524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84414" y="1311729"/>
            <a:ext cx="9860058" cy="486523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Conclusion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Summarise key points </a:t>
            </a:r>
          </a:p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Thank audience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213227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A41A-FD57-74B5-594F-3DAF1F4A0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71" y="0"/>
            <a:ext cx="9788979" cy="888205"/>
          </a:xfrm>
        </p:spPr>
        <p:txBody>
          <a:bodyPr>
            <a:normAutofit fontScale="90000"/>
          </a:bodyPr>
          <a:lstStyle/>
          <a:p>
            <a:br>
              <a:rPr lang="en-GB" sz="4800" dirty="0"/>
            </a:br>
            <a:r>
              <a:rPr lang="en-GB" sz="4800" dirty="0"/>
              <a:t>Poster must include: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2A8A4-7B4B-9576-FFE4-C846D2686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3787" y="1181101"/>
            <a:ext cx="10188852" cy="4762850"/>
          </a:xfrm>
        </p:spPr>
        <p:txBody>
          <a:bodyPr>
            <a:normAutofit/>
          </a:bodyPr>
          <a:lstStyle/>
          <a:p>
            <a:r>
              <a:rPr lang="en-GB" sz="3400" dirty="0">
                <a:latin typeface="Arial" panose="020B0604020202020204" pitchFamily="34" charset="0"/>
                <a:ea typeface="Times New Roman" panose="02020603050405020304" pitchFamily="18" charset="0"/>
              </a:rPr>
              <a:t>Reference List</a:t>
            </a:r>
          </a:p>
          <a:p>
            <a:r>
              <a:rPr lang="en-GB" sz="3400" dirty="0">
                <a:latin typeface="Arial" panose="020B0604020202020204" pitchFamily="34" charset="0"/>
                <a:ea typeface="Times New Roman" panose="02020603050405020304" pitchFamily="18" charset="0"/>
              </a:rPr>
              <a:t>Provide an accurate and valid reference list to accompany your poster (on the last slide of your poster)</a:t>
            </a:r>
          </a:p>
          <a:p>
            <a:r>
              <a:rPr lang="en-GB" sz="3400" dirty="0">
                <a:latin typeface="Arial" panose="020B0604020202020204" pitchFamily="34" charset="0"/>
              </a:rPr>
              <a:t>Use Harvard on </a:t>
            </a:r>
            <a:r>
              <a:rPr lang="en-GB" sz="3400" i="1" dirty="0">
                <a:latin typeface="Arial" panose="020B0604020202020204" pitchFamily="34" charset="0"/>
              </a:rPr>
              <a:t>Cite them Right</a:t>
            </a:r>
            <a:r>
              <a:rPr lang="en-GB" sz="3400" dirty="0">
                <a:latin typeface="Arial" panose="020B0604020202020204" pitchFamily="34" charset="0"/>
              </a:rPr>
              <a:t> referencing guidance and your lessons to support you</a:t>
            </a:r>
          </a:p>
          <a:p>
            <a:r>
              <a:rPr lang="en-GB" sz="3400" dirty="0">
                <a:latin typeface="Arial" panose="020B0604020202020204" pitchFamily="34" charset="0"/>
              </a:rPr>
              <a:t>Every resource you have noted orally or in the text of poster must be included in the reference list.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326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65128"/>
            <a:ext cx="9433048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1 – Engagement with Literature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91544" y="2132857"/>
            <a:ext cx="8640960" cy="3384375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</a:rPr>
              <a:t>= </a:t>
            </a:r>
            <a:r>
              <a:rPr lang="en-GB" sz="3200" b="1" dirty="0">
                <a:latin typeface="Arial" panose="020B0604020202020204" pitchFamily="34" charset="0"/>
              </a:rPr>
              <a:t>20 marks</a:t>
            </a:r>
            <a:endParaRPr lang="en-GB" sz="3200" dirty="0">
              <a:latin typeface="Arial" panose="020B0604020202020204" pitchFamily="34" charset="0"/>
            </a:endParaRPr>
          </a:p>
          <a:p>
            <a:pPr lvl="0"/>
            <a:r>
              <a:rPr lang="en-GB" sz="3200" dirty="0">
                <a:latin typeface="Arial" panose="020B0604020202020204" pitchFamily="34" charset="0"/>
              </a:rPr>
              <a:t>Component 2-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</a:rPr>
              <a:t>Accurate and valid reference list to accompany your poster.- 10 marks</a:t>
            </a:r>
          </a:p>
          <a:p>
            <a:pPr lvl="0"/>
            <a:r>
              <a:rPr lang="en-GB" sz="3200" dirty="0">
                <a:latin typeface="Arial" panose="020B0604020202020204" pitchFamily="34" charset="0"/>
              </a:rPr>
              <a:t>Component 2-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</a:rPr>
              <a:t>In text and oral referencing – 10 marks</a:t>
            </a:r>
          </a:p>
        </p:txBody>
      </p:sp>
    </p:spTree>
    <p:extLst>
      <p:ext uri="{BB962C8B-B14F-4D97-AF65-F5344CB8AC3E}">
        <p14:creationId xmlns:p14="http://schemas.microsoft.com/office/powerpoint/2010/main" val="8700917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288032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2 – Knowledge and Understanding</a:t>
            </a:r>
            <a:br>
              <a:rPr lang="en-GB" dirty="0"/>
            </a:br>
            <a:b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46805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883532" y="2132858"/>
            <a:ext cx="8424936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= 40 marks</a:t>
            </a:r>
            <a:endParaRPr lang="en-GB" sz="3200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Component 1-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Skills Quiz</a:t>
            </a:r>
          </a:p>
        </p:txBody>
      </p:sp>
    </p:spTree>
    <p:extLst>
      <p:ext uri="{BB962C8B-B14F-4D97-AF65-F5344CB8AC3E}">
        <p14:creationId xmlns:p14="http://schemas.microsoft.com/office/powerpoint/2010/main" val="1612208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32656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3 – Cognitive and Intellectual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14992" y="1916833"/>
            <a:ext cx="8640960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</a:rPr>
              <a:t>= 20 marks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</a:rPr>
              <a:t>Component 2- 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Poster on Turnitin 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writing style 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Poster image and design  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70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4 – Practical Skills  </a:t>
            </a: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24000" y="1556793"/>
            <a:ext cx="882047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= 10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Content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22602544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5 – Transferable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631504" y="1556793"/>
            <a:ext cx="892899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= 10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Language Accuracy and Academic Style (including MS Teams invite, recording and sharing screen) </a:t>
            </a:r>
          </a:p>
        </p:txBody>
      </p:sp>
    </p:spTree>
    <p:extLst>
      <p:ext uri="{BB962C8B-B14F-4D97-AF65-F5344CB8AC3E}">
        <p14:creationId xmlns:p14="http://schemas.microsoft.com/office/powerpoint/2010/main" val="1028615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2643" y="380999"/>
            <a:ext cx="9576707" cy="815753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02771" y="1196753"/>
            <a:ext cx="10157725" cy="498021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latin typeface="Arial" panose="020B0604020202020204" pitchFamily="34" charset="0"/>
              </a:rPr>
              <a:t>Quiz date and time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</a:rPr>
              <a:t>Academic poster</a:t>
            </a:r>
          </a:p>
          <a:p>
            <a:pPr>
              <a:defRPr/>
            </a:pPr>
            <a:r>
              <a:rPr lang="en-GB" dirty="0" err="1">
                <a:latin typeface="Arial" panose="020B0604020202020204" pitchFamily="34" charset="0"/>
              </a:rPr>
              <a:t>Turnitin</a:t>
            </a:r>
            <a:endParaRPr lang="en-GB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</a:rPr>
              <a:t>Assessment timetable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</a:rPr>
              <a:t>Date and time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</a:rPr>
              <a:t>Cue cards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</a:rPr>
              <a:t>Props</a:t>
            </a:r>
          </a:p>
        </p:txBody>
      </p:sp>
    </p:spTree>
    <p:extLst>
      <p:ext uri="{BB962C8B-B14F-4D97-AF65-F5344CB8AC3E}">
        <p14:creationId xmlns:p14="http://schemas.microsoft.com/office/powerpoint/2010/main" val="1173381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1757" y="288471"/>
            <a:ext cx="9587593" cy="908282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Important!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33400" y="1196753"/>
            <a:ext cx="10027096" cy="498021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Presenting day and time </a:t>
            </a:r>
            <a:r>
              <a:rPr lang="en-GB" b="1" dirty="0">
                <a:latin typeface="Arial" panose="020B0604020202020204" pitchFamily="34" charset="0"/>
              </a:rPr>
              <a:t>have </a:t>
            </a:r>
            <a:r>
              <a:rPr lang="en-GB" dirty="0">
                <a:latin typeface="Arial" panose="020B0604020202020204" pitchFamily="34" charset="0"/>
              </a:rPr>
              <a:t>to</a:t>
            </a:r>
            <a:r>
              <a:rPr lang="en-GB" b="1" dirty="0">
                <a:latin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</a:rPr>
              <a:t>be agreed with lecturer</a:t>
            </a:r>
          </a:p>
          <a:p>
            <a:r>
              <a:rPr lang="en-GB" dirty="0">
                <a:latin typeface="Arial" panose="020B0604020202020204" pitchFamily="34" charset="0"/>
              </a:rPr>
              <a:t>If unable to present on submission date, you must present earlier</a:t>
            </a:r>
          </a:p>
          <a:p>
            <a:r>
              <a:rPr lang="en-GB" dirty="0">
                <a:latin typeface="Arial" panose="020B0604020202020204" pitchFamily="34" charset="0"/>
              </a:rPr>
              <a:t>If unable to present due to ill health, you can apply for </a:t>
            </a:r>
            <a: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</a:rPr>
              <a:t>Do not ask friend/peer to sign assessment timetable on your behalf</a:t>
            </a:r>
          </a:p>
        </p:txBody>
      </p:sp>
    </p:spTree>
    <p:extLst>
      <p:ext uri="{BB962C8B-B14F-4D97-AF65-F5344CB8AC3E}">
        <p14:creationId xmlns:p14="http://schemas.microsoft.com/office/powerpoint/2010/main" val="14978512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7329" y="348343"/>
            <a:ext cx="10163167" cy="848410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33400" y="1235529"/>
            <a:ext cx="10027096" cy="494143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</a:rPr>
              <a:t>Events out of your control</a:t>
            </a:r>
          </a:p>
          <a:p>
            <a:r>
              <a:rPr lang="en-GB" sz="3200" dirty="0">
                <a:latin typeface="Arial" panose="020B0604020202020204" pitchFamily="34" charset="0"/>
              </a:rPr>
              <a:t>Official procedure</a:t>
            </a:r>
          </a:p>
          <a:p>
            <a:r>
              <a:rPr lang="en-GB" sz="3200" dirty="0">
                <a:latin typeface="Arial" panose="020B0604020202020204" pitchFamily="34" charset="0"/>
              </a:rPr>
              <a:t>Evidence</a:t>
            </a:r>
          </a:p>
          <a:p>
            <a:r>
              <a:rPr lang="en-GB" sz="3200" dirty="0">
                <a:latin typeface="Arial" panose="020B0604020202020204" pitchFamily="34" charset="0"/>
              </a:rPr>
              <a:t>Complete form on MYTSD</a:t>
            </a:r>
          </a:p>
          <a:p>
            <a:r>
              <a:rPr lang="en-GB" sz="3200" dirty="0">
                <a:latin typeface="Arial" panose="020B0604020202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</a:rPr>
              <a:t>(Hwb@uwtsd.ac.uk)</a:t>
            </a:r>
          </a:p>
        </p:txBody>
      </p:sp>
    </p:spTree>
    <p:extLst>
      <p:ext uri="{BB962C8B-B14F-4D97-AF65-F5344CB8AC3E}">
        <p14:creationId xmlns:p14="http://schemas.microsoft.com/office/powerpoint/2010/main" val="5907122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250371"/>
            <a:ext cx="9696450" cy="813932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Late Submissions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1386" y="1219201"/>
            <a:ext cx="10079235" cy="470573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Present within 7 working days – no EC – capped at 40%</a:t>
            </a:r>
          </a:p>
          <a:p>
            <a:r>
              <a:rPr lang="en-GB" dirty="0">
                <a:latin typeface="Arial" panose="020B0604020202020204" pitchFamily="34" charset="0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3171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65126"/>
            <a:ext cx="10102645" cy="975642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1524001"/>
            <a:ext cx="9582150" cy="4730712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Panopto</a:t>
            </a:r>
            <a:endParaRPr lang="en-GB" sz="3200" dirty="0">
              <a:latin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</a:rPr>
              <a:t>Module handbook</a:t>
            </a:r>
          </a:p>
          <a:p>
            <a:r>
              <a:rPr lang="en-GB" sz="3200" dirty="0">
                <a:latin typeface="Arial" panose="020B0604020202020204" pitchFamily="34" charset="0"/>
              </a:rPr>
              <a:t>Notes</a:t>
            </a:r>
          </a:p>
          <a:p>
            <a:r>
              <a:rPr lang="en-GB" sz="3200" dirty="0">
                <a:latin typeface="Arial" panose="020B0604020202020204" pitchFamily="34" charset="0"/>
              </a:rPr>
              <a:t>Recordings</a:t>
            </a:r>
          </a:p>
          <a:p>
            <a:r>
              <a:rPr lang="en-GB" sz="3200" dirty="0">
                <a:latin typeface="Arial" panose="020B0604020202020204" pitchFamily="34" charset="0"/>
              </a:rPr>
              <a:t>Your lecturer</a:t>
            </a:r>
          </a:p>
          <a:p>
            <a:r>
              <a:rPr lang="en-GB" sz="3200" dirty="0">
                <a:latin typeface="Arial" panose="020B0604020202020204" pitchFamily="34" charset="0"/>
              </a:rPr>
              <a:t>Module coordinator</a:t>
            </a:r>
          </a:p>
          <a:p>
            <a:r>
              <a:rPr lang="en-GB" sz="3200" dirty="0">
                <a:latin typeface="Arial" panose="020B0604020202020204" pitchFamily="34" charset="0"/>
              </a:rPr>
              <a:t>Do not rely on friends / peers,</a:t>
            </a:r>
          </a:p>
        </p:txBody>
      </p:sp>
    </p:spTree>
    <p:extLst>
      <p:ext uri="{BB962C8B-B14F-4D97-AF65-F5344CB8AC3E}">
        <p14:creationId xmlns:p14="http://schemas.microsoft.com/office/powerpoint/2010/main" val="1982683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66700" y="365125"/>
            <a:ext cx="1108710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397329" y="1545771"/>
            <a:ext cx="10019151" cy="458039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ITServiceDesk@uwtsd.ac.uk</a:t>
            </a:r>
            <a:endParaRPr lang="en-US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US" dirty="0"/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moodle@uwtsd.ac.uk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endParaRPr lang="en-US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403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717</Words>
  <Application>Microsoft Office PowerPoint</Application>
  <PresentationFormat>Widescreen</PresentationFormat>
  <Paragraphs>166</Paragraphs>
  <Slides>26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 ECEY4008</vt:lpstr>
      <vt:lpstr>Portfolio</vt:lpstr>
      <vt:lpstr>Component 1 </vt:lpstr>
      <vt:lpstr>Questions</vt:lpstr>
      <vt:lpstr> Assessment Criteria  </vt:lpstr>
      <vt:lpstr> Checklist</vt:lpstr>
      <vt:lpstr>Component 2</vt:lpstr>
      <vt:lpstr>Task description</vt:lpstr>
      <vt:lpstr> General guidelines</vt:lpstr>
      <vt:lpstr> General guidelines</vt:lpstr>
      <vt:lpstr>Academic posters</vt:lpstr>
      <vt:lpstr> Structure of presentation</vt:lpstr>
      <vt:lpstr>Structure of presentation</vt:lpstr>
      <vt:lpstr>Structure of presentation</vt:lpstr>
      <vt:lpstr> Poster must include:</vt:lpstr>
      <vt:lpstr>  Assessment Criteria 1 – Engagement with Literature  </vt:lpstr>
      <vt:lpstr>   Assessment Criteria 2 – Knowledge and Understanding  </vt:lpstr>
      <vt:lpstr>   Assessment Criteria 3 – Cognitive and Intellectual Skills  </vt:lpstr>
      <vt:lpstr> Assessment Criteria 4 – Practical Skills    </vt:lpstr>
      <vt:lpstr>  Assessment Criteria 5 – Transferable Skills  </vt:lpstr>
      <vt:lpstr>Checklist</vt:lpstr>
      <vt:lpstr>Important!</vt:lpstr>
      <vt:lpstr>Extenuating Circumstances (EC)</vt:lpstr>
      <vt:lpstr>Late Submissions</vt:lpstr>
      <vt:lpstr>Questions about the assignment?</vt:lpstr>
      <vt:lpstr>ICT issues?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6</cp:revision>
  <dcterms:created xsi:type="dcterms:W3CDTF">2022-07-11T13:19:46Z</dcterms:created>
  <dcterms:modified xsi:type="dcterms:W3CDTF">2023-09-01T10:57:55Z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