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sldIdLst>
    <p:sldId id="256" r:id="rId2"/>
    <p:sldId id="262" r:id="rId3"/>
    <p:sldId id="261" r:id="rId4"/>
    <p:sldId id="263" r:id="rId5"/>
    <p:sldId id="257" r:id="rId6"/>
    <p:sldId id="264" r:id="rId7"/>
    <p:sldId id="258" r:id="rId8"/>
    <p:sldId id="259" r:id="rId9"/>
    <p:sldId id="265" r:id="rId10"/>
    <p:sldId id="260" r:id="rId11"/>
    <p:sldId id="266" r:id="rId12"/>
  </p:sldIdLst>
  <p:sldSz cx="9144000" cy="6858000" type="screen4x3"/>
  <p:notesSz cx="6858000" cy="9144000"/>
  <p:embeddedFontLst>
    <p:embeddedFont>
      <p:font typeface="Trebuchet MS" panose="020B0603020202020204" pitchFamily="34" charset="0"/>
      <p:regular r:id="rId13"/>
      <p:bold r:id="rId14"/>
      <p:italic r:id="rId15"/>
      <p:boldItalic r:id="rId16"/>
    </p:embeddedFont>
    <p:embeddedFont>
      <p:font typeface="Wingdings 3" panose="05040102010807070707" pitchFamily="18" charset="2"/>
      <p:regular r:id="rId1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65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0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35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61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53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2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38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857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91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2670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880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7244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8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944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29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052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5393" y="1871440"/>
            <a:ext cx="6331921" cy="2179396"/>
          </a:xfrm>
        </p:spPr>
        <p:txBody>
          <a:bodyPr/>
          <a:lstStyle/>
          <a:p>
            <a:r>
              <a:rPr dirty="0"/>
              <a:t>SWOT Analysis: UK Construction SME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045" y="4448811"/>
            <a:ext cx="6760873" cy="1096899"/>
          </a:xfrm>
        </p:spPr>
        <p:txBody>
          <a:bodyPr/>
          <a:lstStyle/>
          <a:p>
            <a:r>
              <a:rPr dirty="0"/>
              <a:t>Overview of strengths, weaknesses, opportunities and threats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C21DD-3658-BB68-6912-BE3B329B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SME – Small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Medium</a:t>
            </a:r>
            <a:r>
              <a:rPr lang="cy-GB" dirty="0"/>
              <a:t> Enterprises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47A05-4325-4115-2EF0-7A1CA37F1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6951969" cy="3880773"/>
          </a:xfrm>
        </p:spPr>
        <p:txBody>
          <a:bodyPr/>
          <a:lstStyle/>
          <a:p>
            <a:r>
              <a:rPr lang="en-GB" dirty="0"/>
              <a:t>Small and medium-sized enterprises (SMEs) accounted for 99.9% of the UK business population at the start of 2024, with 99.2% being small businesses with fewer than 50 employees. (Gov.UK, 2025).</a:t>
            </a:r>
          </a:p>
          <a:p>
            <a:endParaRPr lang="en-GB" dirty="0"/>
          </a:p>
          <a:p>
            <a:r>
              <a:rPr lang="en-GB" dirty="0"/>
              <a:t>In order to qualify as an SME an enterprise must have: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a. fewer than 250 staff (see paragraph 8 above); and</a:t>
            </a:r>
          </a:p>
          <a:p>
            <a:pPr marL="0" indent="0">
              <a:buNone/>
            </a:pPr>
            <a:r>
              <a:rPr lang="en-GB" dirty="0"/>
              <a:t>b. less than or equal to £44m in annual turnover or a balance sheet total of less than or equal to £38m.</a:t>
            </a:r>
          </a:p>
        </p:txBody>
      </p:sp>
    </p:spTree>
    <p:extLst>
      <p:ext uri="{BB962C8B-B14F-4D97-AF65-F5344CB8AC3E}">
        <p14:creationId xmlns:p14="http://schemas.microsoft.com/office/powerpoint/2010/main" val="2017486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6909EF-AEFE-A00A-6027-1014384E33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0805" y="371375"/>
            <a:ext cx="5191848" cy="5849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559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Strengths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04511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Skilled workforce with industry certifications</a:t>
            </a:r>
          </a:p>
          <a:p>
            <a:r>
              <a:t>Strong local reputation and repeat customers</a:t>
            </a:r>
          </a:p>
          <a:p>
            <a:r>
              <a:t>Agile decision‑making and flexible project delivery</a:t>
            </a:r>
          </a:p>
          <a:p>
            <a:r>
              <a:t>Ability to specialise in niche construction services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Weaknesses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12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Limited financial reserves compared to large competitors</a:t>
            </a:r>
          </a:p>
          <a:p>
            <a:r>
              <a:rPr lang="en-GB" dirty="0"/>
              <a:t>Smaller project capacity</a:t>
            </a:r>
          </a:p>
          <a:p>
            <a:r>
              <a:rPr lang="en-GB" dirty="0"/>
              <a:t>Reliance on subcontractors during peak periods</a:t>
            </a:r>
          </a:p>
          <a:p>
            <a:r>
              <a:rPr lang="en-GB" dirty="0"/>
              <a:t>Lower bargaining power with suppliers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Opportunities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/>
          </a:p>
          <a:p>
            <a:r>
              <a:t>Growth in sustainable and energy‑efficient construction</a:t>
            </a:r>
          </a:p>
          <a:p>
            <a:r>
              <a:t>Government incentives for housing and infrastructure projects</a:t>
            </a:r>
          </a:p>
          <a:p>
            <a:r>
              <a:t>Digital tools (BIM, drone surveys) improving efficiency</a:t>
            </a:r>
          </a:p>
          <a:p>
            <a:r>
              <a:t>Expanding into maintenance and refurbishment markets</a:t>
            </a:r>
          </a:p>
        </p:txBody>
      </p:sp>
    </p:spTree>
    <p:extLst>
      <p:ext uri="{BB962C8B-B14F-4D97-AF65-F5344CB8AC3E}">
        <p14:creationId xmlns:p14="http://schemas.microsoft.com/office/powerpoint/2010/main" val="190749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Threats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/>
          </a:p>
          <a:p>
            <a:r>
              <a:t>Rising material costs and supply chain disruptions</a:t>
            </a:r>
          </a:p>
          <a:p>
            <a:r>
              <a:t>Skilled labour shortages in the UK construction sector</a:t>
            </a:r>
          </a:p>
          <a:p>
            <a:r>
              <a:t>Economic uncertainty affecting investment in new builds</a:t>
            </a:r>
          </a:p>
          <a:p>
            <a:r>
              <a:t>Increased competition from larger national firms</a:t>
            </a:r>
          </a:p>
        </p:txBody>
      </p:sp>
    </p:spTree>
    <p:extLst>
      <p:ext uri="{BB962C8B-B14F-4D97-AF65-F5344CB8AC3E}">
        <p14:creationId xmlns:p14="http://schemas.microsoft.com/office/powerpoint/2010/main" val="31668312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231</Words>
  <Application>Microsoft Office PowerPoint</Application>
  <PresentationFormat>On-screen Show (4:3)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SWOT Analysis: UK Construction SME</vt:lpstr>
      <vt:lpstr>SME – Small and Medium Enterprises</vt:lpstr>
      <vt:lpstr>PowerPoint Presentation</vt:lpstr>
      <vt:lpstr>Strengths?</vt:lpstr>
      <vt:lpstr>Strengths</vt:lpstr>
      <vt:lpstr>Weaknesses?</vt:lpstr>
      <vt:lpstr>Weaknesses</vt:lpstr>
      <vt:lpstr>Opportunities?</vt:lpstr>
      <vt:lpstr>Opportunities</vt:lpstr>
      <vt:lpstr>Threats?</vt:lpstr>
      <vt:lpstr>Threats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 Analysis: UK Construction SME</dc:title>
  <dc:subject/>
  <dc:creator>Rhodri Thomas</dc:creator>
  <cp:keywords/>
  <dc:description>generated using python-pptx</dc:description>
  <cp:lastModifiedBy>Rhodri Thomas</cp:lastModifiedBy>
  <cp:revision>3</cp:revision>
  <dcterms:created xsi:type="dcterms:W3CDTF">2013-01-27T09:14:16Z</dcterms:created>
  <dcterms:modified xsi:type="dcterms:W3CDTF">2026-10-20T14:22:58Z</dcterms:modified>
  <cp:category/>
</cp:coreProperties>
</file>