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93D41A-2FF9-4CBA-B8B6-BCA56121461F}" v="3" dt="2026-08-12T13:21:12.4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0" d="100"/>
          <a:sy n="80" d="100"/>
        </p:scale>
        <p:origin x="40" y="-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1099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g/personal/2532368_student_uwtsd_ac_uk/IgCe5YFcJl88S455JDGZPeTcAQKWbbmOHIFV8yL-uVfG4ys?e=H0npe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441435" y="4251960"/>
            <a:ext cx="12188952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368891" y="3802073"/>
            <a:ext cx="1218895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Securing an Enterprise Network with Check Point R81.20</a:t>
            </a:r>
            <a:endParaRPr lang="en-US" sz="200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04F9033-49E7-04A3-3D63-C031E87F6DAA}"/>
              </a:ext>
            </a:extLst>
          </p:cNvPr>
          <p:cNvSpPr/>
          <p:nvPr/>
        </p:nvSpPr>
        <p:spPr>
          <a:xfrm>
            <a:off x="368891" y="4350713"/>
            <a:ext cx="1218895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  |  Part 2: Applied Network Security</a:t>
            </a:r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1B7429-851F-CE99-C06D-904D1179F6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9091" y="1536623"/>
            <a:ext cx="5753818" cy="23758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A66E76-79A1-DD55-1087-89DC6B1649E3}"/>
              </a:ext>
            </a:extLst>
          </p:cNvPr>
          <p:cNvSpPr txBox="1"/>
          <p:nvPr/>
        </p:nvSpPr>
        <p:spPr>
          <a:xfrm>
            <a:off x="612476" y="5175849"/>
            <a:ext cx="4986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Name: Swasti Maheshkumar Sakariya</a:t>
            </a:r>
          </a:p>
          <a:p>
            <a:r>
              <a:rPr lang="en-GB" b="1" dirty="0"/>
              <a:t>Student number: 2532368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548640" y="1463040"/>
            <a:ext cx="2377440" cy="7315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4630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Topology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3108960" y="14630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Design &amp; Traffic Flow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548640" y="2377440"/>
            <a:ext cx="2377440" cy="7315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23774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3108960" y="23774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Installation, Licensing &amp; Connectivity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548640" y="3291840"/>
            <a:ext cx="2377440" cy="7315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32918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108960" y="32918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Policy — Rules, Objects, Testing &amp; Logs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48640" y="4206240"/>
            <a:ext cx="2377440" cy="7315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42062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3108960" y="42062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Configuration &amp; Validation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548640" y="5120640"/>
            <a:ext cx="2377440" cy="7315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51206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3108960" y="51206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Standards Mapping, References &amp; Demo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 — Traffic Flow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548640" y="960120"/>
            <a:ext cx="1109167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1280160" y="169164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1F4E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80160" y="169164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10.1.1.201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520440" y="169164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1F4E7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520440" y="169164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10.1.1.101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760720" y="169164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E31B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760720" y="169164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3154680" y="2011680"/>
            <a:ext cx="365760" cy="91440"/>
          </a:xfrm>
          <a:prstGeom prst="rightArrow">
            <a:avLst/>
          </a:prstGeom>
          <a:solidFill>
            <a:srgbClr val="D9D9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394960" y="2011680"/>
            <a:ext cx="365760" cy="91440"/>
          </a:xfrm>
          <a:prstGeom prst="rightArrow">
            <a:avLst/>
          </a:prstGeom>
          <a:solidFill>
            <a:srgbClr val="D9D9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647688" y="2514600"/>
            <a:ext cx="91440" cy="457200"/>
          </a:xfrm>
          <a:prstGeom prst="downArrow">
            <a:avLst/>
          </a:prstGeom>
          <a:solidFill>
            <a:srgbClr val="D9D9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2194560" y="2971800"/>
            <a:ext cx="8686800" cy="0"/>
          </a:xfrm>
          <a:prstGeom prst="line">
            <a:avLst/>
          </a:prstGeom>
          <a:noFill/>
          <a:ln w="1905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148840" y="2971800"/>
            <a:ext cx="91440" cy="320040"/>
          </a:xfrm>
          <a:prstGeom prst="downArrow">
            <a:avLst/>
          </a:prstGeom>
          <a:solidFill>
            <a:srgbClr val="D9D9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9921240" y="2971800"/>
            <a:ext cx="91440" cy="320040"/>
          </a:xfrm>
          <a:prstGeom prst="downArrow">
            <a:avLst/>
          </a:prstGeom>
          <a:solidFill>
            <a:srgbClr val="D9D9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2960" y="3474720"/>
            <a:ext cx="4114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 Site — 192.168.1.0/24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822960" y="384048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28A7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22960" y="384048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3063240" y="384048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28A7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063240" y="384048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192.168.1.10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8138160" y="347472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Site — 192.168.2.0/24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8138160" y="3840480"/>
            <a:ext cx="1874520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8138160" y="3840480"/>
            <a:ext cx="1874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10134939" y="3840479"/>
            <a:ext cx="1660821" cy="822960"/>
          </a:xfrm>
          <a:prstGeom prst="roundRect">
            <a:avLst>
              <a:gd name="adj" fmla="val 10000"/>
            </a:avLst>
          </a:prstGeom>
          <a:solidFill>
            <a:srgbClr val="F8F9FA"/>
          </a:solidFill>
          <a:ln w="22225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012680" y="3840480"/>
            <a:ext cx="1627632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</a:t>
            </a:r>
            <a:endParaRPr lang="en-US" sz="13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192.168.2.10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822960" y="507492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Flow Summary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822960" y="5504688"/>
            <a:ext cx="128016" cy="128016"/>
          </a:xfrm>
          <a:prstGeom prst="line">
            <a:avLst/>
          </a:prstGeom>
          <a:solidFill>
            <a:srgbClr val="28A7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060704" y="5404104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ICMP / HTTP / DNS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5943600" y="5504688"/>
            <a:ext cx="128016" cy="128016"/>
          </a:xfrm>
          <a:prstGeom prst="line">
            <a:avLst/>
          </a:prstGeom>
          <a:solidFill>
            <a:srgbClr val="28A7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181344" y="5404104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SSH (admin only)</a:t>
            </a:r>
            <a:endParaRPr lang="en-US" sz="1200" dirty="0"/>
          </a:p>
        </p:txBody>
      </p:sp>
      <p:sp>
        <p:nvSpPr>
          <p:cNvPr id="33" name="Shape 31"/>
          <p:cNvSpPr/>
          <p:nvPr/>
        </p:nvSpPr>
        <p:spPr>
          <a:xfrm>
            <a:off x="822960" y="5833872"/>
            <a:ext cx="128016" cy="128016"/>
          </a:xfrm>
          <a:prstGeom prst="line">
            <a:avLst/>
          </a:prstGeom>
          <a:solidFill>
            <a:srgbClr val="28A7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1060704" y="5733288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FTP — internal to internal</a:t>
            </a:r>
            <a:endParaRPr lang="en-US" sz="1200" dirty="0"/>
          </a:p>
        </p:txBody>
      </p:sp>
      <p:sp>
        <p:nvSpPr>
          <p:cNvPr id="35" name="Shape 33"/>
          <p:cNvSpPr/>
          <p:nvPr/>
        </p:nvSpPr>
        <p:spPr>
          <a:xfrm>
            <a:off x="5943600" y="5833872"/>
            <a:ext cx="128016" cy="128016"/>
          </a:xfrm>
          <a:prstGeom prst="line">
            <a:avLst/>
          </a:prstGeom>
          <a:solidFill>
            <a:srgbClr val="E31B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181344" y="5733288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Telnet</a:t>
            </a:r>
            <a:endParaRPr lang="en-US" sz="1200" dirty="0"/>
          </a:p>
        </p:txBody>
      </p:sp>
      <p:sp>
        <p:nvSpPr>
          <p:cNvPr id="37" name="Shape 35"/>
          <p:cNvSpPr/>
          <p:nvPr/>
        </p:nvSpPr>
        <p:spPr>
          <a:xfrm>
            <a:off x="822960" y="6163056"/>
            <a:ext cx="128016" cy="128016"/>
          </a:xfrm>
          <a:prstGeom prst="line">
            <a:avLst/>
          </a:prstGeom>
          <a:solidFill>
            <a:srgbClr val="E31B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1060704" y="6062472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FTP — external inbound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 Lab Setup &amp; Installation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Two-site enterprise topology built in VirtualBox: management network, Swansea site, London site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required virtual machines powered on and verified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Gaia R81.20 installed on both A-GW and A-SMS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3383280"/>
            <a:ext cx="5445252" cy="246888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3383280"/>
            <a:ext cx="5262372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6195060" y="3383280"/>
            <a:ext cx="5445252" cy="246888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286500" y="3383280"/>
            <a:ext cx="5262372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BBE3906-FEB2-2806-8065-284C4FF00F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3383280"/>
            <a:ext cx="5445252" cy="24684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58EF6F-B03B-EB32-FCE8-2938ED9CE8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060" y="3380472"/>
            <a:ext cx="5445252" cy="246845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 applied to both appliances using cplic put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Validity confirmed using cplic print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2834640"/>
            <a:ext cx="3563112" cy="301752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9" name="Text 7"/>
          <p:cNvSpPr/>
          <p:nvPr/>
        </p:nvSpPr>
        <p:spPr>
          <a:xfrm>
            <a:off x="64008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4312920" y="2834640"/>
            <a:ext cx="3563112" cy="301752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40436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8077200" y="2834640"/>
            <a:ext cx="3563112" cy="301752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16864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B0302F0-C3EF-1BEC-0392-E95F4C201F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69" t="32184" r="30917" b="34023"/>
          <a:stretch>
            <a:fillRect/>
          </a:stretch>
        </p:blipFill>
        <p:spPr>
          <a:xfrm>
            <a:off x="559330" y="2834640"/>
            <a:ext cx="3552422" cy="30175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C9D6AC-975F-9864-A394-0204CE4446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055" t="32667" r="31084" b="33333"/>
          <a:stretch>
            <a:fillRect/>
          </a:stretch>
        </p:blipFill>
        <p:spPr>
          <a:xfrm>
            <a:off x="4312920" y="2834640"/>
            <a:ext cx="3553706" cy="30175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C27D457-76F7-0D4A-717F-161287323E4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124" t="17242" r="23390" b="17931"/>
          <a:stretch>
            <a:fillRect/>
          </a:stretch>
        </p:blipFill>
        <p:spPr>
          <a:xfrm>
            <a:off x="8067794" y="2834640"/>
            <a:ext cx="3572518" cy="30175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Internal Communication (SIC)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Encrypted, trusted management channel established between A-SMS and A-GW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One-time activation password used; trust confirmed via Test SIC Status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registered as a managed object within SmartConsole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" y="3108960"/>
            <a:ext cx="3380232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4404360" y="3108960"/>
            <a:ext cx="3380232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8168640" y="3108960"/>
            <a:ext cx="3380232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E8834C7-A293-F817-E91E-B8C3580E5B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1" b="-1"/>
          <a:stretch>
            <a:fillRect/>
          </a:stretch>
        </p:blipFill>
        <p:spPr>
          <a:xfrm>
            <a:off x="711200" y="2926080"/>
            <a:ext cx="9635067" cy="333455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&amp; Connectivity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status confirmed green — fully operational, management server connected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connectivity verified before proceeding to Task 2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" y="2834640"/>
            <a:ext cx="243916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463290" y="2834640"/>
            <a:ext cx="243916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FDD9640-3C05-40A0-8535-F65F82E128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32" t="17608" r="22888" b="12510"/>
          <a:stretch>
            <a:fillRect/>
          </a:stretch>
        </p:blipFill>
        <p:spPr>
          <a:xfrm>
            <a:off x="640079" y="2551894"/>
            <a:ext cx="4304453" cy="31631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24D3D17-CDD3-2759-5A4C-05D3331AAA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971" y="2551894"/>
            <a:ext cx="5623562" cy="31631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Policy Configuration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5486400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policy created within SmartConsole as the foundation for all subsequent rules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492240" y="1737360"/>
            <a:ext cx="5120640" cy="329184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583680" y="1737360"/>
            <a:ext cx="4937760" cy="3291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3299029-D9D3-E933-19DB-525768E9AF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1867" y="1253067"/>
            <a:ext cx="6292765" cy="473286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Rules — Definitions</a:t>
            </a:r>
            <a:endParaRPr lang="en-US" sz="26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37360"/>
          <a:ext cx="11183112" cy="4206240"/>
        </p:xfrm>
        <a:graphic>
          <a:graphicData uri="http://schemas.openxmlformats.org/drawingml/2006/table">
            <a:tbl>
              <a:tblPr/>
              <a:tblGrid>
                <a:gridCol w="640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741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20624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No.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E7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E7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Definition / Justification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E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ICMP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Enables reachability testing and diagnostics across both sites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DNS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Name resolution required for domain services to function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HTTP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need — internal web service must remain reachable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Telnet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Transmits credentials in clear text — blocked outright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SSH (admin)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Administrative access restricted to one host — least privilege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FTP (internal)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File transfer permitted only between trusted, internal sites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FTP (external)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Prevents inbound file transfer from outside the trusted network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Stealth Rule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Protects the gateway itself from direct, unsolicited access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Rule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Default-deny — anything unmatched is dropped and logged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&amp; Service Objects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548640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 and network objects created for every site and system referenced in the rulebase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Includes: ClientS1, ClientL1, S-DC, L-CD, Internal_Swansea_Net, Internal_London_Net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492240" y="1737360"/>
            <a:ext cx="5120640" cy="329184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9" name="Text 7"/>
          <p:cNvSpPr/>
          <p:nvPr/>
        </p:nvSpPr>
        <p:spPr>
          <a:xfrm>
            <a:off x="6583680" y="1737360"/>
            <a:ext cx="4937760" cy="3291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1A5934D-28E0-4DFA-7219-BE69FC2871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0466" y="1638417"/>
            <a:ext cx="5898045" cy="369746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Evidence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548640" y="1737360"/>
            <a:ext cx="3563112" cy="2203704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1737360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312920" y="1737359"/>
            <a:ext cx="3563112" cy="2203703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404360" y="1737360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8077200" y="1737360"/>
            <a:ext cx="3563112" cy="2203702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168640" y="1737360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457200" y="4056080"/>
            <a:ext cx="3563112" cy="2002536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  <a:effectLst>
            <a:outerShdw blurRad="63500" dist="25400" dir="5400000" algn="bl" rotWithShape="0">
              <a:srgbClr val="BFBFBF">
                <a:alpha val="3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3941064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4404360" y="3941064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8168640" y="3941064"/>
            <a:ext cx="3380232" cy="2002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D26EF02-6441-6286-7DC0-747261D3FA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040" y="1658226"/>
            <a:ext cx="3664712" cy="231872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09D09A-47A3-42E6-A7D4-70C130EB8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0276" y="1658226"/>
            <a:ext cx="3662680" cy="464356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4971E4C-0EB7-5973-A2BB-69BCE97983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1320" y="1658225"/>
            <a:ext cx="3664712" cy="464356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269E2DE-FFE7-E556-72A0-2F327A4616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662" y="4056080"/>
            <a:ext cx="3675317" cy="229707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 Verification &amp; Policy Status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640080" y="1737360"/>
            <a:ext cx="338023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4404360" y="1737360"/>
            <a:ext cx="338023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8168640" y="1737360"/>
            <a:ext cx="338023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9FC940-4842-2FC6-339A-58FC6E8EA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284" y="1737358"/>
            <a:ext cx="5211130" cy="41148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1AD439F-B72F-39C3-1264-14266CD925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6438" y="1737360"/>
            <a:ext cx="5825898" cy="411479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Overview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decides WHO talks to WHOM.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b="1" dirty="0">
                <a:solidFill>
                  <a:srgbClr val="E31B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inspects WHAT is inside that allowed traffic.</a:t>
            </a:r>
            <a:endParaRPr lang="en-US" sz="16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blades active: IPS, Anti-Bot, Anti-Virus, Threat Emulation, Threat Extraction, Zero Phishing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" y="3383280"/>
            <a:ext cx="5262372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6286500" y="3383280"/>
            <a:ext cx="5262372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20BEF67-C937-A737-7ABE-65071099F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3016976"/>
            <a:ext cx="8309187" cy="342954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Profile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548640" y="1737360"/>
            <a:ext cx="1109167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deliberately changed from Optimized to Strict for a higher security posture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440436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8168640" y="2834640"/>
            <a:ext cx="3380232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116DA5D-80E7-1013-4066-C5B7253708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165" y="2905452"/>
            <a:ext cx="10671435" cy="323862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Installation &amp; Validation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64008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46329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628650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910971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DEBE814-DCF2-7EAC-9FC1-CE12650C2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2053489"/>
            <a:ext cx="4381427" cy="27510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0F9467B-A972-E62A-A6C1-AB422C2304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401" y="2053489"/>
            <a:ext cx="5616834" cy="275102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3716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100584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Status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64008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46329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6286500" y="1737360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2556510" y="1441027"/>
            <a:ext cx="2439162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B3B211D-C83C-9018-4C7F-74B982C854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39" y="1960880"/>
            <a:ext cx="9696027" cy="37592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— Mapping to Industry Standards</a:t>
            </a:r>
            <a:endParaRPr lang="en-US" sz="2600" dirty="0"/>
          </a:p>
        </p:txBody>
      </p:sp>
      <p:graphicFrame>
        <p:nvGraphicFramePr>
          <p:cNvPr id="2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71600"/>
          <a:ext cx="10634472" cy="219456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196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Principle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E7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Implementation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E7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Least Privilege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Rule (default-deny)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Defense-in-Depth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Threat Prevention (Task 3)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Auditability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3333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Logs &amp; Monitor evidence for every rule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548640" y="3840480"/>
            <a:ext cx="1109167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three tasks completed: licensed and securely managed gateway, tested access-control policy, and validated content-inspection capability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548640" y="1554480"/>
            <a:ext cx="11091672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(2023) R81.20 Security Management Administration Guide.</a:t>
            </a:r>
            <a:endParaRPr lang="en-US" sz="15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Software Technologies Ltd. (2023) R81.20 Threat Prevention Administration Guide.</a:t>
            </a:r>
            <a:endParaRPr lang="en-US" sz="15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Organization for Standardization (2022) ISO/IEC 27001:2022.</a:t>
            </a:r>
            <a:endParaRPr lang="en-US" sz="15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(2009) SP 800-41 Rev. 1 — Guidelines on Firewalls and Firewall Policy.</a:t>
            </a:r>
            <a:endParaRPr lang="en-US" sz="1500" dirty="0"/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5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(2018) Framework for Improving Critical Infrastructure Cybersecurity, v1.1.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65992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4864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167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Video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548640" y="1371600"/>
            <a:ext cx="11091672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SzPct val="100000"/>
              <a:buChar char="●"/>
            </a:pP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recorded walkthrough of Task 1, Task 2 and Task 3, including live testing and Q&amp;A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274320" y="2514600"/>
            <a:ext cx="11091672" cy="1188720"/>
          </a:xfrm>
          <a:prstGeom prst="rect">
            <a:avLst/>
          </a:prstGeom>
          <a:solidFill>
            <a:srgbClr val="F8F9FA"/>
          </a:solidFill>
          <a:ln w="12700">
            <a:solidFill>
              <a:srgbClr val="D9D9D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2468880"/>
            <a:ext cx="11091672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GB" sz="1600" dirty="0">
                <a:hlinkClick r:id="rId3"/>
              </a:rPr>
              <a:t>ENS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2926080"/>
            <a:ext cx="12188952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1F4E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Answers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0" y="3749040"/>
            <a:ext cx="1218895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794</Words>
  <Application>Microsoft Office PowerPoint</Application>
  <PresentationFormat>Widescreen</PresentationFormat>
  <Paragraphs>188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swasti sakariya</cp:lastModifiedBy>
  <cp:revision>3</cp:revision>
  <dcterms:created xsi:type="dcterms:W3CDTF">2026-08-01T17:46:57Z</dcterms:created>
  <dcterms:modified xsi:type="dcterms:W3CDTF">2026-08-12T13:21:58Z</dcterms:modified>
</cp:coreProperties>
</file>