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256" r:id="rId5"/>
    <p:sldId id="257" r:id="rId6"/>
    <p:sldId id="258" r:id="rId7"/>
    <p:sldId id="259" r:id="rId8"/>
    <p:sldId id="261" r:id="rId9"/>
    <p:sldId id="262" r:id="rId10"/>
    <p:sldId id="263" r:id="rId11"/>
    <p:sldId id="264" r:id="rId12"/>
    <p:sldId id="267" r:id="rId13"/>
    <p:sldId id="260" r:id="rId14"/>
    <p:sldId id="265" r:id="rId15"/>
    <p:sldId id="26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B56E5C-E97F-411D-97BD-8A35EA6781DE}" v="18" dt="2025-11-11T20:34:38.7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660" autoAdjust="0"/>
    <p:restoredTop sz="94660"/>
  </p:normalViewPr>
  <p:slideViewPr>
    <p:cSldViewPr snapToGrid="0">
      <p:cViewPr varScale="1">
        <p:scale>
          <a:sx n="78" d="100"/>
          <a:sy n="78" d="100"/>
        </p:scale>
        <p:origin x="1032" y="62"/>
      </p:cViewPr>
      <p:guideLst/>
    </p:cSldViewPr>
  </p:slideViewPr>
  <p:notesTextViewPr>
    <p:cViewPr>
      <p:scale>
        <a:sx n="20" d="100"/>
        <a:sy n="2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2FA481-A74A-4BE7-A4E3-745A7FA718AD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22DE0D-5CD4-4E91-ADD5-97B567D6E6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6631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22DE0D-5CD4-4E91-ADD5-97B567D6E6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1048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77FEB-D6F7-BC84-C787-EBF215E8F1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24F056-3609-1EF3-8F28-1567CF7032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F1DB9F-1A6C-352B-54C3-1F8347465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092F-90E2-41D4-B6CF-86478170109A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C331B1-92A7-4CE7-E75E-FDF2FA5B6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CB4655-11E4-1AAC-0DB3-5B2817447F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4265-DA3F-4BED-A77C-995052DF9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2704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7E3AE-964E-72C3-0169-7A44FC3293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64C8E-7D4D-B9A6-A71C-A9B7E7640C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A8D40B-61A9-46C5-7875-1C2B96644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092F-90E2-41D4-B6CF-86478170109A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77773E-839E-839B-76F1-C348576B3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6012AE-8BD6-6310-9CC7-A496E1547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4265-DA3F-4BED-A77C-995052DF9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9401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088BE-5473-0912-D3BB-0FA2F5416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D23093-784E-6992-148E-3FBB550B83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13E389-CAB1-1661-E738-FA596506B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092F-90E2-41D4-B6CF-86478170109A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496338-0E6B-5454-D5B4-FBDE157A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603110-F1C5-16BC-04BD-05838A90B4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4265-DA3F-4BED-A77C-995052DF9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8868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08649-FAC7-20D4-48F3-E2496C36AB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F8E63-226B-643A-91F8-3CD5EC0306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62D22D-9E3E-290B-1E66-EBFBDFC3F8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97AD2F-730A-DA8C-6DC6-5B4DF845AF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092F-90E2-41D4-B6CF-86478170109A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C29A45-3302-8C4F-C6DA-42A4D6AF9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E6D13-0544-7EDD-06E0-5DD1E4341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4265-DA3F-4BED-A77C-995052DF9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7847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B468A-B630-E8B4-84EB-360707139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81E122-A163-07DF-F54B-C2983700CC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6C74D6-43F5-14D5-004D-73F7C0BE52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1FD22F-9393-F4CA-4B07-294F472C70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EED13-C879-4F64-1AB6-7573966AEE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CCFA27-B9D6-A047-1427-C94655FBC5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092F-90E2-41D4-B6CF-86478170109A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8C9D5F-885E-E55B-07CF-9B2D844205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34FB77-3AEC-4925-493C-4D67710E3B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4265-DA3F-4BED-A77C-995052DF9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8352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5665F-299E-C762-5E8A-871495499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D4F4C9-EBD3-8F70-B0EC-14DDDB5825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092F-90E2-41D4-B6CF-86478170109A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750324-2C1A-3A06-4C92-235772621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CF839A-0539-6D77-9E68-6568684F56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4265-DA3F-4BED-A77C-995052DF9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1024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70D4496-6D3A-153D-1847-1449F8E68F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092F-90E2-41D4-B6CF-86478170109A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21E774A-5049-820C-707F-1B0878F5E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779B06-695D-75DB-AB93-3B418CBD0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4265-DA3F-4BED-A77C-995052DF9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2463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150BB-F451-5025-EEF1-C61EA8E57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8826D5-FC12-8266-80C9-6A5318290D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7EE855-B962-F450-6CA1-F9D3886A16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D69D7D-03C4-A977-A514-DFCFD28499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092F-90E2-41D4-B6CF-86478170109A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7A407E-53A5-6ECC-FCD4-D01DE4B75F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34457B-B3D6-C904-0BA0-B3296FFC8A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4265-DA3F-4BED-A77C-995052DF9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5999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1DD67-B190-D08B-D8DA-D2721668C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AA8684-B951-BE1F-D4E3-D368C206A1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9182DA-89C5-0F40-013D-B2FD0AA3B1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6F1CE3-932E-BC5E-954F-B2FE3F223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092F-90E2-41D4-B6CF-86478170109A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57B331-AC6B-579C-5F92-1534BBD301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5FF4E0-51C4-CBF9-CE9A-746DFA2A0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4265-DA3F-4BED-A77C-995052DF9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3007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4DF44-CC06-1930-C2C2-376313CF0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ECD6A6-C284-B15A-7941-08E809B37E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33B594-7C1E-9469-7819-8F7524DF2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092F-90E2-41D4-B6CF-86478170109A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02BD2-7ABC-D532-797A-29BA661E50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DA2816-6A12-6E14-2976-46A99653B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4265-DA3F-4BED-A77C-995052DF9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675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40D0D5-9F7F-8098-77CB-927EBC7C25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A07317-6C58-A3F5-1A0F-975C38760B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B6DA54-7994-96B6-16E3-D9B6867B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6092F-90E2-41D4-B6CF-86478170109A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7F5D91-05A5-87E6-ABDD-490BF3CC34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875837-731B-F00A-452B-77C6BF626A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B4265-DA3F-4BED-A77C-995052DF9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7852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EF89C7-CE55-BAF0-97A1-506DAE109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7249C0-25FD-D0DF-D567-46D1DBC643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9EC2D-7BF1-D519-7941-079FF5C8CC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236092F-90E2-41D4-B6CF-86478170109A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7EE8DA-C9A2-5591-AC27-C3A03B16F7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749BCB-0461-FD8B-E78C-5BBDA9CDE2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2AB4265-DA3F-4BED-A77C-995052DF9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743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93/eurheartj/ehw106" TargetMode="External"/><Relationship Id="rId3" Type="http://schemas.openxmlformats.org/officeDocument/2006/relationships/hyperlink" Target="https://www.longtermplan.nhs.uk/" TargetMode="External"/><Relationship Id="rId7" Type="http://schemas.openxmlformats.org/officeDocument/2006/relationships/hyperlink" Target="https://www.nmc.org.uk/" TargetMode="External"/><Relationship Id="rId2" Type="http://schemas.openxmlformats.org/officeDocument/2006/relationships/hyperlink" Target="https://www.bhf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ce.org.uk/" TargetMode="External"/><Relationship Id="rId5" Type="http://schemas.openxmlformats.org/officeDocument/2006/relationships/hyperlink" Target="https://www.nice.org.uk/guidance/ng136" TargetMode="External"/><Relationship Id="rId4" Type="http://schemas.openxmlformats.org/officeDocument/2006/relationships/hyperlink" Target="https://www.mayoclinic.org/" TargetMode="External"/><Relationship Id="rId9" Type="http://schemas.openxmlformats.org/officeDocument/2006/relationships/hyperlink" Target="https://www.who.int/news-room/fact-sheets/detail/hypertens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9007781-1AEE-4FE2-8527-FF7B46F123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E7F342F-8F86-41FC-A9DE-865B16F50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9FA5174A-CE0B-42D0-8DA3-4E995C0926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E35DE37-E5F4-4D1E-8AE0-8A7D46F3B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1" y="990600"/>
            <a:ext cx="99060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19D8E6-50C9-D0FA-5BF5-A0ADE4837C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2999" y="1676401"/>
            <a:ext cx="6781800" cy="1752600"/>
          </a:xfrm>
        </p:spPr>
        <p:txBody>
          <a:bodyPr anchor="t">
            <a:normAutofit/>
          </a:bodyPr>
          <a:lstStyle/>
          <a:p>
            <a:pPr algn="l"/>
            <a:r>
              <a:rPr lang="en-GB" sz="4700"/>
              <a:t>Care Plan for a Fictional Patient with Hypertension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455DAB-6ABE-C691-B72C-2E8F10D16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2999" y="3429000"/>
            <a:ext cx="6781800" cy="1752600"/>
          </a:xfrm>
        </p:spPr>
        <p:txBody>
          <a:bodyPr>
            <a:normAutofit/>
          </a:bodyPr>
          <a:lstStyle/>
          <a:p>
            <a:pPr algn="l"/>
            <a:r>
              <a:rPr lang="en-GB" sz="2500">
                <a:solidFill>
                  <a:schemeClr val="tx1">
                    <a:alpha val="55000"/>
                  </a:schemeClr>
                </a:solidFill>
              </a:rPr>
              <a:t>Understanding the Cardiovascular System and Evidence-Based Care</a:t>
            </a:r>
          </a:p>
          <a:p>
            <a:pPr algn="l"/>
            <a:r>
              <a:rPr lang="en-GB" sz="2500">
                <a:solidFill>
                  <a:schemeClr val="tx1">
                    <a:alpha val="55000"/>
                  </a:schemeClr>
                </a:solidFill>
              </a:rPr>
              <a:t>Saima Kausar</a:t>
            </a:r>
          </a:p>
          <a:p>
            <a:pPr algn="l"/>
            <a:r>
              <a:rPr lang="en-GB" sz="2500">
                <a:solidFill>
                  <a:schemeClr val="tx1">
                    <a:alpha val="55000"/>
                  </a:schemeClr>
                </a:solidFill>
              </a:rPr>
              <a:t>2407682</a:t>
            </a:r>
          </a:p>
        </p:txBody>
      </p:sp>
    </p:spTree>
    <p:extLst>
      <p:ext uri="{BB962C8B-B14F-4D97-AF65-F5344CB8AC3E}">
        <p14:creationId xmlns:p14="http://schemas.microsoft.com/office/powerpoint/2010/main" val="19549591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7" name="Rectangle 1066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69" name="Group 1068">
            <a:extLst>
              <a:ext uri="{FF2B5EF4-FFF2-40B4-BE49-F238E27FC236}">
                <a16:creationId xmlns:a16="http://schemas.microsoft.com/office/drawing/2014/main" id="{A23D792D-D9F2-4EB4-ADE2-65A518DA6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1070" name="Rectangle 1069">
              <a:extLst>
                <a:ext uri="{FF2B5EF4-FFF2-40B4-BE49-F238E27FC236}">
                  <a16:creationId xmlns:a16="http://schemas.microsoft.com/office/drawing/2014/main" id="{25592A9C-8D2C-465B-A803-5CC96FD80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71" name="Rectangle 1070">
              <a:extLst>
                <a:ext uri="{FF2B5EF4-FFF2-40B4-BE49-F238E27FC236}">
                  <a16:creationId xmlns:a16="http://schemas.microsoft.com/office/drawing/2014/main" id="{6B6D3DC2-5D3E-4BC5-AE58-271493379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073" name="Freeform: Shape 1072">
            <a:extLst>
              <a:ext uri="{FF2B5EF4-FFF2-40B4-BE49-F238E27FC236}">
                <a16:creationId xmlns:a16="http://schemas.microsoft.com/office/drawing/2014/main" id="{D06891CE-5B9C-4B9E-AA78-3A5E25434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075" name="Rectangle 1074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19A81B-A942-1A68-6657-5FBAEBFFC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676400"/>
            <a:ext cx="4038600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kern="1200">
                <a:latin typeface="+mj-lt"/>
                <a:ea typeface="+mj-ea"/>
                <a:cs typeface="+mj-cs"/>
              </a:rPr>
              <a:t>Introduction</a:t>
            </a:r>
            <a:endParaRPr lang="en-US" sz="4000" kern="1200"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D919C-639C-49EB-D4FD-99EDBE735D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1" y="1676400"/>
            <a:ext cx="5181599" cy="35052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b="1">
                <a:solidFill>
                  <a:schemeClr val="tx1">
                    <a:alpha val="55000"/>
                  </a:schemeClr>
                </a:solidFill>
              </a:rPr>
              <a:t>Overview of cardiovascular diseases in the UK and the importance of early detection of hypertension.</a:t>
            </a:r>
          </a:p>
          <a:p>
            <a:endParaRPr lang="en-US" sz="2400">
              <a:solidFill>
                <a:schemeClr val="tx1">
                  <a:alpha val="5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BF3947-0715-D38F-3A68-976217DB0F4D}"/>
              </a:ext>
            </a:extLst>
          </p:cNvPr>
          <p:cNvSpPr txBox="1"/>
          <p:nvPr/>
        </p:nvSpPr>
        <p:spPr>
          <a:xfrm>
            <a:off x="6191252" y="3322791"/>
            <a:ext cx="5181600" cy="28062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0842470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193C97-FAC6-3C6F-2875-912F0C422F5B}"/>
              </a:ext>
            </a:extLst>
          </p:cNvPr>
          <p:cNvSpPr txBox="1"/>
          <p:nvPr/>
        </p:nvSpPr>
        <p:spPr>
          <a:xfrm>
            <a:off x="3048000" y="1865201"/>
            <a:ext cx="6096000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/>
              <a:t>Patient Profile</a:t>
            </a:r>
          </a:p>
          <a:p>
            <a:pPr>
              <a:buNone/>
            </a:pPr>
            <a:r>
              <a:rPr lang="en-GB" b="1" dirty="0"/>
              <a:t>Name:</a:t>
            </a:r>
            <a:r>
              <a:rPr lang="en-GB" dirty="0"/>
              <a:t> Mr John Smith (fictional)</a:t>
            </a:r>
            <a:br>
              <a:rPr lang="en-GB" dirty="0"/>
            </a:br>
            <a:r>
              <a:rPr lang="en-GB" b="1" dirty="0"/>
              <a:t>Age:</a:t>
            </a:r>
            <a:r>
              <a:rPr lang="en-GB" dirty="0"/>
              <a:t> 55 years</a:t>
            </a:r>
            <a:br>
              <a:rPr lang="en-GB" dirty="0"/>
            </a:br>
            <a:r>
              <a:rPr lang="en-GB" b="1" dirty="0"/>
              <a:t>Gender:</a:t>
            </a:r>
            <a:r>
              <a:rPr lang="en-GB" dirty="0"/>
              <a:t> Male</a:t>
            </a:r>
            <a:br>
              <a:rPr lang="en-GB" dirty="0"/>
            </a:br>
            <a:r>
              <a:rPr lang="en-GB" b="1" dirty="0"/>
              <a:t>Occupation:</a:t>
            </a:r>
            <a:r>
              <a:rPr lang="en-GB" dirty="0"/>
              <a:t> Office administrator</a:t>
            </a:r>
            <a:br>
              <a:rPr lang="en-GB" dirty="0"/>
            </a:br>
            <a:r>
              <a:rPr lang="en-GB" b="1" dirty="0"/>
              <a:t>Medical History:</a:t>
            </a:r>
            <a:r>
              <a:rPr lang="en-GB" dirty="0"/>
              <a:t> Overweight (BMI 29), sedentary lifestyle, family history of hypertension, smokes 10 cigarettes/day.</a:t>
            </a:r>
            <a:br>
              <a:rPr lang="en-GB" dirty="0"/>
            </a:br>
            <a:r>
              <a:rPr lang="en-GB" b="1" dirty="0"/>
              <a:t>Current Presentation:</a:t>
            </a:r>
            <a:r>
              <a:rPr lang="en-GB" dirty="0"/>
              <a:t> Headaches, fatigue, occasional dizziness.</a:t>
            </a:r>
            <a:br>
              <a:rPr lang="en-GB" dirty="0"/>
            </a:br>
            <a:r>
              <a:rPr lang="en-GB" b="1" dirty="0"/>
              <a:t>Blood Pressure:</a:t>
            </a:r>
            <a:r>
              <a:rPr lang="en-GB" dirty="0"/>
              <a:t> 160/100 mmHg (Stage 2 hypertension).</a:t>
            </a:r>
            <a:br>
              <a:rPr lang="en-GB" dirty="0"/>
            </a:br>
            <a:r>
              <a:rPr lang="en-GB" b="1" dirty="0"/>
              <a:t>Medications:</a:t>
            </a:r>
            <a:r>
              <a:rPr lang="en-GB" dirty="0"/>
              <a:t> None prior to diagnosis.</a:t>
            </a:r>
          </a:p>
        </p:txBody>
      </p:sp>
    </p:spTree>
    <p:extLst>
      <p:ext uri="{BB962C8B-B14F-4D97-AF65-F5344CB8AC3E}">
        <p14:creationId xmlns:p14="http://schemas.microsoft.com/office/powerpoint/2010/main" val="37546253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0">
        <p159:morph option="byChar"/>
      </p:transition>
    </mc:Choice>
    <mc:Fallback xmlns="">
      <p:transition spd="slow" advTm="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D435DD-3B4E-FED4-A99A-37E0B5608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Assessment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39808A-96BC-A5A9-E9EB-2AD4212544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/>
              <a:t>Assessment Phase</a:t>
            </a:r>
          </a:p>
          <a:p>
            <a:r>
              <a:rPr lang="en-GB" b="1" dirty="0"/>
              <a:t>Subjective Data:</a:t>
            </a:r>
            <a:r>
              <a:rPr lang="en-GB" dirty="0"/>
              <a:t> Reports headaches, stress, lack of exercise, poor sleep.</a:t>
            </a:r>
          </a:p>
          <a:p>
            <a:r>
              <a:rPr lang="en-GB" b="1" dirty="0"/>
              <a:t>Objective Data:</a:t>
            </a:r>
            <a:endParaRPr lang="en-GB" dirty="0"/>
          </a:p>
          <a:p>
            <a:pPr lvl="1"/>
            <a:r>
              <a:rPr lang="en-GB" dirty="0"/>
              <a:t>BP 160/100 mmHg (taken on two occasions)</a:t>
            </a:r>
          </a:p>
          <a:p>
            <a:pPr lvl="1"/>
            <a:r>
              <a:rPr lang="en-GB" dirty="0"/>
              <a:t>BMI 29 kg/m²</a:t>
            </a:r>
          </a:p>
          <a:p>
            <a:pPr lvl="1"/>
            <a:r>
              <a:rPr lang="en-GB" dirty="0"/>
              <a:t>Fasting glucose 6.5 mmol/L</a:t>
            </a:r>
          </a:p>
          <a:p>
            <a:pPr lvl="1"/>
            <a:r>
              <a:rPr lang="en-GB" dirty="0"/>
              <a:t>Cholesterol elevated</a:t>
            </a:r>
          </a:p>
          <a:p>
            <a:r>
              <a:rPr lang="en-GB" b="1" dirty="0"/>
              <a:t>Risk Factors Identified:</a:t>
            </a:r>
            <a:endParaRPr lang="en-GB" dirty="0"/>
          </a:p>
          <a:p>
            <a:pPr lvl="1"/>
            <a:r>
              <a:rPr lang="en-GB" dirty="0"/>
              <a:t>Smoking</a:t>
            </a:r>
          </a:p>
          <a:p>
            <a:pPr lvl="1"/>
            <a:r>
              <a:rPr lang="en-GB" dirty="0"/>
              <a:t>High salt intake</a:t>
            </a:r>
          </a:p>
          <a:p>
            <a:pPr lvl="1"/>
            <a:r>
              <a:rPr lang="en-GB" dirty="0"/>
              <a:t>Overweight</a:t>
            </a:r>
          </a:p>
          <a:p>
            <a:pPr lvl="1"/>
            <a:r>
              <a:rPr lang="en-GB" dirty="0"/>
              <a:t>Family history</a:t>
            </a:r>
          </a:p>
          <a:p>
            <a:pPr lvl="1"/>
            <a:r>
              <a:rPr lang="en-GB" dirty="0"/>
              <a:t>Sedentary lifestyle</a:t>
            </a:r>
          </a:p>
          <a:p>
            <a:pPr marL="0" indent="0">
              <a:buNone/>
            </a:pPr>
            <a:endParaRPr lang="en-GB" sz="24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40184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AB5CCD-3BE8-96A5-3E6C-D7510B3F0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 dirty="0"/>
              <a:t>Planning – Goals and Outcomes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880A7B-E1FE-8A7E-712A-579B9872F057}"/>
              </a:ext>
            </a:extLst>
          </p:cNvPr>
          <p:cNvSpPr txBox="1"/>
          <p:nvPr/>
        </p:nvSpPr>
        <p:spPr>
          <a:xfrm>
            <a:off x="5410200" y="2274277"/>
            <a:ext cx="586740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Planning – Goals and Outcomes</a:t>
            </a:r>
          </a:p>
          <a:p>
            <a:pPr>
              <a:buNone/>
            </a:pPr>
            <a:r>
              <a:rPr lang="en-GB" b="1" dirty="0"/>
              <a:t>Short-term goals (within 2–4 weeks):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Patient will verbalise understanding of hypertension and its management.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BP will reduce to below 140/90 mmHg.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Patient will begin implementing lifestyle changes.</a:t>
            </a:r>
          </a:p>
          <a:p>
            <a:pPr>
              <a:buNone/>
            </a:pPr>
            <a:r>
              <a:rPr lang="en-GB" b="1" dirty="0"/>
              <a:t>Long-term goals (within 3–6 months):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Maintain BP consistently below 130/85 mmHg.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Achieve BMI within normal range (18.5–24.9).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Cease smoking and adopt a sustainable exercise routine.</a:t>
            </a:r>
          </a:p>
        </p:txBody>
      </p:sp>
    </p:spTree>
    <p:extLst>
      <p:ext uri="{BB962C8B-B14F-4D97-AF65-F5344CB8AC3E}">
        <p14:creationId xmlns:p14="http://schemas.microsoft.com/office/powerpoint/2010/main" val="7634153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49E897-2E74-4F08-992B-3F0F0B50E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Implementation – Nursing Interventions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8D46D24-F220-74B0-AD75-B2D93FED662B}"/>
              </a:ext>
            </a:extLst>
          </p:cNvPr>
          <p:cNvSpPr txBox="1"/>
          <p:nvPr/>
        </p:nvSpPr>
        <p:spPr>
          <a:xfrm>
            <a:off x="5205047" y="1242645"/>
            <a:ext cx="7672754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. </a:t>
            </a:r>
            <a:r>
              <a:rPr lang="en-GB" sz="1100" b="1" dirty="0"/>
              <a:t>Health Education</a:t>
            </a:r>
            <a:endParaRPr lang="en-GB" sz="1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Explain hypertension, complications, and benefits of control.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Provide leaflets or digital resources.</a:t>
            </a:r>
          </a:p>
          <a:p>
            <a:pPr>
              <a:buNone/>
            </a:pPr>
            <a:r>
              <a:rPr lang="en-GB" sz="1100" b="1" dirty="0"/>
              <a:t>2. Lifestyle Modifications</a:t>
            </a:r>
            <a:endParaRPr lang="en-GB" sz="1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100" b="1" dirty="0"/>
              <a:t>Diet:</a:t>
            </a:r>
            <a:r>
              <a:rPr lang="en-GB" sz="1100" dirty="0"/>
              <a:t> Encourage DASH (Dietary Approaches to Stop Hypertension) diet—low salt, high fruit, vegetables, lean protein.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b="1" dirty="0"/>
              <a:t>Exercise:</a:t>
            </a:r>
            <a:r>
              <a:rPr lang="en-GB" sz="1100" dirty="0"/>
              <a:t> Recommend 30 minutes of moderate activity 5 times/week.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b="1" dirty="0"/>
              <a:t>Weight management:</a:t>
            </a:r>
            <a:r>
              <a:rPr lang="en-GB" sz="1100" dirty="0"/>
              <a:t> Support gradual weight loss.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b="1" dirty="0"/>
              <a:t>Smoking cessation:</a:t>
            </a:r>
            <a:r>
              <a:rPr lang="en-GB" sz="1100" dirty="0"/>
              <a:t> Refer to smoking cessation service.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b="1" dirty="0"/>
              <a:t>Stress management:</a:t>
            </a:r>
            <a:r>
              <a:rPr lang="en-GB" sz="1100" dirty="0"/>
              <a:t> Encourage relaxation, mindfulness, or counselling.</a:t>
            </a:r>
          </a:p>
          <a:p>
            <a:pPr>
              <a:buNone/>
            </a:pPr>
            <a:r>
              <a:rPr lang="en-GB" sz="1100" b="1" dirty="0"/>
              <a:t>3. Pharmacological Management</a:t>
            </a:r>
            <a:endParaRPr lang="en-GB" sz="1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Initiate </a:t>
            </a:r>
            <a:r>
              <a:rPr lang="en-GB" sz="1100" b="1" dirty="0"/>
              <a:t>ACE inhibitor</a:t>
            </a:r>
            <a:r>
              <a:rPr lang="en-GB" sz="1100" dirty="0"/>
              <a:t> (e.g., Ramipril 5 mg daily) as prescribed.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Monitor for side effects such as cough or dizziness.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Educate on adherence and importance of regular BP monitoring.</a:t>
            </a:r>
          </a:p>
          <a:p>
            <a:pPr>
              <a:buNone/>
            </a:pPr>
            <a:r>
              <a:rPr lang="en-GB" sz="1100" b="1" dirty="0"/>
              <a:t>4. Monitoring and Documentation</a:t>
            </a:r>
            <a:endParaRPr lang="en-GB" sz="1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Record BP readings at each visit.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Observe for adverse reactions.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Document lifestyle progress and medication compliance.</a:t>
            </a:r>
          </a:p>
          <a:p>
            <a:pPr>
              <a:buNone/>
            </a:pPr>
            <a:br>
              <a:rPr lang="en-GB" sz="1100" dirty="0"/>
            </a:br>
            <a:endParaRPr lang="en-GB" sz="1100" dirty="0"/>
          </a:p>
          <a:p>
            <a:pPr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1955997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31FB46-4B16-6906-C7AB-0534CB728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2149642"/>
            <a:ext cx="7712242" cy="3031958"/>
          </a:xfrm>
        </p:spPr>
        <p:txBody>
          <a:bodyPr anchor="t">
            <a:normAutofit/>
          </a:bodyPr>
          <a:lstStyle/>
          <a:p>
            <a:r>
              <a:rPr lang="en-GB" sz="4000" dirty="0"/>
              <a:t>Evaluation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A5D02C-C68F-99EE-C51B-540528CE2926}"/>
              </a:ext>
            </a:extLst>
          </p:cNvPr>
          <p:cNvSpPr txBox="1"/>
          <p:nvPr/>
        </p:nvSpPr>
        <p:spPr>
          <a:xfrm>
            <a:off x="5410200" y="2551837"/>
            <a:ext cx="528988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Review after 4 weeks: BP reduced to 138/88 mmHg.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Patient reports increased energy, reduced smoking, and adherence to medication.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Continue to reinforce education and support behaviour change.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If BP remains elevated, liaise with GP to review medication.</a:t>
            </a:r>
          </a:p>
        </p:txBody>
      </p:sp>
    </p:spTree>
    <p:extLst>
      <p:ext uri="{BB962C8B-B14F-4D97-AF65-F5344CB8AC3E}">
        <p14:creationId xmlns:p14="http://schemas.microsoft.com/office/powerpoint/2010/main" val="21357328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3CA3DAA-08BB-476F-9793-941CFAEA5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1EF744A-E0CA-4659-9909-4B77BF70D3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09C8437-171E-4687-AA5E-A46A56AEE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FEFA667-DE58-4745-9E9D-C6E61CB06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CB87DA-8690-0838-D559-71E1F5E81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Ethical and Professional Considerations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882769-07A1-8A83-66C3-4821C828EE44}"/>
              </a:ext>
            </a:extLst>
          </p:cNvPr>
          <p:cNvSpPr txBox="1"/>
          <p:nvPr/>
        </p:nvSpPr>
        <p:spPr>
          <a:xfrm>
            <a:off x="3938954" y="2557698"/>
            <a:ext cx="756724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. Ethical and Professional Considerations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Maintain </a:t>
            </a:r>
            <a:r>
              <a:rPr lang="en-GB" b="1" dirty="0"/>
              <a:t>confidentiality</a:t>
            </a:r>
            <a:r>
              <a:rPr lang="en-GB" dirty="0"/>
              <a:t> and respect patient autonomy.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</a:t>
            </a:r>
            <a:r>
              <a:rPr lang="en-GB" b="1" dirty="0"/>
              <a:t>motivational interviewing</a:t>
            </a:r>
            <a:r>
              <a:rPr lang="en-GB" dirty="0"/>
              <a:t> to encourage participation.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Ensure culturally sensitive communication.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Document all care provided according to NMC (2018) guidelines</a:t>
            </a:r>
          </a:p>
        </p:txBody>
      </p:sp>
    </p:spTree>
    <p:extLst>
      <p:ext uri="{BB962C8B-B14F-4D97-AF65-F5344CB8AC3E}">
        <p14:creationId xmlns:p14="http://schemas.microsoft.com/office/powerpoint/2010/main" val="17685510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591D28-4248-D47F-C28C-ACF8698F9A05}"/>
              </a:ext>
            </a:extLst>
          </p:cNvPr>
          <p:cNvSpPr txBox="1"/>
          <p:nvPr/>
        </p:nvSpPr>
        <p:spPr>
          <a:xfrm>
            <a:off x="2148840" y="2286000"/>
            <a:ext cx="6995160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/>
              <a:t>Ethical and Professional Considerations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Maintain </a:t>
            </a:r>
            <a:r>
              <a:rPr lang="en-GB" b="1" dirty="0"/>
              <a:t>confidentiality</a:t>
            </a:r>
            <a:r>
              <a:rPr lang="en-GB" dirty="0"/>
              <a:t> and respect patient autonomy.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</a:t>
            </a:r>
            <a:r>
              <a:rPr lang="en-GB" b="1" dirty="0"/>
              <a:t>motivational interviewing</a:t>
            </a:r>
            <a:r>
              <a:rPr lang="en-GB" dirty="0"/>
              <a:t> to encourage participation.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Ensure culturally sensitive communication.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Document all care provided according to NMC (2018) guidelines.</a:t>
            </a:r>
          </a:p>
        </p:txBody>
      </p:sp>
    </p:spTree>
    <p:extLst>
      <p:ext uri="{BB962C8B-B14F-4D97-AF65-F5344CB8AC3E}">
        <p14:creationId xmlns:p14="http://schemas.microsoft.com/office/powerpoint/2010/main" val="35482339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7C560F-1979-DE14-C490-B82114EBF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Nursing Diagnosis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784E66-7232-753B-CCF6-F1B41CE1BCEC}"/>
              </a:ext>
            </a:extLst>
          </p:cNvPr>
          <p:cNvSpPr txBox="1"/>
          <p:nvPr/>
        </p:nvSpPr>
        <p:spPr>
          <a:xfrm>
            <a:off x="4042610" y="2630905"/>
            <a:ext cx="7299157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+mj-lt"/>
              <a:buAutoNum type="arabicPeriod"/>
            </a:pPr>
            <a:r>
              <a:rPr lang="en-GB" b="1" dirty="0"/>
              <a:t>Ineffective health maintenance</a:t>
            </a:r>
            <a:r>
              <a:rPr lang="en-GB" dirty="0"/>
              <a:t> related to lifestyle factors (poor diet, lack of exercise, smoking).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Risk for decreased cardiac output</a:t>
            </a:r>
            <a:r>
              <a:rPr lang="en-GB" dirty="0"/>
              <a:t> related to increased vascular resistance.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Knowledge deficit</a:t>
            </a:r>
            <a:r>
              <a:rPr lang="en-GB" dirty="0"/>
              <a:t> regarding disease process and management of hypertension.</a:t>
            </a:r>
          </a:p>
        </p:txBody>
      </p:sp>
    </p:spTree>
    <p:extLst>
      <p:ext uri="{BB962C8B-B14F-4D97-AF65-F5344CB8AC3E}">
        <p14:creationId xmlns:p14="http://schemas.microsoft.com/office/powerpoint/2010/main" val="39868647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16ACEE-B015-68AF-AC1B-2EDB76458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Conclusion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49CDB5-547C-E96C-A8FB-74EFE4F54CBE}"/>
              </a:ext>
            </a:extLst>
          </p:cNvPr>
          <p:cNvSpPr txBox="1"/>
          <p:nvPr/>
        </p:nvSpPr>
        <p:spPr>
          <a:xfrm>
            <a:off x="3048000" y="2557698"/>
            <a:ext cx="6096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Effective hypertension management requires a </a:t>
            </a:r>
            <a:r>
              <a:rPr lang="en-GB" b="1" dirty="0"/>
              <a:t>holistic, patient-centred approach</a:t>
            </a:r>
            <a:r>
              <a:rPr lang="en-GB" dirty="0"/>
              <a:t> focusing on education, lifestyle change, and adherence to treatment.</a:t>
            </a:r>
            <a:br>
              <a:rPr lang="en-GB" dirty="0"/>
            </a:br>
            <a:r>
              <a:rPr lang="en-GB" dirty="0"/>
              <a:t>Through collaborative care planning and ongoing evaluation, nurses play a vital role in reducing cardiovascular risk and improving quality of life.</a:t>
            </a:r>
          </a:p>
        </p:txBody>
      </p:sp>
    </p:spTree>
    <p:extLst>
      <p:ext uri="{BB962C8B-B14F-4D97-AF65-F5344CB8AC3E}">
        <p14:creationId xmlns:p14="http://schemas.microsoft.com/office/powerpoint/2010/main" val="17169132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23D792D-D9F2-4EB4-ADE2-65A518DA6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5592A9C-8D2C-465B-A803-5CC96FD80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B6D3DC2-5D3E-4BC5-AE58-271493379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06891CE-5B9C-4B9E-AA78-3A5E25434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5F19B9-AD45-19D0-45D9-A4CAEC1F6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676400"/>
            <a:ext cx="40386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C77CAA5-EA55-1909-31BE-81FEFB2005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1" y="2621399"/>
            <a:ext cx="11734800" cy="22929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British Heart Foundation. (2023).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 blood pressure (hypertension).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Retrieved from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https://www.bhf.org.uk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Department of Health and Social Care. (2021).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NHS Long Term Plan: Cardiovascular disease prevention.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London: UK Government. Retrieved from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3"/>
              </a:rPr>
              <a:t>https://www.longtermplan.nhs.uk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Joint British Societies. (2024).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JBS4: Joint British Societies’ consensus recommendations for the prevention of cardiovascular disease.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Heart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110(2), 87–102. https://doi.org/10.1136/heartjnl-2023-323456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Mayo Clinic. (2023).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 blood pressure (hypertension): Diagnosis and treatment.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Retrieved from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https://www.mayoclinic.org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National Institute for Health and Care Excellence (NICE). (2019).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Hypertension in adults: Diagnosis and management (NG136).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London: NICE. Retrieved from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5"/>
              </a:rPr>
              <a:t>https://www.nice.org.uk/guidance/ng136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National Institute for Health and Care Excellence (NICE). (2023).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Cardiovascular disease prevention overview.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London: NICE. Retrieved from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6"/>
              </a:rPr>
              <a:t>https://www.nice.org.uk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Nursing and Midwifery Council (NMC). (2018).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Code: Professional standards of practice and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for nurses, midwives and nursing associates.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London: NMC. Retrieved from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7"/>
              </a:rPr>
              <a:t>https://www.nmc.org.uk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Piepoli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M. F., Hoes, A. W.,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Agewall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S., et al. (2016).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2016 European guidelines on cardiovascular disease prevention in clinical practice.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European Heart Journal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37(29), 2315–2381.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8"/>
              </a:rPr>
              <a:t>https://doi.org/10.1093/eurheartj/ehw106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World Health Organization (WHO). (2023).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Hypertension fact sheet.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Geneva: WHO. Retrieved from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9"/>
              </a:rPr>
              <a:t>https://www.who.int/news-room/fact-sheets/detail/hypertension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D1DDEDF5-632C-8BFC-1EA5-7A3DDB7E07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16923" y="2624058"/>
            <a:ext cx="8675077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latin typeface="Arial" panose="020B0604020202020204" pitchFamily="34" charset="0"/>
              </a:rPr>
              <a:t>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40AD859B-3E8F-6004-A5A9-4F6B1D5FCF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16923" y="1009480"/>
            <a:ext cx="8675077" cy="54314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0400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6" ma:contentTypeDescription="Create a new document." ma:contentTypeScope="" ma:versionID="c21ec42d28ba4d2cd9af79f022254c74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d479d9fa5ee721a3e8af158e86d1317a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1C9EA224-B904-49C4-9A3A-D17C2804700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70327A7-2F4D-448D-BB06-773AC7A39D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0E77F2C-BE9F-4275-A558-170D59C43941}">
  <ds:schemaRefs>
    <ds:schemaRef ds:uri="http://purl.org/dc/elements/1.1/"/>
    <ds:schemaRef ds:uri="http://schemas.microsoft.com/office/infopath/2007/PartnerControls"/>
    <ds:schemaRef ds:uri="http://schemas.microsoft.com/office/2006/documentManagement/types"/>
    <ds:schemaRef ds:uri="http://www.w3.org/XML/1998/namespace"/>
    <ds:schemaRef ds:uri="http://purl.org/dc/dcmitype/"/>
    <ds:schemaRef ds:uri="http://schemas.openxmlformats.org/package/2006/metadata/core-properties"/>
    <ds:schemaRef ds:uri="0085e1a2-9cbf-4b92-866b-21f3c89040b6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2781</TotalTime>
  <Words>935</Words>
  <Application>Microsoft Office PowerPoint</Application>
  <PresentationFormat>Widescreen</PresentationFormat>
  <Paragraphs>85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Care Plan for a Fictional Patient with Hypertension</vt:lpstr>
      <vt:lpstr>Introduction</vt:lpstr>
      <vt:lpstr>PowerPoint Presentation</vt:lpstr>
      <vt:lpstr>Assessment Phase</vt:lpstr>
      <vt:lpstr>Planning – Goals and Outcomes </vt:lpstr>
      <vt:lpstr>Implementation – Nursing Interventions</vt:lpstr>
      <vt:lpstr>Evaluation</vt:lpstr>
      <vt:lpstr>Ethical and Professional Considerations</vt:lpstr>
      <vt:lpstr>PowerPoint Presentation</vt:lpstr>
      <vt:lpstr>Nursing Diagnosis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Saima Kausar (2407682)</dc:creator>
  <cp:lastModifiedBy>Saima Kausar (2407682)</cp:lastModifiedBy>
  <cp:revision>2</cp:revision>
  <dcterms:created xsi:type="dcterms:W3CDTF">2025-11-09T22:44:33Z</dcterms:created>
  <dcterms:modified xsi:type="dcterms:W3CDTF">2025-11-12T10:08:11Z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