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788" r:id="rId2"/>
  </p:sldMasterIdLst>
  <p:notesMasterIdLst>
    <p:notesMasterId r:id="rId14"/>
  </p:notesMasterIdLst>
  <p:handoutMasterIdLst>
    <p:handoutMasterId r:id="rId15"/>
  </p:handoutMasterIdLst>
  <p:sldIdLst>
    <p:sldId id="277" r:id="rId3"/>
    <p:sldId id="331" r:id="rId4"/>
    <p:sldId id="332" r:id="rId5"/>
    <p:sldId id="258" r:id="rId6"/>
    <p:sldId id="265" r:id="rId7"/>
    <p:sldId id="266" r:id="rId8"/>
    <p:sldId id="268" r:id="rId9"/>
    <p:sldId id="269" r:id="rId10"/>
    <p:sldId id="270" r:id="rId11"/>
    <p:sldId id="257" r:id="rId12"/>
    <p:sldId id="333" r:id="rId13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96" autoAdjust="0"/>
    <p:restoredTop sz="94236" autoAdjust="0"/>
  </p:normalViewPr>
  <p:slideViewPr>
    <p:cSldViewPr>
      <p:cViewPr varScale="1">
        <p:scale>
          <a:sx n="127" d="100"/>
          <a:sy n="127" d="100"/>
        </p:scale>
        <p:origin x="1912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816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AI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(like ChatGPT or image generators)</a:t>
            </a: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Robotics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(like self-driving cars or drones)</a:t>
            </a: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Virtual Reality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(VR headsets)</a:t>
            </a:r>
            <a:endParaRPr kumimoji="1" lang="en-GB" sz="1200" b="1" u="none" strike="noStrike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Smart clothing and wearables: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Tech built into clothes, like jackets that change temperature or fabrics that track health.</a:t>
            </a: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Brain-computer interfaces: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Device chips (like Neuralink) that let people control computers or video games using only their thoughts.</a:t>
            </a: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Biometrics and facial recognition:</a:t>
            </a:r>
            <a:endParaRPr kumimoji="1" lang="en-GB" sz="1200" b="0" u="none" strike="noStrike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  <a:p>
            <a:pPr lvl="0"/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Advanced scanning systems used for phone security, digital payments, or smart-home entry.</a:t>
            </a: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Deepfakes and voice cloning: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AI tools capable of mimicking real people's faces or voices in videos and audio clips.</a:t>
            </a: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Augmented reality (AR):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Digital overlays on the physical world, like Pokémon GO or digital smart glasses.</a:t>
            </a: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Space tech: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Private rockets, satellite internet networks, or ideas for space tourism.</a:t>
            </a:r>
          </a:p>
          <a:p>
            <a:pPr lvl="0"/>
            <a:r>
              <a:rPr kumimoji="1" lang="en-GB" sz="1200" b="1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Lab-grown food:</a:t>
            </a:r>
            <a:r>
              <a:rPr kumimoji="1" lang="en-GB" sz="1200" b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Cultured meats or dairy products created in laboratories rather than on traditional farms.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362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54E2B-EA81-3FA2-D8C1-9BC3690944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D85DEC-E57E-3D00-98C5-7FFEEC1C36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26C736-3A12-D4A8-1E13-5051619C93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3C04A3-0BF6-5950-31FA-00ADD23919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370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8102927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75703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108" y="1470582"/>
            <a:ext cx="8102927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01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100" kern="120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eaLnBrk="1" hangingPunct="1"/>
            <a:r>
              <a:rPr lang="en-GB" altLang="en-US" dirty="0"/>
              <a:t>ACCA6019 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370013" y="2133600"/>
            <a:ext cx="6400800" cy="336391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Emerging Trends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Week 1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Introduction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Module Learning Outcomes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507413" cy="4176712"/>
          </a:xfrm>
        </p:spPr>
        <p:txBody>
          <a:bodyPr/>
          <a:lstStyle/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defRPr/>
            </a:pPr>
            <a:endParaRPr lang="en-GB" altLang="en-US" sz="2400" dirty="0"/>
          </a:p>
          <a:p>
            <a:pPr lvl="0" fontAlgn="auto" hangingPunct="1"/>
            <a:r>
              <a:rPr lang="en-GB" sz="2400" dirty="0"/>
              <a:t>Analyse the principles and concepts associated with an emerging field of computing such as the professional practices being adopted in industry, a novel technology or a new application of an existing technology. </a:t>
            </a:r>
          </a:p>
          <a:p>
            <a:pPr marL="0" lvl="0" indent="0" fontAlgn="auto" hangingPunct="1">
              <a:buNone/>
            </a:pPr>
            <a:endParaRPr lang="en-GB" sz="2400" dirty="0"/>
          </a:p>
          <a:p>
            <a:pPr lvl="0" fontAlgn="auto" hangingPunct="1"/>
            <a:r>
              <a:rPr lang="en-GB" sz="2400" dirty="0"/>
              <a:t>Evaluate the effectiveness, benefits, drawbacks or suitability of deploying appropriate technologies or approaches to the solution of a problem as part of a team and/or as an individual.</a:t>
            </a:r>
          </a:p>
          <a:p>
            <a:endParaRPr lang="en-GB" sz="2400" dirty="0"/>
          </a:p>
          <a:p>
            <a:pPr marL="0" indent="0" eaLnBrk="1" hangingPunct="1">
              <a:buNone/>
              <a:defRPr/>
            </a:pPr>
            <a:endParaRPr lang="en-GB" altLang="en-US" sz="24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F43C3-5282-4B8D-8E68-59CC4796C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27EF5-60F5-4523-9BA3-4E307B34DD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Group Project</a:t>
            </a:r>
          </a:p>
          <a:p>
            <a:r>
              <a:rPr lang="en-GB" dirty="0"/>
              <a:t>Individual Report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A634D-924D-483D-8EF9-FA90DFA14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01/10/2026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E0BEC8-7459-4648-AFB6-0BBCCDD6B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5748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16687-85EE-42F0-BAFD-51CC143DB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DD3A4-0CF8-457B-8814-4C7A586720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>
                <a:ea typeface="Times New Roman" panose="02020603050405020304" pitchFamily="18" charset="0"/>
              </a:rPr>
              <a:t>Group criteria</a:t>
            </a:r>
            <a:r>
              <a:rPr lang="en-GB" sz="2000" dirty="0">
                <a:ea typeface="Times New Roman" panose="02020603050405020304" pitchFamily="18" charset="0"/>
              </a:rPr>
              <a:t>:</a:t>
            </a:r>
          </a:p>
          <a:p>
            <a:r>
              <a:rPr lang="en-GB" sz="2000" dirty="0">
                <a:ea typeface="Times New Roman" panose="02020603050405020304" pitchFamily="18" charset="0"/>
              </a:rPr>
              <a:t>Four to six students in a group</a:t>
            </a:r>
          </a:p>
          <a:p>
            <a:r>
              <a:rPr lang="en-GB" sz="2000" dirty="0">
                <a:ea typeface="Times New Roman" panose="02020603050405020304" pitchFamily="18" charset="0"/>
              </a:rPr>
              <a:t>Good mix of different skillset.  </a:t>
            </a:r>
          </a:p>
          <a:p>
            <a:pPr marL="0" indent="0">
              <a:buNone/>
            </a:pPr>
            <a:r>
              <a:rPr lang="en-GB" sz="2000" dirty="0">
                <a:ea typeface="Times New Roman" panose="02020603050405020304" pitchFamily="18" charset="0"/>
              </a:rPr>
              <a:t> </a:t>
            </a:r>
          </a:p>
          <a:p>
            <a:r>
              <a:rPr lang="en-GB" sz="2000" dirty="0">
                <a:ea typeface="Times New Roman" panose="02020603050405020304" pitchFamily="18" charset="0"/>
              </a:rPr>
              <a:t>Your team may utilise MS Teams or other agreed platform for discussions, communication, collaboration, file sharing, etc</a:t>
            </a:r>
          </a:p>
          <a:p>
            <a:pPr indent="0">
              <a:buNone/>
            </a:pPr>
            <a:endParaRPr lang="en-GB" sz="20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025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5FD0F18-690A-4C6B-A981-8859C96F3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537" y="1717770"/>
            <a:ext cx="8102927" cy="4050705"/>
          </a:xfrm>
        </p:spPr>
        <p:txBody>
          <a:bodyPr wrap="square"/>
          <a:lstStyle/>
          <a:p>
            <a:pPr algn="just" fontAlgn="base">
              <a:spcAft>
                <a:spcPct val="0"/>
              </a:spcAft>
            </a:pPr>
            <a:r>
              <a:rPr lang="en-GB" altLang="en-US" dirty="0"/>
              <a:t>Task: </a:t>
            </a:r>
            <a:r>
              <a:rPr lang="en-GB" altLang="en-US" b="1" dirty="0"/>
              <a:t>Emerging Trends</a:t>
            </a:r>
          </a:p>
          <a:p>
            <a:pPr algn="just" fontAlgn="base">
              <a:spcAft>
                <a:spcPct val="0"/>
              </a:spcAft>
            </a:pPr>
            <a:r>
              <a:rPr lang="en-GB" altLang="en-US" b="1" dirty="0">
                <a:solidFill>
                  <a:srgbClr val="E0BC4C"/>
                </a:solidFill>
              </a:rPr>
              <a:t>Challenge: </a:t>
            </a:r>
            <a:r>
              <a:rPr lang="en-GB" b="1" dirty="0">
                <a:solidFill>
                  <a:srgbClr val="FFC000"/>
                </a:solidFill>
                <a:effectLst/>
                <a:ea typeface="Times New Roman" panose="02020603050405020304" pitchFamily="18" charset="0"/>
              </a:rPr>
              <a:t>Future of Universities: 50 years from now</a:t>
            </a:r>
            <a:endParaRPr lang="en-GB" altLang="en-US" b="1" dirty="0">
              <a:solidFill>
                <a:srgbClr val="FFC000"/>
              </a:solidFill>
            </a:endParaRPr>
          </a:p>
          <a:p>
            <a:pPr algn="just" fontAlgn="base">
              <a:spcAft>
                <a:spcPct val="0"/>
              </a:spcAft>
            </a:pPr>
            <a:endParaRPr lang="en-GB" altLang="en-US" b="1" dirty="0">
              <a:solidFill>
                <a:srgbClr val="FFC000"/>
              </a:solidFill>
            </a:endParaRPr>
          </a:p>
          <a:p>
            <a:pPr algn="just" fontAlgn="base">
              <a:spcAft>
                <a:spcPct val="0"/>
              </a:spcAft>
            </a:pPr>
            <a:r>
              <a:rPr lang="en-GB" altLang="en-US" dirty="0"/>
              <a:t>Team Size: 5-6 Members (Strictly Not exceeding 6 Members)</a:t>
            </a:r>
          </a:p>
          <a:p>
            <a:pPr algn="just" fontAlgn="base">
              <a:spcAft>
                <a:spcPct val="0"/>
              </a:spcAft>
            </a:pPr>
            <a:r>
              <a:rPr lang="en-GB" altLang="en-US" dirty="0"/>
              <a:t>As a team, design and propose an innovative idea and solution to the stated challenge </a:t>
            </a:r>
          </a:p>
          <a:p>
            <a:pPr algn="just" fontAlgn="base">
              <a:spcAft>
                <a:spcPct val="0"/>
              </a:spcAft>
            </a:pPr>
            <a:endParaRPr lang="en-GB" altLang="en-US" dirty="0"/>
          </a:p>
          <a:p>
            <a:pPr algn="just" fontAlgn="base">
              <a:spcAft>
                <a:spcPct val="0"/>
              </a:spcAft>
            </a:pPr>
            <a:r>
              <a:rPr lang="en-GB" altLang="en-US" dirty="0"/>
              <a:t>Each team will design and present their solution to your assessment panel (30 Minutes team presentation). </a:t>
            </a: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6D531DC8-54AC-4DF3-BD43-AC8621A80189}"/>
              </a:ext>
            </a:extLst>
          </p:cNvPr>
          <p:cNvSpPr txBox="1">
            <a:spLocks/>
          </p:cNvSpPr>
          <p:nvPr/>
        </p:nvSpPr>
        <p:spPr>
          <a:xfrm>
            <a:off x="6857999" y="1089525"/>
            <a:ext cx="1729331" cy="662567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 fontAlgn="auto">
              <a:spcBef>
                <a:spcPts val="750"/>
              </a:spcBef>
              <a:spcAft>
                <a:spcPts val="0"/>
              </a:spcAft>
            </a:pPr>
            <a:r>
              <a:rPr lang="en-GB" sz="3300" dirty="0">
                <a:solidFill>
                  <a:prstClr val="white"/>
                </a:solidFill>
                <a:latin typeface="Calibri" panose="020F0502020204030204"/>
              </a:rPr>
              <a:t>Assessment</a:t>
            </a:r>
          </a:p>
        </p:txBody>
      </p:sp>
    </p:spTree>
    <p:extLst>
      <p:ext uri="{BB962C8B-B14F-4D97-AF65-F5344CB8AC3E}">
        <p14:creationId xmlns:p14="http://schemas.microsoft.com/office/powerpoint/2010/main" val="1037334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5FD0F18-690A-4C6B-A981-8859C96F3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537" y="2329483"/>
            <a:ext cx="8102927" cy="2436161"/>
          </a:xfrm>
        </p:spPr>
        <p:txBody>
          <a:bodyPr wrap="square"/>
          <a:lstStyle/>
          <a:p>
            <a:r>
              <a:rPr lang="en-GB" dirty="0"/>
              <a:t>Team Formation – No later than Week 3</a:t>
            </a:r>
          </a:p>
          <a:p>
            <a:r>
              <a:rPr lang="en-GB" dirty="0"/>
              <a:t>Team Registration – No later than Week 4 (details to be taken in class, all group members must be present). </a:t>
            </a:r>
          </a:p>
          <a:p>
            <a:endParaRPr lang="en-GB" dirty="0"/>
          </a:p>
          <a:p>
            <a:r>
              <a:rPr lang="en-GB" dirty="0"/>
              <a:t>Some Umbrella Topics: Creativity, innovation, interoperability, technological enhancement, user experience, sustainability, environmental impact, etc 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6D531DC8-54AC-4DF3-BD43-AC8621A80189}"/>
              </a:ext>
            </a:extLst>
          </p:cNvPr>
          <p:cNvSpPr txBox="1">
            <a:spLocks/>
          </p:cNvSpPr>
          <p:nvPr/>
        </p:nvSpPr>
        <p:spPr>
          <a:xfrm>
            <a:off x="6133034" y="1011934"/>
            <a:ext cx="3328367" cy="662567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 fontAlgn="auto">
              <a:spcBef>
                <a:spcPts val="750"/>
              </a:spcBef>
              <a:spcAft>
                <a:spcPts val="0"/>
              </a:spcAft>
            </a:pPr>
            <a:r>
              <a:rPr lang="en-GB" sz="3300" dirty="0">
                <a:solidFill>
                  <a:prstClr val="white"/>
                </a:solidFill>
                <a:latin typeface="Calibri" panose="020F0502020204030204"/>
              </a:rPr>
              <a:t>Next step</a:t>
            </a:r>
          </a:p>
        </p:txBody>
      </p:sp>
    </p:spTree>
    <p:extLst>
      <p:ext uri="{BB962C8B-B14F-4D97-AF65-F5344CB8AC3E}">
        <p14:creationId xmlns:p14="http://schemas.microsoft.com/office/powerpoint/2010/main" val="3949797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5FD0F18-690A-4C6B-A981-8859C96F3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864" y="2100883"/>
            <a:ext cx="8102927" cy="2436161"/>
          </a:xfrm>
        </p:spPr>
        <p:txBody>
          <a:bodyPr wrap="square"/>
          <a:lstStyle/>
          <a:p>
            <a:pPr marL="0" lvl="1" indent="0" algn="just">
              <a:spcBef>
                <a:spcPts val="750"/>
              </a:spcBef>
              <a:buNone/>
            </a:pPr>
            <a:r>
              <a:rPr lang="en-GB" sz="2100" dirty="0">
                <a:solidFill>
                  <a:schemeClr val="bg1"/>
                </a:solidFill>
              </a:rPr>
              <a:t>Part 1: </a:t>
            </a:r>
          </a:p>
          <a:p>
            <a:pPr marL="342900" lvl="1" indent="-342900" algn="just">
              <a:spcBef>
                <a:spcPts val="750"/>
              </a:spcBef>
              <a:buFont typeface="Courier New" panose="02070309020205020404" pitchFamily="49" charset="0"/>
              <a:buChar char="o"/>
            </a:pPr>
            <a:r>
              <a:rPr lang="en-GB" sz="2100" dirty="0">
                <a:solidFill>
                  <a:schemeClr val="bg1"/>
                </a:solidFill>
              </a:rPr>
              <a:t>Present your solution in class, in week 10. </a:t>
            </a:r>
          </a:p>
          <a:p>
            <a:pPr marL="342900" lvl="1" indent="-342900" algn="just">
              <a:spcBef>
                <a:spcPts val="750"/>
              </a:spcBef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chemeClr val="bg1"/>
                </a:solidFill>
              </a:rPr>
              <a:t>PowerPoint or other suitable presentation tools can be used. </a:t>
            </a:r>
          </a:p>
          <a:p>
            <a:pPr marL="685800" lvl="2" indent="-342900" algn="just">
              <a:spcBef>
                <a:spcPts val="750"/>
              </a:spcBef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bg1"/>
                </a:solidFill>
              </a:rPr>
              <a:t>Each team member should present for 5-7 minutes. </a:t>
            </a:r>
          </a:p>
          <a:p>
            <a:pPr marL="685800" lvl="2" indent="-342900" algn="just">
              <a:spcBef>
                <a:spcPts val="750"/>
              </a:spcBef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bg1"/>
                </a:solidFill>
              </a:rPr>
              <a:t>Practice and refine your presentation as a team to ensure you create and deliver a unified presentation that is clear, concise, and coherent.</a:t>
            </a: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6D531DC8-54AC-4DF3-BD43-AC8621A80189}"/>
              </a:ext>
            </a:extLst>
          </p:cNvPr>
          <p:cNvSpPr txBox="1">
            <a:spLocks/>
          </p:cNvSpPr>
          <p:nvPr/>
        </p:nvSpPr>
        <p:spPr>
          <a:xfrm>
            <a:off x="4572000" y="1191472"/>
            <a:ext cx="1663046" cy="400070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 fontAlgn="auto">
              <a:spcBef>
                <a:spcPts val="750"/>
              </a:spcBef>
              <a:spcAft>
                <a:spcPts val="0"/>
              </a:spcAft>
            </a:pPr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Submission &amp; Team Presentation  </a:t>
            </a:r>
          </a:p>
        </p:txBody>
      </p:sp>
    </p:spTree>
    <p:extLst>
      <p:ext uri="{BB962C8B-B14F-4D97-AF65-F5344CB8AC3E}">
        <p14:creationId xmlns:p14="http://schemas.microsoft.com/office/powerpoint/2010/main" val="2904049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5FD0F18-690A-4C6B-A981-8859C96F3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573" y="1893065"/>
            <a:ext cx="8102927" cy="2436161"/>
          </a:xfrm>
        </p:spPr>
        <p:txBody>
          <a:bodyPr wrap="square"/>
          <a:lstStyle/>
          <a:p>
            <a:pPr marL="0" lvl="1" indent="0" algn="just">
              <a:spcBef>
                <a:spcPts val="750"/>
              </a:spcBef>
              <a:buNone/>
            </a:pPr>
            <a:r>
              <a:rPr lang="en-GB" sz="2100" dirty="0">
                <a:solidFill>
                  <a:schemeClr val="bg1"/>
                </a:solidFill>
              </a:rPr>
              <a:t>Part 2: </a:t>
            </a:r>
          </a:p>
          <a:p>
            <a:pPr marL="342900" lvl="1" indent="-342900" algn="just">
              <a:spcBef>
                <a:spcPts val="750"/>
              </a:spcBef>
              <a:buFont typeface="Courier New" panose="02070309020205020404" pitchFamily="49" charset="0"/>
              <a:buChar char="o"/>
            </a:pPr>
            <a:r>
              <a:rPr lang="en-GB" sz="2100" dirty="0">
                <a:solidFill>
                  <a:schemeClr val="bg1"/>
                </a:solidFill>
              </a:rPr>
              <a:t>Individual reflective journal (not more than 1500 words). </a:t>
            </a:r>
          </a:p>
          <a:p>
            <a:pPr marL="685800" lvl="2" indent="-342900" algn="just">
              <a:spcBef>
                <a:spcPts val="750"/>
              </a:spcBef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chemeClr val="bg1"/>
                </a:solidFill>
              </a:rPr>
              <a:t>This may include your experience of working within a team, </a:t>
            </a:r>
          </a:p>
          <a:p>
            <a:pPr marL="685800" lvl="2" indent="-342900" algn="just">
              <a:spcBef>
                <a:spcPts val="750"/>
              </a:spcBef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chemeClr val="bg1"/>
                </a:solidFill>
              </a:rPr>
              <a:t>How well everyone in your team performed (include a rating out of 5), </a:t>
            </a:r>
          </a:p>
          <a:p>
            <a:pPr marL="685800" lvl="2" indent="-342900" algn="just">
              <a:spcBef>
                <a:spcPts val="750"/>
              </a:spcBef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chemeClr val="bg1"/>
                </a:solidFill>
              </a:rPr>
              <a:t>An evaluation of your design’s/solution’s limitations and any risk factors encountered.</a:t>
            </a: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6D531DC8-54AC-4DF3-BD43-AC8621A80189}"/>
              </a:ext>
            </a:extLst>
          </p:cNvPr>
          <p:cNvSpPr txBox="1">
            <a:spLocks/>
          </p:cNvSpPr>
          <p:nvPr/>
        </p:nvSpPr>
        <p:spPr>
          <a:xfrm>
            <a:off x="4572000" y="1191472"/>
            <a:ext cx="1663046" cy="400070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 fontAlgn="auto">
              <a:spcBef>
                <a:spcPts val="750"/>
              </a:spcBef>
              <a:spcAft>
                <a:spcPts val="0"/>
              </a:spcAft>
            </a:pPr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Submission &amp; Team Presentation  </a:t>
            </a:r>
          </a:p>
        </p:txBody>
      </p:sp>
    </p:spTree>
    <p:extLst>
      <p:ext uri="{BB962C8B-B14F-4D97-AF65-F5344CB8AC3E}">
        <p14:creationId xmlns:p14="http://schemas.microsoft.com/office/powerpoint/2010/main" val="3159789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5FD0F18-690A-4C6B-A981-8859C96F3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91" y="2786683"/>
            <a:ext cx="8102927" cy="959240"/>
          </a:xfrm>
        </p:spPr>
        <p:txBody>
          <a:bodyPr wrap="square"/>
          <a:lstStyle/>
          <a:p>
            <a:pPr marL="0" lvl="1" indent="0" algn="just">
              <a:spcBef>
                <a:spcPts val="750"/>
              </a:spcBef>
              <a:buNone/>
            </a:pPr>
            <a:r>
              <a:rPr lang="en-GB" sz="2100" dirty="0">
                <a:solidFill>
                  <a:schemeClr val="bg1"/>
                </a:solidFill>
              </a:rPr>
              <a:t>Each team member will need present with the Team in class. </a:t>
            </a:r>
          </a:p>
          <a:p>
            <a:pPr marL="0" lvl="1" indent="0" algn="just">
              <a:spcBef>
                <a:spcPts val="750"/>
              </a:spcBef>
              <a:buNone/>
            </a:pPr>
            <a:r>
              <a:rPr lang="en-GB" sz="2100" dirty="0">
                <a:solidFill>
                  <a:schemeClr val="bg1"/>
                </a:solidFill>
              </a:rPr>
              <a:t>Each student will receive an individual mark which is an aggregate of the individual’s contribution and overall team performance.</a:t>
            </a: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6D531DC8-54AC-4DF3-BD43-AC8621A80189}"/>
              </a:ext>
            </a:extLst>
          </p:cNvPr>
          <p:cNvSpPr txBox="1">
            <a:spLocks/>
          </p:cNvSpPr>
          <p:nvPr/>
        </p:nvSpPr>
        <p:spPr>
          <a:xfrm>
            <a:off x="4572000" y="1191472"/>
            <a:ext cx="1663046" cy="400070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 fontAlgn="auto">
              <a:spcBef>
                <a:spcPts val="750"/>
              </a:spcBef>
              <a:spcAft>
                <a:spcPts val="0"/>
              </a:spcAft>
            </a:pPr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Submission &amp; Team Presentation  </a:t>
            </a:r>
          </a:p>
        </p:txBody>
      </p:sp>
    </p:spTree>
    <p:extLst>
      <p:ext uri="{BB962C8B-B14F-4D97-AF65-F5344CB8AC3E}">
        <p14:creationId xmlns:p14="http://schemas.microsoft.com/office/powerpoint/2010/main" val="704341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AAB94-5360-49DA-B739-22143F646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Emerging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630C5-4EAC-4584-9164-9E75C3312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What kind of </a:t>
            </a:r>
            <a:r>
              <a:rPr lang="en-GB" sz="2400" b="1" dirty="0"/>
              <a:t>emerging or futuristic technologies</a:t>
            </a:r>
            <a:r>
              <a:rPr lang="en-GB" sz="2400" dirty="0"/>
              <a:t> have you seen or heard about lately? </a:t>
            </a:r>
          </a:p>
          <a:p>
            <a:pPr lvl="0">
              <a:spcBef>
                <a:spcPts val="900"/>
              </a:spcBef>
              <a:spcAft>
                <a:spcPts val="900"/>
              </a:spcAft>
            </a:pPr>
            <a:r>
              <a:rPr lang="en-GB" sz="2400" dirty="0">
                <a:latin typeface="Google Sans"/>
              </a:rPr>
              <a:t>When you hear the phrase </a:t>
            </a:r>
            <a:r>
              <a:rPr lang="en-GB" sz="2400" b="1" dirty="0">
                <a:latin typeface="Google Sans"/>
              </a:rPr>
              <a:t>'technology of the future,'</a:t>
            </a:r>
            <a:r>
              <a:rPr lang="en-GB" sz="2400" dirty="0">
                <a:latin typeface="Google Sans"/>
              </a:rPr>
              <a:t> what specific tools, inventions, or trends come to mind?"</a:t>
            </a:r>
            <a:endParaRPr lang="en-GB" sz="2400" dirty="0"/>
          </a:p>
          <a:p>
            <a:r>
              <a:rPr lang="en-GB" sz="2400" dirty="0"/>
              <a:t>Think about the tech you see online or around you today. Which </a:t>
            </a:r>
            <a:r>
              <a:rPr lang="en-GB" sz="2400" b="1" dirty="0"/>
              <a:t>new or upcoming technologies</a:t>
            </a:r>
            <a:r>
              <a:rPr lang="en-GB" sz="2400" dirty="0"/>
              <a:t> have you actually seen in action, or at least heard people talking about?"</a:t>
            </a:r>
          </a:p>
        </p:txBody>
      </p:sp>
    </p:spTree>
    <p:extLst>
      <p:ext uri="{BB962C8B-B14F-4D97-AF65-F5344CB8AC3E}">
        <p14:creationId xmlns:p14="http://schemas.microsoft.com/office/powerpoint/2010/main" val="3587172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DB313-C357-823B-FBC5-378429797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0C0E9-092D-50EA-59E7-70D286290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the lab today: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9F9DE8-AB08-68CD-8C77-6EA16C202F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GB" sz="2000" dirty="0"/>
              <a:t>Get to know all of your classmates and start forming your coursework group</a:t>
            </a:r>
          </a:p>
          <a:p>
            <a:pPr lvl="1"/>
            <a:r>
              <a:rPr lang="en-GB" sz="2000" dirty="0"/>
              <a:t>Log in to Moodle and familiarise yourself with your module fully. </a:t>
            </a:r>
            <a:r>
              <a:rPr lang="en-GB" sz="2000" b="1" dirty="0"/>
              <a:t>You will be tested on this later. </a:t>
            </a:r>
          </a:p>
          <a:p>
            <a:pPr lvl="1"/>
            <a:r>
              <a:rPr lang="en-GB" sz="2000" dirty="0"/>
              <a:t>Today’s questions are </a:t>
            </a:r>
            <a:r>
              <a:rPr lang="en-GB" sz="2000" b="1" dirty="0"/>
              <a:t>topics of discussions </a:t>
            </a:r>
            <a:r>
              <a:rPr lang="en-GB" sz="2000" dirty="0"/>
              <a:t>which should be carried out in groups. </a:t>
            </a:r>
          </a:p>
          <a:p>
            <a:pPr lvl="1"/>
            <a:r>
              <a:rPr lang="en-GB" sz="2000" dirty="0"/>
              <a:t>Download and read the module handbook. </a:t>
            </a:r>
          </a:p>
          <a:p>
            <a:pPr lvl="1"/>
            <a:r>
              <a:rPr lang="en-GB" sz="2000" dirty="0"/>
              <a:t>Download and read the coursework specification.  </a:t>
            </a:r>
          </a:p>
          <a:p>
            <a:pPr lvl="1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5371912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126</TotalTime>
  <Words>696</Words>
  <Application>Microsoft Macintosh PowerPoint</Application>
  <PresentationFormat>On-screen Show (4:3)</PresentationFormat>
  <Paragraphs>78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Courier New</vt:lpstr>
      <vt:lpstr>Google Sans</vt:lpstr>
      <vt:lpstr>Myriad Pro</vt:lpstr>
      <vt:lpstr>Times New Roman</vt:lpstr>
      <vt:lpstr>Verdana</vt:lpstr>
      <vt:lpstr>Wingdings</vt:lpstr>
      <vt:lpstr>20140311PresentationUWTSDTemplate</vt:lpstr>
      <vt:lpstr>UWTSD 200_Subtitle 2</vt:lpstr>
      <vt:lpstr>ACCA6019 </vt:lpstr>
      <vt:lpstr>Module Learning Outcomes</vt:lpstr>
      <vt:lpstr>Assignment</vt:lpstr>
      <vt:lpstr>Group Project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Emerging Technology</vt:lpstr>
      <vt:lpstr>In the lab today: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Ramzi Djemai</cp:lastModifiedBy>
  <cp:revision>55</cp:revision>
  <cp:lastPrinted>2018-07-09T15:27:01Z</cp:lastPrinted>
  <dcterms:created xsi:type="dcterms:W3CDTF">2002-10-07T19:43:58Z</dcterms:created>
  <dcterms:modified xsi:type="dcterms:W3CDTF">2026-10-01T19:14:59Z</dcterms:modified>
</cp:coreProperties>
</file>