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
  </p:notesMasterIdLst>
  <p:sldIdLst>
    <p:sldId id="257" r:id="rId2"/>
  </p:sldIdLst>
  <p:sldSz cx="17592675" cy="12977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5897"/>
  </p:normalViewPr>
  <p:slideViewPr>
    <p:cSldViewPr snapToGrid="0" snapToObjects="1">
      <p:cViewPr>
        <p:scale>
          <a:sx n="55" d="100"/>
          <a:sy n="55" d="100"/>
        </p:scale>
        <p:origin x="1840"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515DE5-05CE-D14E-9557-2549580EDA81}" type="datetimeFigureOut">
              <a:rPr lang="en-US" smtClean="0"/>
              <a:t>4/19/21</a:t>
            </a:fld>
            <a:endParaRPr lang="en-US"/>
          </a:p>
        </p:txBody>
      </p:sp>
      <p:sp>
        <p:nvSpPr>
          <p:cNvPr id="4" name="Slide Image Placeholder 3"/>
          <p:cNvSpPr>
            <a:spLocks noGrp="1" noRot="1" noChangeAspect="1"/>
          </p:cNvSpPr>
          <p:nvPr>
            <p:ph type="sldImg" idx="2"/>
          </p:nvPr>
        </p:nvSpPr>
        <p:spPr>
          <a:xfrm>
            <a:off x="1336675" y="1143000"/>
            <a:ext cx="41846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8E70A0-267D-204B-B154-A3B9E3C78C99}" type="slidenum">
              <a:rPr lang="en-US" smtClean="0"/>
              <a:t>‹#›</a:t>
            </a:fld>
            <a:endParaRPr lang="en-US"/>
          </a:p>
        </p:txBody>
      </p:sp>
    </p:spTree>
    <p:extLst>
      <p:ext uri="{BB962C8B-B14F-4D97-AF65-F5344CB8AC3E}">
        <p14:creationId xmlns:p14="http://schemas.microsoft.com/office/powerpoint/2010/main" val="1028177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28E70A0-267D-204B-B154-A3B9E3C78C99}" type="slidenum">
              <a:rPr lang="en-US" smtClean="0"/>
              <a:t>1</a:t>
            </a:fld>
            <a:endParaRPr lang="en-US"/>
          </a:p>
        </p:txBody>
      </p:sp>
    </p:spTree>
    <p:extLst>
      <p:ext uri="{BB962C8B-B14F-4D97-AF65-F5344CB8AC3E}">
        <p14:creationId xmlns:p14="http://schemas.microsoft.com/office/powerpoint/2010/main" val="3311901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19451" y="2123916"/>
            <a:ext cx="14953774" cy="4518202"/>
          </a:xfrm>
        </p:spPr>
        <p:txBody>
          <a:bodyPr anchor="b"/>
          <a:lstStyle>
            <a:lvl1pPr algn="ctr">
              <a:defRPr sz="11354"/>
            </a:lvl1pPr>
          </a:lstStyle>
          <a:p>
            <a:r>
              <a:rPr lang="en-GB"/>
              <a:t>Click to edit Master title style</a:t>
            </a:r>
            <a:endParaRPr lang="en-US" dirty="0"/>
          </a:p>
        </p:txBody>
      </p:sp>
      <p:sp>
        <p:nvSpPr>
          <p:cNvPr id="3" name="Subtitle 2"/>
          <p:cNvSpPr>
            <a:spLocks noGrp="1"/>
          </p:cNvSpPr>
          <p:nvPr>
            <p:ph type="subTitle" idx="1"/>
          </p:nvPr>
        </p:nvSpPr>
        <p:spPr>
          <a:xfrm>
            <a:off x="2199085" y="6816357"/>
            <a:ext cx="13194506" cy="3133300"/>
          </a:xfrm>
        </p:spPr>
        <p:txBody>
          <a:bodyPr/>
          <a:lstStyle>
            <a:lvl1pPr marL="0" indent="0" algn="ctr">
              <a:buNone/>
              <a:defRPr sz="4542"/>
            </a:lvl1pPr>
            <a:lvl2pPr marL="865205" indent="0" algn="ctr">
              <a:buNone/>
              <a:defRPr sz="3785"/>
            </a:lvl2pPr>
            <a:lvl3pPr marL="1730411" indent="0" algn="ctr">
              <a:buNone/>
              <a:defRPr sz="3406"/>
            </a:lvl3pPr>
            <a:lvl4pPr marL="2595616" indent="0" algn="ctr">
              <a:buNone/>
              <a:defRPr sz="3028"/>
            </a:lvl4pPr>
            <a:lvl5pPr marL="3460821" indent="0" algn="ctr">
              <a:buNone/>
              <a:defRPr sz="3028"/>
            </a:lvl5pPr>
            <a:lvl6pPr marL="4326026" indent="0" algn="ctr">
              <a:buNone/>
              <a:defRPr sz="3028"/>
            </a:lvl6pPr>
            <a:lvl7pPr marL="5191232" indent="0" algn="ctr">
              <a:buNone/>
              <a:defRPr sz="3028"/>
            </a:lvl7pPr>
            <a:lvl8pPr marL="6056437" indent="0" algn="ctr">
              <a:buNone/>
              <a:defRPr sz="3028"/>
            </a:lvl8pPr>
            <a:lvl9pPr marL="6921642" indent="0" algn="ctr">
              <a:buNone/>
              <a:defRPr sz="3028"/>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52F8935-89E2-E541-9C86-8C516FC81964}" type="datetimeFigureOut">
              <a:rPr lang="en-US" smtClean="0"/>
              <a:t>4/19/21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7F79D5-1233-1240-9A9F-7F23B21796EE}" type="slidenum">
              <a:rPr lang="en-US" smtClean="0"/>
              <a:t>‹#›</a:t>
            </a:fld>
            <a:endParaRPr lang="en-US"/>
          </a:p>
        </p:txBody>
      </p:sp>
    </p:spTree>
    <p:extLst>
      <p:ext uri="{BB962C8B-B14F-4D97-AF65-F5344CB8AC3E}">
        <p14:creationId xmlns:p14="http://schemas.microsoft.com/office/powerpoint/2010/main" val="398028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2F8935-89E2-E541-9C86-8C516FC81964}" type="datetimeFigureOut">
              <a:rPr lang="en-US" smtClean="0"/>
              <a:t>4/19/21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7F79D5-1233-1240-9A9F-7F23B21796EE}" type="slidenum">
              <a:rPr lang="en-US" smtClean="0"/>
              <a:t>‹#›</a:t>
            </a:fld>
            <a:endParaRPr lang="en-US"/>
          </a:p>
        </p:txBody>
      </p:sp>
    </p:spTree>
    <p:extLst>
      <p:ext uri="{BB962C8B-B14F-4D97-AF65-F5344CB8AC3E}">
        <p14:creationId xmlns:p14="http://schemas.microsoft.com/office/powerpoint/2010/main" val="2818785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00335" y="3235445"/>
            <a:ext cx="15173682" cy="5398409"/>
          </a:xfrm>
        </p:spPr>
        <p:txBody>
          <a:bodyPr anchor="b"/>
          <a:lstStyle>
            <a:lvl1pPr>
              <a:defRPr sz="11354"/>
            </a:lvl1pPr>
          </a:lstStyle>
          <a:p>
            <a:r>
              <a:rPr lang="en-GB"/>
              <a:t>Click to edit Master title style</a:t>
            </a:r>
            <a:endParaRPr lang="en-US" dirty="0"/>
          </a:p>
        </p:txBody>
      </p:sp>
      <p:sp>
        <p:nvSpPr>
          <p:cNvPr id="3" name="Text Placeholder 2"/>
          <p:cNvSpPr>
            <a:spLocks noGrp="1"/>
          </p:cNvSpPr>
          <p:nvPr>
            <p:ph type="body" idx="1"/>
          </p:nvPr>
        </p:nvSpPr>
        <p:spPr>
          <a:xfrm>
            <a:off x="1200335" y="8684924"/>
            <a:ext cx="15173682" cy="2838896"/>
          </a:xfrm>
        </p:spPr>
        <p:txBody>
          <a:bodyPr/>
          <a:lstStyle>
            <a:lvl1pPr marL="0" indent="0">
              <a:buNone/>
              <a:defRPr sz="4542">
                <a:solidFill>
                  <a:schemeClr val="tx1"/>
                </a:solidFill>
              </a:defRPr>
            </a:lvl1pPr>
            <a:lvl2pPr marL="865205" indent="0">
              <a:buNone/>
              <a:defRPr sz="3785">
                <a:solidFill>
                  <a:schemeClr val="tx1">
                    <a:tint val="75000"/>
                  </a:schemeClr>
                </a:solidFill>
              </a:defRPr>
            </a:lvl2pPr>
            <a:lvl3pPr marL="1730411" indent="0">
              <a:buNone/>
              <a:defRPr sz="3406">
                <a:solidFill>
                  <a:schemeClr val="tx1">
                    <a:tint val="75000"/>
                  </a:schemeClr>
                </a:solidFill>
              </a:defRPr>
            </a:lvl3pPr>
            <a:lvl4pPr marL="2595616" indent="0">
              <a:buNone/>
              <a:defRPr sz="3028">
                <a:solidFill>
                  <a:schemeClr val="tx1">
                    <a:tint val="75000"/>
                  </a:schemeClr>
                </a:solidFill>
              </a:defRPr>
            </a:lvl4pPr>
            <a:lvl5pPr marL="3460821" indent="0">
              <a:buNone/>
              <a:defRPr sz="3028">
                <a:solidFill>
                  <a:schemeClr val="tx1">
                    <a:tint val="75000"/>
                  </a:schemeClr>
                </a:solidFill>
              </a:defRPr>
            </a:lvl5pPr>
            <a:lvl6pPr marL="4326026" indent="0">
              <a:buNone/>
              <a:defRPr sz="3028">
                <a:solidFill>
                  <a:schemeClr val="tx1">
                    <a:tint val="75000"/>
                  </a:schemeClr>
                </a:solidFill>
              </a:defRPr>
            </a:lvl6pPr>
            <a:lvl7pPr marL="5191232" indent="0">
              <a:buNone/>
              <a:defRPr sz="3028">
                <a:solidFill>
                  <a:schemeClr val="tx1">
                    <a:tint val="75000"/>
                  </a:schemeClr>
                </a:solidFill>
              </a:defRPr>
            </a:lvl7pPr>
            <a:lvl8pPr marL="6056437" indent="0">
              <a:buNone/>
              <a:defRPr sz="3028">
                <a:solidFill>
                  <a:schemeClr val="tx1">
                    <a:tint val="75000"/>
                  </a:schemeClr>
                </a:solidFill>
              </a:defRPr>
            </a:lvl8pPr>
            <a:lvl9pPr marL="6921642" indent="0">
              <a:buNone/>
              <a:defRPr sz="302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52F8935-89E2-E541-9C86-8C516FC81964}" type="datetimeFigureOut">
              <a:rPr lang="en-US" smtClean="0"/>
              <a:t>4/19/21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7F79D5-1233-1240-9A9F-7F23B21796EE}" type="slidenum">
              <a:rPr lang="en-US" smtClean="0"/>
              <a:t>‹#›</a:t>
            </a:fld>
            <a:endParaRPr lang="en-US"/>
          </a:p>
        </p:txBody>
      </p:sp>
    </p:spTree>
    <p:extLst>
      <p:ext uri="{BB962C8B-B14F-4D97-AF65-F5344CB8AC3E}">
        <p14:creationId xmlns:p14="http://schemas.microsoft.com/office/powerpoint/2010/main" val="3290364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09496" y="3454742"/>
            <a:ext cx="7476887" cy="8234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8906292" y="3454742"/>
            <a:ext cx="7476887" cy="8234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2F8935-89E2-E541-9C86-8C516FC81964}" type="datetimeFigureOut">
              <a:rPr lang="en-US" smtClean="0"/>
              <a:t>4/19/21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7F79D5-1233-1240-9A9F-7F23B21796EE}" type="slidenum">
              <a:rPr lang="en-US" smtClean="0"/>
              <a:t>‹#›</a:t>
            </a:fld>
            <a:endParaRPr lang="en-US"/>
          </a:p>
        </p:txBody>
      </p:sp>
    </p:spTree>
    <p:extLst>
      <p:ext uri="{BB962C8B-B14F-4D97-AF65-F5344CB8AC3E}">
        <p14:creationId xmlns:p14="http://schemas.microsoft.com/office/powerpoint/2010/main" val="3060176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1788" y="690951"/>
            <a:ext cx="15173682" cy="2508444"/>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11790" y="3181368"/>
            <a:ext cx="7442525" cy="1559139"/>
          </a:xfrm>
        </p:spPr>
        <p:txBody>
          <a:bodyPr anchor="b"/>
          <a:lstStyle>
            <a:lvl1pPr marL="0" indent="0">
              <a:buNone/>
              <a:defRPr sz="4542" b="1"/>
            </a:lvl1pPr>
            <a:lvl2pPr marL="865205" indent="0">
              <a:buNone/>
              <a:defRPr sz="3785" b="1"/>
            </a:lvl2pPr>
            <a:lvl3pPr marL="1730411" indent="0">
              <a:buNone/>
              <a:defRPr sz="3406" b="1"/>
            </a:lvl3pPr>
            <a:lvl4pPr marL="2595616" indent="0">
              <a:buNone/>
              <a:defRPr sz="3028" b="1"/>
            </a:lvl4pPr>
            <a:lvl5pPr marL="3460821" indent="0">
              <a:buNone/>
              <a:defRPr sz="3028" b="1"/>
            </a:lvl5pPr>
            <a:lvl6pPr marL="4326026" indent="0">
              <a:buNone/>
              <a:defRPr sz="3028" b="1"/>
            </a:lvl6pPr>
            <a:lvl7pPr marL="5191232" indent="0">
              <a:buNone/>
              <a:defRPr sz="3028" b="1"/>
            </a:lvl7pPr>
            <a:lvl8pPr marL="6056437" indent="0">
              <a:buNone/>
              <a:defRPr sz="3028" b="1"/>
            </a:lvl8pPr>
            <a:lvl9pPr marL="6921642" indent="0">
              <a:buNone/>
              <a:defRPr sz="3028" b="1"/>
            </a:lvl9pPr>
          </a:lstStyle>
          <a:p>
            <a:pPr lvl="0"/>
            <a:r>
              <a:rPr lang="en-GB"/>
              <a:t>Click to edit Master text styles</a:t>
            </a:r>
          </a:p>
        </p:txBody>
      </p:sp>
      <p:sp>
        <p:nvSpPr>
          <p:cNvPr id="4" name="Content Placeholder 3"/>
          <p:cNvSpPr>
            <a:spLocks noGrp="1"/>
          </p:cNvSpPr>
          <p:nvPr>
            <p:ph sz="half" idx="2"/>
          </p:nvPr>
        </p:nvSpPr>
        <p:spPr>
          <a:xfrm>
            <a:off x="1211790" y="4740507"/>
            <a:ext cx="7442525" cy="69725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8906293" y="3181368"/>
            <a:ext cx="7479178" cy="1559139"/>
          </a:xfrm>
        </p:spPr>
        <p:txBody>
          <a:bodyPr anchor="b"/>
          <a:lstStyle>
            <a:lvl1pPr marL="0" indent="0">
              <a:buNone/>
              <a:defRPr sz="4542" b="1"/>
            </a:lvl1pPr>
            <a:lvl2pPr marL="865205" indent="0">
              <a:buNone/>
              <a:defRPr sz="3785" b="1"/>
            </a:lvl2pPr>
            <a:lvl3pPr marL="1730411" indent="0">
              <a:buNone/>
              <a:defRPr sz="3406" b="1"/>
            </a:lvl3pPr>
            <a:lvl4pPr marL="2595616" indent="0">
              <a:buNone/>
              <a:defRPr sz="3028" b="1"/>
            </a:lvl4pPr>
            <a:lvl5pPr marL="3460821" indent="0">
              <a:buNone/>
              <a:defRPr sz="3028" b="1"/>
            </a:lvl5pPr>
            <a:lvl6pPr marL="4326026" indent="0">
              <a:buNone/>
              <a:defRPr sz="3028" b="1"/>
            </a:lvl6pPr>
            <a:lvl7pPr marL="5191232" indent="0">
              <a:buNone/>
              <a:defRPr sz="3028" b="1"/>
            </a:lvl7pPr>
            <a:lvl8pPr marL="6056437" indent="0">
              <a:buNone/>
              <a:defRPr sz="3028" b="1"/>
            </a:lvl8pPr>
            <a:lvl9pPr marL="6921642" indent="0">
              <a:buNone/>
              <a:defRPr sz="3028" b="1"/>
            </a:lvl9pPr>
          </a:lstStyle>
          <a:p>
            <a:pPr lvl="0"/>
            <a:r>
              <a:rPr lang="en-GB"/>
              <a:t>Click to edit Master text styles</a:t>
            </a:r>
          </a:p>
        </p:txBody>
      </p:sp>
      <p:sp>
        <p:nvSpPr>
          <p:cNvPr id="6" name="Content Placeholder 5"/>
          <p:cNvSpPr>
            <a:spLocks noGrp="1"/>
          </p:cNvSpPr>
          <p:nvPr>
            <p:ph sz="quarter" idx="4"/>
          </p:nvPr>
        </p:nvSpPr>
        <p:spPr>
          <a:xfrm>
            <a:off x="8906293" y="4740507"/>
            <a:ext cx="7479178" cy="69725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52F8935-89E2-E541-9C86-8C516FC81964}" type="datetimeFigureOut">
              <a:rPr lang="en-US" smtClean="0"/>
              <a:t>4/19/21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7F79D5-1233-1240-9A9F-7F23B21796EE}" type="slidenum">
              <a:rPr lang="en-US" smtClean="0"/>
              <a:t>‹#›</a:t>
            </a:fld>
            <a:endParaRPr lang="en-US"/>
          </a:p>
        </p:txBody>
      </p:sp>
    </p:spTree>
    <p:extLst>
      <p:ext uri="{BB962C8B-B14F-4D97-AF65-F5344CB8AC3E}">
        <p14:creationId xmlns:p14="http://schemas.microsoft.com/office/powerpoint/2010/main" val="3987487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52F8935-89E2-E541-9C86-8C516FC81964}" type="datetimeFigureOut">
              <a:rPr lang="en-US" smtClean="0"/>
              <a:t>4/19/21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7F79D5-1233-1240-9A9F-7F23B21796EE}" type="slidenum">
              <a:rPr lang="en-US" smtClean="0"/>
              <a:t>‹#›</a:t>
            </a:fld>
            <a:endParaRPr lang="en-US"/>
          </a:p>
        </p:txBody>
      </p:sp>
    </p:spTree>
    <p:extLst>
      <p:ext uri="{BB962C8B-B14F-4D97-AF65-F5344CB8AC3E}">
        <p14:creationId xmlns:p14="http://schemas.microsoft.com/office/powerpoint/2010/main" val="294785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2F8935-89E2-E541-9C86-8C516FC81964}" type="datetimeFigureOut">
              <a:rPr lang="en-US" smtClean="0"/>
              <a:t>4/19/21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7F79D5-1233-1240-9A9F-7F23B21796EE}" type="slidenum">
              <a:rPr lang="en-US" smtClean="0"/>
              <a:t>‹#›</a:t>
            </a:fld>
            <a:endParaRPr lang="en-US"/>
          </a:p>
        </p:txBody>
      </p:sp>
    </p:spTree>
    <p:extLst>
      <p:ext uri="{BB962C8B-B14F-4D97-AF65-F5344CB8AC3E}">
        <p14:creationId xmlns:p14="http://schemas.microsoft.com/office/powerpoint/2010/main" val="1619614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1788" y="865188"/>
            <a:ext cx="5674096" cy="3028156"/>
          </a:xfrm>
        </p:spPr>
        <p:txBody>
          <a:bodyPr anchor="b"/>
          <a:lstStyle>
            <a:lvl1pPr>
              <a:defRPr sz="6056"/>
            </a:lvl1pPr>
          </a:lstStyle>
          <a:p>
            <a:r>
              <a:rPr lang="en-GB"/>
              <a:t>Click to edit Master title style</a:t>
            </a:r>
            <a:endParaRPr lang="en-US" dirty="0"/>
          </a:p>
        </p:txBody>
      </p:sp>
      <p:sp>
        <p:nvSpPr>
          <p:cNvPr id="3" name="Content Placeholder 2"/>
          <p:cNvSpPr>
            <a:spLocks noGrp="1"/>
          </p:cNvSpPr>
          <p:nvPr>
            <p:ph idx="1"/>
          </p:nvPr>
        </p:nvSpPr>
        <p:spPr>
          <a:xfrm>
            <a:off x="7479178" y="1868567"/>
            <a:ext cx="8906292" cy="9222659"/>
          </a:xfrm>
        </p:spPr>
        <p:txBody>
          <a:bodyPr/>
          <a:lstStyle>
            <a:lvl1pPr>
              <a:defRPr sz="6056"/>
            </a:lvl1pPr>
            <a:lvl2pPr>
              <a:defRPr sz="5299"/>
            </a:lvl2pPr>
            <a:lvl3pPr>
              <a:defRPr sz="4542"/>
            </a:lvl3pPr>
            <a:lvl4pPr>
              <a:defRPr sz="3785"/>
            </a:lvl4pPr>
            <a:lvl5pPr>
              <a:defRPr sz="3785"/>
            </a:lvl5pPr>
            <a:lvl6pPr>
              <a:defRPr sz="3785"/>
            </a:lvl6pPr>
            <a:lvl7pPr>
              <a:defRPr sz="3785"/>
            </a:lvl7pPr>
            <a:lvl8pPr>
              <a:defRPr sz="3785"/>
            </a:lvl8pPr>
            <a:lvl9pPr>
              <a:defRPr sz="378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11788" y="3893344"/>
            <a:ext cx="5674096" cy="7212901"/>
          </a:xfrm>
        </p:spPr>
        <p:txBody>
          <a:bodyPr/>
          <a:lstStyle>
            <a:lvl1pPr marL="0" indent="0">
              <a:buNone/>
              <a:defRPr sz="3028"/>
            </a:lvl1pPr>
            <a:lvl2pPr marL="865205" indent="0">
              <a:buNone/>
              <a:defRPr sz="2649"/>
            </a:lvl2pPr>
            <a:lvl3pPr marL="1730411" indent="0">
              <a:buNone/>
              <a:defRPr sz="2271"/>
            </a:lvl3pPr>
            <a:lvl4pPr marL="2595616" indent="0">
              <a:buNone/>
              <a:defRPr sz="1892"/>
            </a:lvl4pPr>
            <a:lvl5pPr marL="3460821" indent="0">
              <a:buNone/>
              <a:defRPr sz="1892"/>
            </a:lvl5pPr>
            <a:lvl6pPr marL="4326026" indent="0">
              <a:buNone/>
              <a:defRPr sz="1892"/>
            </a:lvl6pPr>
            <a:lvl7pPr marL="5191232" indent="0">
              <a:buNone/>
              <a:defRPr sz="1892"/>
            </a:lvl7pPr>
            <a:lvl8pPr marL="6056437" indent="0">
              <a:buNone/>
              <a:defRPr sz="1892"/>
            </a:lvl8pPr>
            <a:lvl9pPr marL="6921642" indent="0">
              <a:buNone/>
              <a:defRPr sz="1892"/>
            </a:lvl9pPr>
          </a:lstStyle>
          <a:p>
            <a:pPr lvl="0"/>
            <a:r>
              <a:rPr lang="en-GB"/>
              <a:t>Click to edit Master text styles</a:t>
            </a:r>
          </a:p>
        </p:txBody>
      </p:sp>
      <p:sp>
        <p:nvSpPr>
          <p:cNvPr id="5" name="Date Placeholder 4"/>
          <p:cNvSpPr>
            <a:spLocks noGrp="1"/>
          </p:cNvSpPr>
          <p:nvPr>
            <p:ph type="dt" sz="half" idx="10"/>
          </p:nvPr>
        </p:nvSpPr>
        <p:spPr/>
        <p:txBody>
          <a:bodyPr/>
          <a:lstStyle/>
          <a:p>
            <a:fld id="{052F8935-89E2-E541-9C86-8C516FC81964}" type="datetimeFigureOut">
              <a:rPr lang="en-US" smtClean="0"/>
              <a:t>4/19/21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7F79D5-1233-1240-9A9F-7F23B21796EE}" type="slidenum">
              <a:rPr lang="en-US" smtClean="0"/>
              <a:t>‹#›</a:t>
            </a:fld>
            <a:endParaRPr lang="en-US"/>
          </a:p>
        </p:txBody>
      </p:sp>
    </p:spTree>
    <p:extLst>
      <p:ext uri="{BB962C8B-B14F-4D97-AF65-F5344CB8AC3E}">
        <p14:creationId xmlns:p14="http://schemas.microsoft.com/office/powerpoint/2010/main" val="4154184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1788" y="865188"/>
            <a:ext cx="5674096" cy="3028156"/>
          </a:xfrm>
        </p:spPr>
        <p:txBody>
          <a:bodyPr anchor="b"/>
          <a:lstStyle>
            <a:lvl1pPr>
              <a:defRPr sz="6056"/>
            </a:lvl1pPr>
          </a:lstStyle>
          <a:p>
            <a:r>
              <a:rPr lang="en-GB"/>
              <a:t>Click to edit Master title style</a:t>
            </a:r>
            <a:endParaRPr lang="en-US" dirty="0"/>
          </a:p>
        </p:txBody>
      </p:sp>
      <p:sp>
        <p:nvSpPr>
          <p:cNvPr id="3" name="Picture Placeholder 2"/>
          <p:cNvSpPr>
            <a:spLocks noGrp="1" noChangeAspect="1"/>
          </p:cNvSpPr>
          <p:nvPr>
            <p:ph type="pic" idx="1"/>
          </p:nvPr>
        </p:nvSpPr>
        <p:spPr>
          <a:xfrm>
            <a:off x="7479178" y="1868567"/>
            <a:ext cx="8906292" cy="9222659"/>
          </a:xfrm>
        </p:spPr>
        <p:txBody>
          <a:bodyPr anchor="t"/>
          <a:lstStyle>
            <a:lvl1pPr marL="0" indent="0">
              <a:buNone/>
              <a:defRPr sz="6056"/>
            </a:lvl1pPr>
            <a:lvl2pPr marL="865205" indent="0">
              <a:buNone/>
              <a:defRPr sz="5299"/>
            </a:lvl2pPr>
            <a:lvl3pPr marL="1730411" indent="0">
              <a:buNone/>
              <a:defRPr sz="4542"/>
            </a:lvl3pPr>
            <a:lvl4pPr marL="2595616" indent="0">
              <a:buNone/>
              <a:defRPr sz="3785"/>
            </a:lvl4pPr>
            <a:lvl5pPr marL="3460821" indent="0">
              <a:buNone/>
              <a:defRPr sz="3785"/>
            </a:lvl5pPr>
            <a:lvl6pPr marL="4326026" indent="0">
              <a:buNone/>
              <a:defRPr sz="3785"/>
            </a:lvl6pPr>
            <a:lvl7pPr marL="5191232" indent="0">
              <a:buNone/>
              <a:defRPr sz="3785"/>
            </a:lvl7pPr>
            <a:lvl8pPr marL="6056437" indent="0">
              <a:buNone/>
              <a:defRPr sz="3785"/>
            </a:lvl8pPr>
            <a:lvl9pPr marL="6921642" indent="0">
              <a:buNone/>
              <a:defRPr sz="3785"/>
            </a:lvl9pPr>
          </a:lstStyle>
          <a:p>
            <a:r>
              <a:rPr lang="en-GB"/>
              <a:t>Click icon to add picture</a:t>
            </a:r>
            <a:endParaRPr lang="en-US" dirty="0"/>
          </a:p>
        </p:txBody>
      </p:sp>
      <p:sp>
        <p:nvSpPr>
          <p:cNvPr id="4" name="Text Placeholder 3"/>
          <p:cNvSpPr>
            <a:spLocks noGrp="1"/>
          </p:cNvSpPr>
          <p:nvPr>
            <p:ph type="body" sz="half" idx="2"/>
          </p:nvPr>
        </p:nvSpPr>
        <p:spPr>
          <a:xfrm>
            <a:off x="1211788" y="3893344"/>
            <a:ext cx="5674096" cy="7212901"/>
          </a:xfrm>
        </p:spPr>
        <p:txBody>
          <a:bodyPr/>
          <a:lstStyle>
            <a:lvl1pPr marL="0" indent="0">
              <a:buNone/>
              <a:defRPr sz="3028"/>
            </a:lvl1pPr>
            <a:lvl2pPr marL="865205" indent="0">
              <a:buNone/>
              <a:defRPr sz="2649"/>
            </a:lvl2pPr>
            <a:lvl3pPr marL="1730411" indent="0">
              <a:buNone/>
              <a:defRPr sz="2271"/>
            </a:lvl3pPr>
            <a:lvl4pPr marL="2595616" indent="0">
              <a:buNone/>
              <a:defRPr sz="1892"/>
            </a:lvl4pPr>
            <a:lvl5pPr marL="3460821" indent="0">
              <a:buNone/>
              <a:defRPr sz="1892"/>
            </a:lvl5pPr>
            <a:lvl6pPr marL="4326026" indent="0">
              <a:buNone/>
              <a:defRPr sz="1892"/>
            </a:lvl6pPr>
            <a:lvl7pPr marL="5191232" indent="0">
              <a:buNone/>
              <a:defRPr sz="1892"/>
            </a:lvl7pPr>
            <a:lvl8pPr marL="6056437" indent="0">
              <a:buNone/>
              <a:defRPr sz="1892"/>
            </a:lvl8pPr>
            <a:lvl9pPr marL="6921642" indent="0">
              <a:buNone/>
              <a:defRPr sz="1892"/>
            </a:lvl9pPr>
          </a:lstStyle>
          <a:p>
            <a:pPr lvl="0"/>
            <a:r>
              <a:rPr lang="en-GB"/>
              <a:t>Click to edit Master text styles</a:t>
            </a:r>
          </a:p>
        </p:txBody>
      </p:sp>
      <p:sp>
        <p:nvSpPr>
          <p:cNvPr id="5" name="Date Placeholder 4"/>
          <p:cNvSpPr>
            <a:spLocks noGrp="1"/>
          </p:cNvSpPr>
          <p:nvPr>
            <p:ph type="dt" sz="half" idx="10"/>
          </p:nvPr>
        </p:nvSpPr>
        <p:spPr/>
        <p:txBody>
          <a:bodyPr/>
          <a:lstStyle/>
          <a:p>
            <a:fld id="{052F8935-89E2-E541-9C86-8C516FC81964}" type="datetimeFigureOut">
              <a:rPr lang="en-US" smtClean="0"/>
              <a:t>4/19/21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7F79D5-1233-1240-9A9F-7F23B21796EE}" type="slidenum">
              <a:rPr lang="en-US" smtClean="0"/>
              <a:t>‹#›</a:t>
            </a:fld>
            <a:endParaRPr lang="en-US"/>
          </a:p>
        </p:txBody>
      </p:sp>
    </p:spTree>
    <p:extLst>
      <p:ext uri="{BB962C8B-B14F-4D97-AF65-F5344CB8AC3E}">
        <p14:creationId xmlns:p14="http://schemas.microsoft.com/office/powerpoint/2010/main" val="2762985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2F8935-89E2-E541-9C86-8C516FC81964}" type="datetimeFigureOut">
              <a:rPr lang="en-US" smtClean="0"/>
              <a:t>4/19/21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7F79D5-1233-1240-9A9F-7F23B21796EE}" type="slidenum">
              <a:rPr lang="en-US" smtClean="0"/>
              <a:t>‹#›</a:t>
            </a:fld>
            <a:endParaRPr lang="en-US"/>
          </a:p>
        </p:txBody>
      </p:sp>
    </p:spTree>
    <p:extLst>
      <p:ext uri="{BB962C8B-B14F-4D97-AF65-F5344CB8AC3E}">
        <p14:creationId xmlns:p14="http://schemas.microsoft.com/office/powerpoint/2010/main" val="2780061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589759" y="690948"/>
            <a:ext cx="3793421" cy="10998097"/>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09497" y="690948"/>
            <a:ext cx="11160353" cy="1099809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2F8935-89E2-E541-9C86-8C516FC81964}" type="datetimeFigureOut">
              <a:rPr lang="en-US" smtClean="0"/>
              <a:t>4/19/21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7F79D5-1233-1240-9A9F-7F23B21796EE}" type="slidenum">
              <a:rPr lang="en-US" smtClean="0"/>
              <a:t>‹#›</a:t>
            </a:fld>
            <a:endParaRPr lang="en-US"/>
          </a:p>
        </p:txBody>
      </p:sp>
    </p:spTree>
    <p:extLst>
      <p:ext uri="{BB962C8B-B14F-4D97-AF65-F5344CB8AC3E}">
        <p14:creationId xmlns:p14="http://schemas.microsoft.com/office/powerpoint/2010/main" val="2072418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09497" y="690951"/>
            <a:ext cx="15173682" cy="25084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09497" y="3454742"/>
            <a:ext cx="15173682" cy="823430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09496" y="12028513"/>
            <a:ext cx="3958352" cy="690948"/>
          </a:xfrm>
          <a:prstGeom prst="rect">
            <a:avLst/>
          </a:prstGeom>
        </p:spPr>
        <p:txBody>
          <a:bodyPr vert="horz" lIns="91440" tIns="45720" rIns="91440" bIns="45720" rtlCol="0" anchor="ctr"/>
          <a:lstStyle>
            <a:lvl1pPr algn="l">
              <a:defRPr sz="2271">
                <a:solidFill>
                  <a:schemeClr val="tx1">
                    <a:tint val="75000"/>
                  </a:schemeClr>
                </a:solidFill>
              </a:defRPr>
            </a:lvl1pPr>
          </a:lstStyle>
          <a:p>
            <a:fld id="{052F8935-89E2-E541-9C86-8C516FC81964}" type="datetimeFigureOut">
              <a:rPr lang="en-US" smtClean="0"/>
              <a:t>4/19/21</a:t>
            </a:fld>
            <a:endParaRPr lang="en-US"/>
          </a:p>
        </p:txBody>
      </p:sp>
      <p:sp>
        <p:nvSpPr>
          <p:cNvPr id="5" name="Footer Placeholder 4"/>
          <p:cNvSpPr>
            <a:spLocks noGrp="1"/>
          </p:cNvSpPr>
          <p:nvPr>
            <p:ph type="ftr" sz="quarter" idx="3"/>
          </p:nvPr>
        </p:nvSpPr>
        <p:spPr>
          <a:xfrm>
            <a:off x="5827574" y="12028513"/>
            <a:ext cx="5937528" cy="690948"/>
          </a:xfrm>
          <a:prstGeom prst="rect">
            <a:avLst/>
          </a:prstGeom>
        </p:spPr>
        <p:txBody>
          <a:bodyPr vert="horz" lIns="91440" tIns="45720" rIns="91440" bIns="45720" rtlCol="0" anchor="ctr"/>
          <a:lstStyle>
            <a:lvl1pPr algn="ctr">
              <a:defRPr sz="2271">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424827" y="12028513"/>
            <a:ext cx="3958352" cy="690948"/>
          </a:xfrm>
          <a:prstGeom prst="rect">
            <a:avLst/>
          </a:prstGeom>
        </p:spPr>
        <p:txBody>
          <a:bodyPr vert="horz" lIns="91440" tIns="45720" rIns="91440" bIns="45720" rtlCol="0" anchor="ctr"/>
          <a:lstStyle>
            <a:lvl1pPr algn="r">
              <a:defRPr sz="2271">
                <a:solidFill>
                  <a:schemeClr val="tx1">
                    <a:tint val="75000"/>
                  </a:schemeClr>
                </a:solidFill>
              </a:defRPr>
            </a:lvl1pPr>
          </a:lstStyle>
          <a:p>
            <a:fld id="{487F79D5-1233-1240-9A9F-7F23B21796EE}" type="slidenum">
              <a:rPr lang="en-US" smtClean="0"/>
              <a:t>‹#›</a:t>
            </a:fld>
            <a:endParaRPr lang="en-US"/>
          </a:p>
        </p:txBody>
      </p:sp>
    </p:spTree>
    <p:extLst>
      <p:ext uri="{BB962C8B-B14F-4D97-AF65-F5344CB8AC3E}">
        <p14:creationId xmlns:p14="http://schemas.microsoft.com/office/powerpoint/2010/main" val="12833534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730411" rtl="0" eaLnBrk="1" latinLnBrk="0" hangingPunct="1">
        <a:lnSpc>
          <a:spcPct val="90000"/>
        </a:lnSpc>
        <a:spcBef>
          <a:spcPct val="0"/>
        </a:spcBef>
        <a:buNone/>
        <a:defRPr sz="8327" kern="1200">
          <a:solidFill>
            <a:schemeClr val="tx1"/>
          </a:solidFill>
          <a:latin typeface="+mj-lt"/>
          <a:ea typeface="+mj-ea"/>
          <a:cs typeface="+mj-cs"/>
        </a:defRPr>
      </a:lvl1pPr>
    </p:titleStyle>
    <p:bodyStyle>
      <a:lvl1pPr marL="432603" indent="-432603" algn="l" defTabSz="1730411" rtl="0" eaLnBrk="1" latinLnBrk="0" hangingPunct="1">
        <a:lnSpc>
          <a:spcPct val="90000"/>
        </a:lnSpc>
        <a:spcBef>
          <a:spcPts val="1892"/>
        </a:spcBef>
        <a:buFont typeface="Arial" panose="020B0604020202020204" pitchFamily="34" charset="0"/>
        <a:buChar char="•"/>
        <a:defRPr sz="5299" kern="1200">
          <a:solidFill>
            <a:schemeClr val="tx1"/>
          </a:solidFill>
          <a:latin typeface="+mn-lt"/>
          <a:ea typeface="+mn-ea"/>
          <a:cs typeface="+mn-cs"/>
        </a:defRPr>
      </a:lvl1pPr>
      <a:lvl2pPr marL="1297808" indent="-432603" algn="l" defTabSz="1730411" rtl="0" eaLnBrk="1" latinLnBrk="0" hangingPunct="1">
        <a:lnSpc>
          <a:spcPct val="90000"/>
        </a:lnSpc>
        <a:spcBef>
          <a:spcPts val="946"/>
        </a:spcBef>
        <a:buFont typeface="Arial" panose="020B0604020202020204" pitchFamily="34" charset="0"/>
        <a:buChar char="•"/>
        <a:defRPr sz="4542" kern="1200">
          <a:solidFill>
            <a:schemeClr val="tx1"/>
          </a:solidFill>
          <a:latin typeface="+mn-lt"/>
          <a:ea typeface="+mn-ea"/>
          <a:cs typeface="+mn-cs"/>
        </a:defRPr>
      </a:lvl2pPr>
      <a:lvl3pPr marL="2163013" indent="-432603" algn="l" defTabSz="1730411" rtl="0" eaLnBrk="1" latinLnBrk="0" hangingPunct="1">
        <a:lnSpc>
          <a:spcPct val="90000"/>
        </a:lnSpc>
        <a:spcBef>
          <a:spcPts val="946"/>
        </a:spcBef>
        <a:buFont typeface="Arial" panose="020B0604020202020204" pitchFamily="34" charset="0"/>
        <a:buChar char="•"/>
        <a:defRPr sz="3785" kern="1200">
          <a:solidFill>
            <a:schemeClr val="tx1"/>
          </a:solidFill>
          <a:latin typeface="+mn-lt"/>
          <a:ea typeface="+mn-ea"/>
          <a:cs typeface="+mn-cs"/>
        </a:defRPr>
      </a:lvl3pPr>
      <a:lvl4pPr marL="3028218" indent="-432603" algn="l" defTabSz="1730411" rtl="0" eaLnBrk="1" latinLnBrk="0" hangingPunct="1">
        <a:lnSpc>
          <a:spcPct val="90000"/>
        </a:lnSpc>
        <a:spcBef>
          <a:spcPts val="946"/>
        </a:spcBef>
        <a:buFont typeface="Arial" panose="020B0604020202020204" pitchFamily="34" charset="0"/>
        <a:buChar char="•"/>
        <a:defRPr sz="3406" kern="1200">
          <a:solidFill>
            <a:schemeClr val="tx1"/>
          </a:solidFill>
          <a:latin typeface="+mn-lt"/>
          <a:ea typeface="+mn-ea"/>
          <a:cs typeface="+mn-cs"/>
        </a:defRPr>
      </a:lvl4pPr>
      <a:lvl5pPr marL="3893424" indent="-432603" algn="l" defTabSz="1730411" rtl="0" eaLnBrk="1" latinLnBrk="0" hangingPunct="1">
        <a:lnSpc>
          <a:spcPct val="90000"/>
        </a:lnSpc>
        <a:spcBef>
          <a:spcPts val="946"/>
        </a:spcBef>
        <a:buFont typeface="Arial" panose="020B0604020202020204" pitchFamily="34" charset="0"/>
        <a:buChar char="•"/>
        <a:defRPr sz="3406" kern="1200">
          <a:solidFill>
            <a:schemeClr val="tx1"/>
          </a:solidFill>
          <a:latin typeface="+mn-lt"/>
          <a:ea typeface="+mn-ea"/>
          <a:cs typeface="+mn-cs"/>
        </a:defRPr>
      </a:lvl5pPr>
      <a:lvl6pPr marL="4758629" indent="-432603" algn="l" defTabSz="1730411" rtl="0" eaLnBrk="1" latinLnBrk="0" hangingPunct="1">
        <a:lnSpc>
          <a:spcPct val="90000"/>
        </a:lnSpc>
        <a:spcBef>
          <a:spcPts val="946"/>
        </a:spcBef>
        <a:buFont typeface="Arial" panose="020B0604020202020204" pitchFamily="34" charset="0"/>
        <a:buChar char="•"/>
        <a:defRPr sz="3406" kern="1200">
          <a:solidFill>
            <a:schemeClr val="tx1"/>
          </a:solidFill>
          <a:latin typeface="+mn-lt"/>
          <a:ea typeface="+mn-ea"/>
          <a:cs typeface="+mn-cs"/>
        </a:defRPr>
      </a:lvl6pPr>
      <a:lvl7pPr marL="5623834" indent="-432603" algn="l" defTabSz="1730411" rtl="0" eaLnBrk="1" latinLnBrk="0" hangingPunct="1">
        <a:lnSpc>
          <a:spcPct val="90000"/>
        </a:lnSpc>
        <a:spcBef>
          <a:spcPts val="946"/>
        </a:spcBef>
        <a:buFont typeface="Arial" panose="020B0604020202020204" pitchFamily="34" charset="0"/>
        <a:buChar char="•"/>
        <a:defRPr sz="3406" kern="1200">
          <a:solidFill>
            <a:schemeClr val="tx1"/>
          </a:solidFill>
          <a:latin typeface="+mn-lt"/>
          <a:ea typeface="+mn-ea"/>
          <a:cs typeface="+mn-cs"/>
        </a:defRPr>
      </a:lvl7pPr>
      <a:lvl8pPr marL="6489040" indent="-432603" algn="l" defTabSz="1730411" rtl="0" eaLnBrk="1" latinLnBrk="0" hangingPunct="1">
        <a:lnSpc>
          <a:spcPct val="90000"/>
        </a:lnSpc>
        <a:spcBef>
          <a:spcPts val="946"/>
        </a:spcBef>
        <a:buFont typeface="Arial" panose="020B0604020202020204" pitchFamily="34" charset="0"/>
        <a:buChar char="•"/>
        <a:defRPr sz="3406" kern="1200">
          <a:solidFill>
            <a:schemeClr val="tx1"/>
          </a:solidFill>
          <a:latin typeface="+mn-lt"/>
          <a:ea typeface="+mn-ea"/>
          <a:cs typeface="+mn-cs"/>
        </a:defRPr>
      </a:lvl8pPr>
      <a:lvl9pPr marL="7354245" indent="-432603" algn="l" defTabSz="1730411" rtl="0" eaLnBrk="1" latinLnBrk="0" hangingPunct="1">
        <a:lnSpc>
          <a:spcPct val="90000"/>
        </a:lnSpc>
        <a:spcBef>
          <a:spcPts val="946"/>
        </a:spcBef>
        <a:buFont typeface="Arial" panose="020B0604020202020204" pitchFamily="34" charset="0"/>
        <a:buChar char="•"/>
        <a:defRPr sz="3406" kern="1200">
          <a:solidFill>
            <a:schemeClr val="tx1"/>
          </a:solidFill>
          <a:latin typeface="+mn-lt"/>
          <a:ea typeface="+mn-ea"/>
          <a:cs typeface="+mn-cs"/>
        </a:defRPr>
      </a:lvl9pPr>
    </p:bodyStyle>
    <p:otherStyle>
      <a:defPPr>
        <a:defRPr lang="en-US"/>
      </a:defPPr>
      <a:lvl1pPr marL="0" algn="l" defTabSz="1730411" rtl="0" eaLnBrk="1" latinLnBrk="0" hangingPunct="1">
        <a:defRPr sz="3406" kern="1200">
          <a:solidFill>
            <a:schemeClr val="tx1"/>
          </a:solidFill>
          <a:latin typeface="+mn-lt"/>
          <a:ea typeface="+mn-ea"/>
          <a:cs typeface="+mn-cs"/>
        </a:defRPr>
      </a:lvl1pPr>
      <a:lvl2pPr marL="865205" algn="l" defTabSz="1730411" rtl="0" eaLnBrk="1" latinLnBrk="0" hangingPunct="1">
        <a:defRPr sz="3406" kern="1200">
          <a:solidFill>
            <a:schemeClr val="tx1"/>
          </a:solidFill>
          <a:latin typeface="+mn-lt"/>
          <a:ea typeface="+mn-ea"/>
          <a:cs typeface="+mn-cs"/>
        </a:defRPr>
      </a:lvl2pPr>
      <a:lvl3pPr marL="1730411" algn="l" defTabSz="1730411" rtl="0" eaLnBrk="1" latinLnBrk="0" hangingPunct="1">
        <a:defRPr sz="3406" kern="1200">
          <a:solidFill>
            <a:schemeClr val="tx1"/>
          </a:solidFill>
          <a:latin typeface="+mn-lt"/>
          <a:ea typeface="+mn-ea"/>
          <a:cs typeface="+mn-cs"/>
        </a:defRPr>
      </a:lvl3pPr>
      <a:lvl4pPr marL="2595616" algn="l" defTabSz="1730411" rtl="0" eaLnBrk="1" latinLnBrk="0" hangingPunct="1">
        <a:defRPr sz="3406" kern="1200">
          <a:solidFill>
            <a:schemeClr val="tx1"/>
          </a:solidFill>
          <a:latin typeface="+mn-lt"/>
          <a:ea typeface="+mn-ea"/>
          <a:cs typeface="+mn-cs"/>
        </a:defRPr>
      </a:lvl4pPr>
      <a:lvl5pPr marL="3460821" algn="l" defTabSz="1730411" rtl="0" eaLnBrk="1" latinLnBrk="0" hangingPunct="1">
        <a:defRPr sz="3406" kern="1200">
          <a:solidFill>
            <a:schemeClr val="tx1"/>
          </a:solidFill>
          <a:latin typeface="+mn-lt"/>
          <a:ea typeface="+mn-ea"/>
          <a:cs typeface="+mn-cs"/>
        </a:defRPr>
      </a:lvl5pPr>
      <a:lvl6pPr marL="4326026" algn="l" defTabSz="1730411" rtl="0" eaLnBrk="1" latinLnBrk="0" hangingPunct="1">
        <a:defRPr sz="3406" kern="1200">
          <a:solidFill>
            <a:schemeClr val="tx1"/>
          </a:solidFill>
          <a:latin typeface="+mn-lt"/>
          <a:ea typeface="+mn-ea"/>
          <a:cs typeface="+mn-cs"/>
        </a:defRPr>
      </a:lvl6pPr>
      <a:lvl7pPr marL="5191232" algn="l" defTabSz="1730411" rtl="0" eaLnBrk="1" latinLnBrk="0" hangingPunct="1">
        <a:defRPr sz="3406" kern="1200">
          <a:solidFill>
            <a:schemeClr val="tx1"/>
          </a:solidFill>
          <a:latin typeface="+mn-lt"/>
          <a:ea typeface="+mn-ea"/>
          <a:cs typeface="+mn-cs"/>
        </a:defRPr>
      </a:lvl7pPr>
      <a:lvl8pPr marL="6056437" algn="l" defTabSz="1730411" rtl="0" eaLnBrk="1" latinLnBrk="0" hangingPunct="1">
        <a:defRPr sz="3406" kern="1200">
          <a:solidFill>
            <a:schemeClr val="tx1"/>
          </a:solidFill>
          <a:latin typeface="+mn-lt"/>
          <a:ea typeface="+mn-ea"/>
          <a:cs typeface="+mn-cs"/>
        </a:defRPr>
      </a:lvl8pPr>
      <a:lvl9pPr marL="6921642" algn="l" defTabSz="1730411" rtl="0" eaLnBrk="1" latinLnBrk="0" hangingPunct="1">
        <a:defRPr sz="34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hbr.org/2020/04/how-to-combat-zoom-fatigue" TargetMode="External"/><Relationship Id="rId3" Type="http://schemas.openxmlformats.org/officeDocument/2006/relationships/image" Target="../media/image1.jpeg"/><Relationship Id="rId7" Type="http://schemas.openxmlformats.org/officeDocument/2006/relationships/hyperlink" Target="https://www2.deloitte.com/content/dam/Deloitte/in/Documents/human-capital/in-hc-consulting-deloitte-change-management-pov-on-covid-noexp.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png"/><Relationship Id="rId11" Type="http://schemas.openxmlformats.org/officeDocument/2006/relationships/image" Target="../media/image4.png"/><Relationship Id="rId5" Type="http://schemas.openxmlformats.org/officeDocument/2006/relationships/image" Target="../media/image2.jpeg"/><Relationship Id="rId10" Type="http://schemas.openxmlformats.org/officeDocument/2006/relationships/hyperlink" Target="https://insights.learnlight.com/en/articles/work-from-home-save-the-planet-how-telecommuting-fosters-sustainability" TargetMode="External"/><Relationship Id="rId4" Type="http://schemas.openxmlformats.org/officeDocument/2006/relationships/image" Target="https://www.madecymru.co.uk/app/themes/made/dist/images/uwtsd-logo_52443de6.jpg" TargetMode="External"/><Relationship Id="rId9" Type="http://schemas.openxmlformats.org/officeDocument/2006/relationships/hyperlink" Target="https://hi.hofstede-insights.com/organizational-cul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7FAF48AC-093F-2147-A9D3-7C5C7D4866FC}"/>
              </a:ext>
            </a:extLst>
          </p:cNvPr>
          <p:cNvGrpSpPr/>
          <p:nvPr/>
        </p:nvGrpSpPr>
        <p:grpSpPr>
          <a:xfrm>
            <a:off x="-41483" y="-150692"/>
            <a:ext cx="17675640" cy="13268227"/>
            <a:chOff x="-59927" y="-325281"/>
            <a:chExt cx="44184142" cy="34594070"/>
          </a:xfrm>
        </p:grpSpPr>
        <p:sp>
          <p:nvSpPr>
            <p:cNvPr id="59" name="Rectangle 27">
              <a:extLst>
                <a:ext uri="{FF2B5EF4-FFF2-40B4-BE49-F238E27FC236}">
                  <a16:creationId xmlns:a16="http://schemas.microsoft.com/office/drawing/2014/main" id="{77824343-7B23-F54E-B406-E18E910E20CC}"/>
                </a:ext>
              </a:extLst>
            </p:cNvPr>
            <p:cNvSpPr>
              <a:spLocks noChangeArrowheads="1"/>
            </p:cNvSpPr>
            <p:nvPr/>
          </p:nvSpPr>
          <p:spPr bwMode="auto">
            <a:xfrm>
              <a:off x="-48493" y="-325281"/>
              <a:ext cx="44172708" cy="5974068"/>
            </a:xfrm>
            <a:prstGeom prst="rect">
              <a:avLst/>
            </a:prstGeom>
            <a:gradFill>
              <a:gsLst>
                <a:gs pos="5000">
                  <a:srgbClr val="235078"/>
                </a:gs>
                <a:gs pos="100000">
                  <a:srgbClr val="1482A5"/>
                </a:gs>
              </a:gsLst>
              <a:lin ang="0" scaled="1"/>
            </a:gradFill>
            <a:ln>
              <a:noFill/>
            </a:ln>
          </p:spPr>
          <p:txBody>
            <a:bodyPr wrap="none" anchor="ctr"/>
            <a:lstStyle>
              <a:defPPr>
                <a:defRPr kern="1200" smtId="4294967295"/>
              </a:defPPr>
            </a:lstStyle>
            <a:p>
              <a:endParaRPr lang="en-US" sz="1000" dirty="0"/>
            </a:p>
          </p:txBody>
        </p:sp>
        <p:sp>
          <p:nvSpPr>
            <p:cNvPr id="60" name="Rectangle 29">
              <a:extLst>
                <a:ext uri="{FF2B5EF4-FFF2-40B4-BE49-F238E27FC236}">
                  <a16:creationId xmlns:a16="http://schemas.microsoft.com/office/drawing/2014/main" id="{CA17409D-5420-2D44-AA9B-3F5C9D6E82ED}"/>
                </a:ext>
              </a:extLst>
            </p:cNvPr>
            <p:cNvSpPr>
              <a:spLocks noChangeArrowheads="1"/>
            </p:cNvSpPr>
            <p:nvPr/>
          </p:nvSpPr>
          <p:spPr bwMode="auto">
            <a:xfrm>
              <a:off x="-59927" y="32601909"/>
              <a:ext cx="44172706" cy="1666880"/>
            </a:xfrm>
            <a:prstGeom prst="rect">
              <a:avLst/>
            </a:prstGeom>
            <a:gradFill>
              <a:gsLst>
                <a:gs pos="5000">
                  <a:srgbClr val="235078"/>
                </a:gs>
                <a:gs pos="100000">
                  <a:srgbClr val="1482A5"/>
                </a:gs>
              </a:gsLst>
              <a:lin ang="0" scaled="1"/>
            </a:gradFill>
            <a:ln>
              <a:noFill/>
            </a:ln>
          </p:spPr>
          <p:txBody>
            <a:bodyPr lIns="137160" tIns="68580" rIns="137160" bIns="68580" anchor="ctr"/>
            <a:lstStyle>
              <a:defPPr>
                <a:defRPr kern="1200" smtId="4294967295"/>
              </a:defPPr>
            </a:lstStyle>
            <a:p>
              <a:pPr defTabSz="4703763"/>
              <a:endParaRPr lang="en-US" sz="1000" dirty="0">
                <a:solidFill>
                  <a:schemeClr val="bg1"/>
                </a:solidFill>
                <a:sym typeface="Symbol" pitchFamily="18" charset="2"/>
              </a:endParaRPr>
            </a:p>
          </p:txBody>
        </p:sp>
        <p:sp>
          <p:nvSpPr>
            <p:cNvPr id="61" name="Title 11">
              <a:extLst>
                <a:ext uri="{FF2B5EF4-FFF2-40B4-BE49-F238E27FC236}">
                  <a16:creationId xmlns:a16="http://schemas.microsoft.com/office/drawing/2014/main" id="{1F4F802C-9D4A-9146-9F09-38ADE9DD5925}"/>
                </a:ext>
              </a:extLst>
            </p:cNvPr>
            <p:cNvSpPr txBox="1"/>
            <p:nvPr/>
          </p:nvSpPr>
          <p:spPr>
            <a:xfrm>
              <a:off x="1005840" y="792385"/>
              <a:ext cx="41148000" cy="2746935"/>
            </a:xfrm>
            <a:prstGeom prst="rect">
              <a:avLst/>
            </a:prstGeom>
          </p:spPr>
          <p:txBody>
            <a:bodyPr lIns="128016" tIns="64008" rIns="128016" bIns="64008"/>
            <a:lstStyle>
              <a:defPPr>
                <a:defRPr kern="1200" smtId="4294967295"/>
              </a:defPPr>
              <a:lvl1pPr algn="ctr" defTabSz="4389028" rtl="0" eaLnBrk="1" latinLnBrk="0" hangingPunct="1">
                <a:spcBef>
                  <a:spcPct val="0"/>
                </a:spcBef>
                <a:buNone/>
                <a:defRPr sz="13400" kern="1200">
                  <a:solidFill>
                    <a:schemeClr val="tx1"/>
                  </a:solidFill>
                  <a:latin typeface="+mj-lt"/>
                  <a:ea typeface="+mj-ea"/>
                  <a:cs typeface="+mj-cs"/>
                </a:defRPr>
              </a:lvl1pPr>
            </a:lstStyle>
            <a:p>
              <a:pPr algn="l"/>
              <a:endParaRPr lang="en-US" sz="4800" dirty="0">
                <a:solidFill>
                  <a:schemeClr val="bg1"/>
                </a:solidFill>
                <a:latin typeface="Amaranth" panose="02000503050000020004" pitchFamily="2" charset="0"/>
              </a:endParaRPr>
            </a:p>
          </p:txBody>
        </p:sp>
        <p:sp>
          <p:nvSpPr>
            <p:cNvPr id="62" name="Text Placeholder 16">
              <a:extLst>
                <a:ext uri="{FF2B5EF4-FFF2-40B4-BE49-F238E27FC236}">
                  <a16:creationId xmlns:a16="http://schemas.microsoft.com/office/drawing/2014/main" id="{6AA72A3E-2A06-5145-8E4F-DCAC893A7146}"/>
                </a:ext>
              </a:extLst>
            </p:cNvPr>
            <p:cNvSpPr txBox="1"/>
            <p:nvPr/>
          </p:nvSpPr>
          <p:spPr>
            <a:xfrm>
              <a:off x="2248089" y="1550581"/>
              <a:ext cx="41148000" cy="2809828"/>
            </a:xfrm>
            <a:prstGeom prst="rect">
              <a:avLst/>
            </a:prstGeom>
          </p:spPr>
          <p:txBody>
            <a:bodyPr lIns="128016" tIns="64008" rIns="128016" bIns="64008">
              <a:spAutoFit/>
            </a:bodyPr>
            <a:lstStyle>
              <a:defPPr>
                <a:defRPr kern="1200" smtId="4294967295"/>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2000" b="1" dirty="0">
                  <a:solidFill>
                    <a:schemeClr val="bg1"/>
                  </a:solidFill>
                  <a:latin typeface="Arial" panose="020B0604020202020204" pitchFamily="34" charset="0"/>
                  <a:cs typeface="Arial" panose="020B0604020202020204" pitchFamily="34" charset="0"/>
                </a:rPr>
                <a:t>Organisational culture and communication: An international study exploring managers perceptions of a virtual environment during COVID-19.</a:t>
              </a:r>
            </a:p>
            <a:p>
              <a:pPr algn="ctr"/>
              <a:r>
                <a:rPr lang="en-US" sz="1800" dirty="0">
                  <a:solidFill>
                    <a:schemeClr val="bg1"/>
                  </a:solidFill>
                  <a:latin typeface="Arial" panose="020B0604020202020204" pitchFamily="34" charset="0"/>
                  <a:cs typeface="Arial" panose="020B0604020202020204" pitchFamily="34" charset="0"/>
                </a:rPr>
                <a:t>Student Number</a:t>
              </a:r>
              <a:r>
                <a:rPr lang="en-US" sz="1800" dirty="0">
                  <a:solidFill>
                    <a:schemeClr val="bg1"/>
                  </a:solidFill>
                </a:rPr>
                <a:t>: </a:t>
              </a:r>
              <a:r>
                <a:rPr lang="en-US" sz="1800" dirty="0">
                  <a:solidFill>
                    <a:schemeClr val="bg1"/>
                  </a:solidFill>
                  <a:latin typeface="Arial" panose="020B0604020202020204" pitchFamily="34" charset="0"/>
                  <a:cs typeface="Arial" panose="020B0604020202020204" pitchFamily="34" charset="0"/>
                </a:rPr>
                <a:t>180284</a:t>
              </a:r>
              <a:endParaRPr lang="en-US" sz="1800" dirty="0">
                <a:solidFill>
                  <a:schemeClr val="bg1"/>
                </a:solidFill>
                <a:latin typeface="Titillium Web" panose="00000500000000000000" pitchFamily="2" charset="0"/>
              </a:endParaRPr>
            </a:p>
          </p:txBody>
        </p:sp>
        <p:sp>
          <p:nvSpPr>
            <p:cNvPr id="63" name="Rectangle 5">
              <a:extLst>
                <a:ext uri="{FF2B5EF4-FFF2-40B4-BE49-F238E27FC236}">
                  <a16:creationId xmlns:a16="http://schemas.microsoft.com/office/drawing/2014/main" id="{FF59C29C-78B3-2345-B7E1-E39FDC1E78FB}"/>
                </a:ext>
              </a:extLst>
            </p:cNvPr>
            <p:cNvSpPr>
              <a:spLocks noChangeArrowheads="1"/>
            </p:cNvSpPr>
            <p:nvPr/>
          </p:nvSpPr>
          <p:spPr bwMode="auto">
            <a:xfrm>
              <a:off x="14663892" y="5556162"/>
              <a:ext cx="14626469" cy="984541"/>
            </a:xfrm>
            <a:prstGeom prst="rect">
              <a:avLst/>
            </a:prstGeom>
            <a:solidFill>
              <a:srgbClr val="1482A5"/>
            </a:solidFill>
            <a:ln>
              <a:noFill/>
            </a:ln>
            <a:effectLst/>
          </p:spPr>
          <p:txBody>
            <a:bodyPr wrap="none" lIns="274320" tIns="68580" rIns="274320" bIns="68580" anchor="ctr"/>
            <a:lstStyle>
              <a:defPPr>
                <a:defRPr kern="1200" smtId="4294967295"/>
              </a:defPPr>
            </a:lstStyle>
            <a:p>
              <a:pPr algn="ctr" defTabSz="4703763"/>
              <a:r>
                <a:rPr lang="en-US" sz="1600" dirty="0">
                  <a:solidFill>
                    <a:schemeClr val="bg1"/>
                  </a:solidFill>
                  <a:latin typeface="Amaranth" panose="02000503050000020004" pitchFamily="2" charset="0"/>
                </a:rPr>
                <a:t>METHODOLOGY</a:t>
              </a:r>
            </a:p>
          </p:txBody>
        </p:sp>
        <p:sp>
          <p:nvSpPr>
            <p:cNvPr id="64" name="Rectangle 5">
              <a:extLst>
                <a:ext uri="{FF2B5EF4-FFF2-40B4-BE49-F238E27FC236}">
                  <a16:creationId xmlns:a16="http://schemas.microsoft.com/office/drawing/2014/main" id="{FD1642A8-6A85-4A48-A0C5-21F5CBAA1081}"/>
                </a:ext>
              </a:extLst>
            </p:cNvPr>
            <p:cNvSpPr>
              <a:spLocks noChangeArrowheads="1"/>
            </p:cNvSpPr>
            <p:nvPr/>
          </p:nvSpPr>
          <p:spPr bwMode="auto">
            <a:xfrm>
              <a:off x="29264730" y="5556160"/>
              <a:ext cx="14859485" cy="984540"/>
            </a:xfrm>
            <a:prstGeom prst="rect">
              <a:avLst/>
            </a:prstGeom>
            <a:solidFill>
              <a:srgbClr val="1482A5"/>
            </a:solidFill>
            <a:ln>
              <a:noFill/>
            </a:ln>
            <a:effectLst/>
          </p:spPr>
          <p:txBody>
            <a:bodyPr wrap="none" lIns="274320" tIns="68580" rIns="274320" bIns="68580" anchor="ctr"/>
            <a:lstStyle>
              <a:defPPr>
                <a:defRPr kern="1200" smtId="4294967295"/>
              </a:defPPr>
            </a:lstStyle>
            <a:p>
              <a:pPr algn="ctr" defTabSz="4703763"/>
              <a:r>
                <a:rPr lang="en-US" sz="1600" dirty="0">
                  <a:solidFill>
                    <a:schemeClr val="bg1"/>
                  </a:solidFill>
                  <a:latin typeface="Amaranth" panose="02000503050000020004" pitchFamily="2" charset="0"/>
                </a:rPr>
                <a:t>CONCLUSION</a:t>
              </a:r>
            </a:p>
          </p:txBody>
        </p:sp>
        <p:sp>
          <p:nvSpPr>
            <p:cNvPr id="65" name="Rectangle 5">
              <a:extLst>
                <a:ext uri="{FF2B5EF4-FFF2-40B4-BE49-F238E27FC236}">
                  <a16:creationId xmlns:a16="http://schemas.microsoft.com/office/drawing/2014/main" id="{37B6EEFB-BC4B-1F43-9B87-9A56DA72D652}"/>
                </a:ext>
              </a:extLst>
            </p:cNvPr>
            <p:cNvSpPr>
              <a:spLocks noChangeArrowheads="1"/>
            </p:cNvSpPr>
            <p:nvPr/>
          </p:nvSpPr>
          <p:spPr bwMode="auto">
            <a:xfrm>
              <a:off x="-48493" y="5556161"/>
              <a:ext cx="14712384" cy="984542"/>
            </a:xfrm>
            <a:prstGeom prst="rect">
              <a:avLst/>
            </a:prstGeom>
            <a:solidFill>
              <a:srgbClr val="1482A5"/>
            </a:solidFill>
            <a:ln>
              <a:noFill/>
            </a:ln>
            <a:effectLst/>
          </p:spPr>
          <p:txBody>
            <a:bodyPr wrap="none" lIns="274320" tIns="68580" rIns="274320" bIns="68580" anchor="ctr"/>
            <a:lstStyle>
              <a:defPPr>
                <a:defRPr kern="1200" smtId="4294967295"/>
              </a:defPPr>
            </a:lstStyle>
            <a:p>
              <a:pPr algn="ctr" defTabSz="4703763"/>
              <a:r>
                <a:rPr lang="en-US" sz="1600" dirty="0">
                  <a:solidFill>
                    <a:schemeClr val="bg1"/>
                  </a:solidFill>
                  <a:latin typeface="Amaranth" panose="02000503050000020004" pitchFamily="2" charset="0"/>
                </a:rPr>
                <a:t>INTRODUCTION</a:t>
              </a:r>
            </a:p>
          </p:txBody>
        </p:sp>
        <p:pic>
          <p:nvPicPr>
            <p:cNvPr id="66" name="Picture 6" descr="MADE Wales | Manufacture Advance Design Engineering">
              <a:extLst>
                <a:ext uri="{FF2B5EF4-FFF2-40B4-BE49-F238E27FC236}">
                  <a16:creationId xmlns:a16="http://schemas.microsoft.com/office/drawing/2014/main" id="{A13290A0-3A1A-5542-A4AD-2D1AA12E5816}"/>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36785943" y="2775846"/>
              <a:ext cx="6422232" cy="2233819"/>
            </a:xfrm>
            <a:prstGeom prst="rect">
              <a:avLst/>
            </a:prstGeom>
            <a:noFill/>
            <a:extLst>
              <a:ext uri="{909E8E84-426E-40DD-AFC4-6F175D3DCCD1}">
                <a14:hiddenFill xmlns:a14="http://schemas.microsoft.com/office/drawing/2010/main">
                  <a:solidFill>
                    <a:srgbClr val="FFFFFF"/>
                  </a:solidFill>
                </a14:hiddenFill>
              </a:ext>
            </a:extLst>
          </p:spPr>
        </p:pic>
        <p:sp>
          <p:nvSpPr>
            <p:cNvPr id="67" name="Text Box 6">
              <a:extLst>
                <a:ext uri="{FF2B5EF4-FFF2-40B4-BE49-F238E27FC236}">
                  <a16:creationId xmlns:a16="http://schemas.microsoft.com/office/drawing/2014/main" id="{4A7AA54E-D11D-074E-899E-488F341C02A1}"/>
                </a:ext>
              </a:extLst>
            </p:cNvPr>
            <p:cNvSpPr txBox="1">
              <a:spLocks noChangeArrowheads="1"/>
            </p:cNvSpPr>
            <p:nvPr/>
          </p:nvSpPr>
          <p:spPr bwMode="auto">
            <a:xfrm>
              <a:off x="606359" y="17853846"/>
              <a:ext cx="13379816" cy="54992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smtId="4294967295"/>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algn="just"/>
              <a:r>
                <a:rPr lang="en-US" sz="1100" dirty="0">
                  <a:latin typeface="Titillium Web" panose="00000500000000000000" pitchFamily="2" charset="0"/>
                  <a:ea typeface="Open Sans" panose="020B0606030504020204" pitchFamily="34" charset="0"/>
                  <a:cs typeface="Open Sans" panose="020B0606030504020204" pitchFamily="34" charset="0"/>
                </a:rPr>
                <a:t>The aim of the study is to research and collate the effect that COVID-19 has had on organisations exploring the adaptation of a virtual environment for employees. </a:t>
              </a:r>
            </a:p>
            <a:p>
              <a:pPr algn="just"/>
              <a:endParaRPr lang="en-US" sz="1050" dirty="0">
                <a:latin typeface="Titillium Web" panose="00000500000000000000" pitchFamily="2" charset="0"/>
                <a:ea typeface="Open Sans" panose="020B0606030504020204" pitchFamily="34" charset="0"/>
                <a:cs typeface="Open Sans" panose="020B0606030504020204" pitchFamily="34" charset="0"/>
              </a:endParaRPr>
            </a:p>
            <a:p>
              <a:pPr algn="just"/>
              <a:r>
                <a:rPr lang="en-US" sz="1050" b="1" dirty="0">
                  <a:latin typeface="Titillium Web" panose="00000500000000000000" pitchFamily="2" charset="0"/>
                  <a:ea typeface="Open Sans" panose="020B0606030504020204" pitchFamily="34" charset="0"/>
                  <a:cs typeface="Open Sans" panose="020B0606030504020204" pitchFamily="34" charset="0"/>
                </a:rPr>
                <a:t>Research Question 1</a:t>
              </a:r>
            </a:p>
            <a:p>
              <a:pPr algn="just"/>
              <a:r>
                <a:rPr lang="en-US" sz="1050" dirty="0">
                  <a:latin typeface="Titillium Web" panose="00000500000000000000" pitchFamily="2" charset="0"/>
                  <a:ea typeface="Open Sans" panose="020B0606030504020204" pitchFamily="34" charset="0"/>
                  <a:cs typeface="Open Sans" panose="020B0606030504020204" pitchFamily="34" charset="0"/>
                </a:rPr>
                <a:t>How should managers manage organisations through virtual communication?</a:t>
              </a:r>
            </a:p>
            <a:p>
              <a:pPr algn="just"/>
              <a:endParaRPr lang="en-US" sz="1050" dirty="0">
                <a:latin typeface="Titillium Web" panose="00000500000000000000" pitchFamily="2" charset="0"/>
                <a:ea typeface="Open Sans" panose="020B0606030504020204" pitchFamily="34" charset="0"/>
                <a:cs typeface="Open Sans" panose="020B0606030504020204" pitchFamily="34" charset="0"/>
              </a:endParaRPr>
            </a:p>
            <a:p>
              <a:pPr algn="just"/>
              <a:r>
                <a:rPr lang="en-US" sz="1050" b="1" dirty="0">
                  <a:latin typeface="Titillium Web" panose="00000500000000000000" pitchFamily="2" charset="0"/>
                  <a:ea typeface="Open Sans" panose="020B0606030504020204" pitchFamily="34" charset="0"/>
                  <a:cs typeface="Open Sans" panose="020B0606030504020204" pitchFamily="34" charset="0"/>
                </a:rPr>
                <a:t>Research Question 2</a:t>
              </a:r>
            </a:p>
            <a:p>
              <a:pPr algn="just"/>
              <a:r>
                <a:rPr lang="en-US" sz="1050" dirty="0">
                  <a:latin typeface="Titillium Web" panose="00000500000000000000" pitchFamily="2" charset="0"/>
                  <a:ea typeface="Open Sans" panose="020B0606030504020204" pitchFamily="34" charset="0"/>
                  <a:cs typeface="Open Sans" panose="020B0606030504020204" pitchFamily="34" charset="0"/>
                </a:rPr>
                <a:t>How substantial is the effect of COVID-19 on cultural communication?</a:t>
              </a:r>
            </a:p>
            <a:p>
              <a:pPr algn="just"/>
              <a:endParaRPr lang="en-US" sz="1050" b="1" dirty="0">
                <a:latin typeface="Titillium Web" panose="00000500000000000000" pitchFamily="2" charset="0"/>
                <a:ea typeface="Open Sans" panose="020B0606030504020204" pitchFamily="34" charset="0"/>
                <a:cs typeface="Open Sans" panose="020B0606030504020204" pitchFamily="34" charset="0"/>
              </a:endParaRPr>
            </a:p>
            <a:p>
              <a:pPr algn="just"/>
              <a:r>
                <a:rPr lang="en-US" sz="1050" b="1" dirty="0">
                  <a:latin typeface="Titillium Web" panose="00000500000000000000" pitchFamily="2" charset="0"/>
                  <a:ea typeface="Open Sans" panose="020B0606030504020204" pitchFamily="34" charset="0"/>
                  <a:cs typeface="Open Sans" panose="020B0606030504020204" pitchFamily="34" charset="0"/>
                </a:rPr>
                <a:t>Research Question 3</a:t>
              </a:r>
            </a:p>
            <a:p>
              <a:pPr algn="just"/>
              <a:r>
                <a:rPr lang="en-US" sz="1050" dirty="0">
                  <a:latin typeface="Titillium Web" panose="00000500000000000000" pitchFamily="2" charset="0"/>
                  <a:ea typeface="Open Sans" panose="020B0606030504020204" pitchFamily="34" charset="0"/>
                  <a:cs typeface="Open Sans" panose="020B0606030504020204" pitchFamily="34" charset="0"/>
                </a:rPr>
                <a:t>Does Hofstede's Theory of Cultural Dimensions accurately </a:t>
              </a:r>
              <a:r>
                <a:rPr lang="en-US" sz="1000" dirty="0">
                  <a:latin typeface="Titillium Web" panose="00000500000000000000" pitchFamily="2" charset="0"/>
                  <a:ea typeface="Open Sans" panose="020B0606030504020204" pitchFamily="34" charset="0"/>
                  <a:cs typeface="Open Sans" panose="020B0606030504020204" pitchFamily="34" charset="0"/>
                </a:rPr>
                <a:t>predict</a:t>
              </a:r>
              <a:r>
                <a:rPr lang="en-US" sz="1050" dirty="0">
                  <a:latin typeface="Titillium Web" panose="00000500000000000000" pitchFamily="2" charset="0"/>
                  <a:ea typeface="Open Sans" panose="020B0606030504020204" pitchFamily="34" charset="0"/>
                  <a:cs typeface="Open Sans" panose="020B0606030504020204" pitchFamily="34" charset="0"/>
                </a:rPr>
                <a:t> the multiple geographical cultures involved within the study.</a:t>
              </a:r>
            </a:p>
          </p:txBody>
        </p:sp>
        <p:sp>
          <p:nvSpPr>
            <p:cNvPr id="68" name="Text Box 6">
              <a:extLst>
                <a:ext uri="{FF2B5EF4-FFF2-40B4-BE49-F238E27FC236}">
                  <a16:creationId xmlns:a16="http://schemas.microsoft.com/office/drawing/2014/main" id="{8A066544-E328-314F-910E-2F9B4D95F290}"/>
                </a:ext>
              </a:extLst>
            </p:cNvPr>
            <p:cNvSpPr txBox="1">
              <a:spLocks noChangeArrowheads="1"/>
            </p:cNvSpPr>
            <p:nvPr/>
          </p:nvSpPr>
          <p:spPr bwMode="auto">
            <a:xfrm>
              <a:off x="606359" y="7120219"/>
              <a:ext cx="13379816" cy="69844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smtId="4294967295"/>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algn="just"/>
              <a:r>
                <a:rPr lang="en-US" sz="1100" dirty="0">
                  <a:latin typeface="Titillium Web" panose="00000500000000000000" pitchFamily="2" charset="0"/>
                  <a:ea typeface="Open Sans" panose="020B0606030504020204" pitchFamily="34" charset="0"/>
                  <a:cs typeface="Open Sans" panose="020B0606030504020204" pitchFamily="34" charset="0"/>
                </a:rPr>
                <a:t>In the world of uncertainty where there has been an economic and social disruption caused by a global pandemic, businesses have had to adapt and evolve to survive COVID-19. </a:t>
              </a:r>
            </a:p>
            <a:p>
              <a:pPr algn="just"/>
              <a:endParaRPr lang="en-US" sz="1100" dirty="0">
                <a:latin typeface="Titillium Web" panose="00000500000000000000" pitchFamily="2" charset="0"/>
                <a:ea typeface="Open Sans" panose="020B0606030504020204" pitchFamily="34" charset="0"/>
                <a:cs typeface="Open Sans" panose="020B0606030504020204" pitchFamily="34" charset="0"/>
              </a:endParaRPr>
            </a:p>
            <a:p>
              <a:pPr algn="just"/>
              <a:r>
                <a:rPr lang="en-US" sz="1100" dirty="0">
                  <a:latin typeface="Titillium Web" panose="00000500000000000000" pitchFamily="2" charset="0"/>
                  <a:ea typeface="Open Sans" panose="020B0606030504020204" pitchFamily="34" charset="0"/>
                  <a:cs typeface="Open Sans" panose="020B0606030504020204" pitchFamily="34" charset="0"/>
                </a:rPr>
                <a:t>As a result of COVID-19, a wide variety of businesses have opted to move to remote working, posing numerous challenges and opportunities for staff, customers, and managers. The pandemic is thought to have changed the contact environment due to technological advancements.</a:t>
              </a:r>
            </a:p>
            <a:p>
              <a:pPr algn="just"/>
              <a:endParaRPr lang="en-US" sz="1100" dirty="0">
                <a:latin typeface="Titillium Web" panose="00000500000000000000" pitchFamily="2" charset="0"/>
                <a:ea typeface="Open Sans" panose="020B0606030504020204" pitchFamily="34" charset="0"/>
                <a:cs typeface="Open Sans" panose="020B0606030504020204" pitchFamily="34" charset="0"/>
              </a:endParaRPr>
            </a:p>
            <a:p>
              <a:pPr algn="just"/>
              <a:r>
                <a:rPr lang="en-US" sz="1100" dirty="0">
                  <a:latin typeface="Titillium Web" panose="00000500000000000000" pitchFamily="2" charset="0"/>
                  <a:ea typeface="Open Sans" panose="020B0606030504020204" pitchFamily="34" charset="0"/>
                  <a:cs typeface="Open Sans" panose="020B0606030504020204" pitchFamily="34" charset="0"/>
                </a:rPr>
                <a:t>COVID-19 has transformed a change in culture from a traditional office environment to remote working. As a result, employees have had to adapt effectively with new distractions of home life (Deloitte 2020).</a:t>
              </a:r>
              <a:endParaRPr lang="en-US" sz="1100" b="1" dirty="0">
                <a:latin typeface="Titillium Web" panose="00000500000000000000" pitchFamily="2" charset="0"/>
                <a:ea typeface="Open Sans" panose="020B0606030504020204" pitchFamily="34" charset="0"/>
                <a:cs typeface="Open Sans" panose="020B0606030504020204" pitchFamily="34" charset="0"/>
              </a:endParaRPr>
            </a:p>
            <a:p>
              <a:endParaRPr lang="en-US" sz="1100" b="1" dirty="0">
                <a:latin typeface="Titillium Web" panose="00000500000000000000" pitchFamily="2" charset="0"/>
                <a:ea typeface="Open Sans" panose="020B0606030504020204" pitchFamily="34" charset="0"/>
                <a:cs typeface="Open Sans" panose="020B0606030504020204" pitchFamily="34" charset="0"/>
              </a:endParaRPr>
            </a:p>
            <a:p>
              <a:endParaRPr lang="en-US" sz="1100" b="1" dirty="0">
                <a:latin typeface="Titillium Web" panose="00000500000000000000" pitchFamily="2" charset="0"/>
                <a:ea typeface="Open Sans" panose="020B0606030504020204" pitchFamily="34" charset="0"/>
                <a:cs typeface="Open Sans" panose="020B0606030504020204" pitchFamily="34" charset="0"/>
              </a:endParaRPr>
            </a:p>
            <a:p>
              <a:endParaRPr lang="en-US" sz="1100" b="1" dirty="0">
                <a:latin typeface="Titillium Web" panose="00000500000000000000" pitchFamily="2" charset="0"/>
                <a:ea typeface="Open Sans" panose="020B0606030504020204" pitchFamily="34" charset="0"/>
                <a:cs typeface="Open Sans" panose="020B0606030504020204" pitchFamily="34" charset="0"/>
              </a:endParaRPr>
            </a:p>
          </p:txBody>
        </p:sp>
        <p:pic>
          <p:nvPicPr>
            <p:cNvPr id="69" name="Picture 2" descr="Coronavirus Disease 2019 (COVID-19) | NIOSH | CDC">
              <a:extLst>
                <a:ext uri="{FF2B5EF4-FFF2-40B4-BE49-F238E27FC236}">
                  <a16:creationId xmlns:a16="http://schemas.microsoft.com/office/drawing/2014/main" id="{68047E63-9EA9-8D49-9D84-A28141C49B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39207" y="13025892"/>
              <a:ext cx="11233969" cy="3353922"/>
            </a:xfrm>
            <a:prstGeom prst="rect">
              <a:avLst/>
            </a:prstGeom>
            <a:noFill/>
            <a:extLst>
              <a:ext uri="{909E8E84-426E-40DD-AFC4-6F175D3DCCD1}">
                <a14:hiddenFill xmlns:a14="http://schemas.microsoft.com/office/drawing/2010/main">
                  <a:solidFill>
                    <a:srgbClr val="FFFFFF"/>
                  </a:solidFill>
                </a14:hiddenFill>
              </a:ext>
            </a:extLst>
          </p:spPr>
        </p:pic>
        <p:pic>
          <p:nvPicPr>
            <p:cNvPr id="70" name="Picture 69" descr="Diagram&#10;&#10;Description automatically generated">
              <a:extLst>
                <a:ext uri="{FF2B5EF4-FFF2-40B4-BE49-F238E27FC236}">
                  <a16:creationId xmlns:a16="http://schemas.microsoft.com/office/drawing/2014/main" id="{6CF03CD1-C1FD-2D42-BBC0-2372E8CC43D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738013" y="6695658"/>
              <a:ext cx="14626468" cy="6776685"/>
            </a:xfrm>
            <a:prstGeom prst="rect">
              <a:avLst/>
            </a:prstGeom>
          </p:spPr>
        </p:pic>
        <p:sp>
          <p:nvSpPr>
            <p:cNvPr id="71" name="Rectangle 5">
              <a:extLst>
                <a:ext uri="{FF2B5EF4-FFF2-40B4-BE49-F238E27FC236}">
                  <a16:creationId xmlns:a16="http://schemas.microsoft.com/office/drawing/2014/main" id="{639A0452-6069-194C-BB98-FA5E341AF146}"/>
                </a:ext>
              </a:extLst>
            </p:cNvPr>
            <p:cNvSpPr>
              <a:spLocks noChangeArrowheads="1"/>
            </p:cNvSpPr>
            <p:nvPr/>
          </p:nvSpPr>
          <p:spPr bwMode="auto">
            <a:xfrm>
              <a:off x="-59924" y="16985163"/>
              <a:ext cx="14712384" cy="984542"/>
            </a:xfrm>
            <a:prstGeom prst="rect">
              <a:avLst/>
            </a:prstGeom>
            <a:solidFill>
              <a:srgbClr val="1482A5"/>
            </a:solidFill>
            <a:ln>
              <a:noFill/>
            </a:ln>
            <a:effectLst/>
          </p:spPr>
          <p:txBody>
            <a:bodyPr wrap="none" lIns="274320" tIns="68580" rIns="274320" bIns="68580" anchor="ctr"/>
            <a:lstStyle>
              <a:defPPr>
                <a:defRPr kern="1200" smtId="4294967295"/>
              </a:defPPr>
            </a:lstStyle>
            <a:p>
              <a:pPr algn="ctr" defTabSz="4703763"/>
              <a:r>
                <a:rPr lang="en-US" sz="1600" dirty="0">
                  <a:solidFill>
                    <a:schemeClr val="bg1"/>
                  </a:solidFill>
                  <a:latin typeface="Amaranth" panose="02000503050000020004" pitchFamily="2" charset="0"/>
                </a:rPr>
                <a:t>AIM AND OBJECTIVES</a:t>
              </a:r>
            </a:p>
          </p:txBody>
        </p:sp>
        <p:sp>
          <p:nvSpPr>
            <p:cNvPr id="72" name="Rectangle 5">
              <a:extLst>
                <a:ext uri="{FF2B5EF4-FFF2-40B4-BE49-F238E27FC236}">
                  <a16:creationId xmlns:a16="http://schemas.microsoft.com/office/drawing/2014/main" id="{6752BB85-E5F6-7D45-BED9-71391673CAF7}"/>
                </a:ext>
              </a:extLst>
            </p:cNvPr>
            <p:cNvSpPr>
              <a:spLocks noChangeArrowheads="1"/>
            </p:cNvSpPr>
            <p:nvPr/>
          </p:nvSpPr>
          <p:spPr bwMode="auto">
            <a:xfrm>
              <a:off x="-59924" y="23237217"/>
              <a:ext cx="14772307" cy="865255"/>
            </a:xfrm>
            <a:prstGeom prst="rect">
              <a:avLst/>
            </a:prstGeom>
            <a:solidFill>
              <a:srgbClr val="1482A5"/>
            </a:solidFill>
            <a:ln>
              <a:noFill/>
            </a:ln>
            <a:effectLst/>
          </p:spPr>
          <p:txBody>
            <a:bodyPr wrap="none" lIns="274320" tIns="68580" rIns="274320" bIns="68580" anchor="ctr"/>
            <a:lstStyle>
              <a:defPPr>
                <a:defRPr kern="1200" smtId="4294967295"/>
              </a:defPPr>
            </a:lstStyle>
            <a:p>
              <a:pPr algn="ctr" defTabSz="4703763"/>
              <a:r>
                <a:rPr lang="en-US" sz="1600" dirty="0">
                  <a:solidFill>
                    <a:schemeClr val="bg1"/>
                  </a:solidFill>
                  <a:latin typeface="Amaranth" panose="02000503050000020004" pitchFamily="2" charset="0"/>
                </a:rPr>
                <a:t>LITERATURE REVIEW</a:t>
              </a:r>
            </a:p>
          </p:txBody>
        </p:sp>
        <p:sp>
          <p:nvSpPr>
            <p:cNvPr id="73" name="Rectangle 5">
              <a:extLst>
                <a:ext uri="{FF2B5EF4-FFF2-40B4-BE49-F238E27FC236}">
                  <a16:creationId xmlns:a16="http://schemas.microsoft.com/office/drawing/2014/main" id="{761EE88D-B66D-234A-ADA9-B55C2C4D9810}"/>
                </a:ext>
              </a:extLst>
            </p:cNvPr>
            <p:cNvSpPr>
              <a:spLocks noChangeArrowheads="1"/>
            </p:cNvSpPr>
            <p:nvPr/>
          </p:nvSpPr>
          <p:spPr bwMode="auto">
            <a:xfrm>
              <a:off x="14738013" y="13351931"/>
              <a:ext cx="14626469" cy="984540"/>
            </a:xfrm>
            <a:prstGeom prst="rect">
              <a:avLst/>
            </a:prstGeom>
            <a:solidFill>
              <a:srgbClr val="1482A5"/>
            </a:solidFill>
            <a:ln>
              <a:noFill/>
            </a:ln>
            <a:effectLst/>
          </p:spPr>
          <p:txBody>
            <a:bodyPr wrap="none" lIns="274320" tIns="68580" rIns="274320" bIns="68580" anchor="ctr"/>
            <a:lstStyle>
              <a:defPPr>
                <a:defRPr kern="1200" smtId="4294967295"/>
              </a:defPPr>
            </a:lstStyle>
            <a:p>
              <a:pPr algn="ctr" defTabSz="4703763"/>
              <a:r>
                <a:rPr lang="en-US" sz="1600" dirty="0">
                  <a:solidFill>
                    <a:schemeClr val="bg1"/>
                  </a:solidFill>
                  <a:latin typeface="Amaranth" panose="02000503050000020004" pitchFamily="2" charset="0"/>
                </a:rPr>
                <a:t>FINDINGS</a:t>
              </a:r>
            </a:p>
          </p:txBody>
        </p:sp>
        <p:sp>
          <p:nvSpPr>
            <p:cNvPr id="74" name="Rectangle 5">
              <a:extLst>
                <a:ext uri="{FF2B5EF4-FFF2-40B4-BE49-F238E27FC236}">
                  <a16:creationId xmlns:a16="http://schemas.microsoft.com/office/drawing/2014/main" id="{47A89E08-1840-A246-BDE5-E82677AE6283}"/>
                </a:ext>
              </a:extLst>
            </p:cNvPr>
            <p:cNvSpPr>
              <a:spLocks noChangeArrowheads="1"/>
            </p:cNvSpPr>
            <p:nvPr/>
          </p:nvSpPr>
          <p:spPr bwMode="auto">
            <a:xfrm>
              <a:off x="29327420" y="24621041"/>
              <a:ext cx="14796795" cy="1049222"/>
            </a:xfrm>
            <a:prstGeom prst="rect">
              <a:avLst/>
            </a:prstGeom>
            <a:solidFill>
              <a:srgbClr val="1482A5"/>
            </a:solidFill>
            <a:ln>
              <a:noFill/>
            </a:ln>
            <a:effectLst/>
          </p:spPr>
          <p:txBody>
            <a:bodyPr wrap="none" lIns="274320" tIns="68580" rIns="274320" bIns="68580" anchor="ctr"/>
            <a:lstStyle>
              <a:defPPr>
                <a:defRPr kern="1200" smtId="4294967295"/>
              </a:defPPr>
            </a:lstStyle>
            <a:p>
              <a:pPr algn="ctr" defTabSz="4703763"/>
              <a:r>
                <a:rPr lang="en-US" sz="1600" dirty="0">
                  <a:solidFill>
                    <a:schemeClr val="bg1"/>
                  </a:solidFill>
                  <a:latin typeface="Amaranth" panose="02000503050000020004" pitchFamily="2" charset="0"/>
                </a:rPr>
                <a:t>REFERENCES</a:t>
              </a:r>
            </a:p>
          </p:txBody>
        </p:sp>
        <p:sp>
          <p:nvSpPr>
            <p:cNvPr id="75" name="Rectangle 5">
              <a:extLst>
                <a:ext uri="{FF2B5EF4-FFF2-40B4-BE49-F238E27FC236}">
                  <a16:creationId xmlns:a16="http://schemas.microsoft.com/office/drawing/2014/main" id="{519B43FC-FBD7-8446-A620-6DC482C268D6}"/>
                </a:ext>
              </a:extLst>
            </p:cNvPr>
            <p:cNvSpPr>
              <a:spLocks noChangeArrowheads="1"/>
            </p:cNvSpPr>
            <p:nvPr/>
          </p:nvSpPr>
          <p:spPr bwMode="auto">
            <a:xfrm>
              <a:off x="29104693" y="25621391"/>
              <a:ext cx="13743590" cy="6944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000" b="0" i="0"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Deloitte. (2020, March). Retrieved from Deloitte: </a:t>
              </a:r>
              <a:r>
                <a:rPr kumimoji="0" lang="en-US" altLang="en-US" sz="1000" b="0" i="0"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https://www2.deloitte.com/content/dam/Deloitte/in/Documents/human-capital/in-hc-consulting-deloitte-change-management-pov-on-covid-noexp.pdf</a:t>
              </a:r>
              <a:endParaRPr kumimoji="0" lang="en-US" altLang="en-US" sz="1000" b="0" i="0"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000" b="0" i="0" strike="noStrike" cap="none" normalizeH="0" baseline="0" dirty="0">
                <a:ln>
                  <a:noFill/>
                </a:ln>
                <a:effectLst/>
                <a:latin typeface="Arial" panose="020B0604020202020204" pitchFamily="34" charset="0"/>
                <a:cs typeface="Arial" panose="020B0604020202020204" pitchFamily="34" charset="0"/>
              </a:endParaRPr>
            </a:p>
            <a:p>
              <a:pPr marL="342900" indent="-342900" eaLnBrk="0" hangingPunct="0">
                <a:buFont typeface="Arial" panose="020B0604020202020204" pitchFamily="34" charset="0"/>
                <a:buChar char="•"/>
              </a:pPr>
              <a:r>
                <a:rPr lang="en-US" sz="1000" dirty="0">
                  <a:latin typeface="Arial" panose="020B0604020202020204" pitchFamily="34" charset="0"/>
                  <a:cs typeface="Arial" panose="020B0604020202020204" pitchFamily="34" charset="0"/>
                </a:rPr>
                <a:t>Fosslien, L., &amp; Duffy, M. (2020, April 29). </a:t>
              </a:r>
              <a:r>
                <a:rPr lang="en-US" sz="1000" i="1" dirty="0">
                  <a:latin typeface="Arial" panose="020B0604020202020204" pitchFamily="34" charset="0"/>
                  <a:cs typeface="Arial" panose="020B0604020202020204" pitchFamily="34" charset="0"/>
                </a:rPr>
                <a:t>How to Combat Zoom Fatigue</a:t>
              </a:r>
              <a:r>
                <a:rPr lang="en-US" sz="1000" dirty="0">
                  <a:latin typeface="Arial" panose="020B0604020202020204" pitchFamily="34" charset="0"/>
                  <a:cs typeface="Arial" panose="020B0604020202020204" pitchFamily="34" charset="0"/>
                </a:rPr>
                <a:t>. Retrieved from Harvard Business Review:</a:t>
              </a:r>
            </a:p>
            <a:p>
              <a:pPr marL="342900" indent="-342900" eaLnBrk="0" hangingPunct="0">
                <a:buFont typeface="Arial" panose="020B0604020202020204" pitchFamily="34" charset="0"/>
                <a:buChar char="•"/>
              </a:pPr>
              <a:r>
                <a:rPr lang="en-US" sz="1000"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https://hbr.org/2020/04/how-to-combat-zoom-fatigue</a:t>
              </a:r>
              <a:r>
                <a:rPr lang="en-US" sz="1000" dirty="0">
                  <a:latin typeface="Arial" panose="020B0604020202020204" pitchFamily="34" charset="0"/>
                  <a:cs typeface="Arial" panose="020B0604020202020204" pitchFamily="34" charset="0"/>
                </a:rPr>
                <a:t>  </a:t>
              </a:r>
            </a:p>
            <a:p>
              <a:pPr marL="342900" indent="-342900" eaLnBrk="0" hangingPunct="0">
                <a:buFont typeface="Arial" panose="020B0604020202020204" pitchFamily="34" charset="0"/>
                <a:buChar char="•"/>
              </a:pPr>
              <a:endParaRPr lang="en-US" sz="1000" dirty="0">
                <a:latin typeface="Arial" panose="020B0604020202020204" pitchFamily="34" charset="0"/>
                <a:cs typeface="Arial" panose="020B0604020202020204" pitchFamily="34" charset="0"/>
              </a:endParaRPr>
            </a:p>
            <a:p>
              <a:pPr marL="342900" indent="-342900" eaLnBrk="0" hangingPunct="0">
                <a:buFont typeface="Arial" panose="020B0604020202020204" pitchFamily="34" charset="0"/>
                <a:buChar char="•"/>
              </a:pPr>
              <a:r>
                <a:rPr lang="en-US" sz="1000" dirty="0">
                  <a:latin typeface="Arial" panose="020B0604020202020204" pitchFamily="34" charset="0"/>
                  <a:cs typeface="Arial" panose="020B0604020202020204" pitchFamily="34" charset="0"/>
                </a:rPr>
                <a:t>Insights, H. (202). Retrieved from Hofstede's Insight:</a:t>
              </a:r>
            </a:p>
            <a:p>
              <a:pPr marL="342900" indent="-342900" eaLnBrk="0" hangingPunct="0">
                <a:buFont typeface="Arial" panose="020B0604020202020204" pitchFamily="34" charset="0"/>
                <a:buChar char="•"/>
              </a:pPr>
              <a:r>
                <a:rPr lang="en-US" sz="1000"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https://hi.hofstede-insights.com/organizational-culture</a:t>
              </a:r>
              <a:r>
                <a:rPr lang="en-US" sz="10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 </a:t>
              </a:r>
            </a:p>
            <a:p>
              <a:pPr marL="342900" indent="-342900" eaLnBrk="0" hangingPunct="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342900" indent="-342900" eaLnBrk="0" hangingPunct="0">
                <a:buFont typeface="Arial" panose="020B0604020202020204" pitchFamily="34" charset="0"/>
                <a:buChar char="•"/>
              </a:pPr>
              <a:r>
                <a:rPr lang="en-GB" sz="1000" dirty="0">
                  <a:latin typeface="Arial" panose="020B0604020202020204" pitchFamily="34" charset="0"/>
                  <a:cs typeface="Arial" panose="020B0604020202020204" pitchFamily="34" charset="0"/>
                </a:rPr>
                <a:t>Ehgoetz, S (2020,April) Work from home- save the planet- how telecommuting fosters sustainability. Retrieved from </a:t>
              </a:r>
            </a:p>
            <a:p>
              <a:pPr marL="342900" indent="-342900" eaLnBrk="0" hangingPunct="0">
                <a:buFont typeface="Arial" panose="020B0604020202020204" pitchFamily="34" charset="0"/>
                <a:buChar char="•"/>
              </a:pPr>
              <a:r>
                <a:rPr lang="en-US" sz="1000" dirty="0">
                  <a:hlinkClick r:id="rId10">
                    <a:extLst>
                      <a:ext uri="{A12FA001-AC4F-418D-AE19-62706E023703}">
                        <ahyp:hlinkClr xmlns:ahyp="http://schemas.microsoft.com/office/drawing/2018/hyperlinkcolor" val="tx"/>
                      </a:ext>
                    </a:extLst>
                  </a:hlinkClick>
                </a:rPr>
                <a:t>https://insights.learnlight.com/en/articles</a:t>
              </a:r>
              <a:r>
                <a:rPr lang="en-US" sz="1000" dirty="0">
                  <a:solidFill>
                    <a:srgbClr val="17BBFD"/>
                  </a:solidFill>
                  <a:hlinkClick r:id="rId10">
                    <a:extLst>
                      <a:ext uri="{A12FA001-AC4F-418D-AE19-62706E023703}">
                        <ahyp:hlinkClr xmlns:ahyp="http://schemas.microsoft.com/office/drawing/2018/hyperlinkcolor" val="tx"/>
                      </a:ext>
                    </a:extLst>
                  </a:hlinkClick>
                </a:rPr>
                <a:t>/</a:t>
              </a:r>
              <a:r>
                <a:rPr lang="en-US" sz="1000" dirty="0">
                  <a:hlinkClick r:id="rId10">
                    <a:extLst>
                      <a:ext uri="{A12FA001-AC4F-418D-AE19-62706E023703}">
                        <ahyp:hlinkClr xmlns:ahyp="http://schemas.microsoft.com/office/drawing/2018/hyperlinkcolor" val="tx"/>
                      </a:ext>
                    </a:extLst>
                  </a:hlinkClick>
                </a:rPr>
                <a:t>work-from-home-save-the-planet-how-telecommuting-fosters-sustainability</a:t>
              </a:r>
              <a:r>
                <a:rPr lang="en-US" sz="1000" dirty="0"/>
                <a:t> </a:t>
              </a:r>
              <a:endParaRPr lang="en-GB" sz="1000" dirty="0">
                <a:latin typeface="Arial" panose="020B0604020202020204" pitchFamily="34" charset="0"/>
                <a:cs typeface="Arial" panose="020B0604020202020204" pitchFamily="34" charset="0"/>
              </a:endParaRPr>
            </a:p>
            <a:p>
              <a:pPr marL="342900" indent="-342900" eaLnBrk="0" hangingPunct="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p:txBody>
        </p:sp>
        <p:sp>
          <p:nvSpPr>
            <p:cNvPr id="76" name="Text Box 6">
              <a:extLst>
                <a:ext uri="{FF2B5EF4-FFF2-40B4-BE49-F238E27FC236}">
                  <a16:creationId xmlns:a16="http://schemas.microsoft.com/office/drawing/2014/main" id="{1E06949B-0A0B-9440-8248-FB2F34A4A9A7}"/>
                </a:ext>
              </a:extLst>
            </p:cNvPr>
            <p:cNvSpPr txBox="1">
              <a:spLocks noChangeArrowheads="1"/>
            </p:cNvSpPr>
            <p:nvPr/>
          </p:nvSpPr>
          <p:spPr bwMode="auto">
            <a:xfrm>
              <a:off x="606361" y="24358334"/>
              <a:ext cx="14046099" cy="82100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smtId="4294967295"/>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algn="just">
                <a:lnSpc>
                  <a:spcPct val="150000"/>
                </a:lnSpc>
              </a:pPr>
              <a:r>
                <a:rPr lang="en-US" sz="1100" dirty="0">
                  <a:latin typeface="Titillium Web" panose="00000500000000000000" pitchFamily="2" charset="0"/>
                  <a:ea typeface="Open Sans" panose="020B0606030504020204" pitchFamily="34" charset="0"/>
                  <a:cs typeface="Open Sans" panose="020B0606030504020204" pitchFamily="34" charset="0"/>
                </a:rPr>
                <a:t>It is reported by Giri (2006) that communication culture plays a key role in shaping the style of communication amongst employees as it influences the behavior and interaction within the workforce.  It is also reported that change of environment has been difficult for employees with the increase of zoom fatigue affecting employee engagement. </a:t>
              </a:r>
            </a:p>
            <a:p>
              <a:pPr algn="just">
                <a:lnSpc>
                  <a:spcPct val="150000"/>
                </a:lnSpc>
              </a:pPr>
              <a:r>
                <a:rPr lang="en-US" sz="1100" dirty="0">
                  <a:latin typeface="Titillium Web" panose="00000500000000000000" pitchFamily="2" charset="0"/>
                  <a:ea typeface="Open Sans" panose="020B0606030504020204" pitchFamily="34" charset="0"/>
                  <a:cs typeface="Open Sans" panose="020B0606030504020204" pitchFamily="34" charset="0"/>
                </a:rPr>
                <a:t>(Fosslien &amp; Duffy, 2020). Although, in a recent survey 40% stated they were satisfied that remote working allowed them to balance work and life balance effectively (Ehgoetz,2020). Geert Hofstede Cultural Dimensions Theory also gives insightful predictions that reflect the different cultures of a countries, comparing them on a geographical basis. The theory explores the cultures between different countries that are reflected through their organizational practices (Hofstede's Insights, 2021).</a:t>
              </a:r>
            </a:p>
            <a:p>
              <a:pPr algn="just">
                <a:lnSpc>
                  <a:spcPct val="150000"/>
                </a:lnSpc>
              </a:pPr>
              <a:endParaRPr lang="en-US" sz="1100" dirty="0">
                <a:latin typeface="Titillium Web" panose="00000500000000000000" pitchFamily="2" charset="0"/>
                <a:ea typeface="Open Sans" panose="020B0606030504020204" pitchFamily="34" charset="0"/>
                <a:cs typeface="Open Sans" panose="020B0606030504020204" pitchFamily="34" charset="0"/>
              </a:endParaRPr>
            </a:p>
            <a:p>
              <a:pPr algn="just">
                <a:lnSpc>
                  <a:spcPct val="150000"/>
                </a:lnSpc>
              </a:pPr>
              <a:endParaRPr lang="en-US" sz="1050" dirty="0">
                <a:latin typeface="Titillium Web" panose="00000500000000000000" pitchFamily="2" charset="0"/>
                <a:ea typeface="Open Sans" panose="020B0606030504020204" pitchFamily="34" charset="0"/>
                <a:cs typeface="Open Sans" panose="020B0606030504020204" pitchFamily="34" charset="0"/>
              </a:endParaRPr>
            </a:p>
          </p:txBody>
        </p:sp>
        <p:sp>
          <p:nvSpPr>
            <p:cNvPr id="77" name="Text Box 6">
              <a:extLst>
                <a:ext uri="{FF2B5EF4-FFF2-40B4-BE49-F238E27FC236}">
                  <a16:creationId xmlns:a16="http://schemas.microsoft.com/office/drawing/2014/main" id="{44264887-9E5F-D64E-AA1A-99F1F09F6DC7}"/>
                </a:ext>
              </a:extLst>
            </p:cNvPr>
            <p:cNvSpPr txBox="1">
              <a:spLocks noChangeArrowheads="1"/>
            </p:cNvSpPr>
            <p:nvPr/>
          </p:nvSpPr>
          <p:spPr bwMode="auto">
            <a:xfrm>
              <a:off x="15231445" y="14505908"/>
              <a:ext cx="13379816" cy="122145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smtId="4294967295"/>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algn="just">
                <a:lnSpc>
                  <a:spcPct val="150000"/>
                </a:lnSpc>
              </a:pPr>
              <a:r>
                <a:rPr lang="en-US" sz="1100" dirty="0">
                  <a:latin typeface="Titillium Web" panose="00000500000000000000" pitchFamily="2" charset="0"/>
                  <a:ea typeface="Open Sans" panose="020B0606030504020204" pitchFamily="34" charset="0"/>
                  <a:cs typeface="Open Sans" panose="020B0606030504020204" pitchFamily="34" charset="0"/>
                </a:rPr>
                <a:t>Below are the six common themes that were collated through interviews, from six managers from different geographical areas.  The first theme identified was Balance of work life which identified the benefits of remote working for employees, this was a very common theme across the research. The second theme was workplace relationships which identified the detrimental affects that remote working has had on workplace relationships resulting in no face-to-face interaction within organisations. The third theme identified the effects of adapting to a virtual environment which outlines the mental struggles and technical struggles. The fourth theme identified across all interviews was communication which ultimately reflected the change in employees who communicated well daily but have now struggled to adapt to a different form of communication. Leadership was a common theme that presented what leadership style managers feel is the best for remote working which resulted in transformational.</a:t>
              </a:r>
            </a:p>
            <a:p>
              <a:pPr algn="just">
                <a:lnSpc>
                  <a:spcPct val="150000"/>
                </a:lnSpc>
              </a:pPr>
              <a:r>
                <a:rPr lang="en-US" sz="1100" dirty="0">
                  <a:latin typeface="Titillium Web" panose="00000500000000000000" pitchFamily="2" charset="0"/>
                  <a:ea typeface="Open Sans" panose="020B0606030504020204" pitchFamily="34" charset="0"/>
                  <a:cs typeface="Open Sans" panose="020B0606030504020204" pitchFamily="34" charset="0"/>
                </a:rPr>
                <a:t>The final theme discovered amongst the interviews was effective management, which expressed the importance of managing a workforce remotely, the use of paying close attention to  each individual with the use of emotional intelligence. The themes discovered amongst the interviews gave a valuable insight into the effects of COVID-19. </a:t>
              </a:r>
            </a:p>
            <a:p>
              <a:pPr algn="just">
                <a:lnSpc>
                  <a:spcPct val="150000"/>
                </a:lnSpc>
              </a:pPr>
              <a:endParaRPr lang="en-US" sz="1100" dirty="0">
                <a:latin typeface="Titillium Web" panose="00000500000000000000" pitchFamily="2" charset="0"/>
                <a:ea typeface="Open Sans" panose="020B0606030504020204" pitchFamily="34" charset="0"/>
                <a:cs typeface="Open Sans" panose="020B0606030504020204" pitchFamily="34" charset="0"/>
              </a:endParaRPr>
            </a:p>
            <a:p>
              <a:pPr algn="just">
                <a:lnSpc>
                  <a:spcPct val="150000"/>
                </a:lnSpc>
              </a:pPr>
              <a:endParaRPr lang="en-US" sz="1050" dirty="0">
                <a:latin typeface="Titillium Web" panose="00000500000000000000" pitchFamily="2" charset="0"/>
                <a:ea typeface="Open Sans" panose="020B0606030504020204" pitchFamily="34" charset="0"/>
                <a:cs typeface="Open Sans" panose="020B0606030504020204" pitchFamily="34" charset="0"/>
              </a:endParaRPr>
            </a:p>
          </p:txBody>
        </p:sp>
        <p:pic>
          <p:nvPicPr>
            <p:cNvPr id="78" name="Picture 77" descr="A screenshot of a computer&#10;&#10;Description automatically generated with medium confidence">
              <a:extLst>
                <a:ext uri="{FF2B5EF4-FFF2-40B4-BE49-F238E27FC236}">
                  <a16:creationId xmlns:a16="http://schemas.microsoft.com/office/drawing/2014/main" id="{C8CDE849-8CE7-5745-B610-1D75D31B0496}"/>
                </a:ext>
              </a:extLst>
            </p:cNvPr>
            <p:cNvPicPr>
              <a:picLocks noChangeAspect="1"/>
            </p:cNvPicPr>
            <p:nvPr/>
          </p:nvPicPr>
          <p:blipFill rotWithShape="1">
            <a:blip r:embed="rId11">
              <a:extLst>
                <a:ext uri="{28A0092B-C50C-407E-A947-70E740481C1C}">
                  <a14:useLocalDpi xmlns:a14="http://schemas.microsoft.com/office/drawing/2010/main" val="0"/>
                </a:ext>
              </a:extLst>
            </a:blip>
            <a:srcRect l="31539" t="24183" r="28077" b="20786"/>
            <a:stretch/>
          </p:blipFill>
          <p:spPr>
            <a:xfrm>
              <a:off x="18252833" y="25538274"/>
              <a:ext cx="6586286" cy="5609275"/>
            </a:xfrm>
            <a:prstGeom prst="rect">
              <a:avLst/>
            </a:prstGeom>
          </p:spPr>
        </p:pic>
        <p:sp>
          <p:nvSpPr>
            <p:cNvPr id="79" name="Text Box 6">
              <a:extLst>
                <a:ext uri="{FF2B5EF4-FFF2-40B4-BE49-F238E27FC236}">
                  <a16:creationId xmlns:a16="http://schemas.microsoft.com/office/drawing/2014/main" id="{C305FE26-F08D-4048-A934-AE6BBEBDAC58}"/>
                </a:ext>
              </a:extLst>
            </p:cNvPr>
            <p:cNvSpPr txBox="1">
              <a:spLocks noChangeArrowheads="1"/>
            </p:cNvSpPr>
            <p:nvPr/>
          </p:nvSpPr>
          <p:spPr bwMode="auto">
            <a:xfrm>
              <a:off x="29883543" y="6792940"/>
              <a:ext cx="13379816" cy="10411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smtId="4294967295"/>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algn="just">
                <a:lnSpc>
                  <a:spcPct val="150000"/>
                </a:lnSpc>
              </a:pPr>
              <a:r>
                <a:rPr lang="en-US" sz="1050" dirty="0">
                  <a:latin typeface="Titillium Web" panose="00000500000000000000" pitchFamily="2" charset="0"/>
                  <a:ea typeface="Open Sans" panose="020B0606030504020204" pitchFamily="34" charset="0"/>
                  <a:cs typeface="Open Sans" panose="020B0606030504020204" pitchFamily="34" charset="0"/>
                </a:rPr>
                <a:t>The research conducted in this study, uncovered crucial results that clearly indicate the impact that COVID-19 has had on organization's cultural change. With the adaptation to transformational leadership and management, it was showing that maintaining strong management capabilities when leading remotely was highlighted in both the primary and secondary research. As this study shows, the current impact of cultural communication is important. These consequences have influenced cultural communication in a variety of ways for organisations. The study reflected  the importance of effective management  through the use of data collected, a clear and concise management role is required in order to survive COVID-19 effectively.  The study also identified the substantial effects that COVID-19 has had although the long-lasting effects may only be determined in the future, the effects are both positive and negative which has affected everyone within an organization differently. The use of Hofstede's Cultural Dimension theory presented varied results. The expected results from his theory demonstrate how some organizational cultures have not faced many challenges due to COVID-19, in comparison to some cultures that brought to light a opposite on an opposite outcome than expected. The study emphasizes the importance of managing, communicating and adapting effectively during COVID-19.</a:t>
              </a:r>
              <a:endParaRPr lang="en-US" sz="500" dirty="0">
                <a:latin typeface="Titillium Web" panose="00000500000000000000" pitchFamily="2" charset="0"/>
                <a:ea typeface="Open Sans" panose="020B0606030504020204" pitchFamily="34" charset="0"/>
                <a:cs typeface="Open Sans" panose="020B0606030504020204" pitchFamily="34" charset="0"/>
              </a:endParaRPr>
            </a:p>
          </p:txBody>
        </p:sp>
        <p:sp>
          <p:nvSpPr>
            <p:cNvPr id="80" name="Text Box 6">
              <a:extLst>
                <a:ext uri="{FF2B5EF4-FFF2-40B4-BE49-F238E27FC236}">
                  <a16:creationId xmlns:a16="http://schemas.microsoft.com/office/drawing/2014/main" id="{B1EAC9F3-37E7-5149-A0FD-E52B7B9AAC3C}"/>
                </a:ext>
              </a:extLst>
            </p:cNvPr>
            <p:cNvSpPr txBox="1">
              <a:spLocks noChangeArrowheads="1"/>
            </p:cNvSpPr>
            <p:nvPr/>
          </p:nvSpPr>
          <p:spPr bwMode="auto">
            <a:xfrm>
              <a:off x="29364481" y="18769362"/>
              <a:ext cx="14552347" cy="2333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smtId="4294967295"/>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algn="just">
                <a:lnSpc>
                  <a:spcPct val="150000"/>
                </a:lnSpc>
              </a:pPr>
              <a:r>
                <a:rPr lang="en-US" sz="1100" dirty="0">
                  <a:latin typeface="Titillium Web" panose="00000500000000000000" pitchFamily="2" charset="0"/>
                  <a:ea typeface="Open Sans" panose="020B0606030504020204" pitchFamily="34" charset="0"/>
                  <a:cs typeface="Open Sans" panose="020B0606030504020204" pitchFamily="34" charset="0"/>
                </a:rPr>
                <a:t>This study reflected further gaps in the literature that should be explored, the limited research within this research field gives opportunities to gain insight into a topic that is on-going. </a:t>
              </a:r>
            </a:p>
            <a:p>
              <a:pPr algn="just">
                <a:lnSpc>
                  <a:spcPct val="150000"/>
                </a:lnSpc>
              </a:pPr>
              <a:endParaRPr lang="en-US" sz="1200" dirty="0">
                <a:latin typeface="Titillium Web" panose="00000500000000000000" pitchFamily="2" charset="0"/>
                <a:ea typeface="Open Sans" panose="020B0606030504020204" pitchFamily="34" charset="0"/>
                <a:cs typeface="Open Sans" panose="020B0606030504020204" pitchFamily="34" charset="0"/>
              </a:endParaRPr>
            </a:p>
          </p:txBody>
        </p:sp>
        <p:sp>
          <p:nvSpPr>
            <p:cNvPr id="81" name="Rectangle 5">
              <a:extLst>
                <a:ext uri="{FF2B5EF4-FFF2-40B4-BE49-F238E27FC236}">
                  <a16:creationId xmlns:a16="http://schemas.microsoft.com/office/drawing/2014/main" id="{0071BFAC-02E1-EA43-A143-B40B3A6394E5}"/>
                </a:ext>
              </a:extLst>
            </p:cNvPr>
            <p:cNvSpPr>
              <a:spLocks noChangeArrowheads="1"/>
            </p:cNvSpPr>
            <p:nvPr/>
          </p:nvSpPr>
          <p:spPr bwMode="auto">
            <a:xfrm>
              <a:off x="29364481" y="17755062"/>
              <a:ext cx="14748298" cy="1049222"/>
            </a:xfrm>
            <a:prstGeom prst="rect">
              <a:avLst/>
            </a:prstGeom>
            <a:solidFill>
              <a:srgbClr val="1482A5"/>
            </a:solidFill>
            <a:ln>
              <a:noFill/>
            </a:ln>
            <a:effectLst/>
          </p:spPr>
          <p:txBody>
            <a:bodyPr wrap="none" lIns="274320" tIns="68580" rIns="274320" bIns="68580" anchor="ctr"/>
            <a:lstStyle>
              <a:defPPr>
                <a:defRPr kern="1200" smtId="4294967295"/>
              </a:defPPr>
            </a:lstStyle>
            <a:p>
              <a:pPr algn="ctr" defTabSz="4703763"/>
              <a:r>
                <a:rPr lang="en-US" sz="1600" dirty="0">
                  <a:solidFill>
                    <a:schemeClr val="bg1"/>
                  </a:solidFill>
                  <a:latin typeface="Amaranth" panose="02000503050000020004" pitchFamily="2" charset="0"/>
                </a:rPr>
                <a:t>FURTHER RESEARCH</a:t>
              </a:r>
            </a:p>
          </p:txBody>
        </p:sp>
        <p:sp>
          <p:nvSpPr>
            <p:cNvPr id="82" name="Rectangle 81">
              <a:extLst>
                <a:ext uri="{FF2B5EF4-FFF2-40B4-BE49-F238E27FC236}">
                  <a16:creationId xmlns:a16="http://schemas.microsoft.com/office/drawing/2014/main" id="{A45BFFBF-9A9D-804B-A749-F8759C59B012}"/>
                </a:ext>
              </a:extLst>
            </p:cNvPr>
            <p:cNvSpPr/>
            <p:nvPr/>
          </p:nvSpPr>
          <p:spPr>
            <a:xfrm>
              <a:off x="29628509" y="20251837"/>
              <a:ext cx="12902194" cy="4254883"/>
            </a:xfrm>
            <a:prstGeom prst="rect">
              <a:avLst/>
            </a:prstGeom>
          </p:spPr>
          <p:txBody>
            <a:bodyPr wrap="square">
              <a:spAutoFit/>
            </a:bodyPr>
            <a:lstStyle/>
            <a:p>
              <a:pPr algn="just"/>
              <a:r>
                <a:rPr lang="en-US" sz="1000" b="1" dirty="0">
                  <a:latin typeface="Titillium Web" panose="00000500000000000000" pitchFamily="2" charset="0"/>
                  <a:ea typeface="Open Sans" panose="020B0606030504020204" pitchFamily="34" charset="0"/>
                  <a:cs typeface="Open Sans" panose="020B0606030504020204" pitchFamily="34" charset="0"/>
                </a:rPr>
                <a:t>Recommendation 1</a:t>
              </a:r>
            </a:p>
            <a:p>
              <a:pPr algn="just"/>
              <a:r>
                <a:rPr lang="en-US" sz="1000" dirty="0">
                  <a:latin typeface="Titillium Web" panose="00000500000000000000" pitchFamily="2" charset="0"/>
                  <a:ea typeface="Open Sans" panose="020B0606030504020204" pitchFamily="34" charset="0"/>
                  <a:cs typeface="Open Sans" panose="020B0606030504020204" pitchFamily="34" charset="0"/>
                </a:rPr>
                <a:t>General competence – Exploring the affects of cultural communication to specific age categories.</a:t>
              </a:r>
            </a:p>
            <a:p>
              <a:pPr algn="just"/>
              <a:endParaRPr lang="en-US" sz="1000" dirty="0">
                <a:latin typeface="Titillium Web" panose="00000500000000000000" pitchFamily="2" charset="0"/>
                <a:ea typeface="Open Sans" panose="020B0606030504020204" pitchFamily="34" charset="0"/>
                <a:cs typeface="Open Sans" panose="020B0606030504020204" pitchFamily="34" charset="0"/>
              </a:endParaRPr>
            </a:p>
            <a:p>
              <a:pPr algn="just"/>
              <a:r>
                <a:rPr lang="en-US" sz="1000" b="1" dirty="0">
                  <a:latin typeface="Titillium Web" panose="00000500000000000000" pitchFamily="2" charset="0"/>
                  <a:ea typeface="Open Sans" panose="020B0606030504020204" pitchFamily="34" charset="0"/>
                  <a:cs typeface="Open Sans" panose="020B0606030504020204" pitchFamily="34" charset="0"/>
                </a:rPr>
                <a:t>Recommendation 2</a:t>
              </a:r>
            </a:p>
            <a:p>
              <a:pPr algn="just"/>
              <a:r>
                <a:rPr lang="en-US" sz="1000" dirty="0">
                  <a:latin typeface="Titillium Web" panose="00000500000000000000" pitchFamily="2" charset="0"/>
                  <a:ea typeface="Open Sans" panose="020B0606030504020204" pitchFamily="34" charset="0"/>
                  <a:cs typeface="Open Sans" panose="020B0606030504020204" pitchFamily="34" charset="0"/>
                </a:rPr>
                <a:t>Modern day Cultural Dimension Theory – A modern day approach to Hofstede's Cultural Dimensions.</a:t>
              </a:r>
            </a:p>
            <a:p>
              <a:pPr algn="just"/>
              <a:endParaRPr lang="en-US" sz="1000" b="1" dirty="0">
                <a:latin typeface="Titillium Web" panose="00000500000000000000" pitchFamily="2" charset="0"/>
                <a:ea typeface="Open Sans" panose="020B0606030504020204" pitchFamily="34" charset="0"/>
                <a:cs typeface="Open Sans" panose="020B0606030504020204" pitchFamily="34" charset="0"/>
              </a:endParaRPr>
            </a:p>
            <a:p>
              <a:pPr algn="just"/>
              <a:r>
                <a:rPr lang="en-US" sz="1000" b="1" dirty="0">
                  <a:latin typeface="Titillium Web" panose="00000500000000000000" pitchFamily="2" charset="0"/>
                  <a:ea typeface="Open Sans" panose="020B0606030504020204" pitchFamily="34" charset="0"/>
                  <a:cs typeface="Open Sans" panose="020B0606030504020204" pitchFamily="34" charset="0"/>
                </a:rPr>
                <a:t>Recommendation 3</a:t>
              </a:r>
            </a:p>
            <a:p>
              <a:pPr algn="just"/>
              <a:r>
                <a:rPr lang="en-US" sz="1000" dirty="0">
                  <a:latin typeface="Titillium Web" panose="00000500000000000000" pitchFamily="2" charset="0"/>
                  <a:ea typeface="Open Sans" panose="020B0606030504020204" pitchFamily="34" charset="0"/>
                  <a:cs typeface="Open Sans" panose="020B0606030504020204" pitchFamily="34" charset="0"/>
                </a:rPr>
                <a:t>The long –term effects of COVID-19 on cultural communication. </a:t>
              </a:r>
            </a:p>
          </p:txBody>
        </p:sp>
      </p:grpSp>
    </p:spTree>
    <p:extLst>
      <p:ext uri="{BB962C8B-B14F-4D97-AF65-F5344CB8AC3E}">
        <p14:creationId xmlns:p14="http://schemas.microsoft.com/office/powerpoint/2010/main" val="35843959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737</TotalTime>
  <Words>988</Words>
  <Application>Microsoft Macintosh PowerPoint</Application>
  <PresentationFormat>Custom</PresentationFormat>
  <Paragraphs>51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Amaranth</vt:lpstr>
      <vt:lpstr>Arial</vt:lpstr>
      <vt:lpstr>Calibri</vt:lpstr>
      <vt:lpstr>Calibri Light</vt:lpstr>
      <vt:lpstr>Titillium Web</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dorothy lewis</dc:creator>
  <cp:lastModifiedBy>dorothy lewis</cp:lastModifiedBy>
  <cp:revision>12</cp:revision>
  <dcterms:created xsi:type="dcterms:W3CDTF">2021-04-19T01:59:14Z</dcterms:created>
  <dcterms:modified xsi:type="dcterms:W3CDTF">2021-04-19T22:42:38Z</dcterms:modified>
</cp:coreProperties>
</file>