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29669-AF90-46E9-B4E2-D52850DB19D0}" v="3" dt="2026-06-21T22:13:49.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0" d="100"/>
          <a:sy n="60" d="100"/>
        </p:scale>
        <p:origin x="114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CEFE0-E8AE-B506-4AB8-A836ACBBEB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2736BD-E5A7-83EC-1BBD-9F84C07C31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93F1FB-0957-2CF2-052D-89BFA9AB4D3A}"/>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5" name="Footer Placeholder 4">
            <a:extLst>
              <a:ext uri="{FF2B5EF4-FFF2-40B4-BE49-F238E27FC236}">
                <a16:creationId xmlns:a16="http://schemas.microsoft.com/office/drawing/2014/main" id="{F2850828-762E-6A36-C3E2-5EFB19589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374BF-A6E9-7698-976A-A623FFCC3954}"/>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2387848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28539-D2F5-E243-20C7-DA2AE383C3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BB77DC-1D87-129F-C239-1144E7EA3F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6FC4C6-81E1-6B35-F7F6-DBFFE3BAF55D}"/>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5" name="Footer Placeholder 4">
            <a:extLst>
              <a:ext uri="{FF2B5EF4-FFF2-40B4-BE49-F238E27FC236}">
                <a16:creationId xmlns:a16="http://schemas.microsoft.com/office/drawing/2014/main" id="{0FADA19A-A7BD-2BA4-361A-93A7ADBBD1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6F07B-73D2-2EE8-EAE5-42CAB4B737A6}"/>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766645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E0E21-CC37-B62E-4344-BA86DF7481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46E6FA-2330-3647-36DD-CB26538E2F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3BFA69-F801-AD26-B139-B17F0ABCB498}"/>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5" name="Footer Placeholder 4">
            <a:extLst>
              <a:ext uri="{FF2B5EF4-FFF2-40B4-BE49-F238E27FC236}">
                <a16:creationId xmlns:a16="http://schemas.microsoft.com/office/drawing/2014/main" id="{8087982A-BFFA-9C5A-7643-11CEF90B37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47F3FE-D6D4-643C-4ABB-6EC4361DABB6}"/>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214545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A020E-DA2F-541E-135B-5B2C638EF8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7B1FE9-F877-131B-EC08-CE9B5607B3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3386C3-13AA-698A-87CB-31505A4B31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FE55D0-4C29-6541-5CC1-C72A8F2E6E38}"/>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6" name="Footer Placeholder 5">
            <a:extLst>
              <a:ext uri="{FF2B5EF4-FFF2-40B4-BE49-F238E27FC236}">
                <a16:creationId xmlns:a16="http://schemas.microsoft.com/office/drawing/2014/main" id="{9D5FB7D5-AE4B-EB3B-BB81-304880435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36B6B-29BD-E273-D22C-6DC3655F4FEE}"/>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1281776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A7443-A165-E573-2E4C-DBCD53276A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9051B8-A650-9967-9819-0C5AFA7DD2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882128-07D9-52A6-A3A8-4F76432930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B91FD4-B58E-3343-7A2E-C35D07E60A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E0FA7E-182A-8186-6029-03CCB373AC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0069B3-97D8-6981-0518-5F496612C569}"/>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8" name="Footer Placeholder 7">
            <a:extLst>
              <a:ext uri="{FF2B5EF4-FFF2-40B4-BE49-F238E27FC236}">
                <a16:creationId xmlns:a16="http://schemas.microsoft.com/office/drawing/2014/main" id="{1DAC5603-998D-AE8D-C73C-C2D63DF448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A6656E-61CF-2925-D0B4-5FF8EBDCA28D}"/>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3291401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E21AD-BF9E-F8A2-87B8-042FBD606C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015717-CA88-E9F4-A70A-E457558DBE7D}"/>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4" name="Footer Placeholder 3">
            <a:extLst>
              <a:ext uri="{FF2B5EF4-FFF2-40B4-BE49-F238E27FC236}">
                <a16:creationId xmlns:a16="http://schemas.microsoft.com/office/drawing/2014/main" id="{05BF507B-9B69-E94E-E8FD-29C9A3FC10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ADC56E-C57C-8C76-A8C5-76EBAEB231D3}"/>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799330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C5B527-B6A4-CF47-D834-93CAE2D7B0AD}"/>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3" name="Footer Placeholder 2">
            <a:extLst>
              <a:ext uri="{FF2B5EF4-FFF2-40B4-BE49-F238E27FC236}">
                <a16:creationId xmlns:a16="http://schemas.microsoft.com/office/drawing/2014/main" id="{524BE3AB-D93E-7B78-E9A0-C629B16985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9C5F2B-269D-D004-2508-6E8D18348077}"/>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586287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0C91-5F2D-9C35-91F4-579D87E9E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33D661-C40E-F464-68CC-268DFC7554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B70511-BBB6-C29B-5C91-B60F0744D1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41A480-2942-0F96-9A45-C66BCFD5F3F2}"/>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6" name="Footer Placeholder 5">
            <a:extLst>
              <a:ext uri="{FF2B5EF4-FFF2-40B4-BE49-F238E27FC236}">
                <a16:creationId xmlns:a16="http://schemas.microsoft.com/office/drawing/2014/main" id="{175F6BBD-1E35-A8CB-CD5B-5F535E2D65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986636-256C-0A76-BB82-4659CBDC0B25}"/>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1536174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B4AC4-BCDE-DBCD-133F-A598994E6C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DDEA84-EA9B-EDCD-0491-18E10964C7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104475-E44F-8AF6-6B02-A37A56006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B9A44B-7AD7-C0D3-38CF-5CC190D938EA}"/>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6" name="Footer Placeholder 5">
            <a:extLst>
              <a:ext uri="{FF2B5EF4-FFF2-40B4-BE49-F238E27FC236}">
                <a16:creationId xmlns:a16="http://schemas.microsoft.com/office/drawing/2014/main" id="{5EF3E0EC-A9E5-4CA8-46F3-BF733C37A5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0F1EE0-5899-469F-FA64-2BB4B889865C}"/>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3704342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6AD9-8298-FC04-FE6F-4DE68275A0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D4C723-F881-367C-DAD5-6A35087865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9B9F03-E14E-9308-E45E-56ACF07D5B94}"/>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5" name="Footer Placeholder 4">
            <a:extLst>
              <a:ext uri="{FF2B5EF4-FFF2-40B4-BE49-F238E27FC236}">
                <a16:creationId xmlns:a16="http://schemas.microsoft.com/office/drawing/2014/main" id="{CBE9D8AA-2CF2-8A51-F9CB-2F1B40A4F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63B86-50EB-B1BF-3C42-0BFAA2D428E8}"/>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2445221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179103-4AE4-591E-6538-B26ACFF8EE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AFCD27-5EAD-6738-B903-AAE005713D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19F900-3967-7AAC-429D-A564FF2B42F0}"/>
              </a:ext>
            </a:extLst>
          </p:cNvPr>
          <p:cNvSpPr>
            <a:spLocks noGrp="1"/>
          </p:cNvSpPr>
          <p:nvPr>
            <p:ph type="dt" sz="half" idx="10"/>
          </p:nvPr>
        </p:nvSpPr>
        <p:spPr/>
        <p:txBody>
          <a:bodyPr/>
          <a:lstStyle/>
          <a:p>
            <a:fld id="{BEAD44CD-95BC-4E1C-B13B-7E6D97B438B4}" type="datetimeFigureOut">
              <a:rPr lang="en-GB" smtClean="0"/>
              <a:t>21/06/2026</a:t>
            </a:fld>
            <a:endParaRPr lang="en-GB"/>
          </a:p>
        </p:txBody>
      </p:sp>
      <p:sp>
        <p:nvSpPr>
          <p:cNvPr id="5" name="Footer Placeholder 4">
            <a:extLst>
              <a:ext uri="{FF2B5EF4-FFF2-40B4-BE49-F238E27FC236}">
                <a16:creationId xmlns:a16="http://schemas.microsoft.com/office/drawing/2014/main" id="{89ABA703-79E2-27BA-9415-A8289ABD4C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2270C-DA8A-D9FD-0AF1-1D3CCA0C3C8E}"/>
              </a:ext>
            </a:extLst>
          </p:cNvPr>
          <p:cNvSpPr>
            <a:spLocks noGrp="1"/>
          </p:cNvSpPr>
          <p:nvPr>
            <p:ph type="sldNum" sz="quarter" idx="12"/>
          </p:nvPr>
        </p:nvSpPr>
        <p:spPr/>
        <p:txBody>
          <a:bodyPr/>
          <a:lstStyle/>
          <a:p>
            <a:fld id="{FAA47FBC-C36A-49C5-ACEC-374D00FA7529}" type="slidenum">
              <a:rPr lang="en-GB" smtClean="0"/>
              <a:t>‹#›</a:t>
            </a:fld>
            <a:endParaRPr lang="en-GB"/>
          </a:p>
        </p:txBody>
      </p:sp>
    </p:spTree>
    <p:extLst>
      <p:ext uri="{BB962C8B-B14F-4D97-AF65-F5344CB8AC3E}">
        <p14:creationId xmlns:p14="http://schemas.microsoft.com/office/powerpoint/2010/main" val="649072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61FC1-0B69-DFDC-1441-EC8922538E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68756B-7E9F-2933-410E-EF9AB7DDF1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88AAAC-A6E7-B507-D6BB-B6EB2C8332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EAD44CD-95BC-4E1C-B13B-7E6D97B438B4}" type="datetimeFigureOut">
              <a:rPr lang="en-GB" smtClean="0"/>
              <a:t>21/06/2026</a:t>
            </a:fld>
            <a:endParaRPr lang="en-GB"/>
          </a:p>
        </p:txBody>
      </p:sp>
      <p:sp>
        <p:nvSpPr>
          <p:cNvPr id="5" name="Footer Placeholder 4">
            <a:extLst>
              <a:ext uri="{FF2B5EF4-FFF2-40B4-BE49-F238E27FC236}">
                <a16:creationId xmlns:a16="http://schemas.microsoft.com/office/drawing/2014/main" id="{8072B6A2-DACE-EA4D-3A6C-CCFA1981D9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3FDE985-FCD4-BB83-9107-EF3C0F3A6F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A47FBC-C36A-49C5-ACEC-374D00FA7529}" type="slidenum">
              <a:rPr lang="en-GB" smtClean="0"/>
              <a:t>‹#›</a:t>
            </a:fld>
            <a:endParaRPr lang="en-GB"/>
          </a:p>
        </p:txBody>
      </p:sp>
    </p:spTree>
    <p:extLst>
      <p:ext uri="{BB962C8B-B14F-4D97-AF65-F5344CB8AC3E}">
        <p14:creationId xmlns:p14="http://schemas.microsoft.com/office/powerpoint/2010/main" val="39595321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94605B-D76B-0B34-4E8E-2C078443BD9A}"/>
              </a:ext>
            </a:extLst>
          </p:cNvPr>
          <p:cNvSpPr txBox="1"/>
          <p:nvPr/>
        </p:nvSpPr>
        <p:spPr>
          <a:xfrm>
            <a:off x="3477718" y="2218545"/>
            <a:ext cx="4032322" cy="707886"/>
          </a:xfrm>
          <a:prstGeom prst="rect">
            <a:avLst/>
          </a:prstGeom>
          <a:noFill/>
        </p:spPr>
        <p:txBody>
          <a:bodyPr wrap="none" rtlCol="0">
            <a:spAutoFit/>
          </a:bodyPr>
          <a:lstStyle/>
          <a:p>
            <a:r>
              <a:rPr lang="en-GB" sz="4000" b="1" u="sng" dirty="0"/>
              <a:t>Problem solving </a:t>
            </a:r>
          </a:p>
        </p:txBody>
      </p:sp>
      <p:sp>
        <p:nvSpPr>
          <p:cNvPr id="5" name="TextBox 4">
            <a:extLst>
              <a:ext uri="{FF2B5EF4-FFF2-40B4-BE49-F238E27FC236}">
                <a16:creationId xmlns:a16="http://schemas.microsoft.com/office/drawing/2014/main" id="{3E213559-1585-097A-BB6F-ED2BF519950F}"/>
              </a:ext>
            </a:extLst>
          </p:cNvPr>
          <p:cNvSpPr txBox="1"/>
          <p:nvPr/>
        </p:nvSpPr>
        <p:spPr>
          <a:xfrm>
            <a:off x="134910" y="4231374"/>
            <a:ext cx="4931765" cy="1477328"/>
          </a:xfrm>
          <a:prstGeom prst="rect">
            <a:avLst/>
          </a:prstGeom>
          <a:noFill/>
        </p:spPr>
        <p:txBody>
          <a:bodyPr wrap="square" rtlCol="0">
            <a:spAutoFit/>
          </a:bodyPr>
          <a:lstStyle/>
          <a:p>
            <a:r>
              <a:rPr lang="en-GB" dirty="0"/>
              <a:t>Name: Maria Ali</a:t>
            </a:r>
          </a:p>
          <a:p>
            <a:r>
              <a:rPr lang="en-GB" dirty="0"/>
              <a:t>Student ID: 2509258</a:t>
            </a:r>
          </a:p>
          <a:p>
            <a:r>
              <a:rPr lang="en-GB" dirty="0"/>
              <a:t>Module code: LCHS4009</a:t>
            </a:r>
          </a:p>
          <a:p>
            <a:r>
              <a:rPr lang="en-GB" dirty="0"/>
              <a:t>Assignment title: Self awareness Presentation </a:t>
            </a:r>
          </a:p>
          <a:p>
            <a:r>
              <a:rPr lang="en-GB" dirty="0"/>
              <a:t>Lecturer: Dr Walter Rodney Nagumo  </a:t>
            </a:r>
          </a:p>
        </p:txBody>
      </p:sp>
    </p:spTree>
    <p:extLst>
      <p:ext uri="{BB962C8B-B14F-4D97-AF65-F5344CB8AC3E}">
        <p14:creationId xmlns:p14="http://schemas.microsoft.com/office/powerpoint/2010/main" val="138108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2974E8-D13F-9373-7F04-21D91F2DC153}"/>
              </a:ext>
            </a:extLst>
          </p:cNvPr>
          <p:cNvSpPr txBox="1"/>
          <p:nvPr/>
        </p:nvSpPr>
        <p:spPr>
          <a:xfrm>
            <a:off x="0" y="329783"/>
            <a:ext cx="11077731" cy="1200329"/>
          </a:xfrm>
          <a:prstGeom prst="rect">
            <a:avLst/>
          </a:prstGeom>
          <a:noFill/>
        </p:spPr>
        <p:txBody>
          <a:bodyPr wrap="square" rtlCol="0">
            <a:spAutoFit/>
          </a:bodyPr>
          <a:lstStyle/>
          <a:p>
            <a:r>
              <a:rPr lang="en-GB" dirty="0"/>
              <a:t>Problem solving is important In the health and social care setting as it enables professionals to safely manage unpredictable emergencies, adapt to complex and changing patients needs and deliver high-quality person-centred care. It is the foundation for effective decision making, minimizing errors and improves overall well being  </a:t>
            </a:r>
          </a:p>
        </p:txBody>
      </p:sp>
      <p:sp>
        <p:nvSpPr>
          <p:cNvPr id="3" name="TextBox 2">
            <a:extLst>
              <a:ext uri="{FF2B5EF4-FFF2-40B4-BE49-F238E27FC236}">
                <a16:creationId xmlns:a16="http://schemas.microsoft.com/office/drawing/2014/main" id="{A9D3741C-F21E-760E-C3EB-16EE9388CEBD}"/>
              </a:ext>
            </a:extLst>
          </p:cNvPr>
          <p:cNvSpPr txBox="1"/>
          <p:nvPr/>
        </p:nvSpPr>
        <p:spPr>
          <a:xfrm>
            <a:off x="-1" y="1530112"/>
            <a:ext cx="11857220" cy="923330"/>
          </a:xfrm>
          <a:prstGeom prst="rect">
            <a:avLst/>
          </a:prstGeom>
          <a:noFill/>
        </p:spPr>
        <p:txBody>
          <a:bodyPr wrap="square" rtlCol="0">
            <a:spAutoFit/>
          </a:bodyPr>
          <a:lstStyle/>
          <a:p>
            <a:r>
              <a:rPr lang="en-GB" dirty="0"/>
              <a:t>Problem Solving skills help build resilience and prevents burnouts especially in the health and social care sector where it can be highly stressful. Developing structed problem solving skills helps staff break down overwhelming challenges into manageable steps, it also reduces workplace stress and exhaustion. </a:t>
            </a:r>
          </a:p>
        </p:txBody>
      </p:sp>
      <p:sp>
        <p:nvSpPr>
          <p:cNvPr id="4" name="TextBox 3">
            <a:extLst>
              <a:ext uri="{FF2B5EF4-FFF2-40B4-BE49-F238E27FC236}">
                <a16:creationId xmlns:a16="http://schemas.microsoft.com/office/drawing/2014/main" id="{599B4838-578E-76F6-A377-4C58B5D436D2}"/>
              </a:ext>
            </a:extLst>
          </p:cNvPr>
          <p:cNvSpPr txBox="1"/>
          <p:nvPr/>
        </p:nvSpPr>
        <p:spPr>
          <a:xfrm>
            <a:off x="-1" y="2505670"/>
            <a:ext cx="11857221" cy="923330"/>
          </a:xfrm>
          <a:prstGeom prst="rect">
            <a:avLst/>
          </a:prstGeom>
          <a:noFill/>
        </p:spPr>
        <p:txBody>
          <a:bodyPr wrap="square" rtlCol="0">
            <a:spAutoFit/>
          </a:bodyPr>
          <a:lstStyle/>
          <a:p>
            <a:r>
              <a:rPr lang="en-GB" dirty="0"/>
              <a:t>Furthermore, having good problem-solving skills is very important because it helps in driving career growth. Employers highly value health care workers who can think critically and lead. Having strong problem-solving skills often lead to complex cases leading to greater career opportunities and leadership roles.</a:t>
            </a:r>
          </a:p>
        </p:txBody>
      </p:sp>
      <p:sp>
        <p:nvSpPr>
          <p:cNvPr id="5" name="TextBox 4">
            <a:extLst>
              <a:ext uri="{FF2B5EF4-FFF2-40B4-BE49-F238E27FC236}">
                <a16:creationId xmlns:a16="http://schemas.microsoft.com/office/drawing/2014/main" id="{FA76122D-46D3-DED9-1713-6F5780A89A49}"/>
              </a:ext>
            </a:extLst>
          </p:cNvPr>
          <p:cNvSpPr txBox="1"/>
          <p:nvPr/>
        </p:nvSpPr>
        <p:spPr>
          <a:xfrm>
            <a:off x="0" y="3481228"/>
            <a:ext cx="8201476" cy="1754326"/>
          </a:xfrm>
          <a:prstGeom prst="rect">
            <a:avLst/>
          </a:prstGeom>
          <a:noFill/>
        </p:spPr>
        <p:txBody>
          <a:bodyPr wrap="none" rtlCol="0">
            <a:spAutoFit/>
          </a:bodyPr>
          <a:lstStyle/>
          <a:p>
            <a:r>
              <a:rPr lang="en-GB" dirty="0"/>
              <a:t>Common health and social care problems are: </a:t>
            </a:r>
          </a:p>
          <a:p>
            <a:r>
              <a:rPr lang="en-GB" dirty="0"/>
              <a:t>Clinical: changes in health for example new symptoms or medication side effects</a:t>
            </a:r>
          </a:p>
          <a:p>
            <a:r>
              <a:rPr lang="en-GB" dirty="0"/>
              <a:t>Practical: Equipment failure, staff shortages or even transport difficulties </a:t>
            </a:r>
          </a:p>
          <a:p>
            <a:r>
              <a:rPr lang="en-GB" dirty="0"/>
              <a:t>Social: Isolation, bullying or insecure housing</a:t>
            </a:r>
          </a:p>
          <a:p>
            <a:r>
              <a:rPr lang="en-GB" dirty="0"/>
              <a:t>Emotional: Anxiety, stress, bereavement </a:t>
            </a:r>
          </a:p>
          <a:p>
            <a:r>
              <a:rPr lang="en-GB" dirty="0"/>
              <a:t>Communication: language barriers, unclear records or hearing loss</a:t>
            </a:r>
          </a:p>
        </p:txBody>
      </p:sp>
    </p:spTree>
    <p:extLst>
      <p:ext uri="{BB962C8B-B14F-4D97-AF65-F5344CB8AC3E}">
        <p14:creationId xmlns:p14="http://schemas.microsoft.com/office/powerpoint/2010/main" val="3145704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E70880-52FC-D37A-B52A-65D9DFD069A7}"/>
              </a:ext>
            </a:extLst>
          </p:cNvPr>
          <p:cNvSpPr txBox="1"/>
          <p:nvPr/>
        </p:nvSpPr>
        <p:spPr>
          <a:xfrm>
            <a:off x="-1" y="269823"/>
            <a:ext cx="11992131" cy="923330"/>
          </a:xfrm>
          <a:prstGeom prst="rect">
            <a:avLst/>
          </a:prstGeom>
          <a:noFill/>
        </p:spPr>
        <p:txBody>
          <a:bodyPr wrap="square" rtlCol="0">
            <a:spAutoFit/>
          </a:bodyPr>
          <a:lstStyle/>
          <a:p>
            <a:r>
              <a:rPr lang="en-GB" dirty="0"/>
              <a:t>Having good problem-solving skills is relevant in the health and social care sector as it helps with crisis management there can be care situations that are frequently unpredictable. Workers often need to think quickly to access sudden emergencies, implement safe interventions and stabilize individuals.</a:t>
            </a:r>
          </a:p>
        </p:txBody>
      </p:sp>
      <p:sp>
        <p:nvSpPr>
          <p:cNvPr id="3" name="TextBox 2">
            <a:extLst>
              <a:ext uri="{FF2B5EF4-FFF2-40B4-BE49-F238E27FC236}">
                <a16:creationId xmlns:a16="http://schemas.microsoft.com/office/drawing/2014/main" id="{A76D3F48-6D8B-7DA3-90CE-A5AD1D5FDFC6}"/>
              </a:ext>
            </a:extLst>
          </p:cNvPr>
          <p:cNvSpPr txBox="1"/>
          <p:nvPr/>
        </p:nvSpPr>
        <p:spPr>
          <a:xfrm>
            <a:off x="-1" y="2053653"/>
            <a:ext cx="11722307" cy="1200329"/>
          </a:xfrm>
          <a:prstGeom prst="rect">
            <a:avLst/>
          </a:prstGeom>
          <a:noFill/>
        </p:spPr>
        <p:txBody>
          <a:bodyPr wrap="square" rtlCol="0">
            <a:spAutoFit/>
          </a:bodyPr>
          <a:lstStyle/>
          <a:p>
            <a:r>
              <a:rPr lang="en-GB" dirty="0"/>
              <a:t>Individuals in the health and social care sector often face regularly 2 faced multifaced issue including communication barriers and emotional strain. Critical problem-solving skills helps overcome these obstacles to maintain consistent high-quality care. It's important that they are careful and pay attention to detail and use logical trouble shooting to prevent clinical errors which directly protects patients from harm and ensures strict regulatory compliance. </a:t>
            </a:r>
          </a:p>
        </p:txBody>
      </p:sp>
      <p:sp>
        <p:nvSpPr>
          <p:cNvPr id="4" name="TextBox 3">
            <a:extLst>
              <a:ext uri="{FF2B5EF4-FFF2-40B4-BE49-F238E27FC236}">
                <a16:creationId xmlns:a16="http://schemas.microsoft.com/office/drawing/2014/main" id="{01AFF129-3660-AFB2-652B-DEE83073BE0F}"/>
              </a:ext>
            </a:extLst>
          </p:cNvPr>
          <p:cNvSpPr txBox="1"/>
          <p:nvPr/>
        </p:nvSpPr>
        <p:spPr>
          <a:xfrm>
            <a:off x="0" y="3280853"/>
            <a:ext cx="11518232" cy="2862322"/>
          </a:xfrm>
          <a:prstGeom prst="rect">
            <a:avLst/>
          </a:prstGeom>
          <a:noFill/>
        </p:spPr>
        <p:txBody>
          <a:bodyPr wrap="square" rtlCol="0">
            <a:spAutoFit/>
          </a:bodyPr>
          <a:lstStyle/>
          <a:p>
            <a:r>
              <a:rPr lang="en-GB" dirty="0"/>
              <a:t>Personal experience:</a:t>
            </a:r>
          </a:p>
          <a:p>
            <a:endParaRPr lang="en-GB" dirty="0"/>
          </a:p>
          <a:p>
            <a:r>
              <a:rPr lang="en-US" dirty="0"/>
              <a:t>As a boxing coach, I noticed that one of my fighters was constantly dropping their guard during sparring, which left them vulnerable to punches and affected their confidence.</a:t>
            </a:r>
          </a:p>
          <a:p>
            <a:r>
              <a:rPr lang="en-US" dirty="0"/>
              <a:t>To solve the problem, I reviewed video footage with the boxer and explained where the mistakes were happening. I then designed specific drills focused on keeping the hands up while moving and punching. During each training session, I provided immediate feedback and reinforced good habits.</a:t>
            </a:r>
          </a:p>
          <a:p>
            <a:r>
              <a:rPr lang="en-US" dirty="0"/>
              <a:t>As a result, the boxer improved their defensive technique, became more confident in the ring, and performed much better in their next competition.</a:t>
            </a:r>
          </a:p>
          <a:p>
            <a:endParaRPr lang="en-GB" dirty="0"/>
          </a:p>
        </p:txBody>
      </p:sp>
    </p:spTree>
    <p:extLst>
      <p:ext uri="{BB962C8B-B14F-4D97-AF65-F5344CB8AC3E}">
        <p14:creationId xmlns:p14="http://schemas.microsoft.com/office/powerpoint/2010/main" val="3409582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2E828E-B4D5-5509-2374-D43DB801B5CC}"/>
              </a:ext>
            </a:extLst>
          </p:cNvPr>
          <p:cNvSpPr txBox="1"/>
          <p:nvPr/>
        </p:nvSpPr>
        <p:spPr>
          <a:xfrm>
            <a:off x="0" y="329784"/>
            <a:ext cx="11767278" cy="1200329"/>
          </a:xfrm>
          <a:prstGeom prst="rect">
            <a:avLst/>
          </a:prstGeom>
          <a:noFill/>
        </p:spPr>
        <p:txBody>
          <a:bodyPr wrap="square" rtlCol="0">
            <a:spAutoFit/>
          </a:bodyPr>
          <a:lstStyle/>
          <a:p>
            <a:r>
              <a:rPr lang="en-GB" dirty="0"/>
              <a:t>Steps to problem solving : Firstly, they need to identify the problem. For example, a carer notices their client in a low mood their mobility might be slower. Next, they start gathering information the carer now must speak to the client to find out what the problem is, how the problem occurred and also how long they’ve been worrying about this problem. If the client is unable to explain, then maybe a family member or even the GP may be able to help identify the problem.</a:t>
            </a:r>
          </a:p>
        </p:txBody>
      </p:sp>
      <p:sp>
        <p:nvSpPr>
          <p:cNvPr id="3" name="TextBox 2">
            <a:extLst>
              <a:ext uri="{FF2B5EF4-FFF2-40B4-BE49-F238E27FC236}">
                <a16:creationId xmlns:a16="http://schemas.microsoft.com/office/drawing/2014/main" id="{AA34849D-FED1-10A9-2126-7230FC991A0E}"/>
              </a:ext>
            </a:extLst>
          </p:cNvPr>
          <p:cNvSpPr txBox="1"/>
          <p:nvPr/>
        </p:nvSpPr>
        <p:spPr>
          <a:xfrm>
            <a:off x="0" y="1689741"/>
            <a:ext cx="11617377" cy="923330"/>
          </a:xfrm>
          <a:prstGeom prst="rect">
            <a:avLst/>
          </a:prstGeom>
          <a:noFill/>
        </p:spPr>
        <p:txBody>
          <a:bodyPr wrap="square" rtlCol="0">
            <a:spAutoFit/>
          </a:bodyPr>
          <a:lstStyle/>
          <a:p>
            <a:r>
              <a:rPr lang="en-GB" dirty="0"/>
              <a:t>Next its time to generate solutions the carer could sit with the client or their family the more important who know about the problem the better and quicker a solution can be generated but on the other hand its also important to remember patient confidentiality so it must be discussed with the client before informing other people.</a:t>
            </a:r>
          </a:p>
        </p:txBody>
      </p:sp>
      <p:sp>
        <p:nvSpPr>
          <p:cNvPr id="4" name="TextBox 3">
            <a:extLst>
              <a:ext uri="{FF2B5EF4-FFF2-40B4-BE49-F238E27FC236}">
                <a16:creationId xmlns:a16="http://schemas.microsoft.com/office/drawing/2014/main" id="{3FC75EE9-FFEB-A0BC-1A7F-411518BDCBB2}"/>
              </a:ext>
            </a:extLst>
          </p:cNvPr>
          <p:cNvSpPr txBox="1"/>
          <p:nvPr/>
        </p:nvSpPr>
        <p:spPr>
          <a:xfrm>
            <a:off x="0" y="3054480"/>
            <a:ext cx="11617377" cy="1477328"/>
          </a:xfrm>
          <a:prstGeom prst="rect">
            <a:avLst/>
          </a:prstGeom>
          <a:noFill/>
        </p:spPr>
        <p:txBody>
          <a:bodyPr wrap="square" rtlCol="0">
            <a:spAutoFit/>
          </a:bodyPr>
          <a:lstStyle/>
          <a:p>
            <a:r>
              <a:rPr lang="en-GB" dirty="0"/>
              <a:t>Once a solution has been found its important to impalement it. This could be as little as arranging a GP appointment or even as  complex as changing a care plan or updating risk assessments. After trying the solution that was agreed its important that the carer watches the change. Has the problem gone? Has it improved or worsened?  Reviewing the situation gives the chance to try a different approach if things are not better. Reflection can also help staff improve for the future</a:t>
            </a:r>
          </a:p>
        </p:txBody>
      </p:sp>
    </p:spTree>
    <p:extLst>
      <p:ext uri="{BB962C8B-B14F-4D97-AF65-F5344CB8AC3E}">
        <p14:creationId xmlns:p14="http://schemas.microsoft.com/office/powerpoint/2010/main" val="4125679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007548-C406-DE60-9DFD-FDCD53F57E46}"/>
              </a:ext>
            </a:extLst>
          </p:cNvPr>
          <p:cNvSpPr txBox="1"/>
          <p:nvPr/>
        </p:nvSpPr>
        <p:spPr>
          <a:xfrm>
            <a:off x="3507698" y="104931"/>
            <a:ext cx="4441857" cy="707886"/>
          </a:xfrm>
          <a:prstGeom prst="rect">
            <a:avLst/>
          </a:prstGeom>
          <a:noFill/>
        </p:spPr>
        <p:txBody>
          <a:bodyPr wrap="none" rtlCol="0">
            <a:spAutoFit/>
          </a:bodyPr>
          <a:lstStyle/>
          <a:p>
            <a:r>
              <a:rPr lang="en-GB" sz="4000" b="1" u="sng" dirty="0"/>
              <a:t>Fishbone diagram </a:t>
            </a:r>
          </a:p>
        </p:txBody>
      </p:sp>
      <p:sp>
        <p:nvSpPr>
          <p:cNvPr id="4" name="TextBox 3">
            <a:extLst>
              <a:ext uri="{FF2B5EF4-FFF2-40B4-BE49-F238E27FC236}">
                <a16:creationId xmlns:a16="http://schemas.microsoft.com/office/drawing/2014/main" id="{9D965949-0456-A479-1D01-B276403EB8D5}"/>
              </a:ext>
            </a:extLst>
          </p:cNvPr>
          <p:cNvSpPr txBox="1"/>
          <p:nvPr/>
        </p:nvSpPr>
        <p:spPr>
          <a:xfrm>
            <a:off x="0" y="947668"/>
            <a:ext cx="4441857" cy="1200329"/>
          </a:xfrm>
          <a:prstGeom prst="rect">
            <a:avLst/>
          </a:prstGeom>
          <a:noFill/>
        </p:spPr>
        <p:txBody>
          <a:bodyPr wrap="square">
            <a:spAutoFit/>
          </a:bodyPr>
          <a:lstStyle/>
          <a:p>
            <a:pPr lvl="0"/>
            <a:r>
              <a:rPr lang="en-GB" dirty="0"/>
              <a:t>The Fishbone Diagram is a visual problem-solving tool used to systematically identify, explore, and display the potential root causes of a specific problem or effect. </a:t>
            </a:r>
            <a:endParaRPr lang="en-US" dirty="0"/>
          </a:p>
        </p:txBody>
      </p:sp>
      <p:sp>
        <p:nvSpPr>
          <p:cNvPr id="7" name="TextBox 6">
            <a:extLst>
              <a:ext uri="{FF2B5EF4-FFF2-40B4-BE49-F238E27FC236}">
                <a16:creationId xmlns:a16="http://schemas.microsoft.com/office/drawing/2014/main" id="{AEF3F79B-3A58-6EDE-D0D6-959B63080E27}"/>
              </a:ext>
            </a:extLst>
          </p:cNvPr>
          <p:cNvSpPr txBox="1"/>
          <p:nvPr/>
        </p:nvSpPr>
        <p:spPr>
          <a:xfrm>
            <a:off x="0" y="2967335"/>
            <a:ext cx="4153546" cy="1200329"/>
          </a:xfrm>
          <a:prstGeom prst="rect">
            <a:avLst/>
          </a:prstGeom>
          <a:noFill/>
        </p:spPr>
        <p:txBody>
          <a:bodyPr wrap="square">
            <a:spAutoFit/>
          </a:bodyPr>
          <a:lstStyle/>
          <a:p>
            <a:pPr lvl="0"/>
            <a:r>
              <a:rPr lang="en-GB" dirty="0"/>
              <a:t>Developed by Kaoru Ishikawa in the 1960s, it is widely used in quality management, healthcare, education, and organisational improvement</a:t>
            </a:r>
            <a:endParaRPr lang="en-US" dirty="0"/>
          </a:p>
        </p:txBody>
      </p:sp>
      <p:sp>
        <p:nvSpPr>
          <p:cNvPr id="9" name="TextBox 8">
            <a:extLst>
              <a:ext uri="{FF2B5EF4-FFF2-40B4-BE49-F238E27FC236}">
                <a16:creationId xmlns:a16="http://schemas.microsoft.com/office/drawing/2014/main" id="{E6469FC6-F575-8F29-EE29-EF3879264746}"/>
              </a:ext>
            </a:extLst>
          </p:cNvPr>
          <p:cNvSpPr txBox="1"/>
          <p:nvPr/>
        </p:nvSpPr>
        <p:spPr>
          <a:xfrm>
            <a:off x="0" y="4710004"/>
            <a:ext cx="4014061" cy="1477328"/>
          </a:xfrm>
          <a:prstGeom prst="rect">
            <a:avLst/>
          </a:prstGeom>
          <a:noFill/>
        </p:spPr>
        <p:txBody>
          <a:bodyPr wrap="square">
            <a:spAutoFit/>
          </a:bodyPr>
          <a:lstStyle/>
          <a:p>
            <a:pPr lvl="0"/>
            <a:r>
              <a:rPr lang="en-GB" dirty="0"/>
              <a:t>The diagram resembles a fish skeleton, with the problem written at the “head” and major cause categories as “bones,” branching into smaller sub-causes.</a:t>
            </a:r>
            <a:endParaRPr lang="en-US" dirty="0"/>
          </a:p>
        </p:txBody>
      </p:sp>
      <p:pic>
        <p:nvPicPr>
          <p:cNvPr id="1026" name="Picture 2" descr="Fishbone Diagram | Purple Griffon">
            <a:extLst>
              <a:ext uri="{FF2B5EF4-FFF2-40B4-BE49-F238E27FC236}">
                <a16:creationId xmlns:a16="http://schemas.microsoft.com/office/drawing/2014/main" id="{5D7D03FD-9660-A6ED-3C62-FEE3DE4B26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2703" y="1133861"/>
            <a:ext cx="7610475" cy="486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543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78905E-416F-5AE7-187C-DD8D12B0088B}"/>
              </a:ext>
            </a:extLst>
          </p:cNvPr>
          <p:cNvSpPr txBox="1"/>
          <p:nvPr/>
        </p:nvSpPr>
        <p:spPr>
          <a:xfrm>
            <a:off x="4186989" y="0"/>
            <a:ext cx="2949654" cy="707886"/>
          </a:xfrm>
          <a:prstGeom prst="rect">
            <a:avLst/>
          </a:prstGeom>
          <a:noFill/>
        </p:spPr>
        <p:txBody>
          <a:bodyPr wrap="none" rtlCol="0">
            <a:spAutoFit/>
          </a:bodyPr>
          <a:lstStyle/>
          <a:p>
            <a:r>
              <a:rPr lang="en-GB" sz="4000" b="1" u="sng" dirty="0"/>
              <a:t>References </a:t>
            </a:r>
          </a:p>
        </p:txBody>
      </p:sp>
      <p:sp>
        <p:nvSpPr>
          <p:cNvPr id="4" name="TextBox 3">
            <a:extLst>
              <a:ext uri="{FF2B5EF4-FFF2-40B4-BE49-F238E27FC236}">
                <a16:creationId xmlns:a16="http://schemas.microsoft.com/office/drawing/2014/main" id="{9BD5B28B-DCDE-E6F3-FCCE-36E2D89BB50C}"/>
              </a:ext>
            </a:extLst>
          </p:cNvPr>
          <p:cNvSpPr txBox="1"/>
          <p:nvPr/>
        </p:nvSpPr>
        <p:spPr>
          <a:xfrm>
            <a:off x="176464" y="911531"/>
            <a:ext cx="12015536" cy="923330"/>
          </a:xfrm>
          <a:prstGeom prst="rect">
            <a:avLst/>
          </a:prstGeom>
          <a:noFill/>
        </p:spPr>
        <p:txBody>
          <a:bodyPr wrap="square">
            <a:spAutoFit/>
          </a:bodyPr>
          <a:lstStyle/>
          <a:p>
            <a:r>
              <a:rPr lang="en-GB" dirty="0"/>
              <a:t>https://www.google.com/search?q=why+is+problem+solving+skills+important+in+health+and+social+care+sectors&amp;rlz=1C1CHBF_enGB974GB974&amp;oq=why+is+problem+solving+skills+important+in+health+and+social+care+sectors&amp;gs_lcrp=EgZjaHJvbWUyBggAEEUYOdIBCTE2NDk5ajBqN6gCALACAA&amp;sourceid=chrome&amp;ie=UTF-8</a:t>
            </a:r>
          </a:p>
        </p:txBody>
      </p:sp>
      <p:sp>
        <p:nvSpPr>
          <p:cNvPr id="6" name="TextBox 5">
            <a:extLst>
              <a:ext uri="{FF2B5EF4-FFF2-40B4-BE49-F238E27FC236}">
                <a16:creationId xmlns:a16="http://schemas.microsoft.com/office/drawing/2014/main" id="{2E8779C3-6045-A205-A81D-90CFBC176403}"/>
              </a:ext>
            </a:extLst>
          </p:cNvPr>
          <p:cNvSpPr txBox="1"/>
          <p:nvPr/>
        </p:nvSpPr>
        <p:spPr>
          <a:xfrm>
            <a:off x="176464" y="2038506"/>
            <a:ext cx="11710736" cy="369332"/>
          </a:xfrm>
          <a:prstGeom prst="rect">
            <a:avLst/>
          </a:prstGeom>
          <a:noFill/>
        </p:spPr>
        <p:txBody>
          <a:bodyPr wrap="square">
            <a:spAutoFit/>
          </a:bodyPr>
          <a:lstStyle/>
          <a:p>
            <a:r>
              <a:rPr lang="en-GB" dirty="0"/>
              <a:t>https://carelearning.org.uk/blog/workforce/what-is-problem-solving-in-health-and-social-care/#google_vignette</a:t>
            </a:r>
          </a:p>
        </p:txBody>
      </p:sp>
      <p:sp>
        <p:nvSpPr>
          <p:cNvPr id="8" name="TextBox 7">
            <a:extLst>
              <a:ext uri="{FF2B5EF4-FFF2-40B4-BE49-F238E27FC236}">
                <a16:creationId xmlns:a16="http://schemas.microsoft.com/office/drawing/2014/main" id="{A9C014D8-E37A-EE75-6F1E-A2F9DDA0FE65}"/>
              </a:ext>
            </a:extLst>
          </p:cNvPr>
          <p:cNvSpPr txBox="1"/>
          <p:nvPr/>
        </p:nvSpPr>
        <p:spPr>
          <a:xfrm>
            <a:off x="72189" y="2967335"/>
            <a:ext cx="11301663" cy="646331"/>
          </a:xfrm>
          <a:prstGeom prst="rect">
            <a:avLst/>
          </a:prstGeom>
          <a:noFill/>
        </p:spPr>
        <p:txBody>
          <a:bodyPr wrap="square">
            <a:spAutoFit/>
          </a:bodyPr>
          <a:lstStyle/>
          <a:p>
            <a:r>
              <a:rPr lang="en-GB" dirty="0"/>
              <a:t>https://www.coburgbanks.co.uk/health-and-social-care-recruitment-blogs/6-skills-every-health-and-social-care-worker-should-have</a:t>
            </a:r>
          </a:p>
        </p:txBody>
      </p:sp>
    </p:spTree>
    <p:extLst>
      <p:ext uri="{BB962C8B-B14F-4D97-AF65-F5344CB8AC3E}">
        <p14:creationId xmlns:p14="http://schemas.microsoft.com/office/powerpoint/2010/main" val="1143218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TotalTime>
  <Words>889</Words>
  <Application>Microsoft Office PowerPoint</Application>
  <PresentationFormat>Widescreen</PresentationFormat>
  <Paragraphs>33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Ali (2509258)</dc:creator>
  <cp:lastModifiedBy>Maria Ali (2509258)</cp:lastModifiedBy>
  <cp:revision>1</cp:revision>
  <dcterms:created xsi:type="dcterms:W3CDTF">2026-06-21T13:32:58Z</dcterms:created>
  <dcterms:modified xsi:type="dcterms:W3CDTF">2026-06-21T22:19:04Z</dcterms:modified>
</cp:coreProperties>
</file>