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Lst>
  <p:notesMasterIdLst>
    <p:notesMasterId r:id="rId35"/>
  </p:notesMasterIdLst>
  <p:handoutMasterIdLst>
    <p:handoutMasterId r:id="rId36"/>
  </p:handoutMasterIdLst>
  <p:sldIdLst>
    <p:sldId id="257" r:id="rId7"/>
    <p:sldId id="295" r:id="rId8"/>
    <p:sldId id="284" r:id="rId9"/>
    <p:sldId id="296" r:id="rId10"/>
    <p:sldId id="285" r:id="rId11"/>
    <p:sldId id="256" r:id="rId12"/>
    <p:sldId id="276" r:id="rId13"/>
    <p:sldId id="309" r:id="rId14"/>
    <p:sldId id="311" r:id="rId15"/>
    <p:sldId id="310" r:id="rId16"/>
    <p:sldId id="312" r:id="rId17"/>
    <p:sldId id="313" r:id="rId18"/>
    <p:sldId id="286" r:id="rId19"/>
    <p:sldId id="287" r:id="rId20"/>
    <p:sldId id="288" r:id="rId21"/>
    <p:sldId id="294" r:id="rId22"/>
    <p:sldId id="293" r:id="rId23"/>
    <p:sldId id="306" r:id="rId24"/>
    <p:sldId id="258" r:id="rId25"/>
    <p:sldId id="278" r:id="rId26"/>
    <p:sldId id="297" r:id="rId27"/>
    <p:sldId id="302" r:id="rId28"/>
    <p:sldId id="303" r:id="rId29"/>
    <p:sldId id="292" r:id="rId30"/>
    <p:sldId id="304" r:id="rId31"/>
    <p:sldId id="305" r:id="rId32"/>
    <p:sldId id="307" r:id="rId33"/>
    <p:sldId id="30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5" autoAdjust="0"/>
    <p:restoredTop sz="94249" autoAdjust="0"/>
  </p:normalViewPr>
  <p:slideViewPr>
    <p:cSldViewPr>
      <p:cViewPr varScale="1">
        <p:scale>
          <a:sx n="68" d="100"/>
          <a:sy n="68" d="100"/>
        </p:scale>
        <p:origin x="1440" y="60"/>
      </p:cViewPr>
      <p:guideLst>
        <p:guide orient="horz" pos="2160"/>
        <p:guide pos="2880"/>
      </p:guideLst>
    </p:cSldViewPr>
  </p:slideViewPr>
  <p:outlineViewPr>
    <p:cViewPr>
      <p:scale>
        <a:sx n="33" d="100"/>
        <a:sy n="33" d="100"/>
      </p:scale>
      <p:origin x="0" y="-9798"/>
    </p:cViewPr>
  </p:outlineViewPr>
  <p:notesTextViewPr>
    <p:cViewPr>
      <p:scale>
        <a:sx n="1" d="1"/>
        <a:sy n="1" d="1"/>
      </p:scale>
      <p:origin x="0" y="0"/>
    </p:cViewPr>
  </p:notesTextViewPr>
  <p:sorterViewPr>
    <p:cViewPr varScale="1">
      <p:scale>
        <a:sx n="100" d="100"/>
        <a:sy n="100" d="100"/>
      </p:scale>
      <p:origin x="0" y="-582"/>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handoutMaster" Target="handoutMasters/handout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han Mendis" userId="c590b05b-806f-48e0-8880-74553b9cb7e4" providerId="ADAL" clId="{88BA5524-6930-4E93-B051-2EB3DE339C97}"/>
    <pc:docChg chg="undo custSel addSld delSld modSld">
      <pc:chgData name="Yohan Mendis" userId="c590b05b-806f-48e0-8880-74553b9cb7e4" providerId="ADAL" clId="{88BA5524-6930-4E93-B051-2EB3DE339C97}" dt="2018-05-18T14:07:12.034" v="757" actId="20577"/>
      <pc:docMkLst>
        <pc:docMk/>
      </pc:docMkLst>
      <pc:sldChg chg="modSp modAnim">
        <pc:chgData name="Yohan Mendis" userId="c590b05b-806f-48e0-8880-74553b9cb7e4" providerId="ADAL" clId="{88BA5524-6930-4E93-B051-2EB3DE339C97}" dt="2018-05-18T14:07:12.034" v="757" actId="20577"/>
        <pc:sldMkLst>
          <pc:docMk/>
          <pc:sldMk cId="2011787625" sldId="275"/>
        </pc:sldMkLst>
        <pc:spChg chg="mod">
          <ac:chgData name="Yohan Mendis" userId="c590b05b-806f-48e0-8880-74553b9cb7e4" providerId="ADAL" clId="{88BA5524-6930-4E93-B051-2EB3DE339C97}" dt="2018-05-18T14:07:12.034" v="757" actId="20577"/>
          <ac:spMkLst>
            <pc:docMk/>
            <pc:sldMk cId="2011787625" sldId="275"/>
            <ac:spMk id="3" creationId="{28025432-1175-4309-B3A0-1AF07FEF42AE}"/>
          </ac:spMkLst>
        </pc:spChg>
      </pc:sldChg>
      <pc:sldChg chg="modSp modAnim">
        <pc:chgData name="Yohan Mendis" userId="c590b05b-806f-48e0-8880-74553b9cb7e4" providerId="ADAL" clId="{88BA5524-6930-4E93-B051-2EB3DE339C97}" dt="2018-05-18T11:44:05.813" v="15" actId="27636"/>
        <pc:sldMkLst>
          <pc:docMk/>
          <pc:sldMk cId="1150337488" sldId="276"/>
        </pc:sldMkLst>
        <pc:spChg chg="mod">
          <ac:chgData name="Yohan Mendis" userId="c590b05b-806f-48e0-8880-74553b9cb7e4" providerId="ADAL" clId="{88BA5524-6930-4E93-B051-2EB3DE339C97}" dt="2018-05-18T11:44:05.813" v="15" actId="27636"/>
          <ac:spMkLst>
            <pc:docMk/>
            <pc:sldMk cId="1150337488" sldId="276"/>
            <ac:spMk id="3" creationId="{6233C08C-50F9-48FD-B7E3-FB4756F4B2AD}"/>
          </ac:spMkLst>
        </pc:spChg>
      </pc:sldChg>
      <pc:sldChg chg="modSp modAnim">
        <pc:chgData name="Yohan Mendis" userId="c590b05b-806f-48e0-8880-74553b9cb7e4" providerId="ADAL" clId="{88BA5524-6930-4E93-B051-2EB3DE339C97}" dt="2018-05-18T11:48:38.578" v="198" actId="122"/>
        <pc:sldMkLst>
          <pc:docMk/>
          <pc:sldMk cId="673045607" sldId="283"/>
        </pc:sldMkLst>
        <pc:spChg chg="mod">
          <ac:chgData name="Yohan Mendis" userId="c590b05b-806f-48e0-8880-74553b9cb7e4" providerId="ADAL" clId="{88BA5524-6930-4E93-B051-2EB3DE339C97}" dt="2018-05-18T11:48:38.578" v="198" actId="122"/>
          <ac:spMkLst>
            <pc:docMk/>
            <pc:sldMk cId="673045607" sldId="283"/>
            <ac:spMk id="3" creationId="{16E94382-DACE-4E00-9EDA-0779A57F51D8}"/>
          </ac:spMkLst>
        </pc:spChg>
      </pc:sldChg>
      <pc:sldChg chg="modSp">
        <pc:chgData name="Yohan Mendis" userId="c590b05b-806f-48e0-8880-74553b9cb7e4" providerId="ADAL" clId="{88BA5524-6930-4E93-B051-2EB3DE339C97}" dt="2018-05-18T14:06:41.045" v="689" actId="20577"/>
        <pc:sldMkLst>
          <pc:docMk/>
          <pc:sldMk cId="3155882856" sldId="291"/>
        </pc:sldMkLst>
        <pc:spChg chg="mod">
          <ac:chgData name="Yohan Mendis" userId="c590b05b-806f-48e0-8880-74553b9cb7e4" providerId="ADAL" clId="{88BA5524-6930-4E93-B051-2EB3DE339C97}" dt="2018-05-18T14:06:41.045" v="689" actId="20577"/>
          <ac:spMkLst>
            <pc:docMk/>
            <pc:sldMk cId="3155882856" sldId="291"/>
            <ac:spMk id="3" creationId="{E8B85099-8DAC-4D3D-B6B9-5D49079273E7}"/>
          </ac:spMkLst>
        </pc:spChg>
      </pc:sldChg>
      <pc:sldChg chg="addSp delSp modSp add modAnim">
        <pc:chgData name="Yohan Mendis" userId="c590b05b-806f-48e0-8880-74553b9cb7e4" providerId="ADAL" clId="{88BA5524-6930-4E93-B051-2EB3DE339C97}" dt="2018-05-18T13:59:39.616" v="668"/>
        <pc:sldMkLst>
          <pc:docMk/>
          <pc:sldMk cId="1908440199" sldId="292"/>
        </pc:sldMkLst>
        <pc:spChg chg="mod">
          <ac:chgData name="Yohan Mendis" userId="c590b05b-806f-48e0-8880-74553b9cb7e4" providerId="ADAL" clId="{88BA5524-6930-4E93-B051-2EB3DE339C97}" dt="2018-05-18T11:47:10.286" v="72"/>
          <ac:spMkLst>
            <pc:docMk/>
            <pc:sldMk cId="1908440199" sldId="292"/>
            <ac:spMk id="2" creationId="{F512997E-D6D1-4F24-ADE3-61153D91CB10}"/>
          </ac:spMkLst>
        </pc:spChg>
        <pc:spChg chg="del">
          <ac:chgData name="Yohan Mendis" userId="c590b05b-806f-48e0-8880-74553b9cb7e4" providerId="ADAL" clId="{88BA5524-6930-4E93-B051-2EB3DE339C97}" dt="2018-05-18T11:49:50.470" v="199" actId="478"/>
          <ac:spMkLst>
            <pc:docMk/>
            <pc:sldMk cId="1908440199" sldId="292"/>
            <ac:spMk id="3" creationId="{EE3CF352-3C67-4696-A3F4-72A5799832F6}"/>
          </ac:spMkLst>
        </pc:spChg>
        <pc:spChg chg="add mod">
          <ac:chgData name="Yohan Mendis" userId="c590b05b-806f-48e0-8880-74553b9cb7e4" providerId="ADAL" clId="{88BA5524-6930-4E93-B051-2EB3DE339C97}" dt="2018-05-18T11:51:55.694" v="220" actId="688"/>
          <ac:spMkLst>
            <pc:docMk/>
            <pc:sldMk cId="1908440199" sldId="292"/>
            <ac:spMk id="8" creationId="{F723B763-BB94-4084-960D-1F970DA867C0}"/>
          </ac:spMkLst>
        </pc:spChg>
        <pc:spChg chg="add mod">
          <ac:chgData name="Yohan Mendis" userId="c590b05b-806f-48e0-8880-74553b9cb7e4" providerId="ADAL" clId="{88BA5524-6930-4E93-B051-2EB3DE339C97}" dt="2018-05-18T11:52:08.080" v="224" actId="1076"/>
          <ac:spMkLst>
            <pc:docMk/>
            <pc:sldMk cId="1908440199" sldId="292"/>
            <ac:spMk id="9" creationId="{62DC1E66-544C-4100-927D-5BA2CFE39FA6}"/>
          </ac:spMkLst>
        </pc:spChg>
        <pc:spChg chg="add mod">
          <ac:chgData name="Yohan Mendis" userId="c590b05b-806f-48e0-8880-74553b9cb7e4" providerId="ADAL" clId="{88BA5524-6930-4E93-B051-2EB3DE339C97}" dt="2018-05-18T11:52:23.001" v="228" actId="1076"/>
          <ac:spMkLst>
            <pc:docMk/>
            <pc:sldMk cId="1908440199" sldId="292"/>
            <ac:spMk id="10" creationId="{C688FA08-D936-4A82-86FF-EBBE788360D8}"/>
          </ac:spMkLst>
        </pc:spChg>
        <pc:picChg chg="add mod">
          <ac:chgData name="Yohan Mendis" userId="c590b05b-806f-48e0-8880-74553b9cb7e4" providerId="ADAL" clId="{88BA5524-6930-4E93-B051-2EB3DE339C97}" dt="2018-05-18T11:50:01.031" v="203" actId="1076"/>
          <ac:picMkLst>
            <pc:docMk/>
            <pc:sldMk cId="1908440199" sldId="292"/>
            <ac:picMk id="4" creationId="{CEC0A0EB-2A94-43F8-84A3-B958F500D092}"/>
          </ac:picMkLst>
        </pc:picChg>
        <pc:picChg chg="add mod">
          <ac:chgData name="Yohan Mendis" userId="c590b05b-806f-48e0-8880-74553b9cb7e4" providerId="ADAL" clId="{88BA5524-6930-4E93-B051-2EB3DE339C97}" dt="2018-05-18T11:50:37.054" v="207" actId="1076"/>
          <ac:picMkLst>
            <pc:docMk/>
            <pc:sldMk cId="1908440199" sldId="292"/>
            <ac:picMk id="5" creationId="{1EE57E4E-4DE5-48F8-AA60-5F17FA71F9DE}"/>
          </ac:picMkLst>
        </pc:picChg>
        <pc:picChg chg="add mod">
          <ac:chgData name="Yohan Mendis" userId="c590b05b-806f-48e0-8880-74553b9cb7e4" providerId="ADAL" clId="{88BA5524-6930-4E93-B051-2EB3DE339C97}" dt="2018-05-18T11:50:54.620" v="210" actId="14100"/>
          <ac:picMkLst>
            <pc:docMk/>
            <pc:sldMk cId="1908440199" sldId="292"/>
            <ac:picMk id="6" creationId="{53CEE02D-7D59-403A-B1EF-8A02BB96E528}"/>
          </ac:picMkLst>
        </pc:picChg>
        <pc:picChg chg="add mod">
          <ac:chgData name="Yohan Mendis" userId="c590b05b-806f-48e0-8880-74553b9cb7e4" providerId="ADAL" clId="{88BA5524-6930-4E93-B051-2EB3DE339C97}" dt="2018-05-18T11:51:22.907" v="214" actId="1076"/>
          <ac:picMkLst>
            <pc:docMk/>
            <pc:sldMk cId="1908440199" sldId="292"/>
            <ac:picMk id="7" creationId="{D235A7F6-907E-4256-8564-91CCB30E0ADC}"/>
          </ac:picMkLst>
        </pc:picChg>
      </pc:sldChg>
      <pc:sldChg chg="addSp modSp add modAnim">
        <pc:chgData name="Yohan Mendis" userId="c590b05b-806f-48e0-8880-74553b9cb7e4" providerId="ADAL" clId="{88BA5524-6930-4E93-B051-2EB3DE339C97}" dt="2018-05-18T13:59:47.329" v="669"/>
        <pc:sldMkLst>
          <pc:docMk/>
          <pc:sldMk cId="3850363363" sldId="293"/>
        </pc:sldMkLst>
        <pc:spChg chg="mod">
          <ac:chgData name="Yohan Mendis" userId="c590b05b-806f-48e0-8880-74553b9cb7e4" providerId="ADAL" clId="{88BA5524-6930-4E93-B051-2EB3DE339C97}" dt="2018-05-18T12:26:26.320" v="264" actId="20577"/>
          <ac:spMkLst>
            <pc:docMk/>
            <pc:sldMk cId="3850363363" sldId="293"/>
            <ac:spMk id="2" creationId="{33957E70-8628-41B6-8996-1A52CE6DB139}"/>
          </ac:spMkLst>
        </pc:spChg>
        <pc:spChg chg="mod">
          <ac:chgData name="Yohan Mendis" userId="c590b05b-806f-48e0-8880-74553b9cb7e4" providerId="ADAL" clId="{88BA5524-6930-4E93-B051-2EB3DE339C97}" dt="2018-05-18T13:43:53.439" v="555" actId="27636"/>
          <ac:spMkLst>
            <pc:docMk/>
            <pc:sldMk cId="3850363363" sldId="293"/>
            <ac:spMk id="3" creationId="{48E917C8-2FF7-40FB-BC4B-E16A2EE632F9}"/>
          </ac:spMkLst>
        </pc:spChg>
        <pc:picChg chg="add mod ord">
          <ac:chgData name="Yohan Mendis" userId="c590b05b-806f-48e0-8880-74553b9cb7e4" providerId="ADAL" clId="{88BA5524-6930-4E93-B051-2EB3DE339C97}" dt="2018-05-18T13:44:16.961" v="561" actId="14100"/>
          <ac:picMkLst>
            <pc:docMk/>
            <pc:sldMk cId="3850363363" sldId="293"/>
            <ac:picMk id="1026" creationId="{99EDE5A7-E68D-44D1-90E2-C183C052876B}"/>
          </ac:picMkLst>
        </pc:picChg>
      </pc:sldChg>
      <pc:sldChg chg="add del">
        <pc:chgData name="Yohan Mendis" userId="c590b05b-806f-48e0-8880-74553b9cb7e4" providerId="ADAL" clId="{88BA5524-6930-4E93-B051-2EB3DE339C97}" dt="2018-05-18T13:40:52.106" v="549" actId="2696"/>
        <pc:sldMkLst>
          <pc:docMk/>
          <pc:sldMk cId="320970604" sldId="294"/>
        </pc:sldMkLst>
      </pc:sldChg>
      <pc:sldChg chg="add del">
        <pc:chgData name="Yohan Mendis" userId="c590b05b-806f-48e0-8880-74553b9cb7e4" providerId="ADAL" clId="{88BA5524-6930-4E93-B051-2EB3DE339C97}" dt="2018-05-18T13:40:52.316" v="550" actId="2696"/>
        <pc:sldMkLst>
          <pc:docMk/>
          <pc:sldMk cId="1021567850" sldId="295"/>
        </pc:sldMkLst>
      </pc:sldChg>
      <pc:sldChg chg="add del">
        <pc:chgData name="Yohan Mendis" userId="c590b05b-806f-48e0-8880-74553b9cb7e4" providerId="ADAL" clId="{88BA5524-6930-4E93-B051-2EB3DE339C97}" dt="2018-05-18T13:40:53.636" v="551" actId="2696"/>
        <pc:sldMkLst>
          <pc:docMk/>
          <pc:sldMk cId="3485342509" sldId="296"/>
        </pc:sldMkLst>
      </pc:sldChg>
      <pc:sldChg chg="addSp delSp modSp add modAnim">
        <pc:chgData name="Yohan Mendis" userId="c590b05b-806f-48e0-8880-74553b9cb7e4" providerId="ADAL" clId="{88BA5524-6930-4E93-B051-2EB3DE339C97}" dt="2018-05-18T13:59:55.368" v="670"/>
        <pc:sldMkLst>
          <pc:docMk/>
          <pc:sldMk cId="2277878843" sldId="297"/>
        </pc:sldMkLst>
        <pc:spChg chg="mod">
          <ac:chgData name="Yohan Mendis" userId="c590b05b-806f-48e0-8880-74553b9cb7e4" providerId="ADAL" clId="{88BA5524-6930-4E93-B051-2EB3DE339C97}" dt="2018-05-18T13:46:19.981" v="565" actId="14100"/>
          <ac:spMkLst>
            <pc:docMk/>
            <pc:sldMk cId="2277878843" sldId="297"/>
            <ac:spMk id="3" creationId="{48E917C8-2FF7-40FB-BC4B-E16A2EE632F9}"/>
          </ac:spMkLst>
        </pc:spChg>
        <pc:spChg chg="add del mod">
          <ac:chgData name="Yohan Mendis" userId="c590b05b-806f-48e0-8880-74553b9cb7e4" providerId="ADAL" clId="{88BA5524-6930-4E93-B051-2EB3DE339C97}" dt="2018-05-18T12:28:59.359" v="293"/>
          <ac:spMkLst>
            <pc:docMk/>
            <pc:sldMk cId="2277878843" sldId="297"/>
            <ac:spMk id="4" creationId="{32D037DD-0419-4E28-A15A-1924B6EA0A22}"/>
          </ac:spMkLst>
        </pc:spChg>
        <pc:picChg chg="add mod">
          <ac:chgData name="Yohan Mendis" userId="c590b05b-806f-48e0-8880-74553b9cb7e4" providerId="ADAL" clId="{88BA5524-6930-4E93-B051-2EB3DE339C97}" dt="2018-05-18T13:46:16.912" v="564" actId="1076"/>
          <ac:picMkLst>
            <pc:docMk/>
            <pc:sldMk cId="2277878843" sldId="297"/>
            <ac:picMk id="5" creationId="{B5BFA3E1-B573-4492-B947-2C4CE49858AC}"/>
          </ac:picMkLst>
        </pc:picChg>
      </pc:sldChg>
      <pc:sldChg chg="addSp delSp modSp add modAnim">
        <pc:chgData name="Yohan Mendis" userId="c590b05b-806f-48e0-8880-74553b9cb7e4" providerId="ADAL" clId="{88BA5524-6930-4E93-B051-2EB3DE339C97}" dt="2018-05-18T14:00:01.153" v="671"/>
        <pc:sldMkLst>
          <pc:docMk/>
          <pc:sldMk cId="3816067021" sldId="298"/>
        </pc:sldMkLst>
        <pc:spChg chg="mod">
          <ac:chgData name="Yohan Mendis" userId="c590b05b-806f-48e0-8880-74553b9cb7e4" providerId="ADAL" clId="{88BA5524-6930-4E93-B051-2EB3DE339C97}" dt="2018-05-18T13:47:38.993" v="589" actId="14100"/>
          <ac:spMkLst>
            <pc:docMk/>
            <pc:sldMk cId="3816067021" sldId="298"/>
            <ac:spMk id="3" creationId="{48E917C8-2FF7-40FB-BC4B-E16A2EE632F9}"/>
          </ac:spMkLst>
        </pc:spChg>
        <pc:picChg chg="add del mod">
          <ac:chgData name="Yohan Mendis" userId="c590b05b-806f-48e0-8880-74553b9cb7e4" providerId="ADAL" clId="{88BA5524-6930-4E93-B051-2EB3DE339C97}" dt="2018-05-18T13:47:12.815" v="574"/>
          <ac:picMkLst>
            <pc:docMk/>
            <pc:sldMk cId="3816067021" sldId="298"/>
            <ac:picMk id="2050" creationId="{494CD98A-4AA6-4E38-890F-D23A363B359A}"/>
          </ac:picMkLst>
        </pc:picChg>
        <pc:picChg chg="add del mod">
          <ac:chgData name="Yohan Mendis" userId="c590b05b-806f-48e0-8880-74553b9cb7e4" providerId="ADAL" clId="{88BA5524-6930-4E93-B051-2EB3DE339C97}" dt="2018-05-18T13:47:38.547" v="588"/>
          <ac:picMkLst>
            <pc:docMk/>
            <pc:sldMk cId="3816067021" sldId="298"/>
            <ac:picMk id="2052" creationId="{B5CBE2D6-5583-4955-B09F-7CAAA7B421DA}"/>
          </ac:picMkLst>
        </pc:picChg>
      </pc:sldChg>
      <pc:sldChg chg="addSp delSp modSp add modAnim">
        <pc:chgData name="Yohan Mendis" userId="c590b05b-806f-48e0-8880-74553b9cb7e4" providerId="ADAL" clId="{88BA5524-6930-4E93-B051-2EB3DE339C97}" dt="2018-05-18T14:00:05.188" v="672"/>
        <pc:sldMkLst>
          <pc:docMk/>
          <pc:sldMk cId="1476579680" sldId="299"/>
        </pc:sldMkLst>
        <pc:spChg chg="mod">
          <ac:chgData name="Yohan Mendis" userId="c590b05b-806f-48e0-8880-74553b9cb7e4" providerId="ADAL" clId="{88BA5524-6930-4E93-B051-2EB3DE339C97}" dt="2018-05-18T13:54:14.076" v="629" actId="27636"/>
          <ac:spMkLst>
            <pc:docMk/>
            <pc:sldMk cId="1476579680" sldId="299"/>
            <ac:spMk id="3" creationId="{48E917C8-2FF7-40FB-BC4B-E16A2EE632F9}"/>
          </ac:spMkLst>
        </pc:spChg>
        <pc:spChg chg="add del">
          <ac:chgData name="Yohan Mendis" userId="c590b05b-806f-48e0-8880-74553b9cb7e4" providerId="ADAL" clId="{88BA5524-6930-4E93-B051-2EB3DE339C97}" dt="2018-05-18T13:48:13.208" v="591"/>
          <ac:spMkLst>
            <pc:docMk/>
            <pc:sldMk cId="1476579680" sldId="299"/>
            <ac:spMk id="4" creationId="{47060989-3815-4233-8871-1BC6FFBB2F2B}"/>
          </ac:spMkLst>
        </pc:spChg>
        <pc:spChg chg="add del">
          <ac:chgData name="Yohan Mendis" userId="c590b05b-806f-48e0-8880-74553b9cb7e4" providerId="ADAL" clId="{88BA5524-6930-4E93-B051-2EB3DE339C97}" dt="2018-05-18T13:48:20.043" v="595"/>
          <ac:spMkLst>
            <pc:docMk/>
            <pc:sldMk cId="1476579680" sldId="299"/>
            <ac:spMk id="5" creationId="{39E794A7-9365-402B-90C6-1E81FA67DA71}"/>
          </ac:spMkLst>
        </pc:spChg>
        <pc:spChg chg="add del">
          <ac:chgData name="Yohan Mendis" userId="c590b05b-806f-48e0-8880-74553b9cb7e4" providerId="ADAL" clId="{88BA5524-6930-4E93-B051-2EB3DE339C97}" dt="2018-05-18T13:48:29.174" v="597"/>
          <ac:spMkLst>
            <pc:docMk/>
            <pc:sldMk cId="1476579680" sldId="299"/>
            <ac:spMk id="6" creationId="{A7D6011C-2B54-4FAF-BD29-7FAC730034A0}"/>
          </ac:spMkLst>
        </pc:spChg>
        <pc:spChg chg="add del">
          <ac:chgData name="Yohan Mendis" userId="c590b05b-806f-48e0-8880-74553b9cb7e4" providerId="ADAL" clId="{88BA5524-6930-4E93-B051-2EB3DE339C97}" dt="2018-05-18T13:49:06.995" v="600"/>
          <ac:spMkLst>
            <pc:docMk/>
            <pc:sldMk cId="1476579680" sldId="299"/>
            <ac:spMk id="7" creationId="{493DC22A-A296-4484-A533-9BEB49826F57}"/>
          </ac:spMkLst>
        </pc:spChg>
        <pc:spChg chg="add del">
          <ac:chgData name="Yohan Mendis" userId="c590b05b-806f-48e0-8880-74553b9cb7e4" providerId="ADAL" clId="{88BA5524-6930-4E93-B051-2EB3DE339C97}" dt="2018-05-18T13:49:19.926" v="602"/>
          <ac:spMkLst>
            <pc:docMk/>
            <pc:sldMk cId="1476579680" sldId="299"/>
            <ac:spMk id="8" creationId="{105D0076-5717-4D58-84C0-CDB8F20C3C2C}"/>
          </ac:spMkLst>
        </pc:spChg>
        <pc:spChg chg="add del">
          <ac:chgData name="Yohan Mendis" userId="c590b05b-806f-48e0-8880-74553b9cb7e4" providerId="ADAL" clId="{88BA5524-6930-4E93-B051-2EB3DE339C97}" dt="2018-05-18T13:49:23.255" v="604"/>
          <ac:spMkLst>
            <pc:docMk/>
            <pc:sldMk cId="1476579680" sldId="299"/>
            <ac:spMk id="9" creationId="{A474688C-C86E-4993-BD86-9F96A9C636EE}"/>
          </ac:spMkLst>
        </pc:spChg>
        <pc:picChg chg="add del mod ord">
          <ac:chgData name="Yohan Mendis" userId="c590b05b-806f-48e0-8880-74553b9cb7e4" providerId="ADAL" clId="{88BA5524-6930-4E93-B051-2EB3DE339C97}" dt="2018-05-18T13:54:08.429" v="627" actId="478"/>
          <ac:picMkLst>
            <pc:docMk/>
            <pc:sldMk cId="1476579680" sldId="299"/>
            <ac:picMk id="3086" creationId="{EFD51E61-B782-4F0F-9FBD-62C99B56E9F5}"/>
          </ac:picMkLst>
        </pc:picChg>
      </pc:sldChg>
      <pc:sldChg chg="addSp modSp add modAnim">
        <pc:chgData name="Yohan Mendis" userId="c590b05b-806f-48e0-8880-74553b9cb7e4" providerId="ADAL" clId="{88BA5524-6930-4E93-B051-2EB3DE339C97}" dt="2018-05-18T14:00:09.323" v="673"/>
        <pc:sldMkLst>
          <pc:docMk/>
          <pc:sldMk cId="1063332888" sldId="300"/>
        </pc:sldMkLst>
        <pc:spChg chg="mod">
          <ac:chgData name="Yohan Mendis" userId="c590b05b-806f-48e0-8880-74553b9cb7e4" providerId="ADAL" clId="{88BA5524-6930-4E93-B051-2EB3DE339C97}" dt="2018-05-18T12:36:35.549" v="355" actId="207"/>
          <ac:spMkLst>
            <pc:docMk/>
            <pc:sldMk cId="1063332888" sldId="300"/>
            <ac:spMk id="2" creationId="{33957E70-8628-41B6-8996-1A52CE6DB139}"/>
          </ac:spMkLst>
        </pc:spChg>
        <pc:spChg chg="mod">
          <ac:chgData name="Yohan Mendis" userId="c590b05b-806f-48e0-8880-74553b9cb7e4" providerId="ADAL" clId="{88BA5524-6930-4E93-B051-2EB3DE339C97}" dt="2018-05-18T13:52:25.013" v="622" actId="14100"/>
          <ac:spMkLst>
            <pc:docMk/>
            <pc:sldMk cId="1063332888" sldId="300"/>
            <ac:spMk id="3" creationId="{48E917C8-2FF7-40FB-BC4B-E16A2EE632F9}"/>
          </ac:spMkLst>
        </pc:spChg>
        <pc:picChg chg="add mod ord">
          <ac:chgData name="Yohan Mendis" userId="c590b05b-806f-48e0-8880-74553b9cb7e4" providerId="ADAL" clId="{88BA5524-6930-4E93-B051-2EB3DE339C97}" dt="2018-05-18T13:52:29.525" v="624" actId="1076"/>
          <ac:picMkLst>
            <pc:docMk/>
            <pc:sldMk cId="1063332888" sldId="300"/>
            <ac:picMk id="4098" creationId="{AAE3212F-BA16-4079-9290-C4E9E8E47D73}"/>
          </ac:picMkLst>
        </pc:picChg>
      </pc:sldChg>
      <pc:sldChg chg="addSp modSp add modAnim">
        <pc:chgData name="Yohan Mendis" userId="c590b05b-806f-48e0-8880-74553b9cb7e4" providerId="ADAL" clId="{88BA5524-6930-4E93-B051-2EB3DE339C97}" dt="2018-05-18T14:00:14.465" v="674"/>
        <pc:sldMkLst>
          <pc:docMk/>
          <pc:sldMk cId="3109319098" sldId="301"/>
        </pc:sldMkLst>
        <pc:spChg chg="mod">
          <ac:chgData name="Yohan Mendis" userId="c590b05b-806f-48e0-8880-74553b9cb7e4" providerId="ADAL" clId="{88BA5524-6930-4E93-B051-2EB3DE339C97}" dt="2018-05-18T13:07:24.426" v="453" actId="20577"/>
          <ac:spMkLst>
            <pc:docMk/>
            <pc:sldMk cId="3109319098" sldId="301"/>
            <ac:spMk id="3" creationId="{48E917C8-2FF7-40FB-BC4B-E16A2EE632F9}"/>
          </ac:spMkLst>
        </pc:spChg>
        <pc:picChg chg="add mod">
          <ac:chgData name="Yohan Mendis" userId="c590b05b-806f-48e0-8880-74553b9cb7e4" providerId="ADAL" clId="{88BA5524-6930-4E93-B051-2EB3DE339C97}" dt="2018-05-18T13:53:24.087" v="626" actId="14100"/>
          <ac:picMkLst>
            <pc:docMk/>
            <pc:sldMk cId="3109319098" sldId="301"/>
            <ac:picMk id="5122" creationId="{1083596E-414A-4FB6-B116-52631FE7CA71}"/>
          </ac:picMkLst>
        </pc:picChg>
      </pc:sldChg>
      <pc:sldChg chg="modSp add modAnim">
        <pc:chgData name="Yohan Mendis" userId="c590b05b-806f-48e0-8880-74553b9cb7e4" providerId="ADAL" clId="{88BA5524-6930-4E93-B051-2EB3DE339C97}" dt="2018-05-18T14:00:18.039" v="675"/>
        <pc:sldMkLst>
          <pc:docMk/>
          <pc:sldMk cId="2493434314" sldId="302"/>
        </pc:sldMkLst>
        <pc:spChg chg="mod">
          <ac:chgData name="Yohan Mendis" userId="c590b05b-806f-48e0-8880-74553b9cb7e4" providerId="ADAL" clId="{88BA5524-6930-4E93-B051-2EB3DE339C97}" dt="2018-05-18T13:07:11.606" v="448" actId="12"/>
          <ac:spMkLst>
            <pc:docMk/>
            <pc:sldMk cId="2493434314" sldId="302"/>
            <ac:spMk id="3" creationId="{48E917C8-2FF7-40FB-BC4B-E16A2EE632F9}"/>
          </ac:spMkLst>
        </pc:spChg>
      </pc:sldChg>
      <pc:sldChg chg="modSp add modAnim">
        <pc:chgData name="Yohan Mendis" userId="c590b05b-806f-48e0-8880-74553b9cb7e4" providerId="ADAL" clId="{88BA5524-6930-4E93-B051-2EB3DE339C97}" dt="2018-05-18T14:00:22.853" v="676"/>
        <pc:sldMkLst>
          <pc:docMk/>
          <pc:sldMk cId="3988948746" sldId="303"/>
        </pc:sldMkLst>
        <pc:spChg chg="mod">
          <ac:chgData name="Yohan Mendis" userId="c590b05b-806f-48e0-8880-74553b9cb7e4" providerId="ADAL" clId="{88BA5524-6930-4E93-B051-2EB3DE339C97}" dt="2018-05-18T13:07:04.196" v="447" actId="12"/>
          <ac:spMkLst>
            <pc:docMk/>
            <pc:sldMk cId="3988948746" sldId="303"/>
            <ac:spMk id="3" creationId="{48E917C8-2FF7-40FB-BC4B-E16A2EE632F9}"/>
          </ac:spMkLst>
        </pc:spChg>
      </pc:sldChg>
      <pc:sldChg chg="addSp delSp modSp add modAnim">
        <pc:chgData name="Yohan Mendis" userId="c590b05b-806f-48e0-8880-74553b9cb7e4" providerId="ADAL" clId="{88BA5524-6930-4E93-B051-2EB3DE339C97}" dt="2018-05-18T14:00:28.920" v="677"/>
        <pc:sldMkLst>
          <pc:docMk/>
          <pc:sldMk cId="2146764993" sldId="304"/>
        </pc:sldMkLst>
        <pc:spChg chg="mod">
          <ac:chgData name="Yohan Mendis" userId="c590b05b-806f-48e0-8880-74553b9cb7e4" providerId="ADAL" clId="{88BA5524-6930-4E93-B051-2EB3DE339C97}" dt="2018-05-18T13:55:35.518" v="637" actId="14100"/>
          <ac:spMkLst>
            <pc:docMk/>
            <pc:sldMk cId="2146764993" sldId="304"/>
            <ac:spMk id="3" creationId="{48E917C8-2FF7-40FB-BC4B-E16A2EE632F9}"/>
          </ac:spMkLst>
        </pc:spChg>
        <pc:picChg chg="add del mod">
          <ac:chgData name="Yohan Mendis" userId="c590b05b-806f-48e0-8880-74553b9cb7e4" providerId="ADAL" clId="{88BA5524-6930-4E93-B051-2EB3DE339C97}" dt="2018-05-18T13:54:58.340" v="633"/>
          <ac:picMkLst>
            <pc:docMk/>
            <pc:sldMk cId="2146764993" sldId="304"/>
            <ac:picMk id="4" creationId="{F72C213F-05B8-485C-889C-06E30BAD4E9A}"/>
          </ac:picMkLst>
        </pc:picChg>
        <pc:picChg chg="add mod ord">
          <ac:chgData name="Yohan Mendis" userId="c590b05b-806f-48e0-8880-74553b9cb7e4" providerId="ADAL" clId="{88BA5524-6930-4E93-B051-2EB3DE339C97}" dt="2018-05-18T13:55:45.777" v="640" actId="167"/>
          <ac:picMkLst>
            <pc:docMk/>
            <pc:sldMk cId="2146764993" sldId="304"/>
            <ac:picMk id="5" creationId="{E09EBEDA-DC1B-4E5B-B48F-B27E52480BBA}"/>
          </ac:picMkLst>
        </pc:picChg>
      </pc:sldChg>
      <pc:sldChg chg="modSp add modAnim">
        <pc:chgData name="Yohan Mendis" userId="c590b05b-806f-48e0-8880-74553b9cb7e4" providerId="ADAL" clId="{88BA5524-6930-4E93-B051-2EB3DE339C97}" dt="2018-05-18T14:00:34.051" v="678"/>
        <pc:sldMkLst>
          <pc:docMk/>
          <pc:sldMk cId="3724052453" sldId="305"/>
        </pc:sldMkLst>
        <pc:spChg chg="mod">
          <ac:chgData name="Yohan Mendis" userId="c590b05b-806f-48e0-8880-74553b9cb7e4" providerId="ADAL" clId="{88BA5524-6930-4E93-B051-2EB3DE339C97}" dt="2018-05-18T13:05:54.903" v="438" actId="27636"/>
          <ac:spMkLst>
            <pc:docMk/>
            <pc:sldMk cId="3724052453" sldId="305"/>
            <ac:spMk id="3" creationId="{48E917C8-2FF7-40FB-BC4B-E16A2EE632F9}"/>
          </ac:spMkLst>
        </pc:spChg>
      </pc:sldChg>
      <pc:sldChg chg="modSp add modAnim">
        <pc:chgData name="Yohan Mendis" userId="c590b05b-806f-48e0-8880-74553b9cb7e4" providerId="ADAL" clId="{88BA5524-6930-4E93-B051-2EB3DE339C97}" dt="2018-05-18T14:00:38.993" v="679"/>
        <pc:sldMkLst>
          <pc:docMk/>
          <pc:sldMk cId="1744656308" sldId="306"/>
        </pc:sldMkLst>
        <pc:spChg chg="mod">
          <ac:chgData name="Yohan Mendis" userId="c590b05b-806f-48e0-8880-74553b9cb7e4" providerId="ADAL" clId="{88BA5524-6930-4E93-B051-2EB3DE339C97}" dt="2018-05-18T13:06:35.045" v="442" actId="207"/>
          <ac:spMkLst>
            <pc:docMk/>
            <pc:sldMk cId="1744656308" sldId="306"/>
            <ac:spMk id="2" creationId="{33957E70-8628-41B6-8996-1A52CE6DB139}"/>
          </ac:spMkLst>
        </pc:spChg>
        <pc:spChg chg="mod">
          <ac:chgData name="Yohan Mendis" userId="c590b05b-806f-48e0-8880-74553b9cb7e4" providerId="ADAL" clId="{88BA5524-6930-4E93-B051-2EB3DE339C97}" dt="2018-05-18T13:09:36.806" v="478" actId="20577"/>
          <ac:spMkLst>
            <pc:docMk/>
            <pc:sldMk cId="1744656308" sldId="306"/>
            <ac:spMk id="3" creationId="{48E917C8-2FF7-40FB-BC4B-E16A2EE632F9}"/>
          </ac:spMkLst>
        </pc:spChg>
      </pc:sldChg>
      <pc:sldChg chg="modSp add modAnim">
        <pc:chgData name="Yohan Mendis" userId="c590b05b-806f-48e0-8880-74553b9cb7e4" providerId="ADAL" clId="{88BA5524-6930-4E93-B051-2EB3DE339C97}" dt="2018-05-18T14:00:44.073" v="680"/>
        <pc:sldMkLst>
          <pc:docMk/>
          <pc:sldMk cId="3264184669" sldId="307"/>
        </pc:sldMkLst>
        <pc:spChg chg="mod">
          <ac:chgData name="Yohan Mendis" userId="c590b05b-806f-48e0-8880-74553b9cb7e4" providerId="ADAL" clId="{88BA5524-6930-4E93-B051-2EB3DE339C97}" dt="2018-05-18T13:11:56.533" v="490" actId="20577"/>
          <ac:spMkLst>
            <pc:docMk/>
            <pc:sldMk cId="3264184669" sldId="307"/>
            <ac:spMk id="3" creationId="{48E917C8-2FF7-40FB-BC4B-E16A2EE632F9}"/>
          </ac:spMkLst>
        </pc:spChg>
      </pc:sldChg>
      <pc:sldChg chg="modSp add modAnim">
        <pc:chgData name="Yohan Mendis" userId="c590b05b-806f-48e0-8880-74553b9cb7e4" providerId="ADAL" clId="{88BA5524-6930-4E93-B051-2EB3DE339C97}" dt="2018-05-18T14:00:52.069" v="681"/>
        <pc:sldMkLst>
          <pc:docMk/>
          <pc:sldMk cId="389873936" sldId="308"/>
        </pc:sldMkLst>
        <pc:spChg chg="mod">
          <ac:chgData name="Yohan Mendis" userId="c590b05b-806f-48e0-8880-74553b9cb7e4" providerId="ADAL" clId="{88BA5524-6930-4E93-B051-2EB3DE339C97}" dt="2018-05-18T13:13:20.763" v="506" actId="20577"/>
          <ac:spMkLst>
            <pc:docMk/>
            <pc:sldMk cId="389873936" sldId="308"/>
            <ac:spMk id="3" creationId="{48E917C8-2FF7-40FB-BC4B-E16A2EE632F9}"/>
          </ac:spMkLst>
        </pc:spChg>
      </pc:sldChg>
      <pc:sldChg chg="modSp add modAnim">
        <pc:chgData name="Yohan Mendis" userId="c590b05b-806f-48e0-8880-74553b9cb7e4" providerId="ADAL" clId="{88BA5524-6930-4E93-B051-2EB3DE339C97}" dt="2018-05-18T14:00:57.667" v="682"/>
        <pc:sldMkLst>
          <pc:docMk/>
          <pc:sldMk cId="3970264209" sldId="309"/>
        </pc:sldMkLst>
        <pc:spChg chg="mod">
          <ac:chgData name="Yohan Mendis" userId="c590b05b-806f-48e0-8880-74553b9cb7e4" providerId="ADAL" clId="{88BA5524-6930-4E93-B051-2EB3DE339C97}" dt="2018-05-18T13:15:13.887" v="518" actId="20577"/>
          <ac:spMkLst>
            <pc:docMk/>
            <pc:sldMk cId="3970264209" sldId="309"/>
            <ac:spMk id="3" creationId="{48E917C8-2FF7-40FB-BC4B-E16A2EE632F9}"/>
          </ac:spMkLst>
        </pc:spChg>
      </pc:sldChg>
      <pc:sldChg chg="modSp add modAnim">
        <pc:chgData name="Yohan Mendis" userId="c590b05b-806f-48e0-8880-74553b9cb7e4" providerId="ADAL" clId="{88BA5524-6930-4E93-B051-2EB3DE339C97}" dt="2018-05-18T14:01:02.187" v="683"/>
        <pc:sldMkLst>
          <pc:docMk/>
          <pc:sldMk cId="1375248376" sldId="310"/>
        </pc:sldMkLst>
        <pc:spChg chg="mod">
          <ac:chgData name="Yohan Mendis" userId="c590b05b-806f-48e0-8880-74553b9cb7e4" providerId="ADAL" clId="{88BA5524-6930-4E93-B051-2EB3DE339C97}" dt="2018-05-18T13:39:49.775" v="543" actId="20577"/>
          <ac:spMkLst>
            <pc:docMk/>
            <pc:sldMk cId="1375248376" sldId="310"/>
            <ac:spMk id="3" creationId="{48E917C8-2FF7-40FB-BC4B-E16A2EE632F9}"/>
          </ac:spMkLst>
        </pc:spChg>
      </pc:sldChg>
      <pc:sldChg chg="addSp modSp add modAnim">
        <pc:chgData name="Yohan Mendis" userId="c590b05b-806f-48e0-8880-74553b9cb7e4" providerId="ADAL" clId="{88BA5524-6930-4E93-B051-2EB3DE339C97}" dt="2018-05-18T14:01:07.925" v="684"/>
        <pc:sldMkLst>
          <pc:docMk/>
          <pc:sldMk cId="635725293" sldId="311"/>
        </pc:sldMkLst>
        <pc:spChg chg="mod">
          <ac:chgData name="Yohan Mendis" userId="c590b05b-806f-48e0-8880-74553b9cb7e4" providerId="ADAL" clId="{88BA5524-6930-4E93-B051-2EB3DE339C97}" dt="2018-05-18T13:57:47.723" v="647" actId="14100"/>
          <ac:spMkLst>
            <pc:docMk/>
            <pc:sldMk cId="635725293" sldId="311"/>
            <ac:spMk id="3" creationId="{48E917C8-2FF7-40FB-BC4B-E16A2EE632F9}"/>
          </ac:spMkLst>
        </pc:spChg>
        <pc:picChg chg="add mod ord">
          <ac:chgData name="Yohan Mendis" userId="c590b05b-806f-48e0-8880-74553b9cb7e4" providerId="ADAL" clId="{88BA5524-6930-4E93-B051-2EB3DE339C97}" dt="2018-05-18T13:57:39.405" v="646" actId="167"/>
          <ac:picMkLst>
            <pc:docMk/>
            <pc:sldMk cId="635725293" sldId="311"/>
            <ac:picMk id="6146" creationId="{4210E293-B4EF-4335-8A83-9403A75FA67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11/05/2019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5/11/2019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11/05/2019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11/05/2019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11/05/2019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11/05/2019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11/05/2019</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841400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52794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90992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212217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11/05/2019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00359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11/05/2019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76059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11/05/2019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683776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730655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19826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695732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29527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32488-8601-484A-8433-E2F676E72FD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FB66D1A-5CC5-4487-AC84-4EB662EAC1D4}"/>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6F6CCB-A48D-4D49-AED0-CFFF7CDE1565}"/>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5" name="Footer Placeholder 4">
            <a:extLst>
              <a:ext uri="{FF2B5EF4-FFF2-40B4-BE49-F238E27FC236}">
                <a16:creationId xmlns:a16="http://schemas.microsoft.com/office/drawing/2014/main" id="{FEE15CD4-F5FD-456B-84DC-DF904595AB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9683C8-31AE-45B1-AE99-699AE904EFCD}"/>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22275695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587CF-B7A7-4547-8968-E0D4D62C07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2A6B27-4F2F-4EA5-8400-4713BED2D81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B7AE66-E317-4583-8D17-9B35F38B73BE}"/>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5" name="Footer Placeholder 4">
            <a:extLst>
              <a:ext uri="{FF2B5EF4-FFF2-40B4-BE49-F238E27FC236}">
                <a16:creationId xmlns:a16="http://schemas.microsoft.com/office/drawing/2014/main" id="{5475E8FE-CDEF-47A7-B616-775CF45AFF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516E89-FE5C-4814-B81A-3D1D2F336D9A}"/>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32529144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8C12E-0E2D-4A7F-A72A-79B8D81C80DC}"/>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F2419D-8FE7-41C0-96A1-97CAAF627DE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CD054CD-7F16-41CE-820A-4778FFF56097}"/>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5" name="Footer Placeholder 4">
            <a:extLst>
              <a:ext uri="{FF2B5EF4-FFF2-40B4-BE49-F238E27FC236}">
                <a16:creationId xmlns:a16="http://schemas.microsoft.com/office/drawing/2014/main" id="{AA0A7DE5-F7D3-4233-90CB-8D24AB8C1D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C7E843-DA58-415C-923D-939D389AA125}"/>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27801638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97F45-9F6A-4689-8DC2-4E210D44D5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2C2803-CCC1-47C1-A505-0AAF06D16E16}"/>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B9DC43-B4C7-4C62-A279-D8071A8BE889}"/>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C9654D4-4FAA-4E28-9E4B-CE47DA5E0E09}"/>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6" name="Footer Placeholder 5">
            <a:extLst>
              <a:ext uri="{FF2B5EF4-FFF2-40B4-BE49-F238E27FC236}">
                <a16:creationId xmlns:a16="http://schemas.microsoft.com/office/drawing/2014/main" id="{6CE46C30-384D-44C0-B88C-126D0B1904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2F07C5-B160-4FAC-BAE3-EE0BD5B6D41D}"/>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4176998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56A6C-20D0-49E7-AF70-FFEF35BC4FCC}"/>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91760E-42BA-4874-9F40-3A2F34FF78CC}"/>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A2D897B7-CBE3-4793-8E1F-829A1F361C5B}"/>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B82ABF-6870-474C-8047-7F5E83A56E9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66335624-CA8D-4C1D-AF9B-08CD25BE6BEA}"/>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5D92CC-DFAE-4AF2-B5C7-900E9C22BC9D}"/>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8" name="Footer Placeholder 7">
            <a:extLst>
              <a:ext uri="{FF2B5EF4-FFF2-40B4-BE49-F238E27FC236}">
                <a16:creationId xmlns:a16="http://schemas.microsoft.com/office/drawing/2014/main" id="{BE0853D6-A810-4867-A588-A248A1974AC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0A7D0D-F89E-4E71-8C70-C5DB95C21E61}"/>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16326507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1834-6E6E-4428-9F18-3CF773790C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8A7E5B-BB08-440B-BFFC-E256959812F2}"/>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4" name="Footer Placeholder 3">
            <a:extLst>
              <a:ext uri="{FF2B5EF4-FFF2-40B4-BE49-F238E27FC236}">
                <a16:creationId xmlns:a16="http://schemas.microsoft.com/office/drawing/2014/main" id="{CCAB1327-FB1A-4849-AD14-FC67B9510C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364EBF-9063-4586-B20E-DC6C7F6AE39E}"/>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29601217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D7D0F5-8A7F-409B-AFB0-9120729D09FC}"/>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3" name="Footer Placeholder 2">
            <a:extLst>
              <a:ext uri="{FF2B5EF4-FFF2-40B4-BE49-F238E27FC236}">
                <a16:creationId xmlns:a16="http://schemas.microsoft.com/office/drawing/2014/main" id="{85611305-A723-4A73-A52B-821F934897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3E41A1-B701-4274-A877-3FCC5E901593}"/>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34542301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C1924-1808-456B-8D4D-5B302520A83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4250E0-CD32-4AEE-B070-7304199E3259}"/>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DFB02C-9D4F-4EA7-BBC8-DE1873153A5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14871D66-1A79-4057-8CE4-BE2245CAAA82}"/>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6" name="Footer Placeholder 5">
            <a:extLst>
              <a:ext uri="{FF2B5EF4-FFF2-40B4-BE49-F238E27FC236}">
                <a16:creationId xmlns:a16="http://schemas.microsoft.com/office/drawing/2014/main" id="{70DD3059-C3E8-48A1-9575-F3C2640904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713F8F-9AF5-4C13-8E05-A0FB478A1F22}"/>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17727970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F42B0-11E9-4F09-89B2-88B478FB2CA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794EF8-365C-4CD1-BF98-F2017BED2663}"/>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F9F452CD-25F5-4C3A-9F41-064ADA49EC6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E8043D75-5D3A-4749-9812-1CE7CA830D2F}"/>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6" name="Footer Placeholder 5">
            <a:extLst>
              <a:ext uri="{FF2B5EF4-FFF2-40B4-BE49-F238E27FC236}">
                <a16:creationId xmlns:a16="http://schemas.microsoft.com/office/drawing/2014/main" id="{FBBEA07D-8B68-438B-A058-D9BADADDDE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52AD52-FD61-45B6-958F-5B3D8151FA90}"/>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35605423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5C629-9124-45B6-A1B0-57F33CFA3D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BBF6F1-FA45-42D7-A808-63429153AA7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897234-60C7-4E04-9696-2A7321E729F6}"/>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5" name="Footer Placeholder 4">
            <a:extLst>
              <a:ext uri="{FF2B5EF4-FFF2-40B4-BE49-F238E27FC236}">
                <a16:creationId xmlns:a16="http://schemas.microsoft.com/office/drawing/2014/main" id="{947F49A7-D785-44D0-9446-B642BD273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75066A-6061-41D4-8A44-A9EBB4E0812E}"/>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4323448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BAEEDC-76B9-4F11-B869-5FFB1421BF9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32FC61-9998-46CD-B3DD-AB7F1191442D}"/>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D155CF-3FE3-491E-A6AC-C138FD2DAD4A}"/>
              </a:ext>
            </a:extLst>
          </p:cNvPr>
          <p:cNvSpPr>
            <a:spLocks noGrp="1"/>
          </p:cNvSpPr>
          <p:nvPr>
            <p:ph type="dt" sz="half" idx="10"/>
          </p:nvPr>
        </p:nvSpPr>
        <p:spPr/>
        <p:txBody>
          <a:bodyPr/>
          <a:lstStyle/>
          <a:p>
            <a:fld id="{51C4DF2C-86D8-44AF-9DF7-4F61FB898F69}" type="datetimeFigureOut">
              <a:rPr lang="en-GB" smtClean="0"/>
              <a:t>11/05/2019</a:t>
            </a:fld>
            <a:endParaRPr lang="en-GB"/>
          </a:p>
        </p:txBody>
      </p:sp>
      <p:sp>
        <p:nvSpPr>
          <p:cNvPr id="5" name="Footer Placeholder 4">
            <a:extLst>
              <a:ext uri="{FF2B5EF4-FFF2-40B4-BE49-F238E27FC236}">
                <a16:creationId xmlns:a16="http://schemas.microsoft.com/office/drawing/2014/main" id="{5B041C3D-ADD2-4E26-8AF8-8136F1359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33BF78-E91A-41E5-9ACA-E27B61936968}"/>
              </a:ext>
            </a:extLst>
          </p:cNvPr>
          <p:cNvSpPr>
            <a:spLocks noGrp="1"/>
          </p:cNvSpPr>
          <p:nvPr>
            <p:ph type="sldNum" sz="quarter" idx="12"/>
          </p:nvPr>
        </p:nvSpPr>
        <p:spPr/>
        <p:txBody>
          <a:bodyPr/>
          <a:lstStyle/>
          <a:p>
            <a:fld id="{71B7CC91-4351-4553-BB1C-AF817B4850AB}" type="slidenum">
              <a:rPr lang="en-GB" smtClean="0"/>
              <a:t>‹#›</a:t>
            </a:fld>
            <a:endParaRPr lang="en-GB"/>
          </a:p>
        </p:txBody>
      </p:sp>
    </p:spTree>
    <p:extLst>
      <p:ext uri="{BB962C8B-B14F-4D97-AF65-F5344CB8AC3E}">
        <p14:creationId xmlns:p14="http://schemas.microsoft.com/office/powerpoint/2010/main" val="1255553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11/05/2019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11/05/2019</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7099591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6E47E8-4DB6-4456-B442-266E61859B50}"/>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CCA813-FCB8-4CDD-860F-A83916D50FA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C558BB-A17C-417C-ABE7-FB259FCC3DD3}"/>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C4DF2C-86D8-44AF-9DF7-4F61FB898F69}" type="datetimeFigureOut">
              <a:rPr lang="en-GB" smtClean="0"/>
              <a:t>11/05/2019</a:t>
            </a:fld>
            <a:endParaRPr lang="en-GB"/>
          </a:p>
        </p:txBody>
      </p:sp>
      <p:sp>
        <p:nvSpPr>
          <p:cNvPr id="5" name="Footer Placeholder 4">
            <a:extLst>
              <a:ext uri="{FF2B5EF4-FFF2-40B4-BE49-F238E27FC236}">
                <a16:creationId xmlns:a16="http://schemas.microsoft.com/office/drawing/2014/main" id="{38DE6906-600E-4479-A59A-17127CC50D3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71D2ED-931C-4E03-9E59-A16D5F22E6A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B7CC91-4351-4553-BB1C-AF817B4850AB}" type="slidenum">
              <a:rPr lang="en-GB" smtClean="0"/>
              <a:t>‹#›</a:t>
            </a:fld>
            <a:endParaRPr lang="en-GB"/>
          </a:p>
        </p:txBody>
      </p:sp>
    </p:spTree>
    <p:extLst>
      <p:ext uri="{BB962C8B-B14F-4D97-AF65-F5344CB8AC3E}">
        <p14:creationId xmlns:p14="http://schemas.microsoft.com/office/powerpoint/2010/main" val="37178270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13.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fabiusmaximus.com/2012/12/31/internet-communities-47427/" TargetMode="External"/><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jmmnews.com/corporate-conflict-management-social-media/" TargetMode="External"/><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employee-engagement/must-have-attributes-for-a-great-place-to-work-14279"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cbsnews.com/news/assigning-team-roles/"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400" b="1" dirty="0">
                <a:solidFill>
                  <a:schemeClr val="accent2">
                    <a:lumMod val="20000"/>
                    <a:lumOff val="80000"/>
                  </a:schemeClr>
                </a:solidFill>
              </a:rPr>
              <a:t> </a:t>
            </a:r>
            <a:endParaRPr lang="en-GB" altLang="en-US" dirty="0">
              <a:solidFill>
                <a:schemeClr val="accent2">
                  <a:lumMod val="20000"/>
                  <a:lumOff val="80000"/>
                </a:schemeClr>
              </a:solidFill>
            </a:endParaRPr>
          </a:p>
        </p:txBody>
      </p:sp>
      <p:sp>
        <p:nvSpPr>
          <p:cNvPr id="3" name="Subtitle 2">
            <a:extLst>
              <a:ext uri="{FF2B5EF4-FFF2-40B4-BE49-F238E27FC236}">
                <a16:creationId xmlns:a16="http://schemas.microsoft.com/office/drawing/2014/main" id="{5293C1DA-6122-4006-AD60-A40EC98E8243}"/>
              </a:ext>
            </a:extLst>
          </p:cNvPr>
          <p:cNvSpPr>
            <a:spLocks noGrp="1"/>
          </p:cNvSpPr>
          <p:nvPr>
            <p:ph type="subTitle" idx="1"/>
          </p:nvPr>
        </p:nvSpPr>
        <p:spPr>
          <a:xfrm>
            <a:off x="604056" y="1790261"/>
            <a:ext cx="7851913" cy="3564395"/>
          </a:xfrm>
        </p:spPr>
        <p:txBody>
          <a:bodyPr>
            <a:normAutofit/>
          </a:bodyPr>
          <a:lstStyle/>
          <a:p>
            <a:endParaRPr lang="en-GB" sz="1200" dirty="0">
              <a:solidFill>
                <a:schemeClr val="tx1"/>
              </a:solidFill>
            </a:endParaRPr>
          </a:p>
          <a:p>
            <a:endParaRPr lang="en-GB" sz="1200" dirty="0">
              <a:solidFill>
                <a:schemeClr val="tx1"/>
              </a:solidFill>
            </a:endParaRPr>
          </a:p>
          <a:p>
            <a:r>
              <a:rPr lang="en-GB" sz="1800" b="1" u="sng" dirty="0">
                <a:solidFill>
                  <a:schemeClr val="tx1"/>
                </a:solidFill>
                <a:latin typeface="Arial" panose="020B0604020202020204" pitchFamily="34" charset="0"/>
                <a:cs typeface="Arial" panose="020B0604020202020204" pitchFamily="34" charset="0"/>
              </a:rPr>
              <a:t>Effective team working and communication (BMSK4002_BIRM)</a:t>
            </a:r>
          </a:p>
          <a:p>
            <a:endParaRPr lang="en-GB" sz="1800" b="1" u="sng" dirty="0">
              <a:solidFill>
                <a:schemeClr val="tx1"/>
              </a:solidFill>
              <a:latin typeface="Arial" panose="020B0604020202020204" pitchFamily="34" charset="0"/>
              <a:cs typeface="Arial" panose="020B0604020202020204" pitchFamily="34" charset="0"/>
            </a:endParaRPr>
          </a:p>
          <a:p>
            <a:r>
              <a:rPr lang="en-GB" sz="1800"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Tutor name: Eric Osei</a:t>
            </a:r>
          </a:p>
          <a:p>
            <a:endParaRPr lang="en-GB" sz="1800"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l"/>
            <a:r>
              <a:rPr lang="en-GB" sz="18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Students: Asfa Naseem (1807065).  Andra Monica Bojeanu (1810040).  Akeema Nelson (1809510).  Abdul Salim ( 1713333). </a:t>
            </a:r>
          </a:p>
          <a:p>
            <a:pPr algn="l"/>
            <a:r>
              <a:rPr lang="en-GB" sz="18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Amir Azadi (1807404).</a:t>
            </a: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a:p>
            <a:endParaRPr lang="en-GB" sz="1200" dirty="0">
              <a:solidFill>
                <a:schemeClr val="tx1"/>
              </a:solidFill>
            </a:endParaRPr>
          </a:p>
        </p:txBody>
      </p:sp>
    </p:spTree>
    <p:extLst>
      <p:ext uri="{BB962C8B-B14F-4D97-AF65-F5344CB8AC3E}">
        <p14:creationId xmlns:p14="http://schemas.microsoft.com/office/powerpoint/2010/main" val="1708112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a:xfrm>
            <a:off x="1485900" y="1754814"/>
            <a:ext cx="6172200" cy="3348373"/>
          </a:xfrm>
        </p:spPr>
        <p:txBody>
          <a:bodyPr>
            <a:normAutofit/>
          </a:bodyPr>
          <a:lstStyle/>
          <a:p>
            <a:pPr marL="0" indent="0">
              <a:buNone/>
            </a:pPr>
            <a:r>
              <a:rPr lang="en-GB" sz="1600" dirty="0"/>
              <a:t>             Introduction………………………………………………………………1</a:t>
            </a:r>
          </a:p>
          <a:p>
            <a:pPr marL="0" indent="0">
              <a:buNone/>
            </a:pPr>
            <a:r>
              <a:rPr lang="en-GB" sz="1600" dirty="0"/>
              <a:t>             • Benefits of team working………………………………………….2</a:t>
            </a:r>
          </a:p>
          <a:p>
            <a:pPr marL="0" indent="0">
              <a:buNone/>
            </a:pPr>
            <a:r>
              <a:rPr lang="en-GB" sz="1600" dirty="0"/>
              <a:t>             • Stages of team development…………………………………...4</a:t>
            </a:r>
          </a:p>
          <a:p>
            <a:pPr marL="0" indent="0">
              <a:buNone/>
            </a:pPr>
            <a:r>
              <a:rPr lang="en-GB" sz="1600" dirty="0"/>
              <a:t>             • Team roles……………………........................................................11</a:t>
            </a:r>
          </a:p>
          <a:p>
            <a:pPr marL="0" indent="0">
              <a:buNone/>
            </a:pPr>
            <a:r>
              <a:rPr lang="en-GB" sz="1600" dirty="0"/>
              <a:t>             • Successful team development………………………………….16</a:t>
            </a:r>
          </a:p>
          <a:p>
            <a:pPr marL="0" indent="0">
              <a:buNone/>
            </a:pPr>
            <a:r>
              <a:rPr lang="en-GB" sz="1600" dirty="0"/>
              <a:t>             • Managing conflict…………………………………………………….19</a:t>
            </a:r>
          </a:p>
          <a:p>
            <a:pPr marL="0" indent="0">
              <a:buNone/>
            </a:pPr>
            <a:r>
              <a:rPr lang="en-GB" sz="1600" dirty="0"/>
              <a:t>             Conclusion…………………………………………………………………24</a:t>
            </a:r>
          </a:p>
          <a:p>
            <a:pPr marL="0" indent="0">
              <a:buNone/>
            </a:pPr>
            <a:r>
              <a:rPr lang="en-GB" sz="1600" dirty="0"/>
              <a:t>             Reference………………………………………………………………………25</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1600200" y="998731"/>
            <a:ext cx="6172200" cy="864095"/>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685800"/>
            <a:r>
              <a:rPr lang="en-GB" sz="4000" b="1" cap="all" dirty="0">
                <a:blipFill>
                  <a:blip r:embed="rId3">
                    <a:extLst>
                      <a:ext uri="{28A0092B-C50C-407E-A947-70E740481C1C}">
                        <a14:useLocalDpi xmlns:a14="http://schemas.microsoft.com/office/drawing/2010/main" val="0"/>
                      </a:ext>
                    </a:extLst>
                  </a:blip>
                  <a:tile tx="6350" ty="-127000" sx="65000" sy="64000" flip="none" algn="tl"/>
                </a:blipFill>
                <a:latin typeface="+mn-lt"/>
                <a:cs typeface="Arial" panose="020B0604020202020204" pitchFamily="34" charset="0"/>
              </a:rPr>
              <a:t>Content Page</a:t>
            </a:r>
          </a:p>
        </p:txBody>
      </p:sp>
    </p:spTree>
    <p:extLst>
      <p:ext uri="{BB962C8B-B14F-4D97-AF65-F5344CB8AC3E}">
        <p14:creationId xmlns:p14="http://schemas.microsoft.com/office/powerpoint/2010/main" val="5433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BDE7D-E32A-4DD7-AA57-F36D5C2B5A5F}"/>
              </a:ext>
            </a:extLst>
          </p:cNvPr>
          <p:cNvSpPr>
            <a:spLocks noGrp="1"/>
          </p:cNvSpPr>
          <p:nvPr>
            <p:ph type="title"/>
          </p:nvPr>
        </p:nvSpPr>
        <p:spPr/>
        <p:txBody>
          <a:bodyPr>
            <a:normAutofit/>
          </a:bodyPr>
          <a:lstStyle/>
          <a:p>
            <a:r>
              <a:rPr lang="en-GB" sz="2400" b="1" dirty="0"/>
              <a:t>INTRODUCTION</a:t>
            </a:r>
          </a:p>
        </p:txBody>
      </p:sp>
      <p:sp>
        <p:nvSpPr>
          <p:cNvPr id="3" name="Content Placeholder 2">
            <a:extLst>
              <a:ext uri="{FF2B5EF4-FFF2-40B4-BE49-F238E27FC236}">
                <a16:creationId xmlns:a16="http://schemas.microsoft.com/office/drawing/2014/main" id="{B734BD7E-2706-47EA-9C73-94DCD8376D5D}"/>
              </a:ext>
            </a:extLst>
          </p:cNvPr>
          <p:cNvSpPr>
            <a:spLocks noGrp="1"/>
          </p:cNvSpPr>
          <p:nvPr>
            <p:ph idx="1"/>
          </p:nvPr>
        </p:nvSpPr>
        <p:spPr/>
        <p:txBody>
          <a:bodyPr>
            <a:normAutofit/>
          </a:bodyPr>
          <a:lstStyle/>
          <a:p>
            <a:r>
              <a:rPr lang="en-GB" sz="1400" dirty="0"/>
              <a:t>                       We are group 1(</a:t>
            </a:r>
            <a:r>
              <a:rPr lang="en-GB" sz="1400"/>
              <a:t>A Team), </a:t>
            </a:r>
            <a:r>
              <a:rPr lang="en-GB" sz="1400" dirty="0"/>
              <a:t>we will be looking at introducing </a:t>
            </a:r>
            <a:r>
              <a:rPr lang="en-GB" sz="1400" b="1" dirty="0"/>
              <a:t>team work </a:t>
            </a:r>
            <a:r>
              <a:rPr lang="en-GB" sz="1400" dirty="0"/>
              <a:t>in an </a:t>
            </a:r>
            <a:r>
              <a:rPr lang="en-GB" sz="1400"/>
              <a:t>organization.</a:t>
            </a:r>
          </a:p>
          <a:p>
            <a:pPr marL="0" indent="0">
              <a:buNone/>
            </a:pPr>
            <a:r>
              <a:rPr lang="en-GB" sz="1400" dirty="0"/>
              <a:t> </a:t>
            </a:r>
          </a:p>
          <a:p>
            <a:r>
              <a:rPr lang="en-GB" sz="1400" dirty="0"/>
              <a:t>                        We will be covering different parts that are involved, such as:</a:t>
            </a:r>
          </a:p>
          <a:p>
            <a:endParaRPr lang="en-GB" sz="1400" dirty="0"/>
          </a:p>
          <a:p>
            <a:r>
              <a:rPr lang="en-GB" sz="1400" dirty="0"/>
              <a:t>                        </a:t>
            </a:r>
            <a:r>
              <a:rPr lang="en-GB" sz="1400" b="1" dirty="0"/>
              <a:t>BENEFITS OF TEAM WORKING </a:t>
            </a:r>
            <a:r>
              <a:rPr lang="en-GB" sz="1400" dirty="0"/>
              <a:t>which is being covered by Akema,</a:t>
            </a:r>
          </a:p>
          <a:p>
            <a:endParaRPr lang="en-GB" sz="1400" dirty="0"/>
          </a:p>
          <a:p>
            <a:r>
              <a:rPr lang="en-GB" sz="1400" dirty="0"/>
              <a:t>                          </a:t>
            </a:r>
            <a:r>
              <a:rPr lang="en-GB" sz="1400" b="1" dirty="0"/>
              <a:t>STAGES OF TEAM DEVELOPMENT</a:t>
            </a:r>
            <a:r>
              <a:rPr lang="en-GB" sz="1400" dirty="0"/>
              <a:t> which is being covered by Asfa,</a:t>
            </a:r>
          </a:p>
          <a:p>
            <a:endParaRPr lang="en-GB" sz="1400" dirty="0"/>
          </a:p>
          <a:p>
            <a:r>
              <a:rPr lang="en-GB" sz="1400" dirty="0"/>
              <a:t>                         Then we have </a:t>
            </a:r>
            <a:r>
              <a:rPr lang="en-GB" sz="1400" b="1" dirty="0"/>
              <a:t>TEAM ROLES </a:t>
            </a:r>
            <a:r>
              <a:rPr lang="en-GB" sz="1400" dirty="0"/>
              <a:t>which is being covered by Abdul,</a:t>
            </a:r>
          </a:p>
          <a:p>
            <a:endParaRPr lang="en-GB" sz="1400" dirty="0"/>
          </a:p>
          <a:p>
            <a:r>
              <a:rPr lang="en-GB" sz="1400" dirty="0"/>
              <a:t>                         </a:t>
            </a:r>
            <a:r>
              <a:rPr lang="en-GB" sz="1400" b="1" dirty="0"/>
              <a:t>SUCCESSFUL TEAM DEVELOPMENT </a:t>
            </a:r>
            <a:r>
              <a:rPr lang="en-GB" sz="1400" dirty="0"/>
              <a:t>by Amir,</a:t>
            </a:r>
          </a:p>
          <a:p>
            <a:endParaRPr lang="en-GB" sz="1400" dirty="0"/>
          </a:p>
          <a:p>
            <a:r>
              <a:rPr lang="en-GB" sz="1400" dirty="0"/>
              <a:t>                        and then finally </a:t>
            </a:r>
            <a:r>
              <a:rPr lang="en-GB" sz="1400" b="1" dirty="0"/>
              <a:t>MANAGING CONFLICT </a:t>
            </a:r>
            <a:r>
              <a:rPr lang="en-GB" sz="1400" dirty="0"/>
              <a:t>which is being covered by Monica.</a:t>
            </a:r>
          </a:p>
          <a:p>
            <a:pPr marL="0" indent="0">
              <a:buNone/>
            </a:pPr>
            <a:endParaRPr lang="en-GB" sz="1200" dirty="0"/>
          </a:p>
          <a:p>
            <a:endParaRPr lang="en-GB" sz="1200" dirty="0"/>
          </a:p>
        </p:txBody>
      </p:sp>
    </p:spTree>
    <p:extLst>
      <p:ext uri="{BB962C8B-B14F-4D97-AF65-F5344CB8AC3E}">
        <p14:creationId xmlns:p14="http://schemas.microsoft.com/office/powerpoint/2010/main" val="2073987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6C25D8-DF51-469F-B7BA-E6033BAE291B}"/>
              </a:ext>
            </a:extLst>
          </p:cNvPr>
          <p:cNvSpPr txBox="1"/>
          <p:nvPr/>
        </p:nvSpPr>
        <p:spPr>
          <a:xfrm>
            <a:off x="2915816" y="1916832"/>
            <a:ext cx="3312368" cy="212365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b="1" dirty="0">
                <a:solidFill>
                  <a:prstClr val="black"/>
                </a:solidFill>
                <a:latin typeface="Calibri" panose="020F0502020204030204" pitchFamily="34" charset="0"/>
                <a:cs typeface="Calibri" panose="020F0502020204030204" pitchFamily="34" charset="0"/>
              </a:rPr>
              <a:t>BENEFITS OF TEAM WORKING</a:t>
            </a:r>
            <a:endParaRPr kumimoji="0" lang="en-GB" sz="44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967854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a:xfrm>
            <a:off x="367748" y="998731"/>
            <a:ext cx="8408504" cy="3996445"/>
          </a:xfrm>
        </p:spPr>
        <p:txBody>
          <a:bodyPr/>
          <a:lstStyle/>
          <a:p>
            <a:pPr marL="0" indent="0">
              <a:buNone/>
            </a:pPr>
            <a:endParaRPr lang="en-GB" sz="1500" b="1" u="sng" dirty="0">
              <a:latin typeface="Arial" panose="020B0604020202020204" pitchFamily="34" charset="0"/>
              <a:cs typeface="Arial" panose="020B0604020202020204" pitchFamily="34" charset="0"/>
            </a:endParaRPr>
          </a:p>
          <a:p>
            <a:pPr marL="0" indent="0">
              <a:buNone/>
            </a:pPr>
            <a:endParaRPr lang="en-GB" sz="1500" b="1" u="sng" dirty="0">
              <a:latin typeface="Arial" panose="020B0604020202020204" pitchFamily="34" charset="0"/>
              <a:cs typeface="Arial" panose="020B0604020202020204" pitchFamily="34" charset="0"/>
            </a:endParaRPr>
          </a:p>
          <a:p>
            <a:pPr marL="0" indent="0" algn="just">
              <a:buNone/>
            </a:pPr>
            <a:r>
              <a:rPr lang="en-GB" sz="1500" b="1" dirty="0">
                <a:latin typeface="Arial" panose="020B0604020202020204" pitchFamily="34" charset="0"/>
                <a:cs typeface="Arial" panose="020B0604020202020204" pitchFamily="34" charset="0"/>
              </a:rPr>
              <a:t>The benefits of successful team development can bring huge amount of positive results to any business or organisation. There are many jobs simply cannot be done alone, therefore team work often gives fruitful results.  The key benefits of successful team developments are:  </a:t>
            </a:r>
          </a:p>
          <a:p>
            <a:pPr marL="0" indent="0">
              <a:buNone/>
            </a:pPr>
            <a:r>
              <a:rPr lang="en-GB" sz="1500" b="1" dirty="0">
                <a:latin typeface="Arial" panose="020B0604020202020204" pitchFamily="34" charset="0"/>
                <a:cs typeface="Arial" panose="020B0604020202020204" pitchFamily="34" charset="0"/>
              </a:rPr>
              <a:t>•	Productivity Boost                      </a:t>
            </a:r>
          </a:p>
          <a:p>
            <a:pPr marL="0" indent="0">
              <a:buNone/>
            </a:pPr>
            <a:r>
              <a:rPr lang="en-GB" sz="1500" b="1" dirty="0">
                <a:latin typeface="Arial" panose="020B0604020202020204" pitchFamily="34" charset="0"/>
                <a:cs typeface="Arial" panose="020B0604020202020204" pitchFamily="34" charset="0"/>
              </a:rPr>
              <a:t>•	Establishes Strong Relationships</a:t>
            </a:r>
          </a:p>
          <a:p>
            <a:pPr marL="0" indent="0">
              <a:buNone/>
            </a:pPr>
            <a:r>
              <a:rPr lang="en-GB" sz="1500" b="1" dirty="0">
                <a:latin typeface="Arial" panose="020B0604020202020204" pitchFamily="34" charset="0"/>
                <a:cs typeface="Arial" panose="020B0604020202020204" pitchFamily="34" charset="0"/>
              </a:rPr>
              <a:t>•	Improves Communication Skills </a:t>
            </a:r>
          </a:p>
          <a:p>
            <a:pPr marL="0" indent="0">
              <a:buNone/>
            </a:pPr>
            <a:r>
              <a:rPr lang="en-GB" sz="1500" b="1" dirty="0">
                <a:latin typeface="Arial" panose="020B0604020202020204" pitchFamily="34" charset="0"/>
                <a:cs typeface="Arial" panose="020B0604020202020204" pitchFamily="34" charset="0"/>
              </a:rPr>
              <a:t>•	Increases Skills and Knowledge</a:t>
            </a:r>
          </a:p>
          <a:p>
            <a:pPr marL="0" indent="0">
              <a:buNone/>
            </a:pPr>
            <a:r>
              <a:rPr lang="en-GB" sz="1500" b="1" dirty="0">
                <a:latin typeface="Arial" panose="020B0604020202020204" pitchFamily="34" charset="0"/>
                <a:cs typeface="Arial" panose="020B0604020202020204" pitchFamily="34" charset="0"/>
              </a:rPr>
              <a:t>•	Develops Leadership Qualities </a:t>
            </a:r>
          </a:p>
          <a:p>
            <a:pPr marL="0" indent="0">
              <a:buNone/>
            </a:pPr>
            <a:r>
              <a:rPr lang="en-GB" sz="1500" b="1" dirty="0">
                <a:latin typeface="Arial" panose="020B0604020202020204" pitchFamily="34" charset="0"/>
                <a:cs typeface="Arial" panose="020B0604020202020204" pitchFamily="34" charset="0"/>
              </a:rPr>
              <a:t>•	Promotes Innovation (</a:t>
            </a:r>
            <a:r>
              <a:rPr lang="en-GB" sz="1500" b="1" dirty="0" err="1">
                <a:latin typeface="Arial" panose="020B0604020202020204" pitchFamily="34" charset="0"/>
                <a:cs typeface="Arial" panose="020B0604020202020204" pitchFamily="34" charset="0"/>
              </a:rPr>
              <a:t>CIFTraining</a:t>
            </a:r>
            <a:r>
              <a:rPr lang="en-GB" sz="1500" b="1" dirty="0">
                <a:latin typeface="Arial" panose="020B0604020202020204" pitchFamily="34" charset="0"/>
                <a:cs typeface="Arial" panose="020B0604020202020204" pitchFamily="34" charset="0"/>
              </a:rPr>
              <a:t>, 2018). </a:t>
            </a:r>
          </a:p>
          <a:p>
            <a:pPr marL="0" indent="0">
              <a:buNone/>
            </a:pPr>
            <a:endParaRPr lang="en-GB" sz="1500" b="1" dirty="0"/>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1600200" y="998731"/>
            <a:ext cx="6172200" cy="864095"/>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685800"/>
            <a:endParaRPr lang="en-GB" sz="30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pic>
        <p:nvPicPr>
          <p:cNvPr id="5" name="Picture 4">
            <a:extLst>
              <a:ext uri="{FF2B5EF4-FFF2-40B4-BE49-F238E27FC236}">
                <a16:creationId xmlns:a16="http://schemas.microsoft.com/office/drawing/2014/main" id="{7B3B0EF6-1294-40DB-9F0D-270E6C137F0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870174" y="2348120"/>
            <a:ext cx="4075044" cy="2554357"/>
          </a:xfrm>
          <a:prstGeom prst="rect">
            <a:avLst/>
          </a:prstGeom>
          <a:noFill/>
          <a:ln>
            <a:noFill/>
          </a:ln>
        </p:spPr>
      </p:pic>
    </p:spTree>
    <p:extLst>
      <p:ext uri="{BB962C8B-B14F-4D97-AF65-F5344CB8AC3E}">
        <p14:creationId xmlns:p14="http://schemas.microsoft.com/office/powerpoint/2010/main" val="40059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br>
              <a:rPr lang="en-GB" altLang="en-US" sz="2400" dirty="0"/>
            </a:br>
            <a:br>
              <a:rPr lang="en-GB" altLang="en-US" dirty="0"/>
            </a:br>
            <a:r>
              <a:rPr lang="en-GB" altLang="en-US" b="1" dirty="0"/>
              <a:t>STAGES OF TEAM DEVELOPMENT</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398900"/>
            <a:ext cx="8229600" cy="129662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5" name="TextBox 4">
            <a:extLst>
              <a:ext uri="{FF2B5EF4-FFF2-40B4-BE49-F238E27FC236}">
                <a16:creationId xmlns:a16="http://schemas.microsoft.com/office/drawing/2014/main" id="{1FA7B2A9-7E98-41B0-A0BE-3773A15795F6}"/>
              </a:ext>
            </a:extLst>
          </p:cNvPr>
          <p:cNvSpPr txBox="1"/>
          <p:nvPr/>
        </p:nvSpPr>
        <p:spPr>
          <a:xfrm>
            <a:off x="1919812" y="495199"/>
            <a:ext cx="5544616" cy="1200329"/>
          </a:xfrm>
          <a:prstGeom prst="rect">
            <a:avLst/>
          </a:prstGeom>
          <a:noFill/>
        </p:spPr>
        <p:txBody>
          <a:bodyPr wrap="square" rtlCol="0">
            <a:spAutoFit/>
          </a:bodyPr>
          <a:lstStyle/>
          <a:p>
            <a:r>
              <a:rPr lang="en-US" sz="1200" dirty="0"/>
              <a:t>I have used the Tuckman's model as its been used in a lot of organizations.</a:t>
            </a:r>
          </a:p>
          <a:p>
            <a:r>
              <a:rPr lang="en-US" sz="1200" dirty="0"/>
              <a:t>•	 4 stages</a:t>
            </a:r>
          </a:p>
          <a:p>
            <a:r>
              <a:rPr lang="en-US" sz="1200" dirty="0"/>
              <a:t>•	Been around since 1965</a:t>
            </a:r>
          </a:p>
          <a:p>
            <a:r>
              <a:rPr lang="en-US" sz="1200" dirty="0"/>
              <a:t>•	Everyone uses this method</a:t>
            </a:r>
          </a:p>
          <a:p>
            <a:r>
              <a:rPr lang="en-US" sz="1200" dirty="0"/>
              <a:t>•	Is the only successful procedure to follow</a:t>
            </a:r>
          </a:p>
          <a:p>
            <a:r>
              <a:rPr lang="en-US" sz="1200" dirty="0"/>
              <a:t>•	Tuckman had 4 stages but with Mary Ann Jenson turned it into 5</a:t>
            </a:r>
          </a:p>
        </p:txBody>
      </p:sp>
      <p:pic>
        <p:nvPicPr>
          <p:cNvPr id="2" name="Picture 1">
            <a:extLst>
              <a:ext uri="{FF2B5EF4-FFF2-40B4-BE49-F238E27FC236}">
                <a16:creationId xmlns:a16="http://schemas.microsoft.com/office/drawing/2014/main" id="{DB1C79EB-BA04-4E14-852E-81D79FAC0DFC}"/>
              </a:ext>
            </a:extLst>
          </p:cNvPr>
          <p:cNvPicPr>
            <a:picLocks noChangeAspect="1"/>
          </p:cNvPicPr>
          <p:nvPr/>
        </p:nvPicPr>
        <p:blipFill>
          <a:blip r:embed="rId3"/>
          <a:stretch>
            <a:fillRect/>
          </a:stretch>
        </p:blipFill>
        <p:spPr>
          <a:xfrm>
            <a:off x="2021770" y="2240868"/>
            <a:ext cx="5100460" cy="2376263"/>
          </a:xfrm>
          <a:prstGeom prst="rect">
            <a:avLst/>
          </a:prstGeom>
        </p:spPr>
      </p:pic>
    </p:spTree>
    <p:extLst>
      <p:ext uri="{BB962C8B-B14F-4D97-AF65-F5344CB8AC3E}">
        <p14:creationId xmlns:p14="http://schemas.microsoft.com/office/powerpoint/2010/main" val="1150337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CE8E6-0A96-4FE6-9640-54912090B33C}"/>
              </a:ext>
            </a:extLst>
          </p:cNvPr>
          <p:cNvSpPr>
            <a:spLocks noGrp="1"/>
          </p:cNvSpPr>
          <p:nvPr>
            <p:ph type="title"/>
          </p:nvPr>
        </p:nvSpPr>
        <p:spPr/>
        <p:txBody>
          <a:bodyPr>
            <a:normAutofit/>
          </a:bodyPr>
          <a:lstStyle/>
          <a:p>
            <a:r>
              <a:rPr lang="en-GB" sz="4000" b="1" dirty="0"/>
              <a:t>FORMING</a:t>
            </a:r>
          </a:p>
        </p:txBody>
      </p:sp>
      <p:sp>
        <p:nvSpPr>
          <p:cNvPr id="3" name="Content Placeholder 2">
            <a:extLst>
              <a:ext uri="{FF2B5EF4-FFF2-40B4-BE49-F238E27FC236}">
                <a16:creationId xmlns:a16="http://schemas.microsoft.com/office/drawing/2014/main" id="{2F875BB3-838F-4991-828A-86AD071349BF}"/>
              </a:ext>
            </a:extLst>
          </p:cNvPr>
          <p:cNvSpPr>
            <a:spLocks noGrp="1"/>
          </p:cNvSpPr>
          <p:nvPr>
            <p:ph idx="1"/>
          </p:nvPr>
        </p:nvSpPr>
        <p:spPr/>
        <p:txBody>
          <a:bodyPr>
            <a:normAutofit/>
          </a:bodyPr>
          <a:lstStyle/>
          <a:p>
            <a:r>
              <a:rPr lang="en-GB" b="1" dirty="0"/>
              <a:t>In the forming stage individuals are put together to form a group.</a:t>
            </a:r>
          </a:p>
          <a:p>
            <a:endParaRPr lang="en-GB" b="1" dirty="0"/>
          </a:p>
          <a:p>
            <a:r>
              <a:rPr lang="en-GB" b="1" dirty="0"/>
              <a:t>Individuals try new things,  to figure out what sort of practices are worthy.</a:t>
            </a:r>
          </a:p>
          <a:p>
            <a:endParaRPr lang="en-GB" b="1" dirty="0"/>
          </a:p>
          <a:p>
            <a:r>
              <a:rPr lang="en-GB" b="1" dirty="0"/>
              <a:t>This stage is finished when individuals have considered themselves as part of a group.</a:t>
            </a:r>
          </a:p>
          <a:p>
            <a:endParaRPr lang="en-GB" sz="1800" dirty="0"/>
          </a:p>
        </p:txBody>
      </p:sp>
    </p:spTree>
    <p:extLst>
      <p:ext uri="{BB962C8B-B14F-4D97-AF65-F5344CB8AC3E}">
        <p14:creationId xmlns:p14="http://schemas.microsoft.com/office/powerpoint/2010/main" val="1911726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B10E-2A53-41D5-BA96-2743A4F7058F}"/>
              </a:ext>
            </a:extLst>
          </p:cNvPr>
          <p:cNvSpPr>
            <a:spLocks noGrp="1"/>
          </p:cNvSpPr>
          <p:nvPr>
            <p:ph type="title"/>
          </p:nvPr>
        </p:nvSpPr>
        <p:spPr/>
        <p:txBody>
          <a:bodyPr>
            <a:normAutofit/>
          </a:bodyPr>
          <a:lstStyle/>
          <a:p>
            <a:r>
              <a:rPr lang="en-GB" sz="4000" b="1" dirty="0"/>
              <a:t>STORMING</a:t>
            </a:r>
          </a:p>
        </p:txBody>
      </p:sp>
      <p:sp>
        <p:nvSpPr>
          <p:cNvPr id="3" name="Content Placeholder 2">
            <a:extLst>
              <a:ext uri="{FF2B5EF4-FFF2-40B4-BE49-F238E27FC236}">
                <a16:creationId xmlns:a16="http://schemas.microsoft.com/office/drawing/2014/main" id="{DB15C19E-6B07-4B53-9CDB-571827F65B73}"/>
              </a:ext>
            </a:extLst>
          </p:cNvPr>
          <p:cNvSpPr>
            <a:spLocks noGrp="1"/>
          </p:cNvSpPr>
          <p:nvPr>
            <p:ph idx="1"/>
          </p:nvPr>
        </p:nvSpPr>
        <p:spPr/>
        <p:txBody>
          <a:bodyPr/>
          <a:lstStyle/>
          <a:p>
            <a:r>
              <a:rPr lang="en-GB" b="1" dirty="0"/>
              <a:t>In the storming stage team members will assign certain roles, such as a leader.</a:t>
            </a:r>
          </a:p>
          <a:p>
            <a:r>
              <a:rPr lang="en-GB" b="1" dirty="0"/>
              <a:t>They also develop enough initial trust between each other, that they start to feel comfortable, expressing and challenging others opinion.</a:t>
            </a:r>
          </a:p>
          <a:p>
            <a:r>
              <a:rPr lang="en-GB" b="1" dirty="0"/>
              <a:t>The type of leader that is needed in this stage is a democratic leader, as this leader can hold his/her position but still let other people voice their opinion.</a:t>
            </a:r>
          </a:p>
        </p:txBody>
      </p:sp>
    </p:spTree>
    <p:extLst>
      <p:ext uri="{BB962C8B-B14F-4D97-AF65-F5344CB8AC3E}">
        <p14:creationId xmlns:p14="http://schemas.microsoft.com/office/powerpoint/2010/main" val="1391441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D7133-8C98-44DD-B4C6-D42FF32E9DBB}"/>
              </a:ext>
            </a:extLst>
          </p:cNvPr>
          <p:cNvSpPr>
            <a:spLocks noGrp="1"/>
          </p:cNvSpPr>
          <p:nvPr>
            <p:ph type="title"/>
          </p:nvPr>
        </p:nvSpPr>
        <p:spPr/>
        <p:txBody>
          <a:bodyPr>
            <a:normAutofit/>
          </a:bodyPr>
          <a:lstStyle/>
          <a:p>
            <a:r>
              <a:rPr lang="en-GB" sz="4000" b="1" dirty="0"/>
              <a:t>NORMING</a:t>
            </a:r>
          </a:p>
        </p:txBody>
      </p:sp>
      <p:sp>
        <p:nvSpPr>
          <p:cNvPr id="3" name="Content Placeholder 2">
            <a:extLst>
              <a:ext uri="{FF2B5EF4-FFF2-40B4-BE49-F238E27FC236}">
                <a16:creationId xmlns:a16="http://schemas.microsoft.com/office/drawing/2014/main" id="{1A1550A6-381E-4F86-8ECF-71A245A7CAD4}"/>
              </a:ext>
            </a:extLst>
          </p:cNvPr>
          <p:cNvSpPr>
            <a:spLocks noGrp="1"/>
          </p:cNvSpPr>
          <p:nvPr>
            <p:ph idx="1"/>
          </p:nvPr>
        </p:nvSpPr>
        <p:spPr/>
        <p:txBody>
          <a:bodyPr/>
          <a:lstStyle/>
          <a:p>
            <a:r>
              <a:rPr lang="en-GB" b="1" dirty="0"/>
              <a:t>In the norming stage they all come together to reach an aspired goal.</a:t>
            </a:r>
          </a:p>
          <a:p>
            <a:endParaRPr lang="en-GB" b="1" dirty="0"/>
          </a:p>
          <a:p>
            <a:r>
              <a:rPr lang="en-GB" b="1" dirty="0"/>
              <a:t>The leader allows the team to have a say in what the team does as this will benefit the team as a whole.</a:t>
            </a:r>
          </a:p>
        </p:txBody>
      </p:sp>
    </p:spTree>
    <p:extLst>
      <p:ext uri="{BB962C8B-B14F-4D97-AF65-F5344CB8AC3E}">
        <p14:creationId xmlns:p14="http://schemas.microsoft.com/office/powerpoint/2010/main" val="11815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271A9-22CE-4C62-90F1-8593B52561EC}"/>
              </a:ext>
            </a:extLst>
          </p:cNvPr>
          <p:cNvSpPr>
            <a:spLocks noGrp="1"/>
          </p:cNvSpPr>
          <p:nvPr>
            <p:ph type="title"/>
          </p:nvPr>
        </p:nvSpPr>
        <p:spPr/>
        <p:txBody>
          <a:bodyPr>
            <a:normAutofit/>
          </a:bodyPr>
          <a:lstStyle/>
          <a:p>
            <a:r>
              <a:rPr lang="en-GB" sz="4000" b="1" dirty="0"/>
              <a:t>PERFORMING</a:t>
            </a:r>
          </a:p>
        </p:txBody>
      </p:sp>
      <p:sp>
        <p:nvSpPr>
          <p:cNvPr id="3" name="Content Placeholder 2">
            <a:extLst>
              <a:ext uri="{FF2B5EF4-FFF2-40B4-BE49-F238E27FC236}">
                <a16:creationId xmlns:a16="http://schemas.microsoft.com/office/drawing/2014/main" id="{5248517F-599D-4F03-8A09-3D7F516C301A}"/>
              </a:ext>
            </a:extLst>
          </p:cNvPr>
          <p:cNvSpPr>
            <a:spLocks noGrp="1"/>
          </p:cNvSpPr>
          <p:nvPr>
            <p:ph idx="1"/>
          </p:nvPr>
        </p:nvSpPr>
        <p:spPr/>
        <p:txBody>
          <a:bodyPr/>
          <a:lstStyle/>
          <a:p>
            <a:r>
              <a:rPr lang="en-GB" b="1" dirty="0"/>
              <a:t>In the performing stage everyone knows and understands each member better.</a:t>
            </a:r>
          </a:p>
          <a:p>
            <a:endParaRPr lang="en-GB" b="1" dirty="0"/>
          </a:p>
          <a:p>
            <a:r>
              <a:rPr lang="en-GB" b="1" dirty="0"/>
              <a:t>Also in this stage team work and commitment is needed from each member, as we all come together to perform the task in hand.</a:t>
            </a:r>
          </a:p>
        </p:txBody>
      </p:sp>
    </p:spTree>
    <p:extLst>
      <p:ext uri="{BB962C8B-B14F-4D97-AF65-F5344CB8AC3E}">
        <p14:creationId xmlns:p14="http://schemas.microsoft.com/office/powerpoint/2010/main" val="3440862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80FCC-A9FF-4D5A-8781-3DD124E6E2F4}"/>
              </a:ext>
            </a:extLst>
          </p:cNvPr>
          <p:cNvSpPr>
            <a:spLocks noGrp="1"/>
          </p:cNvSpPr>
          <p:nvPr>
            <p:ph type="title"/>
          </p:nvPr>
        </p:nvSpPr>
        <p:spPr/>
        <p:txBody>
          <a:bodyPr>
            <a:normAutofit/>
          </a:bodyPr>
          <a:lstStyle/>
          <a:p>
            <a:r>
              <a:rPr lang="en-GB" sz="4000" b="1" dirty="0"/>
              <a:t>ADJOURNING</a:t>
            </a:r>
          </a:p>
        </p:txBody>
      </p:sp>
      <p:sp>
        <p:nvSpPr>
          <p:cNvPr id="3" name="Content Placeholder 2">
            <a:extLst>
              <a:ext uri="{FF2B5EF4-FFF2-40B4-BE49-F238E27FC236}">
                <a16:creationId xmlns:a16="http://schemas.microsoft.com/office/drawing/2014/main" id="{F61142CC-634B-4C3D-B9A6-1D4B1C057F32}"/>
              </a:ext>
            </a:extLst>
          </p:cNvPr>
          <p:cNvSpPr>
            <a:spLocks noGrp="1"/>
          </p:cNvSpPr>
          <p:nvPr>
            <p:ph idx="1"/>
          </p:nvPr>
        </p:nvSpPr>
        <p:spPr/>
        <p:txBody>
          <a:bodyPr/>
          <a:lstStyle/>
          <a:p>
            <a:r>
              <a:rPr lang="en-GB" b="1" dirty="0"/>
              <a:t>The last stage is not important if the team is permanent.</a:t>
            </a:r>
          </a:p>
          <a:p>
            <a:r>
              <a:rPr lang="en-GB" b="1" dirty="0"/>
              <a:t>In this stage the goal have been met.</a:t>
            </a:r>
          </a:p>
          <a:p>
            <a:r>
              <a:rPr lang="en-GB" b="1" dirty="0"/>
              <a:t>The task has come to an end .</a:t>
            </a:r>
          </a:p>
          <a:p>
            <a:r>
              <a:rPr lang="en-GB" b="1" dirty="0"/>
              <a:t>Then the de-briefing starts and,</a:t>
            </a:r>
          </a:p>
          <a:p>
            <a:r>
              <a:rPr lang="en-GB" b="1" dirty="0"/>
              <a:t>Award and praise all the members of your group for finally reaching the end.</a:t>
            </a:r>
          </a:p>
          <a:p>
            <a:endParaRPr lang="en-GB" b="1" dirty="0"/>
          </a:p>
        </p:txBody>
      </p:sp>
    </p:spTree>
    <p:extLst>
      <p:ext uri="{BB962C8B-B14F-4D97-AF65-F5344CB8AC3E}">
        <p14:creationId xmlns:p14="http://schemas.microsoft.com/office/powerpoint/2010/main" val="3088190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6C25D8-DF51-469F-B7BA-E6033BAE291B}"/>
              </a:ext>
            </a:extLst>
          </p:cNvPr>
          <p:cNvSpPr txBox="1"/>
          <p:nvPr/>
        </p:nvSpPr>
        <p:spPr>
          <a:xfrm>
            <a:off x="2699792" y="1988840"/>
            <a:ext cx="331236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Team Roles</a:t>
            </a:r>
          </a:p>
        </p:txBody>
      </p:sp>
    </p:spTree>
    <p:extLst>
      <p:ext uri="{BB962C8B-B14F-4D97-AF65-F5344CB8AC3E}">
        <p14:creationId xmlns:p14="http://schemas.microsoft.com/office/powerpoint/2010/main" val="2661087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8AC935B-C33E-44CD-BD6E-2FAAF45335C8}"/>
              </a:ext>
            </a:extLst>
          </p:cNvPr>
          <p:cNvSpPr txBox="1"/>
          <p:nvPr/>
        </p:nvSpPr>
        <p:spPr>
          <a:xfrm>
            <a:off x="3131840" y="465559"/>
            <a:ext cx="378092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sng"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Why are team roles important?</a:t>
            </a:r>
          </a:p>
        </p:txBody>
      </p:sp>
      <p:sp>
        <p:nvSpPr>
          <p:cNvPr id="7" name="TextBox 6">
            <a:extLst>
              <a:ext uri="{FF2B5EF4-FFF2-40B4-BE49-F238E27FC236}">
                <a16:creationId xmlns:a16="http://schemas.microsoft.com/office/drawing/2014/main" id="{825C8C53-A3BE-4023-850B-72CDC5936208}"/>
              </a:ext>
            </a:extLst>
          </p:cNvPr>
          <p:cNvSpPr txBox="1"/>
          <p:nvPr/>
        </p:nvSpPr>
        <p:spPr>
          <a:xfrm>
            <a:off x="953852" y="1700808"/>
            <a:ext cx="7704856" cy="37856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Working in teams you can succeed more in contrast when working individually. This is because, teams allows you to delegate roles whom need to function effectively and efficiently together this includes skills, talents and characters.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A team leader needs to lead by example and ensure that everyone in the teams knows their role and purpose.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Team members must also understand their role and respect their team leader. </a:t>
            </a:r>
          </a:p>
        </p:txBody>
      </p:sp>
    </p:spTree>
    <p:extLst>
      <p:ext uri="{BB962C8B-B14F-4D97-AF65-F5344CB8AC3E}">
        <p14:creationId xmlns:p14="http://schemas.microsoft.com/office/powerpoint/2010/main" val="3867793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32339CF-F6C3-48E3-BFE5-DFC77702DDC9}"/>
              </a:ext>
            </a:extLst>
          </p:cNvPr>
          <p:cNvSpPr txBox="1"/>
          <p:nvPr/>
        </p:nvSpPr>
        <p:spPr>
          <a:xfrm>
            <a:off x="1979712" y="764704"/>
            <a:ext cx="612068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sng"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The Nine Belbin Team Roles</a:t>
            </a:r>
          </a:p>
        </p:txBody>
      </p:sp>
      <p:sp>
        <p:nvSpPr>
          <p:cNvPr id="2" name="TextBox 1">
            <a:extLst>
              <a:ext uri="{FF2B5EF4-FFF2-40B4-BE49-F238E27FC236}">
                <a16:creationId xmlns:a16="http://schemas.microsoft.com/office/drawing/2014/main" id="{C5AA26AA-25EB-4776-BBE2-1B456405EB0F}"/>
              </a:ext>
            </a:extLst>
          </p:cNvPr>
          <p:cNvSpPr txBox="1"/>
          <p:nvPr/>
        </p:nvSpPr>
        <p:spPr>
          <a:xfrm>
            <a:off x="611560" y="1670212"/>
            <a:ext cx="7776864" cy="310854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A team is not a bunch of people with job titles, but a congregation of individuals, each of whom has a role which is understood by other members.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Dr Meredith Belbin believes that a high performing team needs to access the 9 team roles (strengths/weaknesses)</a:t>
            </a:r>
          </a:p>
        </p:txBody>
      </p:sp>
    </p:spTree>
    <p:extLst>
      <p:ext uri="{BB962C8B-B14F-4D97-AF65-F5344CB8AC3E}">
        <p14:creationId xmlns:p14="http://schemas.microsoft.com/office/powerpoint/2010/main" val="2811800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56328A-F213-4AAF-A783-496334F03F67}"/>
              </a:ext>
            </a:extLst>
          </p:cNvPr>
          <p:cNvSpPr>
            <a:spLocks noGrp="1"/>
          </p:cNvSpPr>
          <p:nvPr>
            <p:ph idx="1"/>
          </p:nvPr>
        </p:nvSpPr>
        <p:spPr>
          <a:xfrm>
            <a:off x="457200" y="404664"/>
            <a:ext cx="8229600" cy="4248472"/>
          </a:xfrm>
        </p:spPr>
        <p:txBody>
          <a:bodyPr>
            <a:normAutofit/>
          </a:bodyPr>
          <a:lstStyle/>
          <a:p>
            <a:pPr marL="0" indent="0">
              <a:buNone/>
            </a:pPr>
            <a:r>
              <a:rPr lang="en-GB" sz="2400" dirty="0">
                <a:latin typeface="Calibri" panose="020F0502020204030204" pitchFamily="34" charset="0"/>
                <a:cs typeface="Calibri" panose="020F0502020204030204" pitchFamily="34" charset="0"/>
              </a:rPr>
              <a:t>There were two factors that were important. The first would be the knowledge that a person has in order to contribute to a group (occupational functions) and second would be skills/abilities that an individual brings to a task (Belbin, 1970- 1981)</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A research was conducted by Belbin and others that the more a team reflects all the team roles. This has an impact on team’s performance on the simulation. Teams are kept small and team roles can be found through individual’s primary/secondary roles.</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51391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belbin team roles">
            <a:extLst>
              <a:ext uri="{FF2B5EF4-FFF2-40B4-BE49-F238E27FC236}">
                <a16:creationId xmlns:a16="http://schemas.microsoft.com/office/drawing/2014/main" id="{063772B5-2503-498D-97C5-18844D1806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45075"/>
            <a:ext cx="7776864" cy="481211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E11249B-4D99-4CB9-AC32-1C8723FC318A}"/>
              </a:ext>
            </a:extLst>
          </p:cNvPr>
          <p:cNvSpPr txBox="1"/>
          <p:nvPr/>
        </p:nvSpPr>
        <p:spPr>
          <a:xfrm>
            <a:off x="6228184" y="5294729"/>
            <a:ext cx="2304256" cy="369332"/>
          </a:xfrm>
          <a:prstGeom prst="rect">
            <a:avLst/>
          </a:prstGeom>
          <a:noFill/>
        </p:spPr>
        <p:txBody>
          <a:bodyPr wrap="square" rtlCol="0">
            <a:spAutoFit/>
          </a:bodyPr>
          <a:lstStyle/>
          <a:p>
            <a:r>
              <a:rPr lang="en-GB" dirty="0"/>
              <a:t>Source Belbin (2019).</a:t>
            </a:r>
          </a:p>
        </p:txBody>
      </p:sp>
    </p:spTree>
    <p:extLst>
      <p:ext uri="{BB962C8B-B14F-4D97-AF65-F5344CB8AC3E}">
        <p14:creationId xmlns:p14="http://schemas.microsoft.com/office/powerpoint/2010/main" val="3461504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CE94219-C1E0-4483-9DAA-E6A6F6485693}"/>
              </a:ext>
            </a:extLst>
          </p:cNvPr>
          <p:cNvSpPr txBox="1"/>
          <p:nvPr/>
        </p:nvSpPr>
        <p:spPr>
          <a:xfrm>
            <a:off x="2339752" y="1916832"/>
            <a:ext cx="4896544" cy="1323439"/>
          </a:xfrm>
          <a:prstGeom prst="rect">
            <a:avLst/>
          </a:prstGeom>
          <a:noFill/>
        </p:spPr>
        <p:txBody>
          <a:bodyPr wrap="square" rtlCol="0">
            <a:spAutoFit/>
          </a:bodyPr>
          <a:lstStyle/>
          <a:p>
            <a:r>
              <a:rPr lang="en-GB" sz="4000" b="1" dirty="0"/>
              <a:t>SUCCESSFUL TEAM DEVELOPMENT </a:t>
            </a:r>
          </a:p>
        </p:txBody>
      </p:sp>
    </p:spTree>
    <p:extLst>
      <p:ext uri="{BB962C8B-B14F-4D97-AF65-F5344CB8AC3E}">
        <p14:creationId xmlns:p14="http://schemas.microsoft.com/office/powerpoint/2010/main" val="32153158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400" b="1" dirty="0">
                <a:solidFill>
                  <a:schemeClr val="accent2">
                    <a:lumMod val="20000"/>
                    <a:lumOff val="80000"/>
                  </a:schemeClr>
                </a:solidFill>
              </a:rPr>
              <a:t> </a:t>
            </a:r>
            <a:endParaRPr lang="en-GB" altLang="en-US" dirty="0">
              <a:solidFill>
                <a:schemeClr val="accent2">
                  <a:lumMod val="20000"/>
                  <a:lumOff val="80000"/>
                </a:schemeClr>
              </a:solidFill>
            </a:endParaRPr>
          </a:p>
        </p:txBody>
      </p:sp>
      <p:sp>
        <p:nvSpPr>
          <p:cNvPr id="3" name="Subtitle 2">
            <a:extLst>
              <a:ext uri="{FF2B5EF4-FFF2-40B4-BE49-F238E27FC236}">
                <a16:creationId xmlns:a16="http://schemas.microsoft.com/office/drawing/2014/main" id="{5293C1DA-6122-4006-AD60-A40EC98E8243}"/>
              </a:ext>
            </a:extLst>
          </p:cNvPr>
          <p:cNvSpPr>
            <a:spLocks noGrp="1"/>
          </p:cNvSpPr>
          <p:nvPr>
            <p:ph type="subTitle" idx="1"/>
          </p:nvPr>
        </p:nvSpPr>
        <p:spPr>
          <a:xfrm>
            <a:off x="606288" y="1065971"/>
            <a:ext cx="8299174" cy="4164497"/>
          </a:xfrm>
        </p:spPr>
        <p:txBody>
          <a:bodyPr>
            <a:normAutofit/>
          </a:bodyPr>
          <a:lstStyle/>
          <a:p>
            <a:pPr algn="r"/>
            <a:endParaRPr lang="en-GB" sz="1500" dirty="0">
              <a:solidFill>
                <a:schemeClr val="tx1"/>
              </a:solidFill>
              <a:latin typeface="Arial" panose="020B0604020202020204" pitchFamily="34" charset="0"/>
              <a:cs typeface="Arial" panose="020B0604020202020204" pitchFamily="34" charset="0"/>
            </a:endParaRPr>
          </a:p>
          <a:p>
            <a:r>
              <a:rPr lang="en-GB" sz="1800" b="1" u="sng" dirty="0">
                <a:solidFill>
                  <a:schemeClr val="tx1"/>
                </a:solidFill>
                <a:latin typeface="Arial" panose="020B0604020202020204" pitchFamily="34" charset="0"/>
                <a:cs typeface="Arial" panose="020B0604020202020204" pitchFamily="34" charset="0"/>
              </a:rPr>
              <a:t>Successful team development </a:t>
            </a:r>
          </a:p>
          <a:p>
            <a:pPr algn="l"/>
            <a:endParaRPr lang="en-GB" sz="1500" b="1" u="sng" dirty="0">
              <a:solidFill>
                <a:schemeClr val="tx1"/>
              </a:solidFill>
              <a:latin typeface="Arial" panose="020B0604020202020204" pitchFamily="34" charset="0"/>
              <a:cs typeface="Arial" panose="020B0604020202020204" pitchFamily="34" charset="0"/>
            </a:endParaRPr>
          </a:p>
          <a:p>
            <a:pPr algn="just"/>
            <a:r>
              <a:rPr lang="en-GB" sz="1800" b="1" dirty="0">
                <a:solidFill>
                  <a:schemeClr val="tx1"/>
                </a:solidFill>
                <a:latin typeface="Arial" panose="020B0604020202020204" pitchFamily="34" charset="0"/>
                <a:cs typeface="Arial" panose="020B0604020202020204" pitchFamily="34" charset="0"/>
              </a:rPr>
              <a:t>Successful team development is when each and everybody  within an organisation communicate openly, sharing their thoughts, ideas and opinions with each members of the team; as well as taking each other views and what they have to say into consideration(</a:t>
            </a:r>
            <a:r>
              <a:rPr lang="en-GB" sz="1800" b="1" dirty="0" err="1">
                <a:solidFill>
                  <a:schemeClr val="tx1"/>
                </a:solidFill>
                <a:latin typeface="Arial" panose="020B0604020202020204" pitchFamily="34" charset="0"/>
                <a:cs typeface="Arial" panose="020B0604020202020204" pitchFamily="34" charset="0"/>
              </a:rPr>
              <a:t>undercoverrecruiter</a:t>
            </a:r>
            <a:r>
              <a:rPr lang="en-GB" sz="1800" b="1" dirty="0">
                <a:solidFill>
                  <a:schemeClr val="tx1"/>
                </a:solidFill>
                <a:latin typeface="Arial" panose="020B0604020202020204" pitchFamily="34" charset="0"/>
                <a:cs typeface="Arial" panose="020B0604020202020204" pitchFamily="34" charset="0"/>
              </a:rPr>
              <a:t>, 2019). </a:t>
            </a:r>
          </a:p>
          <a:p>
            <a:endParaRPr lang="en-GB" sz="1200" b="1" u="sng" dirty="0">
              <a:solidFill>
                <a:schemeClr val="tx1"/>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A5E97F6E-B233-4D63-AF77-B1E07FEED3D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77209" y="3148219"/>
            <a:ext cx="3703506" cy="2141883"/>
          </a:xfrm>
          <a:prstGeom prst="rect">
            <a:avLst/>
          </a:prstGeom>
        </p:spPr>
      </p:pic>
    </p:spTree>
    <p:extLst>
      <p:ext uri="{BB962C8B-B14F-4D97-AF65-F5344CB8AC3E}">
        <p14:creationId xmlns:p14="http://schemas.microsoft.com/office/powerpoint/2010/main" val="2157333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7C687-5B68-434C-A3E3-69ED6FA8FD2C}"/>
              </a:ext>
            </a:extLst>
          </p:cNvPr>
          <p:cNvSpPr>
            <a:spLocks noGrp="1"/>
          </p:cNvSpPr>
          <p:nvPr>
            <p:ph type="title"/>
          </p:nvPr>
        </p:nvSpPr>
        <p:spPr>
          <a:xfrm>
            <a:off x="457200" y="1005575"/>
            <a:ext cx="8229600" cy="857250"/>
          </a:xfrm>
        </p:spPr>
        <p:txBody>
          <a:bodyPr>
            <a:normAutofit/>
          </a:bodyPr>
          <a:lstStyle/>
          <a:p>
            <a:r>
              <a:rPr lang="en-GB" sz="2100" b="1" dirty="0">
                <a:latin typeface="Arial" panose="020B0604020202020204" pitchFamily="34" charset="0"/>
                <a:cs typeface="Arial" panose="020B0604020202020204" pitchFamily="34" charset="0"/>
              </a:rPr>
              <a:t>There are 6 steps in order to have successful team development</a:t>
            </a:r>
          </a:p>
        </p:txBody>
      </p:sp>
      <p:sp>
        <p:nvSpPr>
          <p:cNvPr id="3" name="Content Placeholder 2">
            <a:extLst>
              <a:ext uri="{FF2B5EF4-FFF2-40B4-BE49-F238E27FC236}">
                <a16:creationId xmlns:a16="http://schemas.microsoft.com/office/drawing/2014/main" id="{B63A5C71-6B8F-444E-B045-0D971B044149}"/>
              </a:ext>
            </a:extLst>
          </p:cNvPr>
          <p:cNvSpPr>
            <a:spLocks noGrp="1"/>
          </p:cNvSpPr>
          <p:nvPr>
            <p:ph idx="1"/>
          </p:nvPr>
        </p:nvSpPr>
        <p:spPr/>
        <p:txBody>
          <a:bodyPr>
            <a:normAutofit/>
          </a:bodyPr>
          <a:lstStyle/>
          <a:p>
            <a:r>
              <a:rPr lang="en-GB" sz="1500" b="1" dirty="0">
                <a:latin typeface="Arial" panose="020B0604020202020204" pitchFamily="34" charset="0"/>
                <a:cs typeface="Arial" panose="020B0604020202020204" pitchFamily="34" charset="0"/>
              </a:rPr>
              <a:t>Focus on roles: </a:t>
            </a:r>
            <a:r>
              <a:rPr lang="en-GB" sz="1500" dirty="0">
                <a:latin typeface="Arial" panose="020B0604020202020204" pitchFamily="34" charset="0"/>
                <a:cs typeface="Arial" panose="020B0604020202020204" pitchFamily="34" charset="0"/>
              </a:rPr>
              <a:t>Every individual should focus on their own job roles and it should be given to individuals by judging on their skills.</a:t>
            </a:r>
          </a:p>
          <a:p>
            <a:r>
              <a:rPr lang="en-GB" sz="1500" b="1" dirty="0">
                <a:latin typeface="Arial" panose="020B0604020202020204" pitchFamily="34" charset="0"/>
                <a:cs typeface="Arial" panose="020B0604020202020204" pitchFamily="34" charset="0"/>
              </a:rPr>
              <a:t>Value each role: </a:t>
            </a:r>
            <a:r>
              <a:rPr lang="en-GB" sz="1500" dirty="0">
                <a:latin typeface="Arial" panose="020B0604020202020204" pitchFamily="34" charset="0"/>
                <a:cs typeface="Arial" panose="020B0604020202020204" pitchFamily="34" charset="0"/>
              </a:rPr>
              <a:t>Every member of a team bringing something special to the table, treating each role as an important part of their task. They should feel like their job matters the most rather than complaining and asking, “Why am I doing this role?</a:t>
            </a:r>
          </a:p>
          <a:p>
            <a:r>
              <a:rPr lang="en-GB" sz="1500" b="1" dirty="0">
                <a:latin typeface="Arial" panose="020B0604020202020204" pitchFamily="34" charset="0"/>
                <a:cs typeface="Arial" panose="020B0604020202020204" pitchFamily="34" charset="0"/>
              </a:rPr>
              <a:t>Communicate: </a:t>
            </a:r>
            <a:r>
              <a:rPr lang="en-GB" sz="1500" dirty="0">
                <a:latin typeface="Arial" panose="020B0604020202020204" pitchFamily="34" charset="0"/>
                <a:cs typeface="Arial" panose="020B0604020202020204" pitchFamily="34" charset="0"/>
              </a:rPr>
              <a:t>The best way to prove the value between team members is through communication. It is hard to be in part of a team where nobody communicate with each other. </a:t>
            </a:r>
          </a:p>
          <a:p>
            <a:r>
              <a:rPr lang="en-GB" sz="1500" b="1" dirty="0">
                <a:latin typeface="Arial" panose="020B0604020202020204" pitchFamily="34" charset="0"/>
                <a:cs typeface="Arial" panose="020B0604020202020204" pitchFamily="34" charset="0"/>
              </a:rPr>
              <a:t>Set goals: </a:t>
            </a:r>
            <a:r>
              <a:rPr lang="en-GB" sz="1500" dirty="0">
                <a:latin typeface="Arial" panose="020B0604020202020204" pitchFamily="34" charset="0"/>
                <a:cs typeface="Arial" panose="020B0604020202020204" pitchFamily="34" charset="0"/>
              </a:rPr>
              <a:t>Setting short and long-term goals can help the team to reach it’s target and can also help to produce better results.</a:t>
            </a:r>
          </a:p>
          <a:p>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Know each other: </a:t>
            </a:r>
            <a:r>
              <a:rPr lang="en-GB" sz="1500" dirty="0">
                <a:latin typeface="Arial" panose="020B0604020202020204" pitchFamily="34" charset="0"/>
                <a:cs typeface="Arial" panose="020B0604020202020204" pitchFamily="34" charset="0"/>
              </a:rPr>
              <a:t>Getting to know the people within the team can help each other to  understand their style of work.  </a:t>
            </a:r>
          </a:p>
          <a:p>
            <a:r>
              <a:rPr lang="en-GB" sz="1500" b="1" dirty="0">
                <a:latin typeface="Arial" panose="020B0604020202020204" pitchFamily="34" charset="0"/>
                <a:cs typeface="Arial" panose="020B0604020202020204" pitchFamily="34" charset="0"/>
              </a:rPr>
              <a:t>Celebrate success and failures: </a:t>
            </a:r>
            <a:r>
              <a:rPr lang="en-GB" sz="1500" dirty="0">
                <a:latin typeface="Arial" panose="020B0604020202020204" pitchFamily="34" charset="0"/>
                <a:cs typeface="Arial" panose="020B0604020202020204" pitchFamily="34" charset="0"/>
              </a:rPr>
              <a:t>A successful team does not only celebrate it’s success but it also stays strong in times of calamity and failures (Entrepreneur, 2018). </a:t>
            </a:r>
          </a:p>
          <a:p>
            <a:endParaRPr lang="en-GB" sz="1500" dirty="0"/>
          </a:p>
        </p:txBody>
      </p:sp>
    </p:spTree>
    <p:extLst>
      <p:ext uri="{BB962C8B-B14F-4D97-AF65-F5344CB8AC3E}">
        <p14:creationId xmlns:p14="http://schemas.microsoft.com/office/powerpoint/2010/main" val="3184622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BC5BD2-BA8F-42F9-8421-CF7577FF40C3}"/>
              </a:ext>
            </a:extLst>
          </p:cNvPr>
          <p:cNvSpPr txBox="1"/>
          <p:nvPr/>
        </p:nvSpPr>
        <p:spPr>
          <a:xfrm>
            <a:off x="1619672" y="2564904"/>
            <a:ext cx="6480720" cy="769441"/>
          </a:xfrm>
          <a:prstGeom prst="rect">
            <a:avLst/>
          </a:prstGeom>
          <a:noFill/>
        </p:spPr>
        <p:txBody>
          <a:bodyPr wrap="square" rtlCol="0">
            <a:spAutoFit/>
          </a:bodyPr>
          <a:lstStyle/>
          <a:p>
            <a:r>
              <a:rPr lang="en-GB" sz="4400" b="1" dirty="0"/>
              <a:t>CONFLICT MANAGER</a:t>
            </a:r>
          </a:p>
        </p:txBody>
      </p:sp>
    </p:spTree>
    <p:extLst>
      <p:ext uri="{BB962C8B-B14F-4D97-AF65-F5344CB8AC3E}">
        <p14:creationId xmlns:p14="http://schemas.microsoft.com/office/powerpoint/2010/main" val="4138053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fontScale="70000" lnSpcReduction="20000"/>
          </a:bodyPr>
          <a:lstStyle/>
          <a:p>
            <a:r>
              <a:rPr lang="en-GB" dirty="0"/>
              <a:t>Conflict management is the practice for the identification and administrations of the conflicts in a organisation efficiently and sensibly.</a:t>
            </a:r>
          </a:p>
          <a:p>
            <a:r>
              <a:rPr lang="en-GB" dirty="0"/>
              <a:t>In </a:t>
            </a:r>
            <a:r>
              <a:rPr lang="en-GB" dirty="0" err="1"/>
              <a:t>oraganisations</a:t>
            </a:r>
            <a:r>
              <a:rPr lang="en-GB" dirty="0"/>
              <a:t>, everyone has opinions, and they strive to show how valuable they are to the company witch in the long run lead to disputes and conflicts among team members (Rahim, 2017)</a:t>
            </a:r>
          </a:p>
          <a:p>
            <a:r>
              <a:rPr lang="en-GB" dirty="0"/>
              <a:t>Different styles of conflict management are adopted in today’s business organisations (Rahim, 2017).</a:t>
            </a:r>
          </a:p>
          <a:p>
            <a:r>
              <a:rPr lang="en-GB" dirty="0"/>
              <a:t>The conflict management styles includes </a:t>
            </a:r>
            <a:r>
              <a:rPr lang="en-GB" dirty="0" err="1"/>
              <a:t>accommodaiting</a:t>
            </a:r>
            <a:r>
              <a:rPr lang="en-GB" dirty="0"/>
              <a:t>, </a:t>
            </a:r>
            <a:r>
              <a:rPr lang="en-GB" dirty="0" err="1"/>
              <a:t>avoiding,collaborating,competing</a:t>
            </a:r>
            <a:r>
              <a:rPr lang="en-GB" dirty="0"/>
              <a:t>, compromising etc.</a:t>
            </a:r>
          </a:p>
          <a:p>
            <a:pPr marL="0" indent="0">
              <a:buNone/>
            </a:pPr>
            <a:endParaRPr lang="en-GB" dirty="0"/>
          </a:p>
          <a:p>
            <a:pPr marL="0" indent="0">
              <a:buNone/>
            </a:pPr>
            <a:endParaRPr lang="en-GB" dirty="0"/>
          </a:p>
          <a:p>
            <a:pPr marL="0" indent="0">
              <a:buNone/>
            </a:pPr>
            <a:endParaRPr lang="en-GB" dirty="0"/>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400" b="0" i="0" u="none" strike="noStrike" kern="1200" cap="all" spc="0" normalizeH="0" baseline="0" noProof="0" dirty="0">
                <a:ln>
                  <a:noFill/>
                </a:ln>
                <a:blipFill>
                  <a:blip r:embed="rId2">
                    <a:extLst>
                      <a:ext uri="{28A0092B-C50C-407E-A947-70E740481C1C}">
                        <a14:useLocalDpi xmlns:a14="http://schemas.microsoft.com/office/drawing/2010/main" val="0"/>
                      </a:ext>
                    </a:extLst>
                  </a:blip>
                  <a:tile tx="6350" ty="-127000" sx="65000" sy="64000" flip="none" algn="tl"/>
                </a:blipFill>
                <a:effectLst/>
                <a:uLnTx/>
                <a:uFillTx/>
                <a:latin typeface="Rockwell Condensed" panose="02060603050405020104"/>
                <a:ea typeface="+mj-ea"/>
                <a:cs typeface="+mj-cs"/>
              </a:rPr>
              <a:t>Significance of the conflict management</a:t>
            </a:r>
          </a:p>
        </p:txBody>
      </p:sp>
    </p:spTree>
    <p:extLst>
      <p:ext uri="{BB962C8B-B14F-4D97-AF65-F5344CB8AC3E}">
        <p14:creationId xmlns:p14="http://schemas.microsoft.com/office/powerpoint/2010/main" val="2322630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Conflict management strategies</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17638"/>
            <a:ext cx="8229600" cy="4099595"/>
          </a:xfrm>
        </p:spPr>
        <p:txBody>
          <a:bodyPr>
            <a:normAutofit fontScale="70000" lnSpcReduction="20000"/>
          </a:bodyPr>
          <a:lstStyle/>
          <a:p>
            <a:pPr marL="0" indent="0">
              <a:buNone/>
            </a:pPr>
            <a:r>
              <a:rPr lang="en-GB" dirty="0"/>
              <a:t>Conflicts can be resolved by following the strategies mentioned below:</a:t>
            </a:r>
          </a:p>
          <a:p>
            <a:r>
              <a:rPr lang="en-GB" dirty="0"/>
              <a:t>Communicating with the employees.</a:t>
            </a:r>
          </a:p>
          <a:p>
            <a:r>
              <a:rPr lang="en-GB" dirty="0"/>
              <a:t>Focusing on the events and behaviours instead of personalities.</a:t>
            </a:r>
          </a:p>
          <a:p>
            <a:r>
              <a:rPr lang="en-GB" dirty="0"/>
              <a:t>Listening carefully to the people who are involved in the disputes.</a:t>
            </a:r>
          </a:p>
          <a:p>
            <a:r>
              <a:rPr lang="en-GB" dirty="0"/>
              <a:t>Prioritising the area of conflicts.</a:t>
            </a:r>
          </a:p>
          <a:p>
            <a:r>
              <a:rPr lang="en-GB" dirty="0"/>
              <a:t>Identification of the points of disagreement and agreements.</a:t>
            </a:r>
          </a:p>
          <a:p>
            <a:r>
              <a:rPr lang="en-GB" dirty="0"/>
              <a:t>Developing plans to resolve each of the conflicts.</a:t>
            </a:r>
          </a:p>
          <a:p>
            <a:r>
              <a:rPr lang="en-GB" dirty="0"/>
              <a:t>Execution of the pre-determined plans for the avoidance of future disputes.</a:t>
            </a:r>
          </a:p>
          <a:p>
            <a:pPr marL="0" indent="0">
              <a:buNone/>
            </a:pPr>
            <a:endParaRPr lang="en-GB" dirty="0"/>
          </a:p>
          <a:p>
            <a:endParaRPr lang="en-GB" dirty="0"/>
          </a:p>
          <a:p>
            <a:endParaRPr lang="en-GB" dirty="0"/>
          </a:p>
          <a:p>
            <a:pPr marL="0" indent="0">
              <a:buNone/>
            </a:pPr>
            <a:endParaRPr lang="en-GB" dirty="0"/>
          </a:p>
          <a:p>
            <a:endParaRPr lang="en-GB" dirty="0"/>
          </a:p>
          <a:p>
            <a:pPr marL="0" indent="0" algn="ctr">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356600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2997E-D6D1-4F24-ADE3-61153D91CB10}"/>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Conflict management skills</a:t>
            </a:r>
          </a:p>
        </p:txBody>
      </p:sp>
      <p:sp>
        <p:nvSpPr>
          <p:cNvPr id="8" name="Arrow: Right 7">
            <a:extLst>
              <a:ext uri="{FF2B5EF4-FFF2-40B4-BE49-F238E27FC236}">
                <a16:creationId xmlns:a16="http://schemas.microsoft.com/office/drawing/2014/main" id="{F723B763-BB94-4084-960D-1F970DA867C0}"/>
              </a:ext>
            </a:extLst>
          </p:cNvPr>
          <p:cNvSpPr/>
          <p:nvPr/>
        </p:nvSpPr>
        <p:spPr>
          <a:xfrm rot="3401755">
            <a:off x="2433962" y="4182396"/>
            <a:ext cx="908501" cy="388243"/>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9" name="Arrow: Right 8">
            <a:extLst>
              <a:ext uri="{FF2B5EF4-FFF2-40B4-BE49-F238E27FC236}">
                <a16:creationId xmlns:a16="http://schemas.microsoft.com/office/drawing/2014/main" id="{62DC1E66-544C-4100-927D-5BA2CFE39FA6}"/>
              </a:ext>
            </a:extLst>
          </p:cNvPr>
          <p:cNvSpPr/>
          <p:nvPr/>
        </p:nvSpPr>
        <p:spPr>
          <a:xfrm rot="5400000">
            <a:off x="3920872" y="3919240"/>
            <a:ext cx="908501" cy="388243"/>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0" name="Arrow: Right 9">
            <a:extLst>
              <a:ext uri="{FF2B5EF4-FFF2-40B4-BE49-F238E27FC236}">
                <a16:creationId xmlns:a16="http://schemas.microsoft.com/office/drawing/2014/main" id="{C688FA08-D936-4A82-86FF-EBBE788360D8}"/>
              </a:ext>
            </a:extLst>
          </p:cNvPr>
          <p:cNvSpPr/>
          <p:nvPr/>
        </p:nvSpPr>
        <p:spPr>
          <a:xfrm rot="7973357">
            <a:off x="5507613" y="4218141"/>
            <a:ext cx="908501" cy="388243"/>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3" name="TextBox 2">
            <a:extLst>
              <a:ext uri="{FF2B5EF4-FFF2-40B4-BE49-F238E27FC236}">
                <a16:creationId xmlns:a16="http://schemas.microsoft.com/office/drawing/2014/main" id="{0FEDB73E-D140-4066-BDEA-B0397BB56EE6}"/>
              </a:ext>
            </a:extLst>
          </p:cNvPr>
          <p:cNvSpPr txBox="1"/>
          <p:nvPr/>
        </p:nvSpPr>
        <p:spPr>
          <a:xfrm>
            <a:off x="2664750" y="1618317"/>
            <a:ext cx="2023493" cy="2031325"/>
          </a:xfrm>
          <a:prstGeom prst="rect">
            <a:avLst/>
          </a:prstGeom>
          <a:ln>
            <a:noFill/>
          </a:ln>
          <a:effectLst>
            <a:glow rad="139700">
              <a:schemeClr val="accent6">
                <a:satMod val="175000"/>
                <a:alpha val="40000"/>
              </a:schemeClr>
            </a:glow>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Knowing When to get involved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Provide training and </a:t>
            </a:r>
            <a:r>
              <a:rPr kumimoji="0" lang="en-GB" sz="18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rPr>
              <a:t>feedback</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Performance management.</a:t>
            </a:r>
          </a:p>
        </p:txBody>
      </p:sp>
      <p:sp>
        <p:nvSpPr>
          <p:cNvPr id="12" name="TextBox 11">
            <a:extLst>
              <a:ext uri="{FF2B5EF4-FFF2-40B4-BE49-F238E27FC236}">
                <a16:creationId xmlns:a16="http://schemas.microsoft.com/office/drawing/2014/main" id="{BED6A874-2072-4120-9259-3ECD44D5F678}"/>
              </a:ext>
            </a:extLst>
          </p:cNvPr>
          <p:cNvSpPr txBox="1"/>
          <p:nvPr/>
        </p:nvSpPr>
        <p:spPr>
          <a:xfrm>
            <a:off x="214189" y="1948155"/>
            <a:ext cx="2023493" cy="2585323"/>
          </a:xfrm>
          <a:prstGeom prst="rect">
            <a:avLst/>
          </a:prstGeom>
          <a:ln>
            <a:noFill/>
          </a:ln>
          <a:effectLst>
            <a:glow rad="139700">
              <a:schemeClr val="accent6">
                <a:satMod val="175000"/>
                <a:alpha val="40000"/>
              </a:schemeClr>
            </a:glow>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Managing Emotions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Practice delayed answers.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Use of non-reactive statements.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14" name="TextBox 13">
            <a:extLst>
              <a:ext uri="{FF2B5EF4-FFF2-40B4-BE49-F238E27FC236}">
                <a16:creationId xmlns:a16="http://schemas.microsoft.com/office/drawing/2014/main" id="{4FC1CBDD-F52B-4D23-AC65-C78602E91BC0}"/>
              </a:ext>
            </a:extLst>
          </p:cNvPr>
          <p:cNvSpPr txBox="1"/>
          <p:nvPr/>
        </p:nvSpPr>
        <p:spPr>
          <a:xfrm>
            <a:off x="5243371" y="1774634"/>
            <a:ext cx="1704893" cy="2031325"/>
          </a:xfrm>
          <a:prstGeom prst="rect">
            <a:avLst/>
          </a:prstGeom>
          <a:ln>
            <a:noFill/>
          </a:ln>
          <a:effectLst>
            <a:glow rad="139700">
              <a:schemeClr val="accent6">
                <a:satMod val="175000"/>
                <a:alpha val="40000"/>
              </a:schemeClr>
            </a:glow>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Building Trust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Practice of reflective listening.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Build a report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16" name="TextBox 15">
            <a:extLst>
              <a:ext uri="{FF2B5EF4-FFF2-40B4-BE49-F238E27FC236}">
                <a16:creationId xmlns:a16="http://schemas.microsoft.com/office/drawing/2014/main" id="{9F6ADA19-51A2-47D4-85A8-EE5768580CAA}"/>
              </a:ext>
            </a:extLst>
          </p:cNvPr>
          <p:cNvSpPr txBox="1"/>
          <p:nvPr/>
        </p:nvSpPr>
        <p:spPr>
          <a:xfrm>
            <a:off x="7224918" y="2103938"/>
            <a:ext cx="1704893" cy="2308324"/>
          </a:xfrm>
          <a:prstGeom prst="rect">
            <a:avLst/>
          </a:prstGeom>
          <a:ln>
            <a:noFill/>
          </a:ln>
          <a:effectLst>
            <a:glow rad="139700">
              <a:schemeClr val="accent6">
                <a:satMod val="175000"/>
                <a:alpha val="40000"/>
              </a:schemeClr>
            </a:glow>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Seeking Solutions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Unpacking the conflicts.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Find common ground</a:t>
            </a:r>
          </a:p>
        </p:txBody>
      </p:sp>
      <p:sp>
        <p:nvSpPr>
          <p:cNvPr id="17" name="TextBox 16">
            <a:extLst>
              <a:ext uri="{FF2B5EF4-FFF2-40B4-BE49-F238E27FC236}">
                <a16:creationId xmlns:a16="http://schemas.microsoft.com/office/drawing/2014/main" id="{6E531C09-97B8-4139-ACC4-1A66BB0BF410}"/>
              </a:ext>
            </a:extLst>
          </p:cNvPr>
          <p:cNvSpPr txBox="1"/>
          <p:nvPr/>
        </p:nvSpPr>
        <p:spPr>
          <a:xfrm>
            <a:off x="3108560" y="4742585"/>
            <a:ext cx="2921367" cy="400110"/>
          </a:xfrm>
          <a:prstGeom prst="rect">
            <a:avLst/>
          </a:prstGeom>
          <a:ln>
            <a:noFill/>
          </a:ln>
          <a:effectLst>
            <a:glow rad="139700">
              <a:schemeClr val="accent6">
                <a:satMod val="175000"/>
                <a:alpha val="40000"/>
              </a:schemeClr>
            </a:glow>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MANAGEMENT SKILLS </a:t>
            </a:r>
          </a:p>
        </p:txBody>
      </p:sp>
    </p:spTree>
    <p:extLst>
      <p:ext uri="{BB962C8B-B14F-4D97-AF65-F5344CB8AC3E}">
        <p14:creationId xmlns:p14="http://schemas.microsoft.com/office/powerpoint/2010/main" val="190844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500"/>
                                        <p:tgtEl>
                                          <p:spTgt spid="9"/>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right)">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9EDE5A7-E68D-44D1-90E2-C183C052876B}"/>
              </a:ext>
            </a:extLst>
          </p:cNvPr>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bwMode="auto">
          <a:xfrm>
            <a:off x="5968302" y="3284984"/>
            <a:ext cx="2893447" cy="172054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3957E70-8628-41B6-8996-1A52CE6DB139}"/>
              </a:ext>
            </a:extLst>
          </p:cNvPr>
          <p:cNvSpPr>
            <a:spLocks noGrp="1"/>
          </p:cNvSpPr>
          <p:nvPr>
            <p:ph type="title"/>
          </p:nvPr>
        </p:nvSpPr>
        <p:spPr/>
        <p:txBody>
          <a:bodyPr>
            <a:normAutofit fontScale="90000"/>
          </a:bodyPr>
          <a:lstStyle/>
          <a:p>
            <a:r>
              <a:rPr lang="en-GB" sz="5400" b="1" cap="all" dirty="0">
                <a:blipFill>
                  <a:blip r:embed="rId4">
                    <a:extLst>
                      <a:ext uri="{28A0092B-C50C-407E-A947-70E740481C1C}">
                        <a14:useLocalDpi xmlns:a14="http://schemas.microsoft.com/office/drawing/2010/main" val="0"/>
                      </a:ext>
                    </a:extLst>
                  </a:blip>
                  <a:tile tx="6350" ty="-127000" sx="65000" sy="64000" flip="none" algn="tl"/>
                </a:blipFill>
                <a:latin typeface="Rockwell Condensed" panose="02060603050405020104"/>
              </a:rPr>
              <a:t>Different styles of conflict management </a:t>
            </a:r>
            <a:endParaRPr lang="en-GB" b="1" dirty="0">
              <a:solidFill>
                <a:srgbClr val="F68332"/>
              </a:solidFill>
              <a:latin typeface="VAGRoundedStd-Bold"/>
            </a:endParaRPr>
          </a:p>
        </p:txBody>
      </p:sp>
      <p:sp>
        <p:nvSpPr>
          <p:cNvPr id="3" name="Content Placeholder 2">
            <a:extLst>
              <a:ext uri="{FF2B5EF4-FFF2-40B4-BE49-F238E27FC236}">
                <a16:creationId xmlns:a16="http://schemas.microsoft.com/office/drawing/2014/main" id="{48E917C8-2FF7-40FB-BC4B-E16A2EE632F9}"/>
              </a:ext>
            </a:extLst>
          </p:cNvPr>
          <p:cNvSpPr>
            <a:spLocks noGrp="1"/>
          </p:cNvSpPr>
          <p:nvPr>
            <p:ph idx="1"/>
          </p:nvPr>
        </p:nvSpPr>
        <p:spPr>
          <a:xfrm>
            <a:off x="457200" y="1600201"/>
            <a:ext cx="6419056" cy="3917032"/>
          </a:xfrm>
        </p:spPr>
        <p:txBody>
          <a:bodyPr>
            <a:normAutofit fontScale="47500" lnSpcReduction="20000"/>
          </a:bodyPr>
          <a:lstStyle/>
          <a:p>
            <a:pPr marL="0" indent="0">
              <a:buNone/>
            </a:pPr>
            <a:r>
              <a:rPr lang="en-GB" b="1" dirty="0"/>
              <a:t>Accommodation:</a:t>
            </a:r>
          </a:p>
          <a:p>
            <a:r>
              <a:rPr lang="en-GB" dirty="0"/>
              <a:t>Type of management style when the manager neglects own concerns to satisfy the interests of the others in the organisation.</a:t>
            </a:r>
          </a:p>
          <a:p>
            <a:pPr marL="0" indent="0">
              <a:buNone/>
            </a:pPr>
            <a:r>
              <a:rPr lang="en-GB" b="1" dirty="0"/>
              <a:t>Avoiding:</a:t>
            </a:r>
          </a:p>
          <a:p>
            <a:r>
              <a:rPr lang="en-GB" b="1" dirty="0"/>
              <a:t> </a:t>
            </a:r>
            <a:r>
              <a:rPr lang="en-GB" dirty="0"/>
              <a:t>Sufficient for the short term elimination as does not help the employees and managers to reach their goals (Schubert, 2011).</a:t>
            </a:r>
          </a:p>
          <a:p>
            <a:pPr marL="0" indent="0">
              <a:buNone/>
            </a:pPr>
            <a:r>
              <a:rPr lang="en-GB" b="1" dirty="0"/>
              <a:t>Collaborating:</a:t>
            </a:r>
          </a:p>
          <a:p>
            <a:r>
              <a:rPr lang="en-GB" b="1" dirty="0"/>
              <a:t> </a:t>
            </a:r>
            <a:r>
              <a:rPr lang="en-GB" dirty="0"/>
              <a:t>Significantly useful for the complex scenarios where a novel solution is required to resolve challenging issues.</a:t>
            </a:r>
          </a:p>
          <a:p>
            <a:pPr marL="0" indent="0">
              <a:buNone/>
            </a:pPr>
            <a:r>
              <a:rPr lang="en-GB" b="1" dirty="0"/>
              <a:t>Compromising:</a:t>
            </a:r>
          </a:p>
          <a:p>
            <a:r>
              <a:rPr lang="en-GB" dirty="0"/>
              <a:t>A lose-lose situation where neither the manager or other person achieves what they want which is considered to be a temporary solution to manage conflicts at the workplace.</a:t>
            </a:r>
          </a:p>
          <a:p>
            <a:endParaRPr lang="en-GB" dirty="0"/>
          </a:p>
          <a:p>
            <a:r>
              <a:rPr lang="en-GB" dirty="0"/>
              <a:t>To make the employees concentrated and focused on their work  the managers are required to prevent differences, arguments and disagreements by effectively manging the conflicts.</a:t>
            </a:r>
          </a:p>
        </p:txBody>
      </p:sp>
      <p:sp>
        <p:nvSpPr>
          <p:cNvPr id="4" name="TextBox 3">
            <a:extLst>
              <a:ext uri="{FF2B5EF4-FFF2-40B4-BE49-F238E27FC236}">
                <a16:creationId xmlns:a16="http://schemas.microsoft.com/office/drawing/2014/main" id="{ACBCC8E8-0A06-4354-81D8-F0366A805BD0}"/>
              </a:ext>
            </a:extLst>
          </p:cNvPr>
          <p:cNvSpPr txBox="1"/>
          <p:nvPr/>
        </p:nvSpPr>
        <p:spPr>
          <a:xfrm>
            <a:off x="5857747" y="5005527"/>
            <a:ext cx="3281638"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Myriad Pro"/>
                <a:ea typeface="+mn-ea"/>
                <a:cs typeface="+mn-cs"/>
                <a:hlinkClick r:id="rId3" tooltip="http://www.jmmnews.com/corporate-conflict-management-social-media/"/>
              </a:rPr>
              <a:t>This Photo</a:t>
            </a:r>
            <a:r>
              <a:rPr kumimoji="0" lang="en-GB" sz="900" b="0" i="0" u="none" strike="noStrike" kern="1200" cap="none" spc="0" normalizeH="0" baseline="0" noProof="0">
                <a:ln>
                  <a:noFill/>
                </a:ln>
                <a:solidFill>
                  <a:prstClr val="black"/>
                </a:solidFill>
                <a:effectLst/>
                <a:uLnTx/>
                <a:uFillTx/>
                <a:latin typeface="Myriad Pro"/>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Myriad Pro"/>
                <a:ea typeface="+mn-ea"/>
                <a:cs typeface="+mn-cs"/>
                <a:hlinkClick r:id="rId5" tooltip="https://creativecommons.org/licenses/by/3.0/"/>
              </a:rPr>
              <a:t>CC BY</a:t>
            </a:r>
            <a:endParaRPr kumimoji="0" lang="en-GB" sz="9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850363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57E70-8628-41B6-8996-1A52CE6DB139}"/>
              </a:ext>
            </a:extLst>
          </p:cNvPr>
          <p:cNvSpPr>
            <a:spLocks noGrp="1"/>
          </p:cNvSpPr>
          <p:nvPr>
            <p:ph type="title"/>
          </p:nvPr>
        </p:nvSpPr>
        <p:spPr/>
        <p:txBody>
          <a:bodyPr>
            <a:normAutofit/>
          </a:bodyPr>
          <a:lstStyle/>
          <a:p>
            <a:r>
              <a:rPr lang="en-GB" sz="5400" b="1"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conclusion</a:t>
            </a:r>
            <a:endParaRPr lang="en-GB" b="1" dirty="0">
              <a:solidFill>
                <a:srgbClr val="F68332"/>
              </a:solidFill>
              <a:latin typeface="VAGRoundedStd-Bold"/>
            </a:endParaRPr>
          </a:p>
        </p:txBody>
      </p:sp>
      <p:sp>
        <p:nvSpPr>
          <p:cNvPr id="3" name="Content Placeholder 2">
            <a:extLst>
              <a:ext uri="{FF2B5EF4-FFF2-40B4-BE49-F238E27FC236}">
                <a16:creationId xmlns:a16="http://schemas.microsoft.com/office/drawing/2014/main" id="{48E917C8-2FF7-40FB-BC4B-E16A2EE632F9}"/>
              </a:ext>
            </a:extLst>
          </p:cNvPr>
          <p:cNvSpPr>
            <a:spLocks noGrp="1"/>
          </p:cNvSpPr>
          <p:nvPr>
            <p:ph idx="1"/>
          </p:nvPr>
        </p:nvSpPr>
        <p:spPr>
          <a:xfrm>
            <a:off x="457200" y="1600201"/>
            <a:ext cx="5122912" cy="3500436"/>
          </a:xfrm>
        </p:spPr>
        <p:txBody>
          <a:bodyPr>
            <a:normAutofit fontScale="62500" lnSpcReduction="20000"/>
          </a:bodyPr>
          <a:lstStyle/>
          <a:p>
            <a:pPr marL="0" indent="0">
              <a:buNone/>
            </a:pPr>
            <a:r>
              <a:rPr lang="en-GB" b="1" dirty="0"/>
              <a:t>Key facts:</a:t>
            </a:r>
          </a:p>
          <a:p>
            <a:r>
              <a:rPr lang="en-GB" dirty="0"/>
              <a:t>A perfect workplace needs a good management.</a:t>
            </a:r>
          </a:p>
          <a:p>
            <a:r>
              <a:rPr lang="en-GB" dirty="0"/>
              <a:t>Management must have professional skills to be able to train and teach every worker what is the meaning of a team and what are the expectations. </a:t>
            </a:r>
          </a:p>
          <a:p>
            <a:r>
              <a:rPr lang="en-GB" dirty="0"/>
              <a:t>Training the staff to implement the organisation rules and ethic in workplace brings the expected outcome, to have successful teams ,outstanding results and benefits.</a:t>
            </a:r>
          </a:p>
          <a:p>
            <a:endParaRPr lang="en-GB" dirty="0"/>
          </a:p>
        </p:txBody>
      </p:sp>
      <p:pic>
        <p:nvPicPr>
          <p:cNvPr id="6" name="Picture 5">
            <a:extLst>
              <a:ext uri="{FF2B5EF4-FFF2-40B4-BE49-F238E27FC236}">
                <a16:creationId xmlns:a16="http://schemas.microsoft.com/office/drawing/2014/main" id="{37420AE4-5B7F-4113-9199-B4DCA56BF2B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80112" y="2173958"/>
            <a:ext cx="3355214" cy="3343275"/>
          </a:xfrm>
          <a:prstGeom prst="rect">
            <a:avLst/>
          </a:prstGeom>
        </p:spPr>
      </p:pic>
      <p:sp>
        <p:nvSpPr>
          <p:cNvPr id="7" name="TextBox 6">
            <a:extLst>
              <a:ext uri="{FF2B5EF4-FFF2-40B4-BE49-F238E27FC236}">
                <a16:creationId xmlns:a16="http://schemas.microsoft.com/office/drawing/2014/main" id="{48F4C881-D676-4FD3-B183-E9617902A103}"/>
              </a:ext>
            </a:extLst>
          </p:cNvPr>
          <p:cNvSpPr txBox="1"/>
          <p:nvPr/>
        </p:nvSpPr>
        <p:spPr>
          <a:xfrm>
            <a:off x="1600200" y="5100637"/>
            <a:ext cx="59436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Myriad Pro"/>
                <a:ea typeface="+mn-ea"/>
                <a:cs typeface="+mn-cs"/>
                <a:hlinkClick r:id="rId4" tooltip="https://www.peoplematters.in/article/employee-engagement/must-have-attributes-for-a-great-place-to-work-14279"/>
              </a:rPr>
              <a:t>This Photo</a:t>
            </a:r>
            <a:r>
              <a:rPr kumimoji="0" lang="en-GB" sz="900" b="0" i="0" u="none" strike="noStrike" kern="1200" cap="none" spc="0" normalizeH="0" baseline="0" noProof="0" dirty="0">
                <a:ln>
                  <a:noFill/>
                </a:ln>
                <a:solidFill>
                  <a:prstClr val="black"/>
                </a:solidFill>
                <a:effectLst/>
                <a:uLnTx/>
                <a:uFillTx/>
                <a:latin typeface="Myriad Pro"/>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Myriad Pro"/>
                <a:ea typeface="+mn-ea"/>
                <a:cs typeface="+mn-cs"/>
                <a:hlinkClick r:id="rId5" tooltip="https://creativecommons.org/licenses/by-nc-sa/3.0/"/>
              </a:rPr>
              <a:t>CC BY-SA-NC</a:t>
            </a:r>
            <a:endParaRPr kumimoji="0" lang="en-GB" sz="9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277878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DF0ABE6-46D9-495B-A505-4323196C6882}"/>
              </a:ext>
            </a:extLst>
          </p:cNvPr>
          <p:cNvSpPr txBox="1"/>
          <p:nvPr/>
        </p:nvSpPr>
        <p:spPr>
          <a:xfrm>
            <a:off x="2273931" y="1088537"/>
            <a:ext cx="3780420" cy="369332"/>
          </a:xfrm>
          <a:prstGeom prst="rect">
            <a:avLst/>
          </a:prstGeom>
          <a:noFill/>
        </p:spPr>
        <p:txBody>
          <a:bodyPr wrap="square" rtlCol="0">
            <a:spAutoFit/>
          </a:bodyPr>
          <a:lstStyle/>
          <a:p>
            <a:pPr algn="ctr" defTabSz="685800"/>
            <a:r>
              <a:rPr lang="en-GB" b="1" u="sng" dirty="0">
                <a:solidFill>
                  <a:prstClr val="black"/>
                </a:solidFill>
                <a:latin typeface="Calibri" panose="020F0502020204030204" pitchFamily="34" charset="0"/>
                <a:cs typeface="Calibri" panose="020F0502020204030204" pitchFamily="34" charset="0"/>
              </a:rPr>
              <a:t>Reference page</a:t>
            </a:r>
          </a:p>
        </p:txBody>
      </p:sp>
      <p:sp>
        <p:nvSpPr>
          <p:cNvPr id="2" name="TextBox 1">
            <a:extLst>
              <a:ext uri="{FF2B5EF4-FFF2-40B4-BE49-F238E27FC236}">
                <a16:creationId xmlns:a16="http://schemas.microsoft.com/office/drawing/2014/main" id="{DA9B6736-A49B-411F-B19A-DC79723FDC4B}"/>
              </a:ext>
            </a:extLst>
          </p:cNvPr>
          <p:cNvSpPr txBox="1"/>
          <p:nvPr/>
        </p:nvSpPr>
        <p:spPr>
          <a:xfrm>
            <a:off x="1674059" y="1704763"/>
            <a:ext cx="5994666" cy="3970318"/>
          </a:xfrm>
          <a:prstGeom prst="rect">
            <a:avLst/>
          </a:prstGeom>
          <a:noFill/>
        </p:spPr>
        <p:txBody>
          <a:bodyPr wrap="square" rtlCol="0">
            <a:spAutoFit/>
          </a:bodyPr>
          <a:lstStyle/>
          <a:p>
            <a:pPr defTabSz="685800"/>
            <a:r>
              <a:rPr lang="en-GB" sz="1200" dirty="0">
                <a:solidFill>
                  <a:prstClr val="black"/>
                </a:solidFill>
                <a:latin typeface="Calibri" panose="020F0502020204030204"/>
                <a:hlinkClick r:id="rId2"/>
              </a:rPr>
              <a:t>Belbin, </a:t>
            </a:r>
            <a:r>
              <a:rPr lang="en-GB" sz="1200" i="1" dirty="0">
                <a:solidFill>
                  <a:prstClr val="black"/>
                </a:solidFill>
                <a:latin typeface="Calibri" panose="020F0502020204030204"/>
                <a:hlinkClick r:id="rId2"/>
              </a:rPr>
              <a:t>The Nine Belbin Team Roles</a:t>
            </a:r>
            <a:r>
              <a:rPr lang="en-GB" sz="1200" dirty="0">
                <a:solidFill>
                  <a:prstClr val="black"/>
                </a:solidFill>
                <a:latin typeface="Calibri" panose="020F0502020204030204"/>
                <a:hlinkClick r:id="rId2"/>
              </a:rPr>
              <a:t> (2019) https://www.belbin.com/about/belbin-team-roles/</a:t>
            </a:r>
            <a:r>
              <a:rPr lang="en-GB" sz="1200" dirty="0">
                <a:solidFill>
                  <a:prstClr val="black"/>
                </a:solidFill>
                <a:latin typeface="Calibri" panose="020F0502020204030204"/>
              </a:rPr>
              <a:t> (Accessed 05/05/19)</a:t>
            </a:r>
          </a:p>
          <a:p>
            <a:pPr defTabSz="685800"/>
            <a:endParaRPr lang="en-GB" sz="1200" dirty="0">
              <a:solidFill>
                <a:prstClr val="black"/>
              </a:solidFill>
              <a:latin typeface="Calibri" panose="020F0502020204030204"/>
            </a:endParaRPr>
          </a:p>
          <a:p>
            <a:pPr defTabSz="685800"/>
            <a:r>
              <a:rPr lang="en-GB" sz="1200" dirty="0">
                <a:solidFill>
                  <a:prstClr val="black"/>
                </a:solidFill>
                <a:latin typeface="Calibri" panose="020F0502020204030204"/>
              </a:rPr>
              <a:t>CBS NEWS, </a:t>
            </a:r>
            <a:r>
              <a:rPr lang="en-GB" sz="1200" i="1" dirty="0">
                <a:solidFill>
                  <a:prstClr val="black"/>
                </a:solidFill>
                <a:latin typeface="Calibri" panose="020F0502020204030204"/>
              </a:rPr>
              <a:t>Assigning Team Roles (2007) </a:t>
            </a:r>
            <a:r>
              <a:rPr lang="en-GB" sz="1200" dirty="0">
                <a:solidFill>
                  <a:prstClr val="black"/>
                </a:solidFill>
                <a:latin typeface="Calibri" panose="020F0502020204030204"/>
                <a:hlinkClick r:id="rId3"/>
              </a:rPr>
              <a:t>https://www.cbsnews.com/news/assigning-team-roles/</a:t>
            </a:r>
            <a:r>
              <a:rPr lang="en-GB" sz="1200" dirty="0">
                <a:solidFill>
                  <a:prstClr val="black"/>
                </a:solidFill>
                <a:latin typeface="Calibri" panose="020F0502020204030204"/>
              </a:rPr>
              <a:t> (Accessed 05/05/19)</a:t>
            </a:r>
          </a:p>
          <a:p>
            <a:pPr defTabSz="685800"/>
            <a:endParaRPr lang="en-GB" sz="1200" dirty="0">
              <a:solidFill>
                <a:prstClr val="black"/>
              </a:solidFill>
              <a:latin typeface="Calibri" panose="020F0502020204030204"/>
            </a:endParaRPr>
          </a:p>
          <a:p>
            <a:pPr defTabSz="685800"/>
            <a:r>
              <a:rPr lang="en-GB" sz="1200" dirty="0" err="1">
                <a:solidFill>
                  <a:prstClr val="black"/>
                </a:solidFill>
                <a:latin typeface="Calibri" panose="020F0502020204030204"/>
              </a:rPr>
              <a:t>CIFTraining</a:t>
            </a:r>
            <a:r>
              <a:rPr lang="en-GB" sz="1200" dirty="0">
                <a:solidFill>
                  <a:prstClr val="black"/>
                </a:solidFill>
                <a:latin typeface="Calibri" panose="020F0502020204030204"/>
              </a:rPr>
              <a:t> (2018) The Benefits of Teamwork in the Workplace. Available at: https://ciftraining.ie/2018/03/the-benefits-of-teamwork-in-the-workplace/ (Accessed at: 7th may 2019) </a:t>
            </a:r>
          </a:p>
          <a:p>
            <a:pPr defTabSz="685800"/>
            <a:endParaRPr lang="en-GB" sz="1200" dirty="0">
              <a:solidFill>
                <a:prstClr val="black"/>
              </a:solidFill>
              <a:latin typeface="Calibri" panose="020F0502020204030204"/>
            </a:endParaRPr>
          </a:p>
          <a:p>
            <a:pPr defTabSz="685800"/>
            <a:r>
              <a:rPr lang="en-US" sz="1200" dirty="0">
                <a:solidFill>
                  <a:prstClr val="black"/>
                </a:solidFill>
                <a:latin typeface="Calibri" panose="020F0502020204030204"/>
              </a:rPr>
              <a:t>Entrepreneur (2018) 6 Steps to Build a Strong Team. Available at: https://www.entrepreneur.com/article/274001</a:t>
            </a:r>
            <a:endParaRPr lang="en-GB" sz="1200" dirty="0">
              <a:solidFill>
                <a:prstClr val="black"/>
              </a:solidFill>
              <a:latin typeface="Calibri" panose="020F0502020204030204"/>
            </a:endParaRPr>
          </a:p>
          <a:p>
            <a:pPr defTabSz="685800"/>
            <a:endParaRPr lang="en-GB" sz="1200" dirty="0">
              <a:solidFill>
                <a:prstClr val="black"/>
              </a:solidFill>
              <a:latin typeface="Calibri" panose="020F0502020204030204"/>
            </a:endParaRPr>
          </a:p>
          <a:p>
            <a:pPr defTabSz="685800"/>
            <a:r>
              <a:rPr lang="en-GB" sz="1200" dirty="0">
                <a:solidFill>
                  <a:prstClr val="black"/>
                </a:solidFill>
                <a:latin typeface="Calibri" panose="020F0502020204030204"/>
              </a:rPr>
              <a:t>GINA ABUDI- intelligent strategy by design </a:t>
            </a:r>
            <a:r>
              <a:rPr lang="en-GB" sz="1200" dirty="0" err="1">
                <a:solidFill>
                  <a:prstClr val="black"/>
                </a:solidFill>
                <a:latin typeface="Calibri" panose="020F0502020204030204"/>
              </a:rPr>
              <a:t>Abudi</a:t>
            </a:r>
            <a:r>
              <a:rPr lang="en-GB" sz="1200" dirty="0">
                <a:solidFill>
                  <a:prstClr val="black"/>
                </a:solidFill>
                <a:latin typeface="Calibri" panose="020F0502020204030204"/>
              </a:rPr>
              <a:t> Consulting Group- by Gina </a:t>
            </a:r>
            <a:r>
              <a:rPr lang="en-GB" sz="1200" dirty="0" err="1">
                <a:solidFill>
                  <a:prstClr val="black"/>
                </a:solidFill>
                <a:latin typeface="Calibri" panose="020F0502020204030204"/>
              </a:rPr>
              <a:t>Abudi</a:t>
            </a:r>
            <a:r>
              <a:rPr lang="en-GB" sz="1200" dirty="0">
                <a:solidFill>
                  <a:prstClr val="black"/>
                </a:solidFill>
                <a:latin typeface="Calibri" panose="020F0502020204030204"/>
              </a:rPr>
              <a:t>, on July 15</a:t>
            </a:r>
            <a:r>
              <a:rPr lang="en-GB" sz="1200" baseline="30000" dirty="0">
                <a:solidFill>
                  <a:prstClr val="black"/>
                </a:solidFill>
                <a:latin typeface="Calibri" panose="020F0502020204030204"/>
              </a:rPr>
              <a:t>th</a:t>
            </a:r>
            <a:r>
              <a:rPr lang="en-GB" sz="1200" dirty="0">
                <a:solidFill>
                  <a:prstClr val="black"/>
                </a:solidFill>
                <a:latin typeface="Calibri" panose="020F0502020204030204"/>
              </a:rPr>
              <a:t>, 2009</a:t>
            </a:r>
          </a:p>
          <a:p>
            <a:pPr defTabSz="685800"/>
            <a:r>
              <a:rPr lang="en-GB" sz="1200" dirty="0">
                <a:solidFill>
                  <a:prstClr val="black"/>
                </a:solidFill>
                <a:latin typeface="Calibri" panose="020F0502020204030204"/>
              </a:rPr>
              <a:t>https:/www.ginaabudi.com/the-five-stages-ofteam-development-part1/</a:t>
            </a:r>
          </a:p>
          <a:p>
            <a:pPr defTabSz="685800"/>
            <a:endParaRPr lang="en-GB" sz="1200" dirty="0">
              <a:solidFill>
                <a:prstClr val="black"/>
              </a:solidFill>
              <a:latin typeface="Calibri" panose="020F0502020204030204"/>
            </a:endParaRPr>
          </a:p>
          <a:p>
            <a:pPr defTabSz="685800"/>
            <a:r>
              <a:rPr lang="en-GB" sz="1200" dirty="0">
                <a:solidFill>
                  <a:prstClr val="black"/>
                </a:solidFill>
                <a:latin typeface="Calibri" panose="020F0502020204030204"/>
              </a:rPr>
              <a:t>MindTools- Essential skills for an excellent career- forming, storming, norming and performing. Understanding the stages of team formation.</a:t>
            </a:r>
          </a:p>
          <a:p>
            <a:pPr defTabSz="685800"/>
            <a:r>
              <a:rPr lang="en-GB" sz="1200" dirty="0">
                <a:solidFill>
                  <a:prstClr val="black"/>
                </a:solidFill>
                <a:latin typeface="Calibri" panose="020F0502020204030204"/>
              </a:rPr>
              <a:t>https:/www.mindtool.com/pages/article/newLDR_86htm</a:t>
            </a:r>
          </a:p>
          <a:p>
            <a:pPr defTabSz="685800"/>
            <a:endParaRPr lang="en-GB" sz="1200" dirty="0">
              <a:solidFill>
                <a:prstClr val="black"/>
              </a:solidFill>
              <a:latin typeface="Calibri" panose="020F0502020204030204"/>
            </a:endParaRPr>
          </a:p>
        </p:txBody>
      </p:sp>
    </p:spTree>
    <p:extLst>
      <p:ext uri="{BB962C8B-B14F-4D97-AF65-F5344CB8AC3E}">
        <p14:creationId xmlns:p14="http://schemas.microsoft.com/office/powerpoint/2010/main" val="3211961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FE2C0E-6EF1-46FE-86DD-867A1A78D30E}"/>
              </a:ext>
            </a:extLst>
          </p:cNvPr>
          <p:cNvSpPr>
            <a:spLocks noGrp="1"/>
          </p:cNvSpPr>
          <p:nvPr>
            <p:ph idx="1"/>
          </p:nvPr>
        </p:nvSpPr>
        <p:spPr>
          <a:xfrm>
            <a:off x="539198" y="1153043"/>
            <a:ext cx="7886700" cy="3263504"/>
          </a:xfrm>
        </p:spPr>
        <p:txBody>
          <a:bodyPr>
            <a:normAutofit/>
          </a:bodyPr>
          <a:lstStyle/>
          <a:p>
            <a:pPr marL="0" indent="0">
              <a:buNone/>
            </a:pPr>
            <a:r>
              <a:rPr lang="en-US" sz="1350" dirty="0"/>
              <a:t>Peter Morgan (2017, p207) THE BUSINESS STUDENT’S GUIDE TO STUDY AND EMPLOYABILITY, [Accessed 08/05/19)</a:t>
            </a:r>
          </a:p>
          <a:p>
            <a:pPr marL="0" indent="0">
              <a:buNone/>
            </a:pPr>
            <a:endParaRPr lang="en-US" sz="1350" dirty="0"/>
          </a:p>
          <a:p>
            <a:pPr marL="0" indent="0">
              <a:buNone/>
            </a:pPr>
            <a:r>
              <a:rPr lang="en-US" sz="1350" dirty="0"/>
              <a:t>Peter Morgan (2017, p208) THE BUSINESS STUDENT’S GUIDE TO STUDY AND EMPLOYABILITY, [Accessed 08/05/19)</a:t>
            </a:r>
          </a:p>
          <a:p>
            <a:pPr marL="0" indent="0">
              <a:buNone/>
            </a:pPr>
            <a:endParaRPr lang="en-GB" sz="1350" dirty="0"/>
          </a:p>
          <a:p>
            <a:pPr marL="0" indent="0">
              <a:buNone/>
            </a:pPr>
            <a:r>
              <a:rPr lang="en-GB" sz="1350" dirty="0" err="1"/>
              <a:t>Rahim,M.A</a:t>
            </a:r>
            <a:r>
              <a:rPr lang="en-GB" sz="1350" dirty="0"/>
              <a:t>., (2017). </a:t>
            </a:r>
            <a:r>
              <a:rPr lang="en-GB" sz="1350" i="1" dirty="0"/>
              <a:t>Managing conflict in organisations</a:t>
            </a:r>
            <a:r>
              <a:rPr lang="en-GB" sz="1350" dirty="0"/>
              <a:t>. Routledge.</a:t>
            </a:r>
          </a:p>
          <a:p>
            <a:pPr marL="0" indent="0">
              <a:buNone/>
            </a:pPr>
            <a:r>
              <a:rPr lang="en-GB" sz="1350" dirty="0" err="1"/>
              <a:t>Schubert,J</a:t>
            </a:r>
            <a:r>
              <a:rPr lang="en-GB" sz="1350" dirty="0"/>
              <a:t>. , (2011). Conflict management in Dempster-Shafer theory using the degree of falsity. </a:t>
            </a:r>
            <a:r>
              <a:rPr lang="en-GB" sz="1350" i="1" dirty="0"/>
              <a:t>International Journal of Approximate Reasoning</a:t>
            </a:r>
            <a:r>
              <a:rPr lang="en-GB" sz="1350" dirty="0"/>
              <a:t>, 52(3), pp. 449-460.</a:t>
            </a:r>
          </a:p>
          <a:p>
            <a:pPr marL="0" indent="0">
              <a:buNone/>
            </a:pPr>
            <a:r>
              <a:rPr lang="en-GB" sz="1350" dirty="0" err="1"/>
              <a:t>Undercoverrecruiter</a:t>
            </a:r>
            <a:r>
              <a:rPr lang="en-GB" sz="1350" dirty="0"/>
              <a:t> (2019) top 7 qualities of  a successful team.  Available at: https://theundercoverrecruiter.com/qualities-successful-work-team/ (Accessed at: 7th may 2019).</a:t>
            </a:r>
          </a:p>
        </p:txBody>
      </p:sp>
    </p:spTree>
    <p:extLst>
      <p:ext uri="{BB962C8B-B14F-4D97-AF65-F5344CB8AC3E}">
        <p14:creationId xmlns:p14="http://schemas.microsoft.com/office/powerpoint/2010/main" val="27738691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39111</TotalTime>
  <Words>1613</Words>
  <Application>Microsoft Office PowerPoint</Application>
  <PresentationFormat>On-screen Show (4:3)</PresentationFormat>
  <Paragraphs>194</Paragraphs>
  <Slides>28</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28</vt:i4>
      </vt:variant>
    </vt:vector>
  </HeadingPairs>
  <TitlesOfParts>
    <vt:vector size="37" baseType="lpstr">
      <vt:lpstr>Arial</vt:lpstr>
      <vt:lpstr>Calibri</vt:lpstr>
      <vt:lpstr>Calibri Light</vt:lpstr>
      <vt:lpstr>Myriad Pro</vt:lpstr>
      <vt:lpstr>Rockwell Condensed</vt:lpstr>
      <vt:lpstr>VAGRoundedStd-Bold</vt:lpstr>
      <vt:lpstr>20140311PresentationUWTSDTemplate</vt:lpstr>
      <vt:lpstr>1_20140311PresentationUWTSDTemplate</vt:lpstr>
      <vt:lpstr>Office Theme</vt:lpstr>
      <vt:lpstr> </vt:lpstr>
      <vt:lpstr>PowerPoint Presentation</vt:lpstr>
      <vt:lpstr>INTRODUCTION</vt:lpstr>
      <vt:lpstr>PowerPoint Presentation</vt:lpstr>
      <vt:lpstr>PowerPoint Presentation</vt:lpstr>
      <vt:lpstr>  STAGES OF TEAM DEVELOPMENT</vt:lpstr>
      <vt:lpstr>PowerPoint Presentation</vt:lpstr>
      <vt:lpstr>FORMING</vt:lpstr>
      <vt:lpstr>STORMING</vt:lpstr>
      <vt:lpstr>NORMING</vt:lpstr>
      <vt:lpstr>PERFORMING</vt:lpstr>
      <vt:lpstr>ADJOURNING</vt:lpstr>
      <vt:lpstr>PowerPoint Presentation</vt:lpstr>
      <vt:lpstr>PowerPoint Presentation</vt:lpstr>
      <vt:lpstr>PowerPoint Presentation</vt:lpstr>
      <vt:lpstr>PowerPoint Presentation</vt:lpstr>
      <vt:lpstr>PowerPoint Presentation</vt:lpstr>
      <vt:lpstr>PowerPoint Presentation</vt:lpstr>
      <vt:lpstr> </vt:lpstr>
      <vt:lpstr>There are 6 steps in order to have successful team development</vt:lpstr>
      <vt:lpstr>PowerPoint Presentation</vt:lpstr>
      <vt:lpstr>PowerPoint Presentation</vt:lpstr>
      <vt:lpstr>Conflict management strategies</vt:lpstr>
      <vt:lpstr>Conflict management skills</vt:lpstr>
      <vt:lpstr>Different styles of conflict management </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asfa naseem</cp:lastModifiedBy>
  <cp:revision>184</cp:revision>
  <dcterms:created xsi:type="dcterms:W3CDTF">2015-04-14T15:21:28Z</dcterms:created>
  <dcterms:modified xsi:type="dcterms:W3CDTF">2019-05-11T20:57:07Z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