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Lst>
  <p:sldSz cx="9144000" cy="6858000" type="screen4x3"/>
  <p:notesSz cx="6858000" cy="9144000"/>
  <p:embeddedFontLst>
    <p:embeddedFont>
      <p:font typeface="Calibri" panose="020F0502020204030204" pitchFamily="34" charset="0"/>
      <p:regular r:id="rId37"/>
      <p:bold r:id="rId38"/>
      <p:italic r:id="rId39"/>
      <p:boldItalic r:id="rId40"/>
    </p:embeddedFont>
    <p:embeddedFont>
      <p:font typeface="Corbel" panose="020B0503020204020204" pitchFamily="34" charset="0"/>
      <p:regular r:id="rId41"/>
      <p:bold r:id="rId42"/>
      <p:italic r:id="rId43"/>
      <p:boldItalic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714"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6.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7.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 K" userId="c309a643dd6147aa" providerId="LiveId" clId="{9E070F76-660B-4253-A4CB-AA215B119B09}"/>
    <pc:docChg chg="modSld">
      <pc:chgData name="NAV K" userId="c309a643dd6147aa" providerId="LiveId" clId="{9E070F76-660B-4253-A4CB-AA215B119B09}" dt="2023-01-31T13:42:58.146" v="9" actId="20577"/>
      <pc:docMkLst>
        <pc:docMk/>
      </pc:docMkLst>
      <pc:sldChg chg="modSp mod">
        <pc:chgData name="NAV K" userId="c309a643dd6147aa" providerId="LiveId" clId="{9E070F76-660B-4253-A4CB-AA215B119B09}" dt="2023-01-31T13:42:58.146" v="9" actId="20577"/>
        <pc:sldMkLst>
          <pc:docMk/>
          <pc:sldMk cId="0" sldId="256"/>
        </pc:sldMkLst>
        <pc:spChg chg="mod">
          <ac:chgData name="NAV K" userId="c309a643dd6147aa" providerId="LiveId" clId="{9E070F76-660B-4253-A4CB-AA215B119B09}" dt="2023-01-31T13:42:58.146" v="9" actId="20577"/>
          <ac:spMkLst>
            <pc:docMk/>
            <pc:sldMk cId="0" sldId="256"/>
            <ac:spMk id="14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71" name="Google Shape;171;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79" name="Google Shape;179;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b="0"/>
          </a:p>
          <a:p>
            <a:pPr marL="0" lvl="0" indent="0" algn="l" rtl="0">
              <a:spcBef>
                <a:spcPts val="0"/>
              </a:spcBef>
              <a:spcAft>
                <a:spcPts val="0"/>
              </a:spcAft>
              <a:buNone/>
            </a:pPr>
            <a:endParaRPr b="0"/>
          </a:p>
        </p:txBody>
      </p:sp>
      <p:sp>
        <p:nvSpPr>
          <p:cNvPr id="186" name="Google Shape;186;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b="0"/>
          </a:p>
          <a:p>
            <a:pPr marL="0" lvl="0" indent="0" algn="l" rtl="0">
              <a:spcBef>
                <a:spcPts val="0"/>
              </a:spcBef>
              <a:spcAft>
                <a:spcPts val="0"/>
              </a:spcAft>
              <a:buNone/>
            </a:pPr>
            <a:endParaRPr b="0"/>
          </a:p>
        </p:txBody>
      </p:sp>
      <p:sp>
        <p:nvSpPr>
          <p:cNvPr id="194" name="Google Shape;194;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207" name="Google Shape;207;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 name="Google Shape;214;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215" name="Google Shape;215;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4" name="Google Shape;234;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8" name="Google Shape;248;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1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 name="Google Shape;254;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0" name="Google Shape;260;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261" name="Google Shape;261;p1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7" name="Google Shape;267;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268" name="Google Shape;268;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4" name="Google Shape;274;p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0" name="Google Shape;280;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2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6" name="Google Shape;286;p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2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2" name="Google Shape;292;p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2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8" name="Google Shape;298;p2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9" name="Google Shape;299;p2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2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7" name="Google Shape;307;p2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8" name="Google Shape;308;p2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2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4" name="Google Shape;314;p2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5" name="Google Shape;315;p2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1" name="Google Shape;321;p2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2" name="Google Shape;322;p2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p2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0" name="Google Shape;330;p2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1" name="Google Shape;331;p2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p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7" name="Google Shape;337;p2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8" name="Google Shape;338;p2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p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4" name="Google Shape;344;p2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5" name="Google Shape;345;p2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p3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1" name="Google Shape;351;p3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2" name="Google Shape;352;p3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30</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3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8" name="Google Shape;358;p3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p3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4" name="Google Shape;364;p3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p3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0" name="Google Shape;370;p3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p3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6" name="Google Shape;376;p3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2"/>
          <p:cNvGrpSpPr/>
          <p:nvPr/>
        </p:nvGrpSpPr>
        <p:grpSpPr>
          <a:xfrm>
            <a:off x="203200" y="0"/>
            <a:ext cx="3778250" cy="6858001"/>
            <a:chOff x="203200" y="0"/>
            <a:chExt cx="3778250" cy="6858001"/>
          </a:xfrm>
        </p:grpSpPr>
        <p:sp>
          <p:nvSpPr>
            <p:cNvPr id="24" name="Google Shape;24;p2"/>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sp>
        <p:sp>
          <p:nvSpPr>
            <p:cNvPr id="25" name="Google Shape;25;p2"/>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sp>
        <p:sp>
          <p:nvSpPr>
            <p:cNvPr id="26" name="Google Shape;26;p2"/>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sp>
        <p:sp>
          <p:nvSpPr>
            <p:cNvPr id="27" name="Google Shape;27;p2"/>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sp>
        <p:sp>
          <p:nvSpPr>
            <p:cNvPr id="28" name="Google Shape;28;p2"/>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sp>
        <p:sp>
          <p:nvSpPr>
            <p:cNvPr id="29" name="Google Shape;29;p2"/>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sp>
      </p:grpSp>
      <p:sp>
        <p:nvSpPr>
          <p:cNvPr id="30" name="Google Shape;30;p2"/>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5400"/>
              <a:buFont typeface="Corbel"/>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spcBef>
                <a:spcPts val="360"/>
              </a:spcBef>
              <a:spcAft>
                <a:spcPts val="0"/>
              </a:spcAft>
              <a:buSzPts val="2610"/>
              <a:buNone/>
              <a:defRPr sz="1800">
                <a:solidFill>
                  <a:schemeClr val="dk1"/>
                </a:solidFill>
              </a:defRPr>
            </a:lvl1pPr>
            <a:lvl2pPr lvl="1" algn="ctr">
              <a:spcBef>
                <a:spcPts val="600"/>
              </a:spcBef>
              <a:spcAft>
                <a:spcPts val="0"/>
              </a:spcAft>
              <a:buSzPts val="2900"/>
              <a:buNone/>
              <a:defRPr>
                <a:solidFill>
                  <a:srgbClr val="888888"/>
                </a:solidFill>
              </a:defRPr>
            </a:lvl2pPr>
            <a:lvl3pPr lvl="2" algn="ctr">
              <a:spcBef>
                <a:spcPts val="600"/>
              </a:spcBef>
              <a:spcAft>
                <a:spcPts val="0"/>
              </a:spcAft>
              <a:buSzPts val="2610"/>
              <a:buNone/>
              <a:defRPr>
                <a:solidFill>
                  <a:srgbClr val="888888"/>
                </a:solidFill>
              </a:defRPr>
            </a:lvl3pPr>
            <a:lvl4pPr lvl="3" algn="ctr">
              <a:spcBef>
                <a:spcPts val="600"/>
              </a:spcBef>
              <a:spcAft>
                <a:spcPts val="0"/>
              </a:spcAft>
              <a:buSzPts val="2320"/>
              <a:buNone/>
              <a:defRPr>
                <a:solidFill>
                  <a:srgbClr val="888888"/>
                </a:solidFill>
              </a:defRPr>
            </a:lvl4pPr>
            <a:lvl5pPr lvl="4" algn="ctr">
              <a:spcBef>
                <a:spcPts val="600"/>
              </a:spcBef>
              <a:spcAft>
                <a:spcPts val="0"/>
              </a:spcAft>
              <a:buSzPts val="2030"/>
              <a:buNone/>
              <a:defRPr>
                <a:solidFill>
                  <a:srgbClr val="888888"/>
                </a:solidFill>
              </a:defRPr>
            </a:lvl5pPr>
            <a:lvl6pPr lvl="5" algn="ctr">
              <a:spcBef>
                <a:spcPts val="600"/>
              </a:spcBef>
              <a:spcAft>
                <a:spcPts val="0"/>
              </a:spcAft>
              <a:buSzPts val="2030"/>
              <a:buNone/>
              <a:defRPr>
                <a:solidFill>
                  <a:srgbClr val="888888"/>
                </a:solidFill>
              </a:defRPr>
            </a:lvl6pPr>
            <a:lvl7pPr lvl="6" algn="ctr">
              <a:spcBef>
                <a:spcPts val="600"/>
              </a:spcBef>
              <a:spcAft>
                <a:spcPts val="0"/>
              </a:spcAft>
              <a:buSzPts val="2030"/>
              <a:buNone/>
              <a:defRPr>
                <a:solidFill>
                  <a:srgbClr val="888888"/>
                </a:solidFill>
              </a:defRPr>
            </a:lvl7pPr>
            <a:lvl8pPr lvl="7" algn="ctr">
              <a:spcBef>
                <a:spcPts val="600"/>
              </a:spcBef>
              <a:spcAft>
                <a:spcPts val="0"/>
              </a:spcAft>
              <a:buSzPts val="2030"/>
              <a:buNone/>
              <a:defRPr>
                <a:solidFill>
                  <a:srgbClr val="888888"/>
                </a:solidFill>
              </a:defRPr>
            </a:lvl8pPr>
            <a:lvl9pPr lvl="8" algn="ctr">
              <a:spcBef>
                <a:spcPts val="600"/>
              </a:spcBef>
              <a:spcAft>
                <a:spcPts val="600"/>
              </a:spcAft>
              <a:buSzPts val="2030"/>
              <a:buNone/>
              <a:defRPr>
                <a:solidFill>
                  <a:srgbClr val="888888"/>
                </a:solidFill>
              </a:defRPr>
            </a:lvl9pPr>
          </a:lstStyle>
          <a:p>
            <a:endParaRPr/>
          </a:p>
        </p:txBody>
      </p:sp>
      <p:sp>
        <p:nvSpPr>
          <p:cNvPr id="32" name="Google Shape;32;p2"/>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2"/>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5" name="Google Shape;35;p2"/>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sp>
      <p:sp>
        <p:nvSpPr>
          <p:cNvPr id="36" name="Google Shape;36;p2"/>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7"/>
        <p:cNvGrpSpPr/>
        <p:nvPr/>
      </p:nvGrpSpPr>
      <p:grpSpPr>
        <a:xfrm>
          <a:off x="0" y="0"/>
          <a:ext cx="0" cy="0"/>
          <a:chOff x="0" y="0"/>
          <a:chExt cx="0" cy="0"/>
        </a:xfrm>
      </p:grpSpPr>
      <p:sp>
        <p:nvSpPr>
          <p:cNvPr id="38" name="Google Shape;38;p3"/>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3"/>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40" name="Google Shape;40;p3"/>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3"/>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3"/>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sp>
        <p:nvSpPr>
          <p:cNvPr id="44" name="Google Shape;44;p4"/>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4000"/>
              <a:buFont typeface="Corbel"/>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4"/>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46" name="Google Shape;46;p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9"/>
        <p:cNvGrpSpPr/>
        <p:nvPr/>
      </p:nvGrpSpPr>
      <p:grpSpPr>
        <a:xfrm>
          <a:off x="0" y="0"/>
          <a:ext cx="0" cy="0"/>
          <a:chOff x="0" y="0"/>
          <a:chExt cx="0" cy="0"/>
        </a:xfrm>
      </p:grpSpPr>
      <p:sp>
        <p:nvSpPr>
          <p:cNvPr id="50" name="Google Shape;50;p5"/>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5"/>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2" name="Google Shape;52;p5"/>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3" name="Google Shape;53;p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6"/>
        <p:cNvGrpSpPr/>
        <p:nvPr/>
      </p:nvGrpSpPr>
      <p:grpSpPr>
        <a:xfrm>
          <a:off x="0" y="0"/>
          <a:ext cx="0" cy="0"/>
          <a:chOff x="0" y="0"/>
          <a:chExt cx="0" cy="0"/>
        </a:xfrm>
      </p:grpSpPr>
      <p:sp>
        <p:nvSpPr>
          <p:cNvPr id="57" name="Google Shape;57;p6"/>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6"/>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1186C3"/>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9" name="Google Shape;59;p6"/>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60" name="Google Shape;60;p6"/>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1186C3"/>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61" name="Google Shape;61;p6"/>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62" name="Google Shape;62;p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5"/>
        <p:cNvGrpSpPr/>
        <p:nvPr/>
      </p:nvGrpSpPr>
      <p:grpSpPr>
        <a:xfrm>
          <a:off x="0" y="0"/>
          <a:ext cx="0" cy="0"/>
          <a:chOff x="0" y="0"/>
          <a:chExt cx="0" cy="0"/>
        </a:xfrm>
      </p:grpSpPr>
      <p:sp>
        <p:nvSpPr>
          <p:cNvPr id="66" name="Google Shape;66;p7"/>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0"/>
        <p:cNvGrpSpPr/>
        <p:nvPr/>
      </p:nvGrpSpPr>
      <p:grpSpPr>
        <a:xfrm>
          <a:off x="0" y="0"/>
          <a:ext cx="0" cy="0"/>
          <a:chOff x="0" y="0"/>
          <a:chExt cx="0" cy="0"/>
        </a:xfrm>
      </p:grpSpPr>
      <p:sp>
        <p:nvSpPr>
          <p:cNvPr id="71" name="Google Shape;71;p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4"/>
        <p:cNvGrpSpPr/>
        <p:nvPr/>
      </p:nvGrpSpPr>
      <p:grpSpPr>
        <a:xfrm>
          <a:off x="0" y="0"/>
          <a:ext cx="0" cy="0"/>
          <a:chOff x="0" y="0"/>
          <a:chExt cx="0" cy="0"/>
        </a:xfrm>
      </p:grpSpPr>
      <p:sp>
        <p:nvSpPr>
          <p:cNvPr id="75" name="Google Shape;75;p9"/>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9"/>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spcBef>
                <a:spcPts val="400"/>
              </a:spcBef>
              <a:spcAft>
                <a:spcPts val="0"/>
              </a:spcAft>
              <a:buSzPts val="2900"/>
              <a:buChar char="•"/>
              <a:defRPr sz="2000"/>
            </a:lvl1pPr>
            <a:lvl2pPr marL="914400" lvl="1" indent="-394335" algn="l">
              <a:spcBef>
                <a:spcPts val="600"/>
              </a:spcBef>
              <a:spcAft>
                <a:spcPts val="0"/>
              </a:spcAft>
              <a:buSzPts val="2610"/>
              <a:buChar char="•"/>
              <a:defRPr sz="1800"/>
            </a:lvl2pPr>
            <a:lvl3pPr marL="1371600" lvl="2" indent="-375919" algn="l">
              <a:spcBef>
                <a:spcPts val="600"/>
              </a:spcBef>
              <a:spcAft>
                <a:spcPts val="0"/>
              </a:spcAft>
              <a:buSzPts val="2320"/>
              <a:buChar char="•"/>
              <a:defRPr sz="1600"/>
            </a:lvl3pPr>
            <a:lvl4pPr marL="1828800" lvl="3" indent="-357505" algn="l">
              <a:spcBef>
                <a:spcPts val="600"/>
              </a:spcBef>
              <a:spcAft>
                <a:spcPts val="0"/>
              </a:spcAft>
              <a:buSzPts val="2030"/>
              <a:buChar char="•"/>
              <a:defRPr sz="1400"/>
            </a:lvl4pPr>
            <a:lvl5pPr marL="2286000" lvl="4" indent="-357504" algn="l">
              <a:spcBef>
                <a:spcPts val="600"/>
              </a:spcBef>
              <a:spcAft>
                <a:spcPts val="0"/>
              </a:spcAft>
              <a:buSzPts val="2030"/>
              <a:buChar char="•"/>
              <a:defRPr sz="1400"/>
            </a:lvl5pPr>
            <a:lvl6pPr marL="2743200" lvl="5" indent="-357504" algn="l">
              <a:spcBef>
                <a:spcPts val="600"/>
              </a:spcBef>
              <a:spcAft>
                <a:spcPts val="0"/>
              </a:spcAft>
              <a:buSzPts val="2030"/>
              <a:buChar char="•"/>
              <a:defRPr sz="1400"/>
            </a:lvl6pPr>
            <a:lvl7pPr marL="3200400" lvl="6" indent="-357504" algn="l">
              <a:spcBef>
                <a:spcPts val="600"/>
              </a:spcBef>
              <a:spcAft>
                <a:spcPts val="0"/>
              </a:spcAft>
              <a:buSzPts val="2030"/>
              <a:buChar char="•"/>
              <a:defRPr sz="1400"/>
            </a:lvl7pPr>
            <a:lvl8pPr marL="3657600" lvl="7" indent="-357504" algn="l">
              <a:spcBef>
                <a:spcPts val="600"/>
              </a:spcBef>
              <a:spcAft>
                <a:spcPts val="0"/>
              </a:spcAft>
              <a:buSzPts val="2030"/>
              <a:buChar char="•"/>
              <a:defRPr sz="1400"/>
            </a:lvl8pPr>
            <a:lvl9pPr marL="4114800" lvl="8" indent="-357504" algn="l">
              <a:spcBef>
                <a:spcPts val="600"/>
              </a:spcBef>
              <a:spcAft>
                <a:spcPts val="600"/>
              </a:spcAft>
              <a:buSzPts val="2030"/>
              <a:buChar char="•"/>
              <a:defRPr sz="1400"/>
            </a:lvl9pPr>
          </a:lstStyle>
          <a:p>
            <a:endParaRPr/>
          </a:p>
        </p:txBody>
      </p:sp>
      <p:sp>
        <p:nvSpPr>
          <p:cNvPr id="77" name="Google Shape;77;p9"/>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20"/>
              </a:spcBef>
              <a:spcAft>
                <a:spcPts val="0"/>
              </a:spcAft>
              <a:buSzPts val="2320"/>
              <a:buNone/>
              <a:defRPr sz="16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78" name="Google Shape;78;p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1"/>
        <p:cNvGrpSpPr/>
        <p:nvPr/>
      </p:nvGrpSpPr>
      <p:grpSpPr>
        <a:xfrm>
          <a:off x="0" y="0"/>
          <a:ext cx="0" cy="0"/>
          <a:chOff x="0" y="0"/>
          <a:chExt cx="0" cy="0"/>
        </a:xfrm>
      </p:grpSpPr>
      <p:sp>
        <p:nvSpPr>
          <p:cNvPr id="82" name="Google Shape;82;p10"/>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800"/>
              <a:buFont typeface="Corbel"/>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0"/>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4" name="Google Shape;84;p10"/>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60"/>
              </a:spcBef>
              <a:spcAft>
                <a:spcPts val="0"/>
              </a:spcAft>
              <a:buSzPts val="2610"/>
              <a:buNone/>
              <a:defRPr sz="18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85" name="Google Shape;85;p1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8"/>
        <p:cNvGrpSpPr/>
        <p:nvPr/>
      </p:nvGrpSpPr>
      <p:grpSpPr>
        <a:xfrm>
          <a:off x="0" y="0"/>
          <a:ext cx="0" cy="0"/>
          <a:chOff x="0" y="0"/>
          <a:chExt cx="0" cy="0"/>
        </a:xfrm>
      </p:grpSpPr>
      <p:sp>
        <p:nvSpPr>
          <p:cNvPr id="89" name="Google Shape;89;p11"/>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1"/>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91" name="Google Shape;91;p11"/>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2030"/>
              <a:buNone/>
              <a:defRPr sz="14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92" name="Google Shape;92;p1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5"/>
        <p:cNvGrpSpPr/>
        <p:nvPr/>
      </p:nvGrpSpPr>
      <p:grpSpPr>
        <a:xfrm>
          <a:off x="0" y="0"/>
          <a:ext cx="0" cy="0"/>
          <a:chOff x="0" y="0"/>
          <a:chExt cx="0" cy="0"/>
        </a:xfrm>
      </p:grpSpPr>
      <p:sp>
        <p:nvSpPr>
          <p:cNvPr id="96" name="Google Shape;96;p12"/>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12"/>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98" name="Google Shape;98;p1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1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1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1"/>
        <p:cNvGrpSpPr/>
        <p:nvPr/>
      </p:nvGrpSpPr>
      <p:grpSpPr>
        <a:xfrm>
          <a:off x="0" y="0"/>
          <a:ext cx="0" cy="0"/>
          <a:chOff x="0" y="0"/>
          <a:chExt cx="0" cy="0"/>
        </a:xfrm>
      </p:grpSpPr>
      <p:sp>
        <p:nvSpPr>
          <p:cNvPr id="102" name="Google Shape;102;p1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03" name="Google Shape;103;p1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04" name="Google Shape;104;p1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3"/>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2610"/>
              <a:buFont typeface="Corbel"/>
              <a:buNone/>
              <a:defRPr sz="1800"/>
            </a:lvl1pPr>
            <a:lvl2pPr marL="914400" lvl="1" indent="-228600" algn="l">
              <a:spcBef>
                <a:spcPts val="600"/>
              </a:spcBef>
              <a:spcAft>
                <a:spcPts val="0"/>
              </a:spcAft>
              <a:buSzPts val="2900"/>
              <a:buFont typeface="Corbel"/>
              <a:buNone/>
              <a:defRPr/>
            </a:lvl2pPr>
            <a:lvl3pPr marL="1371600" lvl="2" indent="-228600" algn="l">
              <a:spcBef>
                <a:spcPts val="600"/>
              </a:spcBef>
              <a:spcAft>
                <a:spcPts val="0"/>
              </a:spcAft>
              <a:buSzPts val="2610"/>
              <a:buFont typeface="Corbel"/>
              <a:buNone/>
              <a:defRPr/>
            </a:lvl3pPr>
            <a:lvl4pPr marL="1828800" lvl="3" indent="-228600" algn="l">
              <a:spcBef>
                <a:spcPts val="600"/>
              </a:spcBef>
              <a:spcAft>
                <a:spcPts val="0"/>
              </a:spcAft>
              <a:buSzPts val="2320"/>
              <a:buFont typeface="Corbel"/>
              <a:buNone/>
              <a:defRPr/>
            </a:lvl4pPr>
            <a:lvl5pPr marL="2286000" lvl="4" indent="-228600" algn="l">
              <a:spcBef>
                <a:spcPts val="600"/>
              </a:spcBef>
              <a:spcAft>
                <a:spcPts val="0"/>
              </a:spcAft>
              <a:buSzPts val="2030"/>
              <a:buFont typeface="Corbel"/>
              <a:buNone/>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06" name="Google Shape;106;p13"/>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7" name="Google Shape;107;p1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1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10"/>
        <p:cNvGrpSpPr/>
        <p:nvPr/>
      </p:nvGrpSpPr>
      <p:grpSpPr>
        <a:xfrm>
          <a:off x="0" y="0"/>
          <a:ext cx="0" cy="0"/>
          <a:chOff x="0" y="0"/>
          <a:chExt cx="0" cy="0"/>
        </a:xfrm>
      </p:grpSpPr>
      <p:sp>
        <p:nvSpPr>
          <p:cNvPr id="111" name="Google Shape;111;p14"/>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14"/>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13" name="Google Shape;113;p1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1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6"/>
        <p:cNvGrpSpPr/>
        <p:nvPr/>
      </p:nvGrpSpPr>
      <p:grpSpPr>
        <a:xfrm>
          <a:off x="0" y="0"/>
          <a:ext cx="0" cy="0"/>
          <a:chOff x="0" y="0"/>
          <a:chExt cx="0" cy="0"/>
        </a:xfrm>
      </p:grpSpPr>
      <p:sp>
        <p:nvSpPr>
          <p:cNvPr id="117" name="Google Shape;117;p15"/>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18" name="Google Shape;118;p15"/>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19" name="Google Shape;119;p15"/>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15"/>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spcBef>
                <a:spcPts val="480"/>
              </a:spcBef>
              <a:spcAft>
                <a:spcPts val="0"/>
              </a:spcAft>
              <a:buSzPts val="3480"/>
              <a:buNone/>
              <a:defRPr sz="24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21" name="Google Shape;121;p15"/>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2" name="Google Shape;122;p1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1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1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5"/>
        <p:cNvGrpSpPr/>
        <p:nvPr/>
      </p:nvGrpSpPr>
      <p:grpSpPr>
        <a:xfrm>
          <a:off x="0" y="0"/>
          <a:ext cx="0" cy="0"/>
          <a:chOff x="0" y="0"/>
          <a:chExt cx="0" cy="0"/>
        </a:xfrm>
      </p:grpSpPr>
      <p:sp>
        <p:nvSpPr>
          <p:cNvPr id="126" name="Google Shape;126;p16"/>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16"/>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4060"/>
              <a:buNone/>
              <a:defRPr sz="28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28" name="Google Shape;128;p16"/>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9" name="Google Shape;129;p1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1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1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2"/>
        <p:cNvGrpSpPr/>
        <p:nvPr/>
      </p:nvGrpSpPr>
      <p:grpSpPr>
        <a:xfrm>
          <a:off x="0" y="0"/>
          <a:ext cx="0" cy="0"/>
          <a:chOff x="0" y="0"/>
          <a:chExt cx="0" cy="0"/>
        </a:xfrm>
      </p:grpSpPr>
      <p:sp>
        <p:nvSpPr>
          <p:cNvPr id="133" name="Google Shape;133;p17"/>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17"/>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35" name="Google Shape;135;p1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1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1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8"/>
        <p:cNvGrpSpPr/>
        <p:nvPr/>
      </p:nvGrpSpPr>
      <p:grpSpPr>
        <a:xfrm>
          <a:off x="0" y="0"/>
          <a:ext cx="0" cy="0"/>
          <a:chOff x="0" y="0"/>
          <a:chExt cx="0" cy="0"/>
        </a:xfrm>
      </p:grpSpPr>
      <p:sp>
        <p:nvSpPr>
          <p:cNvPr id="139" name="Google Shape;139;p18"/>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18"/>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41" name="Google Shape;141;p1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1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1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grpSp>
        <p:nvGrpSpPr>
          <p:cNvPr id="10" name="Google Shape;10;p1"/>
          <p:cNvGrpSpPr/>
          <p:nvPr/>
        </p:nvGrpSpPr>
        <p:grpSpPr>
          <a:xfrm>
            <a:off x="0" y="0"/>
            <a:ext cx="2132013" cy="6858001"/>
            <a:chOff x="0" y="0"/>
            <a:chExt cx="2132013" cy="6858001"/>
          </a:xfrm>
        </p:grpSpPr>
        <p:sp>
          <p:nvSpPr>
            <p:cNvPr id="11" name="Google Shape;11;p1"/>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sp>
        <p:sp>
          <p:nvSpPr>
            <p:cNvPr id="12" name="Google Shape;12;p1"/>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sp>
        <p:sp>
          <p:nvSpPr>
            <p:cNvPr id="13" name="Google Shape;13;p1"/>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sp>
        <p:sp>
          <p:nvSpPr>
            <p:cNvPr id="14" name="Google Shape;14;p1"/>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sp>
        <p:sp>
          <p:nvSpPr>
            <p:cNvPr id="15" name="Google Shape;15;p1"/>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sp>
        <p:sp>
          <p:nvSpPr>
            <p:cNvPr id="16" name="Google Shape;16;p1"/>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sp>
      </p:grpSp>
      <p:sp>
        <p:nvSpPr>
          <p:cNvPr id="17" name="Google Shape;17;p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8" name="Google Shape;18;p1"/>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9" name="Google Shape;19;p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20" name="Google Shape;20;p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21" name="Google Shape;21;p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Corbel"/>
                <a:ea typeface="Corbel"/>
                <a:cs typeface="Corbel"/>
                <a:sym typeface="Corbel"/>
              </a:defRPr>
            </a:lvl1pPr>
            <a:lvl2pPr marL="0" marR="0" lvl="1" indent="0" algn="r" rtl="0">
              <a:spcBef>
                <a:spcPts val="0"/>
              </a:spcBef>
              <a:buNone/>
              <a:defRPr sz="1000" b="0" i="0" u="none" strike="noStrike" cap="none">
                <a:solidFill>
                  <a:schemeClr val="dk1"/>
                </a:solidFill>
                <a:latin typeface="Corbel"/>
                <a:ea typeface="Corbel"/>
                <a:cs typeface="Corbel"/>
                <a:sym typeface="Corbel"/>
              </a:defRPr>
            </a:lvl2pPr>
            <a:lvl3pPr marL="0" marR="0" lvl="2" indent="0" algn="r" rtl="0">
              <a:spcBef>
                <a:spcPts val="0"/>
              </a:spcBef>
              <a:buNone/>
              <a:defRPr sz="1000" b="0" i="0" u="none" strike="noStrike" cap="none">
                <a:solidFill>
                  <a:schemeClr val="dk1"/>
                </a:solidFill>
                <a:latin typeface="Corbel"/>
                <a:ea typeface="Corbel"/>
                <a:cs typeface="Corbel"/>
                <a:sym typeface="Corbel"/>
              </a:defRPr>
            </a:lvl3pPr>
            <a:lvl4pPr marL="0" marR="0" lvl="3" indent="0" algn="r" rtl="0">
              <a:spcBef>
                <a:spcPts val="0"/>
              </a:spcBef>
              <a:buNone/>
              <a:defRPr sz="1000" b="0" i="0" u="none" strike="noStrike" cap="none">
                <a:solidFill>
                  <a:schemeClr val="dk1"/>
                </a:solidFill>
                <a:latin typeface="Corbel"/>
                <a:ea typeface="Corbel"/>
                <a:cs typeface="Corbel"/>
                <a:sym typeface="Corbel"/>
              </a:defRPr>
            </a:lvl4pPr>
            <a:lvl5pPr marL="0" marR="0" lvl="4" indent="0" algn="r" rtl="0">
              <a:spcBef>
                <a:spcPts val="0"/>
              </a:spcBef>
              <a:buNone/>
              <a:defRPr sz="1000" b="0" i="0" u="none" strike="noStrike" cap="none">
                <a:solidFill>
                  <a:schemeClr val="dk1"/>
                </a:solidFill>
                <a:latin typeface="Corbel"/>
                <a:ea typeface="Corbel"/>
                <a:cs typeface="Corbel"/>
                <a:sym typeface="Corbel"/>
              </a:defRPr>
            </a:lvl5pPr>
            <a:lvl6pPr marL="0" marR="0" lvl="5" indent="0" algn="r" rtl="0">
              <a:spcBef>
                <a:spcPts val="0"/>
              </a:spcBef>
              <a:buNone/>
              <a:defRPr sz="1000" b="0" i="0" u="none" strike="noStrike" cap="none">
                <a:solidFill>
                  <a:schemeClr val="dk1"/>
                </a:solidFill>
                <a:latin typeface="Corbel"/>
                <a:ea typeface="Corbel"/>
                <a:cs typeface="Corbel"/>
                <a:sym typeface="Corbel"/>
              </a:defRPr>
            </a:lvl6pPr>
            <a:lvl7pPr marL="0" marR="0" lvl="6" indent="0" algn="r" rtl="0">
              <a:spcBef>
                <a:spcPts val="0"/>
              </a:spcBef>
              <a:buNone/>
              <a:defRPr sz="1000" b="0" i="0" u="none" strike="noStrike" cap="none">
                <a:solidFill>
                  <a:schemeClr val="dk1"/>
                </a:solidFill>
                <a:latin typeface="Corbel"/>
                <a:ea typeface="Corbel"/>
                <a:cs typeface="Corbel"/>
                <a:sym typeface="Corbel"/>
              </a:defRPr>
            </a:lvl7pPr>
            <a:lvl8pPr marL="0" marR="0" lvl="7" indent="0" algn="r" rtl="0">
              <a:spcBef>
                <a:spcPts val="0"/>
              </a:spcBef>
              <a:buNone/>
              <a:defRPr sz="1000" b="0" i="0" u="none" strike="noStrike" cap="none">
                <a:solidFill>
                  <a:schemeClr val="dk1"/>
                </a:solidFill>
                <a:latin typeface="Corbel"/>
                <a:ea typeface="Corbel"/>
                <a:cs typeface="Corbel"/>
                <a:sym typeface="Corbel"/>
              </a:defRPr>
            </a:lvl8pPr>
            <a:lvl9pPr marL="0" marR="0" lvl="8" indent="0" algn="r" rtl="0">
              <a:spcBef>
                <a:spcPts val="0"/>
              </a:spcBef>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9"/>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p>
            <a:pPr marL="0" lvl="0" indent="0" algn="r" rtl="0">
              <a:spcBef>
                <a:spcPts val="0"/>
              </a:spcBef>
              <a:spcAft>
                <a:spcPts val="0"/>
              </a:spcAft>
              <a:buClr>
                <a:schemeClr val="dk1"/>
              </a:buClr>
              <a:buSzPts val="5400"/>
              <a:buFont typeface="Corbel"/>
              <a:buNone/>
            </a:pPr>
            <a:r>
              <a:rPr lang="en-GB"/>
              <a:t>Measuring profitability</a:t>
            </a:r>
            <a:endParaRPr/>
          </a:p>
        </p:txBody>
      </p:sp>
      <p:sp>
        <p:nvSpPr>
          <p:cNvPr id="149" name="Google Shape;149;p19"/>
          <p:cNvSpPr txBox="1">
            <a:spLocks noGrp="1"/>
          </p:cNvSpPr>
          <p:nvPr>
            <p:ph type="subTitle" idx="1"/>
          </p:nvPr>
        </p:nvSpPr>
        <p:spPr>
          <a:xfrm>
            <a:off x="2924238" y="4725144"/>
            <a:ext cx="5762563" cy="1042053"/>
          </a:xfrm>
          <a:prstGeom prst="rect">
            <a:avLst/>
          </a:prstGeom>
          <a:noFill/>
          <a:ln>
            <a:noFill/>
          </a:ln>
        </p:spPr>
        <p:txBody>
          <a:bodyPr spcFirstLastPara="1" wrap="square" lIns="91425" tIns="45700" rIns="91425" bIns="45700" anchor="t" anchorCtr="0">
            <a:normAutofit/>
          </a:bodyPr>
          <a:lstStyle/>
          <a:p>
            <a:pPr marL="0" lvl="0" indent="0" algn="r" rtl="0">
              <a:spcBef>
                <a:spcPts val="0"/>
              </a:spcBef>
              <a:spcAft>
                <a:spcPts val="0"/>
              </a:spcAft>
              <a:buSzPts val="5220"/>
              <a:buNone/>
            </a:pPr>
            <a:r>
              <a:rPr lang="en-GB" sz="3600"/>
              <a:t> </a:t>
            </a:r>
            <a:endParaRPr dirty="0"/>
          </a:p>
        </p:txBody>
      </p:sp>
      <p:pic>
        <p:nvPicPr>
          <p:cNvPr id="150" name="Google Shape;150;p19" descr="Image result for ratio analysis"/>
          <p:cNvPicPr preferRelativeResize="0"/>
          <p:nvPr/>
        </p:nvPicPr>
        <p:blipFill rotWithShape="1">
          <a:blip r:embed="rId3">
            <a:alphaModFix/>
          </a:blip>
          <a:srcRect/>
          <a:stretch/>
        </p:blipFill>
        <p:spPr>
          <a:xfrm>
            <a:off x="4139952" y="0"/>
            <a:ext cx="4815557" cy="356351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0"/>
          <p:cNvSpPr txBox="1">
            <a:spLocks noGrp="1"/>
          </p:cNvSpPr>
          <p:nvPr>
            <p:ph type="title"/>
          </p:nvPr>
        </p:nvSpPr>
        <p:spPr>
          <a:xfrm>
            <a:off x="1484218" y="457201"/>
            <a:ext cx="7202582"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4300"/>
              <a:buFont typeface="Corbel"/>
              <a:buNone/>
            </a:pPr>
            <a:r>
              <a:rPr lang="en-GB" sz="4300" u="sng">
                <a:solidFill>
                  <a:schemeClr val="dk2"/>
                </a:solidFill>
              </a:rPr>
              <a:t>Aim </a:t>
            </a:r>
            <a:endParaRPr/>
          </a:p>
        </p:txBody>
      </p:sp>
      <p:sp>
        <p:nvSpPr>
          <p:cNvPr id="156" name="Google Shape;156;p20"/>
          <p:cNvSpPr txBox="1">
            <a:spLocks noGrp="1"/>
          </p:cNvSpPr>
          <p:nvPr>
            <p:ph type="body" idx="1"/>
          </p:nvPr>
        </p:nvSpPr>
        <p:spPr>
          <a:xfrm>
            <a:off x="1435608" y="1447800"/>
            <a:ext cx="7498080" cy="1909192"/>
          </a:xfrm>
          <a:prstGeom prst="rect">
            <a:avLst/>
          </a:prstGeom>
          <a:noFill/>
          <a:ln>
            <a:noFill/>
          </a:ln>
        </p:spPr>
        <p:txBody>
          <a:bodyPr spcFirstLastPara="1" wrap="square" lIns="91425" tIns="45700" rIns="91425" bIns="45700" anchor="ctr" anchorCtr="0">
            <a:normAutofit/>
          </a:bodyPr>
          <a:lstStyle/>
          <a:p>
            <a:pPr marL="285750" lvl="0" indent="-294640" algn="l" rtl="0">
              <a:spcBef>
                <a:spcPts val="0"/>
              </a:spcBef>
              <a:spcAft>
                <a:spcPts val="0"/>
              </a:spcAft>
              <a:buSzPts val="4640"/>
              <a:buChar char="•"/>
            </a:pPr>
            <a:r>
              <a:rPr lang="en-GB" sz="3200"/>
              <a:t>Be able to evaluate business performance</a:t>
            </a:r>
            <a:endParaRPr/>
          </a:p>
        </p:txBody>
      </p:sp>
      <p:sp>
        <p:nvSpPr>
          <p:cNvPr id="157" name="Google Shape;157;p20"/>
          <p:cNvSpPr txBox="1"/>
          <p:nvPr/>
        </p:nvSpPr>
        <p:spPr>
          <a:xfrm>
            <a:off x="1468341" y="2996952"/>
            <a:ext cx="7498080" cy="11430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chemeClr val="dk2"/>
              </a:buClr>
              <a:buSzPts val="4300"/>
              <a:buFont typeface="Corbel"/>
              <a:buNone/>
            </a:pPr>
            <a:r>
              <a:rPr lang="en-GB" sz="4300" b="0" i="0" u="sng" strike="noStrike" cap="none">
                <a:solidFill>
                  <a:schemeClr val="dk2"/>
                </a:solidFill>
                <a:latin typeface="Corbel"/>
                <a:ea typeface="Corbel"/>
                <a:cs typeface="Corbel"/>
                <a:sym typeface="Corbel"/>
              </a:rPr>
              <a:t>Objectives</a:t>
            </a:r>
            <a:r>
              <a:rPr lang="en-GB" sz="4300" b="0" i="0" u="none" strike="noStrike" cap="none">
                <a:solidFill>
                  <a:schemeClr val="dk2"/>
                </a:solidFill>
                <a:latin typeface="Corbel"/>
                <a:ea typeface="Corbel"/>
                <a:cs typeface="Corbel"/>
                <a:sym typeface="Corbel"/>
              </a:rPr>
              <a:t> </a:t>
            </a:r>
            <a:endParaRPr/>
          </a:p>
        </p:txBody>
      </p:sp>
      <p:sp>
        <p:nvSpPr>
          <p:cNvPr id="158" name="Google Shape;158;p20"/>
          <p:cNvSpPr txBox="1"/>
          <p:nvPr/>
        </p:nvSpPr>
        <p:spPr>
          <a:xfrm>
            <a:off x="1484218" y="4293096"/>
            <a:ext cx="7498080" cy="1909192"/>
          </a:xfrm>
          <a:prstGeom prst="rect">
            <a:avLst/>
          </a:prstGeom>
          <a:noFill/>
          <a:ln>
            <a:noFill/>
          </a:ln>
        </p:spPr>
        <p:txBody>
          <a:bodyPr spcFirstLastPara="1" wrap="square" lIns="91425" tIns="45700" rIns="91425" bIns="45700" anchor="t" anchorCtr="0">
            <a:normAutofit/>
          </a:bodyPr>
          <a:lstStyle/>
          <a:p>
            <a:pPr marL="365760" marR="0" lvl="0" indent="-120903" algn="l" rtl="0">
              <a:lnSpc>
                <a:spcPct val="100000"/>
              </a:lnSpc>
              <a:spcBef>
                <a:spcPts val="0"/>
              </a:spcBef>
              <a:spcAft>
                <a:spcPts val="0"/>
              </a:spcAft>
              <a:buClr>
                <a:schemeClr val="accent1"/>
              </a:buClr>
              <a:buSzPts val="2560"/>
              <a:buFont typeface="Noto Sans Symbols"/>
              <a:buNone/>
            </a:pPr>
            <a:endParaRPr sz="3200" b="0" i="0" u="none" strike="noStrike" cap="none">
              <a:solidFill>
                <a:schemeClr val="dk1"/>
              </a:solidFill>
              <a:latin typeface="Corbel"/>
              <a:ea typeface="Corbel"/>
              <a:cs typeface="Corbel"/>
              <a:sym typeface="Corbel"/>
            </a:endParaRPr>
          </a:p>
        </p:txBody>
      </p:sp>
      <p:sp>
        <p:nvSpPr>
          <p:cNvPr id="159" name="Google Shape;159;p20"/>
          <p:cNvSpPr txBox="1"/>
          <p:nvPr/>
        </p:nvSpPr>
        <p:spPr>
          <a:xfrm>
            <a:off x="1435608" y="4293096"/>
            <a:ext cx="7498080" cy="1909192"/>
          </a:xfrm>
          <a:prstGeom prst="rect">
            <a:avLst/>
          </a:prstGeom>
          <a:noFill/>
          <a:ln>
            <a:noFill/>
          </a:ln>
        </p:spPr>
        <p:txBody>
          <a:bodyPr spcFirstLastPara="1" wrap="square" lIns="91425" tIns="45700" rIns="91425" bIns="45700" anchor="t" anchorCtr="0">
            <a:normAutofit/>
          </a:bodyPr>
          <a:lstStyle/>
          <a:p>
            <a:pPr marL="365760" marR="0" lvl="0" indent="-283464" algn="l" rtl="0">
              <a:lnSpc>
                <a:spcPct val="100000"/>
              </a:lnSpc>
              <a:spcBef>
                <a:spcPts val="0"/>
              </a:spcBef>
              <a:spcAft>
                <a:spcPts val="0"/>
              </a:spcAft>
              <a:buClr>
                <a:schemeClr val="accent1"/>
              </a:buClr>
              <a:buSzPts val="2560"/>
              <a:buFont typeface="Noto Sans Symbols"/>
              <a:buChar char="⚫"/>
            </a:pPr>
            <a:r>
              <a:rPr lang="en-GB" sz="3200" b="0" i="0" u="none" strike="noStrike" cap="none">
                <a:solidFill>
                  <a:schemeClr val="dk1"/>
                </a:solidFill>
                <a:latin typeface="Corbel"/>
                <a:ea typeface="Corbel"/>
                <a:cs typeface="Corbel"/>
                <a:sym typeface="Corbel"/>
              </a:rPr>
              <a:t>Understand and apply profitability ratios</a:t>
            </a:r>
            <a:endParaRPr/>
          </a:p>
          <a:p>
            <a:pPr marL="365760" marR="0" lvl="0" indent="-283464" algn="l" rtl="0">
              <a:lnSpc>
                <a:spcPct val="100000"/>
              </a:lnSpc>
              <a:spcBef>
                <a:spcPts val="600"/>
              </a:spcBef>
              <a:spcAft>
                <a:spcPts val="0"/>
              </a:spcAft>
              <a:buClr>
                <a:schemeClr val="accent1"/>
              </a:buClr>
              <a:buSzPts val="2560"/>
              <a:buFont typeface="Noto Sans Symbols"/>
              <a:buChar char="⚫"/>
            </a:pPr>
            <a:r>
              <a:rPr lang="en-GB" sz="3200" b="0" i="0" u="none" strike="noStrike" cap="none">
                <a:solidFill>
                  <a:schemeClr val="dk1"/>
                </a:solidFill>
                <a:latin typeface="Corbel"/>
                <a:ea typeface="Corbel"/>
                <a:cs typeface="Corbel"/>
                <a:sym typeface="Corbel"/>
              </a:rPr>
              <a:t>Understand and apply liquidity ratios</a:t>
            </a:r>
            <a:endParaRPr/>
          </a:p>
          <a:p>
            <a:pPr marL="365760" marR="0" lvl="0" indent="-283464" algn="l" rtl="0">
              <a:lnSpc>
                <a:spcPct val="100000"/>
              </a:lnSpc>
              <a:spcBef>
                <a:spcPts val="600"/>
              </a:spcBef>
              <a:spcAft>
                <a:spcPts val="0"/>
              </a:spcAft>
              <a:buClr>
                <a:schemeClr val="accent1"/>
              </a:buClr>
              <a:buSzPts val="2560"/>
              <a:buFont typeface="Noto Sans Symbols"/>
              <a:buChar char="⚫"/>
            </a:pPr>
            <a:r>
              <a:rPr lang="en-GB" sz="3200" b="0" i="0" u="none" strike="noStrike" cap="none">
                <a:solidFill>
                  <a:schemeClr val="dk1"/>
                </a:solidFill>
                <a:latin typeface="Corbel"/>
                <a:ea typeface="Corbel"/>
                <a:cs typeface="Corbel"/>
                <a:sym typeface="Corbel"/>
              </a:rPr>
              <a:t>Understand and apply efficiency ratios</a:t>
            </a:r>
            <a:endParaRPr/>
          </a:p>
          <a:p>
            <a:pPr marL="365760" marR="0" lvl="0" indent="-120903" algn="l" rtl="0">
              <a:lnSpc>
                <a:spcPct val="100000"/>
              </a:lnSpc>
              <a:spcBef>
                <a:spcPts val="600"/>
              </a:spcBef>
              <a:spcAft>
                <a:spcPts val="0"/>
              </a:spcAft>
              <a:buClr>
                <a:schemeClr val="accent1"/>
              </a:buClr>
              <a:buSzPts val="2560"/>
              <a:buFont typeface="Noto Sans Symbols"/>
              <a:buNone/>
            </a:pPr>
            <a:endParaRPr sz="3200" b="0" i="0" u="none" strike="noStrike" cap="none">
              <a:solidFill>
                <a:schemeClr val="dk1"/>
              </a:solidFill>
              <a:latin typeface="Corbel"/>
              <a:ea typeface="Corbel"/>
              <a:cs typeface="Corbel"/>
              <a:sym typeface="Corbel"/>
            </a:endParaRPr>
          </a:p>
          <a:p>
            <a:pPr marL="365760" marR="0" lvl="0" indent="-120903" algn="l" rtl="0">
              <a:lnSpc>
                <a:spcPct val="100000"/>
              </a:lnSpc>
              <a:spcBef>
                <a:spcPts val="600"/>
              </a:spcBef>
              <a:spcAft>
                <a:spcPts val="0"/>
              </a:spcAft>
              <a:buClr>
                <a:schemeClr val="accent1"/>
              </a:buClr>
              <a:buSzPts val="2560"/>
              <a:buFont typeface="Noto Sans Symbols"/>
              <a:buNone/>
            </a:pPr>
            <a:endParaRPr sz="3200" b="0" i="0" u="none" strike="noStrike" cap="none">
              <a:solidFill>
                <a:schemeClr val="dk1"/>
              </a:solidFill>
              <a:latin typeface="Corbel"/>
              <a:ea typeface="Corbel"/>
              <a:cs typeface="Corbel"/>
              <a:sym typeface="Corbel"/>
            </a:endParaRPr>
          </a:p>
          <a:p>
            <a:pPr marL="365760" marR="0" lvl="0" indent="-120903" algn="l" rtl="0">
              <a:lnSpc>
                <a:spcPct val="100000"/>
              </a:lnSpc>
              <a:spcBef>
                <a:spcPts val="600"/>
              </a:spcBef>
              <a:spcAft>
                <a:spcPts val="0"/>
              </a:spcAft>
              <a:buClr>
                <a:schemeClr val="accent1"/>
              </a:buClr>
              <a:buSzPts val="2560"/>
              <a:buFont typeface="Noto Sans Symbols"/>
              <a:buNone/>
            </a:pPr>
            <a:endParaRPr sz="3200" b="0" i="0" u="none" strike="noStrike" cap="none">
              <a:solidFill>
                <a:schemeClr val="dk1"/>
              </a:solidFill>
              <a:latin typeface="Corbel"/>
              <a:ea typeface="Corbel"/>
              <a:cs typeface="Corbel"/>
              <a:sym typeface="Corbe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1"/>
          <p:cNvSpPr txBox="1">
            <a:spLocks noGrp="1"/>
          </p:cNvSpPr>
          <p:nvPr>
            <p:ph type="title"/>
          </p:nvPr>
        </p:nvSpPr>
        <p:spPr>
          <a:xfrm>
            <a:off x="982133" y="457201"/>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Introduction</a:t>
            </a:r>
            <a:endParaRPr/>
          </a:p>
        </p:txBody>
      </p:sp>
      <p:sp>
        <p:nvSpPr>
          <p:cNvPr id="166" name="Google Shape;166;p21"/>
          <p:cNvSpPr txBox="1">
            <a:spLocks noGrp="1"/>
          </p:cNvSpPr>
          <p:nvPr>
            <p:ph type="body" idx="1"/>
          </p:nvPr>
        </p:nvSpPr>
        <p:spPr>
          <a:xfrm>
            <a:off x="1187624" y="2305050"/>
            <a:ext cx="7848872" cy="4436317"/>
          </a:xfrm>
          <a:prstGeom prst="rect">
            <a:avLst/>
          </a:prstGeom>
          <a:noFill/>
          <a:ln>
            <a:noFill/>
          </a:ln>
        </p:spPr>
        <p:txBody>
          <a:bodyPr spcFirstLastPara="1" wrap="square" lIns="91425" tIns="45700" rIns="91425" bIns="45700" anchor="ctr" anchorCtr="0">
            <a:normAutofit fontScale="92500" lnSpcReduction="10000"/>
          </a:bodyPr>
          <a:lstStyle/>
          <a:p>
            <a:pPr marL="285750" lvl="0" indent="-285750" algn="l" rtl="0">
              <a:spcBef>
                <a:spcPts val="0"/>
              </a:spcBef>
              <a:spcAft>
                <a:spcPts val="0"/>
              </a:spcAft>
              <a:buSzPct val="145000"/>
              <a:buChar char="•"/>
            </a:pPr>
            <a:r>
              <a:rPr lang="en-GB" sz="3200"/>
              <a:t>Ratio analysis allows for a more meaningful interpretation of published accounts by comparing one figure to another.  </a:t>
            </a:r>
            <a:endParaRPr/>
          </a:p>
          <a:p>
            <a:pPr marL="285750" lvl="0" indent="-285750" algn="l" rtl="0">
              <a:spcBef>
                <a:spcPts val="1192"/>
              </a:spcBef>
              <a:spcAft>
                <a:spcPts val="0"/>
              </a:spcAft>
              <a:buSzPct val="145000"/>
              <a:buChar char="•"/>
            </a:pPr>
            <a:r>
              <a:rPr lang="en-GB" sz="3200"/>
              <a:t>Ratio analysis also allows for both </a:t>
            </a:r>
            <a:r>
              <a:rPr lang="en-GB" sz="3200" b="1"/>
              <a:t>interfirm</a:t>
            </a:r>
            <a:r>
              <a:rPr lang="en-GB" sz="3200"/>
              <a:t> and </a:t>
            </a:r>
            <a:r>
              <a:rPr lang="en-GB" sz="3200" b="1"/>
              <a:t>intrafirm </a:t>
            </a:r>
            <a:r>
              <a:rPr lang="en-GB" sz="3200"/>
              <a:t>comparisons.</a:t>
            </a:r>
            <a:endParaRPr/>
          </a:p>
          <a:p>
            <a:pPr marL="285750" lvl="0" indent="-285750" algn="l" rtl="0">
              <a:spcBef>
                <a:spcPts val="1192"/>
              </a:spcBef>
              <a:spcAft>
                <a:spcPts val="0"/>
              </a:spcAft>
              <a:buSzPct val="145000"/>
              <a:buChar char="•"/>
            </a:pPr>
            <a:r>
              <a:rPr lang="en-GB" sz="3200"/>
              <a:t>Ratios will be used by internal </a:t>
            </a:r>
            <a:r>
              <a:rPr lang="en-GB" sz="3200" b="1"/>
              <a:t>stakeholders </a:t>
            </a:r>
            <a:r>
              <a:rPr lang="en-GB" sz="3200"/>
              <a:t>such as managers and employees, as well as external stakeholders such as investors and creditors.</a:t>
            </a:r>
            <a:endParaRPr/>
          </a:p>
          <a:p>
            <a:pPr marL="285750" lvl="0" indent="-81343" algn="l" rtl="0">
              <a:spcBef>
                <a:spcPts val="1044"/>
              </a:spcBef>
              <a:spcAft>
                <a:spcPts val="0"/>
              </a:spcAft>
              <a:buSzPct val="145000"/>
              <a:buNone/>
            </a:pPr>
            <a:endParaRPr/>
          </a:p>
        </p:txBody>
      </p:sp>
      <p:pic>
        <p:nvPicPr>
          <p:cNvPr id="167" name="Google Shape;167;p21" descr="Image result for ratio analysis"/>
          <p:cNvPicPr preferRelativeResize="0"/>
          <p:nvPr/>
        </p:nvPicPr>
        <p:blipFill rotWithShape="1">
          <a:blip r:embed="rId3">
            <a:alphaModFix/>
          </a:blip>
          <a:srcRect/>
          <a:stretch/>
        </p:blipFill>
        <p:spPr>
          <a:xfrm>
            <a:off x="6677025" y="0"/>
            <a:ext cx="2466975" cy="18478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2"/>
          <p:cNvSpPr txBox="1">
            <a:spLocks noGrp="1"/>
          </p:cNvSpPr>
          <p:nvPr>
            <p:ph type="title"/>
          </p:nvPr>
        </p:nvSpPr>
        <p:spPr>
          <a:xfrm>
            <a:off x="998736" y="260648"/>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Profitability</a:t>
            </a:r>
            <a:endParaRPr u="sng"/>
          </a:p>
        </p:txBody>
      </p:sp>
      <p:sp>
        <p:nvSpPr>
          <p:cNvPr id="174" name="Google Shape;174;p22"/>
          <p:cNvSpPr txBox="1">
            <a:spLocks noGrp="1"/>
          </p:cNvSpPr>
          <p:nvPr>
            <p:ph type="body" idx="1"/>
          </p:nvPr>
        </p:nvSpPr>
        <p:spPr>
          <a:xfrm>
            <a:off x="982133" y="1767830"/>
            <a:ext cx="8161867" cy="5184576"/>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3480"/>
              <a:buChar char="•"/>
            </a:pPr>
            <a:r>
              <a:rPr lang="en-GB"/>
              <a:t>Profitability is a measure of the profit of a firm in relation to another.  It allows for a more comprehensive assessment of the performance of a firm by comparing one figure to another. </a:t>
            </a:r>
            <a:endParaRPr/>
          </a:p>
          <a:p>
            <a:pPr marL="285750" lvl="0" indent="-285750" algn="l" rtl="0">
              <a:spcBef>
                <a:spcPts val="1080"/>
              </a:spcBef>
              <a:spcAft>
                <a:spcPts val="0"/>
              </a:spcAft>
              <a:buSzPts val="3480"/>
              <a:buChar char="•"/>
            </a:pPr>
            <a:r>
              <a:rPr lang="en-GB"/>
              <a:t>Imagine that there are two firms, A and B, both with a profit of £750,000 per year - how would you be able to tell which one was performing better?  If, however, you were told that Firm A has sales revenue of £1.5 million and Firm B has sales revenue of £3 million, then it is clear that Firm A has greater profitability as it is generating the same amount of profit from a lower level of sales, implying it is more efficient and better at controlling its costs.</a:t>
            </a:r>
            <a:endParaRPr/>
          </a:p>
          <a:p>
            <a:pPr marL="0" lvl="0" indent="0" algn="l" rtl="0">
              <a:spcBef>
                <a:spcPts val="1080"/>
              </a:spcBef>
              <a:spcAft>
                <a:spcPts val="0"/>
              </a:spcAft>
              <a:buSzPts val="3480"/>
              <a:buNone/>
            </a:pPr>
            <a:endParaRPr/>
          </a:p>
        </p:txBody>
      </p:sp>
      <p:pic>
        <p:nvPicPr>
          <p:cNvPr id="175" name="Google Shape;175;p22" descr="Image result for profitability"/>
          <p:cNvPicPr preferRelativeResize="0"/>
          <p:nvPr/>
        </p:nvPicPr>
        <p:blipFill rotWithShape="1">
          <a:blip r:embed="rId3">
            <a:alphaModFix/>
          </a:blip>
          <a:srcRect/>
          <a:stretch/>
        </p:blipFill>
        <p:spPr>
          <a:xfrm>
            <a:off x="6451607" y="0"/>
            <a:ext cx="2690598" cy="176783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3"/>
          <p:cNvSpPr txBox="1">
            <a:spLocks noGrp="1"/>
          </p:cNvSpPr>
          <p:nvPr>
            <p:ph type="title"/>
          </p:nvPr>
        </p:nvSpPr>
        <p:spPr>
          <a:xfrm>
            <a:off x="982133" y="457201"/>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Profitability</a:t>
            </a:r>
            <a:endParaRPr u="sng"/>
          </a:p>
        </p:txBody>
      </p:sp>
      <p:sp>
        <p:nvSpPr>
          <p:cNvPr id="182" name="Google Shape;182;p23"/>
          <p:cNvSpPr txBox="1">
            <a:spLocks noGrp="1"/>
          </p:cNvSpPr>
          <p:nvPr>
            <p:ph type="body" idx="1"/>
          </p:nvPr>
        </p:nvSpPr>
        <p:spPr>
          <a:xfrm>
            <a:off x="982133" y="1916832"/>
            <a:ext cx="8161867" cy="4608512"/>
          </a:xfrm>
          <a:prstGeom prst="rect">
            <a:avLst/>
          </a:prstGeom>
          <a:noFill/>
          <a:ln>
            <a:noFill/>
          </a:ln>
        </p:spPr>
        <p:txBody>
          <a:bodyPr spcFirstLastPara="1" wrap="square" lIns="91425" tIns="45700" rIns="91425" bIns="45700" anchor="ctr" anchorCtr="0">
            <a:normAutofit/>
          </a:bodyPr>
          <a:lstStyle/>
          <a:p>
            <a:pPr marL="285750" lvl="0" indent="-331470" algn="l" rtl="0">
              <a:spcBef>
                <a:spcPts val="0"/>
              </a:spcBef>
              <a:spcAft>
                <a:spcPts val="0"/>
              </a:spcAft>
              <a:buSzPts val="5220"/>
              <a:buChar char="•"/>
            </a:pPr>
            <a:r>
              <a:rPr lang="en-GB" sz="3600"/>
              <a:t>There are four profitability ratios we will look at here: </a:t>
            </a:r>
            <a:endParaRPr/>
          </a:p>
          <a:p>
            <a:pPr marL="742950" lvl="1" indent="-294640" algn="l" rtl="0">
              <a:spcBef>
                <a:spcPts val="1240"/>
              </a:spcBef>
              <a:spcAft>
                <a:spcPts val="0"/>
              </a:spcAft>
              <a:buSzPts val="4640"/>
              <a:buChar char="•"/>
            </a:pPr>
            <a:r>
              <a:rPr lang="en-GB" sz="3200"/>
              <a:t>gross profit margin</a:t>
            </a:r>
            <a:endParaRPr/>
          </a:p>
          <a:p>
            <a:pPr marL="742950" lvl="1" indent="-294640" algn="l" rtl="0">
              <a:spcBef>
                <a:spcPts val="1240"/>
              </a:spcBef>
              <a:spcAft>
                <a:spcPts val="0"/>
              </a:spcAft>
              <a:buSzPts val="4640"/>
              <a:buChar char="•"/>
            </a:pPr>
            <a:r>
              <a:rPr lang="en-GB" sz="3200"/>
              <a:t>mark up</a:t>
            </a:r>
            <a:endParaRPr/>
          </a:p>
          <a:p>
            <a:pPr marL="742950" lvl="1" indent="-294640" algn="l" rtl="0">
              <a:spcBef>
                <a:spcPts val="1240"/>
              </a:spcBef>
              <a:spcAft>
                <a:spcPts val="0"/>
              </a:spcAft>
              <a:buSzPts val="4640"/>
              <a:buChar char="•"/>
            </a:pPr>
            <a:r>
              <a:rPr lang="en-GB" sz="3200"/>
              <a:t>net profit margin</a:t>
            </a:r>
            <a:endParaRPr/>
          </a:p>
          <a:p>
            <a:pPr marL="742950" lvl="1" indent="-294640" algn="l" rtl="0">
              <a:spcBef>
                <a:spcPts val="1240"/>
              </a:spcBef>
              <a:spcAft>
                <a:spcPts val="0"/>
              </a:spcAft>
              <a:buSzPts val="4640"/>
              <a:buChar char="•"/>
            </a:pPr>
            <a:r>
              <a:rPr lang="en-GB" sz="3200"/>
              <a:t>return on capital employed (ROCE)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4"/>
          <p:cNvSpPr txBox="1">
            <a:spLocks noGrp="1"/>
          </p:cNvSpPr>
          <p:nvPr>
            <p:ph type="title"/>
          </p:nvPr>
        </p:nvSpPr>
        <p:spPr>
          <a:xfrm>
            <a:off x="982465" y="109075"/>
            <a:ext cx="5257718"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Gross profit margin</a:t>
            </a:r>
            <a:endParaRPr u="sng"/>
          </a:p>
        </p:txBody>
      </p:sp>
      <p:sp>
        <p:nvSpPr>
          <p:cNvPr id="189" name="Google Shape;189;p24"/>
          <p:cNvSpPr txBox="1">
            <a:spLocks noGrp="1"/>
          </p:cNvSpPr>
          <p:nvPr>
            <p:ph type="body" idx="1"/>
          </p:nvPr>
        </p:nvSpPr>
        <p:spPr>
          <a:xfrm>
            <a:off x="982133" y="1208666"/>
            <a:ext cx="8161867" cy="5649334"/>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This is calculated using the following formula:</a:t>
            </a:r>
            <a:endParaRPr/>
          </a:p>
          <a:p>
            <a:pPr marL="82296" lvl="0" indent="0" algn="l" rtl="0">
              <a:spcBef>
                <a:spcPts val="1160"/>
              </a:spcBef>
              <a:spcAft>
                <a:spcPts val="0"/>
              </a:spcAft>
              <a:buSzPts val="4060"/>
              <a:buNone/>
            </a:pPr>
            <a:r>
              <a:rPr lang="en-GB" sz="2800"/>
              <a:t>	</a:t>
            </a:r>
            <a:r>
              <a:rPr lang="en-GB" sz="2800" b="1" u="sng"/>
              <a:t>gross profit</a:t>
            </a:r>
            <a:r>
              <a:rPr lang="en-GB" sz="2800" b="1"/>
              <a:t>    x 100 </a:t>
            </a:r>
            <a:endParaRPr/>
          </a:p>
          <a:p>
            <a:pPr marL="82296" lvl="0" indent="0" algn="l" rtl="0">
              <a:spcBef>
                <a:spcPts val="1160"/>
              </a:spcBef>
              <a:spcAft>
                <a:spcPts val="0"/>
              </a:spcAft>
              <a:buSzPts val="4060"/>
              <a:buNone/>
            </a:pPr>
            <a:r>
              <a:rPr lang="en-GB" sz="2800" b="1"/>
              <a:t>         revenue</a:t>
            </a:r>
            <a:endParaRPr/>
          </a:p>
          <a:p>
            <a:pPr marL="285750" lvl="0" indent="-285750" algn="l" rtl="0">
              <a:spcBef>
                <a:spcPts val="1160"/>
              </a:spcBef>
              <a:spcAft>
                <a:spcPts val="0"/>
              </a:spcAft>
              <a:buSzPts val="4060"/>
              <a:buChar char="•"/>
            </a:pPr>
            <a:r>
              <a:rPr lang="en-GB" sz="2800"/>
              <a:t>This ratio looks at gross profit as a percentage of sales turnover. </a:t>
            </a:r>
            <a:endParaRPr/>
          </a:p>
          <a:p>
            <a:pPr marL="285750" lvl="0" indent="-285750" algn="l" rtl="0">
              <a:spcBef>
                <a:spcPts val="1160"/>
              </a:spcBef>
              <a:spcAft>
                <a:spcPts val="0"/>
              </a:spcAft>
              <a:buSzPts val="4060"/>
              <a:buChar char="•"/>
            </a:pPr>
            <a:r>
              <a:rPr lang="en-GB" sz="2800"/>
              <a:t>It shows us for every £1 made in sales, how much is left as gross profit after the cost of goods sold has been deducted.  A gross profit of 88 per cent therefore means that, for every £1 of sales made, 88p is left as gross profit. </a:t>
            </a:r>
            <a:endParaRPr/>
          </a:p>
          <a:p>
            <a:pPr marL="285750" lvl="0" indent="-64770" algn="l" rtl="0">
              <a:spcBef>
                <a:spcPts val="1080"/>
              </a:spcBef>
              <a:spcAft>
                <a:spcPts val="0"/>
              </a:spcAft>
              <a:buSzPts val="3480"/>
              <a:buNone/>
            </a:pPr>
            <a:endParaRPr/>
          </a:p>
        </p:txBody>
      </p:sp>
      <p:pic>
        <p:nvPicPr>
          <p:cNvPr id="190" name="Google Shape;190;p24" descr="Image result for gross profit margin"/>
          <p:cNvPicPr preferRelativeResize="0"/>
          <p:nvPr/>
        </p:nvPicPr>
        <p:blipFill rotWithShape="1">
          <a:blip r:embed="rId3">
            <a:alphaModFix/>
          </a:blip>
          <a:srcRect/>
          <a:stretch/>
        </p:blipFill>
        <p:spPr>
          <a:xfrm>
            <a:off x="6804247" y="-4027"/>
            <a:ext cx="2335643" cy="127538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25"/>
          <p:cNvSpPr txBox="1">
            <a:spLocks noGrp="1"/>
          </p:cNvSpPr>
          <p:nvPr>
            <p:ph type="title"/>
          </p:nvPr>
        </p:nvSpPr>
        <p:spPr>
          <a:xfrm>
            <a:off x="982133" y="457201"/>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Gross profit margin</a:t>
            </a:r>
            <a:endParaRPr u="sng"/>
          </a:p>
        </p:txBody>
      </p:sp>
      <p:sp>
        <p:nvSpPr>
          <p:cNvPr id="197" name="Google Shape;197;p25"/>
          <p:cNvSpPr txBox="1">
            <a:spLocks noGrp="1"/>
          </p:cNvSpPr>
          <p:nvPr>
            <p:ph type="body" idx="1"/>
          </p:nvPr>
        </p:nvSpPr>
        <p:spPr>
          <a:xfrm>
            <a:off x="982133" y="1700808"/>
            <a:ext cx="8161867" cy="5157192"/>
          </a:xfrm>
          <a:prstGeom prst="rect">
            <a:avLst/>
          </a:prstGeom>
          <a:noFill/>
          <a:ln>
            <a:noFill/>
          </a:ln>
        </p:spPr>
        <p:txBody>
          <a:bodyPr spcFirstLastPara="1" wrap="square" lIns="91425" tIns="45700" rIns="91425" bIns="45700" anchor="ctr" anchorCtr="0">
            <a:normAutofit/>
          </a:bodyPr>
          <a:lstStyle/>
          <a:p>
            <a:pPr marL="285750" lvl="0" indent="-294640" algn="l" rtl="0">
              <a:spcBef>
                <a:spcPts val="0"/>
              </a:spcBef>
              <a:spcAft>
                <a:spcPts val="0"/>
              </a:spcAft>
              <a:buSzPts val="4640"/>
              <a:buChar char="•"/>
            </a:pPr>
            <a:r>
              <a:rPr lang="en-GB" sz="3200"/>
              <a:t>If gross profit margin falls from one year to the next or is thought to be too low, a firm may try to reduce the cost of its purchases.  </a:t>
            </a:r>
            <a:endParaRPr/>
          </a:p>
          <a:p>
            <a:pPr marL="285750" lvl="0" indent="-294640" algn="l" rtl="0">
              <a:spcBef>
                <a:spcPts val="1240"/>
              </a:spcBef>
              <a:spcAft>
                <a:spcPts val="0"/>
              </a:spcAft>
              <a:buSzPts val="4640"/>
              <a:buChar char="•"/>
            </a:pPr>
            <a:r>
              <a:rPr lang="en-GB" sz="3200"/>
              <a:t>This may involve looking for a cheaper supplier, but the firm must try to ensure that this does not affect the quality of the product.  </a:t>
            </a:r>
            <a:endParaRPr/>
          </a:p>
          <a:p>
            <a:pPr marL="285750" lvl="0" indent="-294640" algn="l" rtl="0">
              <a:spcBef>
                <a:spcPts val="1240"/>
              </a:spcBef>
              <a:spcAft>
                <a:spcPts val="0"/>
              </a:spcAft>
              <a:buSzPts val="4640"/>
              <a:buChar char="•"/>
            </a:pPr>
            <a:r>
              <a:rPr lang="en-GB" sz="3200"/>
              <a:t>Alternatively, it may try to increase sales without increasing the cost of goods sold.</a:t>
            </a:r>
            <a:endParaRPr/>
          </a:p>
          <a:p>
            <a:pPr marL="285750" lvl="0" indent="-64770" algn="l" rtl="0">
              <a:spcBef>
                <a:spcPts val="1080"/>
              </a:spcBef>
              <a:spcAft>
                <a:spcPts val="0"/>
              </a:spcAft>
              <a:buSzPts val="3480"/>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26"/>
          <p:cNvSpPr txBox="1">
            <a:spLocks noGrp="1"/>
          </p:cNvSpPr>
          <p:nvPr>
            <p:ph type="title"/>
          </p:nvPr>
        </p:nvSpPr>
        <p:spPr>
          <a:xfrm>
            <a:off x="982133" y="308388"/>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Mark-up</a:t>
            </a:r>
            <a:endParaRPr/>
          </a:p>
        </p:txBody>
      </p:sp>
      <p:sp>
        <p:nvSpPr>
          <p:cNvPr id="203" name="Google Shape;203;p26"/>
          <p:cNvSpPr txBox="1">
            <a:spLocks noGrp="1"/>
          </p:cNvSpPr>
          <p:nvPr>
            <p:ph type="body" idx="1"/>
          </p:nvPr>
        </p:nvSpPr>
        <p:spPr>
          <a:xfrm>
            <a:off x="982133" y="1196752"/>
            <a:ext cx="8161867" cy="5450021"/>
          </a:xfrm>
          <a:prstGeom prst="rect">
            <a:avLst/>
          </a:prstGeom>
          <a:noFill/>
          <a:ln>
            <a:noFill/>
          </a:ln>
        </p:spPr>
        <p:txBody>
          <a:bodyPr spcFirstLastPara="1" wrap="square" lIns="91425" tIns="45700" rIns="91425" bIns="45700" anchor="ctr" anchorCtr="0">
            <a:normAutofit lnSpcReduction="10000"/>
          </a:bodyPr>
          <a:lstStyle/>
          <a:p>
            <a:pPr marL="285750" lvl="0" indent="-294640" algn="l" rtl="0">
              <a:spcBef>
                <a:spcPts val="0"/>
              </a:spcBef>
              <a:spcAft>
                <a:spcPts val="0"/>
              </a:spcAft>
              <a:buSzPts val="4640"/>
              <a:buChar char="•"/>
            </a:pPr>
            <a:r>
              <a:rPr lang="en-GB" sz="3200"/>
              <a:t>This is calculated using the following formula:</a:t>
            </a:r>
            <a:endParaRPr/>
          </a:p>
          <a:p>
            <a:pPr marL="457200" lvl="1" indent="0" algn="l" rtl="0">
              <a:spcBef>
                <a:spcPts val="1160"/>
              </a:spcBef>
              <a:spcAft>
                <a:spcPts val="0"/>
              </a:spcAft>
              <a:buSzPts val="4060"/>
              <a:buNone/>
            </a:pPr>
            <a:r>
              <a:rPr lang="en-GB" sz="2800" b="1" u="sng"/>
              <a:t>gross profit</a:t>
            </a:r>
            <a:r>
              <a:rPr lang="en-GB" sz="2800" b="1"/>
              <a:t>   x   100</a:t>
            </a:r>
            <a:endParaRPr/>
          </a:p>
          <a:p>
            <a:pPr marL="457200" lvl="1" indent="0" algn="l" rtl="0">
              <a:spcBef>
                <a:spcPts val="1160"/>
              </a:spcBef>
              <a:spcAft>
                <a:spcPts val="0"/>
              </a:spcAft>
              <a:buSzPts val="4060"/>
              <a:buNone/>
            </a:pPr>
            <a:r>
              <a:rPr lang="en-GB" sz="2800" b="1"/>
              <a:t>cost of sales</a:t>
            </a:r>
            <a:endParaRPr/>
          </a:p>
          <a:p>
            <a:pPr marL="285750" lvl="0" indent="-294640" algn="l" rtl="0">
              <a:spcBef>
                <a:spcPts val="1240"/>
              </a:spcBef>
              <a:spcAft>
                <a:spcPts val="0"/>
              </a:spcAft>
              <a:buSzPts val="4640"/>
              <a:buChar char="•"/>
            </a:pPr>
            <a:r>
              <a:rPr lang="en-GB" sz="3200"/>
              <a:t>This ratio looks at profit as a percentage of cost of sales.  It shows what percentage of cost of sales is added to  reach selling price.</a:t>
            </a:r>
            <a:endParaRPr/>
          </a:p>
          <a:p>
            <a:pPr marL="285750" lvl="0" indent="-294640" algn="l" rtl="0">
              <a:spcBef>
                <a:spcPts val="1240"/>
              </a:spcBef>
              <a:spcAft>
                <a:spcPts val="0"/>
              </a:spcAft>
              <a:buSzPts val="4640"/>
              <a:buChar char="•"/>
            </a:pPr>
            <a:r>
              <a:rPr lang="en-GB" sz="3200"/>
              <a:t>For example, a mark-up of 25 per cent would mean that if the cost of the raw materials used to produce a good were £1, it has been sold for £1.25.</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27"/>
          <p:cNvSpPr txBox="1">
            <a:spLocks noGrp="1"/>
          </p:cNvSpPr>
          <p:nvPr>
            <p:ph type="title"/>
          </p:nvPr>
        </p:nvSpPr>
        <p:spPr>
          <a:xfrm>
            <a:off x="982133" y="272384"/>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Net profit margin</a:t>
            </a:r>
            <a:endParaRPr u="sng"/>
          </a:p>
        </p:txBody>
      </p:sp>
      <p:sp>
        <p:nvSpPr>
          <p:cNvPr id="210" name="Google Shape;210;p27"/>
          <p:cNvSpPr txBox="1">
            <a:spLocks noGrp="1"/>
          </p:cNvSpPr>
          <p:nvPr>
            <p:ph type="body" idx="1"/>
          </p:nvPr>
        </p:nvSpPr>
        <p:spPr>
          <a:xfrm>
            <a:off x="982133" y="1443983"/>
            <a:ext cx="8054363" cy="5297385"/>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This is calculated using the following formula:</a:t>
            </a:r>
            <a:endParaRPr/>
          </a:p>
          <a:p>
            <a:pPr marL="82296" lvl="0" indent="0" algn="l" rtl="0">
              <a:spcBef>
                <a:spcPts val="1160"/>
              </a:spcBef>
              <a:spcAft>
                <a:spcPts val="0"/>
              </a:spcAft>
              <a:buSzPts val="4060"/>
              <a:buNone/>
            </a:pPr>
            <a:r>
              <a:rPr lang="en-GB" sz="2800"/>
              <a:t> 	</a:t>
            </a:r>
            <a:r>
              <a:rPr lang="en-GB" sz="2800" b="1" u="sng"/>
              <a:t>net profit</a:t>
            </a:r>
            <a:r>
              <a:rPr lang="en-GB" sz="2800" b="1"/>
              <a:t>   x 100 </a:t>
            </a:r>
            <a:endParaRPr/>
          </a:p>
          <a:p>
            <a:pPr marL="82296" lvl="0" indent="0" algn="l" rtl="0">
              <a:spcBef>
                <a:spcPts val="1160"/>
              </a:spcBef>
              <a:spcAft>
                <a:spcPts val="0"/>
              </a:spcAft>
              <a:buSzPts val="4060"/>
              <a:buNone/>
            </a:pPr>
            <a:r>
              <a:rPr lang="en-GB" sz="2800" b="1"/>
              <a:t>      revenue</a:t>
            </a:r>
            <a:endParaRPr/>
          </a:p>
          <a:p>
            <a:pPr marL="285750" lvl="0" indent="-285750" algn="l" rtl="0">
              <a:spcBef>
                <a:spcPts val="1160"/>
              </a:spcBef>
              <a:spcAft>
                <a:spcPts val="0"/>
              </a:spcAft>
              <a:buSzPts val="4060"/>
              <a:buChar char="•"/>
            </a:pPr>
            <a:r>
              <a:rPr lang="en-GB" sz="2800"/>
              <a:t>This ratio looks at net profit as a percentage of sales turnover. </a:t>
            </a:r>
            <a:endParaRPr/>
          </a:p>
          <a:p>
            <a:pPr marL="285750" lvl="0" indent="-285750" algn="l" rtl="0">
              <a:spcBef>
                <a:spcPts val="1160"/>
              </a:spcBef>
              <a:spcAft>
                <a:spcPts val="0"/>
              </a:spcAft>
              <a:buSzPts val="4060"/>
              <a:buChar char="•"/>
            </a:pPr>
            <a:r>
              <a:rPr lang="en-GB" sz="2800"/>
              <a:t>It shows, for every £1 made in sales, how much of it is left as net profit after all expenses have been deducted.  A net profit of 31 per cent therefore means that, for every £1 of sales made, 31p is left as net profit.</a:t>
            </a:r>
            <a:endParaRPr/>
          </a:p>
          <a:p>
            <a:pPr marL="285750" lvl="0" indent="-64770" algn="l" rtl="0">
              <a:spcBef>
                <a:spcPts val="1080"/>
              </a:spcBef>
              <a:spcAft>
                <a:spcPts val="0"/>
              </a:spcAft>
              <a:buSzPts val="3480"/>
              <a:buNone/>
            </a:pPr>
            <a:endParaRPr/>
          </a:p>
        </p:txBody>
      </p:sp>
      <p:pic>
        <p:nvPicPr>
          <p:cNvPr id="211" name="Google Shape;211;p27" descr="Image result for net profit margin"/>
          <p:cNvPicPr preferRelativeResize="0"/>
          <p:nvPr/>
        </p:nvPicPr>
        <p:blipFill rotWithShape="1">
          <a:blip r:embed="rId3">
            <a:alphaModFix/>
          </a:blip>
          <a:srcRect l="50000"/>
          <a:stretch/>
        </p:blipFill>
        <p:spPr>
          <a:xfrm>
            <a:off x="7567901" y="40307"/>
            <a:ext cx="1468595" cy="121190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28"/>
          <p:cNvSpPr txBox="1">
            <a:spLocks noGrp="1"/>
          </p:cNvSpPr>
          <p:nvPr>
            <p:ph type="title"/>
          </p:nvPr>
        </p:nvSpPr>
        <p:spPr>
          <a:xfrm>
            <a:off x="982133" y="104348"/>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Net profit margin</a:t>
            </a:r>
            <a:endParaRPr u="sng"/>
          </a:p>
        </p:txBody>
      </p:sp>
      <p:sp>
        <p:nvSpPr>
          <p:cNvPr id="218" name="Google Shape;218;p28"/>
          <p:cNvSpPr txBox="1">
            <a:spLocks noGrp="1"/>
          </p:cNvSpPr>
          <p:nvPr>
            <p:ph type="body" idx="1"/>
          </p:nvPr>
        </p:nvSpPr>
        <p:spPr>
          <a:xfrm>
            <a:off x="982133" y="1443983"/>
            <a:ext cx="8054363" cy="5297385"/>
          </a:xfrm>
          <a:prstGeom prst="rect">
            <a:avLst/>
          </a:prstGeom>
          <a:noFill/>
          <a:ln>
            <a:noFill/>
          </a:ln>
        </p:spPr>
        <p:txBody>
          <a:bodyPr spcFirstLastPara="1" wrap="square" lIns="91425" tIns="45700" rIns="91425" bIns="45700" anchor="ctr" anchorCtr="0">
            <a:normAutofit lnSpcReduction="10000"/>
          </a:bodyPr>
          <a:lstStyle/>
          <a:p>
            <a:pPr marL="285750" lvl="0" indent="-294640" algn="l" rtl="0">
              <a:spcBef>
                <a:spcPts val="0"/>
              </a:spcBef>
              <a:spcAft>
                <a:spcPts val="0"/>
              </a:spcAft>
              <a:buSzPts val="4640"/>
              <a:buChar char="•"/>
            </a:pPr>
            <a:r>
              <a:rPr lang="en-GB" sz="3200"/>
              <a:t>If net profit margin falls from one year to the next or is thought to be too low, a firm may look to reduce its expenses, for example, by moving to cheaper premises or cutting staffing costs.  </a:t>
            </a:r>
            <a:endParaRPr/>
          </a:p>
          <a:p>
            <a:pPr marL="285750" lvl="0" indent="-294640" algn="l" rtl="0">
              <a:spcBef>
                <a:spcPts val="1240"/>
              </a:spcBef>
              <a:spcAft>
                <a:spcPts val="0"/>
              </a:spcAft>
              <a:buSzPts val="4640"/>
              <a:buChar char="•"/>
            </a:pPr>
            <a:r>
              <a:rPr lang="en-GB" sz="3200"/>
              <a:t>Before taking any action, however, the accountant must try to identify the cause of a falling figure - whether it is related to sales, cost of goods sold or expenses - as all of these factors will impact upon the net profit margin.</a:t>
            </a:r>
            <a:endParaRPr/>
          </a:p>
          <a:p>
            <a:pPr marL="285750" lvl="0" indent="-64770" algn="l" rtl="0">
              <a:spcBef>
                <a:spcPts val="1080"/>
              </a:spcBef>
              <a:spcAft>
                <a:spcPts val="0"/>
              </a:spcAft>
              <a:buSzPts val="348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29"/>
          <p:cNvSpPr txBox="1">
            <a:spLocks noGrp="1"/>
          </p:cNvSpPr>
          <p:nvPr>
            <p:ph type="title"/>
          </p:nvPr>
        </p:nvSpPr>
        <p:spPr>
          <a:xfrm>
            <a:off x="1053952" y="183018"/>
            <a:ext cx="7704667" cy="8835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900"/>
              <a:buFont typeface="Corbel"/>
              <a:buNone/>
            </a:pPr>
            <a:r>
              <a:rPr lang="en-GB" sz="3900" b="1" u="sng"/>
              <a:t>Worked example</a:t>
            </a:r>
            <a:endParaRPr sz="3900" b="1" u="sng"/>
          </a:p>
        </p:txBody>
      </p:sp>
      <p:sp>
        <p:nvSpPr>
          <p:cNvPr id="224" name="Google Shape;224;p29"/>
          <p:cNvSpPr txBox="1"/>
          <p:nvPr/>
        </p:nvSpPr>
        <p:spPr>
          <a:xfrm>
            <a:off x="0" y="1066585"/>
            <a:ext cx="9144000" cy="5786199"/>
          </a:xfrm>
          <a:prstGeom prst="rect">
            <a:avLst/>
          </a:prstGeom>
          <a:solidFill>
            <a:srgbClr val="E5F2DA"/>
          </a:solidFill>
          <a:ln w="38100" cap="flat" cmpd="sng">
            <a:solidFill>
              <a:srgbClr val="F2F2F2"/>
            </a:solidFill>
            <a:prstDash val="solid"/>
            <a:miter lim="800000"/>
            <a:headEnd type="none" w="sm" len="sm"/>
            <a:tailEnd type="none" w="sm" len="sm"/>
          </a:ln>
          <a:effectLst>
            <a:outerShdw dist="28398" dir="3806097" algn="ctr" rotWithShape="0">
              <a:srgbClr val="974706">
                <a:alpha val="49803"/>
              </a:srgbClr>
            </a:outerShdw>
          </a:effectLst>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3200"/>
              <a:buFont typeface="Arial"/>
              <a:buNone/>
            </a:pPr>
            <a:r>
              <a:rPr lang="en-GB" sz="3200" b="1" i="0" u="sng" strike="noStrike" cap="none">
                <a:solidFill>
                  <a:schemeClr val="dk1"/>
                </a:solidFill>
                <a:latin typeface="Arial"/>
                <a:ea typeface="Arial"/>
                <a:cs typeface="Arial"/>
                <a:sym typeface="Arial"/>
              </a:rPr>
              <a:t>Freedom Designs Ltd</a:t>
            </a:r>
            <a:endParaRPr/>
          </a:p>
          <a:p>
            <a:pPr marL="0" marR="0" lvl="0" indent="0" algn="l" rtl="0">
              <a:lnSpc>
                <a:spcPct val="100000"/>
              </a:lnSpc>
              <a:spcBef>
                <a:spcPts val="800"/>
              </a:spcBef>
              <a:spcAft>
                <a:spcPts val="0"/>
              </a:spcAft>
              <a:buClr>
                <a:schemeClr val="dk1"/>
              </a:buClr>
              <a:buSzPts val="1000"/>
              <a:buFont typeface="Corbel"/>
              <a:buNone/>
            </a:pPr>
            <a:endParaRPr sz="1000" b="1" i="0" u="sng"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Sales turnover =	£411,529</a:t>
            </a:r>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Gross profit =     	£269,792</a:t>
            </a:r>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Net Profit =           £41,246</a:t>
            </a:r>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Gross profit % of sales 	= </a:t>
            </a:r>
            <a:r>
              <a:rPr lang="en-GB" sz="2800" b="0" i="0" u="sng" strike="noStrike" cap="none">
                <a:solidFill>
                  <a:schemeClr val="dk1"/>
                </a:solidFill>
                <a:latin typeface="Arial"/>
                <a:ea typeface="Arial"/>
                <a:cs typeface="Arial"/>
                <a:sym typeface="Arial"/>
              </a:rPr>
              <a:t>£269,852</a:t>
            </a:r>
            <a:r>
              <a:rPr lang="en-GB" sz="2800" b="0" i="0" u="none" strike="noStrike" cap="none">
                <a:solidFill>
                  <a:schemeClr val="dk1"/>
                </a:solidFill>
                <a:latin typeface="Arial"/>
                <a:ea typeface="Arial"/>
                <a:cs typeface="Arial"/>
                <a:sym typeface="Arial"/>
              </a:rPr>
              <a:t>   x 100</a:t>
            </a:r>
            <a:endParaRPr/>
          </a:p>
          <a:p>
            <a:pPr marL="0" marR="0" lvl="0" indent="0" algn="l" rtl="0">
              <a:spcBef>
                <a:spcPts val="800"/>
              </a:spcBef>
              <a:spcAft>
                <a:spcPts val="0"/>
              </a:spcAft>
              <a:buNone/>
            </a:pPr>
            <a:r>
              <a:rPr lang="en-GB" sz="2800" b="0" i="0" u="none" strike="noStrike" cap="none">
                <a:solidFill>
                  <a:schemeClr val="dk1"/>
                </a:solidFill>
                <a:latin typeface="Arial"/>
                <a:ea typeface="Arial"/>
                <a:cs typeface="Arial"/>
                <a:sym typeface="Arial"/>
              </a:rPr>
              <a:t>					   £411,529</a:t>
            </a:r>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					= 65.5 per cent</a:t>
            </a:r>
            <a:endParaRPr/>
          </a:p>
          <a:p>
            <a:pPr marL="0" marR="0" lvl="0" indent="0" algn="l" rtl="0">
              <a:lnSpc>
                <a:spcPct val="100000"/>
              </a:lnSpc>
              <a:spcBef>
                <a:spcPts val="800"/>
              </a:spcBef>
              <a:spcAft>
                <a:spcPts val="0"/>
              </a:spcAft>
              <a:buClr>
                <a:schemeClr val="dk1"/>
              </a:buClr>
              <a:buSzPts val="2000"/>
              <a:buFont typeface="Corbel"/>
              <a:buNone/>
            </a:pPr>
            <a:endParaRPr sz="2000" b="0" i="0" u="none"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For every £1 Freedom Designs Ltd makes in sales, 65p is left as gross profit.  A fashion retailer is likely  to have reasonably high costs of sales due to the nature of their product.  If it was a service industry then you might expect this percentage to be higher.</a:t>
            </a:r>
            <a:endParaRPr sz="2000" b="0" i="0" u="none" strike="noStrike" cap="none">
              <a:solidFill>
                <a:schemeClr val="dk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0"/>
          <p:cNvSpPr txBox="1">
            <a:spLocks noGrp="1"/>
          </p:cNvSpPr>
          <p:nvPr>
            <p:ph type="title"/>
          </p:nvPr>
        </p:nvSpPr>
        <p:spPr>
          <a:xfrm>
            <a:off x="982133" y="260649"/>
            <a:ext cx="7704667" cy="936104"/>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900"/>
              <a:buFont typeface="Corbel"/>
              <a:buNone/>
            </a:pPr>
            <a:r>
              <a:rPr lang="en-GB" sz="3900" b="1" u="sng"/>
              <a:t>Worked example cont.</a:t>
            </a:r>
            <a:endParaRPr sz="3900" b="1" u="sng"/>
          </a:p>
        </p:txBody>
      </p:sp>
      <p:sp>
        <p:nvSpPr>
          <p:cNvPr id="230" name="Google Shape;230;p30"/>
          <p:cNvSpPr txBox="1"/>
          <p:nvPr/>
        </p:nvSpPr>
        <p:spPr>
          <a:xfrm>
            <a:off x="0" y="1595021"/>
            <a:ext cx="9144000" cy="5262979"/>
          </a:xfrm>
          <a:prstGeom prst="rect">
            <a:avLst/>
          </a:prstGeom>
          <a:solidFill>
            <a:srgbClr val="E5F2DA"/>
          </a:solidFill>
          <a:ln w="38100" cap="flat" cmpd="sng">
            <a:solidFill>
              <a:srgbClr val="F2F2F2"/>
            </a:solidFill>
            <a:prstDash val="solid"/>
            <a:miter lim="800000"/>
            <a:headEnd type="none" w="sm" len="sm"/>
            <a:tailEnd type="none" w="sm" len="sm"/>
          </a:ln>
          <a:effectLst>
            <a:outerShdw dist="28398" dir="3806097" algn="ctr" rotWithShape="0">
              <a:srgbClr val="974706">
                <a:alpha val="49803"/>
              </a:srgbClr>
            </a:outerShdw>
          </a:effectLst>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3200"/>
              <a:buFont typeface="Arial"/>
              <a:buNone/>
            </a:pPr>
            <a:r>
              <a:rPr lang="en-GB" sz="3200" b="1" i="0" u="sng" strike="noStrike" cap="none">
                <a:solidFill>
                  <a:schemeClr val="dk1"/>
                </a:solidFill>
                <a:latin typeface="Arial"/>
                <a:ea typeface="Arial"/>
                <a:cs typeface="Arial"/>
                <a:sym typeface="Arial"/>
              </a:rPr>
              <a:t>Freedom Designs Ltd</a:t>
            </a:r>
            <a:endParaRPr/>
          </a:p>
          <a:p>
            <a:pPr marL="0" marR="0" lvl="0" indent="0" algn="l" rtl="0">
              <a:lnSpc>
                <a:spcPct val="100000"/>
              </a:lnSpc>
              <a:spcBef>
                <a:spcPts val="800"/>
              </a:spcBef>
              <a:spcAft>
                <a:spcPts val="0"/>
              </a:spcAft>
              <a:buClr>
                <a:schemeClr val="dk1"/>
              </a:buClr>
              <a:buSzPts val="2400"/>
              <a:buFont typeface="Corbel"/>
              <a:buNone/>
            </a:pPr>
            <a:endParaRPr sz="2400" b="1" i="0" u="sng"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chemeClr val="dk1"/>
              </a:buClr>
              <a:buSzPts val="3200"/>
              <a:buFont typeface="Arial"/>
              <a:buNone/>
            </a:pPr>
            <a:r>
              <a:rPr lang="en-GB" sz="3200" b="0" i="0" u="none" strike="noStrike" cap="none">
                <a:solidFill>
                  <a:schemeClr val="dk1"/>
                </a:solidFill>
                <a:latin typeface="Arial"/>
                <a:ea typeface="Arial"/>
                <a:cs typeface="Arial"/>
                <a:sym typeface="Arial"/>
              </a:rPr>
              <a:t>Net profit % of sales = </a:t>
            </a:r>
            <a:r>
              <a:rPr lang="en-GB" sz="3200" b="0" i="0" u="sng" strike="noStrike" cap="none">
                <a:solidFill>
                  <a:schemeClr val="dk1"/>
                </a:solidFill>
                <a:latin typeface="Arial"/>
                <a:ea typeface="Arial"/>
                <a:cs typeface="Arial"/>
                <a:sym typeface="Arial"/>
              </a:rPr>
              <a:t>£41,246</a:t>
            </a:r>
            <a:r>
              <a:rPr lang="en-GB" sz="3200" b="0" i="0" u="none" strike="noStrike" cap="none">
                <a:solidFill>
                  <a:schemeClr val="dk1"/>
                </a:solidFill>
                <a:latin typeface="Arial"/>
                <a:ea typeface="Arial"/>
                <a:cs typeface="Arial"/>
                <a:sym typeface="Arial"/>
              </a:rPr>
              <a:t>  x 100</a:t>
            </a:r>
            <a:endParaRPr/>
          </a:p>
          <a:p>
            <a:pPr marL="0" marR="0" lvl="0" indent="0" algn="l" rtl="0">
              <a:spcBef>
                <a:spcPts val="800"/>
              </a:spcBef>
              <a:spcAft>
                <a:spcPts val="0"/>
              </a:spcAft>
              <a:buNone/>
            </a:pPr>
            <a:r>
              <a:rPr lang="en-GB" sz="3200" b="0" i="0" u="none" strike="noStrike" cap="none">
                <a:solidFill>
                  <a:schemeClr val="dk1"/>
                </a:solidFill>
                <a:latin typeface="Arial"/>
                <a:ea typeface="Arial"/>
                <a:cs typeface="Arial"/>
                <a:sym typeface="Arial"/>
              </a:rPr>
              <a:t>				   £411,529 </a:t>
            </a:r>
            <a:endParaRPr/>
          </a:p>
          <a:p>
            <a:pPr marL="0" marR="0" lvl="0" indent="0" algn="l" rtl="0">
              <a:lnSpc>
                <a:spcPct val="100000"/>
              </a:lnSpc>
              <a:spcBef>
                <a:spcPts val="800"/>
              </a:spcBef>
              <a:spcAft>
                <a:spcPts val="0"/>
              </a:spcAft>
              <a:buClr>
                <a:schemeClr val="dk1"/>
              </a:buClr>
              <a:buSzPts val="3200"/>
              <a:buFont typeface="Arial"/>
              <a:buNone/>
            </a:pPr>
            <a:r>
              <a:rPr lang="en-GB" sz="3200" b="0" i="0" u="none" strike="noStrike" cap="none">
                <a:solidFill>
                  <a:schemeClr val="dk1"/>
                </a:solidFill>
                <a:latin typeface="Arial"/>
                <a:ea typeface="Arial"/>
                <a:cs typeface="Arial"/>
                <a:sym typeface="Arial"/>
              </a:rPr>
              <a:t>			         = 10 per cent</a:t>
            </a:r>
            <a:endParaRPr sz="3200" b="0" i="0" u="none"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chemeClr val="dk1"/>
              </a:buClr>
              <a:buSzPts val="2400"/>
              <a:buFont typeface="Corbel"/>
              <a:buNone/>
            </a:pPr>
            <a:endParaRPr sz="2400" b="0" i="0" u="none"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chemeClr val="dk1"/>
              </a:buClr>
              <a:buSzPts val="2400"/>
              <a:buFont typeface="Arial"/>
              <a:buNone/>
            </a:pPr>
            <a:r>
              <a:rPr lang="en-GB" sz="2400" b="0" i="0" u="none" strike="noStrike" cap="none">
                <a:solidFill>
                  <a:schemeClr val="dk1"/>
                </a:solidFill>
                <a:latin typeface="Arial"/>
                <a:ea typeface="Arial"/>
                <a:cs typeface="Arial"/>
                <a:sym typeface="Arial"/>
              </a:rPr>
              <a:t>For every £1 Freedom Designs Ltd makes in sales, just 10p is left as net profit.  A fashion retailer is likely  to have reasonably high expenses due to the nature of their business.  A retail business with a physical location (as opposed to e-commerce) may have high overhead costs such as premises and heat and light.</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1"/>
          <p:cNvSpPr txBox="1">
            <a:spLocks noGrp="1"/>
          </p:cNvSpPr>
          <p:nvPr>
            <p:ph type="title"/>
          </p:nvPr>
        </p:nvSpPr>
        <p:spPr>
          <a:xfrm>
            <a:off x="982133" y="188640"/>
            <a:ext cx="81618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Return on capital employed (ROCE)</a:t>
            </a:r>
            <a:endParaRPr u="sng"/>
          </a:p>
        </p:txBody>
      </p:sp>
      <p:sp>
        <p:nvSpPr>
          <p:cNvPr id="237" name="Google Shape;237;p31"/>
          <p:cNvSpPr txBox="1">
            <a:spLocks noGrp="1"/>
          </p:cNvSpPr>
          <p:nvPr>
            <p:ph type="body" idx="1"/>
          </p:nvPr>
        </p:nvSpPr>
        <p:spPr>
          <a:xfrm>
            <a:off x="1187624" y="1124744"/>
            <a:ext cx="7956376" cy="5733256"/>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This is calculated using the following formula:</a:t>
            </a:r>
            <a:endParaRPr sz="2800" u="sng"/>
          </a:p>
          <a:p>
            <a:pPr marL="82296" lvl="0" indent="0" algn="l" rtl="0">
              <a:spcBef>
                <a:spcPts val="1160"/>
              </a:spcBef>
              <a:spcAft>
                <a:spcPts val="0"/>
              </a:spcAft>
              <a:buSzPts val="4060"/>
              <a:buNone/>
            </a:pPr>
            <a:r>
              <a:rPr lang="en-GB" sz="2800" b="1" u="sng"/>
              <a:t>net profit before interest and tax</a:t>
            </a:r>
            <a:r>
              <a:rPr lang="en-GB" sz="2800" b="1"/>
              <a:t>    x   100 </a:t>
            </a:r>
            <a:endParaRPr/>
          </a:p>
          <a:p>
            <a:pPr marL="82296" lvl="0" indent="0" algn="l" rtl="0">
              <a:spcBef>
                <a:spcPts val="1160"/>
              </a:spcBef>
              <a:spcAft>
                <a:spcPts val="0"/>
              </a:spcAft>
              <a:buSzPts val="4060"/>
              <a:buNone/>
            </a:pPr>
            <a:r>
              <a:rPr lang="en-GB" sz="2800" b="1"/>
              <a:t>               capital employed                                                  </a:t>
            </a:r>
            <a:endParaRPr/>
          </a:p>
          <a:p>
            <a:pPr marL="285750" lvl="0" indent="-285750" algn="l" rtl="0">
              <a:spcBef>
                <a:spcPts val="1160"/>
              </a:spcBef>
              <a:spcAft>
                <a:spcPts val="0"/>
              </a:spcAft>
              <a:buSzPts val="4060"/>
              <a:buChar char="•"/>
            </a:pPr>
            <a:r>
              <a:rPr lang="en-GB" sz="2800"/>
              <a:t>This ratio shows the percentage return a business is achieving from the capital (or money) being used to generate that return. </a:t>
            </a:r>
            <a:endParaRPr/>
          </a:p>
          <a:p>
            <a:pPr marL="285750" lvl="0" indent="-285750" algn="l" rtl="0">
              <a:spcBef>
                <a:spcPts val="1160"/>
              </a:spcBef>
              <a:spcAft>
                <a:spcPts val="0"/>
              </a:spcAft>
              <a:buSzPts val="4060"/>
              <a:buChar char="•"/>
            </a:pPr>
            <a:r>
              <a:rPr lang="en-GB" sz="2800"/>
              <a:t>It shows, for every £1 invested in the business in owners' capital or retained profits, what per cent is being generated in profit.  A ROCE of 5 per cent means that, for every £1 tied up in the business, 5p is being generated in net profit.</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32"/>
          <p:cNvSpPr txBox="1">
            <a:spLocks noGrp="1"/>
          </p:cNvSpPr>
          <p:nvPr>
            <p:ph type="title"/>
          </p:nvPr>
        </p:nvSpPr>
        <p:spPr>
          <a:xfrm>
            <a:off x="880533" y="908720"/>
            <a:ext cx="81618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Return on capital employed (ROCE)</a:t>
            </a:r>
            <a:endParaRPr u="sng"/>
          </a:p>
        </p:txBody>
      </p:sp>
      <p:sp>
        <p:nvSpPr>
          <p:cNvPr id="244" name="Google Shape;244;p32"/>
          <p:cNvSpPr txBox="1">
            <a:spLocks noGrp="1"/>
          </p:cNvSpPr>
          <p:nvPr>
            <p:ph type="body" idx="1"/>
          </p:nvPr>
        </p:nvSpPr>
        <p:spPr>
          <a:xfrm>
            <a:off x="971600" y="1700808"/>
            <a:ext cx="7962088" cy="3672408"/>
          </a:xfrm>
          <a:prstGeom prst="rect">
            <a:avLst/>
          </a:prstGeom>
          <a:noFill/>
          <a:ln>
            <a:noFill/>
          </a:ln>
        </p:spPr>
        <p:txBody>
          <a:bodyPr spcFirstLastPara="1" wrap="square" lIns="91425" tIns="45700" rIns="91425" bIns="45700" anchor="ctr" anchorCtr="0">
            <a:normAutofit/>
          </a:bodyPr>
          <a:lstStyle/>
          <a:p>
            <a:pPr marL="285750" lvl="0" indent="-294640" algn="l" rtl="0">
              <a:spcBef>
                <a:spcPts val="0"/>
              </a:spcBef>
              <a:spcAft>
                <a:spcPts val="0"/>
              </a:spcAft>
              <a:buSzPts val="4640"/>
              <a:buChar char="•"/>
            </a:pPr>
            <a:r>
              <a:rPr lang="en-GB" sz="3200"/>
              <a:t>Investors will often compare ROCE to the interest rate being offered in a bank or building society to see if their investment is working effectively for them in generating a return.</a:t>
            </a:r>
            <a:endParaRPr/>
          </a:p>
        </p:txBody>
      </p:sp>
      <p:pic>
        <p:nvPicPr>
          <p:cNvPr id="245" name="Google Shape;245;p32" descr="Image result for roce"/>
          <p:cNvPicPr preferRelativeResize="0"/>
          <p:nvPr/>
        </p:nvPicPr>
        <p:blipFill rotWithShape="1">
          <a:blip r:embed="rId3">
            <a:alphaModFix/>
          </a:blip>
          <a:srcRect/>
          <a:stretch/>
        </p:blipFill>
        <p:spPr>
          <a:xfrm>
            <a:off x="3563888" y="4437112"/>
            <a:ext cx="3411464" cy="22701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3"/>
          <p:cNvSpPr txBox="1">
            <a:spLocks noGrp="1"/>
          </p:cNvSpPr>
          <p:nvPr>
            <p:ph type="title"/>
          </p:nvPr>
        </p:nvSpPr>
        <p:spPr>
          <a:xfrm>
            <a:off x="982133" y="116633"/>
            <a:ext cx="7704667" cy="1152128"/>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Worked example</a:t>
            </a:r>
            <a:endParaRPr/>
          </a:p>
        </p:txBody>
      </p:sp>
      <p:sp>
        <p:nvSpPr>
          <p:cNvPr id="251" name="Google Shape;251;p33"/>
          <p:cNvSpPr txBox="1"/>
          <p:nvPr/>
        </p:nvSpPr>
        <p:spPr>
          <a:xfrm>
            <a:off x="0" y="1786880"/>
            <a:ext cx="9144000" cy="5071120"/>
          </a:xfrm>
          <a:prstGeom prst="rect">
            <a:avLst/>
          </a:prstGeom>
          <a:solidFill>
            <a:srgbClr val="E5F2DA"/>
          </a:solidFill>
          <a:ln w="38100" cap="flat" cmpd="sng">
            <a:solidFill>
              <a:srgbClr val="F2F2F2"/>
            </a:solidFill>
            <a:prstDash val="solid"/>
            <a:miter lim="800000"/>
            <a:headEnd type="none" w="sm" len="sm"/>
            <a:tailEnd type="none" w="sm" len="sm"/>
          </a:ln>
          <a:effectLst>
            <a:outerShdw dist="28398" dir="3806097" algn="ctr" rotWithShape="0">
              <a:srgbClr val="974706">
                <a:alpha val="49803"/>
              </a:srgbClr>
            </a:outerShdw>
          </a:effectLst>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3200"/>
              <a:buFont typeface="Arial"/>
              <a:buNone/>
            </a:pPr>
            <a:r>
              <a:rPr lang="en-GB" sz="3200" b="1" i="0" u="sng" strike="noStrike" cap="none">
                <a:solidFill>
                  <a:schemeClr val="dk1"/>
                </a:solidFill>
                <a:latin typeface="Arial"/>
                <a:ea typeface="Arial"/>
                <a:cs typeface="Arial"/>
                <a:sym typeface="Arial"/>
              </a:rPr>
              <a:t>Freedom Designs Ltd</a:t>
            </a:r>
            <a:endParaRPr/>
          </a:p>
          <a:p>
            <a:pPr marL="0" marR="0" lvl="0" indent="0" algn="l" rtl="0">
              <a:lnSpc>
                <a:spcPct val="100000"/>
              </a:lnSpc>
              <a:spcBef>
                <a:spcPts val="800"/>
              </a:spcBef>
              <a:spcAft>
                <a:spcPts val="0"/>
              </a:spcAft>
              <a:buClr>
                <a:schemeClr val="dk1"/>
              </a:buClr>
              <a:buSzPts val="2000"/>
              <a:buFont typeface="Corbel"/>
              <a:buNone/>
            </a:pPr>
            <a:endParaRPr sz="2000" b="1" i="0" u="sng"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Net profit before interest and tax = 	£41,246</a:t>
            </a:r>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Capital employed =                        		£186,682</a:t>
            </a:r>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ROCE = 		</a:t>
            </a:r>
            <a:r>
              <a:rPr lang="en-GB" sz="2800" b="0" i="0" u="sng" strike="noStrike" cap="none">
                <a:solidFill>
                  <a:schemeClr val="dk1"/>
                </a:solidFill>
                <a:latin typeface="Arial"/>
                <a:ea typeface="Arial"/>
                <a:cs typeface="Arial"/>
                <a:sym typeface="Arial"/>
              </a:rPr>
              <a:t>£41,246</a:t>
            </a:r>
            <a:r>
              <a:rPr lang="en-GB" sz="2800" b="0" i="0" u="none" strike="noStrike" cap="none">
                <a:solidFill>
                  <a:schemeClr val="dk1"/>
                </a:solidFill>
                <a:latin typeface="Arial"/>
                <a:ea typeface="Arial"/>
                <a:cs typeface="Arial"/>
                <a:sym typeface="Arial"/>
              </a:rPr>
              <a:t>   x  100 = 	22 per cent</a:t>
            </a:r>
            <a:endParaRPr/>
          </a:p>
          <a:p>
            <a:pPr marL="0" marR="0" lvl="0" indent="0" algn="l" rtl="0">
              <a:spcBef>
                <a:spcPts val="800"/>
              </a:spcBef>
              <a:spcAft>
                <a:spcPts val="0"/>
              </a:spcAft>
              <a:buNone/>
            </a:pPr>
            <a:r>
              <a:rPr lang="en-GB" sz="2800" b="0" i="0" u="none" strike="noStrike" cap="none">
                <a:solidFill>
                  <a:schemeClr val="dk1"/>
                </a:solidFill>
                <a:latin typeface="Arial"/>
                <a:ea typeface="Arial"/>
                <a:cs typeface="Arial"/>
                <a:sym typeface="Arial"/>
              </a:rPr>
              <a:t>			186,682 </a:t>
            </a:r>
            <a:endParaRPr sz="2800" b="0" i="0" u="none"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chemeClr val="dk1"/>
              </a:buClr>
              <a:buSzPts val="2000"/>
              <a:buFont typeface="Corbel"/>
              <a:buNone/>
            </a:pPr>
            <a:endParaRPr sz="2000" b="0" i="0" u="none"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chemeClr val="dk1"/>
              </a:buClr>
              <a:buSzPts val="2800"/>
              <a:buFont typeface="Arial"/>
              <a:buNone/>
            </a:pPr>
            <a:r>
              <a:rPr lang="en-GB" sz="2800" b="0" i="0" u="none" strike="noStrike" cap="none">
                <a:solidFill>
                  <a:schemeClr val="dk1"/>
                </a:solidFill>
                <a:latin typeface="Arial"/>
                <a:ea typeface="Arial"/>
                <a:cs typeface="Arial"/>
                <a:sym typeface="Arial"/>
              </a:rPr>
              <a:t>This means that for every £1 being used within the business, there is a return of 22p.  This is certainly higher than you could expect from a bank.</a:t>
            </a:r>
            <a:endParaRPr sz="4000" b="0" i="0" u="none" strike="noStrike" cap="none">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34"/>
          <p:cNvSpPr txBox="1">
            <a:spLocks noGrp="1"/>
          </p:cNvSpPr>
          <p:nvPr>
            <p:ph type="title"/>
          </p:nvPr>
        </p:nvSpPr>
        <p:spPr>
          <a:xfrm>
            <a:off x="977362" y="188640"/>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Measuring liquidity</a:t>
            </a:r>
            <a:endParaRPr u="sng"/>
          </a:p>
        </p:txBody>
      </p:sp>
      <p:sp>
        <p:nvSpPr>
          <p:cNvPr id="257" name="Google Shape;257;p34"/>
          <p:cNvSpPr txBox="1">
            <a:spLocks noGrp="1"/>
          </p:cNvSpPr>
          <p:nvPr>
            <p:ph type="body" idx="1"/>
          </p:nvPr>
        </p:nvSpPr>
        <p:spPr>
          <a:xfrm>
            <a:off x="748761" y="1393196"/>
            <a:ext cx="8395239" cy="4896544"/>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4640"/>
              <a:buNone/>
            </a:pPr>
            <a:r>
              <a:rPr lang="en-GB" sz="3200"/>
              <a:t>Liquidity ratios measure how solvent a business is - that is, how able it is to meet short term debts.  </a:t>
            </a:r>
            <a:endParaRPr/>
          </a:p>
          <a:p>
            <a:pPr marL="0" lvl="0" indent="0" algn="l" rtl="0">
              <a:spcBef>
                <a:spcPts val="1240"/>
              </a:spcBef>
              <a:spcAft>
                <a:spcPts val="0"/>
              </a:spcAft>
              <a:buSzPts val="4640"/>
              <a:buNone/>
            </a:pPr>
            <a:r>
              <a:rPr lang="en-GB" sz="3200"/>
              <a:t>There are two liquidity ratios we will look at here:</a:t>
            </a:r>
            <a:endParaRPr/>
          </a:p>
          <a:p>
            <a:pPr marL="285750" lvl="0" indent="-294640" algn="l" rtl="0">
              <a:spcBef>
                <a:spcPts val="1240"/>
              </a:spcBef>
              <a:spcAft>
                <a:spcPts val="0"/>
              </a:spcAft>
              <a:buSzPts val="4640"/>
              <a:buChar char="•"/>
            </a:pPr>
            <a:r>
              <a:rPr lang="en-GB" sz="3200"/>
              <a:t>current ratio</a:t>
            </a:r>
            <a:endParaRPr/>
          </a:p>
          <a:p>
            <a:pPr marL="285750" lvl="0" indent="-294640" algn="l" rtl="0">
              <a:spcBef>
                <a:spcPts val="1240"/>
              </a:spcBef>
              <a:spcAft>
                <a:spcPts val="0"/>
              </a:spcAft>
              <a:buSzPts val="4640"/>
              <a:buChar char="•"/>
            </a:pPr>
            <a:r>
              <a:rPr lang="en-GB" sz="3200"/>
              <a:t>acid test ratio/liquidity ratio (liquid capital ratio)</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35"/>
          <p:cNvSpPr txBox="1">
            <a:spLocks noGrp="1"/>
          </p:cNvSpPr>
          <p:nvPr>
            <p:ph type="title"/>
          </p:nvPr>
        </p:nvSpPr>
        <p:spPr>
          <a:xfrm>
            <a:off x="982132" y="193600"/>
            <a:ext cx="7704667" cy="1329168"/>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Current ratio</a:t>
            </a:r>
            <a:endParaRPr u="sng"/>
          </a:p>
        </p:txBody>
      </p:sp>
      <p:sp>
        <p:nvSpPr>
          <p:cNvPr id="264" name="Google Shape;264;p35"/>
          <p:cNvSpPr txBox="1">
            <a:spLocks noGrp="1"/>
          </p:cNvSpPr>
          <p:nvPr>
            <p:ph type="body" idx="1"/>
          </p:nvPr>
        </p:nvSpPr>
        <p:spPr>
          <a:xfrm>
            <a:off x="982133" y="1522768"/>
            <a:ext cx="8161867" cy="5141632"/>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This is calculated using the following formula:</a:t>
            </a:r>
            <a:endParaRPr/>
          </a:p>
          <a:p>
            <a:pPr marL="82296" lvl="0" indent="0" algn="l" rtl="0">
              <a:spcBef>
                <a:spcPts val="1160"/>
              </a:spcBef>
              <a:spcAft>
                <a:spcPts val="0"/>
              </a:spcAft>
              <a:buSzPts val="4060"/>
              <a:buNone/>
            </a:pPr>
            <a:r>
              <a:rPr lang="en-GB" sz="2800"/>
              <a:t> 		</a:t>
            </a:r>
            <a:r>
              <a:rPr lang="en-GB" sz="2800" b="1" u="sng"/>
              <a:t>current assets</a:t>
            </a:r>
            <a:endParaRPr sz="2800" b="1"/>
          </a:p>
          <a:p>
            <a:pPr marL="82296" lvl="0" indent="0" algn="l" rtl="0">
              <a:spcBef>
                <a:spcPts val="1160"/>
              </a:spcBef>
              <a:spcAft>
                <a:spcPts val="0"/>
              </a:spcAft>
              <a:buSzPts val="4060"/>
              <a:buNone/>
            </a:pPr>
            <a:r>
              <a:rPr lang="en-GB" sz="2800" b="1"/>
              <a:t>	       current liabilities </a:t>
            </a:r>
            <a:endParaRPr/>
          </a:p>
          <a:p>
            <a:pPr marL="285750" lvl="0" indent="-285750" algn="l" rtl="0">
              <a:spcBef>
                <a:spcPts val="1160"/>
              </a:spcBef>
              <a:spcAft>
                <a:spcPts val="0"/>
              </a:spcAft>
              <a:buSzPts val="4060"/>
              <a:buChar char="•"/>
            </a:pPr>
            <a:r>
              <a:rPr lang="en-GB" sz="2800"/>
              <a:t>This ratio shows the amount of current assets in relation to current liabilities and is expressed as x:1. </a:t>
            </a:r>
            <a:endParaRPr/>
          </a:p>
          <a:p>
            <a:pPr marL="285750" lvl="0" indent="-285750" algn="l" rtl="0">
              <a:spcBef>
                <a:spcPts val="1160"/>
              </a:spcBef>
              <a:spcAft>
                <a:spcPts val="0"/>
              </a:spcAft>
              <a:buSzPts val="4060"/>
              <a:buChar char="•"/>
            </a:pPr>
            <a:r>
              <a:rPr lang="en-GB" sz="2800"/>
              <a:t>If a firm had a current ratio of 2:1, this would mean that for every £2 it owned in current assets it owed £1 in current liabilities, and this would generally be considered acceptable. </a:t>
            </a:r>
            <a:endParaRPr/>
          </a:p>
          <a:p>
            <a:pPr marL="285750" lvl="0" indent="-64770" algn="l" rtl="0">
              <a:spcBef>
                <a:spcPts val="1080"/>
              </a:spcBef>
              <a:spcAft>
                <a:spcPts val="0"/>
              </a:spcAft>
              <a:buSzPts val="3480"/>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36"/>
          <p:cNvSpPr txBox="1">
            <a:spLocks noGrp="1"/>
          </p:cNvSpPr>
          <p:nvPr>
            <p:ph type="title"/>
          </p:nvPr>
        </p:nvSpPr>
        <p:spPr>
          <a:xfrm>
            <a:off x="982132" y="193600"/>
            <a:ext cx="7704667" cy="1329168"/>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Current ratio</a:t>
            </a:r>
            <a:endParaRPr u="sng"/>
          </a:p>
        </p:txBody>
      </p:sp>
      <p:sp>
        <p:nvSpPr>
          <p:cNvPr id="271" name="Google Shape;271;p36"/>
          <p:cNvSpPr txBox="1">
            <a:spLocks noGrp="1"/>
          </p:cNvSpPr>
          <p:nvPr>
            <p:ph type="body" idx="1"/>
          </p:nvPr>
        </p:nvSpPr>
        <p:spPr>
          <a:xfrm>
            <a:off x="1259632" y="1522768"/>
            <a:ext cx="7884367" cy="5335232"/>
          </a:xfrm>
          <a:prstGeom prst="rect">
            <a:avLst/>
          </a:prstGeom>
          <a:noFill/>
          <a:ln>
            <a:noFill/>
          </a:ln>
        </p:spPr>
        <p:txBody>
          <a:bodyPr spcFirstLastPara="1" wrap="square" lIns="91425" tIns="45700" rIns="91425" bIns="45700" anchor="ctr" anchorCtr="0">
            <a:normAutofit lnSpcReduction="10000"/>
          </a:bodyPr>
          <a:lstStyle/>
          <a:p>
            <a:pPr marL="285750" lvl="0" indent="-294640" algn="l" rtl="0">
              <a:spcBef>
                <a:spcPts val="0"/>
              </a:spcBef>
              <a:spcAft>
                <a:spcPts val="0"/>
              </a:spcAft>
              <a:buSzPts val="4640"/>
              <a:buChar char="•"/>
            </a:pPr>
            <a:r>
              <a:rPr lang="en-GB" sz="3200"/>
              <a:t>If, however, a firm had a current ratio of 0.5:1, this would mean that for every 50p it owned in current assets, it owed £1 in current liabilities.  </a:t>
            </a:r>
            <a:endParaRPr/>
          </a:p>
          <a:p>
            <a:pPr marL="285750" lvl="0" indent="-294640" algn="l" rtl="0">
              <a:spcBef>
                <a:spcPts val="1240"/>
              </a:spcBef>
              <a:spcAft>
                <a:spcPts val="0"/>
              </a:spcAft>
              <a:buSzPts val="4640"/>
              <a:buChar char="•"/>
            </a:pPr>
            <a:r>
              <a:rPr lang="en-GB" sz="3200"/>
              <a:t>This means if the firm's bank demanded it repaid its overdraft immediately and creditors demanded payment, the firm would not be able to cover these demands from current assets.  </a:t>
            </a:r>
            <a:endParaRPr/>
          </a:p>
          <a:p>
            <a:pPr marL="285750" lvl="0" indent="-294640" algn="l" rtl="0">
              <a:spcBef>
                <a:spcPts val="1240"/>
              </a:spcBef>
              <a:spcAft>
                <a:spcPts val="0"/>
              </a:spcAft>
              <a:buSzPts val="4640"/>
              <a:buChar char="•"/>
            </a:pPr>
            <a:r>
              <a:rPr lang="en-GB" sz="3200"/>
              <a:t>This is therefore a dangerous position to be in.</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37"/>
          <p:cNvSpPr txBox="1">
            <a:spLocks noGrp="1"/>
          </p:cNvSpPr>
          <p:nvPr>
            <p:ph type="title"/>
          </p:nvPr>
        </p:nvSpPr>
        <p:spPr>
          <a:xfrm>
            <a:off x="982133" y="457201"/>
            <a:ext cx="7704667" cy="81155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Worked example</a:t>
            </a:r>
            <a:endParaRPr u="sng"/>
          </a:p>
        </p:txBody>
      </p:sp>
      <p:sp>
        <p:nvSpPr>
          <p:cNvPr id="277" name="Google Shape;277;p37"/>
          <p:cNvSpPr txBox="1"/>
          <p:nvPr/>
        </p:nvSpPr>
        <p:spPr>
          <a:xfrm>
            <a:off x="-3613" y="1525552"/>
            <a:ext cx="9144000" cy="5314275"/>
          </a:xfrm>
          <a:prstGeom prst="rect">
            <a:avLst/>
          </a:prstGeom>
          <a:solidFill>
            <a:srgbClr val="E5F2DA"/>
          </a:solidFill>
          <a:ln w="38100" cap="flat" cmpd="sng">
            <a:solidFill>
              <a:srgbClr val="F2F2F2"/>
            </a:solidFill>
            <a:prstDash val="solid"/>
            <a:miter lim="800000"/>
            <a:headEnd type="none" w="sm" len="sm"/>
            <a:tailEnd type="none" w="sm" len="sm"/>
          </a:ln>
          <a:effectLst>
            <a:outerShdw dist="28398" dir="3806097" algn="ctr" rotWithShape="0">
              <a:srgbClr val="974706">
                <a:alpha val="49803"/>
              </a:srgbClr>
            </a:outerShdw>
          </a:effectLst>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2800"/>
              <a:buFont typeface="Arial"/>
              <a:buNone/>
            </a:pPr>
            <a:r>
              <a:rPr lang="en-GB" sz="2800" b="1" i="0" u="sng" strike="noStrike" cap="none">
                <a:solidFill>
                  <a:schemeClr val="dk1"/>
                </a:solidFill>
                <a:latin typeface="Arial"/>
                <a:ea typeface="Arial"/>
                <a:cs typeface="Arial"/>
                <a:sym typeface="Arial"/>
              </a:rPr>
              <a:t>Freedom Designs Ltd</a:t>
            </a:r>
            <a:endParaRPr/>
          </a:p>
          <a:p>
            <a:pPr marL="0" marR="0" lvl="0" indent="0" algn="l" rtl="0">
              <a:lnSpc>
                <a:spcPct val="100000"/>
              </a:lnSpc>
              <a:spcBef>
                <a:spcPts val="800"/>
              </a:spcBef>
              <a:spcAft>
                <a:spcPts val="0"/>
              </a:spcAft>
              <a:buClr>
                <a:schemeClr val="dk1"/>
              </a:buClr>
              <a:buSzPts val="1800"/>
              <a:buFont typeface="Corbel"/>
              <a:buNone/>
            </a:pPr>
            <a:endParaRPr sz="1800" b="1" i="0" u="sng" strike="noStrike" cap="none">
              <a:solidFill>
                <a:schemeClr val="dk1"/>
              </a:solidFill>
              <a:latin typeface="Arial"/>
              <a:ea typeface="Arial"/>
              <a:cs typeface="Arial"/>
              <a:sym typeface="Arial"/>
            </a:endParaRPr>
          </a:p>
          <a:p>
            <a:pPr marL="0" marR="0" lvl="0" indent="0" algn="l" rtl="0">
              <a:spcBef>
                <a:spcPts val="800"/>
              </a:spcBef>
              <a:spcAft>
                <a:spcPts val="0"/>
              </a:spcAft>
              <a:buNone/>
            </a:pPr>
            <a:r>
              <a:rPr lang="en-GB" sz="2800" b="0" i="0" u="none" strike="noStrike" cap="none">
                <a:solidFill>
                  <a:schemeClr val="dk1"/>
                </a:solidFill>
                <a:latin typeface="Corbel"/>
                <a:ea typeface="Corbel"/>
                <a:cs typeface="Corbel"/>
                <a:sym typeface="Corbel"/>
              </a:rPr>
              <a:t>Current assets    = 		£56,130</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Current liabilities = 	£30,270</a:t>
            </a:r>
            <a:endParaRPr/>
          </a:p>
          <a:p>
            <a:pPr marL="0" marR="0" lvl="0" indent="0" algn="l" rtl="0">
              <a:spcBef>
                <a:spcPts val="0"/>
              </a:spcBef>
              <a:spcAft>
                <a:spcPts val="0"/>
              </a:spcAft>
              <a:buNone/>
            </a:pPr>
            <a:endParaRPr sz="2800">
              <a:solidFill>
                <a:schemeClr val="dk1"/>
              </a:solidFill>
              <a:latin typeface="Corbel"/>
              <a:ea typeface="Corbel"/>
              <a:cs typeface="Corbel"/>
              <a:sym typeface="Corbel"/>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Current ratio = 			</a:t>
            </a:r>
            <a:r>
              <a:rPr lang="en-GB" sz="2800" u="sng">
                <a:solidFill>
                  <a:schemeClr val="dk1"/>
                </a:solidFill>
                <a:latin typeface="Corbel"/>
                <a:ea typeface="Corbel"/>
                <a:cs typeface="Corbel"/>
                <a:sym typeface="Corbel"/>
              </a:rPr>
              <a:t>£56,130</a:t>
            </a:r>
            <a:r>
              <a:rPr lang="en-GB" sz="2800">
                <a:solidFill>
                  <a:schemeClr val="dk1"/>
                </a:solidFill>
                <a:latin typeface="Corbel"/>
                <a:ea typeface="Corbel"/>
                <a:cs typeface="Corbel"/>
                <a:sym typeface="Corbel"/>
              </a:rPr>
              <a:t>     =   £1.85</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							£30,270 </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 </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This means that for every £1 the business owes in short-term debt (that is, its current liabilities), it owns £1.85 in current assets.  The business therefore has sufficient liquidity to meet short-term debts.</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38"/>
          <p:cNvSpPr txBox="1">
            <a:spLocks noGrp="1"/>
          </p:cNvSpPr>
          <p:nvPr>
            <p:ph type="title"/>
          </p:nvPr>
        </p:nvSpPr>
        <p:spPr>
          <a:xfrm>
            <a:off x="982629" y="-17512"/>
            <a:ext cx="7704667" cy="1574304"/>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Liquid capital ratio</a:t>
            </a:r>
            <a:endParaRPr u="sng"/>
          </a:p>
        </p:txBody>
      </p:sp>
      <p:sp>
        <p:nvSpPr>
          <p:cNvPr id="283" name="Google Shape;283;p38"/>
          <p:cNvSpPr txBox="1">
            <a:spLocks noGrp="1"/>
          </p:cNvSpPr>
          <p:nvPr>
            <p:ph type="body" idx="1"/>
          </p:nvPr>
        </p:nvSpPr>
        <p:spPr>
          <a:xfrm>
            <a:off x="1259632" y="1412776"/>
            <a:ext cx="7884368" cy="5445224"/>
          </a:xfrm>
          <a:prstGeom prst="rect">
            <a:avLst/>
          </a:prstGeom>
          <a:noFill/>
          <a:ln>
            <a:noFill/>
          </a:ln>
        </p:spPr>
        <p:txBody>
          <a:bodyPr spcFirstLastPara="1" wrap="square" lIns="91425" tIns="45700" rIns="91425" bIns="45700" anchor="ctr" anchorCtr="0">
            <a:normAutofit lnSpcReduction="10000"/>
          </a:bodyPr>
          <a:lstStyle/>
          <a:p>
            <a:pPr marL="285750" lvl="0" indent="-285750" algn="l" rtl="0">
              <a:spcBef>
                <a:spcPts val="0"/>
              </a:spcBef>
              <a:spcAft>
                <a:spcPts val="0"/>
              </a:spcAft>
              <a:buSzPts val="4060"/>
              <a:buChar char="•"/>
            </a:pPr>
            <a:r>
              <a:rPr lang="en-GB" sz="2800"/>
              <a:t>This is calculated using the following formula:</a:t>
            </a:r>
            <a:endParaRPr/>
          </a:p>
          <a:p>
            <a:pPr marL="82296" lvl="0" indent="0" algn="l" rtl="0">
              <a:spcBef>
                <a:spcPts val="1160"/>
              </a:spcBef>
              <a:spcAft>
                <a:spcPts val="0"/>
              </a:spcAft>
              <a:buSzPts val="4060"/>
              <a:buNone/>
            </a:pPr>
            <a:r>
              <a:rPr lang="en-GB" sz="2800"/>
              <a:t>		</a:t>
            </a:r>
            <a:r>
              <a:rPr lang="en-GB" sz="2800" b="1" u="sng"/>
              <a:t>current assets - inventory</a:t>
            </a:r>
            <a:endParaRPr sz="2800" b="1"/>
          </a:p>
          <a:p>
            <a:pPr marL="82296" lvl="0" indent="0" algn="l" rtl="0">
              <a:spcBef>
                <a:spcPts val="1160"/>
              </a:spcBef>
              <a:spcAft>
                <a:spcPts val="0"/>
              </a:spcAft>
              <a:buSzPts val="4060"/>
              <a:buNone/>
            </a:pPr>
            <a:r>
              <a:rPr lang="en-GB" sz="2800" b="1"/>
              <a:t>		        current liabilities</a:t>
            </a:r>
            <a:endParaRPr/>
          </a:p>
          <a:p>
            <a:pPr marL="285750" lvl="0" indent="-285750" algn="l" rtl="0">
              <a:spcBef>
                <a:spcPts val="1160"/>
              </a:spcBef>
              <a:spcAft>
                <a:spcPts val="0"/>
              </a:spcAft>
              <a:buSzPts val="4060"/>
              <a:buChar char="•"/>
            </a:pPr>
            <a:r>
              <a:rPr lang="en-GB" sz="2800"/>
              <a:t>The liquid capital ratio is thought to be a tougher measure of a firm's liquidity.  </a:t>
            </a:r>
            <a:endParaRPr/>
          </a:p>
          <a:p>
            <a:pPr marL="285750" lvl="0" indent="-285750" algn="l" rtl="0">
              <a:spcBef>
                <a:spcPts val="1160"/>
              </a:spcBef>
              <a:spcAft>
                <a:spcPts val="0"/>
              </a:spcAft>
              <a:buSzPts val="4060"/>
              <a:buChar char="•"/>
            </a:pPr>
            <a:r>
              <a:rPr lang="en-GB" sz="2800"/>
              <a:t>Like the current ratio, it shows the amount of current assets in relation to current liabilities, but it does not include inventory.  </a:t>
            </a:r>
            <a:endParaRPr/>
          </a:p>
          <a:p>
            <a:pPr marL="285750" lvl="0" indent="-285750" algn="l" rtl="0">
              <a:spcBef>
                <a:spcPts val="1160"/>
              </a:spcBef>
              <a:spcAft>
                <a:spcPts val="0"/>
              </a:spcAft>
              <a:buSzPts val="4060"/>
              <a:buChar char="•"/>
            </a:pPr>
            <a:r>
              <a:rPr lang="en-GB" sz="2800"/>
              <a:t>This is because inventory is considered to be the hardest current asset to turn into cash quickly.  The result is expressed as x:1.</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39"/>
          <p:cNvSpPr txBox="1">
            <a:spLocks noGrp="1"/>
          </p:cNvSpPr>
          <p:nvPr>
            <p:ph type="title"/>
          </p:nvPr>
        </p:nvSpPr>
        <p:spPr>
          <a:xfrm>
            <a:off x="1115616" y="232773"/>
            <a:ext cx="7704667" cy="81155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Worked example</a:t>
            </a:r>
            <a:endParaRPr u="sng"/>
          </a:p>
        </p:txBody>
      </p:sp>
      <p:sp>
        <p:nvSpPr>
          <p:cNvPr id="289" name="Google Shape;289;p39"/>
          <p:cNvSpPr txBox="1"/>
          <p:nvPr/>
        </p:nvSpPr>
        <p:spPr>
          <a:xfrm>
            <a:off x="0" y="1268760"/>
            <a:ext cx="9144000" cy="5714385"/>
          </a:xfrm>
          <a:prstGeom prst="rect">
            <a:avLst/>
          </a:prstGeom>
          <a:solidFill>
            <a:srgbClr val="E5F2DA"/>
          </a:solidFill>
          <a:ln w="38100" cap="flat" cmpd="sng">
            <a:solidFill>
              <a:srgbClr val="F2F2F2"/>
            </a:solidFill>
            <a:prstDash val="solid"/>
            <a:miter lim="800000"/>
            <a:headEnd type="none" w="sm" len="sm"/>
            <a:tailEnd type="none" w="sm" len="sm"/>
          </a:ln>
          <a:effectLst>
            <a:outerShdw dist="28398" dir="3806097" algn="ctr" rotWithShape="0">
              <a:srgbClr val="974706">
                <a:alpha val="49803"/>
              </a:srgbClr>
            </a:outerShdw>
          </a:effectLst>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2800"/>
              <a:buFont typeface="Arial"/>
              <a:buNone/>
            </a:pPr>
            <a:r>
              <a:rPr lang="en-GB" sz="2800" b="1" i="0" u="sng" strike="noStrike" cap="none">
                <a:solidFill>
                  <a:schemeClr val="dk1"/>
                </a:solidFill>
                <a:latin typeface="Arial"/>
                <a:ea typeface="Arial"/>
                <a:cs typeface="Arial"/>
                <a:sym typeface="Arial"/>
              </a:rPr>
              <a:t>Freedom Designs Ltd</a:t>
            </a:r>
            <a:endParaRPr/>
          </a:p>
          <a:p>
            <a:pPr marL="0" marR="0" lvl="0" indent="0" algn="l" rtl="0">
              <a:spcBef>
                <a:spcPts val="800"/>
              </a:spcBef>
              <a:spcAft>
                <a:spcPts val="0"/>
              </a:spcAft>
              <a:buNone/>
            </a:pPr>
            <a:r>
              <a:rPr lang="en-GB" sz="2800">
                <a:solidFill>
                  <a:schemeClr val="dk1"/>
                </a:solidFill>
                <a:latin typeface="Corbel"/>
                <a:ea typeface="Corbel"/>
                <a:cs typeface="Corbel"/>
                <a:sym typeface="Corbel"/>
              </a:rPr>
              <a:t>Current assets = £56,130</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Stock = £34,294</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Current liabilities 	= £30,270</a:t>
            </a:r>
            <a:endParaRPr/>
          </a:p>
          <a:p>
            <a:pPr marL="0" marR="0" lvl="0" indent="0" algn="l" rtl="0">
              <a:spcBef>
                <a:spcPts val="0"/>
              </a:spcBef>
              <a:spcAft>
                <a:spcPts val="0"/>
              </a:spcAft>
              <a:buNone/>
            </a:pPr>
            <a:endParaRPr sz="2800">
              <a:solidFill>
                <a:schemeClr val="dk1"/>
              </a:solidFill>
              <a:latin typeface="Corbel"/>
              <a:ea typeface="Corbel"/>
              <a:cs typeface="Corbel"/>
              <a:sym typeface="Corbel"/>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Acid test = </a:t>
            </a:r>
            <a:r>
              <a:rPr lang="en-GB" sz="2800" u="sng">
                <a:solidFill>
                  <a:schemeClr val="dk1"/>
                </a:solidFill>
                <a:latin typeface="Corbel"/>
                <a:ea typeface="Corbel"/>
                <a:cs typeface="Corbel"/>
                <a:sym typeface="Corbel"/>
              </a:rPr>
              <a:t>£56,130 - £34,294</a:t>
            </a:r>
            <a:r>
              <a:rPr lang="en-GB" sz="2800">
                <a:solidFill>
                  <a:schemeClr val="dk1"/>
                </a:solidFill>
                <a:latin typeface="Corbel"/>
                <a:ea typeface="Corbel"/>
                <a:cs typeface="Corbel"/>
                <a:sym typeface="Corbel"/>
              </a:rPr>
              <a:t>       = </a:t>
            </a:r>
            <a:r>
              <a:rPr lang="en-GB" sz="2800" u="sng">
                <a:solidFill>
                  <a:schemeClr val="dk1"/>
                </a:solidFill>
                <a:latin typeface="Corbel"/>
                <a:ea typeface="Corbel"/>
                <a:cs typeface="Corbel"/>
                <a:sym typeface="Corbel"/>
              </a:rPr>
              <a:t>£21,826</a:t>
            </a:r>
            <a:r>
              <a:rPr lang="en-GB" sz="2800">
                <a:solidFill>
                  <a:schemeClr val="dk1"/>
                </a:solidFill>
                <a:latin typeface="Corbel"/>
                <a:ea typeface="Corbel"/>
                <a:cs typeface="Corbel"/>
                <a:sym typeface="Corbel"/>
              </a:rPr>
              <a:t>     = 0.72</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				£30,270			            £30,270 </a:t>
            </a:r>
            <a:endParaRPr/>
          </a:p>
          <a:p>
            <a:pPr marL="0" marR="0" lvl="0" indent="0" algn="l" rtl="0">
              <a:spcBef>
                <a:spcPts val="0"/>
              </a:spcBef>
              <a:spcAft>
                <a:spcPts val="0"/>
              </a:spcAft>
              <a:buNone/>
            </a:pPr>
            <a:endParaRPr sz="2400">
              <a:solidFill>
                <a:schemeClr val="dk1"/>
              </a:solidFill>
              <a:latin typeface="Corbel"/>
              <a:ea typeface="Corbel"/>
              <a:cs typeface="Corbel"/>
              <a:sym typeface="Corbel"/>
            </a:endParaRPr>
          </a:p>
          <a:p>
            <a:pPr marL="0" marR="0" lvl="0" indent="0" algn="l" rtl="0">
              <a:spcBef>
                <a:spcPts val="0"/>
              </a:spcBef>
              <a:spcAft>
                <a:spcPts val="0"/>
              </a:spcAft>
              <a:buNone/>
            </a:pPr>
            <a:r>
              <a:rPr lang="en-GB" sz="2200">
                <a:solidFill>
                  <a:schemeClr val="dk1"/>
                </a:solidFill>
                <a:latin typeface="Corbel"/>
                <a:ea typeface="Corbel"/>
                <a:cs typeface="Corbel"/>
                <a:sym typeface="Corbel"/>
              </a:rPr>
              <a:t>This means that for every £1 the business owes in short-term debts, it only has 72p in liquid assets (current assets excluding stock).  This figure shows the firm to be </a:t>
            </a:r>
            <a:r>
              <a:rPr lang="en-GB" sz="2200" b="1">
                <a:solidFill>
                  <a:schemeClr val="dk1"/>
                </a:solidFill>
                <a:latin typeface="Corbel"/>
                <a:ea typeface="Corbel"/>
                <a:cs typeface="Corbel"/>
                <a:sym typeface="Corbel"/>
              </a:rPr>
              <a:t>illiquid</a:t>
            </a:r>
            <a:r>
              <a:rPr lang="en-GB" sz="2200">
                <a:solidFill>
                  <a:schemeClr val="dk1"/>
                </a:solidFill>
                <a:latin typeface="Corbel"/>
                <a:ea typeface="Corbel"/>
                <a:cs typeface="Corbel"/>
                <a:sym typeface="Corbel"/>
              </a:rPr>
              <a:t>, as it could not meet its short-term debts if immediate repayment was demanded.  A fashion retailer is likely to have a large amount of its current assets in the form of stock, due to the nature of the firm.</a:t>
            </a:r>
            <a:endParaRPr sz="2200" b="1" u="sng">
              <a:solidFill>
                <a:schemeClr val="dk1"/>
              </a:solidFill>
              <a:latin typeface="Arial"/>
              <a:ea typeface="Arial"/>
              <a:cs typeface="Arial"/>
              <a:sym typeface="Arial"/>
            </a:endParaRPr>
          </a:p>
          <a:p>
            <a:pPr marL="0" marR="0" lvl="0" indent="0" algn="l" rtl="0">
              <a:spcBef>
                <a:spcPts val="800"/>
              </a:spcBef>
              <a:spcAft>
                <a:spcPts val="0"/>
              </a:spcAft>
              <a:buNone/>
            </a:pPr>
            <a:endParaRPr sz="2200">
              <a:solidFill>
                <a:schemeClr val="dk1"/>
              </a:solidFill>
              <a:latin typeface="Corbel"/>
              <a:ea typeface="Corbel"/>
              <a:cs typeface="Corbel"/>
              <a:sym typeface="Corbe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40"/>
          <p:cNvSpPr txBox="1">
            <a:spLocks noGrp="1"/>
          </p:cNvSpPr>
          <p:nvPr>
            <p:ph type="title"/>
          </p:nvPr>
        </p:nvSpPr>
        <p:spPr>
          <a:xfrm>
            <a:off x="982133" y="272384"/>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Measuring efficiency</a:t>
            </a:r>
            <a:endParaRPr u="sng"/>
          </a:p>
        </p:txBody>
      </p:sp>
      <p:sp>
        <p:nvSpPr>
          <p:cNvPr id="295" name="Google Shape;295;p40"/>
          <p:cNvSpPr txBox="1">
            <a:spLocks noGrp="1"/>
          </p:cNvSpPr>
          <p:nvPr>
            <p:ph type="body" idx="1"/>
          </p:nvPr>
        </p:nvSpPr>
        <p:spPr>
          <a:xfrm>
            <a:off x="982133" y="1844824"/>
            <a:ext cx="8161867" cy="4896544"/>
          </a:xfrm>
          <a:prstGeom prst="rect">
            <a:avLst/>
          </a:prstGeom>
          <a:noFill/>
          <a:ln>
            <a:noFill/>
          </a:ln>
        </p:spPr>
        <p:txBody>
          <a:bodyPr spcFirstLastPara="1" wrap="square" lIns="91425" tIns="45700" rIns="91425" bIns="45700" anchor="ctr" anchorCtr="0">
            <a:normAutofit/>
          </a:bodyPr>
          <a:lstStyle/>
          <a:p>
            <a:pPr marL="285750" lvl="0" indent="-294640" algn="l" rtl="0">
              <a:spcBef>
                <a:spcPts val="0"/>
              </a:spcBef>
              <a:spcAft>
                <a:spcPts val="0"/>
              </a:spcAft>
              <a:buSzPts val="4640"/>
              <a:buChar char="•"/>
            </a:pPr>
            <a:r>
              <a:rPr lang="en-GB" sz="3200"/>
              <a:t>Efficiency ratios tend to be used to assess how well management is controlling key aspects of the business, primarily stock and finances.  There are three efficiency ratios we will look at here:</a:t>
            </a:r>
            <a:endParaRPr/>
          </a:p>
          <a:p>
            <a:pPr marL="742950" lvl="1" indent="-285750" algn="l" rtl="0">
              <a:spcBef>
                <a:spcPts val="1160"/>
              </a:spcBef>
              <a:spcAft>
                <a:spcPts val="0"/>
              </a:spcAft>
              <a:buSzPts val="4060"/>
              <a:buChar char="•"/>
            </a:pPr>
            <a:r>
              <a:rPr lang="en-GB" sz="2800"/>
              <a:t>Trade receivable days</a:t>
            </a:r>
            <a:endParaRPr/>
          </a:p>
          <a:p>
            <a:pPr marL="742950" lvl="1" indent="-285750" algn="l" rtl="0">
              <a:spcBef>
                <a:spcPts val="1160"/>
              </a:spcBef>
              <a:spcAft>
                <a:spcPts val="0"/>
              </a:spcAft>
              <a:buSzPts val="4060"/>
              <a:buChar char="•"/>
            </a:pPr>
            <a:r>
              <a:rPr lang="en-GB" sz="2800"/>
              <a:t>Trade payable days</a:t>
            </a:r>
            <a:endParaRPr/>
          </a:p>
          <a:p>
            <a:pPr marL="742950" lvl="1" indent="-285750" algn="l" rtl="0">
              <a:spcBef>
                <a:spcPts val="1160"/>
              </a:spcBef>
              <a:spcAft>
                <a:spcPts val="0"/>
              </a:spcAft>
              <a:buSzPts val="4060"/>
              <a:buChar char="•"/>
            </a:pPr>
            <a:r>
              <a:rPr lang="en-GB" sz="2800"/>
              <a:t>Inventory turnover</a:t>
            </a:r>
            <a:endParaRPr/>
          </a:p>
          <a:p>
            <a:pPr marL="285750" lvl="0" indent="-64770" algn="l" rtl="0">
              <a:spcBef>
                <a:spcPts val="1080"/>
              </a:spcBef>
              <a:spcAft>
                <a:spcPts val="0"/>
              </a:spcAft>
              <a:buSzPts val="3480"/>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301" name="Google Shape;301;p41"/>
          <p:cNvSpPr txBox="1">
            <a:spLocks noGrp="1"/>
          </p:cNvSpPr>
          <p:nvPr>
            <p:ph type="title"/>
          </p:nvPr>
        </p:nvSpPr>
        <p:spPr>
          <a:xfrm>
            <a:off x="982133" y="200376"/>
            <a:ext cx="7704667" cy="1315615"/>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Trade receivable days</a:t>
            </a:r>
            <a:endParaRPr u="sng"/>
          </a:p>
        </p:txBody>
      </p:sp>
      <p:sp>
        <p:nvSpPr>
          <p:cNvPr id="302" name="Google Shape;302;p41"/>
          <p:cNvSpPr txBox="1">
            <a:spLocks noGrp="1"/>
          </p:cNvSpPr>
          <p:nvPr>
            <p:ph type="body" idx="1"/>
          </p:nvPr>
        </p:nvSpPr>
        <p:spPr>
          <a:xfrm>
            <a:off x="982133" y="1515991"/>
            <a:ext cx="8161867" cy="5342009"/>
          </a:xfrm>
          <a:prstGeom prst="rect">
            <a:avLst/>
          </a:prstGeom>
          <a:noFill/>
          <a:ln>
            <a:noFill/>
          </a:ln>
        </p:spPr>
        <p:txBody>
          <a:bodyPr spcFirstLastPara="1" wrap="square" lIns="91425" tIns="45700" rIns="91425" bIns="45700" anchor="ctr" anchorCtr="0">
            <a:normAutofit fontScale="92500" lnSpcReduction="20000"/>
          </a:bodyPr>
          <a:lstStyle/>
          <a:p>
            <a:pPr marL="285750" lvl="0" indent="-285750" algn="l" rtl="0">
              <a:spcBef>
                <a:spcPts val="0"/>
              </a:spcBef>
              <a:spcAft>
                <a:spcPts val="0"/>
              </a:spcAft>
              <a:buSzPct val="145000"/>
              <a:buChar char="•"/>
            </a:pPr>
            <a:r>
              <a:rPr lang="en-GB"/>
              <a:t>This is calculated using the following formula:</a:t>
            </a:r>
            <a:endParaRPr/>
          </a:p>
          <a:p>
            <a:pPr marL="82296" lvl="0" indent="0" algn="l" rtl="0">
              <a:spcBef>
                <a:spcPts val="1044"/>
              </a:spcBef>
              <a:spcAft>
                <a:spcPts val="0"/>
              </a:spcAft>
              <a:buSzPct val="145000"/>
              <a:buNone/>
            </a:pPr>
            <a:endParaRPr/>
          </a:p>
          <a:p>
            <a:pPr marL="82296" lvl="0" indent="0" algn="l" rtl="0">
              <a:spcBef>
                <a:spcPts val="1044"/>
              </a:spcBef>
              <a:spcAft>
                <a:spcPts val="0"/>
              </a:spcAft>
              <a:buSzPct val="145000"/>
              <a:buNone/>
            </a:pPr>
            <a:r>
              <a:rPr lang="en-GB"/>
              <a:t>		</a:t>
            </a:r>
            <a:r>
              <a:rPr lang="en-GB" u="sng"/>
              <a:t>trade receivables</a:t>
            </a:r>
            <a:r>
              <a:rPr lang="en-GB"/>
              <a:t>      x   365</a:t>
            </a:r>
            <a:endParaRPr/>
          </a:p>
          <a:p>
            <a:pPr marL="82296" lvl="0" indent="0" algn="l" rtl="0">
              <a:spcBef>
                <a:spcPts val="1044"/>
              </a:spcBef>
              <a:spcAft>
                <a:spcPts val="0"/>
              </a:spcAft>
              <a:buSzPct val="145000"/>
              <a:buNone/>
            </a:pPr>
            <a:r>
              <a:rPr lang="en-GB"/>
              <a:t>                      credit sales </a:t>
            </a:r>
            <a:endParaRPr/>
          </a:p>
          <a:p>
            <a:pPr marL="82296" lvl="0" indent="0" algn="l" rtl="0">
              <a:spcBef>
                <a:spcPts val="1044"/>
              </a:spcBef>
              <a:spcAft>
                <a:spcPts val="0"/>
              </a:spcAft>
              <a:buSzPct val="145000"/>
              <a:buNone/>
            </a:pPr>
            <a:r>
              <a:rPr lang="en-GB"/>
              <a:t> </a:t>
            </a:r>
            <a:endParaRPr/>
          </a:p>
          <a:p>
            <a:pPr marL="285750" lvl="0" indent="-285750" algn="l" rtl="0">
              <a:spcBef>
                <a:spcPts val="1044"/>
              </a:spcBef>
              <a:spcAft>
                <a:spcPts val="0"/>
              </a:spcAft>
              <a:buSzPct val="145000"/>
              <a:buChar char="•"/>
            </a:pPr>
            <a:r>
              <a:rPr lang="en-GB"/>
              <a:t>If you do not know what percentage of sales were made on credit, then it is acceptable to use the sales figure as given in the statement of comprehensive income.</a:t>
            </a:r>
            <a:endParaRPr/>
          </a:p>
          <a:p>
            <a:pPr marL="285750" lvl="0" indent="-285750" algn="l" rtl="0">
              <a:spcBef>
                <a:spcPts val="1044"/>
              </a:spcBef>
              <a:spcAft>
                <a:spcPts val="0"/>
              </a:spcAft>
              <a:buSzPct val="145000"/>
              <a:buChar char="•"/>
            </a:pPr>
            <a:r>
              <a:rPr lang="en-GB"/>
              <a:t>The ratio measures, on average, how long it takes for debtors to pay; it is expressed as a number of days.  </a:t>
            </a:r>
            <a:endParaRPr/>
          </a:p>
          <a:p>
            <a:pPr marL="285750" lvl="0" indent="-285750" algn="l" rtl="0">
              <a:spcBef>
                <a:spcPts val="1044"/>
              </a:spcBef>
              <a:spcAft>
                <a:spcPts val="0"/>
              </a:spcAft>
              <a:buSzPct val="145000"/>
              <a:buChar char="•"/>
            </a:pPr>
            <a:r>
              <a:rPr lang="en-GB"/>
              <a:t>For example, if a business has a debtors’ payment period of 60 days, this means on average, it takes debtors two months to pay for goods or services purchased on credit.  A business with cash flow problems will try to reduce its trade receivable days.    </a:t>
            </a:r>
            <a:endParaRPr/>
          </a:p>
          <a:p>
            <a:pPr marL="285750" lvl="0" indent="-81343" algn="l" rtl="0">
              <a:spcBef>
                <a:spcPts val="1044"/>
              </a:spcBef>
              <a:spcAft>
                <a:spcPts val="0"/>
              </a:spcAft>
              <a:buSzPct val="145000"/>
              <a:buNone/>
            </a:pPr>
            <a:endParaRPr/>
          </a:p>
        </p:txBody>
      </p:sp>
      <p:sp>
        <p:nvSpPr>
          <p:cNvPr id="303" name="Google Shape;303;p41"/>
          <p:cNvSpPr/>
          <p:nvPr/>
        </p:nvSpPr>
        <p:spPr>
          <a:xfrm>
            <a:off x="1835696" y="2276872"/>
            <a:ext cx="216024" cy="813418"/>
          </a:xfrm>
          <a:prstGeom prst="leftBracket">
            <a:avLst>
              <a:gd name="adj" fmla="val 8333"/>
            </a:avLst>
          </a:prstGeom>
          <a:noFill/>
          <a:ln w="127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orbel"/>
              <a:ea typeface="Corbel"/>
              <a:cs typeface="Corbel"/>
              <a:sym typeface="Corbel"/>
            </a:endParaRPr>
          </a:p>
        </p:txBody>
      </p:sp>
      <p:sp>
        <p:nvSpPr>
          <p:cNvPr id="304" name="Google Shape;304;p41"/>
          <p:cNvSpPr/>
          <p:nvPr/>
        </p:nvSpPr>
        <p:spPr>
          <a:xfrm>
            <a:off x="3950216" y="2255542"/>
            <a:ext cx="170305" cy="813418"/>
          </a:xfrm>
          <a:prstGeom prst="rightBracket">
            <a:avLst>
              <a:gd name="adj" fmla="val 8333"/>
            </a:avLst>
          </a:prstGeom>
          <a:noFill/>
          <a:ln w="127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orbel"/>
              <a:ea typeface="Corbel"/>
              <a:cs typeface="Corbel"/>
              <a:sym typeface="Corbe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42"/>
          <p:cNvSpPr txBox="1">
            <a:spLocks noGrp="1"/>
          </p:cNvSpPr>
          <p:nvPr>
            <p:ph type="title"/>
          </p:nvPr>
        </p:nvSpPr>
        <p:spPr>
          <a:xfrm>
            <a:off x="971600" y="260648"/>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Worked example</a:t>
            </a:r>
            <a:endParaRPr/>
          </a:p>
        </p:txBody>
      </p:sp>
      <p:sp>
        <p:nvSpPr>
          <p:cNvPr id="311" name="Google Shape;311;p42"/>
          <p:cNvSpPr txBox="1"/>
          <p:nvPr/>
        </p:nvSpPr>
        <p:spPr>
          <a:xfrm>
            <a:off x="0" y="1628800"/>
            <a:ext cx="9144000" cy="5498941"/>
          </a:xfrm>
          <a:prstGeom prst="rect">
            <a:avLst/>
          </a:prstGeom>
          <a:solidFill>
            <a:srgbClr val="E5F2DA"/>
          </a:solidFill>
          <a:ln w="38100" cap="flat" cmpd="sng">
            <a:solidFill>
              <a:srgbClr val="F2F2F2"/>
            </a:solidFill>
            <a:prstDash val="solid"/>
            <a:miter lim="800000"/>
            <a:headEnd type="none" w="sm" len="sm"/>
            <a:tailEnd type="none" w="sm" len="sm"/>
          </a:ln>
          <a:effectLst>
            <a:outerShdw dist="28398" dir="3806097" algn="ctr" rotWithShape="0">
              <a:srgbClr val="974706">
                <a:alpha val="49803"/>
              </a:srgbClr>
            </a:outerShdw>
          </a:effectLst>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3200"/>
              <a:buFont typeface="Arial"/>
              <a:buNone/>
            </a:pPr>
            <a:r>
              <a:rPr lang="en-GB" sz="3200" b="1" i="0" u="sng" strike="noStrike" cap="none">
                <a:solidFill>
                  <a:schemeClr val="dk1"/>
                </a:solidFill>
                <a:latin typeface="Arial"/>
                <a:ea typeface="Arial"/>
                <a:cs typeface="Arial"/>
                <a:sym typeface="Arial"/>
              </a:rPr>
              <a:t>Freedom Designs Ltd</a:t>
            </a:r>
            <a:endParaRPr/>
          </a:p>
          <a:p>
            <a:pPr marL="0" marR="0" lvl="0" indent="0" algn="l" rtl="0">
              <a:lnSpc>
                <a:spcPct val="100000"/>
              </a:lnSpc>
              <a:spcBef>
                <a:spcPts val="800"/>
              </a:spcBef>
              <a:spcAft>
                <a:spcPts val="0"/>
              </a:spcAft>
              <a:buClr>
                <a:schemeClr val="dk1"/>
              </a:buClr>
              <a:buSzPts val="3200"/>
              <a:buFont typeface="Corbel"/>
              <a:buNone/>
            </a:pPr>
            <a:endParaRPr sz="3200" b="1" i="0" u="sng" strike="noStrike" cap="none">
              <a:solidFill>
                <a:schemeClr val="dk1"/>
              </a:solidFill>
              <a:latin typeface="Arial"/>
              <a:ea typeface="Arial"/>
              <a:cs typeface="Arial"/>
              <a:sym typeface="Arial"/>
            </a:endParaRPr>
          </a:p>
          <a:p>
            <a:pPr marL="0" marR="0" lvl="0" indent="0" algn="l" rtl="0">
              <a:spcBef>
                <a:spcPts val="800"/>
              </a:spcBef>
              <a:spcAft>
                <a:spcPts val="0"/>
              </a:spcAft>
              <a:buNone/>
            </a:pPr>
            <a:r>
              <a:rPr lang="en-GB" sz="3200">
                <a:solidFill>
                  <a:schemeClr val="dk1"/>
                </a:solidFill>
                <a:latin typeface="Corbel"/>
                <a:ea typeface="Corbel"/>
                <a:cs typeface="Corbel"/>
                <a:sym typeface="Corbel"/>
              </a:rPr>
              <a:t>Debtors’ trade receivables 	=  £21,455</a:t>
            </a:r>
            <a:endParaRPr/>
          </a:p>
          <a:p>
            <a:pPr marL="0" marR="0" lvl="0" indent="0" algn="l" rtl="0">
              <a:spcBef>
                <a:spcPts val="0"/>
              </a:spcBef>
              <a:spcAft>
                <a:spcPts val="0"/>
              </a:spcAft>
              <a:buNone/>
            </a:pPr>
            <a:r>
              <a:rPr lang="en-GB" sz="3200">
                <a:solidFill>
                  <a:schemeClr val="dk1"/>
                </a:solidFill>
                <a:latin typeface="Corbel"/>
                <a:ea typeface="Corbel"/>
                <a:cs typeface="Corbel"/>
                <a:sym typeface="Corbel"/>
              </a:rPr>
              <a:t>Sales	= £411,529</a:t>
            </a:r>
            <a:endParaRPr/>
          </a:p>
          <a:p>
            <a:pPr marL="0" marR="0" lvl="0" indent="0" algn="l" rtl="0">
              <a:spcBef>
                <a:spcPts val="0"/>
              </a:spcBef>
              <a:spcAft>
                <a:spcPts val="0"/>
              </a:spcAft>
              <a:buNone/>
            </a:pPr>
            <a:endParaRPr sz="3200">
              <a:solidFill>
                <a:schemeClr val="dk1"/>
              </a:solidFill>
              <a:latin typeface="Corbel"/>
              <a:ea typeface="Corbel"/>
              <a:cs typeface="Corbel"/>
              <a:sym typeface="Corbel"/>
            </a:endParaRPr>
          </a:p>
          <a:p>
            <a:pPr marL="0" marR="0" lvl="0" indent="0" algn="l" rtl="0">
              <a:spcBef>
                <a:spcPts val="0"/>
              </a:spcBef>
              <a:spcAft>
                <a:spcPts val="0"/>
              </a:spcAft>
              <a:buNone/>
            </a:pPr>
            <a:r>
              <a:rPr lang="en-GB" sz="3200">
                <a:solidFill>
                  <a:schemeClr val="dk1"/>
                </a:solidFill>
                <a:latin typeface="Corbel"/>
                <a:ea typeface="Corbel"/>
                <a:cs typeface="Corbel"/>
                <a:sym typeface="Corbel"/>
              </a:rPr>
              <a:t>Trade receivables days =   </a:t>
            </a:r>
            <a:r>
              <a:rPr lang="en-GB" sz="3200" u="sng">
                <a:solidFill>
                  <a:schemeClr val="dk1"/>
                </a:solidFill>
                <a:latin typeface="Corbel"/>
                <a:ea typeface="Corbel"/>
                <a:cs typeface="Corbel"/>
                <a:sym typeface="Corbel"/>
              </a:rPr>
              <a:t>£21,445</a:t>
            </a:r>
            <a:r>
              <a:rPr lang="en-GB" sz="3200">
                <a:solidFill>
                  <a:schemeClr val="dk1"/>
                </a:solidFill>
                <a:latin typeface="Corbel"/>
                <a:ea typeface="Corbel"/>
                <a:cs typeface="Corbel"/>
                <a:sym typeface="Corbel"/>
              </a:rPr>
              <a:t>	   x   365 	 = 19 days</a:t>
            </a:r>
            <a:endParaRPr/>
          </a:p>
          <a:p>
            <a:pPr marL="0" marR="0" lvl="0" indent="0" algn="l" rtl="0">
              <a:spcBef>
                <a:spcPts val="0"/>
              </a:spcBef>
              <a:spcAft>
                <a:spcPts val="0"/>
              </a:spcAft>
              <a:buNone/>
            </a:pPr>
            <a:r>
              <a:rPr lang="en-GB" sz="3200">
                <a:solidFill>
                  <a:schemeClr val="dk1"/>
                </a:solidFill>
                <a:latin typeface="Corbel"/>
                <a:ea typeface="Corbel"/>
                <a:cs typeface="Corbel"/>
                <a:sym typeface="Corbel"/>
              </a:rPr>
              <a:t>								       £411,529 </a:t>
            </a:r>
            <a:endParaRPr/>
          </a:p>
          <a:p>
            <a:pPr marL="0" marR="0" lvl="0" indent="0" algn="l" rtl="0">
              <a:spcBef>
                <a:spcPts val="0"/>
              </a:spcBef>
              <a:spcAft>
                <a:spcPts val="0"/>
              </a:spcAft>
              <a:buNone/>
            </a:pPr>
            <a:r>
              <a:rPr lang="en-GB" sz="3200">
                <a:solidFill>
                  <a:schemeClr val="dk1"/>
                </a:solidFill>
                <a:latin typeface="Corbel"/>
                <a:ea typeface="Corbel"/>
                <a:cs typeface="Corbel"/>
                <a:sym typeface="Corbel"/>
              </a:rPr>
              <a:t>This means that, on average, it takes a customer 19 days to pay for their purchases.  A fashion retailer is unlikely to offer long payment terms.</a:t>
            </a:r>
            <a:endParaRPr/>
          </a:p>
          <a:p>
            <a:pPr marL="0" marR="0" lvl="0" indent="0" algn="l" rtl="0">
              <a:lnSpc>
                <a:spcPct val="100000"/>
              </a:lnSpc>
              <a:spcBef>
                <a:spcPts val="0"/>
              </a:spcBef>
              <a:spcAft>
                <a:spcPts val="0"/>
              </a:spcAft>
              <a:buClr>
                <a:schemeClr val="dk1"/>
              </a:buClr>
              <a:buSzPts val="1800"/>
              <a:buFont typeface="Corbel"/>
              <a:buNone/>
            </a:pPr>
            <a:endParaRPr sz="1800" b="1" i="0" u="sng" strike="noStrike" cap="none">
              <a:solidFill>
                <a:schemeClr val="dk1"/>
              </a:solidFill>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43"/>
          <p:cNvSpPr txBox="1">
            <a:spLocks noGrp="1"/>
          </p:cNvSpPr>
          <p:nvPr>
            <p:ph type="title"/>
          </p:nvPr>
        </p:nvSpPr>
        <p:spPr>
          <a:xfrm>
            <a:off x="982133" y="200376"/>
            <a:ext cx="7704667" cy="1315615"/>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Trade receivable days</a:t>
            </a:r>
            <a:endParaRPr u="sng"/>
          </a:p>
        </p:txBody>
      </p:sp>
      <p:sp>
        <p:nvSpPr>
          <p:cNvPr id="318" name="Google Shape;318;p43"/>
          <p:cNvSpPr txBox="1">
            <a:spLocks noGrp="1"/>
          </p:cNvSpPr>
          <p:nvPr>
            <p:ph type="body" idx="1"/>
          </p:nvPr>
        </p:nvSpPr>
        <p:spPr>
          <a:xfrm>
            <a:off x="982133" y="1515991"/>
            <a:ext cx="8161867" cy="5342009"/>
          </a:xfrm>
          <a:prstGeom prst="rect">
            <a:avLst/>
          </a:prstGeom>
          <a:noFill/>
          <a:ln>
            <a:noFill/>
          </a:ln>
        </p:spPr>
        <p:txBody>
          <a:bodyPr spcFirstLastPara="1" wrap="square" lIns="91425" tIns="45700" rIns="91425" bIns="45700" anchor="ctr" anchorCtr="0">
            <a:normAutofit lnSpcReduction="10000"/>
          </a:bodyPr>
          <a:lstStyle/>
          <a:p>
            <a:pPr marL="285750" lvl="0" indent="-294640" algn="l" rtl="0">
              <a:spcBef>
                <a:spcPts val="0"/>
              </a:spcBef>
              <a:spcAft>
                <a:spcPts val="0"/>
              </a:spcAft>
              <a:buSzPts val="4640"/>
              <a:buChar char="•"/>
            </a:pPr>
            <a:r>
              <a:rPr lang="en-GB" sz="3200"/>
              <a:t>Trade receivable days will vary from firm to firm, depending upon the nature and price of items sold and whether the business deals in </a:t>
            </a:r>
            <a:r>
              <a:rPr lang="en-GB" sz="3200" b="1"/>
              <a:t>business-to-business </a:t>
            </a:r>
            <a:r>
              <a:rPr lang="en-GB" sz="3200"/>
              <a:t>or </a:t>
            </a:r>
            <a:r>
              <a:rPr lang="en-GB" sz="3200" b="1"/>
              <a:t>business to consumer </a:t>
            </a:r>
            <a:r>
              <a:rPr lang="en-GB" sz="3200"/>
              <a:t>sales.  </a:t>
            </a:r>
            <a:endParaRPr/>
          </a:p>
          <a:p>
            <a:pPr marL="285750" lvl="0" indent="-294640" algn="l" rtl="0">
              <a:spcBef>
                <a:spcPts val="1240"/>
              </a:spcBef>
              <a:spcAft>
                <a:spcPts val="0"/>
              </a:spcAft>
              <a:buSzPts val="4640"/>
              <a:buChar char="•"/>
            </a:pPr>
            <a:r>
              <a:rPr lang="en-GB" sz="3200"/>
              <a:t>If it is business to business, longer payment terms may be given.  One business may also give different payment terms to different customers depending upon the size and importance of a customer's business, reliability of payment and discounts offered.</a:t>
            </a:r>
            <a:endParaRPr/>
          </a:p>
          <a:p>
            <a:pPr marL="285750" lvl="0" indent="-64770" algn="l" rtl="0">
              <a:spcBef>
                <a:spcPts val="1080"/>
              </a:spcBef>
              <a:spcAft>
                <a:spcPts val="0"/>
              </a:spcAft>
              <a:buSzPts val="3480"/>
              <a:buNone/>
            </a:pP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44"/>
          <p:cNvSpPr txBox="1">
            <a:spLocks noGrp="1"/>
          </p:cNvSpPr>
          <p:nvPr>
            <p:ph type="title"/>
          </p:nvPr>
        </p:nvSpPr>
        <p:spPr>
          <a:xfrm>
            <a:off x="982133" y="457201"/>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Trade payable days</a:t>
            </a:r>
            <a:endParaRPr u="sng"/>
          </a:p>
        </p:txBody>
      </p:sp>
      <p:sp>
        <p:nvSpPr>
          <p:cNvPr id="325" name="Google Shape;325;p44"/>
          <p:cNvSpPr txBox="1">
            <a:spLocks noGrp="1"/>
          </p:cNvSpPr>
          <p:nvPr>
            <p:ph type="body" idx="1"/>
          </p:nvPr>
        </p:nvSpPr>
        <p:spPr>
          <a:xfrm>
            <a:off x="1187624" y="1700808"/>
            <a:ext cx="7956376" cy="5040560"/>
          </a:xfrm>
          <a:prstGeom prst="rect">
            <a:avLst/>
          </a:prstGeom>
          <a:noFill/>
          <a:ln>
            <a:noFill/>
          </a:ln>
        </p:spPr>
        <p:txBody>
          <a:bodyPr spcFirstLastPara="1" wrap="square" lIns="91425" tIns="45700" rIns="91425" bIns="45700" anchor="ctr" anchorCtr="0">
            <a:normAutofit fontScale="85000" lnSpcReduction="20000"/>
          </a:bodyPr>
          <a:lstStyle/>
          <a:p>
            <a:pPr marL="285750" lvl="0" indent="-285750" algn="l" rtl="0">
              <a:spcBef>
                <a:spcPts val="0"/>
              </a:spcBef>
              <a:spcAft>
                <a:spcPts val="0"/>
              </a:spcAft>
              <a:buSzPct val="145000"/>
              <a:buChar char="•"/>
            </a:pPr>
            <a:r>
              <a:rPr lang="en-GB" sz="2800"/>
              <a:t>This is calculated using the following formula:</a:t>
            </a:r>
            <a:endParaRPr/>
          </a:p>
          <a:p>
            <a:pPr marL="82296" lvl="0" indent="0" algn="l" rtl="0">
              <a:spcBef>
                <a:spcPts val="1076"/>
              </a:spcBef>
              <a:spcAft>
                <a:spcPts val="0"/>
              </a:spcAft>
              <a:buSzPct val="145000"/>
              <a:buNone/>
            </a:pPr>
            <a:r>
              <a:rPr lang="en-GB" sz="2800"/>
              <a:t>		</a:t>
            </a:r>
            <a:r>
              <a:rPr lang="en-GB" sz="2800" u="sng"/>
              <a:t>trade payables</a:t>
            </a:r>
            <a:r>
              <a:rPr lang="en-GB" sz="2800"/>
              <a:t>        x  365</a:t>
            </a:r>
            <a:endParaRPr/>
          </a:p>
          <a:p>
            <a:pPr marL="82296" lvl="0" indent="0" algn="l" rtl="0">
              <a:spcBef>
                <a:spcPts val="1076"/>
              </a:spcBef>
              <a:spcAft>
                <a:spcPts val="0"/>
              </a:spcAft>
              <a:buSzPct val="145000"/>
              <a:buNone/>
            </a:pPr>
            <a:r>
              <a:rPr lang="en-GB" sz="2800"/>
              <a:t>	      credit purchases</a:t>
            </a:r>
            <a:endParaRPr/>
          </a:p>
          <a:p>
            <a:pPr marL="285750" lvl="0" indent="-285750" algn="l" rtl="0">
              <a:spcBef>
                <a:spcPts val="1076"/>
              </a:spcBef>
              <a:spcAft>
                <a:spcPts val="0"/>
              </a:spcAft>
              <a:buSzPct val="145000"/>
              <a:buChar char="•"/>
            </a:pPr>
            <a:r>
              <a:rPr lang="en-GB" sz="2800"/>
              <a:t>If you do not know what percentage of purchases were made on credit, then it is acceptable to use the purchases figure as given in the statement of comprehensive income.</a:t>
            </a:r>
            <a:endParaRPr/>
          </a:p>
          <a:p>
            <a:pPr marL="285750" lvl="0" indent="-285750" algn="l" rtl="0">
              <a:spcBef>
                <a:spcPts val="1076"/>
              </a:spcBef>
              <a:spcAft>
                <a:spcPts val="0"/>
              </a:spcAft>
              <a:buSzPct val="145000"/>
              <a:buChar char="•"/>
            </a:pPr>
            <a:r>
              <a:rPr lang="en-GB" sz="2800"/>
              <a:t>The ratio measures on average how long it takes a firm to pay for goods and services bought on credit.; it is expressed as a number of days. </a:t>
            </a:r>
            <a:endParaRPr/>
          </a:p>
          <a:p>
            <a:pPr marL="285750" lvl="0" indent="-285750" algn="l" rtl="0">
              <a:spcBef>
                <a:spcPts val="1076"/>
              </a:spcBef>
              <a:spcAft>
                <a:spcPts val="0"/>
              </a:spcAft>
              <a:buSzPct val="145000"/>
              <a:buChar char="•"/>
            </a:pPr>
            <a:r>
              <a:rPr lang="en-GB" sz="2800"/>
              <a:t>For example, if a business has a creditors' payment period of 30 days, this means on average there is a one-month gap between the business buying the good or service and paying for it.  A business with cash flow problems will try to lengthen its trade payables days.</a:t>
            </a:r>
            <a:endParaRPr/>
          </a:p>
        </p:txBody>
      </p:sp>
      <p:sp>
        <p:nvSpPr>
          <p:cNvPr id="326" name="Google Shape;326;p44"/>
          <p:cNvSpPr/>
          <p:nvPr/>
        </p:nvSpPr>
        <p:spPr>
          <a:xfrm>
            <a:off x="1979712" y="2204864"/>
            <a:ext cx="144016" cy="792088"/>
          </a:xfrm>
          <a:prstGeom prst="leftBracket">
            <a:avLst>
              <a:gd name="adj" fmla="val 8333"/>
            </a:avLst>
          </a:prstGeom>
          <a:noFill/>
          <a:ln w="127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orbel"/>
              <a:ea typeface="Corbel"/>
              <a:cs typeface="Corbel"/>
              <a:sym typeface="Corbel"/>
            </a:endParaRPr>
          </a:p>
        </p:txBody>
      </p:sp>
      <p:sp>
        <p:nvSpPr>
          <p:cNvPr id="327" name="Google Shape;327;p44"/>
          <p:cNvSpPr/>
          <p:nvPr/>
        </p:nvSpPr>
        <p:spPr>
          <a:xfrm>
            <a:off x="4139952" y="2204863"/>
            <a:ext cx="144016" cy="792089"/>
          </a:xfrm>
          <a:prstGeom prst="rightBracket">
            <a:avLst>
              <a:gd name="adj" fmla="val 8333"/>
            </a:avLst>
          </a:prstGeom>
          <a:noFill/>
          <a:ln w="127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orbel"/>
              <a:ea typeface="Corbel"/>
              <a:cs typeface="Corbel"/>
              <a:sym typeface="Corbe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45"/>
          <p:cNvSpPr txBox="1">
            <a:spLocks noGrp="1"/>
          </p:cNvSpPr>
          <p:nvPr>
            <p:ph type="title"/>
          </p:nvPr>
        </p:nvSpPr>
        <p:spPr>
          <a:xfrm>
            <a:off x="982133" y="457201"/>
            <a:ext cx="7704667" cy="955575"/>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Worked example</a:t>
            </a:r>
            <a:endParaRPr/>
          </a:p>
        </p:txBody>
      </p:sp>
      <p:sp>
        <p:nvSpPr>
          <p:cNvPr id="334" name="Google Shape;334;p45"/>
          <p:cNvSpPr txBox="1"/>
          <p:nvPr/>
        </p:nvSpPr>
        <p:spPr>
          <a:xfrm>
            <a:off x="0" y="1628800"/>
            <a:ext cx="9144000" cy="5437386"/>
          </a:xfrm>
          <a:prstGeom prst="rect">
            <a:avLst/>
          </a:prstGeom>
          <a:solidFill>
            <a:srgbClr val="E5F2DA"/>
          </a:solidFill>
          <a:ln w="38100" cap="flat" cmpd="sng">
            <a:solidFill>
              <a:srgbClr val="F2F2F2"/>
            </a:solidFill>
            <a:prstDash val="solid"/>
            <a:miter lim="800000"/>
            <a:headEnd type="none" w="sm" len="sm"/>
            <a:tailEnd type="none" w="sm" len="sm"/>
          </a:ln>
          <a:effectLst>
            <a:outerShdw dist="28398" dir="3806097" algn="ctr" rotWithShape="0">
              <a:srgbClr val="974706">
                <a:alpha val="49803"/>
              </a:srgbClr>
            </a:outerShdw>
          </a:effectLst>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3200"/>
              <a:buFont typeface="Arial"/>
              <a:buNone/>
            </a:pPr>
            <a:r>
              <a:rPr lang="en-GB" sz="3200" b="1" i="0" u="sng" strike="noStrike" cap="none">
                <a:solidFill>
                  <a:schemeClr val="dk1"/>
                </a:solidFill>
                <a:latin typeface="Arial"/>
                <a:ea typeface="Arial"/>
                <a:cs typeface="Arial"/>
                <a:sym typeface="Arial"/>
              </a:rPr>
              <a:t>Freedom Designs Ltd</a:t>
            </a:r>
            <a:endParaRPr/>
          </a:p>
          <a:p>
            <a:pPr marL="0" marR="0" lvl="0" indent="0" algn="l" rtl="0">
              <a:lnSpc>
                <a:spcPct val="100000"/>
              </a:lnSpc>
              <a:spcBef>
                <a:spcPts val="800"/>
              </a:spcBef>
              <a:spcAft>
                <a:spcPts val="0"/>
              </a:spcAft>
              <a:buClr>
                <a:schemeClr val="dk1"/>
              </a:buClr>
              <a:buSzPts val="3200"/>
              <a:buFont typeface="Corbel"/>
              <a:buNone/>
            </a:pPr>
            <a:endParaRPr sz="3200" b="1" i="0" u="sng" strike="noStrike" cap="none">
              <a:solidFill>
                <a:schemeClr val="dk1"/>
              </a:solidFill>
              <a:latin typeface="Arial"/>
              <a:ea typeface="Arial"/>
              <a:cs typeface="Arial"/>
              <a:sym typeface="Arial"/>
            </a:endParaRPr>
          </a:p>
          <a:p>
            <a:pPr marL="0" marR="0" lvl="0" indent="0" algn="l" rtl="0">
              <a:spcBef>
                <a:spcPts val="800"/>
              </a:spcBef>
              <a:spcAft>
                <a:spcPts val="0"/>
              </a:spcAft>
              <a:buNone/>
            </a:pPr>
            <a:r>
              <a:rPr lang="en-GB" sz="2800">
                <a:solidFill>
                  <a:schemeClr val="dk1"/>
                </a:solidFill>
                <a:latin typeface="Corbel"/>
                <a:ea typeface="Corbel"/>
                <a:cs typeface="Corbel"/>
                <a:sym typeface="Corbel"/>
              </a:rPr>
              <a:t>Trade payables = £17,881</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Purchases = £128,129</a:t>
            </a:r>
            <a:endParaRPr/>
          </a:p>
          <a:p>
            <a:pPr marL="0" marR="0" lvl="0" indent="0" algn="l" rtl="0">
              <a:spcBef>
                <a:spcPts val="0"/>
              </a:spcBef>
              <a:spcAft>
                <a:spcPts val="0"/>
              </a:spcAft>
              <a:buNone/>
            </a:pPr>
            <a:endParaRPr sz="2800">
              <a:solidFill>
                <a:schemeClr val="dk1"/>
              </a:solidFill>
              <a:latin typeface="Corbel"/>
              <a:ea typeface="Corbel"/>
              <a:cs typeface="Corbel"/>
              <a:sym typeface="Corbel"/>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Trade payable days	= </a:t>
            </a:r>
            <a:r>
              <a:rPr lang="en-GB" sz="2800" u="sng">
                <a:solidFill>
                  <a:schemeClr val="dk1"/>
                </a:solidFill>
                <a:latin typeface="Corbel"/>
                <a:ea typeface="Corbel"/>
                <a:cs typeface="Corbel"/>
                <a:sym typeface="Corbel"/>
              </a:rPr>
              <a:t>£17,881 </a:t>
            </a:r>
            <a:r>
              <a:rPr lang="en-GB" sz="2800">
                <a:solidFill>
                  <a:schemeClr val="dk1"/>
                </a:solidFill>
                <a:latin typeface="Corbel"/>
                <a:ea typeface="Corbel"/>
                <a:cs typeface="Corbel"/>
                <a:sym typeface="Corbel"/>
              </a:rPr>
              <a:t>     x   365    =    51 days</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						        £128,129 </a:t>
            </a:r>
            <a:endParaRPr/>
          </a:p>
          <a:p>
            <a:pPr marL="0" marR="0" lvl="0" indent="0" algn="l" rtl="0">
              <a:spcBef>
                <a:spcPts val="0"/>
              </a:spcBef>
              <a:spcAft>
                <a:spcPts val="0"/>
              </a:spcAft>
              <a:buNone/>
            </a:pPr>
            <a:endParaRPr sz="2800">
              <a:solidFill>
                <a:schemeClr val="dk1"/>
              </a:solidFill>
              <a:latin typeface="Corbel"/>
              <a:ea typeface="Corbel"/>
              <a:cs typeface="Corbel"/>
              <a:sym typeface="Corbel"/>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This means that, on average, the firm pays its suppliers in 51 days.  This may mean that some suppliers offer one month's credit and others two months.</a:t>
            </a:r>
            <a:endParaRPr/>
          </a:p>
          <a:p>
            <a:pPr marL="0" marR="0" lvl="0" indent="0" algn="l" rtl="0">
              <a:lnSpc>
                <a:spcPct val="100000"/>
              </a:lnSpc>
              <a:spcBef>
                <a:spcPts val="0"/>
              </a:spcBef>
              <a:spcAft>
                <a:spcPts val="0"/>
              </a:spcAft>
              <a:buClr>
                <a:schemeClr val="dk1"/>
              </a:buClr>
              <a:buSzPts val="1800"/>
              <a:buFont typeface="Corbel"/>
              <a:buNone/>
            </a:pPr>
            <a:endParaRPr sz="1800" b="1" i="0" u="sng" strike="noStrike" cap="none">
              <a:solidFill>
                <a:schemeClr val="dk1"/>
              </a:solidFill>
              <a:latin typeface="Arial"/>
              <a:ea typeface="Arial"/>
              <a:cs typeface="Arial"/>
              <a:sym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46"/>
          <p:cNvSpPr txBox="1">
            <a:spLocks noGrp="1"/>
          </p:cNvSpPr>
          <p:nvPr>
            <p:ph type="title"/>
          </p:nvPr>
        </p:nvSpPr>
        <p:spPr>
          <a:xfrm>
            <a:off x="982133" y="457201"/>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Inventory turnover</a:t>
            </a:r>
            <a:endParaRPr u="sng"/>
          </a:p>
        </p:txBody>
      </p:sp>
      <p:sp>
        <p:nvSpPr>
          <p:cNvPr id="341" name="Google Shape;341;p46"/>
          <p:cNvSpPr txBox="1">
            <a:spLocks noGrp="1"/>
          </p:cNvSpPr>
          <p:nvPr>
            <p:ph type="body" idx="1"/>
          </p:nvPr>
        </p:nvSpPr>
        <p:spPr>
          <a:xfrm>
            <a:off x="1187624" y="1628800"/>
            <a:ext cx="7956376" cy="4968552"/>
          </a:xfrm>
          <a:prstGeom prst="rect">
            <a:avLst/>
          </a:prstGeom>
          <a:noFill/>
          <a:ln>
            <a:noFill/>
          </a:ln>
        </p:spPr>
        <p:txBody>
          <a:bodyPr spcFirstLastPara="1" wrap="square" lIns="91425" tIns="45700" rIns="91425" bIns="45700" anchor="ctr" anchorCtr="0">
            <a:normAutofit fontScale="92500" lnSpcReduction="20000"/>
          </a:bodyPr>
          <a:lstStyle/>
          <a:p>
            <a:pPr marL="285750" lvl="0" indent="-285750" algn="l" rtl="0">
              <a:spcBef>
                <a:spcPts val="0"/>
              </a:spcBef>
              <a:spcAft>
                <a:spcPts val="0"/>
              </a:spcAft>
              <a:buSzPct val="145000"/>
              <a:buChar char="•"/>
            </a:pPr>
            <a:r>
              <a:rPr lang="en-GB" sz="3200"/>
              <a:t>This is calculated using the following formula:</a:t>
            </a:r>
            <a:endParaRPr/>
          </a:p>
          <a:p>
            <a:pPr marL="82296" lvl="0" indent="0" algn="l" rtl="0">
              <a:spcBef>
                <a:spcPts val="1192"/>
              </a:spcBef>
              <a:spcAft>
                <a:spcPts val="0"/>
              </a:spcAft>
              <a:buSzPct val="145000"/>
              <a:buNone/>
            </a:pPr>
            <a:r>
              <a:rPr lang="en-GB" sz="3200"/>
              <a:t>		</a:t>
            </a:r>
            <a:r>
              <a:rPr lang="en-GB" sz="3200" u="sng"/>
              <a:t>average stock</a:t>
            </a:r>
            <a:r>
              <a:rPr lang="en-GB" sz="3200"/>
              <a:t>   x   365                                          	    </a:t>
            </a:r>
            <a:endParaRPr/>
          </a:p>
          <a:p>
            <a:pPr marL="82296" lvl="0" indent="0" algn="l" rtl="0">
              <a:spcBef>
                <a:spcPts val="1192"/>
              </a:spcBef>
              <a:spcAft>
                <a:spcPts val="0"/>
              </a:spcAft>
              <a:buSzPct val="145000"/>
              <a:buNone/>
            </a:pPr>
            <a:r>
              <a:rPr lang="en-GB" sz="3200"/>
              <a:t>    		cost of sales</a:t>
            </a:r>
            <a:endParaRPr/>
          </a:p>
          <a:p>
            <a:pPr marL="285750" lvl="0" indent="-285750" algn="l" rtl="0">
              <a:spcBef>
                <a:spcPts val="1192"/>
              </a:spcBef>
              <a:spcAft>
                <a:spcPts val="0"/>
              </a:spcAft>
              <a:buSzPct val="145000"/>
              <a:buChar char="•"/>
            </a:pPr>
            <a:r>
              <a:rPr lang="en-GB" sz="3200"/>
              <a:t>Average inventory is calculated as follows:</a:t>
            </a:r>
            <a:endParaRPr/>
          </a:p>
          <a:p>
            <a:pPr marL="82296" lvl="0" indent="0" algn="l" rtl="0">
              <a:spcBef>
                <a:spcPts val="803"/>
              </a:spcBef>
              <a:spcAft>
                <a:spcPts val="0"/>
              </a:spcAft>
              <a:buSzPct val="145000"/>
              <a:buNone/>
            </a:pPr>
            <a:endParaRPr sz="1100"/>
          </a:p>
          <a:p>
            <a:pPr marL="82296" lvl="0" indent="0" algn="l" rtl="0">
              <a:spcBef>
                <a:spcPts val="1192"/>
              </a:spcBef>
              <a:spcAft>
                <a:spcPts val="0"/>
              </a:spcAft>
              <a:buSzPct val="145000"/>
              <a:buNone/>
            </a:pPr>
            <a:r>
              <a:rPr lang="en-GB" sz="3200"/>
              <a:t>	</a:t>
            </a:r>
            <a:r>
              <a:rPr lang="en-GB" sz="3200" u="sng"/>
              <a:t>opening inventory + closing inventory</a:t>
            </a:r>
            <a:endParaRPr sz="3200"/>
          </a:p>
          <a:p>
            <a:pPr marL="82296" lvl="0" indent="0" algn="l" rtl="0">
              <a:spcBef>
                <a:spcPts val="1192"/>
              </a:spcBef>
              <a:spcAft>
                <a:spcPts val="0"/>
              </a:spcAft>
              <a:buSzPct val="145000"/>
              <a:buNone/>
            </a:pPr>
            <a:r>
              <a:rPr lang="en-GB" sz="3200"/>
              <a:t>			 			     2</a:t>
            </a:r>
            <a:endParaRPr/>
          </a:p>
          <a:p>
            <a:pPr marL="82296" lvl="0" indent="0" algn="l" rtl="0">
              <a:spcBef>
                <a:spcPts val="1192"/>
              </a:spcBef>
              <a:spcAft>
                <a:spcPts val="0"/>
              </a:spcAft>
              <a:buSzPct val="145000"/>
              <a:buNone/>
            </a:pPr>
            <a:r>
              <a:rPr lang="en-GB" sz="3200"/>
              <a:t>This ratio measures the average amount of time an item of stock is held by a business, and is expressed as a number of days.</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p47"/>
          <p:cNvSpPr txBox="1">
            <a:spLocks noGrp="1"/>
          </p:cNvSpPr>
          <p:nvPr>
            <p:ph type="title"/>
          </p:nvPr>
        </p:nvSpPr>
        <p:spPr>
          <a:xfrm>
            <a:off x="971600" y="116632"/>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Inventory turnover</a:t>
            </a:r>
            <a:endParaRPr u="sng"/>
          </a:p>
        </p:txBody>
      </p:sp>
      <p:sp>
        <p:nvSpPr>
          <p:cNvPr id="348" name="Google Shape;348;p47"/>
          <p:cNvSpPr txBox="1">
            <a:spLocks noGrp="1"/>
          </p:cNvSpPr>
          <p:nvPr>
            <p:ph type="body" idx="1"/>
          </p:nvPr>
        </p:nvSpPr>
        <p:spPr>
          <a:xfrm>
            <a:off x="1187624" y="1288231"/>
            <a:ext cx="7956376" cy="5453137"/>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If a business has an inventory turnover of 7, this means that, on average, it holds each item of stock for one week.  </a:t>
            </a:r>
            <a:endParaRPr/>
          </a:p>
          <a:p>
            <a:pPr marL="285750" lvl="0" indent="-285750" algn="l" rtl="0">
              <a:spcBef>
                <a:spcPts val="1160"/>
              </a:spcBef>
              <a:spcAft>
                <a:spcPts val="0"/>
              </a:spcAft>
              <a:buSzPts val="4060"/>
              <a:buChar char="•"/>
            </a:pPr>
            <a:r>
              <a:rPr lang="en-GB" sz="2800"/>
              <a:t>The rate of stock turnover is very much dependent upon the nature of the firm.  For example, you could expect a florist or fishmonger to have a much lower inventory turnover than a fashion store or car showroom.  </a:t>
            </a:r>
            <a:endParaRPr/>
          </a:p>
          <a:p>
            <a:pPr marL="285750" lvl="0" indent="-285750" algn="l" rtl="0">
              <a:spcBef>
                <a:spcPts val="1160"/>
              </a:spcBef>
              <a:spcAft>
                <a:spcPts val="0"/>
              </a:spcAft>
              <a:buSzPts val="4060"/>
              <a:buChar char="•"/>
            </a:pPr>
            <a:r>
              <a:rPr lang="en-GB" sz="2800"/>
              <a:t>However, if the rate of inventory turnover appears high for the nature of the product, this might result in stock going out of date or out of fashion.</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48"/>
          <p:cNvSpPr txBox="1">
            <a:spLocks noGrp="1"/>
          </p:cNvSpPr>
          <p:nvPr>
            <p:ph type="title"/>
          </p:nvPr>
        </p:nvSpPr>
        <p:spPr>
          <a:xfrm>
            <a:off x="971600" y="188640"/>
            <a:ext cx="7704667" cy="667543"/>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orbel"/>
              <a:buNone/>
            </a:pPr>
            <a:r>
              <a:rPr lang="en-GB" b="1" u="sng"/>
              <a:t>Worked example</a:t>
            </a:r>
            <a:endParaRPr u="sng"/>
          </a:p>
        </p:txBody>
      </p:sp>
      <p:sp>
        <p:nvSpPr>
          <p:cNvPr id="355" name="Google Shape;355;p48"/>
          <p:cNvSpPr txBox="1"/>
          <p:nvPr/>
        </p:nvSpPr>
        <p:spPr>
          <a:xfrm>
            <a:off x="0" y="1276985"/>
            <a:ext cx="9144000" cy="5619487"/>
          </a:xfrm>
          <a:prstGeom prst="rect">
            <a:avLst/>
          </a:prstGeom>
          <a:solidFill>
            <a:srgbClr val="E5F2DA"/>
          </a:solidFill>
          <a:ln w="38100" cap="flat" cmpd="sng">
            <a:solidFill>
              <a:srgbClr val="F2F2F2"/>
            </a:solidFill>
            <a:prstDash val="solid"/>
            <a:miter lim="800000"/>
            <a:headEnd type="none" w="sm" len="sm"/>
            <a:tailEnd type="none" w="sm" len="sm"/>
          </a:ln>
          <a:effectLst>
            <a:outerShdw dist="28398" dir="3806097" algn="ctr" rotWithShape="0">
              <a:srgbClr val="974706">
                <a:alpha val="49803"/>
              </a:srgbClr>
            </a:outerShdw>
          </a:effectLst>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2800"/>
              <a:buFont typeface="Arial"/>
              <a:buNone/>
            </a:pPr>
            <a:r>
              <a:rPr lang="en-GB" sz="2800" b="1" i="0" u="sng" strike="noStrike" cap="none">
                <a:solidFill>
                  <a:schemeClr val="dk1"/>
                </a:solidFill>
                <a:latin typeface="Arial"/>
                <a:ea typeface="Arial"/>
                <a:cs typeface="Arial"/>
                <a:sym typeface="Arial"/>
              </a:rPr>
              <a:t>Freedom Designs Ltd</a:t>
            </a:r>
            <a:endParaRPr/>
          </a:p>
          <a:p>
            <a:pPr marL="0" marR="0" lvl="0" indent="0" algn="l" rtl="0">
              <a:spcBef>
                <a:spcPts val="800"/>
              </a:spcBef>
              <a:spcAft>
                <a:spcPts val="0"/>
              </a:spcAft>
              <a:buNone/>
            </a:pPr>
            <a:r>
              <a:rPr lang="en-GB" sz="2800">
                <a:solidFill>
                  <a:schemeClr val="dk1"/>
                </a:solidFill>
                <a:latin typeface="Corbel"/>
                <a:ea typeface="Corbel"/>
                <a:cs typeface="Corbel"/>
                <a:sym typeface="Corbel"/>
              </a:rPr>
              <a:t>Opening inventory 	= £34,993</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Closing inventory 		= £21,445</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Cost of goods sold 	= £141,737</a:t>
            </a:r>
            <a:endParaRPr/>
          </a:p>
          <a:p>
            <a:pPr marL="0" marR="0" lvl="0" indent="0" algn="l" rtl="0">
              <a:spcBef>
                <a:spcPts val="0"/>
              </a:spcBef>
              <a:spcAft>
                <a:spcPts val="0"/>
              </a:spcAft>
              <a:buNone/>
            </a:pPr>
            <a:endParaRPr sz="1600">
              <a:solidFill>
                <a:schemeClr val="dk1"/>
              </a:solidFill>
              <a:latin typeface="Corbel"/>
              <a:ea typeface="Corbel"/>
              <a:cs typeface="Corbel"/>
              <a:sym typeface="Corbel"/>
            </a:endParaRPr>
          </a:p>
          <a:p>
            <a:pPr marL="0" marR="0" lvl="0" indent="0" algn="l" rtl="0">
              <a:spcBef>
                <a:spcPts val="0"/>
              </a:spcBef>
              <a:spcAft>
                <a:spcPts val="0"/>
              </a:spcAft>
              <a:buNone/>
            </a:pPr>
            <a:endParaRPr sz="1600">
              <a:solidFill>
                <a:schemeClr val="dk1"/>
              </a:solidFill>
              <a:latin typeface="Corbel"/>
              <a:ea typeface="Corbel"/>
              <a:cs typeface="Corbel"/>
              <a:sym typeface="Corbel"/>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Average inventory = </a:t>
            </a:r>
            <a:r>
              <a:rPr lang="en-GB" sz="2800" u="sng">
                <a:solidFill>
                  <a:schemeClr val="dk1"/>
                </a:solidFill>
                <a:latin typeface="Corbel"/>
                <a:ea typeface="Corbel"/>
                <a:cs typeface="Corbel"/>
                <a:sym typeface="Corbel"/>
              </a:rPr>
              <a:t>£34,993 + £21,445</a:t>
            </a:r>
            <a:r>
              <a:rPr lang="en-GB" sz="2800">
                <a:solidFill>
                  <a:schemeClr val="dk1"/>
                </a:solidFill>
                <a:latin typeface="Corbel"/>
                <a:ea typeface="Corbel"/>
                <a:cs typeface="Corbel"/>
                <a:sym typeface="Corbel"/>
              </a:rPr>
              <a:t>  =  </a:t>
            </a:r>
            <a:r>
              <a:rPr lang="en-GB" sz="2800" u="sng">
                <a:solidFill>
                  <a:schemeClr val="dk1"/>
                </a:solidFill>
                <a:latin typeface="Corbel"/>
                <a:ea typeface="Corbel"/>
                <a:cs typeface="Corbel"/>
                <a:sym typeface="Corbel"/>
              </a:rPr>
              <a:t>£56,438</a:t>
            </a:r>
            <a:r>
              <a:rPr lang="en-GB" sz="2800">
                <a:solidFill>
                  <a:schemeClr val="dk1"/>
                </a:solidFill>
                <a:latin typeface="Corbel"/>
                <a:ea typeface="Corbel"/>
                <a:cs typeface="Corbel"/>
                <a:sym typeface="Corbel"/>
              </a:rPr>
              <a:t>   = £28,219</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									2 			               2</a:t>
            </a:r>
            <a:endParaRPr/>
          </a:p>
          <a:p>
            <a:pPr marL="0" marR="0" lvl="0" indent="0" algn="l" rtl="0">
              <a:spcBef>
                <a:spcPts val="0"/>
              </a:spcBef>
              <a:spcAft>
                <a:spcPts val="0"/>
              </a:spcAft>
              <a:buNone/>
            </a:pPr>
            <a:endParaRPr sz="1050">
              <a:solidFill>
                <a:schemeClr val="dk1"/>
              </a:solidFill>
              <a:latin typeface="Corbel"/>
              <a:ea typeface="Corbel"/>
              <a:cs typeface="Corbel"/>
              <a:sym typeface="Corbel"/>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Inventory turnover =   </a:t>
            </a:r>
            <a:r>
              <a:rPr lang="en-GB" sz="2800" u="sng">
                <a:solidFill>
                  <a:schemeClr val="dk1"/>
                </a:solidFill>
                <a:latin typeface="Corbel"/>
                <a:ea typeface="Corbel"/>
                <a:cs typeface="Corbel"/>
                <a:sym typeface="Corbel"/>
              </a:rPr>
              <a:t>£28,219</a:t>
            </a:r>
            <a:r>
              <a:rPr lang="en-GB" sz="2800">
                <a:solidFill>
                  <a:schemeClr val="dk1"/>
                </a:solidFill>
                <a:latin typeface="Corbel"/>
                <a:ea typeface="Corbel"/>
                <a:cs typeface="Corbel"/>
                <a:sym typeface="Corbel"/>
              </a:rPr>
              <a:t>     x   365   =    73 days</a:t>
            </a:r>
            <a:endParaRPr/>
          </a:p>
          <a:p>
            <a:pPr marL="0" marR="0" lvl="0" indent="0" algn="l" rtl="0">
              <a:spcBef>
                <a:spcPts val="0"/>
              </a:spcBef>
              <a:spcAft>
                <a:spcPts val="0"/>
              </a:spcAft>
              <a:buNone/>
            </a:pPr>
            <a:r>
              <a:rPr lang="en-GB" sz="2800">
                <a:solidFill>
                  <a:schemeClr val="dk1"/>
                </a:solidFill>
                <a:latin typeface="Corbel"/>
                <a:ea typeface="Corbel"/>
                <a:cs typeface="Corbel"/>
                <a:sym typeface="Corbel"/>
              </a:rPr>
              <a:t>						      £141,737 </a:t>
            </a:r>
            <a:endParaRPr/>
          </a:p>
          <a:p>
            <a:pPr marL="0" marR="0" lvl="0" indent="0" algn="l" rtl="0">
              <a:spcBef>
                <a:spcPts val="0"/>
              </a:spcBef>
              <a:spcAft>
                <a:spcPts val="0"/>
              </a:spcAft>
              <a:buNone/>
            </a:pPr>
            <a:endParaRPr sz="1000">
              <a:solidFill>
                <a:schemeClr val="dk1"/>
              </a:solidFill>
              <a:latin typeface="Corbel"/>
              <a:ea typeface="Corbel"/>
              <a:cs typeface="Corbel"/>
              <a:sym typeface="Corbel"/>
            </a:endParaRPr>
          </a:p>
          <a:p>
            <a:pPr marL="0" marR="0" lvl="0" indent="0" algn="l" rtl="0">
              <a:spcBef>
                <a:spcPts val="0"/>
              </a:spcBef>
              <a:spcAft>
                <a:spcPts val="0"/>
              </a:spcAft>
              <a:buNone/>
            </a:pPr>
            <a:endParaRPr sz="1000">
              <a:solidFill>
                <a:schemeClr val="dk1"/>
              </a:solidFill>
              <a:latin typeface="Corbel"/>
              <a:ea typeface="Corbel"/>
              <a:cs typeface="Corbel"/>
              <a:sym typeface="Corbel"/>
            </a:endParaRPr>
          </a:p>
          <a:p>
            <a:pPr marL="0" marR="0" lvl="0" indent="0" algn="l" rtl="0">
              <a:spcBef>
                <a:spcPts val="0"/>
              </a:spcBef>
              <a:spcAft>
                <a:spcPts val="0"/>
              </a:spcAft>
              <a:buNone/>
            </a:pPr>
            <a:r>
              <a:rPr lang="en-GB" sz="2200">
                <a:solidFill>
                  <a:schemeClr val="dk1"/>
                </a:solidFill>
                <a:latin typeface="Corbel"/>
                <a:ea typeface="Corbel"/>
                <a:cs typeface="Corbel"/>
                <a:sym typeface="Corbel"/>
              </a:rPr>
              <a:t>This means that, on average, the business turns its stock over, or sells its stock, every 73 days.  This is just over every two months, which is what you might expect from a fashion retailer with approximately six new lines per year.</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49"/>
          <p:cNvSpPr txBox="1">
            <a:spLocks noGrp="1"/>
          </p:cNvSpPr>
          <p:nvPr>
            <p:ph type="title"/>
          </p:nvPr>
        </p:nvSpPr>
        <p:spPr>
          <a:xfrm>
            <a:off x="982133" y="457201"/>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Limitations of ratios</a:t>
            </a:r>
            <a:endParaRPr/>
          </a:p>
        </p:txBody>
      </p:sp>
      <p:sp>
        <p:nvSpPr>
          <p:cNvPr id="361" name="Google Shape;361;p49"/>
          <p:cNvSpPr txBox="1">
            <a:spLocks noGrp="1"/>
          </p:cNvSpPr>
          <p:nvPr>
            <p:ph type="body" idx="1"/>
          </p:nvPr>
        </p:nvSpPr>
        <p:spPr>
          <a:xfrm>
            <a:off x="1187624" y="1556792"/>
            <a:ext cx="7956376" cy="5112568"/>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4060"/>
              <a:buNone/>
            </a:pPr>
            <a:r>
              <a:rPr lang="en-GB" sz="2800"/>
              <a:t>Although ratios are very useful there are also a few limitations.  These are described below:</a:t>
            </a:r>
            <a:endParaRPr/>
          </a:p>
          <a:p>
            <a:pPr marL="285750" lvl="0" indent="-285750" algn="l" rtl="0">
              <a:spcBef>
                <a:spcPts val="1160"/>
              </a:spcBef>
              <a:spcAft>
                <a:spcPts val="0"/>
              </a:spcAft>
              <a:buSzPts val="4060"/>
              <a:buChar char="•"/>
            </a:pPr>
            <a:r>
              <a:rPr lang="en-GB" sz="2800"/>
              <a:t>They are calculated on past data and therefore may not be a true reflection of the business’ current performance</a:t>
            </a:r>
            <a:endParaRPr/>
          </a:p>
          <a:p>
            <a:pPr marL="285750" lvl="0" indent="-285750" algn="l" rtl="0">
              <a:spcBef>
                <a:spcPts val="1160"/>
              </a:spcBef>
              <a:spcAft>
                <a:spcPts val="0"/>
              </a:spcAft>
              <a:buSzPts val="4060"/>
              <a:buChar char="•"/>
            </a:pPr>
            <a:r>
              <a:rPr lang="en-GB" sz="2800"/>
              <a:t>Financial records may have been manipulated and therefore the ratios will be based on potentially misleading data</a:t>
            </a:r>
            <a:endParaRPr/>
          </a:p>
          <a:p>
            <a:pPr marL="285750" lvl="0" indent="-285750" algn="l" rtl="0">
              <a:spcBef>
                <a:spcPts val="1160"/>
              </a:spcBef>
              <a:spcAft>
                <a:spcPts val="0"/>
              </a:spcAft>
              <a:buSzPts val="4060"/>
              <a:buChar char="•"/>
            </a:pPr>
            <a:r>
              <a:rPr lang="en-GB" sz="2800"/>
              <a:t>Ratios do not consider qualitative factors</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sp>
        <p:nvSpPr>
          <p:cNvPr id="366" name="Google Shape;366;p50"/>
          <p:cNvSpPr txBox="1">
            <a:spLocks noGrp="1"/>
          </p:cNvSpPr>
          <p:nvPr>
            <p:ph type="title"/>
          </p:nvPr>
        </p:nvSpPr>
        <p:spPr>
          <a:xfrm>
            <a:off x="982133" y="188640"/>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Limitations of ratios</a:t>
            </a:r>
            <a:endParaRPr/>
          </a:p>
        </p:txBody>
      </p:sp>
      <p:sp>
        <p:nvSpPr>
          <p:cNvPr id="367" name="Google Shape;367;p50"/>
          <p:cNvSpPr txBox="1">
            <a:spLocks noGrp="1"/>
          </p:cNvSpPr>
          <p:nvPr>
            <p:ph type="body" idx="1"/>
          </p:nvPr>
        </p:nvSpPr>
        <p:spPr>
          <a:xfrm>
            <a:off x="982133" y="1288231"/>
            <a:ext cx="8161867" cy="5112568"/>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A ratio can indicate that there is a problem in a business but does not directly identify the cause of the problem or the solution</a:t>
            </a:r>
            <a:endParaRPr/>
          </a:p>
          <a:p>
            <a:pPr marL="285750" lvl="0" indent="-285750" algn="l" rtl="0">
              <a:spcBef>
                <a:spcPts val="1160"/>
              </a:spcBef>
              <a:spcAft>
                <a:spcPts val="0"/>
              </a:spcAft>
              <a:buSzPts val="4060"/>
              <a:buChar char="•"/>
            </a:pPr>
            <a:r>
              <a:rPr lang="en-GB" sz="2800"/>
              <a:t>Interfirm comparisons can be difficult as not all firms report their performance in the same way or generate their accounts in the same way</a:t>
            </a:r>
            <a:endParaRPr/>
          </a:p>
          <a:p>
            <a:pPr marL="0" lvl="0" indent="0" algn="l" rtl="0">
              <a:spcBef>
                <a:spcPts val="1160"/>
              </a:spcBef>
              <a:spcAft>
                <a:spcPts val="0"/>
              </a:spcAft>
              <a:buSzPts val="4060"/>
              <a:buNone/>
            </a:pPr>
            <a:r>
              <a:rPr lang="en-GB" sz="2800"/>
              <a:t>Ratios only report on the financial performance at a set point in time; the statement of financial position is a snapshot of the business at a point in time.  At other times of year the picture may be different.</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51"/>
          <p:cNvSpPr txBox="1">
            <a:spLocks noGrp="1"/>
          </p:cNvSpPr>
          <p:nvPr>
            <p:ph type="title"/>
          </p:nvPr>
        </p:nvSpPr>
        <p:spPr>
          <a:xfrm>
            <a:off x="982133" y="457201"/>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Key Terms</a:t>
            </a:r>
            <a:endParaRPr/>
          </a:p>
        </p:txBody>
      </p:sp>
      <p:sp>
        <p:nvSpPr>
          <p:cNvPr id="373" name="Google Shape;373;p51"/>
          <p:cNvSpPr txBox="1">
            <a:spLocks noGrp="1"/>
          </p:cNvSpPr>
          <p:nvPr>
            <p:ph type="body" idx="1"/>
          </p:nvPr>
        </p:nvSpPr>
        <p:spPr>
          <a:xfrm>
            <a:off x="982133" y="1628800"/>
            <a:ext cx="8161867" cy="5229200"/>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3770"/>
              <a:buChar char="•"/>
            </a:pPr>
            <a:r>
              <a:rPr lang="en-GB" sz="2600" b="1"/>
              <a:t>Interfirm - </a:t>
            </a:r>
            <a:r>
              <a:rPr lang="en-GB" sz="2600"/>
              <a:t>between different firms, for example, comparing the performance of two different house builders</a:t>
            </a:r>
            <a:endParaRPr/>
          </a:p>
          <a:p>
            <a:pPr marL="82296" lvl="0" indent="0" algn="l" rtl="0">
              <a:spcBef>
                <a:spcPts val="1120"/>
              </a:spcBef>
              <a:spcAft>
                <a:spcPts val="0"/>
              </a:spcAft>
              <a:buSzPts val="3770"/>
              <a:buNone/>
            </a:pPr>
            <a:endParaRPr sz="2600"/>
          </a:p>
          <a:p>
            <a:pPr marL="285750" lvl="0" indent="-285750" algn="l" rtl="0">
              <a:spcBef>
                <a:spcPts val="1120"/>
              </a:spcBef>
              <a:spcAft>
                <a:spcPts val="0"/>
              </a:spcAft>
              <a:buSzPts val="3770"/>
              <a:buChar char="•"/>
            </a:pPr>
            <a:r>
              <a:rPr lang="en-GB" sz="2600" b="1"/>
              <a:t>Intrafirm </a:t>
            </a:r>
            <a:r>
              <a:rPr lang="en-GB" sz="2600"/>
              <a:t>- within the firm, for example, comparing this year's results with last year's, or the performance of the York branch with the Leicester branch of a retail store.</a:t>
            </a:r>
            <a:endParaRPr/>
          </a:p>
          <a:p>
            <a:pPr marL="82296" lvl="0" indent="0" algn="l" rtl="0">
              <a:spcBef>
                <a:spcPts val="1120"/>
              </a:spcBef>
              <a:spcAft>
                <a:spcPts val="0"/>
              </a:spcAft>
              <a:buSzPts val="3770"/>
              <a:buNone/>
            </a:pPr>
            <a:endParaRPr sz="2600"/>
          </a:p>
          <a:p>
            <a:pPr marL="285750" lvl="0" indent="-285750" algn="l" rtl="0">
              <a:spcBef>
                <a:spcPts val="1120"/>
              </a:spcBef>
              <a:spcAft>
                <a:spcPts val="0"/>
              </a:spcAft>
              <a:buSzPts val="3770"/>
              <a:buChar char="•"/>
            </a:pPr>
            <a:r>
              <a:rPr lang="en-GB" sz="2600" b="1"/>
              <a:t>Stakeholder </a:t>
            </a:r>
            <a:r>
              <a:rPr lang="en-GB" sz="2600"/>
              <a:t>- anyone with an interest in the activities of a business, whether directly or indirectly involved.</a:t>
            </a:r>
            <a:endParaRPr/>
          </a:p>
          <a:p>
            <a:pPr marL="0" lvl="0" indent="0" algn="l" rtl="0">
              <a:spcBef>
                <a:spcPts val="1080"/>
              </a:spcBef>
              <a:spcAft>
                <a:spcPts val="0"/>
              </a:spcAft>
              <a:buSzPts val="3480"/>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378" name="Google Shape;378;p52"/>
          <p:cNvSpPr txBox="1">
            <a:spLocks noGrp="1"/>
          </p:cNvSpPr>
          <p:nvPr>
            <p:ph type="title"/>
          </p:nvPr>
        </p:nvSpPr>
        <p:spPr>
          <a:xfrm>
            <a:off x="982133" y="457201"/>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Key Terms</a:t>
            </a:r>
            <a:endParaRPr/>
          </a:p>
        </p:txBody>
      </p:sp>
      <p:sp>
        <p:nvSpPr>
          <p:cNvPr id="379" name="Google Shape;379;p52"/>
          <p:cNvSpPr txBox="1">
            <a:spLocks noGrp="1"/>
          </p:cNvSpPr>
          <p:nvPr>
            <p:ph type="body" idx="1"/>
          </p:nvPr>
        </p:nvSpPr>
        <p:spPr>
          <a:xfrm>
            <a:off x="982133" y="1628800"/>
            <a:ext cx="8161867" cy="4771999"/>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b="1"/>
              <a:t>Illiquid </a:t>
            </a:r>
            <a:r>
              <a:rPr lang="en-GB" sz="2800"/>
              <a:t>- not easily converted into cash</a:t>
            </a:r>
            <a:endParaRPr/>
          </a:p>
          <a:p>
            <a:pPr marL="0" lvl="0" indent="0" algn="l" rtl="0">
              <a:spcBef>
                <a:spcPts val="920"/>
              </a:spcBef>
              <a:spcAft>
                <a:spcPts val="0"/>
              </a:spcAft>
              <a:buSzPts val="2320"/>
              <a:buNone/>
            </a:pPr>
            <a:endParaRPr sz="1600"/>
          </a:p>
          <a:p>
            <a:pPr marL="285750" lvl="0" indent="-285750" algn="l" rtl="0">
              <a:spcBef>
                <a:spcPts val="1160"/>
              </a:spcBef>
              <a:spcAft>
                <a:spcPts val="0"/>
              </a:spcAft>
              <a:buSzPts val="4060"/>
              <a:buChar char="•"/>
            </a:pPr>
            <a:r>
              <a:rPr lang="en-GB" sz="2800" b="1"/>
              <a:t>Business-to-business </a:t>
            </a:r>
            <a:r>
              <a:rPr lang="en-GB" sz="2800"/>
              <a:t>- B2B refers to when one business sells to another business -  for example, a stationery business selling to a firm of accountants.</a:t>
            </a:r>
            <a:endParaRPr/>
          </a:p>
          <a:p>
            <a:pPr marL="0" lvl="0" indent="0" algn="l" rtl="0">
              <a:spcBef>
                <a:spcPts val="920"/>
              </a:spcBef>
              <a:spcAft>
                <a:spcPts val="0"/>
              </a:spcAft>
              <a:buSzPts val="2320"/>
              <a:buNone/>
            </a:pPr>
            <a:endParaRPr sz="1600"/>
          </a:p>
          <a:p>
            <a:pPr marL="285750" lvl="0" indent="-285750" algn="l" rtl="0">
              <a:spcBef>
                <a:spcPts val="1160"/>
              </a:spcBef>
              <a:spcAft>
                <a:spcPts val="0"/>
              </a:spcAft>
              <a:buSzPts val="4060"/>
              <a:buChar char="•"/>
            </a:pPr>
            <a:r>
              <a:rPr lang="en-GB" sz="2800" b="1"/>
              <a:t>Business-to-consumer </a:t>
            </a:r>
            <a:r>
              <a:rPr lang="en-GB" sz="2800"/>
              <a:t>- B2C refers to when one business sells to an individual - for example, a stationery business selling wedding stationery to a bride and groom.</a:t>
            </a:r>
            <a:endParaRPr/>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2706</Words>
  <Application>Microsoft Office PowerPoint</Application>
  <PresentationFormat>On-screen Show (4:3)</PresentationFormat>
  <Paragraphs>236</Paragraphs>
  <Slides>34</Slides>
  <Notes>34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Noto Sans Symbols</vt:lpstr>
      <vt:lpstr>Corbel</vt:lpstr>
      <vt:lpstr>Calibri</vt:lpstr>
      <vt:lpstr>Parallax</vt:lpstr>
      <vt:lpstr>Measuring profitability</vt:lpstr>
      <vt:lpstr>Aim </vt:lpstr>
      <vt:lpstr>Introduction</vt:lpstr>
      <vt:lpstr>Profitability</vt:lpstr>
      <vt:lpstr>Profitability</vt:lpstr>
      <vt:lpstr>Gross profit margin</vt:lpstr>
      <vt:lpstr>Gross profit margin</vt:lpstr>
      <vt:lpstr>Mark-up</vt:lpstr>
      <vt:lpstr>Net profit margin</vt:lpstr>
      <vt:lpstr>Net profit margin</vt:lpstr>
      <vt:lpstr>Worked example</vt:lpstr>
      <vt:lpstr>Worked example cont.</vt:lpstr>
      <vt:lpstr>Return on capital employed (ROCE)</vt:lpstr>
      <vt:lpstr>Return on capital employed (ROCE)</vt:lpstr>
      <vt:lpstr>Worked example</vt:lpstr>
      <vt:lpstr>Measuring liquidity</vt:lpstr>
      <vt:lpstr>Current ratio</vt:lpstr>
      <vt:lpstr>Current ratio</vt:lpstr>
      <vt:lpstr>Worked example</vt:lpstr>
      <vt:lpstr>Liquid capital ratio</vt:lpstr>
      <vt:lpstr>Worked example</vt:lpstr>
      <vt:lpstr>Measuring efficiency</vt:lpstr>
      <vt:lpstr>Trade receivable days</vt:lpstr>
      <vt:lpstr>Worked example</vt:lpstr>
      <vt:lpstr>Trade receivable days</vt:lpstr>
      <vt:lpstr>Trade payable days</vt:lpstr>
      <vt:lpstr>Worked example</vt:lpstr>
      <vt:lpstr>Inventory turnover</vt:lpstr>
      <vt:lpstr>Inventory turnover</vt:lpstr>
      <vt:lpstr>Worked example</vt:lpstr>
      <vt:lpstr>Limitations of ratios</vt:lpstr>
      <vt:lpstr>Limitations of ratios</vt:lpstr>
      <vt:lpstr>Key Terms</vt:lpstr>
      <vt:lpstr>Key Terms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profitability</dc:title>
  <dc:creator>NAV K</dc:creator>
  <cp:lastModifiedBy>NAV K</cp:lastModifiedBy>
  <cp:revision>1</cp:revision>
  <dcterms:modified xsi:type="dcterms:W3CDTF">2023-01-31T13:43:02Z</dcterms:modified>
</cp:coreProperties>
</file>